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46.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174.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69.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67.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170.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71.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6" r:id="rId4"/>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 id="415" r:id="rId166"/>
    <p:sldId id="416" r:id="rId167"/>
    <p:sldId id="417" r:id="rId168"/>
    <p:sldId id="418" r:id="rId169"/>
    <p:sldId id="419" r:id="rId170"/>
    <p:sldId id="420" r:id="rId171"/>
    <p:sldId id="421" r:id="rId172"/>
    <p:sldId id="422" r:id="rId173"/>
    <p:sldId id="423" r:id="rId174"/>
    <p:sldId id="424" r:id="rId175"/>
    <p:sldId id="425" r:id="rId176"/>
    <p:sldId id="426" r:id="rId177"/>
    <p:sldId id="427" r:id="rId178"/>
    <p:sldId id="428" r:id="rId179"/>
    <p:sldId id="429" r:id="rId180"/>
    <p:sldId id="430" r:id="rId181"/>
  </p:sldIdLst>
  <p:sldSz cy="5143500" cx="9144000"/>
  <p:notesSz cx="6858000" cy="9144000"/>
  <p:embeddedFontLst>
    <p:embeddedFont>
      <p:font typeface="Raleway"/>
      <p:regular r:id="rId182"/>
      <p:bold r:id="rId183"/>
      <p:italic r:id="rId184"/>
      <p:boldItalic r:id="rId185"/>
    </p:embeddedFont>
    <p:embeddedFont>
      <p:font typeface="Raleway ExtraBold"/>
      <p:bold r:id="rId186"/>
      <p:boldItalic r:id="rId187"/>
    </p:embeddedFont>
    <p:embeddedFont>
      <p:font typeface="Amatic SC"/>
      <p:regular r:id="rId188"/>
      <p:bold r:id="rId189"/>
    </p:embeddedFont>
    <p:embeddedFont>
      <p:font typeface="Nixie One"/>
      <p:regular r:id="rId190"/>
    </p:embeddedFont>
    <p:embeddedFont>
      <p:font typeface="Hepta Slab"/>
      <p:regular r:id="rId191"/>
      <p:bold r:id="rId192"/>
    </p:embeddedFont>
    <p:embeddedFont>
      <p:font typeface="Covered By Your Grace"/>
      <p:regular r:id="rId193"/>
    </p:embeddedFont>
    <p:embeddedFont>
      <p:font typeface="Livvic"/>
      <p:regular r:id="rId194"/>
      <p:bold r:id="rId195"/>
      <p:italic r:id="rId196"/>
      <p:boldItalic r:id="rId197"/>
    </p:embeddedFont>
    <p:embeddedFont>
      <p:font typeface="Quicksand"/>
      <p:regular r:id="rId198"/>
      <p:bold r:id="rId199"/>
    </p:embeddedFont>
    <p:embeddedFont>
      <p:font typeface="Caveat Brush"/>
      <p:regular r:id="rId200"/>
    </p:embeddedFont>
    <p:embeddedFont>
      <p:font typeface="Love Ya Like A Sister"/>
      <p:regular r:id="rId20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7E6A5B2-9559-47BA-A5D0-3EFE36153A93}">
  <a:tblStyle styleId="{97E6A5B2-9559-47BA-A5D0-3EFE36153A9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190" Type="http://schemas.openxmlformats.org/officeDocument/2006/relationships/font" Target="fonts/NixieOne-regular.fntdata"/><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194" Type="http://schemas.openxmlformats.org/officeDocument/2006/relationships/font" Target="fonts/Livvic-regular.fntdata"/><Relationship Id="rId43" Type="http://schemas.openxmlformats.org/officeDocument/2006/relationships/slide" Target="slides/slide37.xml"/><Relationship Id="rId193" Type="http://schemas.openxmlformats.org/officeDocument/2006/relationships/font" Target="fonts/CoveredByYourGrace-regular.fntdata"/><Relationship Id="rId46" Type="http://schemas.openxmlformats.org/officeDocument/2006/relationships/slide" Target="slides/slide40.xml"/><Relationship Id="rId192" Type="http://schemas.openxmlformats.org/officeDocument/2006/relationships/font" Target="fonts/HeptaSlab-bold.fntdata"/><Relationship Id="rId45" Type="http://schemas.openxmlformats.org/officeDocument/2006/relationships/slide" Target="slides/slide39.xml"/><Relationship Id="rId191" Type="http://schemas.openxmlformats.org/officeDocument/2006/relationships/font" Target="fonts/HeptaSlab-regular.fntdata"/><Relationship Id="rId48" Type="http://schemas.openxmlformats.org/officeDocument/2006/relationships/slide" Target="slides/slide42.xml"/><Relationship Id="rId187" Type="http://schemas.openxmlformats.org/officeDocument/2006/relationships/font" Target="fonts/RalewayExtraBold-boldItalic.fntdata"/><Relationship Id="rId47" Type="http://schemas.openxmlformats.org/officeDocument/2006/relationships/slide" Target="slides/slide41.xml"/><Relationship Id="rId186" Type="http://schemas.openxmlformats.org/officeDocument/2006/relationships/font" Target="fonts/RalewayExtraBold-bold.fntdata"/><Relationship Id="rId185" Type="http://schemas.openxmlformats.org/officeDocument/2006/relationships/font" Target="fonts/Raleway-boldItalic.fntdata"/><Relationship Id="rId49" Type="http://schemas.openxmlformats.org/officeDocument/2006/relationships/slide" Target="slides/slide43.xml"/><Relationship Id="rId184" Type="http://schemas.openxmlformats.org/officeDocument/2006/relationships/font" Target="fonts/Raleway-italic.fntdata"/><Relationship Id="rId189" Type="http://schemas.openxmlformats.org/officeDocument/2006/relationships/font" Target="fonts/AmaticSC-bold.fntdata"/><Relationship Id="rId188" Type="http://schemas.openxmlformats.org/officeDocument/2006/relationships/font" Target="fonts/AmaticSC-regular.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183" Type="http://schemas.openxmlformats.org/officeDocument/2006/relationships/font" Target="fonts/Raleway-bold.fntdata"/><Relationship Id="rId32" Type="http://schemas.openxmlformats.org/officeDocument/2006/relationships/slide" Target="slides/slide26.xml"/><Relationship Id="rId182" Type="http://schemas.openxmlformats.org/officeDocument/2006/relationships/font" Target="fonts/Raleway-regular.fntdata"/><Relationship Id="rId35" Type="http://schemas.openxmlformats.org/officeDocument/2006/relationships/slide" Target="slides/slide29.xml"/><Relationship Id="rId181" Type="http://schemas.openxmlformats.org/officeDocument/2006/relationships/slide" Target="slides/slide175.xml"/><Relationship Id="rId34" Type="http://schemas.openxmlformats.org/officeDocument/2006/relationships/slide" Target="slides/slide28.xml"/><Relationship Id="rId180" Type="http://schemas.openxmlformats.org/officeDocument/2006/relationships/slide" Target="slides/slide174.xml"/><Relationship Id="rId37" Type="http://schemas.openxmlformats.org/officeDocument/2006/relationships/slide" Target="slides/slide31.xml"/><Relationship Id="rId176" Type="http://schemas.openxmlformats.org/officeDocument/2006/relationships/slide" Target="slides/slide170.xml"/><Relationship Id="rId36" Type="http://schemas.openxmlformats.org/officeDocument/2006/relationships/slide" Target="slides/slide30.xml"/><Relationship Id="rId175" Type="http://schemas.openxmlformats.org/officeDocument/2006/relationships/slide" Target="slides/slide169.xml"/><Relationship Id="rId39" Type="http://schemas.openxmlformats.org/officeDocument/2006/relationships/slide" Target="slides/slide33.xml"/><Relationship Id="rId174" Type="http://schemas.openxmlformats.org/officeDocument/2006/relationships/slide" Target="slides/slide168.xml"/><Relationship Id="rId38" Type="http://schemas.openxmlformats.org/officeDocument/2006/relationships/slide" Target="slides/slide32.xml"/><Relationship Id="rId173" Type="http://schemas.openxmlformats.org/officeDocument/2006/relationships/slide" Target="slides/slide167.xml"/><Relationship Id="rId179" Type="http://schemas.openxmlformats.org/officeDocument/2006/relationships/slide" Target="slides/slide173.xml"/><Relationship Id="rId178" Type="http://schemas.openxmlformats.org/officeDocument/2006/relationships/slide" Target="slides/slide172.xml"/><Relationship Id="rId177" Type="http://schemas.openxmlformats.org/officeDocument/2006/relationships/slide" Target="slides/slide171.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98" Type="http://schemas.openxmlformats.org/officeDocument/2006/relationships/font" Target="fonts/Quicksand-regular.fntdata"/><Relationship Id="rId14" Type="http://schemas.openxmlformats.org/officeDocument/2006/relationships/slide" Target="slides/slide8.xml"/><Relationship Id="rId197" Type="http://schemas.openxmlformats.org/officeDocument/2006/relationships/font" Target="fonts/Livvic-boldItalic.fntdata"/><Relationship Id="rId17" Type="http://schemas.openxmlformats.org/officeDocument/2006/relationships/slide" Target="slides/slide11.xml"/><Relationship Id="rId196" Type="http://schemas.openxmlformats.org/officeDocument/2006/relationships/font" Target="fonts/Livvic-italic.fntdata"/><Relationship Id="rId16" Type="http://schemas.openxmlformats.org/officeDocument/2006/relationships/slide" Target="slides/slide10.xml"/><Relationship Id="rId195" Type="http://schemas.openxmlformats.org/officeDocument/2006/relationships/font" Target="fonts/Livvic-bold.fntdata"/><Relationship Id="rId19" Type="http://schemas.openxmlformats.org/officeDocument/2006/relationships/slide" Target="slides/slide13.xml"/><Relationship Id="rId18" Type="http://schemas.openxmlformats.org/officeDocument/2006/relationships/slide" Target="slides/slide12.xml"/><Relationship Id="rId199" Type="http://schemas.openxmlformats.org/officeDocument/2006/relationships/font" Target="fonts/Quicksand-bold.fntdata"/><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150" Type="http://schemas.openxmlformats.org/officeDocument/2006/relationships/slide" Target="slides/slide144.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3.xml"/><Relationship Id="rId4" Type="http://schemas.openxmlformats.org/officeDocument/2006/relationships/slideMaster" Target="slideMasters/slideMaster1.xml"/><Relationship Id="rId148" Type="http://schemas.openxmlformats.org/officeDocument/2006/relationships/slide" Target="slides/slide142.xml"/><Relationship Id="rId9" Type="http://schemas.openxmlformats.org/officeDocument/2006/relationships/slide" Target="slides/slide3.xml"/><Relationship Id="rId143" Type="http://schemas.openxmlformats.org/officeDocument/2006/relationships/slide" Target="slides/slide137.xml"/><Relationship Id="rId142" Type="http://schemas.openxmlformats.org/officeDocument/2006/relationships/slide" Target="slides/slide136.xml"/><Relationship Id="rId141" Type="http://schemas.openxmlformats.org/officeDocument/2006/relationships/slide" Target="slides/slide135.xml"/><Relationship Id="rId140" Type="http://schemas.openxmlformats.org/officeDocument/2006/relationships/slide" Target="slides/slide134.xml"/><Relationship Id="rId5" Type="http://schemas.openxmlformats.org/officeDocument/2006/relationships/slideMaster" Target="slideMasters/slideMaster2.xml"/><Relationship Id="rId147" Type="http://schemas.openxmlformats.org/officeDocument/2006/relationships/slide" Target="slides/slide141.xml"/><Relationship Id="rId6" Type="http://schemas.openxmlformats.org/officeDocument/2006/relationships/notesMaster" Target="notesMasters/notesMaster1.xml"/><Relationship Id="rId146" Type="http://schemas.openxmlformats.org/officeDocument/2006/relationships/slide" Target="slides/slide140.xml"/><Relationship Id="rId7" Type="http://schemas.openxmlformats.org/officeDocument/2006/relationships/slide" Target="slides/slide1.xml"/><Relationship Id="rId145" Type="http://schemas.openxmlformats.org/officeDocument/2006/relationships/slide" Target="slides/slide139.xml"/><Relationship Id="rId8" Type="http://schemas.openxmlformats.org/officeDocument/2006/relationships/slide" Target="slides/slide2.xml"/><Relationship Id="rId144" Type="http://schemas.openxmlformats.org/officeDocument/2006/relationships/slide" Target="slides/slide138.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172" Type="http://schemas.openxmlformats.org/officeDocument/2006/relationships/slide" Target="slides/slide166.xml"/><Relationship Id="rId65" Type="http://schemas.openxmlformats.org/officeDocument/2006/relationships/slide" Target="slides/slide59.xml"/><Relationship Id="rId171" Type="http://schemas.openxmlformats.org/officeDocument/2006/relationships/slide" Target="slides/slide165.xml"/><Relationship Id="rId68" Type="http://schemas.openxmlformats.org/officeDocument/2006/relationships/slide" Target="slides/slide62.xml"/><Relationship Id="rId170" Type="http://schemas.openxmlformats.org/officeDocument/2006/relationships/slide" Target="slides/slide164.xml"/><Relationship Id="rId67" Type="http://schemas.openxmlformats.org/officeDocument/2006/relationships/slide" Target="slides/slide61.xml"/><Relationship Id="rId60" Type="http://schemas.openxmlformats.org/officeDocument/2006/relationships/slide" Target="slides/slide54.xml"/><Relationship Id="rId165" Type="http://schemas.openxmlformats.org/officeDocument/2006/relationships/slide" Target="slides/slide159.xml"/><Relationship Id="rId69" Type="http://schemas.openxmlformats.org/officeDocument/2006/relationships/slide" Target="slides/slide63.xml"/><Relationship Id="rId164" Type="http://schemas.openxmlformats.org/officeDocument/2006/relationships/slide" Target="slides/slide158.xml"/><Relationship Id="rId163" Type="http://schemas.openxmlformats.org/officeDocument/2006/relationships/slide" Target="slides/slide157.xml"/><Relationship Id="rId162" Type="http://schemas.openxmlformats.org/officeDocument/2006/relationships/slide" Target="slides/slide156.xml"/><Relationship Id="rId169" Type="http://schemas.openxmlformats.org/officeDocument/2006/relationships/slide" Target="slides/slide163.xml"/><Relationship Id="rId168" Type="http://schemas.openxmlformats.org/officeDocument/2006/relationships/slide" Target="slides/slide162.xml"/><Relationship Id="rId167" Type="http://schemas.openxmlformats.org/officeDocument/2006/relationships/slide" Target="slides/slide161.xml"/><Relationship Id="rId166" Type="http://schemas.openxmlformats.org/officeDocument/2006/relationships/slide" Target="slides/slide160.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161" Type="http://schemas.openxmlformats.org/officeDocument/2006/relationships/slide" Target="slides/slide155.xml"/><Relationship Id="rId54" Type="http://schemas.openxmlformats.org/officeDocument/2006/relationships/slide" Target="slides/slide48.xml"/><Relationship Id="rId160" Type="http://schemas.openxmlformats.org/officeDocument/2006/relationships/slide" Target="slides/slide154.xml"/><Relationship Id="rId57" Type="http://schemas.openxmlformats.org/officeDocument/2006/relationships/slide" Target="slides/slide51.xml"/><Relationship Id="rId56" Type="http://schemas.openxmlformats.org/officeDocument/2006/relationships/slide" Target="slides/slide50.xml"/><Relationship Id="rId159" Type="http://schemas.openxmlformats.org/officeDocument/2006/relationships/slide" Target="slides/slide153.xml"/><Relationship Id="rId59" Type="http://schemas.openxmlformats.org/officeDocument/2006/relationships/slide" Target="slides/slide53.xml"/><Relationship Id="rId154" Type="http://schemas.openxmlformats.org/officeDocument/2006/relationships/slide" Target="slides/slide148.xml"/><Relationship Id="rId58" Type="http://schemas.openxmlformats.org/officeDocument/2006/relationships/slide" Target="slides/slide52.xml"/><Relationship Id="rId153" Type="http://schemas.openxmlformats.org/officeDocument/2006/relationships/slide" Target="slides/slide147.xml"/><Relationship Id="rId152" Type="http://schemas.openxmlformats.org/officeDocument/2006/relationships/slide" Target="slides/slide146.xml"/><Relationship Id="rId151" Type="http://schemas.openxmlformats.org/officeDocument/2006/relationships/slide" Target="slides/slide145.xml"/><Relationship Id="rId158" Type="http://schemas.openxmlformats.org/officeDocument/2006/relationships/slide" Target="slides/slide152.xml"/><Relationship Id="rId157" Type="http://schemas.openxmlformats.org/officeDocument/2006/relationships/slide" Target="slides/slide151.xml"/><Relationship Id="rId156" Type="http://schemas.openxmlformats.org/officeDocument/2006/relationships/slide" Target="slides/slide150.xml"/><Relationship Id="rId155" Type="http://schemas.openxmlformats.org/officeDocument/2006/relationships/slide" Target="slides/slide14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121" Type="http://schemas.openxmlformats.org/officeDocument/2006/relationships/slide" Target="slides/slide115.xml"/><Relationship Id="rId120" Type="http://schemas.openxmlformats.org/officeDocument/2006/relationships/slide" Target="slides/slide114.xml"/><Relationship Id="rId125" Type="http://schemas.openxmlformats.org/officeDocument/2006/relationships/slide" Target="slides/slide119.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99" Type="http://schemas.openxmlformats.org/officeDocument/2006/relationships/slide" Target="slides/slide93.xml"/><Relationship Id="rId98" Type="http://schemas.openxmlformats.org/officeDocument/2006/relationships/slide" Target="slides/slide92.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10" Type="http://schemas.openxmlformats.org/officeDocument/2006/relationships/slide" Target="slides/slide104.xml"/><Relationship Id="rId114" Type="http://schemas.openxmlformats.org/officeDocument/2006/relationships/slide" Target="slides/slide108.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201" Type="http://schemas.openxmlformats.org/officeDocument/2006/relationships/font" Target="fonts/LoveYaLikeASister-regular.fntdata"/><Relationship Id="rId200" Type="http://schemas.openxmlformats.org/officeDocument/2006/relationships/font" Target="fonts/CaveatBrush-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ad6ab7c6bf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ad6ab7c6b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8a1c5e0f93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8a1c5e0f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916dfe3cd7_0_1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916dfe3cd7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916dfe3cd7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916dfe3cd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916dfe3cd7_0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916dfe3cd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b974feace3_0_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b974feace3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916dfe3cd7_0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916dfe3cd7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ad6ab7c6bf_0_1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ad6ab7c6bf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ad6ab7c6bf_0_1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ad6ab7c6bf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916dfe3cd7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916dfe3cd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ad6ab7c6bf_0_1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ad6ab7c6bf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b974feace3_0_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b974feace3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ad6ab7c6bf_0_1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ad6ab7c6bf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ad6ab7c6bf_0_2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ad6ab7c6bf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ad6ab7c6bf_0_2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ad6ab7c6bf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7cc8ad3f2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7cc8ad3f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bb42d662b7_0_1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bb42d662b7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bb42d662b7_0_1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bb42d662b7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bb42d662b7_0_1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bb42d662b7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bb42d662b7_0_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bb42d662b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bb42d662b7_0_1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bb42d662b7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bb42d662b7_0_1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bb42d662b7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7cc8ad3f27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7cc8ad3f2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7cc8ad3f27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7cc8ad3f2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bb42d662b7_0_1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bb42d662b7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bb42d662b7_0_2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bb42d662b7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769c54a84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769c54a8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769c54a84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769c54a84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9d4a5294be_0_2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9d4a5294be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769c54a84e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769c54a84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769c54a84e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769c54a8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bb42d662b7_0_2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bb42d662b7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bb42d662b7_0_2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bb42d662b7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bb42d662b7_0_2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bb42d662b7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769c54a84e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769c54a8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8c4dba3f64_0_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8c4dba3f64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bb42d662b7_0_2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bb42d662b7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ad6ab7c6bf_0_6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ad6ab7c6bf_0_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769c54a84e_0_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769c54a8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bb42d662b7_0_3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bb42d662b7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769c54a84e_0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769c54a84e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bb42d662b7_0_3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bb42d662b7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769c54a84e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769c54a84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bb42d662b7_0_3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bb42d662b7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9d4a5294be_0_3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9d4a5294be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8a1c706384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8a1c706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8a1c706384_0_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8a1c706384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8a1c706384_0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8a1c70638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9d4a5294be_0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9d4a5294be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9d4a5294be_0_3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9d4a5294be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ad6ab7c6bf_0_8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ad6ab7c6bf_0_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8a1c706384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8a1c70638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bb42d662b7_0_4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bb42d662b7_0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8a1c706384_0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5" name="Google Shape;725;g8a1c70638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bb42d662b7_0_4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bb42d662b7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9d4a5294be_0_5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6" name="Google Shape;746;g9d4a5294be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ad6ab7c6bf_0_8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ad6ab7c6bf_0_8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bb42d662b7_0_4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bb42d662b7_0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922780eb3d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2" name="Google Shape;772;g922780eb3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bb42d662b7_0_4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bb42d662b7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bb42d662b7_0_4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bb42d662b7_0_4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bb42d662b7_0_5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bb42d662b7_0_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9d4a5294be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9d4a5294be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922780eb3d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3" name="Google Shape;823;g922780eb3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bb42d662b7_0_5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bb42d662b7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bb42d662b7_0_5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bb42d662b7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bb42d662b7_0_5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bb42d662b7_0_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bb42d662b7_0_5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bb42d662b7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8c4dba3f64_0_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8" name="Google Shape;868;g8c4dba3f64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bb42d662b7_0_5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bb42d662b7_0_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9d4a5294be_0_7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9d4a5294be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993e5b0cd7_0_2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993e5b0cd7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bb42d662b7_0_5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bb42d662b7_0_5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993e5b0cd7_0_2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g993e5b0cd7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gbb42d662b7_0_6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6" name="Google Shape;926;gbb42d662b7_0_6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bb42d662b7_0_6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bb42d662b7_0_6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bb42d662b7_0_6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bb42d662b7_0_6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gbb42d662b7_0_6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5" name="Google Shape;955;gbb42d662b7_0_6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9d4a5294be_0_8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9d4a5294be_0_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993e5b0cd7_0_3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993e5b0cd7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993e5b0cd7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6" name="Google Shape;986;g993e5b0cd7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bb42d662b7_0_6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bb42d662b7_0_6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993e5b0cd7_0_3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993e5b0cd7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ga4543fd23c_0_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8" name="Google Shape;1018;ga4543fd23c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g993e5b0cd7_0_4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1" name="Google Shape;1031;g993e5b0cd7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bb42d662b7_0_7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bb42d662b7_0_7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g993e5b0cd7_0_4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2" name="Google Shape;1052;g993e5b0cd7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gbb42d662b7_0_7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bb42d662b7_0_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ad9dffbc40_0_2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1" name="Google Shape;1071;gad9dffbc40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993e5b0cd7_0_5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993e5b0cd7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993e5b0cd7_0_5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3" name="Google Shape;1093;g993e5b0cd7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g993e5b0cd7_0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1" name="Google Shape;1101;g993e5b0cd7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bb42d662b7_0_7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bb42d662b7_0_7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ad9dffbc40_0_3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1" name="Google Shape;1121;gad9dffbc40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993e5b0cd7_0_6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993e5b0cd7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3" name="Shape 1143"/>
        <p:cNvGrpSpPr/>
        <p:nvPr/>
      </p:nvGrpSpPr>
      <p:grpSpPr>
        <a:xfrm>
          <a:off x="0" y="0"/>
          <a:ext cx="0" cy="0"/>
          <a:chOff x="0" y="0"/>
          <a:chExt cx="0" cy="0"/>
        </a:xfrm>
      </p:grpSpPr>
      <p:sp>
        <p:nvSpPr>
          <p:cNvPr id="1144" name="Google Shape;1144;g993e5b0cd7_0_6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5" name="Google Shape;1145;g993e5b0cd7_0_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gbb42d662b7_0_7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5" name="Google Shape;1155;gbb42d662b7_0_7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bb42d662b7_0_7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bb42d662b7_0_7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gbb42d662b7_0_8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5" name="Google Shape;1175;gbb42d662b7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g993e5b0cd7_0_6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5" name="Google Shape;1185;g993e5b0cd7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a4543fd23c_0_2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3" name="Google Shape;1193;ga4543fd23c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9" name="Shape 1199"/>
        <p:cNvGrpSpPr/>
        <p:nvPr/>
      </p:nvGrpSpPr>
      <p:grpSpPr>
        <a:xfrm>
          <a:off x="0" y="0"/>
          <a:ext cx="0" cy="0"/>
          <a:chOff x="0" y="0"/>
          <a:chExt cx="0" cy="0"/>
        </a:xfrm>
      </p:grpSpPr>
      <p:sp>
        <p:nvSpPr>
          <p:cNvPr id="1200" name="Google Shape;1200;gbb42d662b7_0_8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1" name="Google Shape;1201;gbb42d662b7_0_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ga4543fd23c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1" name="Google Shape;1211;ga4543fd23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9d4a5294be_0_5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4" name="Google Shape;1224;g9d4a5294be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g9d4a5294be_0_5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1" name="Google Shape;1231;g9d4a5294be_0_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gad6ab7c6bf_0_2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8" name="Google Shape;1238;gad6ab7c6bf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gad6ab7c6bf_0_2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7" name="Google Shape;1247;gad6ab7c6bf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gad6ab7c6bf_0_2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7" name="Google Shape;1257;gad6ab7c6bf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3" name="Shape 1263"/>
        <p:cNvGrpSpPr/>
        <p:nvPr/>
      </p:nvGrpSpPr>
      <p:grpSpPr>
        <a:xfrm>
          <a:off x="0" y="0"/>
          <a:ext cx="0" cy="0"/>
          <a:chOff x="0" y="0"/>
          <a:chExt cx="0" cy="0"/>
        </a:xfrm>
      </p:grpSpPr>
      <p:sp>
        <p:nvSpPr>
          <p:cNvPr id="1264" name="Google Shape;1264;gad6ab7c6bf_0_3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5" name="Google Shape;1265;gad6ab7c6bf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gad6ab7c6bf_0_3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3" name="Google Shape;1273;gad6ab7c6bf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1" name="Shape 1281"/>
        <p:cNvGrpSpPr/>
        <p:nvPr/>
      </p:nvGrpSpPr>
      <p:grpSpPr>
        <a:xfrm>
          <a:off x="0" y="0"/>
          <a:ext cx="0" cy="0"/>
          <a:chOff x="0" y="0"/>
          <a:chExt cx="0" cy="0"/>
        </a:xfrm>
      </p:grpSpPr>
      <p:sp>
        <p:nvSpPr>
          <p:cNvPr id="1282" name="Google Shape;1282;gad6ab7c6bf_0_3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3" name="Google Shape;1283;gad6ab7c6bf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gad6ab7c6bf_0_4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2" name="Google Shape;1292;gad6ab7c6bf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gad6ab7c6bf_0_4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3" name="Google Shape;1303;gad6ab7c6bf_0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gad6ab7c6bf_0_4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2" name="Google Shape;1312;gad6ab7c6bf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gad6ab7c6bf_0_4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0" name="Google Shape;1320;gad6ab7c6bf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g993e5b0cd7_0_7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2" name="Google Shape;1332;g993e5b0cd7_0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9" name="Shape 1339"/>
        <p:cNvGrpSpPr/>
        <p:nvPr/>
      </p:nvGrpSpPr>
      <p:grpSpPr>
        <a:xfrm>
          <a:off x="0" y="0"/>
          <a:ext cx="0" cy="0"/>
          <a:chOff x="0" y="0"/>
          <a:chExt cx="0" cy="0"/>
        </a:xfrm>
      </p:grpSpPr>
      <p:sp>
        <p:nvSpPr>
          <p:cNvPr id="1340" name="Google Shape;1340;gbb42d662b7_0_8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1" name="Google Shape;1341;gbb42d662b7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1" name="Shape 1351"/>
        <p:cNvGrpSpPr/>
        <p:nvPr/>
      </p:nvGrpSpPr>
      <p:grpSpPr>
        <a:xfrm>
          <a:off x="0" y="0"/>
          <a:ext cx="0" cy="0"/>
          <a:chOff x="0" y="0"/>
          <a:chExt cx="0" cy="0"/>
        </a:xfrm>
      </p:grpSpPr>
      <p:sp>
        <p:nvSpPr>
          <p:cNvPr id="1352" name="Google Shape;1352;g993e5b0cd7_0_7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3" name="Google Shape;1353;g993e5b0cd7_0_7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2" name="Shape 1362"/>
        <p:cNvGrpSpPr/>
        <p:nvPr/>
      </p:nvGrpSpPr>
      <p:grpSpPr>
        <a:xfrm>
          <a:off x="0" y="0"/>
          <a:ext cx="0" cy="0"/>
          <a:chOff x="0" y="0"/>
          <a:chExt cx="0" cy="0"/>
        </a:xfrm>
      </p:grpSpPr>
      <p:sp>
        <p:nvSpPr>
          <p:cNvPr id="1363" name="Google Shape;1363;gbb42d662b7_0_8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4" name="Google Shape;1364;gbb42d662b7_0_8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1" name="Shape 1371"/>
        <p:cNvGrpSpPr/>
        <p:nvPr/>
      </p:nvGrpSpPr>
      <p:grpSpPr>
        <a:xfrm>
          <a:off x="0" y="0"/>
          <a:ext cx="0" cy="0"/>
          <a:chOff x="0" y="0"/>
          <a:chExt cx="0" cy="0"/>
        </a:xfrm>
      </p:grpSpPr>
      <p:sp>
        <p:nvSpPr>
          <p:cNvPr id="1372" name="Google Shape;1372;ga4543fd23c_0_3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3" name="Google Shape;1373;ga4543fd23c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4" name="Shape 1384"/>
        <p:cNvGrpSpPr/>
        <p:nvPr/>
      </p:nvGrpSpPr>
      <p:grpSpPr>
        <a:xfrm>
          <a:off x="0" y="0"/>
          <a:ext cx="0" cy="0"/>
          <a:chOff x="0" y="0"/>
          <a:chExt cx="0" cy="0"/>
        </a:xfrm>
      </p:grpSpPr>
      <p:sp>
        <p:nvSpPr>
          <p:cNvPr id="1385" name="Google Shape;1385;g993e5b0cd7_0_7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6" name="Google Shape;1386;g993e5b0cd7_0_7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3" name="Shape 1393"/>
        <p:cNvGrpSpPr/>
        <p:nvPr/>
      </p:nvGrpSpPr>
      <p:grpSpPr>
        <a:xfrm>
          <a:off x="0" y="0"/>
          <a:ext cx="0" cy="0"/>
          <a:chOff x="0" y="0"/>
          <a:chExt cx="0" cy="0"/>
        </a:xfrm>
      </p:grpSpPr>
      <p:sp>
        <p:nvSpPr>
          <p:cNvPr id="1394" name="Google Shape;1394;g993e5b0cd7_0_7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5" name="Google Shape;1395;g993e5b0cd7_0_7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6" name="Shape 1406"/>
        <p:cNvGrpSpPr/>
        <p:nvPr/>
      </p:nvGrpSpPr>
      <p:grpSpPr>
        <a:xfrm>
          <a:off x="0" y="0"/>
          <a:ext cx="0" cy="0"/>
          <a:chOff x="0" y="0"/>
          <a:chExt cx="0" cy="0"/>
        </a:xfrm>
      </p:grpSpPr>
      <p:sp>
        <p:nvSpPr>
          <p:cNvPr id="1407" name="Google Shape;1407;g993e5b0cd7_0_8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8" name="Google Shape;1408;g993e5b0cd7_0_8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gbb42d662b7_0_9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9" name="Google Shape;1419;gbb42d662b7_0_9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993e5b0cd7_0_8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993e5b0cd7_0_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7" name="Shape 1437"/>
        <p:cNvGrpSpPr/>
        <p:nvPr/>
      </p:nvGrpSpPr>
      <p:grpSpPr>
        <a:xfrm>
          <a:off x="0" y="0"/>
          <a:ext cx="0" cy="0"/>
          <a:chOff x="0" y="0"/>
          <a:chExt cx="0" cy="0"/>
        </a:xfrm>
      </p:grpSpPr>
      <p:sp>
        <p:nvSpPr>
          <p:cNvPr id="1438" name="Google Shape;1438;ga4543fd23c_0_4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9" name="Google Shape;1439;ga4543fd23c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8" name="Shape 1448"/>
        <p:cNvGrpSpPr/>
        <p:nvPr/>
      </p:nvGrpSpPr>
      <p:grpSpPr>
        <a:xfrm>
          <a:off x="0" y="0"/>
          <a:ext cx="0" cy="0"/>
          <a:chOff x="0" y="0"/>
          <a:chExt cx="0" cy="0"/>
        </a:xfrm>
      </p:grpSpPr>
      <p:sp>
        <p:nvSpPr>
          <p:cNvPr id="1449" name="Google Shape;1449;g993e5b0cd7_0_8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0" name="Google Shape;1450;g993e5b0cd7_0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7" name="Shape 1457"/>
        <p:cNvGrpSpPr/>
        <p:nvPr/>
      </p:nvGrpSpPr>
      <p:grpSpPr>
        <a:xfrm>
          <a:off x="0" y="0"/>
          <a:ext cx="0" cy="0"/>
          <a:chOff x="0" y="0"/>
          <a:chExt cx="0" cy="0"/>
        </a:xfrm>
      </p:grpSpPr>
      <p:sp>
        <p:nvSpPr>
          <p:cNvPr id="1458" name="Google Shape;1458;g993e5b0cd7_0_8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9" name="Google Shape;1459;g993e5b0cd7_0_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7" name="Shape 1467"/>
        <p:cNvGrpSpPr/>
        <p:nvPr/>
      </p:nvGrpSpPr>
      <p:grpSpPr>
        <a:xfrm>
          <a:off x="0" y="0"/>
          <a:ext cx="0" cy="0"/>
          <a:chOff x="0" y="0"/>
          <a:chExt cx="0" cy="0"/>
        </a:xfrm>
      </p:grpSpPr>
      <p:sp>
        <p:nvSpPr>
          <p:cNvPr id="1468" name="Google Shape;1468;gbb42d662b7_0_9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9" name="Google Shape;1469;gbb42d662b7_0_9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7" name="Shape 1477"/>
        <p:cNvGrpSpPr/>
        <p:nvPr/>
      </p:nvGrpSpPr>
      <p:grpSpPr>
        <a:xfrm>
          <a:off x="0" y="0"/>
          <a:ext cx="0" cy="0"/>
          <a:chOff x="0" y="0"/>
          <a:chExt cx="0" cy="0"/>
        </a:xfrm>
      </p:grpSpPr>
      <p:sp>
        <p:nvSpPr>
          <p:cNvPr id="1478" name="Google Shape;1478;gbb42d662b7_0_9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9" name="Google Shape;1479;gbb42d662b7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gbb42d662b7_0_9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9" name="Google Shape;1489;gbb42d662b7_0_9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g993e5b0cd7_0_8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9" name="Google Shape;1499;g993e5b0cd7_0_8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gbb42d662b7_0_9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10" name="Google Shape;1510;gbb42d662b7_0_9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8" name="Shape 1518"/>
        <p:cNvGrpSpPr/>
        <p:nvPr/>
      </p:nvGrpSpPr>
      <p:grpSpPr>
        <a:xfrm>
          <a:off x="0" y="0"/>
          <a:ext cx="0" cy="0"/>
          <a:chOff x="0" y="0"/>
          <a:chExt cx="0" cy="0"/>
        </a:xfrm>
      </p:grpSpPr>
      <p:sp>
        <p:nvSpPr>
          <p:cNvPr id="1519" name="Google Shape;1519;g993e5b0cd7_0_8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0" name="Google Shape;1520;g993e5b0cd7_0_8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9" name="Shape 1529"/>
        <p:cNvGrpSpPr/>
        <p:nvPr/>
      </p:nvGrpSpPr>
      <p:grpSpPr>
        <a:xfrm>
          <a:off x="0" y="0"/>
          <a:ext cx="0" cy="0"/>
          <a:chOff x="0" y="0"/>
          <a:chExt cx="0" cy="0"/>
        </a:xfrm>
      </p:grpSpPr>
      <p:sp>
        <p:nvSpPr>
          <p:cNvPr id="1530" name="Google Shape;1530;ga4543fd23c_0_4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1" name="Google Shape;1531;ga4543fd23c_0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4" name="Shape 1544"/>
        <p:cNvGrpSpPr/>
        <p:nvPr/>
      </p:nvGrpSpPr>
      <p:grpSpPr>
        <a:xfrm>
          <a:off x="0" y="0"/>
          <a:ext cx="0" cy="0"/>
          <a:chOff x="0" y="0"/>
          <a:chExt cx="0" cy="0"/>
        </a:xfrm>
      </p:grpSpPr>
      <p:sp>
        <p:nvSpPr>
          <p:cNvPr id="1545" name="Google Shape;1545;gbb42d662b7_0_10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6" name="Google Shape;1546;gbb42d662b7_0_1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2" name="Shape 1552"/>
        <p:cNvGrpSpPr/>
        <p:nvPr/>
      </p:nvGrpSpPr>
      <p:grpSpPr>
        <a:xfrm>
          <a:off x="0" y="0"/>
          <a:ext cx="0" cy="0"/>
          <a:chOff x="0" y="0"/>
          <a:chExt cx="0" cy="0"/>
        </a:xfrm>
      </p:grpSpPr>
      <p:sp>
        <p:nvSpPr>
          <p:cNvPr id="1553" name="Google Shape;1553;gbb42d662b7_0_10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4" name="Google Shape;1554;gbb42d662b7_0_10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0" name="Shape 1560"/>
        <p:cNvGrpSpPr/>
        <p:nvPr/>
      </p:nvGrpSpPr>
      <p:grpSpPr>
        <a:xfrm>
          <a:off x="0" y="0"/>
          <a:ext cx="0" cy="0"/>
          <a:chOff x="0" y="0"/>
          <a:chExt cx="0" cy="0"/>
        </a:xfrm>
      </p:grpSpPr>
      <p:sp>
        <p:nvSpPr>
          <p:cNvPr id="1561" name="Google Shape;1561;g993e5b0cd7_0_9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2" name="Google Shape;1562;g993e5b0cd7_0_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9" name="Shape 1569"/>
        <p:cNvGrpSpPr/>
        <p:nvPr/>
      </p:nvGrpSpPr>
      <p:grpSpPr>
        <a:xfrm>
          <a:off x="0" y="0"/>
          <a:ext cx="0" cy="0"/>
          <a:chOff x="0" y="0"/>
          <a:chExt cx="0" cy="0"/>
        </a:xfrm>
      </p:grpSpPr>
      <p:sp>
        <p:nvSpPr>
          <p:cNvPr id="1570" name="Google Shape;1570;gbb42d662b7_0_10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1" name="Google Shape;1571;gbb42d662b7_0_1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9" name="Shape 1579"/>
        <p:cNvGrpSpPr/>
        <p:nvPr/>
      </p:nvGrpSpPr>
      <p:grpSpPr>
        <a:xfrm>
          <a:off x="0" y="0"/>
          <a:ext cx="0" cy="0"/>
          <a:chOff x="0" y="0"/>
          <a:chExt cx="0" cy="0"/>
        </a:xfrm>
      </p:grpSpPr>
      <p:sp>
        <p:nvSpPr>
          <p:cNvPr id="1580" name="Google Shape;1580;gbb42d662b7_0_10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1" name="Google Shape;1581;gbb42d662b7_0_10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9" name="Shape 1589"/>
        <p:cNvGrpSpPr/>
        <p:nvPr/>
      </p:nvGrpSpPr>
      <p:grpSpPr>
        <a:xfrm>
          <a:off x="0" y="0"/>
          <a:ext cx="0" cy="0"/>
          <a:chOff x="0" y="0"/>
          <a:chExt cx="0" cy="0"/>
        </a:xfrm>
      </p:grpSpPr>
      <p:sp>
        <p:nvSpPr>
          <p:cNvPr id="1590" name="Google Shape;1590;gbb42d662b7_0_1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1" name="Google Shape;1591;gbb42d662b7_0_1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9" name="Shape 1599"/>
        <p:cNvGrpSpPr/>
        <p:nvPr/>
      </p:nvGrpSpPr>
      <p:grpSpPr>
        <a:xfrm>
          <a:off x="0" y="0"/>
          <a:ext cx="0" cy="0"/>
          <a:chOff x="0" y="0"/>
          <a:chExt cx="0" cy="0"/>
        </a:xfrm>
      </p:grpSpPr>
      <p:sp>
        <p:nvSpPr>
          <p:cNvPr id="1600" name="Google Shape;1600;gbb42d662b7_0_10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1" name="Google Shape;1601;gbb42d662b7_0_10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9" name="Shape 1609"/>
        <p:cNvGrpSpPr/>
        <p:nvPr/>
      </p:nvGrpSpPr>
      <p:grpSpPr>
        <a:xfrm>
          <a:off x="0" y="0"/>
          <a:ext cx="0" cy="0"/>
          <a:chOff x="0" y="0"/>
          <a:chExt cx="0" cy="0"/>
        </a:xfrm>
      </p:grpSpPr>
      <p:sp>
        <p:nvSpPr>
          <p:cNvPr id="1610" name="Google Shape;1610;g993e5b0cd7_0_9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1" name="Google Shape;1611;g993e5b0cd7_0_9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0" name="Shape 1620"/>
        <p:cNvGrpSpPr/>
        <p:nvPr/>
      </p:nvGrpSpPr>
      <p:grpSpPr>
        <a:xfrm>
          <a:off x="0" y="0"/>
          <a:ext cx="0" cy="0"/>
          <a:chOff x="0" y="0"/>
          <a:chExt cx="0" cy="0"/>
        </a:xfrm>
      </p:grpSpPr>
      <p:sp>
        <p:nvSpPr>
          <p:cNvPr id="1621" name="Google Shape;1621;g993e5b0cd7_0_9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2" name="Google Shape;1622;g993e5b0cd7_0_9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1" name="Shape 1631"/>
        <p:cNvGrpSpPr/>
        <p:nvPr/>
      </p:nvGrpSpPr>
      <p:grpSpPr>
        <a:xfrm>
          <a:off x="0" y="0"/>
          <a:ext cx="0" cy="0"/>
          <a:chOff x="0" y="0"/>
          <a:chExt cx="0" cy="0"/>
        </a:xfrm>
      </p:grpSpPr>
      <p:sp>
        <p:nvSpPr>
          <p:cNvPr id="1632" name="Google Shape;1632;ga4543fd23c_0_5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33" name="Google Shape;1633;ga4543fd23c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4" name="Shape 1644"/>
        <p:cNvGrpSpPr/>
        <p:nvPr/>
      </p:nvGrpSpPr>
      <p:grpSpPr>
        <a:xfrm>
          <a:off x="0" y="0"/>
          <a:ext cx="0" cy="0"/>
          <a:chOff x="0" y="0"/>
          <a:chExt cx="0" cy="0"/>
        </a:xfrm>
      </p:grpSpPr>
      <p:sp>
        <p:nvSpPr>
          <p:cNvPr id="1645" name="Google Shape;1645;ga4543fd23c_0_5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6" name="Google Shape;1646;ga4543fd23c_0_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3" name="Shape 1653"/>
        <p:cNvGrpSpPr/>
        <p:nvPr/>
      </p:nvGrpSpPr>
      <p:grpSpPr>
        <a:xfrm>
          <a:off x="0" y="0"/>
          <a:ext cx="0" cy="0"/>
          <a:chOff x="0" y="0"/>
          <a:chExt cx="0" cy="0"/>
        </a:xfrm>
      </p:grpSpPr>
      <p:sp>
        <p:nvSpPr>
          <p:cNvPr id="1654" name="Google Shape;1654;gbb42d662b7_0_10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5" name="Google Shape;1655;gbb42d662b7_0_10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3" name="Shape 1663"/>
        <p:cNvGrpSpPr/>
        <p:nvPr/>
      </p:nvGrpSpPr>
      <p:grpSpPr>
        <a:xfrm>
          <a:off x="0" y="0"/>
          <a:ext cx="0" cy="0"/>
          <a:chOff x="0" y="0"/>
          <a:chExt cx="0" cy="0"/>
        </a:xfrm>
      </p:grpSpPr>
      <p:sp>
        <p:nvSpPr>
          <p:cNvPr id="1664" name="Google Shape;1664;ga4543fd23c_0_5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5" name="Google Shape;1665;ga4543fd23c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3" name="Shape 1673"/>
        <p:cNvGrpSpPr/>
        <p:nvPr/>
      </p:nvGrpSpPr>
      <p:grpSpPr>
        <a:xfrm>
          <a:off x="0" y="0"/>
          <a:ext cx="0" cy="0"/>
          <a:chOff x="0" y="0"/>
          <a:chExt cx="0" cy="0"/>
        </a:xfrm>
      </p:grpSpPr>
      <p:sp>
        <p:nvSpPr>
          <p:cNvPr id="1674" name="Google Shape;1674;ga4543fd23c_0_5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5" name="Google Shape;1675;ga4543fd23c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3" name="Shape 1683"/>
        <p:cNvGrpSpPr/>
        <p:nvPr/>
      </p:nvGrpSpPr>
      <p:grpSpPr>
        <a:xfrm>
          <a:off x="0" y="0"/>
          <a:ext cx="0" cy="0"/>
          <a:chOff x="0" y="0"/>
          <a:chExt cx="0" cy="0"/>
        </a:xfrm>
      </p:grpSpPr>
      <p:sp>
        <p:nvSpPr>
          <p:cNvPr id="1684" name="Google Shape;1684;ga4543fd23c_0_5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5" name="Google Shape;1685;ga4543fd23c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3" name="Shape 1693"/>
        <p:cNvGrpSpPr/>
        <p:nvPr/>
      </p:nvGrpSpPr>
      <p:grpSpPr>
        <a:xfrm>
          <a:off x="0" y="0"/>
          <a:ext cx="0" cy="0"/>
          <a:chOff x="0" y="0"/>
          <a:chExt cx="0" cy="0"/>
        </a:xfrm>
      </p:grpSpPr>
      <p:sp>
        <p:nvSpPr>
          <p:cNvPr id="1694" name="Google Shape;1694;gad9dffbc40_13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5" name="Google Shape;1695;gad9dffbc40_13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2" name="Shape 1702"/>
        <p:cNvGrpSpPr/>
        <p:nvPr/>
      </p:nvGrpSpPr>
      <p:grpSpPr>
        <a:xfrm>
          <a:off x="0" y="0"/>
          <a:ext cx="0" cy="0"/>
          <a:chOff x="0" y="0"/>
          <a:chExt cx="0" cy="0"/>
        </a:xfrm>
      </p:grpSpPr>
      <p:sp>
        <p:nvSpPr>
          <p:cNvPr id="1703" name="Google Shape;1703;gad9dffbc40_130_1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4" name="Google Shape;1704;gad9dffbc40_13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2" name="Shape 1712"/>
        <p:cNvGrpSpPr/>
        <p:nvPr/>
      </p:nvGrpSpPr>
      <p:grpSpPr>
        <a:xfrm>
          <a:off x="0" y="0"/>
          <a:ext cx="0" cy="0"/>
          <a:chOff x="0" y="0"/>
          <a:chExt cx="0" cy="0"/>
        </a:xfrm>
      </p:grpSpPr>
      <p:sp>
        <p:nvSpPr>
          <p:cNvPr id="1713" name="Google Shape;1713;gbb42d662b7_0_11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4" name="Google Shape;1714;gbb42d662b7_0_1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2" name="Shape 1722"/>
        <p:cNvGrpSpPr/>
        <p:nvPr/>
      </p:nvGrpSpPr>
      <p:grpSpPr>
        <a:xfrm>
          <a:off x="0" y="0"/>
          <a:ext cx="0" cy="0"/>
          <a:chOff x="0" y="0"/>
          <a:chExt cx="0" cy="0"/>
        </a:xfrm>
      </p:grpSpPr>
      <p:sp>
        <p:nvSpPr>
          <p:cNvPr id="1723" name="Google Shape;1723;gbb42d662b7_0_11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4" name="Google Shape;1724;gbb42d662b7_0_1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2" name="Shape 1732"/>
        <p:cNvGrpSpPr/>
        <p:nvPr/>
      </p:nvGrpSpPr>
      <p:grpSpPr>
        <a:xfrm>
          <a:off x="0" y="0"/>
          <a:ext cx="0" cy="0"/>
          <a:chOff x="0" y="0"/>
          <a:chExt cx="0" cy="0"/>
        </a:xfrm>
      </p:grpSpPr>
      <p:sp>
        <p:nvSpPr>
          <p:cNvPr id="1733" name="Google Shape;1733;gbb42d662b7_0_11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4" name="Google Shape;1734;gbb42d662b7_0_1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2" name="Shape 1742"/>
        <p:cNvGrpSpPr/>
        <p:nvPr/>
      </p:nvGrpSpPr>
      <p:grpSpPr>
        <a:xfrm>
          <a:off x="0" y="0"/>
          <a:ext cx="0" cy="0"/>
          <a:chOff x="0" y="0"/>
          <a:chExt cx="0" cy="0"/>
        </a:xfrm>
      </p:grpSpPr>
      <p:sp>
        <p:nvSpPr>
          <p:cNvPr id="1743" name="Google Shape;1743;gad9dffbc40_130_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4" name="Google Shape;1744;gad9dffbc40_13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1" name="Shape 1751"/>
        <p:cNvGrpSpPr/>
        <p:nvPr/>
      </p:nvGrpSpPr>
      <p:grpSpPr>
        <a:xfrm>
          <a:off x="0" y="0"/>
          <a:ext cx="0" cy="0"/>
          <a:chOff x="0" y="0"/>
          <a:chExt cx="0" cy="0"/>
        </a:xfrm>
      </p:grpSpPr>
      <p:sp>
        <p:nvSpPr>
          <p:cNvPr id="1752" name="Google Shape;1752;gbb42d662b7_0_11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3" name="Google Shape;1753;gbb42d662b7_0_1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9" name="Shape 1759"/>
        <p:cNvGrpSpPr/>
        <p:nvPr/>
      </p:nvGrpSpPr>
      <p:grpSpPr>
        <a:xfrm>
          <a:off x="0" y="0"/>
          <a:ext cx="0" cy="0"/>
          <a:chOff x="0" y="0"/>
          <a:chExt cx="0" cy="0"/>
        </a:xfrm>
      </p:grpSpPr>
      <p:sp>
        <p:nvSpPr>
          <p:cNvPr id="1760" name="Google Shape;1760;gbb42d662b7_0_11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1" name="Google Shape;1761;gbb42d662b7_0_1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7" name="Shape 1767"/>
        <p:cNvGrpSpPr/>
        <p:nvPr/>
      </p:nvGrpSpPr>
      <p:grpSpPr>
        <a:xfrm>
          <a:off x="0" y="0"/>
          <a:ext cx="0" cy="0"/>
          <a:chOff x="0" y="0"/>
          <a:chExt cx="0" cy="0"/>
        </a:xfrm>
      </p:grpSpPr>
      <p:sp>
        <p:nvSpPr>
          <p:cNvPr id="1768" name="Google Shape;1768;gad9dffbc40_13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9" name="Google Shape;1769;gad9dffbc40_13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6" name="Shape 1776"/>
        <p:cNvGrpSpPr/>
        <p:nvPr/>
      </p:nvGrpSpPr>
      <p:grpSpPr>
        <a:xfrm>
          <a:off x="0" y="0"/>
          <a:ext cx="0" cy="0"/>
          <a:chOff x="0" y="0"/>
          <a:chExt cx="0" cy="0"/>
        </a:xfrm>
      </p:grpSpPr>
      <p:sp>
        <p:nvSpPr>
          <p:cNvPr id="1777" name="Google Shape;1777;gad9dffbc40_130_1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8" name="Google Shape;1778;gad9dffbc40_13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8" name="Shape 1788"/>
        <p:cNvGrpSpPr/>
        <p:nvPr/>
      </p:nvGrpSpPr>
      <p:grpSpPr>
        <a:xfrm>
          <a:off x="0" y="0"/>
          <a:ext cx="0" cy="0"/>
          <a:chOff x="0" y="0"/>
          <a:chExt cx="0" cy="0"/>
        </a:xfrm>
      </p:grpSpPr>
      <p:sp>
        <p:nvSpPr>
          <p:cNvPr id="1789" name="Google Shape;1789;gad9dffbc40_130_2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0" name="Google Shape;1790;gad9dffbc40_13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7" name="Shape 1797"/>
        <p:cNvGrpSpPr/>
        <p:nvPr/>
      </p:nvGrpSpPr>
      <p:grpSpPr>
        <a:xfrm>
          <a:off x="0" y="0"/>
          <a:ext cx="0" cy="0"/>
          <a:chOff x="0" y="0"/>
          <a:chExt cx="0" cy="0"/>
        </a:xfrm>
      </p:grpSpPr>
      <p:sp>
        <p:nvSpPr>
          <p:cNvPr id="1798" name="Google Shape;1798;gbb42d662b7_0_11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9" name="Google Shape;1799;gbb42d662b7_0_1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7" name="Shape 1807"/>
        <p:cNvGrpSpPr/>
        <p:nvPr/>
      </p:nvGrpSpPr>
      <p:grpSpPr>
        <a:xfrm>
          <a:off x="0" y="0"/>
          <a:ext cx="0" cy="0"/>
          <a:chOff x="0" y="0"/>
          <a:chExt cx="0" cy="0"/>
        </a:xfrm>
      </p:grpSpPr>
      <p:sp>
        <p:nvSpPr>
          <p:cNvPr id="1808" name="Google Shape;1808;gbb42d662b7_0_12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9" name="Google Shape;1809;gbb42d662b7_0_1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7" name="Shape 1817"/>
        <p:cNvGrpSpPr/>
        <p:nvPr/>
      </p:nvGrpSpPr>
      <p:grpSpPr>
        <a:xfrm>
          <a:off x="0" y="0"/>
          <a:ext cx="0" cy="0"/>
          <a:chOff x="0" y="0"/>
          <a:chExt cx="0" cy="0"/>
        </a:xfrm>
      </p:grpSpPr>
      <p:sp>
        <p:nvSpPr>
          <p:cNvPr id="1818" name="Google Shape;1818;gbb42d662b7_0_12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9" name="Google Shape;1819;gbb42d662b7_0_1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7" name="Shape 1827"/>
        <p:cNvGrpSpPr/>
        <p:nvPr/>
      </p:nvGrpSpPr>
      <p:grpSpPr>
        <a:xfrm>
          <a:off x="0" y="0"/>
          <a:ext cx="0" cy="0"/>
          <a:chOff x="0" y="0"/>
          <a:chExt cx="0" cy="0"/>
        </a:xfrm>
      </p:grpSpPr>
      <p:sp>
        <p:nvSpPr>
          <p:cNvPr id="1828" name="Google Shape;1828;gbb42d662b7_0_12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9" name="Google Shape;1829;gbb42d662b7_0_1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7" name="Shape 1837"/>
        <p:cNvGrpSpPr/>
        <p:nvPr/>
      </p:nvGrpSpPr>
      <p:grpSpPr>
        <a:xfrm>
          <a:off x="0" y="0"/>
          <a:ext cx="0" cy="0"/>
          <a:chOff x="0" y="0"/>
          <a:chExt cx="0" cy="0"/>
        </a:xfrm>
      </p:grpSpPr>
      <p:sp>
        <p:nvSpPr>
          <p:cNvPr id="1838" name="Google Shape;1838;gad9dffbc40_130_2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9" name="Google Shape;1839;gad9dffbc40_13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5" name="Shape 1845"/>
        <p:cNvGrpSpPr/>
        <p:nvPr/>
      </p:nvGrpSpPr>
      <p:grpSpPr>
        <a:xfrm>
          <a:off x="0" y="0"/>
          <a:ext cx="0" cy="0"/>
          <a:chOff x="0" y="0"/>
          <a:chExt cx="0" cy="0"/>
        </a:xfrm>
      </p:grpSpPr>
      <p:sp>
        <p:nvSpPr>
          <p:cNvPr id="1846" name="Google Shape;1846;gad9dffbc40_130_2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7" name="Google Shape;1847;gad9dffbc40_13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4" name="Shape 1854"/>
        <p:cNvGrpSpPr/>
        <p:nvPr/>
      </p:nvGrpSpPr>
      <p:grpSpPr>
        <a:xfrm>
          <a:off x="0" y="0"/>
          <a:ext cx="0" cy="0"/>
          <a:chOff x="0" y="0"/>
          <a:chExt cx="0" cy="0"/>
        </a:xfrm>
      </p:grpSpPr>
      <p:sp>
        <p:nvSpPr>
          <p:cNvPr id="1855" name="Google Shape;1855;gbb42d662b7_0_12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56" name="Google Shape;1856;gbb42d662b7_0_1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6" name="Shape 1866"/>
        <p:cNvGrpSpPr/>
        <p:nvPr/>
      </p:nvGrpSpPr>
      <p:grpSpPr>
        <a:xfrm>
          <a:off x="0" y="0"/>
          <a:ext cx="0" cy="0"/>
          <a:chOff x="0" y="0"/>
          <a:chExt cx="0" cy="0"/>
        </a:xfrm>
      </p:grpSpPr>
      <p:sp>
        <p:nvSpPr>
          <p:cNvPr id="1867" name="Google Shape;1867;gbb42d662b7_0_12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68" name="Google Shape;1868;gbb42d662b7_0_1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4" name="Shape 1874"/>
        <p:cNvGrpSpPr/>
        <p:nvPr/>
      </p:nvGrpSpPr>
      <p:grpSpPr>
        <a:xfrm>
          <a:off x="0" y="0"/>
          <a:ext cx="0" cy="0"/>
          <a:chOff x="0" y="0"/>
          <a:chExt cx="0" cy="0"/>
        </a:xfrm>
      </p:grpSpPr>
      <p:sp>
        <p:nvSpPr>
          <p:cNvPr id="1875" name="Google Shape;1875;gad9dffbc40_130_3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6" name="Google Shape;1876;gad9dffbc40_13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3" name="Shape 1883"/>
        <p:cNvGrpSpPr/>
        <p:nvPr/>
      </p:nvGrpSpPr>
      <p:grpSpPr>
        <a:xfrm>
          <a:off x="0" y="0"/>
          <a:ext cx="0" cy="0"/>
          <a:chOff x="0" y="0"/>
          <a:chExt cx="0" cy="0"/>
        </a:xfrm>
      </p:grpSpPr>
      <p:sp>
        <p:nvSpPr>
          <p:cNvPr id="1884" name="Google Shape;1884;gbb42d662b7_0_12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5" name="Google Shape;1885;gbb42d662b7_0_1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5" name="Shape 1895"/>
        <p:cNvGrpSpPr/>
        <p:nvPr/>
      </p:nvGrpSpPr>
      <p:grpSpPr>
        <a:xfrm>
          <a:off x="0" y="0"/>
          <a:ext cx="0" cy="0"/>
          <a:chOff x="0" y="0"/>
          <a:chExt cx="0" cy="0"/>
        </a:xfrm>
      </p:grpSpPr>
      <p:sp>
        <p:nvSpPr>
          <p:cNvPr id="1896" name="Google Shape;1896;gad9dffbc40_130_3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7" name="Google Shape;1897;gad9dffbc40_13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4" name="Shape 1904"/>
        <p:cNvGrpSpPr/>
        <p:nvPr/>
      </p:nvGrpSpPr>
      <p:grpSpPr>
        <a:xfrm>
          <a:off x="0" y="0"/>
          <a:ext cx="0" cy="0"/>
          <a:chOff x="0" y="0"/>
          <a:chExt cx="0" cy="0"/>
        </a:xfrm>
      </p:grpSpPr>
      <p:sp>
        <p:nvSpPr>
          <p:cNvPr id="1905" name="Google Shape;1905;gbb42d662b7_0_12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06" name="Google Shape;1906;gbb42d662b7_0_1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3" name="Shape 1913"/>
        <p:cNvGrpSpPr/>
        <p:nvPr/>
      </p:nvGrpSpPr>
      <p:grpSpPr>
        <a:xfrm>
          <a:off x="0" y="0"/>
          <a:ext cx="0" cy="0"/>
          <a:chOff x="0" y="0"/>
          <a:chExt cx="0" cy="0"/>
        </a:xfrm>
      </p:grpSpPr>
      <p:sp>
        <p:nvSpPr>
          <p:cNvPr id="1914" name="Google Shape;1914;gbb42d662b7_0_13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5" name="Google Shape;1915;gbb42d662b7_0_1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0" name="Shape 50"/>
        <p:cNvGrpSpPr/>
        <p:nvPr/>
      </p:nvGrpSpPr>
      <p:grpSpPr>
        <a:xfrm>
          <a:off x="0" y="0"/>
          <a:ext cx="0" cy="0"/>
          <a:chOff x="0" y="0"/>
          <a:chExt cx="0" cy="0"/>
        </a:xfrm>
      </p:grpSpPr>
      <p:sp>
        <p:nvSpPr>
          <p:cNvPr id="51" name="Google Shape;51;p13"/>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3" name="Google Shape;53;p13"/>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4" name="Shape 54"/>
        <p:cNvGrpSpPr/>
        <p:nvPr/>
      </p:nvGrpSpPr>
      <p:grpSpPr>
        <a:xfrm>
          <a:off x="0" y="0"/>
          <a:ext cx="0" cy="0"/>
          <a:chOff x="0" y="0"/>
          <a:chExt cx="0" cy="0"/>
        </a:xfrm>
      </p:grpSpPr>
      <p:sp>
        <p:nvSpPr>
          <p:cNvPr id="55" name="Google Shape;55;p14"/>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14"/>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8" name="Google Shape;58;p14"/>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59" name="Google Shape;59;p14"/>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60" name="Google Shape;60;p14"/>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61" name="Shape 61"/>
        <p:cNvGrpSpPr/>
        <p:nvPr/>
      </p:nvGrpSpPr>
      <p:grpSpPr>
        <a:xfrm>
          <a:off x="0" y="0"/>
          <a:ext cx="0" cy="0"/>
          <a:chOff x="0" y="0"/>
          <a:chExt cx="0" cy="0"/>
        </a:xfrm>
      </p:grpSpPr>
      <p:sp>
        <p:nvSpPr>
          <p:cNvPr id="62" name="Google Shape;62;p15"/>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5"/>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64" name="Google Shape;64;p15"/>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65" name="Google Shape;65;p15"/>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11" name="Shape 111"/>
        <p:cNvGrpSpPr/>
        <p:nvPr/>
      </p:nvGrpSpPr>
      <p:grpSpPr>
        <a:xfrm>
          <a:off x="0" y="0"/>
          <a:ext cx="0" cy="0"/>
          <a:chOff x="0" y="0"/>
          <a:chExt cx="0" cy="0"/>
        </a:xfrm>
      </p:grpSpPr>
      <p:sp>
        <p:nvSpPr>
          <p:cNvPr id="112" name="Google Shape;112;p28"/>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8"/>
          <p:cNvSpPr txBox="1"/>
          <p:nvPr>
            <p:ph type="ctrTitle"/>
          </p:nvPr>
        </p:nvSpPr>
        <p:spPr>
          <a:xfrm>
            <a:off x="685800" y="2726342"/>
            <a:ext cx="77724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 name="Google Shape;114;p28"/>
          <p:cNvSpPr txBox="1"/>
          <p:nvPr>
            <p:ph idx="1" type="subTitle"/>
          </p:nvPr>
        </p:nvSpPr>
        <p:spPr>
          <a:xfrm>
            <a:off x="685800" y="3830653"/>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1600"/>
              </a:spcBef>
              <a:spcAft>
                <a:spcPts val="0"/>
              </a:spcAft>
              <a:buClr>
                <a:schemeClr val="lt1"/>
              </a:buClr>
              <a:buSzPts val="3000"/>
              <a:buNone/>
              <a:defRPr sz="3000">
                <a:solidFill>
                  <a:schemeClr val="lt1"/>
                </a:solidFill>
              </a:defRPr>
            </a:lvl2pPr>
            <a:lvl3pPr lvl="2" rtl="0">
              <a:spcBef>
                <a:spcPts val="1600"/>
              </a:spcBef>
              <a:spcAft>
                <a:spcPts val="0"/>
              </a:spcAft>
              <a:buClr>
                <a:schemeClr val="lt1"/>
              </a:buClr>
              <a:buSzPts val="3000"/>
              <a:buNone/>
              <a:defRPr sz="3000">
                <a:solidFill>
                  <a:schemeClr val="lt1"/>
                </a:solidFill>
              </a:defRPr>
            </a:lvl3pPr>
            <a:lvl4pPr lvl="3" rtl="0">
              <a:spcBef>
                <a:spcPts val="1600"/>
              </a:spcBef>
              <a:spcAft>
                <a:spcPts val="0"/>
              </a:spcAft>
              <a:buClr>
                <a:schemeClr val="lt1"/>
              </a:buClr>
              <a:buSzPts val="3000"/>
              <a:buNone/>
              <a:defRPr sz="3000">
                <a:solidFill>
                  <a:schemeClr val="lt1"/>
                </a:solidFill>
              </a:defRPr>
            </a:lvl4pPr>
            <a:lvl5pPr lvl="4" rtl="0">
              <a:spcBef>
                <a:spcPts val="1600"/>
              </a:spcBef>
              <a:spcAft>
                <a:spcPts val="0"/>
              </a:spcAft>
              <a:buClr>
                <a:schemeClr val="lt1"/>
              </a:buClr>
              <a:buSzPts val="3000"/>
              <a:buNone/>
              <a:defRPr sz="3000">
                <a:solidFill>
                  <a:schemeClr val="lt1"/>
                </a:solidFill>
              </a:defRPr>
            </a:lvl5pPr>
            <a:lvl6pPr lvl="5" rtl="0">
              <a:spcBef>
                <a:spcPts val="1600"/>
              </a:spcBef>
              <a:spcAft>
                <a:spcPts val="0"/>
              </a:spcAft>
              <a:buClr>
                <a:schemeClr val="lt1"/>
              </a:buClr>
              <a:buSzPts val="3000"/>
              <a:buNone/>
              <a:defRPr sz="3000">
                <a:solidFill>
                  <a:schemeClr val="lt1"/>
                </a:solidFill>
              </a:defRPr>
            </a:lvl6pPr>
            <a:lvl7pPr lvl="6" rtl="0">
              <a:spcBef>
                <a:spcPts val="1600"/>
              </a:spcBef>
              <a:spcAft>
                <a:spcPts val="0"/>
              </a:spcAft>
              <a:buClr>
                <a:schemeClr val="lt1"/>
              </a:buClr>
              <a:buSzPts val="3000"/>
              <a:buNone/>
              <a:defRPr sz="3000">
                <a:solidFill>
                  <a:schemeClr val="lt1"/>
                </a:solidFill>
              </a:defRPr>
            </a:lvl7pPr>
            <a:lvl8pPr lvl="7" rtl="0">
              <a:spcBef>
                <a:spcPts val="1600"/>
              </a:spcBef>
              <a:spcAft>
                <a:spcPts val="0"/>
              </a:spcAft>
              <a:buClr>
                <a:schemeClr val="lt1"/>
              </a:buClr>
              <a:buSzPts val="3000"/>
              <a:buNone/>
              <a:defRPr sz="3000">
                <a:solidFill>
                  <a:schemeClr val="lt1"/>
                </a:solidFill>
              </a:defRPr>
            </a:lvl8pPr>
            <a:lvl9pPr lvl="8" rtl="0">
              <a:spcBef>
                <a:spcPts val="1600"/>
              </a:spcBef>
              <a:spcAft>
                <a:spcPts val="1600"/>
              </a:spcAft>
              <a:buClr>
                <a:schemeClr val="lt1"/>
              </a:buClr>
              <a:buSzPts val="3000"/>
              <a:buNone/>
              <a:defRPr sz="30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15" name="Shape 115"/>
        <p:cNvGrpSpPr/>
        <p:nvPr/>
      </p:nvGrpSpPr>
      <p:grpSpPr>
        <a:xfrm>
          <a:off x="0" y="0"/>
          <a:ext cx="0" cy="0"/>
          <a:chOff x="0" y="0"/>
          <a:chExt cx="0" cy="0"/>
        </a:xfrm>
      </p:grpSpPr>
      <p:sp>
        <p:nvSpPr>
          <p:cNvPr id="116" name="Google Shape;116;p29"/>
          <p:cNvSpPr/>
          <p:nvPr/>
        </p:nvSpPr>
        <p:spPr>
          <a:xfrm>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9"/>
          <p:cNvSpPr txBox="1"/>
          <p:nvPr>
            <p:ph type="title"/>
          </p:nvPr>
        </p:nvSpPr>
        <p:spPr>
          <a:xfrm>
            <a:off x="922000" y="891775"/>
            <a:ext cx="68661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29"/>
          <p:cNvSpPr txBox="1"/>
          <p:nvPr>
            <p:ph idx="1" type="body"/>
          </p:nvPr>
        </p:nvSpPr>
        <p:spPr>
          <a:xfrm>
            <a:off x="922000"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19" name="Google Shape;119;p29"/>
          <p:cNvSpPr txBox="1"/>
          <p:nvPr>
            <p:ph idx="2" type="body"/>
          </p:nvPr>
        </p:nvSpPr>
        <p:spPr>
          <a:xfrm>
            <a:off x="3373778"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0" name="Google Shape;120;p29"/>
          <p:cNvSpPr txBox="1"/>
          <p:nvPr>
            <p:ph idx="3" type="body"/>
          </p:nvPr>
        </p:nvSpPr>
        <p:spPr>
          <a:xfrm>
            <a:off x="5825557" y="1930500"/>
            <a:ext cx="2332200" cy="291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sz="1400"/>
            </a:lvl2pPr>
            <a:lvl3pPr indent="-317500" lvl="2" marL="1371600" rtl="0">
              <a:spcBef>
                <a:spcPts val="1600"/>
              </a:spcBef>
              <a:spcAft>
                <a:spcPts val="0"/>
              </a:spcAft>
              <a:buSzPts val="1400"/>
              <a:buChar char="■"/>
              <a:defRPr sz="1400"/>
            </a:lvl3pPr>
            <a:lvl4pPr indent="-317500" lvl="3" marL="1828800" rtl="0">
              <a:spcBef>
                <a:spcPts val="1600"/>
              </a:spcBef>
              <a:spcAft>
                <a:spcPts val="0"/>
              </a:spcAft>
              <a:buSzPts val="1400"/>
              <a:buChar char="●"/>
              <a:defRPr sz="1400"/>
            </a:lvl4pPr>
            <a:lvl5pPr indent="-317500" lvl="4" marL="2286000" rtl="0">
              <a:spcBef>
                <a:spcPts val="1600"/>
              </a:spcBef>
              <a:spcAft>
                <a:spcPts val="0"/>
              </a:spcAft>
              <a:buSzPts val="1400"/>
              <a:buChar char="○"/>
              <a:defRPr sz="1400"/>
            </a:lvl5pPr>
            <a:lvl6pPr indent="-317500" lvl="5" marL="2743200" rtl="0">
              <a:spcBef>
                <a:spcPts val="1600"/>
              </a:spcBef>
              <a:spcAft>
                <a:spcPts val="0"/>
              </a:spcAft>
              <a:buSzPts val="1400"/>
              <a:buChar char="■"/>
              <a:defRPr sz="1400"/>
            </a:lvl6pPr>
            <a:lvl7pPr indent="-317500" lvl="6" marL="3200400" rtl="0">
              <a:spcBef>
                <a:spcPts val="1600"/>
              </a:spcBef>
              <a:spcAft>
                <a:spcPts val="0"/>
              </a:spcAft>
              <a:buSzPts val="1400"/>
              <a:buChar char="●"/>
              <a:defRPr sz="1400"/>
            </a:lvl7pPr>
            <a:lvl8pPr indent="-317500" lvl="7" marL="3657600" rtl="0">
              <a:spcBef>
                <a:spcPts val="1600"/>
              </a:spcBef>
              <a:spcAft>
                <a:spcPts val="0"/>
              </a:spcAft>
              <a:buSzPts val="1400"/>
              <a:buChar char="○"/>
              <a:defRPr sz="1400"/>
            </a:lvl8pPr>
            <a:lvl9pPr indent="-317500" lvl="8" marL="4114800" rtl="0">
              <a:spcBef>
                <a:spcPts val="1600"/>
              </a:spcBef>
              <a:spcAft>
                <a:spcPts val="1600"/>
              </a:spcAft>
              <a:buSzPts val="1400"/>
              <a:buChar char="■"/>
              <a:defRPr sz="1400"/>
            </a:lvl9pPr>
          </a:lstStyle>
          <a:p/>
        </p:txBody>
      </p:sp>
      <p:sp>
        <p:nvSpPr>
          <p:cNvPr id="121" name="Google Shape;121;p29"/>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122" name="Shape 122"/>
        <p:cNvGrpSpPr/>
        <p:nvPr/>
      </p:nvGrpSpPr>
      <p:grpSpPr>
        <a:xfrm>
          <a:off x="0" y="0"/>
          <a:ext cx="0" cy="0"/>
          <a:chOff x="0" y="0"/>
          <a:chExt cx="0" cy="0"/>
        </a:xfrm>
      </p:grpSpPr>
      <p:sp>
        <p:nvSpPr>
          <p:cNvPr id="123" name="Google Shape;123;p30"/>
          <p:cNvSpPr/>
          <p:nvPr/>
        </p:nvSpPr>
        <p:spPr>
          <a:xfrm flipH="1">
            <a:off x="390735" y="379877"/>
            <a:ext cx="8362529" cy="4383746"/>
          </a:xfrm>
          <a:custGeom>
            <a:rect b="b" l="l" r="r" t="t"/>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chemeClr val="dk1"/>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0"/>
          <p:cNvSpPr txBox="1"/>
          <p:nvPr>
            <p:ph idx="1" type="body"/>
          </p:nvPr>
        </p:nvSpPr>
        <p:spPr>
          <a:xfrm>
            <a:off x="1757200" y="2161800"/>
            <a:ext cx="5629800" cy="819900"/>
          </a:xfrm>
          <a:prstGeom prst="rect">
            <a:avLst/>
          </a:prstGeom>
        </p:spPr>
        <p:txBody>
          <a:bodyPr anchorCtr="0" anchor="ctr" bIns="91425" lIns="91425" spcFirstLastPara="1" rIns="91425" wrap="square" tIns="91425">
            <a:noAutofit/>
          </a:bodyPr>
          <a:lstStyle>
            <a:lvl1pPr indent="-419100" lvl="0" marL="457200" rtl="0" algn="ctr">
              <a:spcBef>
                <a:spcPts val="0"/>
              </a:spcBef>
              <a:spcAft>
                <a:spcPts val="0"/>
              </a:spcAft>
              <a:buClr>
                <a:schemeClr val="dk1"/>
              </a:buClr>
              <a:buSzPts val="3000"/>
              <a:buChar char="●"/>
              <a:defRPr i="1" sz="3000">
                <a:solidFill>
                  <a:schemeClr val="dk1"/>
                </a:solidFill>
              </a:defRPr>
            </a:lvl1pPr>
            <a:lvl2pPr indent="-419100" lvl="1" marL="914400" rtl="0" algn="ctr">
              <a:spcBef>
                <a:spcPts val="1600"/>
              </a:spcBef>
              <a:spcAft>
                <a:spcPts val="0"/>
              </a:spcAft>
              <a:buClr>
                <a:schemeClr val="dk1"/>
              </a:buClr>
              <a:buSzPts val="3000"/>
              <a:buChar char="○"/>
              <a:defRPr i="1" sz="3000">
                <a:solidFill>
                  <a:schemeClr val="dk1"/>
                </a:solidFill>
              </a:defRPr>
            </a:lvl2pPr>
            <a:lvl3pPr indent="-419100" lvl="2" marL="1371600" rtl="0" algn="ctr">
              <a:spcBef>
                <a:spcPts val="1600"/>
              </a:spcBef>
              <a:spcAft>
                <a:spcPts val="0"/>
              </a:spcAft>
              <a:buClr>
                <a:schemeClr val="dk1"/>
              </a:buClr>
              <a:buSzPts val="3000"/>
              <a:buChar char="■"/>
              <a:defRPr i="1" sz="3000">
                <a:solidFill>
                  <a:schemeClr val="dk1"/>
                </a:solidFill>
              </a:defRPr>
            </a:lvl3pPr>
            <a:lvl4pPr indent="-419100" lvl="3" marL="1828800" rtl="0" algn="ctr">
              <a:spcBef>
                <a:spcPts val="1600"/>
              </a:spcBef>
              <a:spcAft>
                <a:spcPts val="0"/>
              </a:spcAft>
              <a:buClr>
                <a:schemeClr val="dk1"/>
              </a:buClr>
              <a:buSzPts val="3000"/>
              <a:buChar char="●"/>
              <a:defRPr i="1" sz="3000">
                <a:solidFill>
                  <a:schemeClr val="dk1"/>
                </a:solidFill>
              </a:defRPr>
            </a:lvl4pPr>
            <a:lvl5pPr indent="-419100" lvl="4" marL="2286000" rtl="0" algn="ctr">
              <a:spcBef>
                <a:spcPts val="1600"/>
              </a:spcBef>
              <a:spcAft>
                <a:spcPts val="0"/>
              </a:spcAft>
              <a:buClr>
                <a:schemeClr val="dk1"/>
              </a:buClr>
              <a:buSzPts val="3000"/>
              <a:buChar char="○"/>
              <a:defRPr i="1" sz="3000">
                <a:solidFill>
                  <a:schemeClr val="dk1"/>
                </a:solidFill>
              </a:defRPr>
            </a:lvl5pPr>
            <a:lvl6pPr indent="-419100" lvl="5" marL="2743200" rtl="0" algn="ctr">
              <a:spcBef>
                <a:spcPts val="1600"/>
              </a:spcBef>
              <a:spcAft>
                <a:spcPts val="0"/>
              </a:spcAft>
              <a:buClr>
                <a:schemeClr val="dk1"/>
              </a:buClr>
              <a:buSzPts val="3000"/>
              <a:buChar char="■"/>
              <a:defRPr i="1" sz="3000">
                <a:solidFill>
                  <a:schemeClr val="dk1"/>
                </a:solidFill>
              </a:defRPr>
            </a:lvl6pPr>
            <a:lvl7pPr indent="-419100" lvl="6" marL="3200400" rtl="0" algn="ctr">
              <a:spcBef>
                <a:spcPts val="1600"/>
              </a:spcBef>
              <a:spcAft>
                <a:spcPts val="0"/>
              </a:spcAft>
              <a:buClr>
                <a:schemeClr val="dk1"/>
              </a:buClr>
              <a:buSzPts val="3000"/>
              <a:buChar char="●"/>
              <a:defRPr i="1" sz="3000">
                <a:solidFill>
                  <a:schemeClr val="dk1"/>
                </a:solidFill>
              </a:defRPr>
            </a:lvl7pPr>
            <a:lvl8pPr indent="-419100" lvl="7" marL="3657600" rtl="0" algn="ctr">
              <a:spcBef>
                <a:spcPts val="1600"/>
              </a:spcBef>
              <a:spcAft>
                <a:spcPts val="0"/>
              </a:spcAft>
              <a:buClr>
                <a:schemeClr val="dk1"/>
              </a:buClr>
              <a:buSzPts val="3000"/>
              <a:buChar char="○"/>
              <a:defRPr i="1" sz="3000">
                <a:solidFill>
                  <a:schemeClr val="dk1"/>
                </a:solidFill>
              </a:defRPr>
            </a:lvl8pPr>
            <a:lvl9pPr indent="-419100" lvl="8" marL="4114800" rtl="0" algn="ctr">
              <a:spcBef>
                <a:spcPts val="1600"/>
              </a:spcBef>
              <a:spcAft>
                <a:spcPts val="1600"/>
              </a:spcAft>
              <a:buClr>
                <a:schemeClr val="dk1"/>
              </a:buClr>
              <a:buSzPts val="3000"/>
              <a:buChar char="■"/>
              <a:defRPr i="1" sz="3000">
                <a:solidFill>
                  <a:schemeClr val="dk1"/>
                </a:solidFill>
              </a:defRPr>
            </a:lvl9pPr>
          </a:lstStyle>
          <a:p/>
        </p:txBody>
      </p:sp>
      <p:sp>
        <p:nvSpPr>
          <p:cNvPr id="125" name="Google Shape;125;p30"/>
          <p:cNvSpPr txBox="1"/>
          <p:nvPr/>
        </p:nvSpPr>
        <p:spPr>
          <a:xfrm>
            <a:off x="205550" y="75075"/>
            <a:ext cx="7995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0">
                <a:solidFill>
                  <a:schemeClr val="dk1"/>
                </a:solidFill>
                <a:latin typeface="Raleway"/>
                <a:ea typeface="Raleway"/>
                <a:cs typeface="Raleway"/>
                <a:sym typeface="Raleway"/>
              </a:rPr>
              <a:t>“</a:t>
            </a:r>
            <a:endParaRPr b="1" sz="12000">
              <a:solidFill>
                <a:schemeClr val="dk1"/>
              </a:solidFill>
              <a:latin typeface="Raleway"/>
              <a:ea typeface="Raleway"/>
              <a:cs typeface="Raleway"/>
              <a:sym typeface="Raleway"/>
            </a:endParaRPr>
          </a:p>
        </p:txBody>
      </p:sp>
      <p:sp>
        <p:nvSpPr>
          <p:cNvPr id="126" name="Google Shape;126;p30"/>
          <p:cNvSpPr txBox="1"/>
          <p:nvPr>
            <p:ph idx="12" type="sldNum"/>
          </p:nvPr>
        </p:nvSpPr>
        <p:spPr>
          <a:xfrm>
            <a:off x="8604400" y="4590300"/>
            <a:ext cx="539700" cy="553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3.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40" Type="http://schemas.openxmlformats.org/officeDocument/2006/relationships/slide" Target="/ppt/slides/slide17.xml"/><Relationship Id="rId20" Type="http://schemas.openxmlformats.org/officeDocument/2006/relationships/image" Target="../media/image3.png"/><Relationship Id="rId42" Type="http://schemas.openxmlformats.org/officeDocument/2006/relationships/slide" Target="/ppt/slides/slide17.xml"/><Relationship Id="rId41" Type="http://schemas.openxmlformats.org/officeDocument/2006/relationships/slide" Target="/ppt/slides/slide107.xml"/><Relationship Id="rId22" Type="http://schemas.openxmlformats.org/officeDocument/2006/relationships/image" Target="../media/image1.png"/><Relationship Id="rId44" Type="http://schemas.openxmlformats.org/officeDocument/2006/relationships/slide" Target="/ppt/slides/slide152.xml"/><Relationship Id="rId21" Type="http://schemas.openxmlformats.org/officeDocument/2006/relationships/hyperlink" Target="https://www.gregtangmath.com/games" TargetMode="External"/><Relationship Id="rId43" Type="http://schemas.openxmlformats.org/officeDocument/2006/relationships/slide" Target="/ppt/slides/slide112.xml"/><Relationship Id="rId24" Type="http://schemas.openxmlformats.org/officeDocument/2006/relationships/slide" Target="/ppt/slides/slide17.xml"/><Relationship Id="rId46" Type="http://schemas.openxmlformats.org/officeDocument/2006/relationships/slide" Target="/ppt/slides/slide171.xml"/><Relationship Id="rId23" Type="http://schemas.openxmlformats.org/officeDocument/2006/relationships/slide" Target="/ppt/slides/slide65.xml"/><Relationship Id="rId45" Type="http://schemas.openxmlformats.org/officeDocument/2006/relationships/slide" Target="/ppt/slides/slide162.xm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slide" Target="/ppt/slides/slide17.xml"/><Relationship Id="rId4" Type="http://schemas.openxmlformats.org/officeDocument/2006/relationships/slide" Target="/ppt/slides/slide17.xml"/><Relationship Id="rId9" Type="http://schemas.openxmlformats.org/officeDocument/2006/relationships/slide" Target="/ppt/slides/slide40.xml"/><Relationship Id="rId26" Type="http://schemas.openxmlformats.org/officeDocument/2006/relationships/slide" Target="/ppt/slides/slide73.xml"/><Relationship Id="rId25" Type="http://schemas.openxmlformats.org/officeDocument/2006/relationships/slide" Target="/ppt/slides/slide4.xml"/><Relationship Id="rId28" Type="http://schemas.openxmlformats.org/officeDocument/2006/relationships/slide" Target="/ppt/slides/slide86.xml"/><Relationship Id="rId27" Type="http://schemas.openxmlformats.org/officeDocument/2006/relationships/slide" Target="/ppt/slides/slide81.xml"/><Relationship Id="rId5" Type="http://schemas.openxmlformats.org/officeDocument/2006/relationships/slide" Target="/ppt/slides/slide24.xml"/><Relationship Id="rId6" Type="http://schemas.openxmlformats.org/officeDocument/2006/relationships/slide" Target="/ppt/slides/slide24.xml"/><Relationship Id="rId29" Type="http://schemas.openxmlformats.org/officeDocument/2006/relationships/slide" Target="/ppt/slides/slide91.xml"/><Relationship Id="rId7" Type="http://schemas.openxmlformats.org/officeDocument/2006/relationships/slide" Target="/ppt/slides/slide31.xml"/><Relationship Id="rId8" Type="http://schemas.openxmlformats.org/officeDocument/2006/relationships/slide" Target="/ppt/slides/slide31.xml"/><Relationship Id="rId31" Type="http://schemas.openxmlformats.org/officeDocument/2006/relationships/slide" Target="/ppt/slides/slide117.xml"/><Relationship Id="rId30" Type="http://schemas.openxmlformats.org/officeDocument/2006/relationships/slide" Target="/ppt/slides/slide96.xml"/><Relationship Id="rId11" Type="http://schemas.openxmlformats.org/officeDocument/2006/relationships/slide" Target="/ppt/slides/slide47.xml"/><Relationship Id="rId33" Type="http://schemas.openxmlformats.org/officeDocument/2006/relationships/slide" Target="/ppt/slides/slide128.xml"/><Relationship Id="rId10" Type="http://schemas.openxmlformats.org/officeDocument/2006/relationships/slide" Target="/ppt/slides/slide40.xml"/><Relationship Id="rId32" Type="http://schemas.openxmlformats.org/officeDocument/2006/relationships/slide" Target="/ppt/slides/slide122.xml"/><Relationship Id="rId13" Type="http://schemas.openxmlformats.org/officeDocument/2006/relationships/slide" Target="/ppt/slides/slide47.xml"/><Relationship Id="rId35" Type="http://schemas.openxmlformats.org/officeDocument/2006/relationships/hyperlink" Target="https://toytheater.com/" TargetMode="External"/><Relationship Id="rId12" Type="http://schemas.openxmlformats.org/officeDocument/2006/relationships/slide" Target="/ppt/slides/slide47.xml"/><Relationship Id="rId34" Type="http://schemas.openxmlformats.org/officeDocument/2006/relationships/slide" Target="/ppt/slides/slide139.xml"/><Relationship Id="rId15" Type="http://schemas.openxmlformats.org/officeDocument/2006/relationships/slide" Target="/ppt/slides/slide53.xml"/><Relationship Id="rId37" Type="http://schemas.openxmlformats.org/officeDocument/2006/relationships/slide" Target="/ppt/slides/slide147.xml"/><Relationship Id="rId14" Type="http://schemas.openxmlformats.org/officeDocument/2006/relationships/slide" Target="/ppt/slides/slide53.xml"/><Relationship Id="rId36" Type="http://schemas.openxmlformats.org/officeDocument/2006/relationships/image" Target="../media/image5.png"/><Relationship Id="rId17" Type="http://schemas.openxmlformats.org/officeDocument/2006/relationships/slide" Target="/ppt/slides/slide60.xml"/><Relationship Id="rId39" Type="http://schemas.openxmlformats.org/officeDocument/2006/relationships/slide" Target="/ppt/slides/slide12.xml"/><Relationship Id="rId16" Type="http://schemas.openxmlformats.org/officeDocument/2006/relationships/slide" Target="/ppt/slides/slide53.xml"/><Relationship Id="rId38" Type="http://schemas.openxmlformats.org/officeDocument/2006/relationships/slide" Target="/ppt/slides/slide17.xml"/><Relationship Id="rId19" Type="http://schemas.openxmlformats.org/officeDocument/2006/relationships/hyperlink" Target="https://www.flourishkh.com/" TargetMode="External"/><Relationship Id="rId18" Type="http://schemas.openxmlformats.org/officeDocument/2006/relationships/slide" Target="/ppt/slides/slide6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image" Target="../media/image20.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9.png"/><Relationship Id="rId9"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19.png"/><Relationship Id="rId7" Type="http://schemas.openxmlformats.org/officeDocument/2006/relationships/image" Target="../media/image17.png"/><Relationship Id="rId8" Type="http://schemas.openxmlformats.org/officeDocument/2006/relationships/image" Target="../media/image23.png"/><Relationship Id="rId11" Type="http://schemas.openxmlformats.org/officeDocument/2006/relationships/image" Target="../media/image7.png"/><Relationship Id="rId10"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 Id="rId3"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0.xml"/><Relationship Id="rId3" Type="http://schemas.openxmlformats.org/officeDocument/2006/relationships/image" Target="../media/image18.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1.xml"/><Relationship Id="rId3"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 Id="rId3"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32.png"/><Relationship Id="rId5" Type="http://schemas.openxmlformats.org/officeDocument/2006/relationships/image" Target="../media/image4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9.png"/><Relationship Id="rId4" Type="http://schemas.openxmlformats.org/officeDocument/2006/relationships/image" Target="../media/image40.png"/><Relationship Id="rId9" Type="http://schemas.openxmlformats.org/officeDocument/2006/relationships/image" Target="../media/image42.png"/><Relationship Id="rId5" Type="http://schemas.openxmlformats.org/officeDocument/2006/relationships/image" Target="../media/image35.png"/><Relationship Id="rId6" Type="http://schemas.openxmlformats.org/officeDocument/2006/relationships/image" Target="../media/image45.png"/><Relationship Id="rId7" Type="http://schemas.openxmlformats.org/officeDocument/2006/relationships/image" Target="../media/image37.png"/><Relationship Id="rId8" Type="http://schemas.openxmlformats.org/officeDocument/2006/relationships/image" Target="../media/image28.png"/><Relationship Id="rId11" Type="http://schemas.openxmlformats.org/officeDocument/2006/relationships/image" Target="../media/image41.png"/><Relationship Id="rId10" Type="http://schemas.openxmlformats.org/officeDocument/2006/relationships/image" Target="../media/image30.png"/><Relationship Id="rId13" Type="http://schemas.openxmlformats.org/officeDocument/2006/relationships/image" Target="../media/image43.png"/><Relationship Id="rId12" Type="http://schemas.openxmlformats.org/officeDocument/2006/relationships/image" Target="../media/image39.png"/><Relationship Id="rId14" Type="http://schemas.openxmlformats.org/officeDocument/2006/relationships/image" Target="../media/image6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6.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4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6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6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4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50.png"/><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5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6.png"/><Relationship Id="rId4" Type="http://schemas.openxmlformats.org/officeDocument/2006/relationships/image" Target="../media/image5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1.xml"/><Relationship Id="rId3" Type="http://schemas.openxmlformats.org/officeDocument/2006/relationships/image" Target="../media/image6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53.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58.png"/><Relationship Id="rId4" Type="http://schemas.openxmlformats.org/officeDocument/2006/relationships/image" Target="../media/image7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5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6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5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5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67.png"/><Relationship Id="rId4" Type="http://schemas.openxmlformats.org/officeDocument/2006/relationships/image" Target="../media/image6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6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6.png"/><Relationship Id="rId4" Type="http://schemas.openxmlformats.org/officeDocument/2006/relationships/image" Target="../media/image6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7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7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1.xml"/><Relationship Id="rId3" Type="http://schemas.openxmlformats.org/officeDocument/2006/relationships/image" Target="../media/image8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7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6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7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8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8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7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12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7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86.png"/><Relationship Id="rId4" Type="http://schemas.openxmlformats.org/officeDocument/2006/relationships/image" Target="../media/image7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86.png"/><Relationship Id="rId4" Type="http://schemas.openxmlformats.org/officeDocument/2006/relationships/image" Target="../media/image7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86.png"/><Relationship Id="rId4" Type="http://schemas.openxmlformats.org/officeDocument/2006/relationships/image" Target="../media/image9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79.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79.png"/><Relationship Id="rId4" Type="http://schemas.openxmlformats.org/officeDocument/2006/relationships/image" Target="../media/image8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6.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80.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89.png"/><Relationship Id="rId4" Type="http://schemas.openxmlformats.org/officeDocument/2006/relationships/image" Target="../media/image9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91.png"/><Relationship Id="rId4" Type="http://schemas.openxmlformats.org/officeDocument/2006/relationships/image" Target="../media/image84.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6.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01.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8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87.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6.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93.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98.png"/><Relationship Id="rId4" Type="http://schemas.openxmlformats.org/officeDocument/2006/relationships/image" Target="../media/image94.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95.png"/><Relationship Id="rId4" Type="http://schemas.openxmlformats.org/officeDocument/2006/relationships/image" Target="../media/image100.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6.png"/><Relationship Id="rId4" Type="http://schemas.openxmlformats.org/officeDocument/2006/relationships/image" Target="../media/image106.png"/><Relationship Id="rId5" Type="http://schemas.openxmlformats.org/officeDocument/2006/relationships/image" Target="../media/image108.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0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99.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96.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97.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04.png"/><Relationship Id="rId4" Type="http://schemas.openxmlformats.org/officeDocument/2006/relationships/image" Target="../media/image110.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 Id="rId3" Type="http://schemas.openxmlformats.org/officeDocument/2006/relationships/image" Target="../media/image102.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03.png"/><Relationship Id="rId4" Type="http://schemas.openxmlformats.org/officeDocument/2006/relationships/image" Target="../media/image107.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image" Target="../media/image6.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8.xml"/><Relationship Id="rId3" Type="http://schemas.openxmlformats.org/officeDocument/2006/relationships/image" Target="../media/image109.png"/><Relationship Id="rId4" Type="http://schemas.openxmlformats.org/officeDocument/2006/relationships/image" Target="../media/image115.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1.xml"/><Relationship Id="rId3" Type="http://schemas.openxmlformats.org/officeDocument/2006/relationships/image" Target="../media/image6.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3.xml"/><Relationship Id="rId3" Type="http://schemas.openxmlformats.org/officeDocument/2006/relationships/image" Target="../media/image121.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4.xml"/><Relationship Id="rId3" Type="http://schemas.openxmlformats.org/officeDocument/2006/relationships/image" Target="../media/image111.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6.xml"/><Relationship Id="rId3" Type="http://schemas.openxmlformats.org/officeDocument/2006/relationships/image" Target="../media/image6.png"/><Relationship Id="rId4" Type="http://schemas.openxmlformats.org/officeDocument/2006/relationships/image" Target="../media/image120.png"/><Relationship Id="rId5" Type="http://schemas.openxmlformats.org/officeDocument/2006/relationships/image" Target="../media/image123.png"/><Relationship Id="rId6" Type="http://schemas.openxmlformats.org/officeDocument/2006/relationships/image" Target="../media/image129.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119.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18.png"/><Relationship Id="rId4" Type="http://schemas.openxmlformats.org/officeDocument/2006/relationships/image" Target="../media/image113.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112.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6.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117.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27.png"/><Relationship Id="rId4" Type="http://schemas.openxmlformats.org/officeDocument/2006/relationships/image" Target="../media/image124.png"/><Relationship Id="rId5" Type="http://schemas.openxmlformats.org/officeDocument/2006/relationships/image" Target="../media/image114.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 Id="rId3" Type="http://schemas.openxmlformats.org/officeDocument/2006/relationships/image" Target="../media/image124.png"/><Relationship Id="rId4" Type="http://schemas.openxmlformats.org/officeDocument/2006/relationships/image" Target="../media/image114.png"/><Relationship Id="rId5" Type="http://schemas.openxmlformats.org/officeDocument/2006/relationships/image" Target="../media/image116.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 Id="rId3" Type="http://schemas.openxmlformats.org/officeDocument/2006/relationships/image" Target="../media/image131.png"/><Relationship Id="rId4" Type="http://schemas.openxmlformats.org/officeDocument/2006/relationships/image" Target="../media/image122.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 Id="rId3" Type="http://schemas.openxmlformats.org/officeDocument/2006/relationships/image" Target="../media/image6.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image" Target="../media/image126.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28.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146.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38.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33.png"/><Relationship Id="rId4" Type="http://schemas.openxmlformats.org/officeDocument/2006/relationships/image" Target="../media/image137.png"/><Relationship Id="rId5" Type="http://schemas.openxmlformats.org/officeDocument/2006/relationships/image" Target="../media/image139.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33.png"/><Relationship Id="rId4" Type="http://schemas.openxmlformats.org/officeDocument/2006/relationships/image" Target="../media/image137.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image" Target="../media/image132.png"/><Relationship Id="rId4" Type="http://schemas.openxmlformats.org/officeDocument/2006/relationships/image" Target="../media/image141.png"/><Relationship Id="rId5" Type="http://schemas.openxmlformats.org/officeDocument/2006/relationships/image" Target="../media/image134.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 Id="rId3" Type="http://schemas.openxmlformats.org/officeDocument/2006/relationships/image" Target="../media/image6.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 Id="rId3" Type="http://schemas.openxmlformats.org/officeDocument/2006/relationships/image" Target="../media/image130.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 Id="rId3" Type="http://schemas.openxmlformats.org/officeDocument/2006/relationships/image" Target="../media/image136.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 Id="rId3" Type="http://schemas.openxmlformats.org/officeDocument/2006/relationships/image" Target="../media/image135.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 Id="rId3" Type="http://schemas.openxmlformats.org/officeDocument/2006/relationships/image" Target="../media/image143.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 Id="rId3" Type="http://schemas.openxmlformats.org/officeDocument/2006/relationships/image" Target="../media/image148.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 Id="rId3" Type="http://schemas.openxmlformats.org/officeDocument/2006/relationships/image" Target="../media/image160.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 Id="rId3" Type="http://schemas.openxmlformats.org/officeDocument/2006/relationships/image" Target="../media/image142.png"/><Relationship Id="rId4" Type="http://schemas.openxmlformats.org/officeDocument/2006/relationships/image" Target="../media/image145.png"/><Relationship Id="rId5" Type="http://schemas.openxmlformats.org/officeDocument/2006/relationships/image" Target="../media/image140.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 Id="rId3" Type="http://schemas.openxmlformats.org/officeDocument/2006/relationships/image" Target="../media/image144.png"/><Relationship Id="rId4" Type="http://schemas.openxmlformats.org/officeDocument/2006/relationships/image" Target="../media/image150.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6.png"/><Relationship Id="rId4" Type="http://schemas.openxmlformats.org/officeDocument/2006/relationships/image" Target="../media/image149.png"/><Relationship Id="rId5" Type="http://schemas.openxmlformats.org/officeDocument/2006/relationships/image" Target="../media/image157.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 Id="rId3" Type="http://schemas.openxmlformats.org/officeDocument/2006/relationships/image" Target="../media/image154.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 Id="rId3" Type="http://schemas.openxmlformats.org/officeDocument/2006/relationships/image" Target="../media/image147.png"/><Relationship Id="rId4" Type="http://schemas.openxmlformats.org/officeDocument/2006/relationships/image" Target="../media/image152.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0.xml"/><Relationship Id="rId3" Type="http://schemas.openxmlformats.org/officeDocument/2006/relationships/image" Target="../media/image153.png"/><Relationship Id="rId4" Type="http://schemas.openxmlformats.org/officeDocument/2006/relationships/image" Target="../media/image158.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1.xml"/><Relationship Id="rId3" Type="http://schemas.openxmlformats.org/officeDocument/2006/relationships/image" Target="../media/image6.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 Id="rId3" Type="http://schemas.openxmlformats.org/officeDocument/2006/relationships/image" Target="../media/image159.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 Id="rId3" Type="http://schemas.openxmlformats.org/officeDocument/2006/relationships/image" Target="../media/image161.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 Id="rId3" Type="http://schemas.openxmlformats.org/officeDocument/2006/relationships/image" Target="../media/image165.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 Id="rId3" Type="http://schemas.openxmlformats.org/officeDocument/2006/relationships/image" Target="../media/image162.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 Id="rId3" Type="http://schemas.openxmlformats.org/officeDocument/2006/relationships/image" Target="../media/image155.png"/><Relationship Id="rId4" Type="http://schemas.openxmlformats.org/officeDocument/2006/relationships/image" Target="../media/image151.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 Id="rId3" Type="http://schemas.openxmlformats.org/officeDocument/2006/relationships/image" Target="../media/image156.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 Id="rId3" Type="http://schemas.openxmlformats.org/officeDocument/2006/relationships/image" Target="../media/image167.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 Id="rId3" Type="http://schemas.openxmlformats.org/officeDocument/2006/relationships/image" Target="../media/image6.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 Id="rId3" Type="http://schemas.openxmlformats.org/officeDocument/2006/relationships/image" Target="../media/image164.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4.xml"/><Relationship Id="rId3" Type="http://schemas.openxmlformats.org/officeDocument/2006/relationships/image" Target="../media/image169.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 Id="rId3" Type="http://schemas.openxmlformats.org/officeDocument/2006/relationships/image" Target="../media/image166.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6.xml"/><Relationship Id="rId3" Type="http://schemas.openxmlformats.org/officeDocument/2006/relationships/image" Target="../media/image163.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7.xml"/><Relationship Id="rId3" Type="http://schemas.openxmlformats.org/officeDocument/2006/relationships/image" Target="../media/image170.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9.xml"/><Relationship Id="rId3" Type="http://schemas.openxmlformats.org/officeDocument/2006/relationships/image" Target="../media/image6.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0.xml"/><Relationship Id="rId3" Type="http://schemas.openxmlformats.org/officeDocument/2006/relationships/image" Target="../media/image168.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2.xml"/><Relationship Id="rId3" Type="http://schemas.openxmlformats.org/officeDocument/2006/relationships/image" Target="../media/image171.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3.xml"/><Relationship Id="rId3" Type="http://schemas.openxmlformats.org/officeDocument/2006/relationships/image" Target="../media/image172.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5.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130" name="Shape 130"/>
        <p:cNvGrpSpPr/>
        <p:nvPr/>
      </p:nvGrpSpPr>
      <p:grpSpPr>
        <a:xfrm>
          <a:off x="0" y="0"/>
          <a:ext cx="0" cy="0"/>
          <a:chOff x="0" y="0"/>
          <a:chExt cx="0" cy="0"/>
        </a:xfrm>
      </p:grpSpPr>
      <p:sp>
        <p:nvSpPr>
          <p:cNvPr id="131" name="Google Shape;131;p31"/>
          <p:cNvSpPr txBox="1"/>
          <p:nvPr>
            <p:ph type="ctrTitle"/>
          </p:nvPr>
        </p:nvSpPr>
        <p:spPr>
          <a:xfrm>
            <a:off x="758025" y="1579027"/>
            <a:ext cx="7772400" cy="1522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 Multiplicative Comparison and Measurement</a:t>
            </a:r>
            <a:endParaRPr b="0" sz="2000">
              <a:solidFill>
                <a:srgbClr val="434343"/>
              </a:solidFill>
              <a:latin typeface="Hepta Slab"/>
              <a:ea typeface="Hepta Slab"/>
              <a:cs typeface="Hepta Slab"/>
              <a:sym typeface="Hepta Slab"/>
            </a:endParaRPr>
          </a:p>
        </p:txBody>
      </p:sp>
      <p:pic>
        <p:nvPicPr>
          <p:cNvPr id="132" name="Google Shape;132;p31"/>
          <p:cNvPicPr preferRelativeResize="0"/>
          <p:nvPr/>
        </p:nvPicPr>
        <p:blipFill>
          <a:blip r:embed="rId3">
            <a:alphaModFix amt="50000"/>
          </a:blip>
          <a:stretch>
            <a:fillRect/>
          </a:stretch>
        </p:blipFill>
        <p:spPr>
          <a:xfrm>
            <a:off x="7970425" y="129300"/>
            <a:ext cx="992875" cy="1027275"/>
          </a:xfrm>
          <a:prstGeom prst="rect">
            <a:avLst/>
          </a:prstGeom>
          <a:noFill/>
          <a:ln>
            <a:noFill/>
          </a:ln>
        </p:spPr>
      </p:pic>
      <p:sp>
        <p:nvSpPr>
          <p:cNvPr id="133" name="Google Shape;133;p31"/>
          <p:cNvSpPr txBox="1"/>
          <p:nvPr/>
        </p:nvSpPr>
        <p:spPr>
          <a:xfrm>
            <a:off x="486525" y="3961700"/>
            <a:ext cx="8043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66666"/>
                </a:solidFill>
                <a:latin typeface="Hepta Slab"/>
                <a:ea typeface="Hepta Slab"/>
                <a:cs typeface="Hepta Slab"/>
                <a:sym typeface="Hepta Slab"/>
              </a:rPr>
              <a:t>Standards addressed: </a:t>
            </a:r>
            <a:r>
              <a:rPr lang="en" sz="1200">
                <a:solidFill>
                  <a:schemeClr val="dk1"/>
                </a:solidFill>
                <a:latin typeface="Hepta Slab"/>
                <a:ea typeface="Hepta Slab"/>
                <a:cs typeface="Hepta Slab"/>
                <a:sym typeface="Hepta Slab"/>
              </a:rPr>
              <a:t>4.NBT.B.5, 4.OA.A.1, 4.OA.A.2, 4.OA.A.3, 4.MD.A.1, 4.MD.A.2, 4.MD.B.4, 4.NF.B.3, 4.NF.B.4, 4.MD.A.3</a:t>
            </a:r>
            <a:endParaRPr sz="800">
              <a:solidFill>
                <a:schemeClr val="dk1"/>
              </a:solidFill>
              <a:latin typeface="Quicksand"/>
              <a:ea typeface="Quicksand"/>
              <a:cs typeface="Quicksand"/>
              <a:sym typeface="Quicksand"/>
            </a:endParaRPr>
          </a:p>
          <a:p>
            <a:pPr indent="0" lvl="0" marL="0" rtl="0" algn="l">
              <a:spcBef>
                <a:spcPts val="0"/>
              </a:spcBef>
              <a:spcAft>
                <a:spcPts val="0"/>
              </a:spcAft>
              <a:buNone/>
            </a:pPr>
            <a:r>
              <a:rPr lang="en" sz="800">
                <a:solidFill>
                  <a:schemeClr val="dk1"/>
                </a:solidFill>
                <a:latin typeface="Quicksand"/>
                <a:ea typeface="Quicksand"/>
                <a:cs typeface="Quicksand"/>
                <a:sym typeface="Quicksand"/>
              </a:rPr>
              <a:t> </a:t>
            </a:r>
            <a:endParaRPr sz="8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8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a:solidFill>
                <a:srgbClr val="666666"/>
              </a:solidFill>
              <a:latin typeface="Hepta Slab"/>
              <a:ea typeface="Hepta Slab"/>
              <a:cs typeface="Hepta Slab"/>
              <a:sym typeface="Hepta Slab"/>
            </a:endParaRPr>
          </a:p>
        </p:txBody>
      </p:sp>
      <p:sp>
        <p:nvSpPr>
          <p:cNvPr id="134" name="Google Shape;134;p31"/>
          <p:cNvSpPr txBox="1"/>
          <p:nvPr/>
        </p:nvSpPr>
        <p:spPr>
          <a:xfrm>
            <a:off x="0" y="4773850"/>
            <a:ext cx="9144000" cy="30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50">
                <a:solidFill>
                  <a:schemeClr val="dk1"/>
                </a:solidFill>
                <a:latin typeface="Times New Roman"/>
                <a:ea typeface="Times New Roman"/>
                <a:cs typeface="Times New Roman"/>
                <a:sym typeface="Times New Roman"/>
              </a:rPr>
              <a:t> These slides have been created by Britnee Wright- Southeast Arkansas Education Cooperative  and are not official IM materials. Images and language are taken from IM Grade 4  Unit 5  by Illustrative Mathematics.  </a:t>
            </a:r>
            <a:endParaRPr sz="850">
              <a:latin typeface="Times New Roman"/>
              <a:ea typeface="Times New Roman"/>
              <a:cs typeface="Times New Roman"/>
              <a:sym typeface="Times New Roman"/>
            </a:endParaRPr>
          </a:p>
          <a:p>
            <a:pPr indent="0" lvl="0" marL="0" rtl="0" algn="ctr">
              <a:spcBef>
                <a:spcPts val="0"/>
              </a:spcBef>
              <a:spcAft>
                <a:spcPts val="0"/>
              </a:spcAft>
              <a:buNone/>
            </a:pPr>
            <a:r>
              <a:rPr lang="en" sz="850">
                <a:latin typeface="Times New Roman"/>
                <a:ea typeface="Times New Roman"/>
                <a:cs typeface="Times New Roman"/>
                <a:sym typeface="Times New Roman"/>
              </a:rPr>
              <a:t>Copyright 2020 by Illustrative Mathematics. All Rights Reserved, adapted and shared with permission.</a:t>
            </a:r>
            <a:endParaRPr sz="750">
              <a:latin typeface="Times New Roman"/>
              <a:ea typeface="Times New Roman"/>
              <a:cs typeface="Times New Roman"/>
              <a:sym typeface="Times New Roman"/>
            </a:endParaRPr>
          </a:p>
          <a:p>
            <a:pPr indent="0" lvl="0" marL="0" rtl="0" algn="ctr">
              <a:spcBef>
                <a:spcPts val="0"/>
              </a:spcBef>
              <a:spcAft>
                <a:spcPts val="0"/>
              </a:spcAft>
              <a:buNone/>
            </a:pPr>
            <a:r>
              <a:t/>
            </a:r>
            <a:endParaRPr sz="55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8" name="Shape 138"/>
        <p:cNvGrpSpPr/>
        <p:nvPr/>
      </p:nvGrpSpPr>
      <p:grpSpPr>
        <a:xfrm>
          <a:off x="0" y="0"/>
          <a:ext cx="0" cy="0"/>
          <a:chOff x="0" y="0"/>
          <a:chExt cx="0" cy="0"/>
        </a:xfrm>
      </p:grpSpPr>
      <p:sp>
        <p:nvSpPr>
          <p:cNvPr id="139" name="Google Shape;139;p32"/>
          <p:cNvSpPr/>
          <p:nvPr/>
        </p:nvSpPr>
        <p:spPr>
          <a:xfrm>
            <a:off x="6331950" y="950691"/>
            <a:ext cx="2693100" cy="5766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0" name="Google Shape;140;p32"/>
          <p:cNvSpPr txBox="1"/>
          <p:nvPr/>
        </p:nvSpPr>
        <p:spPr>
          <a:xfrm>
            <a:off x="6703238" y="1654269"/>
            <a:ext cx="1872600" cy="20808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Solve multi-step problems involving multiplicative comparison and measurement. </a:t>
            </a:r>
            <a:endParaRPr sz="1200">
              <a:solidFill>
                <a:schemeClr val="dk1"/>
              </a:solidFill>
              <a:latin typeface="Quicksand"/>
              <a:ea typeface="Quicksand"/>
              <a:cs typeface="Quicksand"/>
              <a:sym typeface="Quicksand"/>
            </a:endParaRPr>
          </a:p>
        </p:txBody>
      </p:sp>
      <p:grpSp>
        <p:nvGrpSpPr>
          <p:cNvPr id="141" name="Google Shape;141;p32"/>
          <p:cNvGrpSpPr/>
          <p:nvPr/>
        </p:nvGrpSpPr>
        <p:grpSpPr>
          <a:xfrm>
            <a:off x="4446889" y="944370"/>
            <a:ext cx="2459110" cy="2080903"/>
            <a:chOff x="5632317" y="1189775"/>
            <a:chExt cx="3305700" cy="2367083"/>
          </a:xfrm>
        </p:grpSpPr>
        <p:sp>
          <p:nvSpPr>
            <p:cNvPr id="142" name="Google Shape;142;p32"/>
            <p:cNvSpPr/>
            <p:nvPr/>
          </p:nvSpPr>
          <p:spPr>
            <a:xfrm>
              <a:off x="5632317" y="1189775"/>
              <a:ext cx="3305700" cy="6690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3" name="Google Shape;143;p32"/>
            <p:cNvSpPr txBox="1"/>
            <p:nvPr/>
          </p:nvSpPr>
          <p:spPr>
            <a:xfrm>
              <a:off x="6064547" y="1968958"/>
              <a:ext cx="2517300" cy="15879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Create and analyze line plots that display measurement data in fractions of a unit (⅛ ,¼ , ½  ). Solve problems involving addition and subtraction of fractions and mixed numbers using measurement data presented in line plots. </a:t>
              </a:r>
              <a:endParaRPr sz="1200">
                <a:solidFill>
                  <a:schemeClr val="dk1"/>
                </a:solidFill>
                <a:latin typeface="Quicksand"/>
                <a:ea typeface="Quicksand"/>
                <a:cs typeface="Quicksand"/>
                <a:sym typeface="Quicksand"/>
              </a:endParaRPr>
            </a:p>
          </p:txBody>
        </p:sp>
      </p:grpSp>
      <p:grpSp>
        <p:nvGrpSpPr>
          <p:cNvPr id="144" name="Google Shape;144;p32"/>
          <p:cNvGrpSpPr/>
          <p:nvPr/>
        </p:nvGrpSpPr>
        <p:grpSpPr>
          <a:xfrm>
            <a:off x="0" y="944379"/>
            <a:ext cx="2693161" cy="2758219"/>
            <a:chOff x="0" y="1189989"/>
            <a:chExt cx="3546900" cy="3199419"/>
          </a:xfrm>
        </p:grpSpPr>
        <p:sp>
          <p:nvSpPr>
            <p:cNvPr id="145" name="Google Shape;145;p32"/>
            <p:cNvSpPr/>
            <p:nvPr/>
          </p:nvSpPr>
          <p:spPr>
            <a:xfrm>
              <a:off x="0" y="1189989"/>
              <a:ext cx="3546900" cy="669000"/>
            </a:xfrm>
            <a:prstGeom prst="homePlate">
              <a:avLst>
                <a:gd fmla="val 50000" name="adj"/>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6" name="Google Shape;146;p32"/>
            <p:cNvSpPr txBox="1"/>
            <p:nvPr/>
          </p:nvSpPr>
          <p:spPr>
            <a:xfrm>
              <a:off x="283700" y="1975908"/>
              <a:ext cx="2466300" cy="24135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Analyze, describe, and represent multiplicative comparison situations. </a:t>
              </a:r>
              <a:endParaRPr sz="1200">
                <a:solidFill>
                  <a:schemeClr val="dk1"/>
                </a:solidFill>
                <a:latin typeface="Quicksand"/>
                <a:ea typeface="Quicksand"/>
                <a:cs typeface="Quicksand"/>
                <a:sym typeface="Quicksand"/>
              </a:endParaRPr>
            </a:p>
            <a:p>
              <a:pPr indent="-304800" lvl="0" marL="457200" rtl="0" algn="l">
                <a:lnSpc>
                  <a:spcPct val="115000"/>
                </a:lnSpc>
                <a:spcBef>
                  <a:spcPts val="0"/>
                </a:spcBef>
                <a:spcAft>
                  <a:spcPts val="0"/>
                </a:spcAft>
                <a:buClr>
                  <a:schemeClr val="dk1"/>
                </a:buClr>
                <a:buSzPts val="1200"/>
                <a:buFont typeface="Quicksand"/>
                <a:buChar char="➔"/>
              </a:pPr>
              <a:r>
                <a:rPr lang="en" sz="1200">
                  <a:solidFill>
                    <a:schemeClr val="dk1"/>
                  </a:solidFill>
                  <a:latin typeface="Quicksand"/>
                  <a:ea typeface="Quicksand"/>
                  <a:cs typeface="Quicksand"/>
                  <a:sym typeface="Quicksand"/>
                </a:rPr>
                <a:t>Multiply or divide to solve one-step and two-step problems involving multiplicative comparison.</a:t>
              </a:r>
              <a:endParaRPr sz="1200">
                <a:solidFill>
                  <a:schemeClr val="dk1"/>
                </a:solidFill>
                <a:latin typeface="Quicksand"/>
                <a:ea typeface="Quicksand"/>
                <a:cs typeface="Quicksand"/>
                <a:sym typeface="Quicksand"/>
              </a:endParaRPr>
            </a:p>
          </p:txBody>
        </p:sp>
      </p:grpSp>
      <p:grpSp>
        <p:nvGrpSpPr>
          <p:cNvPr id="147" name="Google Shape;147;p32"/>
          <p:cNvGrpSpPr/>
          <p:nvPr/>
        </p:nvGrpSpPr>
        <p:grpSpPr>
          <a:xfrm>
            <a:off x="2271658" y="944366"/>
            <a:ext cx="2591999" cy="2445514"/>
            <a:chOff x="2944204" y="1189775"/>
            <a:chExt cx="3305700" cy="2778046"/>
          </a:xfrm>
        </p:grpSpPr>
        <p:sp>
          <p:nvSpPr>
            <p:cNvPr id="148" name="Google Shape;148;p32"/>
            <p:cNvSpPr/>
            <p:nvPr/>
          </p:nvSpPr>
          <p:spPr>
            <a:xfrm>
              <a:off x="2944204" y="1189775"/>
              <a:ext cx="33057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latin typeface="Amatic SC"/>
                <a:ea typeface="Amatic SC"/>
                <a:cs typeface="Amatic SC"/>
                <a:sym typeface="Amatic SC"/>
              </a:endParaRPr>
            </a:p>
          </p:txBody>
        </p:sp>
        <p:sp>
          <p:nvSpPr>
            <p:cNvPr id="149" name="Google Shape;149;p32"/>
            <p:cNvSpPr txBox="1"/>
            <p:nvPr/>
          </p:nvSpPr>
          <p:spPr>
            <a:xfrm>
              <a:off x="3114375" y="1991421"/>
              <a:ext cx="2642700" cy="1976400"/>
            </a:xfrm>
            <a:prstGeom prst="rect">
              <a:avLst/>
            </a:prstGeom>
            <a:noFill/>
            <a:ln>
              <a:noFill/>
            </a:ln>
          </p:spPr>
          <p:txBody>
            <a:bodyPr anchorCtr="0" anchor="t" bIns="0" lIns="0" spcFirstLastPara="1" rIns="0" wrap="square" tIns="0">
              <a:noAutofit/>
            </a:bodyPr>
            <a:lstStyle/>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Convert from larger units to smaller units within a given system of measurement. </a:t>
              </a:r>
              <a:endParaRPr sz="1100">
                <a:solidFill>
                  <a:schemeClr val="dk1"/>
                </a:solidFill>
                <a:latin typeface="Quicksand"/>
                <a:ea typeface="Quicksand"/>
                <a:cs typeface="Quicksand"/>
                <a:sym typeface="Quicksand"/>
              </a:endParaRPr>
            </a:p>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Solve problems involving multiplicative comparison and measurement. </a:t>
              </a:r>
              <a:endParaRPr sz="1100">
                <a:solidFill>
                  <a:schemeClr val="dk1"/>
                </a:solidFill>
                <a:latin typeface="Quicksand"/>
                <a:ea typeface="Quicksand"/>
                <a:cs typeface="Quicksand"/>
                <a:sym typeface="Quicksand"/>
              </a:endParaRPr>
            </a:p>
            <a:p>
              <a:pPr indent="-298450" lvl="0" marL="457200" rtl="0" algn="l">
                <a:lnSpc>
                  <a:spcPct val="115000"/>
                </a:lnSpc>
                <a:spcBef>
                  <a:spcPts val="0"/>
                </a:spcBef>
                <a:spcAft>
                  <a:spcPts val="0"/>
                </a:spcAft>
                <a:buClr>
                  <a:schemeClr val="dk1"/>
                </a:buClr>
                <a:buSzPts val="1100"/>
                <a:buFont typeface="Quicksand"/>
                <a:buChar char="➔"/>
              </a:pPr>
              <a:r>
                <a:rPr lang="en" sz="1100">
                  <a:solidFill>
                    <a:schemeClr val="dk1"/>
                  </a:solidFill>
                  <a:latin typeface="Quicksand"/>
                  <a:ea typeface="Quicksand"/>
                  <a:cs typeface="Quicksand"/>
                  <a:sym typeface="Quicksand"/>
                </a:rPr>
                <a:t>Understand the relative sizes of kilometers, meters and centimeters, liters and milliliters, kilograms and grams, and pounds and ounces.</a:t>
              </a:r>
              <a:endParaRPr sz="1100">
                <a:solidFill>
                  <a:schemeClr val="dk1"/>
                </a:solidFill>
                <a:latin typeface="Quicksand"/>
                <a:ea typeface="Quicksand"/>
                <a:cs typeface="Quicksand"/>
                <a:sym typeface="Quicksand"/>
              </a:endParaRPr>
            </a:p>
          </p:txBody>
        </p:sp>
      </p:grpSp>
      <p:sp>
        <p:nvSpPr>
          <p:cNvPr id="150" name="Google Shape;150;p32"/>
          <p:cNvSpPr txBox="1"/>
          <p:nvPr/>
        </p:nvSpPr>
        <p:spPr>
          <a:xfrm>
            <a:off x="97200" y="863750"/>
            <a:ext cx="24108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A</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1-6</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4.NBT.B.5, 4.OA.A.1, 4.OA.A.2, 4.OA.A.3</a:t>
            </a:r>
            <a:endParaRPr sz="800">
              <a:latin typeface="Quicksand"/>
              <a:ea typeface="Quicksand"/>
              <a:cs typeface="Quicksand"/>
              <a:sym typeface="Quicksand"/>
            </a:endParaRPr>
          </a:p>
        </p:txBody>
      </p:sp>
      <p:sp>
        <p:nvSpPr>
          <p:cNvPr id="151" name="Google Shape;151;p32"/>
          <p:cNvSpPr txBox="1"/>
          <p:nvPr/>
        </p:nvSpPr>
        <p:spPr>
          <a:xfrm>
            <a:off x="2123000" y="863750"/>
            <a:ext cx="26427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B</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7-13</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4.MD.A.1, 4.MD.A.2, 4.OA.A.2, 4.OA.A.3</a:t>
            </a:r>
            <a:endParaRPr sz="800">
              <a:latin typeface="Quicksand"/>
              <a:ea typeface="Quicksand"/>
              <a:cs typeface="Quicksand"/>
              <a:sym typeface="Quicksand"/>
            </a:endParaRPr>
          </a:p>
        </p:txBody>
      </p:sp>
      <p:sp>
        <p:nvSpPr>
          <p:cNvPr id="152" name="Google Shape;152;p32"/>
          <p:cNvSpPr txBox="1"/>
          <p:nvPr/>
        </p:nvSpPr>
        <p:spPr>
          <a:xfrm>
            <a:off x="4698675" y="863750"/>
            <a:ext cx="22440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C</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14-16</a:t>
            </a:r>
            <a:endParaRPr>
              <a:latin typeface="Quicksand"/>
              <a:ea typeface="Quicksand"/>
              <a:cs typeface="Quicksand"/>
              <a:sym typeface="Quicksand"/>
            </a:endParaRPr>
          </a:p>
          <a:p>
            <a:pPr indent="0" lvl="0" marL="0" rtl="0" algn="ctr">
              <a:spcBef>
                <a:spcPts val="0"/>
              </a:spcBef>
              <a:spcAft>
                <a:spcPts val="0"/>
              </a:spcAft>
              <a:buNone/>
            </a:pPr>
            <a:r>
              <a:rPr lang="en" sz="800">
                <a:latin typeface="Quicksand"/>
                <a:ea typeface="Quicksand"/>
                <a:cs typeface="Quicksand"/>
                <a:sym typeface="Quicksand"/>
              </a:rPr>
              <a:t>4.MD.B.4, 4.NF.B.3, 4.NF.B.4</a:t>
            </a:r>
            <a:endParaRPr sz="8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153" name="Google Shape;153;p32"/>
          <p:cNvSpPr txBox="1"/>
          <p:nvPr/>
        </p:nvSpPr>
        <p:spPr>
          <a:xfrm>
            <a:off x="1052700" y="134150"/>
            <a:ext cx="70386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Hepta Slab"/>
                <a:ea typeface="Hepta Slab"/>
                <a:cs typeface="Hepta Slab"/>
                <a:sym typeface="Hepta Slab"/>
              </a:rPr>
              <a:t>Unit 5 Progression Overview</a:t>
            </a:r>
            <a:endParaRPr sz="2400">
              <a:solidFill>
                <a:srgbClr val="434343"/>
              </a:solidFill>
              <a:latin typeface="Hepta Slab"/>
              <a:ea typeface="Hepta Slab"/>
              <a:cs typeface="Hepta Slab"/>
              <a:sym typeface="Hepta Slab"/>
            </a:endParaRPr>
          </a:p>
          <a:p>
            <a:pPr indent="0" lvl="0" marL="0" rtl="0" algn="ctr">
              <a:spcBef>
                <a:spcPts val="0"/>
              </a:spcBef>
              <a:spcAft>
                <a:spcPts val="0"/>
              </a:spcAft>
              <a:buNone/>
            </a:pPr>
            <a:r>
              <a:rPr lang="en" sz="1800">
                <a:latin typeface="Hepta Slab"/>
                <a:ea typeface="Hepta Slab"/>
                <a:cs typeface="Hepta Slab"/>
                <a:sym typeface="Hepta Slab"/>
              </a:rPr>
              <a:t> Multiplicative Comparison and Measurement</a:t>
            </a:r>
            <a:endParaRPr sz="1800">
              <a:latin typeface="Hepta Slab"/>
              <a:ea typeface="Hepta Slab"/>
              <a:cs typeface="Hepta Slab"/>
              <a:sym typeface="Hepta Slab"/>
            </a:endParaRPr>
          </a:p>
        </p:txBody>
      </p:sp>
      <p:sp>
        <p:nvSpPr>
          <p:cNvPr id="154" name="Google Shape;154;p32"/>
          <p:cNvSpPr txBox="1"/>
          <p:nvPr/>
        </p:nvSpPr>
        <p:spPr>
          <a:xfrm>
            <a:off x="6556525" y="881200"/>
            <a:ext cx="2410800" cy="65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Section D</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Lessons 17-21</a:t>
            </a:r>
            <a:endParaRPr>
              <a:latin typeface="Quicksand"/>
              <a:ea typeface="Quicksand"/>
              <a:cs typeface="Quicksand"/>
              <a:sym typeface="Quicksand"/>
            </a:endParaRPr>
          </a:p>
          <a:p>
            <a:pPr indent="0" lvl="0" marL="0" rtl="0" algn="ctr">
              <a:spcBef>
                <a:spcPts val="0"/>
              </a:spcBef>
              <a:spcAft>
                <a:spcPts val="0"/>
              </a:spcAft>
              <a:buNone/>
            </a:pPr>
            <a:r>
              <a:rPr lang="en" sz="700">
                <a:latin typeface="Quicksand"/>
                <a:ea typeface="Quicksand"/>
                <a:cs typeface="Quicksand"/>
                <a:sym typeface="Quicksand"/>
              </a:rPr>
              <a:t>4.MD.A.1, 4.MD.A.2, 4.MD.A.3, 4.NBT.B, 4.OA.A.2</a:t>
            </a:r>
            <a:endParaRPr sz="700">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pic>
        <p:nvPicPr>
          <p:cNvPr id="155" name="Google Shape;155;p32"/>
          <p:cNvPicPr preferRelativeResize="0"/>
          <p:nvPr/>
        </p:nvPicPr>
        <p:blipFill>
          <a:blip r:embed="rId3">
            <a:alphaModFix/>
          </a:blip>
          <a:stretch>
            <a:fillRect/>
          </a:stretch>
        </p:blipFill>
        <p:spPr>
          <a:xfrm>
            <a:off x="212900" y="4083046"/>
            <a:ext cx="1972073" cy="870879"/>
          </a:xfrm>
          <a:prstGeom prst="rect">
            <a:avLst/>
          </a:prstGeom>
          <a:noFill/>
          <a:ln>
            <a:noFill/>
          </a:ln>
        </p:spPr>
      </p:pic>
      <p:pic>
        <p:nvPicPr>
          <p:cNvPr id="156" name="Google Shape;156;p32"/>
          <p:cNvPicPr preferRelativeResize="0"/>
          <p:nvPr/>
        </p:nvPicPr>
        <p:blipFill>
          <a:blip r:embed="rId4">
            <a:alphaModFix/>
          </a:blip>
          <a:stretch>
            <a:fillRect/>
          </a:stretch>
        </p:blipFill>
        <p:spPr>
          <a:xfrm>
            <a:off x="6905998" y="3025273"/>
            <a:ext cx="2169150" cy="9697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60" name="Shape 160"/>
        <p:cNvGrpSpPr/>
        <p:nvPr/>
      </p:nvGrpSpPr>
      <p:grpSpPr>
        <a:xfrm>
          <a:off x="0" y="0"/>
          <a:ext cx="0" cy="0"/>
          <a:chOff x="0" y="0"/>
          <a:chExt cx="0" cy="0"/>
        </a:xfrm>
      </p:grpSpPr>
      <p:sp>
        <p:nvSpPr>
          <p:cNvPr id="161" name="Google Shape;161;p33">
            <a:hlinkClick action="ppaction://hlinksldjump" r:id="rId3"/>
          </p:cNvPr>
          <p:cNvSpPr txBox="1"/>
          <p:nvPr/>
        </p:nvSpPr>
        <p:spPr>
          <a:xfrm>
            <a:off x="579338"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4">
                  <a:extLst>
                    <a:ext uri="{A12FA001-AC4F-418D-AE19-62706E023703}">
                      <ahyp:hlinkClr val="tx"/>
                    </a:ext>
                  </a:extLst>
                </a:hlinkClick>
              </a:rPr>
              <a:t>L1</a:t>
            </a:r>
            <a:endParaRPr b="1" sz="2200">
              <a:solidFill>
                <a:srgbClr val="45818E"/>
              </a:solidFill>
              <a:latin typeface="Hepta Slab"/>
              <a:ea typeface="Hepta Slab"/>
              <a:cs typeface="Hepta Slab"/>
              <a:sym typeface="Hepta Slab"/>
            </a:endParaRPr>
          </a:p>
        </p:txBody>
      </p:sp>
      <p:sp>
        <p:nvSpPr>
          <p:cNvPr id="162" name="Google Shape;162;p33">
            <a:hlinkClick action="ppaction://hlinksldjump" r:id="rId5"/>
          </p:cNvPr>
          <p:cNvSpPr txBox="1"/>
          <p:nvPr/>
        </p:nvSpPr>
        <p:spPr>
          <a:xfrm>
            <a:off x="1321075"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6">
                  <a:extLst>
                    <a:ext uri="{A12FA001-AC4F-418D-AE19-62706E023703}">
                      <ahyp:hlinkClr val="tx"/>
                    </a:ext>
                  </a:extLst>
                </a:hlinkClick>
              </a:rPr>
              <a:t>L2</a:t>
            </a:r>
            <a:endParaRPr b="1" sz="2200">
              <a:solidFill>
                <a:srgbClr val="45818E"/>
              </a:solidFill>
              <a:latin typeface="Hepta Slab"/>
              <a:ea typeface="Hepta Slab"/>
              <a:cs typeface="Hepta Slab"/>
              <a:sym typeface="Hepta Slab"/>
            </a:endParaRPr>
          </a:p>
        </p:txBody>
      </p:sp>
      <p:sp>
        <p:nvSpPr>
          <p:cNvPr id="163" name="Google Shape;163;p33">
            <a:hlinkClick action="ppaction://hlinksldjump" r:id="rId7"/>
          </p:cNvPr>
          <p:cNvSpPr txBox="1"/>
          <p:nvPr/>
        </p:nvSpPr>
        <p:spPr>
          <a:xfrm>
            <a:off x="2062800"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8">
                  <a:extLst>
                    <a:ext uri="{A12FA001-AC4F-418D-AE19-62706E023703}">
                      <ahyp:hlinkClr val="tx"/>
                    </a:ext>
                  </a:extLst>
                </a:hlinkClick>
              </a:rPr>
              <a:t>L3</a:t>
            </a:r>
            <a:endParaRPr b="1" sz="2200">
              <a:solidFill>
                <a:srgbClr val="45818E"/>
              </a:solidFill>
              <a:latin typeface="Hepta Slab"/>
              <a:ea typeface="Hepta Slab"/>
              <a:cs typeface="Hepta Slab"/>
              <a:sym typeface="Hepta Slab"/>
            </a:endParaRPr>
          </a:p>
        </p:txBody>
      </p:sp>
      <p:sp>
        <p:nvSpPr>
          <p:cNvPr id="164" name="Google Shape;164;p33">
            <a:hlinkClick action="ppaction://hlinksldjump" r:id="rId9"/>
          </p:cNvPr>
          <p:cNvSpPr txBox="1"/>
          <p:nvPr/>
        </p:nvSpPr>
        <p:spPr>
          <a:xfrm>
            <a:off x="2804525"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0">
                  <a:extLst>
                    <a:ext uri="{A12FA001-AC4F-418D-AE19-62706E023703}">
                      <ahyp:hlinkClr val="tx"/>
                    </a:ext>
                  </a:extLst>
                </a:hlinkClick>
              </a:rPr>
              <a:t>L4</a:t>
            </a:r>
            <a:endParaRPr b="1" sz="2200">
              <a:solidFill>
                <a:srgbClr val="45818E"/>
              </a:solidFill>
              <a:latin typeface="Hepta Slab"/>
              <a:ea typeface="Hepta Slab"/>
              <a:cs typeface="Hepta Slab"/>
              <a:sym typeface="Hepta Slab"/>
            </a:endParaRPr>
          </a:p>
        </p:txBody>
      </p:sp>
      <p:sp>
        <p:nvSpPr>
          <p:cNvPr id="165" name="Google Shape;165;p33">
            <a:hlinkClick action="ppaction://hlinksldjump" r:id="rId11"/>
          </p:cNvPr>
          <p:cNvSpPr txBox="1"/>
          <p:nvPr/>
        </p:nvSpPr>
        <p:spPr>
          <a:xfrm>
            <a:off x="3546250"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2">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3">
                  <a:extLst>
                    <a:ext uri="{A12FA001-AC4F-418D-AE19-62706E023703}">
                      <ahyp:hlinkClr val="tx"/>
                    </a:ext>
                  </a:extLst>
                </a:hlinkClick>
              </a:rPr>
              <a:t>5</a:t>
            </a:r>
            <a:endParaRPr b="1" sz="2200">
              <a:solidFill>
                <a:srgbClr val="45818E"/>
              </a:solidFill>
              <a:latin typeface="Hepta Slab"/>
              <a:ea typeface="Hepta Slab"/>
              <a:cs typeface="Hepta Slab"/>
              <a:sym typeface="Hepta Slab"/>
            </a:endParaRPr>
          </a:p>
        </p:txBody>
      </p:sp>
      <p:sp>
        <p:nvSpPr>
          <p:cNvPr id="166" name="Google Shape;166;p33">
            <a:hlinkClick action="ppaction://hlinksldjump" r:id="rId14"/>
          </p:cNvPr>
          <p:cNvSpPr txBox="1"/>
          <p:nvPr/>
        </p:nvSpPr>
        <p:spPr>
          <a:xfrm>
            <a:off x="4287963"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5">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6">
                  <a:extLst>
                    <a:ext uri="{A12FA001-AC4F-418D-AE19-62706E023703}">
                      <ahyp:hlinkClr val="tx"/>
                    </a:ext>
                  </a:extLst>
                </a:hlinkClick>
              </a:rPr>
              <a:t>6</a:t>
            </a:r>
            <a:endParaRPr b="1" sz="2200">
              <a:solidFill>
                <a:srgbClr val="45818E"/>
              </a:solidFill>
              <a:latin typeface="Hepta Slab"/>
              <a:ea typeface="Hepta Slab"/>
              <a:cs typeface="Hepta Slab"/>
              <a:sym typeface="Hepta Slab"/>
            </a:endParaRPr>
          </a:p>
        </p:txBody>
      </p:sp>
      <p:sp>
        <p:nvSpPr>
          <p:cNvPr id="167" name="Google Shape;167;p33">
            <a:hlinkClick/>
          </p:cNvPr>
          <p:cNvSpPr txBox="1"/>
          <p:nvPr/>
        </p:nvSpPr>
        <p:spPr>
          <a:xfrm>
            <a:off x="6546938"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chemeClr val="dk1"/>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17">
                  <a:extLst>
                    <a:ext uri="{A12FA001-AC4F-418D-AE19-62706E023703}">
                      <ahyp:hlinkClr val="tx"/>
                    </a:ext>
                  </a:extLst>
                </a:hlinkClick>
              </a:rPr>
              <a:t>L</a:t>
            </a:r>
            <a:r>
              <a:rPr b="1" lang="en" sz="2200" u="sng">
                <a:solidFill>
                  <a:srgbClr val="45818E"/>
                </a:solidFill>
                <a:latin typeface="Hepta Slab"/>
                <a:ea typeface="Hepta Slab"/>
                <a:cs typeface="Hepta Slab"/>
                <a:sym typeface="Hepta Slab"/>
                <a:hlinkClick action="ppaction://hlinksldjump" r:id="rId18">
                  <a:extLst>
                    <a:ext uri="{A12FA001-AC4F-418D-AE19-62706E023703}">
                      <ahyp:hlinkClr val="tx"/>
                    </a:ext>
                  </a:extLst>
                </a:hlinkClick>
              </a:rPr>
              <a:t>7</a:t>
            </a:r>
            <a:endParaRPr b="1" sz="2200">
              <a:solidFill>
                <a:srgbClr val="45818E"/>
              </a:solidFill>
              <a:latin typeface="Hepta Slab"/>
              <a:ea typeface="Hepta Slab"/>
              <a:cs typeface="Hepta Slab"/>
              <a:sym typeface="Hepta Slab"/>
            </a:endParaRPr>
          </a:p>
        </p:txBody>
      </p:sp>
      <p:pic>
        <p:nvPicPr>
          <p:cNvPr id="168" name="Google Shape;168;p33">
            <a:hlinkClick r:id="rId19"/>
          </p:cNvPr>
          <p:cNvPicPr preferRelativeResize="0"/>
          <p:nvPr/>
        </p:nvPicPr>
        <p:blipFill>
          <a:blip r:embed="rId20">
            <a:alphaModFix/>
          </a:blip>
          <a:stretch>
            <a:fillRect/>
          </a:stretch>
        </p:blipFill>
        <p:spPr>
          <a:xfrm>
            <a:off x="8064186" y="1665250"/>
            <a:ext cx="548700" cy="560038"/>
          </a:xfrm>
          <a:prstGeom prst="rect">
            <a:avLst/>
          </a:prstGeom>
          <a:noFill/>
          <a:ln cap="flat" cmpd="sng" w="38100">
            <a:solidFill>
              <a:srgbClr val="595959"/>
            </a:solidFill>
            <a:prstDash val="solid"/>
            <a:round/>
            <a:headEnd len="sm" w="sm" type="none"/>
            <a:tailEnd len="sm" w="sm" type="none"/>
          </a:ln>
        </p:spPr>
      </p:pic>
      <p:pic>
        <p:nvPicPr>
          <p:cNvPr id="169" name="Google Shape;169;p33">
            <a:hlinkClick r:id="rId21"/>
          </p:cNvPr>
          <p:cNvPicPr preferRelativeResize="0"/>
          <p:nvPr/>
        </p:nvPicPr>
        <p:blipFill>
          <a:blip r:embed="rId22">
            <a:alphaModFix/>
          </a:blip>
          <a:stretch>
            <a:fillRect/>
          </a:stretch>
        </p:blipFill>
        <p:spPr>
          <a:xfrm>
            <a:off x="8064199" y="2473611"/>
            <a:ext cx="580025" cy="506289"/>
          </a:xfrm>
          <a:prstGeom prst="rect">
            <a:avLst/>
          </a:prstGeom>
          <a:noFill/>
          <a:ln cap="flat" cmpd="sng" w="38100">
            <a:solidFill>
              <a:srgbClr val="595959"/>
            </a:solidFill>
            <a:prstDash val="solid"/>
            <a:round/>
            <a:headEnd len="sm" w="sm" type="none"/>
            <a:tailEnd len="sm" w="sm" type="none"/>
          </a:ln>
        </p:spPr>
      </p:pic>
      <p:sp>
        <p:nvSpPr>
          <p:cNvPr id="170" name="Google Shape;170;p33">
            <a:hlinkClick/>
          </p:cNvPr>
          <p:cNvSpPr txBox="1"/>
          <p:nvPr/>
        </p:nvSpPr>
        <p:spPr>
          <a:xfrm>
            <a:off x="511750" y="216358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rgbClr val="45818E"/>
                </a:solidFill>
                <a:latin typeface="Hepta Slab"/>
                <a:ea typeface="Hepta Slab"/>
                <a:cs typeface="Hepta Slab"/>
                <a:sym typeface="Hepta Slab"/>
                <a:hlinkClick action="ppaction://hlinksldjump" r:id="rId23">
                  <a:extLst>
                    <a:ext uri="{A12FA001-AC4F-418D-AE19-62706E023703}">
                      <ahyp:hlinkClr val="tx"/>
                    </a:ext>
                  </a:extLst>
                </a:hlinkClick>
              </a:rPr>
              <a:t>L8</a:t>
            </a:r>
            <a:endParaRPr b="1" sz="2200">
              <a:solidFill>
                <a:srgbClr val="45818E"/>
              </a:solidFill>
              <a:latin typeface="Hepta Slab"/>
              <a:ea typeface="Hepta Slab"/>
              <a:cs typeface="Hepta Slab"/>
              <a:sym typeface="Hepta Slab"/>
            </a:endParaRPr>
          </a:p>
        </p:txBody>
      </p:sp>
      <p:grpSp>
        <p:nvGrpSpPr>
          <p:cNvPr id="171" name="Google Shape;171;p33"/>
          <p:cNvGrpSpPr/>
          <p:nvPr/>
        </p:nvGrpSpPr>
        <p:grpSpPr>
          <a:xfrm>
            <a:off x="8000373" y="283909"/>
            <a:ext cx="780563" cy="669288"/>
            <a:chOff x="570875" y="4322250"/>
            <a:chExt cx="443300" cy="443325"/>
          </a:xfrm>
        </p:grpSpPr>
        <p:sp>
          <p:nvSpPr>
            <p:cNvPr id="172" name="Google Shape;172;p33"/>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3"/>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3"/>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3"/>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6" name="Google Shape;176;p33"/>
          <p:cNvSpPr txBox="1"/>
          <p:nvPr/>
        </p:nvSpPr>
        <p:spPr>
          <a:xfrm>
            <a:off x="1321063" y="373300"/>
            <a:ext cx="5276100" cy="579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ayathri"/>
                <a:ea typeface="Gayathri"/>
                <a:cs typeface="Gayathri"/>
                <a:sym typeface="Gayathri"/>
              </a:rPr>
              <a:t>Unit 5 Quick Links</a:t>
            </a:r>
            <a:endParaRPr sz="3200">
              <a:solidFill>
                <a:srgbClr val="434343"/>
              </a:solidFill>
              <a:latin typeface="Gayathri"/>
              <a:ea typeface="Gayathri"/>
              <a:cs typeface="Gayathri"/>
              <a:sym typeface="Gayathri"/>
            </a:endParaRPr>
          </a:p>
        </p:txBody>
      </p:sp>
      <p:sp>
        <p:nvSpPr>
          <p:cNvPr id="177" name="Google Shape;177;p33">
            <a:hlinkClick action="ppaction://hlinksldjump" r:id="rId24"/>
          </p:cNvPr>
          <p:cNvSpPr txBox="1"/>
          <p:nvPr/>
        </p:nvSpPr>
        <p:spPr>
          <a:xfrm>
            <a:off x="5029700"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25">
                  <a:extLst>
                    <a:ext uri="{A12FA001-AC4F-418D-AE19-62706E023703}">
                      <ahyp:hlinkClr val="tx"/>
                    </a:ext>
                  </a:extLst>
                </a:hlinkClick>
              </a:rPr>
              <a:t>Adapt 1</a:t>
            </a:r>
            <a:endParaRPr b="1" sz="1000">
              <a:solidFill>
                <a:srgbClr val="434343"/>
              </a:solidFill>
              <a:latin typeface="Hepta Slab"/>
              <a:ea typeface="Hepta Slab"/>
              <a:cs typeface="Hepta Slab"/>
              <a:sym typeface="Hepta Slab"/>
            </a:endParaRPr>
          </a:p>
        </p:txBody>
      </p:sp>
      <p:sp>
        <p:nvSpPr>
          <p:cNvPr id="178" name="Google Shape;178;p33">
            <a:hlinkClick/>
          </p:cNvPr>
          <p:cNvSpPr txBox="1"/>
          <p:nvPr/>
        </p:nvSpPr>
        <p:spPr>
          <a:xfrm>
            <a:off x="1253463" y="21564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2200" u="sng">
                <a:solidFill>
                  <a:schemeClr val="hlink"/>
                </a:solidFill>
                <a:latin typeface="Hepta Slab"/>
                <a:ea typeface="Hepta Slab"/>
                <a:cs typeface="Hepta Slab"/>
                <a:sym typeface="Hepta Slab"/>
                <a:hlinkClick action="ppaction://hlinksldjump" r:id="rId26"/>
              </a:rPr>
              <a:t>L9</a:t>
            </a:r>
            <a:endParaRPr b="1" sz="2200">
              <a:solidFill>
                <a:srgbClr val="45818E"/>
              </a:solidFill>
              <a:latin typeface="Hepta Slab"/>
              <a:ea typeface="Hepta Slab"/>
              <a:cs typeface="Hepta Slab"/>
              <a:sym typeface="Hepta Slab"/>
            </a:endParaRPr>
          </a:p>
        </p:txBody>
      </p:sp>
      <p:sp>
        <p:nvSpPr>
          <p:cNvPr id="179" name="Google Shape;179;p33">
            <a:hlinkClick/>
          </p:cNvPr>
          <p:cNvSpPr txBox="1"/>
          <p:nvPr/>
        </p:nvSpPr>
        <p:spPr>
          <a:xfrm>
            <a:off x="1995200" y="21564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7">
                  <a:extLst>
                    <a:ext uri="{A12FA001-AC4F-418D-AE19-62706E023703}">
                      <ahyp:hlinkClr val="tx"/>
                    </a:ext>
                  </a:extLst>
                </a:hlinkClick>
              </a:rPr>
              <a:t>L</a:t>
            </a:r>
            <a:r>
              <a:rPr b="1" lang="en" sz="1800">
                <a:solidFill>
                  <a:srgbClr val="45818E"/>
                </a:solidFill>
                <a:latin typeface="Hepta Slab"/>
                <a:ea typeface="Hepta Slab"/>
                <a:cs typeface="Hepta Slab"/>
                <a:sym typeface="Hepta Slab"/>
              </a:rPr>
              <a:t>10</a:t>
            </a:r>
            <a:endParaRPr b="1" sz="1800">
              <a:solidFill>
                <a:srgbClr val="45818E"/>
              </a:solidFill>
              <a:latin typeface="Hepta Slab"/>
              <a:ea typeface="Hepta Slab"/>
              <a:cs typeface="Hepta Slab"/>
              <a:sym typeface="Hepta Slab"/>
            </a:endParaRPr>
          </a:p>
        </p:txBody>
      </p:sp>
      <p:sp>
        <p:nvSpPr>
          <p:cNvPr id="180" name="Google Shape;180;p33">
            <a:hlinkClick/>
          </p:cNvPr>
          <p:cNvSpPr txBox="1"/>
          <p:nvPr/>
        </p:nvSpPr>
        <p:spPr>
          <a:xfrm>
            <a:off x="2770725" y="21564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8">
                  <a:extLst>
                    <a:ext uri="{A12FA001-AC4F-418D-AE19-62706E023703}">
                      <ahyp:hlinkClr val="tx"/>
                    </a:ext>
                  </a:extLst>
                </a:hlinkClick>
              </a:rPr>
              <a:t>L</a:t>
            </a:r>
            <a:r>
              <a:rPr b="1" lang="en" sz="1800">
                <a:solidFill>
                  <a:srgbClr val="45818E"/>
                </a:solidFill>
                <a:latin typeface="Hepta Slab"/>
                <a:ea typeface="Hepta Slab"/>
                <a:cs typeface="Hepta Slab"/>
                <a:sym typeface="Hepta Slab"/>
              </a:rPr>
              <a:t>11</a:t>
            </a:r>
            <a:endParaRPr b="1" sz="1800">
              <a:solidFill>
                <a:srgbClr val="45818E"/>
              </a:solidFill>
              <a:latin typeface="Hepta Slab"/>
              <a:ea typeface="Hepta Slab"/>
              <a:cs typeface="Hepta Slab"/>
              <a:sym typeface="Hepta Slab"/>
            </a:endParaRPr>
          </a:p>
        </p:txBody>
      </p:sp>
      <p:sp>
        <p:nvSpPr>
          <p:cNvPr id="181" name="Google Shape;181;p33">
            <a:hlinkClick/>
          </p:cNvPr>
          <p:cNvSpPr txBox="1"/>
          <p:nvPr/>
        </p:nvSpPr>
        <p:spPr>
          <a:xfrm>
            <a:off x="3546250"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29">
                  <a:extLst>
                    <a:ext uri="{A12FA001-AC4F-418D-AE19-62706E023703}">
                      <ahyp:hlinkClr val="tx"/>
                    </a:ext>
                  </a:extLst>
                </a:hlinkClick>
              </a:rPr>
              <a:t>L</a:t>
            </a:r>
            <a:r>
              <a:rPr b="1" lang="en" sz="1800">
                <a:solidFill>
                  <a:srgbClr val="45818E"/>
                </a:solidFill>
                <a:latin typeface="Hepta Slab"/>
                <a:ea typeface="Hepta Slab"/>
                <a:cs typeface="Hepta Slab"/>
                <a:sym typeface="Hepta Slab"/>
              </a:rPr>
              <a:t>12</a:t>
            </a:r>
            <a:endParaRPr b="1" sz="1800">
              <a:solidFill>
                <a:srgbClr val="45818E"/>
              </a:solidFill>
              <a:latin typeface="Hepta Slab"/>
              <a:ea typeface="Hepta Slab"/>
              <a:cs typeface="Hepta Slab"/>
              <a:sym typeface="Hepta Slab"/>
            </a:endParaRPr>
          </a:p>
        </p:txBody>
      </p:sp>
      <p:sp>
        <p:nvSpPr>
          <p:cNvPr id="182" name="Google Shape;182;p33">
            <a:hlinkClick/>
          </p:cNvPr>
          <p:cNvSpPr txBox="1"/>
          <p:nvPr/>
        </p:nvSpPr>
        <p:spPr>
          <a:xfrm>
            <a:off x="4287975" y="2163600"/>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0">
                  <a:extLst>
                    <a:ext uri="{A12FA001-AC4F-418D-AE19-62706E023703}">
                      <ahyp:hlinkClr val="tx"/>
                    </a:ext>
                  </a:extLst>
                </a:hlinkClick>
              </a:rPr>
              <a:t>L</a:t>
            </a:r>
            <a:r>
              <a:rPr b="1" lang="en" sz="1800">
                <a:solidFill>
                  <a:srgbClr val="45818E"/>
                </a:solidFill>
                <a:latin typeface="Hepta Slab"/>
                <a:ea typeface="Hepta Slab"/>
                <a:cs typeface="Hepta Slab"/>
                <a:sym typeface="Hepta Slab"/>
              </a:rPr>
              <a:t>13</a:t>
            </a:r>
            <a:endParaRPr b="1" sz="1800">
              <a:solidFill>
                <a:srgbClr val="45818E"/>
              </a:solidFill>
              <a:latin typeface="Hepta Slab"/>
              <a:ea typeface="Hepta Slab"/>
              <a:cs typeface="Hepta Slab"/>
              <a:sym typeface="Hepta Slab"/>
            </a:endParaRPr>
          </a:p>
        </p:txBody>
      </p:sp>
      <p:sp>
        <p:nvSpPr>
          <p:cNvPr id="183" name="Google Shape;183;p33">
            <a:hlinkClick/>
          </p:cNvPr>
          <p:cNvSpPr txBox="1"/>
          <p:nvPr/>
        </p:nvSpPr>
        <p:spPr>
          <a:xfrm>
            <a:off x="6580738" y="21564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1">
                  <a:extLst>
                    <a:ext uri="{A12FA001-AC4F-418D-AE19-62706E023703}">
                      <ahyp:hlinkClr val="tx"/>
                    </a:ext>
                  </a:extLst>
                </a:hlinkClick>
              </a:rPr>
              <a:t>L</a:t>
            </a:r>
            <a:r>
              <a:rPr b="1" lang="en" sz="1800">
                <a:solidFill>
                  <a:srgbClr val="45818E"/>
                </a:solidFill>
                <a:latin typeface="Hepta Slab"/>
                <a:ea typeface="Hepta Slab"/>
                <a:cs typeface="Hepta Slab"/>
                <a:sym typeface="Hepta Slab"/>
              </a:rPr>
              <a:t>14</a:t>
            </a:r>
            <a:endParaRPr b="1" sz="1800">
              <a:solidFill>
                <a:srgbClr val="45818E"/>
              </a:solidFill>
              <a:latin typeface="Hepta Slab"/>
              <a:ea typeface="Hepta Slab"/>
              <a:cs typeface="Hepta Slab"/>
              <a:sym typeface="Hepta Slab"/>
            </a:endParaRPr>
          </a:p>
        </p:txBody>
      </p:sp>
      <p:sp>
        <p:nvSpPr>
          <p:cNvPr id="184" name="Google Shape;184;p33">
            <a:hlinkClick/>
          </p:cNvPr>
          <p:cNvSpPr txBox="1"/>
          <p:nvPr/>
        </p:nvSpPr>
        <p:spPr>
          <a:xfrm>
            <a:off x="1321063" y="32426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2">
                  <a:extLst>
                    <a:ext uri="{A12FA001-AC4F-418D-AE19-62706E023703}">
                      <ahyp:hlinkClr val="tx"/>
                    </a:ext>
                  </a:extLst>
                </a:hlinkClick>
              </a:rPr>
              <a:t>L</a:t>
            </a:r>
            <a:r>
              <a:rPr b="1" lang="en" sz="1800">
                <a:solidFill>
                  <a:srgbClr val="45818E"/>
                </a:solidFill>
                <a:latin typeface="Hepta Slab"/>
                <a:ea typeface="Hepta Slab"/>
                <a:cs typeface="Hepta Slab"/>
                <a:sym typeface="Hepta Slab"/>
              </a:rPr>
              <a:t>15</a:t>
            </a:r>
            <a:endParaRPr b="1" sz="1800">
              <a:solidFill>
                <a:srgbClr val="45818E"/>
              </a:solidFill>
              <a:latin typeface="Hepta Slab"/>
              <a:ea typeface="Hepta Slab"/>
              <a:cs typeface="Hepta Slab"/>
              <a:sym typeface="Hepta Slab"/>
            </a:endParaRPr>
          </a:p>
        </p:txBody>
      </p:sp>
      <p:sp>
        <p:nvSpPr>
          <p:cNvPr id="185" name="Google Shape;185;p33">
            <a:hlinkClick/>
          </p:cNvPr>
          <p:cNvSpPr txBox="1"/>
          <p:nvPr/>
        </p:nvSpPr>
        <p:spPr>
          <a:xfrm>
            <a:off x="2123388" y="32426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3">
                  <a:extLst>
                    <a:ext uri="{A12FA001-AC4F-418D-AE19-62706E023703}">
                      <ahyp:hlinkClr val="tx"/>
                    </a:ext>
                  </a:extLst>
                </a:hlinkClick>
              </a:rPr>
              <a:t>L</a:t>
            </a:r>
            <a:r>
              <a:rPr b="1" lang="en" sz="1800">
                <a:solidFill>
                  <a:srgbClr val="45818E"/>
                </a:solidFill>
                <a:latin typeface="Hepta Slab"/>
                <a:ea typeface="Hepta Slab"/>
                <a:cs typeface="Hepta Slab"/>
                <a:sym typeface="Hepta Slab"/>
              </a:rPr>
              <a:t>16</a:t>
            </a:r>
            <a:endParaRPr b="1" sz="1800">
              <a:solidFill>
                <a:srgbClr val="45818E"/>
              </a:solidFill>
              <a:latin typeface="Hepta Slab"/>
              <a:ea typeface="Hepta Slab"/>
              <a:cs typeface="Hepta Slab"/>
              <a:sym typeface="Hepta Slab"/>
            </a:endParaRPr>
          </a:p>
        </p:txBody>
      </p:sp>
      <p:sp>
        <p:nvSpPr>
          <p:cNvPr id="186" name="Google Shape;186;p33">
            <a:hlinkClick/>
          </p:cNvPr>
          <p:cNvSpPr txBox="1"/>
          <p:nvPr/>
        </p:nvSpPr>
        <p:spPr>
          <a:xfrm>
            <a:off x="2925725" y="3242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4">
                  <a:extLst>
                    <a:ext uri="{A12FA001-AC4F-418D-AE19-62706E023703}">
                      <ahyp:hlinkClr val="tx"/>
                    </a:ext>
                  </a:extLst>
                </a:hlinkClick>
              </a:rPr>
              <a:t>L</a:t>
            </a:r>
            <a:r>
              <a:rPr b="1" lang="en" sz="1800">
                <a:solidFill>
                  <a:srgbClr val="45818E"/>
                </a:solidFill>
                <a:latin typeface="Hepta Slab"/>
                <a:ea typeface="Hepta Slab"/>
                <a:cs typeface="Hepta Slab"/>
                <a:sym typeface="Hepta Slab"/>
              </a:rPr>
              <a:t>17</a:t>
            </a:r>
            <a:endParaRPr b="1" sz="1800">
              <a:solidFill>
                <a:srgbClr val="45818E"/>
              </a:solidFill>
              <a:latin typeface="Hepta Slab"/>
              <a:ea typeface="Hepta Slab"/>
              <a:cs typeface="Hepta Slab"/>
              <a:sym typeface="Hepta Slab"/>
            </a:endParaRPr>
          </a:p>
        </p:txBody>
      </p:sp>
      <p:pic>
        <p:nvPicPr>
          <p:cNvPr id="187" name="Google Shape;187;p33">
            <a:hlinkClick r:id="rId35"/>
          </p:cNvPr>
          <p:cNvPicPr preferRelativeResize="0"/>
          <p:nvPr/>
        </p:nvPicPr>
        <p:blipFill>
          <a:blip r:embed="rId36">
            <a:alphaModFix/>
          </a:blip>
          <a:stretch>
            <a:fillRect/>
          </a:stretch>
        </p:blipFill>
        <p:spPr>
          <a:xfrm>
            <a:off x="8100512" y="3306538"/>
            <a:ext cx="580025" cy="564587"/>
          </a:xfrm>
          <a:prstGeom prst="rect">
            <a:avLst/>
          </a:prstGeom>
          <a:noFill/>
          <a:ln cap="flat" cmpd="sng" w="28575">
            <a:solidFill>
              <a:srgbClr val="595959"/>
            </a:solidFill>
            <a:prstDash val="solid"/>
            <a:round/>
            <a:headEnd len="sm" w="sm" type="none"/>
            <a:tailEnd len="sm" w="sm" type="none"/>
          </a:ln>
        </p:spPr>
      </p:pic>
      <p:sp>
        <p:nvSpPr>
          <p:cNvPr id="188" name="Google Shape;188;p33">
            <a:hlinkClick/>
          </p:cNvPr>
          <p:cNvSpPr txBox="1"/>
          <p:nvPr/>
        </p:nvSpPr>
        <p:spPr>
          <a:xfrm>
            <a:off x="3728050" y="3242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37">
                  <a:extLst>
                    <a:ext uri="{A12FA001-AC4F-418D-AE19-62706E023703}">
                      <ahyp:hlinkClr val="tx"/>
                    </a:ext>
                  </a:extLst>
                </a:hlinkClick>
              </a:rPr>
              <a:t>L</a:t>
            </a:r>
            <a:r>
              <a:rPr b="1" lang="en" sz="1800">
                <a:solidFill>
                  <a:srgbClr val="45818E"/>
                </a:solidFill>
                <a:latin typeface="Hepta Slab"/>
                <a:ea typeface="Hepta Slab"/>
                <a:cs typeface="Hepta Slab"/>
                <a:sym typeface="Hepta Slab"/>
              </a:rPr>
              <a:t>18</a:t>
            </a:r>
            <a:endParaRPr b="1" sz="1800">
              <a:solidFill>
                <a:srgbClr val="45818E"/>
              </a:solidFill>
              <a:latin typeface="Hepta Slab"/>
              <a:ea typeface="Hepta Slab"/>
              <a:cs typeface="Hepta Slab"/>
              <a:sym typeface="Hepta Slab"/>
            </a:endParaRPr>
          </a:p>
        </p:txBody>
      </p:sp>
      <p:sp>
        <p:nvSpPr>
          <p:cNvPr id="189" name="Google Shape;189;p33">
            <a:hlinkClick action="ppaction://hlinksldjump" r:id="rId38"/>
          </p:cNvPr>
          <p:cNvSpPr txBox="1"/>
          <p:nvPr/>
        </p:nvSpPr>
        <p:spPr>
          <a:xfrm>
            <a:off x="5771425" y="100632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39">
                  <a:extLst>
                    <a:ext uri="{A12FA001-AC4F-418D-AE19-62706E023703}">
                      <ahyp:hlinkClr val="tx"/>
                    </a:ext>
                  </a:extLst>
                </a:hlinkClick>
              </a:rPr>
              <a:t>Adapt </a:t>
            </a:r>
            <a:r>
              <a:rPr b="1" lang="en" sz="1000">
                <a:solidFill>
                  <a:srgbClr val="434343"/>
                </a:solidFill>
                <a:latin typeface="Hepta Slab"/>
                <a:ea typeface="Hepta Slab"/>
                <a:cs typeface="Hepta Slab"/>
                <a:sym typeface="Hepta Slab"/>
              </a:rPr>
              <a:t>2</a:t>
            </a:r>
            <a:endParaRPr b="1" sz="1000">
              <a:solidFill>
                <a:srgbClr val="434343"/>
              </a:solidFill>
              <a:latin typeface="Hepta Slab"/>
              <a:ea typeface="Hepta Slab"/>
              <a:cs typeface="Hepta Slab"/>
              <a:sym typeface="Hepta Slab"/>
            </a:endParaRPr>
          </a:p>
        </p:txBody>
      </p:sp>
      <p:sp>
        <p:nvSpPr>
          <p:cNvPr id="190" name="Google Shape;190;p33">
            <a:hlinkClick action="ppaction://hlinksldjump" r:id="rId40"/>
          </p:cNvPr>
          <p:cNvSpPr txBox="1"/>
          <p:nvPr/>
        </p:nvSpPr>
        <p:spPr>
          <a:xfrm>
            <a:off x="5046600" y="21564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41">
                  <a:extLst>
                    <a:ext uri="{A12FA001-AC4F-418D-AE19-62706E023703}">
                      <ahyp:hlinkClr val="tx"/>
                    </a:ext>
                  </a:extLst>
                </a:hlinkClick>
              </a:rPr>
              <a:t>Adapt </a:t>
            </a:r>
            <a:r>
              <a:rPr b="1" lang="en" sz="1000">
                <a:solidFill>
                  <a:srgbClr val="434343"/>
                </a:solidFill>
                <a:latin typeface="Hepta Slab"/>
                <a:ea typeface="Hepta Slab"/>
                <a:cs typeface="Hepta Slab"/>
                <a:sym typeface="Hepta Slab"/>
              </a:rPr>
              <a:t>3</a:t>
            </a:r>
            <a:endParaRPr b="1" sz="1000">
              <a:solidFill>
                <a:srgbClr val="434343"/>
              </a:solidFill>
              <a:latin typeface="Hepta Slab"/>
              <a:ea typeface="Hepta Slab"/>
              <a:cs typeface="Hepta Slab"/>
              <a:sym typeface="Hepta Slab"/>
            </a:endParaRPr>
          </a:p>
        </p:txBody>
      </p:sp>
      <p:sp>
        <p:nvSpPr>
          <p:cNvPr id="191" name="Google Shape;191;p33">
            <a:hlinkClick action="ppaction://hlinksldjump" r:id="rId42"/>
          </p:cNvPr>
          <p:cNvSpPr txBox="1"/>
          <p:nvPr/>
        </p:nvSpPr>
        <p:spPr>
          <a:xfrm>
            <a:off x="5813675" y="2156438"/>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9900FF"/>
              </a:solidFill>
              <a:latin typeface="Quicksand"/>
              <a:ea typeface="Quicksand"/>
              <a:cs typeface="Quicksand"/>
              <a:sym typeface="Quicksand"/>
            </a:endParaRPr>
          </a:p>
          <a:p>
            <a:pPr indent="0" lvl="0" marL="0" rtl="0" algn="ctr">
              <a:spcBef>
                <a:spcPts val="0"/>
              </a:spcBef>
              <a:spcAft>
                <a:spcPts val="0"/>
              </a:spcAft>
              <a:buNone/>
            </a:pPr>
            <a:r>
              <a:rPr b="1" lang="en" sz="1000" u="sng">
                <a:solidFill>
                  <a:srgbClr val="434343"/>
                </a:solidFill>
                <a:latin typeface="Hepta Slab"/>
                <a:ea typeface="Hepta Slab"/>
                <a:cs typeface="Hepta Slab"/>
                <a:sym typeface="Hepta Slab"/>
                <a:hlinkClick action="ppaction://hlinksldjump" r:id="rId43">
                  <a:extLst>
                    <a:ext uri="{A12FA001-AC4F-418D-AE19-62706E023703}">
                      <ahyp:hlinkClr val="tx"/>
                    </a:ext>
                  </a:extLst>
                </a:hlinkClick>
              </a:rPr>
              <a:t>Adapt </a:t>
            </a:r>
            <a:r>
              <a:rPr b="1" lang="en" sz="1000">
                <a:solidFill>
                  <a:srgbClr val="434343"/>
                </a:solidFill>
                <a:latin typeface="Hepta Slab"/>
                <a:ea typeface="Hepta Slab"/>
                <a:cs typeface="Hepta Slab"/>
                <a:sym typeface="Hepta Slab"/>
              </a:rPr>
              <a:t>4</a:t>
            </a:r>
            <a:endParaRPr b="1" sz="1000">
              <a:solidFill>
                <a:srgbClr val="434343"/>
              </a:solidFill>
              <a:latin typeface="Hepta Slab"/>
              <a:ea typeface="Hepta Slab"/>
              <a:cs typeface="Hepta Slab"/>
              <a:sym typeface="Hepta Slab"/>
            </a:endParaRPr>
          </a:p>
        </p:txBody>
      </p:sp>
      <p:sp>
        <p:nvSpPr>
          <p:cNvPr id="192" name="Google Shape;192;p33">
            <a:hlinkClick/>
          </p:cNvPr>
          <p:cNvSpPr txBox="1"/>
          <p:nvPr/>
        </p:nvSpPr>
        <p:spPr>
          <a:xfrm>
            <a:off x="4530375" y="3242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1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800" u="sng">
                <a:solidFill>
                  <a:srgbClr val="45818E"/>
                </a:solidFill>
                <a:latin typeface="Hepta Slab"/>
                <a:ea typeface="Hepta Slab"/>
                <a:cs typeface="Hepta Slab"/>
                <a:sym typeface="Hepta Slab"/>
                <a:hlinkClick action="ppaction://hlinksldjump" r:id="rId44">
                  <a:extLst>
                    <a:ext uri="{A12FA001-AC4F-418D-AE19-62706E023703}">
                      <ahyp:hlinkClr val="tx"/>
                    </a:ext>
                  </a:extLst>
                </a:hlinkClick>
              </a:rPr>
              <a:t>L</a:t>
            </a:r>
            <a:r>
              <a:rPr b="1" lang="en" sz="1800">
                <a:solidFill>
                  <a:srgbClr val="45818E"/>
                </a:solidFill>
                <a:latin typeface="Hepta Slab"/>
                <a:ea typeface="Hepta Slab"/>
                <a:cs typeface="Hepta Slab"/>
                <a:sym typeface="Hepta Slab"/>
              </a:rPr>
              <a:t>19</a:t>
            </a:r>
            <a:endParaRPr b="1" sz="1800">
              <a:solidFill>
                <a:srgbClr val="45818E"/>
              </a:solidFill>
              <a:latin typeface="Hepta Slab"/>
              <a:ea typeface="Hepta Slab"/>
              <a:cs typeface="Hepta Slab"/>
              <a:sym typeface="Hepta Slab"/>
            </a:endParaRPr>
          </a:p>
        </p:txBody>
      </p:sp>
      <p:sp>
        <p:nvSpPr>
          <p:cNvPr id="193" name="Google Shape;193;p33">
            <a:hlinkClick/>
          </p:cNvPr>
          <p:cNvSpPr txBox="1"/>
          <p:nvPr/>
        </p:nvSpPr>
        <p:spPr>
          <a:xfrm>
            <a:off x="5391050" y="3242675"/>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700" u="sng">
                <a:solidFill>
                  <a:srgbClr val="45818E"/>
                </a:solidFill>
                <a:latin typeface="Hepta Slab"/>
                <a:ea typeface="Hepta Slab"/>
                <a:cs typeface="Hepta Slab"/>
                <a:sym typeface="Hepta Slab"/>
                <a:hlinkClick action="ppaction://hlinksldjump" r:id="rId45">
                  <a:extLst>
                    <a:ext uri="{A12FA001-AC4F-418D-AE19-62706E023703}">
                      <ahyp:hlinkClr val="tx"/>
                    </a:ext>
                  </a:extLst>
                </a:hlinkClick>
              </a:rPr>
              <a:t>L</a:t>
            </a:r>
            <a:r>
              <a:rPr b="1" lang="en" sz="1700">
                <a:solidFill>
                  <a:srgbClr val="45818E"/>
                </a:solidFill>
                <a:latin typeface="Hepta Slab"/>
                <a:ea typeface="Hepta Slab"/>
                <a:cs typeface="Hepta Slab"/>
                <a:sym typeface="Hepta Slab"/>
              </a:rPr>
              <a:t>20</a:t>
            </a:r>
            <a:endParaRPr b="1" sz="1700">
              <a:solidFill>
                <a:srgbClr val="45818E"/>
              </a:solidFill>
              <a:latin typeface="Hepta Slab"/>
              <a:ea typeface="Hepta Slab"/>
              <a:cs typeface="Hepta Slab"/>
              <a:sym typeface="Hepta Slab"/>
            </a:endParaRPr>
          </a:p>
        </p:txBody>
      </p:sp>
      <p:sp>
        <p:nvSpPr>
          <p:cNvPr id="194" name="Google Shape;194;p33">
            <a:hlinkClick/>
          </p:cNvPr>
          <p:cNvSpPr txBox="1"/>
          <p:nvPr/>
        </p:nvSpPr>
        <p:spPr>
          <a:xfrm>
            <a:off x="6256213" y="3242663"/>
            <a:ext cx="645300" cy="8163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000">
              <a:solidFill>
                <a:srgbClr val="273F68"/>
              </a:solidFill>
              <a:latin typeface="Quicksand"/>
              <a:ea typeface="Quicksand"/>
              <a:cs typeface="Quicksand"/>
              <a:sym typeface="Quicksand"/>
            </a:endParaRPr>
          </a:p>
          <a:p>
            <a:pPr indent="0" lvl="0" marL="0" rtl="0" algn="ctr">
              <a:spcBef>
                <a:spcPts val="0"/>
              </a:spcBef>
              <a:spcAft>
                <a:spcPts val="0"/>
              </a:spcAft>
              <a:buNone/>
            </a:pPr>
            <a:r>
              <a:rPr b="1" lang="en" sz="1700" u="sng">
                <a:solidFill>
                  <a:srgbClr val="45818E"/>
                </a:solidFill>
                <a:latin typeface="Hepta Slab"/>
                <a:ea typeface="Hepta Slab"/>
                <a:cs typeface="Hepta Slab"/>
                <a:sym typeface="Hepta Slab"/>
                <a:hlinkClick action="ppaction://hlinksldjump" r:id="rId46">
                  <a:extLst>
                    <a:ext uri="{A12FA001-AC4F-418D-AE19-62706E023703}">
                      <ahyp:hlinkClr val="tx"/>
                    </a:ext>
                  </a:extLst>
                </a:hlinkClick>
              </a:rPr>
              <a:t>L</a:t>
            </a:r>
            <a:r>
              <a:rPr b="1" lang="en" sz="1700">
                <a:solidFill>
                  <a:srgbClr val="45818E"/>
                </a:solidFill>
                <a:latin typeface="Hepta Slab"/>
                <a:ea typeface="Hepta Slab"/>
                <a:cs typeface="Hepta Slab"/>
                <a:sym typeface="Hepta Slab"/>
              </a:rPr>
              <a:t>21</a:t>
            </a:r>
            <a:endParaRPr b="1" sz="1700">
              <a:solidFill>
                <a:srgbClr val="45818E"/>
              </a:solidFill>
              <a:latin typeface="Hepta Slab"/>
              <a:ea typeface="Hepta Slab"/>
              <a:cs typeface="Hepta Slab"/>
              <a:sym typeface="Hepta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98" name="Shape 198"/>
        <p:cNvGrpSpPr/>
        <p:nvPr/>
      </p:nvGrpSpPr>
      <p:grpSpPr>
        <a:xfrm>
          <a:off x="0" y="0"/>
          <a:ext cx="0" cy="0"/>
          <a:chOff x="0" y="0"/>
          <a:chExt cx="0" cy="0"/>
        </a:xfrm>
      </p:grpSpPr>
      <p:sp>
        <p:nvSpPr>
          <p:cNvPr id="199" name="Google Shape;199;p34"/>
          <p:cNvSpPr txBox="1"/>
          <p:nvPr>
            <p:ph type="ctrTitle"/>
          </p:nvPr>
        </p:nvSpPr>
        <p:spPr>
          <a:xfrm>
            <a:off x="1259875" y="2019150"/>
            <a:ext cx="6461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Estimating and Measuring Weight</a:t>
            </a:r>
            <a:endParaRPr sz="4400">
              <a:solidFill>
                <a:srgbClr val="434343"/>
              </a:solidFill>
              <a:latin typeface="Hepta Slab"/>
              <a:ea typeface="Hepta Slab"/>
              <a:cs typeface="Hepta Slab"/>
              <a:sym typeface="Hepta Slab"/>
            </a:endParaRPr>
          </a:p>
        </p:txBody>
      </p:sp>
      <p:sp>
        <p:nvSpPr>
          <p:cNvPr id="200" name="Google Shape;200;p34"/>
          <p:cNvSpPr txBox="1"/>
          <p:nvPr/>
        </p:nvSpPr>
        <p:spPr>
          <a:xfrm>
            <a:off x="2558900" y="2757150"/>
            <a:ext cx="42534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measure and estimate weight.</a:t>
            </a:r>
            <a:endParaRPr>
              <a:latin typeface="Quicksand"/>
              <a:ea typeface="Quicksand"/>
              <a:cs typeface="Quicksand"/>
              <a:sym typeface="Quicksand"/>
            </a:endParaRPr>
          </a:p>
        </p:txBody>
      </p:sp>
      <p:sp>
        <p:nvSpPr>
          <p:cNvPr id="201" name="Google Shape;201;p34"/>
          <p:cNvSpPr/>
          <p:nvPr/>
        </p:nvSpPr>
        <p:spPr>
          <a:xfrm>
            <a:off x="261732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4"/>
          <p:cNvSpPr txBox="1"/>
          <p:nvPr/>
        </p:nvSpPr>
        <p:spPr>
          <a:xfrm>
            <a:off x="0" y="4834325"/>
            <a:ext cx="356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3.MD.A.2</a:t>
            </a:r>
            <a:endParaRPr sz="1100">
              <a:latin typeface="Quicksand"/>
              <a:ea typeface="Quicksand"/>
              <a:cs typeface="Quicksand"/>
              <a:sym typeface="Quicksand"/>
            </a:endParaRPr>
          </a:p>
        </p:txBody>
      </p:sp>
      <p:sp>
        <p:nvSpPr>
          <p:cNvPr id="203" name="Google Shape;203;p34"/>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1</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07" name="Shape 207"/>
        <p:cNvGrpSpPr/>
        <p:nvPr/>
      </p:nvGrpSpPr>
      <p:grpSpPr>
        <a:xfrm>
          <a:off x="0" y="0"/>
          <a:ext cx="0" cy="0"/>
          <a:chOff x="0" y="0"/>
          <a:chExt cx="0" cy="0"/>
        </a:xfrm>
      </p:grpSpPr>
      <p:sp>
        <p:nvSpPr>
          <p:cNvPr id="208" name="Google Shape;208;p35"/>
          <p:cNvSpPr txBox="1"/>
          <p:nvPr>
            <p:ph type="ctrTitle"/>
          </p:nvPr>
        </p:nvSpPr>
        <p:spPr>
          <a:xfrm>
            <a:off x="496925" y="8592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Produce Stand </a:t>
            </a:r>
            <a:endParaRPr b="0" sz="3000">
              <a:solidFill>
                <a:srgbClr val="595959"/>
              </a:solidFill>
              <a:latin typeface="Hepta Slab"/>
              <a:ea typeface="Hepta Slab"/>
              <a:cs typeface="Hepta Slab"/>
              <a:sym typeface="Hepta Slab"/>
            </a:endParaRPr>
          </a:p>
        </p:txBody>
      </p:sp>
      <p:sp>
        <p:nvSpPr>
          <p:cNvPr id="209" name="Google Shape;209;p3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10" name="Google Shape;210;p35"/>
          <p:cNvGrpSpPr/>
          <p:nvPr/>
        </p:nvGrpSpPr>
        <p:grpSpPr>
          <a:xfrm>
            <a:off x="600225" y="1350717"/>
            <a:ext cx="7997012" cy="3404127"/>
            <a:chOff x="600225" y="1350717"/>
            <a:chExt cx="7997012" cy="3404127"/>
          </a:xfrm>
        </p:grpSpPr>
        <p:sp>
          <p:nvSpPr>
            <p:cNvPr id="211" name="Google Shape;211;p35"/>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5"/>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213" name="Google Shape;213;p35"/>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5"/>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pic>
        <p:nvPicPr>
          <p:cNvPr id="215" name="Google Shape;215;p35"/>
          <p:cNvPicPr preferRelativeResize="0"/>
          <p:nvPr/>
        </p:nvPicPr>
        <p:blipFill>
          <a:blip r:embed="rId3">
            <a:alphaModFix/>
          </a:blip>
          <a:stretch>
            <a:fillRect/>
          </a:stretch>
        </p:blipFill>
        <p:spPr>
          <a:xfrm>
            <a:off x="2630513" y="1772508"/>
            <a:ext cx="3936425" cy="2560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9" name="Shape 219"/>
        <p:cNvGrpSpPr/>
        <p:nvPr/>
      </p:nvGrpSpPr>
      <p:grpSpPr>
        <a:xfrm>
          <a:off x="0" y="0"/>
          <a:ext cx="0" cy="0"/>
          <a:chOff x="0" y="0"/>
          <a:chExt cx="0" cy="0"/>
        </a:xfrm>
      </p:grpSpPr>
      <p:sp>
        <p:nvSpPr>
          <p:cNvPr id="220" name="Google Shape;220;p36"/>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Measuring Weight</a:t>
            </a:r>
            <a:endParaRPr b="0" sz="3000">
              <a:solidFill>
                <a:srgbClr val="595959"/>
              </a:solidFill>
              <a:latin typeface="Hepta Slab"/>
              <a:ea typeface="Hepta Slab"/>
              <a:cs typeface="Hepta Slab"/>
              <a:sym typeface="Hepta Slab"/>
            </a:endParaRPr>
          </a:p>
        </p:txBody>
      </p:sp>
      <p:sp>
        <p:nvSpPr>
          <p:cNvPr id="221" name="Google Shape;221;p3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22" name="Google Shape;222;p36"/>
          <p:cNvSpPr txBox="1"/>
          <p:nvPr/>
        </p:nvSpPr>
        <p:spPr>
          <a:xfrm>
            <a:off x="404500" y="1156100"/>
            <a:ext cx="83535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For each weight measurement, list an example of something you think has about the same weight. </a:t>
            </a:r>
            <a:endParaRPr/>
          </a:p>
        </p:txBody>
      </p:sp>
      <p:graphicFrame>
        <p:nvGraphicFramePr>
          <p:cNvPr id="223" name="Google Shape;223;p36"/>
          <p:cNvGraphicFramePr/>
          <p:nvPr/>
        </p:nvGraphicFramePr>
        <p:xfrm>
          <a:off x="952500" y="1843725"/>
          <a:ext cx="3000000" cy="3000000"/>
        </p:xfrm>
        <a:graphic>
          <a:graphicData uri="http://schemas.openxmlformats.org/drawingml/2006/table">
            <a:tbl>
              <a:tblPr>
                <a:noFill/>
                <a:tableStyleId>{97E6A5B2-9559-47BA-A5D0-3EFE36153A93}</a:tableStyleId>
              </a:tblPr>
              <a:tblGrid>
                <a:gridCol w="3619500"/>
                <a:gridCol w="3619500"/>
              </a:tblGrid>
              <a:tr h="640675">
                <a:tc>
                  <a:txBody>
                    <a:bodyPr/>
                    <a:lstStyle/>
                    <a:p>
                      <a:pPr indent="0" lvl="0" marL="0" rtl="0" algn="ctr">
                        <a:spcBef>
                          <a:spcPts val="0"/>
                        </a:spcBef>
                        <a:spcAft>
                          <a:spcPts val="0"/>
                        </a:spcAft>
                        <a:buNone/>
                      </a:pPr>
                      <a:r>
                        <a:rPr lang="en"/>
                        <a:t>Item with a mass of about </a:t>
                      </a:r>
                      <a:endParaRPr/>
                    </a:p>
                    <a:p>
                      <a:pPr indent="0" lvl="0" marL="0" rtl="0" algn="ctr">
                        <a:spcBef>
                          <a:spcPts val="0"/>
                        </a:spcBef>
                        <a:spcAft>
                          <a:spcPts val="0"/>
                        </a:spcAft>
                        <a:buNone/>
                      </a:pPr>
                      <a:r>
                        <a:rPr lang="en"/>
                        <a:t>1 gram</a:t>
                      </a:r>
                      <a:endParaRPr/>
                    </a:p>
                  </a:txBody>
                  <a:tcPr marT="91425" marB="91425" marR="91425" marL="91425"/>
                </a:tc>
                <a:tc>
                  <a:txBody>
                    <a:bodyPr/>
                    <a:lstStyle/>
                    <a:p>
                      <a:pPr indent="0" lvl="0" marL="0" rtl="0" algn="ctr">
                        <a:spcBef>
                          <a:spcPts val="0"/>
                        </a:spcBef>
                        <a:spcAft>
                          <a:spcPts val="0"/>
                        </a:spcAft>
                        <a:buNone/>
                      </a:pPr>
                      <a:r>
                        <a:rPr lang="en"/>
                        <a:t>Item with a mass of about </a:t>
                      </a:r>
                      <a:endParaRPr/>
                    </a:p>
                    <a:p>
                      <a:pPr indent="0" lvl="0" marL="0" rtl="0" algn="ctr">
                        <a:spcBef>
                          <a:spcPts val="0"/>
                        </a:spcBef>
                        <a:spcAft>
                          <a:spcPts val="0"/>
                        </a:spcAft>
                        <a:buNone/>
                      </a:pPr>
                      <a:r>
                        <a:rPr lang="en"/>
                        <a:t>1 kilogram</a:t>
                      </a:r>
                      <a:endParaRPr/>
                    </a:p>
                  </a:txBody>
                  <a:tcPr marT="91425" marB="91425" marR="91425" marL="91425"/>
                </a:tc>
              </a:tr>
              <a:tr h="1205075">
                <a:tc>
                  <a:txBody>
                    <a:bodyPr/>
                    <a:lstStyle/>
                    <a:p>
                      <a:pPr indent="0" lvl="0" marL="0" rtl="0" algn="ctr">
                        <a:spcBef>
                          <a:spcPts val="0"/>
                        </a:spcBef>
                        <a:spcAft>
                          <a:spcPts val="0"/>
                        </a:spcAft>
                        <a:buNone/>
                      </a:pPr>
                      <a:r>
                        <a:rPr lang="en"/>
                        <a:t>A paper clip </a:t>
                      </a:r>
                      <a:endParaRPr/>
                    </a:p>
                  </a:txBody>
                  <a:tcPr marT="91425" marB="91425" marR="91425" marL="91425"/>
                </a:tc>
                <a:tc>
                  <a:txBody>
                    <a:bodyPr/>
                    <a:lstStyle/>
                    <a:p>
                      <a:pPr indent="0" lvl="0" marL="0" rtl="0" algn="ctr">
                        <a:spcBef>
                          <a:spcPts val="0"/>
                        </a:spcBef>
                        <a:spcAft>
                          <a:spcPts val="0"/>
                        </a:spcAft>
                        <a:buNone/>
                      </a:pPr>
                      <a:r>
                        <a:rPr lang="en">
                          <a:solidFill>
                            <a:schemeClr val="dk1"/>
                          </a:solidFill>
                        </a:rPr>
                        <a:t>A basket of apples </a:t>
                      </a:r>
                      <a:endParaRPr>
                        <a:solidFill>
                          <a:schemeClr val="dk1"/>
                        </a:solidFill>
                      </a:endParaRPr>
                    </a:p>
                    <a:p>
                      <a:pPr indent="0" lvl="0" marL="0" rtl="0" algn="ctr">
                        <a:spcBef>
                          <a:spcPts val="0"/>
                        </a:spcBef>
                        <a:spcAft>
                          <a:spcPts val="0"/>
                        </a:spcAft>
                        <a:buNone/>
                      </a:pPr>
                      <a:r>
                        <a:t/>
                      </a:r>
                      <a:endParaRPr>
                        <a:solidFill>
                          <a:schemeClr val="dk1"/>
                        </a:solidFill>
                      </a:endParaRPr>
                    </a:p>
                    <a:p>
                      <a:pPr indent="0" lvl="0" marL="0" rtl="0" algn="ctr">
                        <a:spcBef>
                          <a:spcPts val="0"/>
                        </a:spcBef>
                        <a:spcAft>
                          <a:spcPts val="0"/>
                        </a:spcAft>
                        <a:buNone/>
                      </a:pPr>
                      <a:r>
                        <a:t/>
                      </a:r>
                      <a:endParaRPr>
                        <a:solidFill>
                          <a:schemeClr val="dk1"/>
                        </a:solidFill>
                      </a:endParaRPr>
                    </a:p>
                    <a:p>
                      <a:pPr indent="0" lvl="0" marL="0" rtl="0" algn="ctr">
                        <a:spcBef>
                          <a:spcPts val="0"/>
                        </a:spcBef>
                        <a:spcAft>
                          <a:spcPts val="0"/>
                        </a:spcAft>
                        <a:buNone/>
                      </a:pPr>
                      <a:r>
                        <a:t/>
                      </a:r>
                      <a:endParaRPr>
                        <a:solidFill>
                          <a:schemeClr val="dk1"/>
                        </a:solidFill>
                      </a:endParaRPr>
                    </a:p>
                    <a:p>
                      <a:pPr indent="0" lvl="0" marL="0" rtl="0" algn="ctr">
                        <a:spcBef>
                          <a:spcPts val="0"/>
                        </a:spcBef>
                        <a:spcAft>
                          <a:spcPts val="0"/>
                        </a:spcAft>
                        <a:buNone/>
                      </a:pPr>
                      <a:r>
                        <a:t/>
                      </a:r>
                      <a:endParaRPr>
                        <a:solidFill>
                          <a:schemeClr val="dk1"/>
                        </a:solidFill>
                      </a:endParaRPr>
                    </a:p>
                    <a:p>
                      <a:pPr indent="0" lvl="0" marL="0" rtl="0" algn="ctr">
                        <a:spcBef>
                          <a:spcPts val="0"/>
                        </a:spcBef>
                        <a:spcAft>
                          <a:spcPts val="0"/>
                        </a:spcAft>
                        <a:buNone/>
                      </a:pPr>
                      <a:r>
                        <a:t/>
                      </a:r>
                      <a:endParaRPr>
                        <a:solidFill>
                          <a:schemeClr val="dk1"/>
                        </a:solidFill>
                      </a:endParaRPr>
                    </a:p>
                    <a:p>
                      <a:pPr indent="0" lvl="0" marL="0" rtl="0" algn="ctr">
                        <a:spcBef>
                          <a:spcPts val="0"/>
                        </a:spcBef>
                        <a:spcAft>
                          <a:spcPts val="0"/>
                        </a:spcAft>
                        <a:buNone/>
                      </a:pPr>
                      <a:r>
                        <a:t/>
                      </a:r>
                      <a:endParaRPr>
                        <a:solidFill>
                          <a:schemeClr val="dk1"/>
                        </a:solidFill>
                      </a:endParaRPr>
                    </a:p>
                    <a:p>
                      <a:pPr indent="0" lvl="0" marL="0" rtl="0" algn="ctr">
                        <a:spcBef>
                          <a:spcPts val="0"/>
                        </a:spcBef>
                        <a:spcAft>
                          <a:spcPts val="0"/>
                        </a:spcAft>
                        <a:buClr>
                          <a:schemeClr val="dk1"/>
                        </a:buClr>
                        <a:buSzPts val="1100"/>
                        <a:buFont typeface="Arial"/>
                        <a:buNone/>
                      </a:pPr>
                      <a:r>
                        <a:t/>
                      </a:r>
                      <a:endParaRPr>
                        <a:solidFill>
                          <a:schemeClr val="dk1"/>
                        </a:solidFill>
                      </a:endParaRPr>
                    </a:p>
                  </a:txBody>
                  <a:tcPr marT="91425" marB="91425" marR="91425" marL="91425"/>
                </a:tc>
              </a:tr>
            </a:tbl>
          </a:graphicData>
        </a:graphic>
      </p:graphicFrame>
      <p:pic>
        <p:nvPicPr>
          <p:cNvPr id="224" name="Google Shape;224;p36"/>
          <p:cNvPicPr preferRelativeResize="0"/>
          <p:nvPr/>
        </p:nvPicPr>
        <p:blipFill>
          <a:blip r:embed="rId3">
            <a:alphaModFix/>
          </a:blip>
          <a:stretch>
            <a:fillRect/>
          </a:stretch>
        </p:blipFill>
        <p:spPr>
          <a:xfrm>
            <a:off x="2519650" y="3235575"/>
            <a:ext cx="484773" cy="642600"/>
          </a:xfrm>
          <a:prstGeom prst="rect">
            <a:avLst/>
          </a:prstGeom>
          <a:noFill/>
          <a:ln>
            <a:noFill/>
          </a:ln>
        </p:spPr>
      </p:pic>
      <p:pic>
        <p:nvPicPr>
          <p:cNvPr id="225" name="Google Shape;225;p36"/>
          <p:cNvPicPr preferRelativeResize="0"/>
          <p:nvPr/>
        </p:nvPicPr>
        <p:blipFill>
          <a:blip r:embed="rId4">
            <a:alphaModFix/>
          </a:blip>
          <a:stretch>
            <a:fillRect/>
          </a:stretch>
        </p:blipFill>
        <p:spPr>
          <a:xfrm>
            <a:off x="5655388" y="3235563"/>
            <a:ext cx="1343025" cy="1076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29" name="Shape 229"/>
        <p:cNvGrpSpPr/>
        <p:nvPr/>
      </p:nvGrpSpPr>
      <p:grpSpPr>
        <a:xfrm>
          <a:off x="0" y="0"/>
          <a:ext cx="0" cy="0"/>
          <a:chOff x="0" y="0"/>
          <a:chExt cx="0" cy="0"/>
        </a:xfrm>
      </p:grpSpPr>
      <p:sp>
        <p:nvSpPr>
          <p:cNvPr id="230" name="Google Shape;230;p37"/>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Measuring Weight</a:t>
            </a:r>
            <a:endParaRPr b="0" sz="3000">
              <a:solidFill>
                <a:srgbClr val="595959"/>
              </a:solidFill>
              <a:latin typeface="Hepta Slab"/>
              <a:ea typeface="Hepta Slab"/>
              <a:cs typeface="Hepta Slab"/>
              <a:sym typeface="Hepta Slab"/>
            </a:endParaRPr>
          </a:p>
        </p:txBody>
      </p:sp>
      <p:sp>
        <p:nvSpPr>
          <p:cNvPr id="231" name="Google Shape;231;p3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232" name="Google Shape;232;p37"/>
          <p:cNvSpPr txBox="1"/>
          <p:nvPr/>
        </p:nvSpPr>
        <p:spPr>
          <a:xfrm>
            <a:off x="404500" y="1156100"/>
            <a:ext cx="8353500" cy="4026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a:t>2. Find some objects around the room that weigh:</a:t>
            </a:r>
            <a:endParaRPr/>
          </a:p>
          <a:p>
            <a:pPr indent="0" lvl="0" marL="0" rtl="0" algn="l">
              <a:spcBef>
                <a:spcPts val="0"/>
              </a:spcBef>
              <a:spcAft>
                <a:spcPts val="0"/>
              </a:spcAft>
              <a:buNone/>
            </a:pPr>
            <a:r>
              <a:t/>
            </a:r>
            <a:endParaRPr/>
          </a:p>
          <a:p>
            <a:pPr indent="0" lvl="0" marL="1371600" rtl="0" algn="l">
              <a:spcBef>
                <a:spcPts val="0"/>
              </a:spcBef>
              <a:spcAft>
                <a:spcPts val="0"/>
              </a:spcAft>
              <a:buNone/>
            </a:pPr>
            <a:r>
              <a:rPr lang="en"/>
              <a:t>a. less than a gram </a:t>
            </a:r>
            <a:endParaRPr/>
          </a:p>
          <a:p>
            <a:pPr indent="0" lvl="0" marL="1371600" rtl="0" algn="l">
              <a:spcBef>
                <a:spcPts val="1000"/>
              </a:spcBef>
              <a:spcAft>
                <a:spcPts val="0"/>
              </a:spcAft>
              <a:buNone/>
            </a:pPr>
            <a:r>
              <a:rPr lang="en"/>
              <a:t>b. between 1 and 10 grams </a:t>
            </a:r>
            <a:endParaRPr/>
          </a:p>
          <a:p>
            <a:pPr indent="0" lvl="0" marL="1371600" rtl="0" algn="l">
              <a:spcBef>
                <a:spcPts val="1000"/>
              </a:spcBef>
              <a:spcAft>
                <a:spcPts val="0"/>
              </a:spcAft>
              <a:buNone/>
            </a:pPr>
            <a:r>
              <a:rPr lang="en"/>
              <a:t>c. between 10 grams and 100 grams </a:t>
            </a:r>
            <a:endParaRPr/>
          </a:p>
          <a:p>
            <a:pPr indent="0" lvl="0" marL="1371600" rtl="0" algn="l">
              <a:spcBef>
                <a:spcPts val="1000"/>
              </a:spcBef>
              <a:spcAft>
                <a:spcPts val="0"/>
              </a:spcAft>
              <a:buNone/>
            </a:pPr>
            <a:r>
              <a:rPr lang="en"/>
              <a:t>d. between 100 grams and 1 kilogram </a:t>
            </a:r>
            <a:endParaRPr/>
          </a:p>
          <a:p>
            <a:pPr indent="0" lvl="0" marL="1371600" rtl="0" algn="l">
              <a:spcBef>
                <a:spcPts val="1000"/>
              </a:spcBef>
              <a:spcAft>
                <a:spcPts val="0"/>
              </a:spcAft>
              <a:buNone/>
            </a:pPr>
            <a:r>
              <a:rPr lang="en"/>
              <a:t>e. between 1 kilogram and 2 kilograms </a:t>
            </a:r>
            <a:endParaRPr/>
          </a:p>
          <a:p>
            <a:pPr indent="0" lvl="0" marL="1371600" rtl="0" algn="l">
              <a:spcBef>
                <a:spcPts val="1000"/>
              </a:spcBef>
              <a:spcAft>
                <a:spcPts val="0"/>
              </a:spcAft>
              <a:buNone/>
            </a:pPr>
            <a:r>
              <a:rPr lang="en"/>
              <a:t>f. more than 2 kilograms</a:t>
            </a:r>
            <a:endParaRPr/>
          </a:p>
          <a:p>
            <a:pPr indent="0" lvl="0" marL="0" rtl="0" algn="l">
              <a:spcBef>
                <a:spcPts val="1000"/>
              </a:spcBef>
              <a:spcAft>
                <a:spcPts val="0"/>
              </a:spcAft>
              <a:buNone/>
            </a:pPr>
            <a:r>
              <a:t/>
            </a:r>
            <a:endParaRPr/>
          </a:p>
          <a:p>
            <a:pPr indent="0" lvl="0" marL="0" rtl="0" algn="l">
              <a:spcBef>
                <a:spcPts val="0"/>
              </a:spcBef>
              <a:spcAft>
                <a:spcPts val="0"/>
              </a:spcAft>
              <a:buNone/>
            </a:pPr>
            <a:r>
              <a:rPr lang="en"/>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36" name="Shape 236"/>
        <p:cNvGrpSpPr/>
        <p:nvPr/>
      </p:nvGrpSpPr>
      <p:grpSpPr>
        <a:xfrm>
          <a:off x="0" y="0"/>
          <a:ext cx="0" cy="0"/>
          <a:chOff x="0" y="0"/>
          <a:chExt cx="0" cy="0"/>
        </a:xfrm>
      </p:grpSpPr>
      <p:sp>
        <p:nvSpPr>
          <p:cNvPr id="237" name="Google Shape;237;p38"/>
          <p:cNvSpPr txBox="1"/>
          <p:nvPr>
            <p:ph type="ctrTitle"/>
          </p:nvPr>
        </p:nvSpPr>
        <p:spPr>
          <a:xfrm>
            <a:off x="503650" y="397750"/>
            <a:ext cx="73125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Measuring in Grams or Kilograms</a:t>
            </a:r>
            <a:endParaRPr b="0" sz="3000">
              <a:solidFill>
                <a:srgbClr val="666666"/>
              </a:solidFill>
              <a:latin typeface="Hepta Slab"/>
              <a:ea typeface="Hepta Slab"/>
              <a:cs typeface="Hepta Slab"/>
              <a:sym typeface="Hepta Slab"/>
            </a:endParaRPr>
          </a:p>
        </p:txBody>
      </p:sp>
      <p:sp>
        <p:nvSpPr>
          <p:cNvPr id="238" name="Google Shape;238;p3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grpSp>
        <p:nvGrpSpPr>
          <p:cNvPr id="239" name="Google Shape;239;p38"/>
          <p:cNvGrpSpPr/>
          <p:nvPr/>
        </p:nvGrpSpPr>
        <p:grpSpPr>
          <a:xfrm>
            <a:off x="600225" y="1350717"/>
            <a:ext cx="7997012" cy="3404127"/>
            <a:chOff x="600225" y="1350717"/>
            <a:chExt cx="7997012" cy="3404127"/>
          </a:xfrm>
        </p:grpSpPr>
        <p:sp>
          <p:nvSpPr>
            <p:cNvPr id="240" name="Google Shape;240;p38"/>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8"/>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242" name="Google Shape;242;p38"/>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8"/>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pic>
        <p:nvPicPr>
          <p:cNvPr id="244" name="Google Shape;244;p38"/>
          <p:cNvPicPr preferRelativeResize="0"/>
          <p:nvPr/>
        </p:nvPicPr>
        <p:blipFill>
          <a:blip r:embed="rId3">
            <a:alphaModFix/>
          </a:blip>
          <a:stretch>
            <a:fillRect/>
          </a:stretch>
        </p:blipFill>
        <p:spPr>
          <a:xfrm>
            <a:off x="2414550" y="1350725"/>
            <a:ext cx="4194849" cy="300602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48" name="Shape 248"/>
        <p:cNvGrpSpPr/>
        <p:nvPr/>
      </p:nvGrpSpPr>
      <p:grpSpPr>
        <a:xfrm>
          <a:off x="0" y="0"/>
          <a:ext cx="0" cy="0"/>
          <a:chOff x="0" y="0"/>
          <a:chExt cx="0" cy="0"/>
        </a:xfrm>
      </p:grpSpPr>
      <p:sp>
        <p:nvSpPr>
          <p:cNvPr id="249" name="Google Shape;249;p39"/>
          <p:cNvSpPr txBox="1"/>
          <p:nvPr>
            <p:ph type="ctrTitle"/>
          </p:nvPr>
        </p:nvSpPr>
        <p:spPr>
          <a:xfrm>
            <a:off x="503675" y="397750"/>
            <a:ext cx="73743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Measuring in Grams or Kilograms</a:t>
            </a:r>
            <a:endParaRPr sz="3000">
              <a:solidFill>
                <a:srgbClr val="666666"/>
              </a:solidFill>
              <a:latin typeface="Hepta Slab"/>
              <a:ea typeface="Hepta Slab"/>
              <a:cs typeface="Hepta Slab"/>
              <a:sym typeface="Hepta Slab"/>
            </a:endParaRPr>
          </a:p>
        </p:txBody>
      </p:sp>
      <p:sp>
        <p:nvSpPr>
          <p:cNvPr id="250" name="Google Shape;250;p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251" name="Google Shape;251;p39"/>
          <p:cNvSpPr txBox="1"/>
          <p:nvPr/>
        </p:nvSpPr>
        <p:spPr>
          <a:xfrm>
            <a:off x="650100" y="1156100"/>
            <a:ext cx="7843800" cy="4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Have each person from your group use a balance or a scale to measure the weight of one object from around the room. </a:t>
            </a:r>
            <a:endParaRPr/>
          </a:p>
        </p:txBody>
      </p:sp>
      <p:graphicFrame>
        <p:nvGraphicFramePr>
          <p:cNvPr id="252" name="Google Shape;252;p39"/>
          <p:cNvGraphicFramePr/>
          <p:nvPr/>
        </p:nvGraphicFramePr>
        <p:xfrm>
          <a:off x="952500" y="1867125"/>
          <a:ext cx="3000000" cy="3000000"/>
        </p:xfrm>
        <a:graphic>
          <a:graphicData uri="http://schemas.openxmlformats.org/drawingml/2006/table">
            <a:tbl>
              <a:tblPr>
                <a:noFill/>
                <a:tableStyleId>{97E6A5B2-9559-47BA-A5D0-3EFE36153A93}</a:tableStyleId>
              </a:tblPr>
              <a:tblGrid>
                <a:gridCol w="3619500"/>
                <a:gridCol w="3619500"/>
              </a:tblGrid>
              <a:tr h="381000">
                <a:tc>
                  <a:txBody>
                    <a:bodyPr/>
                    <a:lstStyle/>
                    <a:p>
                      <a:pPr indent="0" lvl="0" marL="0" rtl="0" algn="ctr">
                        <a:spcBef>
                          <a:spcPts val="0"/>
                        </a:spcBef>
                        <a:spcAft>
                          <a:spcPts val="0"/>
                        </a:spcAft>
                        <a:buNone/>
                      </a:pPr>
                      <a:r>
                        <a:rPr lang="en"/>
                        <a:t>object</a:t>
                      </a:r>
                      <a:endParaRPr/>
                    </a:p>
                  </a:txBody>
                  <a:tcPr marT="91425" marB="91425" marR="91425" marL="91425"/>
                </a:tc>
                <a:tc>
                  <a:txBody>
                    <a:bodyPr/>
                    <a:lstStyle/>
                    <a:p>
                      <a:pPr indent="0" lvl="0" marL="0" rtl="0" algn="ctr">
                        <a:spcBef>
                          <a:spcPts val="0"/>
                        </a:spcBef>
                        <a:spcAft>
                          <a:spcPts val="0"/>
                        </a:spcAft>
                        <a:buNone/>
                      </a:pPr>
                      <a:r>
                        <a:rPr lang="en"/>
                        <a:t>Weight in </a:t>
                      </a:r>
                      <a:endParaRPr/>
                    </a:p>
                    <a:p>
                      <a:pPr indent="0" lvl="0" marL="0" rtl="0" algn="ctr">
                        <a:spcBef>
                          <a:spcPts val="0"/>
                        </a:spcBef>
                        <a:spcAft>
                          <a:spcPts val="0"/>
                        </a:spcAft>
                        <a:buNone/>
                      </a:pPr>
                      <a:r>
                        <a:rPr lang="en"/>
                        <a:t>grams or kilograms</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56" name="Shape 256"/>
        <p:cNvGrpSpPr/>
        <p:nvPr/>
      </p:nvGrpSpPr>
      <p:grpSpPr>
        <a:xfrm>
          <a:off x="0" y="0"/>
          <a:ext cx="0" cy="0"/>
          <a:chOff x="0" y="0"/>
          <a:chExt cx="0" cy="0"/>
        </a:xfrm>
      </p:grpSpPr>
      <p:sp>
        <p:nvSpPr>
          <p:cNvPr id="257" name="Google Shape;257;p40"/>
          <p:cNvSpPr txBox="1"/>
          <p:nvPr>
            <p:ph type="ctrTitle"/>
          </p:nvPr>
        </p:nvSpPr>
        <p:spPr>
          <a:xfrm>
            <a:off x="1725375" y="512450"/>
            <a:ext cx="53904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The Weight of Pets</a:t>
            </a:r>
            <a:endParaRPr b="0" sz="3000">
              <a:solidFill>
                <a:srgbClr val="666666"/>
              </a:solidFill>
              <a:latin typeface="Hepta Slab"/>
              <a:ea typeface="Hepta Slab"/>
              <a:cs typeface="Hepta Slab"/>
              <a:sym typeface="Hepta Slab"/>
            </a:endParaRPr>
          </a:p>
        </p:txBody>
      </p:sp>
      <p:sp>
        <p:nvSpPr>
          <p:cNvPr id="258" name="Google Shape;258;p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259" name="Google Shape;259;p40"/>
          <p:cNvSpPr txBox="1"/>
          <p:nvPr/>
        </p:nvSpPr>
        <p:spPr>
          <a:xfrm>
            <a:off x="650100" y="1156100"/>
            <a:ext cx="78438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Part 1: Match the pet to the amount that could be its weight. Explain your reasoning. </a:t>
            </a:r>
            <a:endParaRPr/>
          </a:p>
        </p:txBody>
      </p:sp>
      <p:pic>
        <p:nvPicPr>
          <p:cNvPr id="260" name="Google Shape;260;p40"/>
          <p:cNvPicPr preferRelativeResize="0"/>
          <p:nvPr/>
        </p:nvPicPr>
        <p:blipFill>
          <a:blip r:embed="rId3">
            <a:alphaModFix/>
          </a:blip>
          <a:stretch>
            <a:fillRect/>
          </a:stretch>
        </p:blipFill>
        <p:spPr>
          <a:xfrm>
            <a:off x="736875" y="1702875"/>
            <a:ext cx="1381125" cy="1114425"/>
          </a:xfrm>
          <a:prstGeom prst="rect">
            <a:avLst/>
          </a:prstGeom>
          <a:noFill/>
          <a:ln cap="flat" cmpd="sng" w="19050">
            <a:solidFill>
              <a:schemeClr val="dk2"/>
            </a:solidFill>
            <a:prstDash val="solid"/>
            <a:round/>
            <a:headEnd len="sm" w="sm" type="none"/>
            <a:tailEnd len="sm" w="sm" type="none"/>
          </a:ln>
        </p:spPr>
      </p:pic>
      <p:pic>
        <p:nvPicPr>
          <p:cNvPr id="261" name="Google Shape;261;p40"/>
          <p:cNvPicPr preferRelativeResize="0"/>
          <p:nvPr/>
        </p:nvPicPr>
        <p:blipFill>
          <a:blip r:embed="rId4">
            <a:alphaModFix/>
          </a:blip>
          <a:stretch>
            <a:fillRect/>
          </a:stretch>
        </p:blipFill>
        <p:spPr>
          <a:xfrm>
            <a:off x="2248175" y="1683825"/>
            <a:ext cx="1533525" cy="1152525"/>
          </a:xfrm>
          <a:prstGeom prst="rect">
            <a:avLst/>
          </a:prstGeom>
          <a:noFill/>
          <a:ln cap="flat" cmpd="sng" w="19050">
            <a:solidFill>
              <a:schemeClr val="dk2"/>
            </a:solidFill>
            <a:prstDash val="solid"/>
            <a:round/>
            <a:headEnd len="sm" w="sm" type="none"/>
            <a:tailEnd len="sm" w="sm" type="none"/>
          </a:ln>
        </p:spPr>
      </p:pic>
      <p:pic>
        <p:nvPicPr>
          <p:cNvPr id="262" name="Google Shape;262;p40"/>
          <p:cNvPicPr preferRelativeResize="0"/>
          <p:nvPr/>
        </p:nvPicPr>
        <p:blipFill>
          <a:blip r:embed="rId5">
            <a:alphaModFix/>
          </a:blip>
          <a:stretch>
            <a:fillRect/>
          </a:stretch>
        </p:blipFill>
        <p:spPr>
          <a:xfrm>
            <a:off x="3911875" y="1702875"/>
            <a:ext cx="1447800" cy="1238250"/>
          </a:xfrm>
          <a:prstGeom prst="rect">
            <a:avLst/>
          </a:prstGeom>
          <a:noFill/>
          <a:ln cap="flat" cmpd="sng" w="19050">
            <a:solidFill>
              <a:schemeClr val="dk2"/>
            </a:solidFill>
            <a:prstDash val="solid"/>
            <a:round/>
            <a:headEnd len="sm" w="sm" type="none"/>
            <a:tailEnd len="sm" w="sm" type="none"/>
          </a:ln>
        </p:spPr>
      </p:pic>
      <p:pic>
        <p:nvPicPr>
          <p:cNvPr id="263" name="Google Shape;263;p40"/>
          <p:cNvPicPr preferRelativeResize="0"/>
          <p:nvPr/>
        </p:nvPicPr>
        <p:blipFill>
          <a:blip r:embed="rId6">
            <a:alphaModFix/>
          </a:blip>
          <a:stretch>
            <a:fillRect/>
          </a:stretch>
        </p:blipFill>
        <p:spPr>
          <a:xfrm>
            <a:off x="1557400" y="3103050"/>
            <a:ext cx="1485900" cy="1152525"/>
          </a:xfrm>
          <a:prstGeom prst="rect">
            <a:avLst/>
          </a:prstGeom>
          <a:noFill/>
          <a:ln cap="flat" cmpd="sng" w="19050">
            <a:solidFill>
              <a:schemeClr val="dk2"/>
            </a:solidFill>
            <a:prstDash val="solid"/>
            <a:round/>
            <a:headEnd len="sm" w="sm" type="none"/>
            <a:tailEnd len="sm" w="sm" type="none"/>
          </a:ln>
        </p:spPr>
      </p:pic>
      <p:pic>
        <p:nvPicPr>
          <p:cNvPr id="264" name="Google Shape;264;p40"/>
          <p:cNvPicPr preferRelativeResize="0"/>
          <p:nvPr/>
        </p:nvPicPr>
        <p:blipFill>
          <a:blip r:embed="rId7">
            <a:alphaModFix/>
          </a:blip>
          <a:stretch>
            <a:fillRect/>
          </a:stretch>
        </p:blipFill>
        <p:spPr>
          <a:xfrm>
            <a:off x="3505575" y="3093525"/>
            <a:ext cx="1362075" cy="1171575"/>
          </a:xfrm>
          <a:prstGeom prst="rect">
            <a:avLst/>
          </a:prstGeom>
          <a:noFill/>
          <a:ln cap="flat" cmpd="sng" w="19050">
            <a:solidFill>
              <a:schemeClr val="dk2"/>
            </a:solidFill>
            <a:prstDash val="solid"/>
            <a:round/>
            <a:headEnd len="sm" w="sm" type="none"/>
            <a:tailEnd len="sm" w="sm" type="none"/>
          </a:ln>
        </p:spPr>
      </p:pic>
      <p:pic>
        <p:nvPicPr>
          <p:cNvPr id="265" name="Google Shape;265;p40"/>
          <p:cNvPicPr preferRelativeResize="0"/>
          <p:nvPr/>
        </p:nvPicPr>
        <p:blipFill>
          <a:blip r:embed="rId8">
            <a:alphaModFix/>
          </a:blip>
          <a:stretch>
            <a:fillRect/>
          </a:stretch>
        </p:blipFill>
        <p:spPr>
          <a:xfrm>
            <a:off x="5901150" y="2113700"/>
            <a:ext cx="1295400" cy="314325"/>
          </a:xfrm>
          <a:prstGeom prst="rect">
            <a:avLst/>
          </a:prstGeom>
          <a:noFill/>
          <a:ln cap="flat" cmpd="sng" w="19050">
            <a:solidFill>
              <a:schemeClr val="dk2"/>
            </a:solidFill>
            <a:prstDash val="solid"/>
            <a:round/>
            <a:headEnd len="sm" w="sm" type="none"/>
            <a:tailEnd len="sm" w="sm" type="none"/>
          </a:ln>
        </p:spPr>
      </p:pic>
      <p:pic>
        <p:nvPicPr>
          <p:cNvPr id="266" name="Google Shape;266;p40"/>
          <p:cNvPicPr preferRelativeResize="0"/>
          <p:nvPr/>
        </p:nvPicPr>
        <p:blipFill>
          <a:blip r:embed="rId9">
            <a:alphaModFix/>
          </a:blip>
          <a:stretch>
            <a:fillRect/>
          </a:stretch>
        </p:blipFill>
        <p:spPr>
          <a:xfrm>
            <a:off x="6001163" y="2579938"/>
            <a:ext cx="1095375" cy="314325"/>
          </a:xfrm>
          <a:prstGeom prst="rect">
            <a:avLst/>
          </a:prstGeom>
          <a:noFill/>
          <a:ln cap="flat" cmpd="sng" w="19050">
            <a:solidFill>
              <a:schemeClr val="dk2"/>
            </a:solidFill>
            <a:prstDash val="solid"/>
            <a:round/>
            <a:headEnd len="sm" w="sm" type="none"/>
            <a:tailEnd len="sm" w="sm" type="none"/>
          </a:ln>
        </p:spPr>
      </p:pic>
      <p:pic>
        <p:nvPicPr>
          <p:cNvPr id="267" name="Google Shape;267;p40"/>
          <p:cNvPicPr preferRelativeResize="0"/>
          <p:nvPr/>
        </p:nvPicPr>
        <p:blipFill>
          <a:blip r:embed="rId10">
            <a:alphaModFix/>
          </a:blip>
          <a:stretch>
            <a:fillRect/>
          </a:stretch>
        </p:blipFill>
        <p:spPr>
          <a:xfrm>
            <a:off x="5982113" y="3041150"/>
            <a:ext cx="1133475" cy="304800"/>
          </a:xfrm>
          <a:prstGeom prst="rect">
            <a:avLst/>
          </a:prstGeom>
          <a:noFill/>
          <a:ln cap="flat" cmpd="sng" w="19050">
            <a:solidFill>
              <a:schemeClr val="dk2"/>
            </a:solidFill>
            <a:prstDash val="solid"/>
            <a:round/>
            <a:headEnd len="sm" w="sm" type="none"/>
            <a:tailEnd len="sm" w="sm" type="none"/>
          </a:ln>
        </p:spPr>
      </p:pic>
      <p:pic>
        <p:nvPicPr>
          <p:cNvPr id="268" name="Google Shape;268;p40"/>
          <p:cNvPicPr preferRelativeResize="0"/>
          <p:nvPr/>
        </p:nvPicPr>
        <p:blipFill>
          <a:blip r:embed="rId11">
            <a:alphaModFix/>
          </a:blip>
          <a:stretch>
            <a:fillRect/>
          </a:stretch>
        </p:blipFill>
        <p:spPr>
          <a:xfrm>
            <a:off x="6110700" y="3448775"/>
            <a:ext cx="876300" cy="333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72" name="Shape 272"/>
        <p:cNvGrpSpPr/>
        <p:nvPr/>
      </p:nvGrpSpPr>
      <p:grpSpPr>
        <a:xfrm>
          <a:off x="0" y="0"/>
          <a:ext cx="0" cy="0"/>
          <a:chOff x="0" y="0"/>
          <a:chExt cx="0" cy="0"/>
        </a:xfrm>
      </p:grpSpPr>
      <p:sp>
        <p:nvSpPr>
          <p:cNvPr id="273" name="Google Shape;273;p4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274" name="Google Shape;274;p41"/>
          <p:cNvPicPr preferRelativeResize="0"/>
          <p:nvPr/>
        </p:nvPicPr>
        <p:blipFill rotWithShape="1">
          <a:blip r:embed="rId3">
            <a:alphaModFix/>
          </a:blip>
          <a:srcRect b="0" l="20580" r="21018" t="0"/>
          <a:stretch/>
        </p:blipFill>
        <p:spPr>
          <a:xfrm>
            <a:off x="3534900" y="2515675"/>
            <a:ext cx="1876775" cy="2021300"/>
          </a:xfrm>
          <a:prstGeom prst="rect">
            <a:avLst/>
          </a:prstGeom>
          <a:noFill/>
          <a:ln>
            <a:noFill/>
          </a:ln>
        </p:spPr>
      </p:pic>
      <p:sp>
        <p:nvSpPr>
          <p:cNvPr id="275" name="Google Shape;275;p41"/>
          <p:cNvSpPr txBox="1"/>
          <p:nvPr/>
        </p:nvSpPr>
        <p:spPr>
          <a:xfrm>
            <a:off x="565625" y="694075"/>
            <a:ext cx="7238100" cy="184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700">
                <a:latin typeface="Quicksand"/>
                <a:ea typeface="Quicksand"/>
                <a:cs typeface="Quicksand"/>
                <a:sym typeface="Quicksand"/>
              </a:rPr>
              <a:t>Today we learned how to measure and estimate weight. What advice would you give to someone who was measuring weight for the first time?</a:t>
            </a:r>
            <a:endParaRPr sz="2700">
              <a:latin typeface="Quicksand"/>
              <a:ea typeface="Quicksand"/>
              <a:cs typeface="Quicksand"/>
              <a:sym typeface="Quicksa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279" name="Shape 279"/>
        <p:cNvGrpSpPr/>
        <p:nvPr/>
      </p:nvGrpSpPr>
      <p:grpSpPr>
        <a:xfrm>
          <a:off x="0" y="0"/>
          <a:ext cx="0" cy="0"/>
          <a:chOff x="0" y="0"/>
          <a:chExt cx="0" cy="0"/>
        </a:xfrm>
      </p:grpSpPr>
      <p:sp>
        <p:nvSpPr>
          <p:cNvPr id="280" name="Google Shape;280;p42"/>
          <p:cNvSpPr txBox="1"/>
          <p:nvPr>
            <p:ph type="ctrTitle"/>
          </p:nvPr>
        </p:nvSpPr>
        <p:spPr>
          <a:xfrm>
            <a:off x="1259875" y="2019150"/>
            <a:ext cx="6461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Introduction to Liquid Volume</a:t>
            </a:r>
            <a:endParaRPr sz="4200">
              <a:solidFill>
                <a:srgbClr val="434343"/>
              </a:solidFill>
              <a:latin typeface="Hepta Slab"/>
              <a:ea typeface="Hepta Slab"/>
              <a:cs typeface="Hepta Slab"/>
              <a:sym typeface="Hepta Slab"/>
            </a:endParaRPr>
          </a:p>
        </p:txBody>
      </p:sp>
      <p:sp>
        <p:nvSpPr>
          <p:cNvPr id="281" name="Google Shape;281;p42"/>
          <p:cNvSpPr txBox="1"/>
          <p:nvPr/>
        </p:nvSpPr>
        <p:spPr>
          <a:xfrm>
            <a:off x="2074200" y="2757138"/>
            <a:ext cx="49956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learn about liquid volume. </a:t>
            </a:r>
            <a:endParaRPr>
              <a:latin typeface="Quicksand"/>
              <a:ea typeface="Quicksand"/>
              <a:cs typeface="Quicksand"/>
              <a:sym typeface="Quicksand"/>
            </a:endParaRPr>
          </a:p>
        </p:txBody>
      </p:sp>
      <p:sp>
        <p:nvSpPr>
          <p:cNvPr id="282" name="Google Shape;282;p42"/>
          <p:cNvSpPr/>
          <p:nvPr/>
        </p:nvSpPr>
        <p:spPr>
          <a:xfrm>
            <a:off x="2703677"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42"/>
          <p:cNvSpPr txBox="1"/>
          <p:nvPr/>
        </p:nvSpPr>
        <p:spPr>
          <a:xfrm>
            <a:off x="0" y="4834325"/>
            <a:ext cx="356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3.MD.A.2</a:t>
            </a:r>
            <a:endParaRPr sz="1100">
              <a:latin typeface="Quicksand"/>
              <a:ea typeface="Quicksand"/>
              <a:cs typeface="Quicksand"/>
              <a:sym typeface="Quicksand"/>
            </a:endParaRPr>
          </a:p>
        </p:txBody>
      </p:sp>
      <p:sp>
        <p:nvSpPr>
          <p:cNvPr id="284" name="Google Shape;284;p42"/>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2</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88" name="Shape 288"/>
        <p:cNvGrpSpPr/>
        <p:nvPr/>
      </p:nvGrpSpPr>
      <p:grpSpPr>
        <a:xfrm>
          <a:off x="0" y="0"/>
          <a:ext cx="0" cy="0"/>
          <a:chOff x="0" y="0"/>
          <a:chExt cx="0" cy="0"/>
        </a:xfrm>
      </p:grpSpPr>
      <p:sp>
        <p:nvSpPr>
          <p:cNvPr id="289" name="Google Shape;289;p43"/>
          <p:cNvSpPr txBox="1"/>
          <p:nvPr>
            <p:ph type="ctrTitle"/>
          </p:nvPr>
        </p:nvSpPr>
        <p:spPr>
          <a:xfrm>
            <a:off x="496925" y="8592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Comparing Cubes</a:t>
            </a:r>
            <a:endParaRPr b="0" sz="3000">
              <a:solidFill>
                <a:srgbClr val="595959"/>
              </a:solidFill>
              <a:latin typeface="Hepta Slab"/>
              <a:ea typeface="Hepta Slab"/>
              <a:cs typeface="Hepta Slab"/>
              <a:sym typeface="Hepta Slab"/>
            </a:endParaRPr>
          </a:p>
        </p:txBody>
      </p:sp>
      <p:sp>
        <p:nvSpPr>
          <p:cNvPr id="290" name="Google Shape;290;p4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291" name="Google Shape;291;p43"/>
          <p:cNvGrpSpPr/>
          <p:nvPr/>
        </p:nvGrpSpPr>
        <p:grpSpPr>
          <a:xfrm>
            <a:off x="600225" y="1350717"/>
            <a:ext cx="7997012" cy="3404127"/>
            <a:chOff x="600225" y="1350717"/>
            <a:chExt cx="7997012" cy="3404127"/>
          </a:xfrm>
        </p:grpSpPr>
        <p:sp>
          <p:nvSpPr>
            <p:cNvPr id="292" name="Google Shape;292;p43"/>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43"/>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294" name="Google Shape;294;p43"/>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43"/>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pic>
        <p:nvPicPr>
          <p:cNvPr id="296" name="Google Shape;296;p43"/>
          <p:cNvPicPr preferRelativeResize="0"/>
          <p:nvPr/>
        </p:nvPicPr>
        <p:blipFill>
          <a:blip r:embed="rId3">
            <a:alphaModFix/>
          </a:blip>
          <a:stretch>
            <a:fillRect/>
          </a:stretch>
        </p:blipFill>
        <p:spPr>
          <a:xfrm>
            <a:off x="2248899" y="1512324"/>
            <a:ext cx="4406175" cy="2958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00" name="Shape 300"/>
        <p:cNvGrpSpPr/>
        <p:nvPr/>
      </p:nvGrpSpPr>
      <p:grpSpPr>
        <a:xfrm>
          <a:off x="0" y="0"/>
          <a:ext cx="0" cy="0"/>
          <a:chOff x="0" y="0"/>
          <a:chExt cx="0" cy="0"/>
        </a:xfrm>
      </p:grpSpPr>
      <p:sp>
        <p:nvSpPr>
          <p:cNvPr id="301" name="Google Shape;301;p44"/>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Volume Estimation Exploration</a:t>
            </a:r>
            <a:endParaRPr b="0" sz="2600">
              <a:solidFill>
                <a:srgbClr val="595959"/>
              </a:solidFill>
              <a:latin typeface="Hepta Slab"/>
              <a:ea typeface="Hepta Slab"/>
              <a:cs typeface="Hepta Slab"/>
              <a:sym typeface="Hepta Slab"/>
            </a:endParaRPr>
          </a:p>
        </p:txBody>
      </p:sp>
      <p:sp>
        <p:nvSpPr>
          <p:cNvPr id="302" name="Google Shape;302;p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03" name="Google Shape;303;p44"/>
          <p:cNvSpPr txBox="1"/>
          <p:nvPr/>
        </p:nvSpPr>
        <p:spPr>
          <a:xfrm>
            <a:off x="848400" y="1242850"/>
            <a:ext cx="80832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1. How many units do you think container A will hold? Record an estimate that is: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How many units do you think container B will hold? Record an estimate that is: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Use the unit container to compare the liquid volume that containers A and B hold. Which container holds the greater volume? How do you know?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graphicFrame>
        <p:nvGraphicFramePr>
          <p:cNvPr id="304" name="Google Shape;304;p44"/>
          <p:cNvGraphicFramePr/>
          <p:nvPr/>
        </p:nvGraphicFramePr>
        <p:xfrm>
          <a:off x="848400" y="1645450"/>
          <a:ext cx="3000000" cy="3000000"/>
        </p:xfrm>
        <a:graphic>
          <a:graphicData uri="http://schemas.openxmlformats.org/drawingml/2006/table">
            <a:tbl>
              <a:tblPr>
                <a:noFill/>
                <a:tableStyleId>{97E6A5B2-9559-47BA-A5D0-3EFE36153A93}</a:tableStyleId>
              </a:tblPr>
              <a:tblGrid>
                <a:gridCol w="2413000"/>
                <a:gridCol w="2413000"/>
                <a:gridCol w="2413000"/>
              </a:tblGrid>
              <a:tr h="381000">
                <a:tc>
                  <a:txBody>
                    <a:bodyPr/>
                    <a:lstStyle/>
                    <a:p>
                      <a:pPr indent="0" lvl="0" marL="0" rtl="0" algn="ctr">
                        <a:spcBef>
                          <a:spcPts val="0"/>
                        </a:spcBef>
                        <a:spcAft>
                          <a:spcPts val="0"/>
                        </a:spcAft>
                        <a:buNone/>
                      </a:pPr>
                      <a:r>
                        <a:rPr lang="en"/>
                        <a:t>Too low</a:t>
                      </a:r>
                      <a:endParaRPr/>
                    </a:p>
                  </a:txBody>
                  <a:tcPr marT="91425" marB="91425" marR="91425" marL="91425"/>
                </a:tc>
                <a:tc>
                  <a:txBody>
                    <a:bodyPr/>
                    <a:lstStyle/>
                    <a:p>
                      <a:pPr indent="0" lvl="0" marL="0" rtl="0" algn="ctr">
                        <a:spcBef>
                          <a:spcPts val="0"/>
                        </a:spcBef>
                        <a:spcAft>
                          <a:spcPts val="0"/>
                        </a:spcAft>
                        <a:buNone/>
                      </a:pPr>
                      <a:r>
                        <a:rPr lang="en"/>
                        <a:t>About right</a:t>
                      </a:r>
                      <a:endParaRPr/>
                    </a:p>
                  </a:txBody>
                  <a:tcPr marT="91425" marB="91425" marR="91425" marL="91425"/>
                </a:tc>
                <a:tc>
                  <a:txBody>
                    <a:bodyPr/>
                    <a:lstStyle/>
                    <a:p>
                      <a:pPr indent="0" lvl="0" marL="0" rtl="0" algn="ctr">
                        <a:spcBef>
                          <a:spcPts val="0"/>
                        </a:spcBef>
                        <a:spcAft>
                          <a:spcPts val="0"/>
                        </a:spcAft>
                        <a:buNone/>
                      </a:pPr>
                      <a:r>
                        <a:rPr lang="en"/>
                        <a:t>Too high</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aphicFrame>
        <p:nvGraphicFramePr>
          <p:cNvPr id="305" name="Google Shape;305;p44"/>
          <p:cNvGraphicFramePr/>
          <p:nvPr/>
        </p:nvGraphicFramePr>
        <p:xfrm>
          <a:off x="848400" y="3161175"/>
          <a:ext cx="3000000" cy="3000000"/>
        </p:xfrm>
        <a:graphic>
          <a:graphicData uri="http://schemas.openxmlformats.org/drawingml/2006/table">
            <a:tbl>
              <a:tblPr>
                <a:noFill/>
                <a:tableStyleId>{97E6A5B2-9559-47BA-A5D0-3EFE36153A93}</a:tableStyleId>
              </a:tblPr>
              <a:tblGrid>
                <a:gridCol w="2413000"/>
                <a:gridCol w="2413000"/>
                <a:gridCol w="2413000"/>
              </a:tblGrid>
              <a:tr h="381000">
                <a:tc>
                  <a:txBody>
                    <a:bodyPr/>
                    <a:lstStyle/>
                    <a:p>
                      <a:pPr indent="0" lvl="0" marL="0" rtl="0" algn="ctr">
                        <a:spcBef>
                          <a:spcPts val="0"/>
                        </a:spcBef>
                        <a:spcAft>
                          <a:spcPts val="0"/>
                        </a:spcAft>
                        <a:buNone/>
                      </a:pPr>
                      <a:r>
                        <a:rPr lang="en"/>
                        <a:t>Too low</a:t>
                      </a:r>
                      <a:endParaRPr/>
                    </a:p>
                  </a:txBody>
                  <a:tcPr marT="91425" marB="91425" marR="91425" marL="91425"/>
                </a:tc>
                <a:tc>
                  <a:txBody>
                    <a:bodyPr/>
                    <a:lstStyle/>
                    <a:p>
                      <a:pPr indent="0" lvl="0" marL="0" rtl="0" algn="ctr">
                        <a:spcBef>
                          <a:spcPts val="0"/>
                        </a:spcBef>
                        <a:spcAft>
                          <a:spcPts val="0"/>
                        </a:spcAft>
                        <a:buNone/>
                      </a:pPr>
                      <a:r>
                        <a:rPr lang="en"/>
                        <a:t>About right</a:t>
                      </a:r>
                      <a:endParaRPr/>
                    </a:p>
                  </a:txBody>
                  <a:tcPr marT="91425" marB="91425" marR="91425" marL="91425"/>
                </a:tc>
                <a:tc>
                  <a:txBody>
                    <a:bodyPr/>
                    <a:lstStyle/>
                    <a:p>
                      <a:pPr indent="0" lvl="0" marL="0" rtl="0" algn="ctr">
                        <a:spcBef>
                          <a:spcPts val="0"/>
                        </a:spcBef>
                        <a:spcAft>
                          <a:spcPts val="0"/>
                        </a:spcAft>
                        <a:buNone/>
                      </a:pPr>
                      <a:r>
                        <a:rPr lang="en"/>
                        <a:t>Too high</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09" name="Shape 309"/>
        <p:cNvGrpSpPr/>
        <p:nvPr/>
      </p:nvGrpSpPr>
      <p:grpSpPr>
        <a:xfrm>
          <a:off x="0" y="0"/>
          <a:ext cx="0" cy="0"/>
          <a:chOff x="0" y="0"/>
          <a:chExt cx="0" cy="0"/>
        </a:xfrm>
      </p:grpSpPr>
      <p:sp>
        <p:nvSpPr>
          <p:cNvPr id="310" name="Google Shape;310;p45"/>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Liquid Volume in Liters</a:t>
            </a:r>
            <a:endParaRPr b="0" sz="2600">
              <a:solidFill>
                <a:srgbClr val="595959"/>
              </a:solidFill>
              <a:latin typeface="Hepta Slab"/>
              <a:ea typeface="Hepta Slab"/>
              <a:cs typeface="Hepta Slab"/>
              <a:sym typeface="Hepta Slab"/>
            </a:endParaRPr>
          </a:p>
        </p:txBody>
      </p:sp>
      <p:sp>
        <p:nvSpPr>
          <p:cNvPr id="311" name="Google Shape;311;p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312" name="Google Shape;312;p45"/>
          <p:cNvPicPr preferRelativeResize="0"/>
          <p:nvPr/>
        </p:nvPicPr>
        <p:blipFill>
          <a:blip r:embed="rId3">
            <a:alphaModFix/>
          </a:blip>
          <a:stretch>
            <a:fillRect/>
          </a:stretch>
        </p:blipFill>
        <p:spPr>
          <a:xfrm>
            <a:off x="784500" y="1595800"/>
            <a:ext cx="3181350" cy="2200275"/>
          </a:xfrm>
          <a:prstGeom prst="rect">
            <a:avLst/>
          </a:prstGeom>
          <a:noFill/>
          <a:ln cap="flat" cmpd="sng" w="19050">
            <a:solidFill>
              <a:schemeClr val="dk2"/>
            </a:solidFill>
            <a:prstDash val="solid"/>
            <a:round/>
            <a:headEnd len="sm" w="sm" type="none"/>
            <a:tailEnd len="sm" w="sm" type="none"/>
          </a:ln>
        </p:spPr>
      </p:pic>
      <p:sp>
        <p:nvSpPr>
          <p:cNvPr id="313" name="Google Shape;313;p45"/>
          <p:cNvSpPr txBox="1"/>
          <p:nvPr/>
        </p:nvSpPr>
        <p:spPr>
          <a:xfrm>
            <a:off x="4197025" y="1834325"/>
            <a:ext cx="46230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How many liters of water will fit in the large container?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Record an estimate that is:</a:t>
            </a:r>
            <a:endParaRPr/>
          </a:p>
        </p:txBody>
      </p:sp>
      <p:graphicFrame>
        <p:nvGraphicFramePr>
          <p:cNvPr id="314" name="Google Shape;314;p45"/>
          <p:cNvGraphicFramePr/>
          <p:nvPr/>
        </p:nvGraphicFramePr>
        <p:xfrm>
          <a:off x="4320400" y="3169925"/>
          <a:ext cx="3000000" cy="3000000"/>
        </p:xfrm>
        <a:graphic>
          <a:graphicData uri="http://schemas.openxmlformats.org/drawingml/2006/table">
            <a:tbl>
              <a:tblPr>
                <a:noFill/>
                <a:tableStyleId>{97E6A5B2-9559-47BA-A5D0-3EFE36153A93}</a:tableStyleId>
              </a:tblPr>
              <a:tblGrid>
                <a:gridCol w="1276325"/>
                <a:gridCol w="1276325"/>
                <a:gridCol w="1276325"/>
              </a:tblGrid>
              <a:tr h="396200">
                <a:tc>
                  <a:txBody>
                    <a:bodyPr/>
                    <a:lstStyle/>
                    <a:p>
                      <a:pPr indent="0" lvl="0" marL="0" rtl="0" algn="ctr">
                        <a:spcBef>
                          <a:spcPts val="0"/>
                        </a:spcBef>
                        <a:spcAft>
                          <a:spcPts val="0"/>
                        </a:spcAft>
                        <a:buNone/>
                      </a:pPr>
                      <a:r>
                        <a:rPr lang="en"/>
                        <a:t>Too low</a:t>
                      </a:r>
                      <a:endParaRPr/>
                    </a:p>
                  </a:txBody>
                  <a:tcPr marT="91425" marB="91425" marR="91425" marL="91425"/>
                </a:tc>
                <a:tc>
                  <a:txBody>
                    <a:bodyPr/>
                    <a:lstStyle/>
                    <a:p>
                      <a:pPr indent="0" lvl="0" marL="0" rtl="0" algn="ctr">
                        <a:spcBef>
                          <a:spcPts val="0"/>
                        </a:spcBef>
                        <a:spcAft>
                          <a:spcPts val="0"/>
                        </a:spcAft>
                        <a:buNone/>
                      </a:pPr>
                      <a:r>
                        <a:rPr lang="en"/>
                        <a:t>About right</a:t>
                      </a:r>
                      <a:endParaRPr/>
                    </a:p>
                  </a:txBody>
                  <a:tcPr marT="91425" marB="91425" marR="91425" marL="91425"/>
                </a:tc>
                <a:tc>
                  <a:txBody>
                    <a:bodyPr/>
                    <a:lstStyle/>
                    <a:p>
                      <a:pPr indent="0" lvl="0" marL="0" rtl="0" algn="ctr">
                        <a:spcBef>
                          <a:spcPts val="0"/>
                        </a:spcBef>
                        <a:spcAft>
                          <a:spcPts val="0"/>
                        </a:spcAft>
                        <a:buNone/>
                      </a:pPr>
                      <a:r>
                        <a:rPr lang="en"/>
                        <a:t>Too high</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8" name="Shape 318"/>
        <p:cNvGrpSpPr/>
        <p:nvPr/>
      </p:nvGrpSpPr>
      <p:grpSpPr>
        <a:xfrm>
          <a:off x="0" y="0"/>
          <a:ext cx="0" cy="0"/>
          <a:chOff x="0" y="0"/>
          <a:chExt cx="0" cy="0"/>
        </a:xfrm>
      </p:grpSpPr>
      <p:sp>
        <p:nvSpPr>
          <p:cNvPr id="319" name="Google Shape;319;p4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grpSp>
        <p:nvGrpSpPr>
          <p:cNvPr id="320" name="Google Shape;320;p46"/>
          <p:cNvGrpSpPr/>
          <p:nvPr/>
        </p:nvGrpSpPr>
        <p:grpSpPr>
          <a:xfrm flipH="1">
            <a:off x="4497861" y="1933331"/>
            <a:ext cx="3008266" cy="1939537"/>
            <a:chOff x="2592856" y="1261207"/>
            <a:chExt cx="2456730" cy="2288809"/>
          </a:xfrm>
        </p:grpSpPr>
        <p:sp>
          <p:nvSpPr>
            <p:cNvPr id="321" name="Google Shape;321;p46"/>
            <p:cNvSpPr/>
            <p:nvPr/>
          </p:nvSpPr>
          <p:spPr>
            <a:xfrm flipH="1">
              <a:off x="2592856" y="1261207"/>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46"/>
            <p:cNvSpPr txBox="1"/>
            <p:nvPr/>
          </p:nvSpPr>
          <p:spPr>
            <a:xfrm>
              <a:off x="2894689" y="1557963"/>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How would you describe liquid volume to someone who didn’t know what it is?</a:t>
              </a:r>
              <a:endParaRPr>
                <a:solidFill>
                  <a:schemeClr val="dk1"/>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t/>
              </a:r>
              <a:endParaRPr sz="1300">
                <a:solidFill>
                  <a:schemeClr val="dk1"/>
                </a:solidFill>
                <a:latin typeface="Quicksand"/>
                <a:ea typeface="Quicksand"/>
                <a:cs typeface="Quicksand"/>
                <a:sym typeface="Quicksand"/>
              </a:endParaRPr>
            </a:p>
          </p:txBody>
        </p:sp>
      </p:grpSp>
      <p:pic>
        <p:nvPicPr>
          <p:cNvPr id="323" name="Google Shape;323;p46"/>
          <p:cNvPicPr preferRelativeResize="0"/>
          <p:nvPr/>
        </p:nvPicPr>
        <p:blipFill rotWithShape="1">
          <a:blip r:embed="rId3">
            <a:alphaModFix/>
          </a:blip>
          <a:srcRect b="0" l="20580" r="21018" t="0"/>
          <a:stretch/>
        </p:blipFill>
        <p:spPr>
          <a:xfrm>
            <a:off x="2801700" y="3073825"/>
            <a:ext cx="1225225" cy="1319575"/>
          </a:xfrm>
          <a:prstGeom prst="rect">
            <a:avLst/>
          </a:prstGeom>
          <a:noFill/>
          <a:ln>
            <a:noFill/>
          </a:ln>
        </p:spPr>
      </p:pic>
      <p:sp>
        <p:nvSpPr>
          <p:cNvPr id="324" name="Google Shape;324;p46"/>
          <p:cNvSpPr txBox="1"/>
          <p:nvPr/>
        </p:nvSpPr>
        <p:spPr>
          <a:xfrm>
            <a:off x="921525" y="878675"/>
            <a:ext cx="7136700" cy="9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Hepta Slab"/>
                <a:ea typeface="Hepta Slab"/>
                <a:cs typeface="Hepta Slab"/>
                <a:sym typeface="Hepta Slab"/>
              </a:rPr>
              <a:t>Today, we learned what liquid volume is. </a:t>
            </a:r>
            <a:endParaRPr sz="2200">
              <a:latin typeface="Hepta Slab"/>
              <a:ea typeface="Hepta Slab"/>
              <a:cs typeface="Hepta Slab"/>
              <a:sym typeface="Hepta Slab"/>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328" name="Shape 328"/>
        <p:cNvGrpSpPr/>
        <p:nvPr/>
      </p:nvGrpSpPr>
      <p:grpSpPr>
        <a:xfrm>
          <a:off x="0" y="0"/>
          <a:ext cx="0" cy="0"/>
          <a:chOff x="0" y="0"/>
          <a:chExt cx="0" cy="0"/>
        </a:xfrm>
      </p:grpSpPr>
      <p:sp>
        <p:nvSpPr>
          <p:cNvPr id="329" name="Google Shape;329;p47"/>
          <p:cNvSpPr txBox="1"/>
          <p:nvPr>
            <p:ph type="ctrTitle"/>
          </p:nvPr>
        </p:nvSpPr>
        <p:spPr>
          <a:xfrm>
            <a:off x="545900" y="1951600"/>
            <a:ext cx="80670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solidFill>
                  <a:srgbClr val="434343"/>
                </a:solidFill>
                <a:latin typeface="Hepta Slab"/>
                <a:ea typeface="Hepta Slab"/>
                <a:cs typeface="Hepta Slab"/>
                <a:sym typeface="Hepta Slab"/>
              </a:rPr>
              <a:t>Multiplicative Comparison Situations</a:t>
            </a:r>
            <a:endParaRPr sz="4400">
              <a:solidFill>
                <a:srgbClr val="434343"/>
              </a:solidFill>
              <a:latin typeface="Hepta Slab"/>
              <a:ea typeface="Hepta Slab"/>
              <a:cs typeface="Hepta Slab"/>
              <a:sym typeface="Hepta Slab"/>
            </a:endParaRPr>
          </a:p>
        </p:txBody>
      </p:sp>
      <p:sp>
        <p:nvSpPr>
          <p:cNvPr id="330" name="Google Shape;330;p47"/>
          <p:cNvSpPr txBox="1"/>
          <p:nvPr/>
        </p:nvSpPr>
        <p:spPr>
          <a:xfrm>
            <a:off x="1952275" y="2689600"/>
            <a:ext cx="6230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situations that involve “_____ times as many.”</a:t>
            </a:r>
            <a:endParaRPr>
              <a:latin typeface="Quicksand"/>
              <a:ea typeface="Quicksand"/>
              <a:cs typeface="Quicksand"/>
              <a:sym typeface="Quicksand"/>
            </a:endParaRPr>
          </a:p>
        </p:txBody>
      </p:sp>
      <p:sp>
        <p:nvSpPr>
          <p:cNvPr id="331" name="Google Shape;331;p47"/>
          <p:cNvSpPr/>
          <p:nvPr/>
        </p:nvSpPr>
        <p:spPr>
          <a:xfrm>
            <a:off x="1465902" y="268960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4.OA.A.1, 4.OA.A.2</a:t>
            </a:r>
            <a:endParaRPr sz="1100">
              <a:latin typeface="Quicksand"/>
              <a:ea typeface="Quicksand"/>
              <a:cs typeface="Quicksand"/>
              <a:sym typeface="Quicksand"/>
            </a:endParaRPr>
          </a:p>
        </p:txBody>
      </p:sp>
      <p:sp>
        <p:nvSpPr>
          <p:cNvPr id="333" name="Google Shape;333;p47"/>
          <p:cNvSpPr txBox="1"/>
          <p:nvPr/>
        </p:nvSpPr>
        <p:spPr>
          <a:xfrm>
            <a:off x="7770600" y="-17937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1</a:t>
            </a:r>
            <a:endParaRPr sz="8000">
              <a:solidFill>
                <a:srgbClr val="595959"/>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37" name="Shape 337"/>
        <p:cNvGrpSpPr/>
        <p:nvPr/>
      </p:nvGrpSpPr>
      <p:grpSpPr>
        <a:xfrm>
          <a:off x="0" y="0"/>
          <a:ext cx="0" cy="0"/>
          <a:chOff x="0" y="0"/>
          <a:chExt cx="0" cy="0"/>
        </a:xfrm>
      </p:grpSpPr>
      <p:sp>
        <p:nvSpPr>
          <p:cNvPr id="338" name="Google Shape;338;p48"/>
          <p:cNvSpPr txBox="1"/>
          <p:nvPr>
            <p:ph type="ctrTitle"/>
          </p:nvPr>
        </p:nvSpPr>
        <p:spPr>
          <a:xfrm>
            <a:off x="496925" y="8592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Comparing Cubes</a:t>
            </a:r>
            <a:endParaRPr b="0" sz="3000">
              <a:solidFill>
                <a:srgbClr val="595959"/>
              </a:solidFill>
              <a:latin typeface="Hepta Slab"/>
              <a:ea typeface="Hepta Slab"/>
              <a:cs typeface="Hepta Slab"/>
              <a:sym typeface="Hepta Slab"/>
            </a:endParaRPr>
          </a:p>
        </p:txBody>
      </p:sp>
      <p:sp>
        <p:nvSpPr>
          <p:cNvPr id="339" name="Google Shape;339;p4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340" name="Google Shape;340;p48"/>
          <p:cNvGrpSpPr/>
          <p:nvPr/>
        </p:nvGrpSpPr>
        <p:grpSpPr>
          <a:xfrm>
            <a:off x="600225" y="1350717"/>
            <a:ext cx="7997012" cy="3404127"/>
            <a:chOff x="600225" y="1350717"/>
            <a:chExt cx="7997012" cy="3404127"/>
          </a:xfrm>
        </p:grpSpPr>
        <p:sp>
          <p:nvSpPr>
            <p:cNvPr id="341" name="Google Shape;341;p48"/>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8"/>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343" name="Google Shape;343;p48"/>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8"/>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pic>
        <p:nvPicPr>
          <p:cNvPr id="345" name="Google Shape;345;p48"/>
          <p:cNvPicPr preferRelativeResize="0"/>
          <p:nvPr/>
        </p:nvPicPr>
        <p:blipFill>
          <a:blip r:embed="rId3">
            <a:alphaModFix/>
          </a:blip>
          <a:stretch>
            <a:fillRect/>
          </a:stretch>
        </p:blipFill>
        <p:spPr>
          <a:xfrm>
            <a:off x="2315999" y="1669999"/>
            <a:ext cx="4437100" cy="25933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9" name="Shape 349"/>
        <p:cNvGrpSpPr/>
        <p:nvPr/>
      </p:nvGrpSpPr>
      <p:grpSpPr>
        <a:xfrm>
          <a:off x="0" y="0"/>
          <a:ext cx="0" cy="0"/>
          <a:chOff x="0" y="0"/>
          <a:chExt cx="0" cy="0"/>
        </a:xfrm>
      </p:grpSpPr>
      <p:sp>
        <p:nvSpPr>
          <p:cNvPr id="350" name="Google Shape;350;p49"/>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Twice as Many</a:t>
            </a:r>
            <a:endParaRPr b="0" sz="2600">
              <a:solidFill>
                <a:srgbClr val="595959"/>
              </a:solidFill>
              <a:latin typeface="Hepta Slab"/>
              <a:ea typeface="Hepta Slab"/>
              <a:cs typeface="Hepta Slab"/>
              <a:sym typeface="Hepta Slab"/>
            </a:endParaRPr>
          </a:p>
        </p:txBody>
      </p:sp>
      <p:sp>
        <p:nvSpPr>
          <p:cNvPr id="351" name="Google Shape;351;p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352" name="Google Shape;352;p49"/>
          <p:cNvSpPr txBox="1"/>
          <p:nvPr/>
        </p:nvSpPr>
        <p:spPr>
          <a:xfrm>
            <a:off x="537825" y="1242850"/>
            <a:ext cx="83937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Quicksand"/>
                <a:ea typeface="Quicksand"/>
                <a:cs typeface="Quicksand"/>
                <a:sym typeface="Quicksand"/>
              </a:rPr>
              <a:t>Andre has some cubes. Han has twice as many cubes as Andre.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Use cubes, pictures, or other diagrams to show how many cubes Andre could have and how many cubes Han could have. </a:t>
            </a:r>
            <a:endParaRPr sz="1700">
              <a:latin typeface="Quicksand"/>
              <a:ea typeface="Quicksand"/>
              <a:cs typeface="Quicksand"/>
              <a:sym typeface="Quicksand"/>
            </a:endParaRPr>
          </a:p>
          <a:p>
            <a:pPr indent="0" lvl="0" marL="0" rtl="0" algn="l">
              <a:spcBef>
                <a:spcPts val="0"/>
              </a:spcBef>
              <a:spcAft>
                <a:spcPts val="0"/>
              </a:spcAft>
              <a:buNone/>
            </a:pPr>
            <a:r>
              <a:t/>
            </a:r>
            <a:endParaRPr sz="1700">
              <a:latin typeface="Quicksand"/>
              <a:ea typeface="Quicksand"/>
              <a:cs typeface="Quicksand"/>
              <a:sym typeface="Quicksand"/>
            </a:endParaRPr>
          </a:p>
          <a:p>
            <a:pPr indent="0" lvl="0" marL="0" rtl="0" algn="l">
              <a:spcBef>
                <a:spcPts val="0"/>
              </a:spcBef>
              <a:spcAft>
                <a:spcPts val="0"/>
              </a:spcAft>
              <a:buNone/>
            </a:pPr>
            <a:r>
              <a:rPr lang="en" sz="1700">
                <a:latin typeface="Quicksand"/>
                <a:ea typeface="Quicksand"/>
                <a:cs typeface="Quicksand"/>
                <a:sym typeface="Quicksand"/>
              </a:rPr>
              <a:t>Be prepared to explain how your representation shows that Han has twice as many cubes.</a:t>
            </a:r>
            <a:endParaRPr sz="1700">
              <a:latin typeface="Quicksand"/>
              <a:ea typeface="Quicksand"/>
              <a:cs typeface="Quicksand"/>
              <a:sym typeface="Quicksand"/>
            </a:endParaRPr>
          </a:p>
        </p:txBody>
      </p:sp>
      <p:pic>
        <p:nvPicPr>
          <p:cNvPr id="353" name="Google Shape;353;p49"/>
          <p:cNvPicPr preferRelativeResize="0"/>
          <p:nvPr/>
        </p:nvPicPr>
        <p:blipFill>
          <a:blip r:embed="rId3">
            <a:alphaModFix/>
          </a:blip>
          <a:stretch>
            <a:fillRect/>
          </a:stretch>
        </p:blipFill>
        <p:spPr>
          <a:xfrm>
            <a:off x="3706925" y="3184775"/>
            <a:ext cx="1533225" cy="12882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57" name="Shape 357"/>
        <p:cNvGrpSpPr/>
        <p:nvPr/>
      </p:nvGrpSpPr>
      <p:grpSpPr>
        <a:xfrm>
          <a:off x="0" y="0"/>
          <a:ext cx="0" cy="0"/>
          <a:chOff x="0" y="0"/>
          <a:chExt cx="0" cy="0"/>
        </a:xfrm>
      </p:grpSpPr>
      <p:sp>
        <p:nvSpPr>
          <p:cNvPr id="358" name="Google Shape;358;p50"/>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Times as Many</a:t>
            </a:r>
            <a:endParaRPr b="0" sz="2600">
              <a:solidFill>
                <a:srgbClr val="595959"/>
              </a:solidFill>
              <a:latin typeface="Hepta Slab"/>
              <a:ea typeface="Hepta Slab"/>
              <a:cs typeface="Hepta Slab"/>
              <a:sym typeface="Hepta Slab"/>
            </a:endParaRPr>
          </a:p>
        </p:txBody>
      </p:sp>
      <p:sp>
        <p:nvSpPr>
          <p:cNvPr id="359" name="Google Shape;359;p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60" name="Google Shape;360;p50"/>
          <p:cNvSpPr txBox="1"/>
          <p:nvPr/>
        </p:nvSpPr>
        <p:spPr>
          <a:xfrm>
            <a:off x="701900" y="981025"/>
            <a:ext cx="7447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Draw a picture to show the number of cubes the students have in each situation.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Be prepared to explain your reasoning.</a:t>
            </a:r>
            <a:endParaRPr>
              <a:latin typeface="Quicksand"/>
              <a:ea typeface="Quicksand"/>
              <a:cs typeface="Quicksand"/>
              <a:sym typeface="Quicksand"/>
            </a:endParaRPr>
          </a:p>
        </p:txBody>
      </p:sp>
      <p:sp>
        <p:nvSpPr>
          <p:cNvPr id="361" name="Google Shape;361;p50"/>
          <p:cNvSpPr txBox="1"/>
          <p:nvPr/>
        </p:nvSpPr>
        <p:spPr>
          <a:xfrm>
            <a:off x="511050" y="1852025"/>
            <a:ext cx="3483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1. Andre has the following cubes and Han has 4 times as many.</a:t>
            </a:r>
            <a:endParaRPr>
              <a:latin typeface="Quicksand"/>
              <a:ea typeface="Quicksand"/>
              <a:cs typeface="Quicksand"/>
              <a:sym typeface="Quicksand"/>
            </a:endParaRPr>
          </a:p>
        </p:txBody>
      </p:sp>
      <p:pic>
        <p:nvPicPr>
          <p:cNvPr id="362" name="Google Shape;362;p50"/>
          <p:cNvPicPr preferRelativeResize="0"/>
          <p:nvPr/>
        </p:nvPicPr>
        <p:blipFill>
          <a:blip r:embed="rId3">
            <a:alphaModFix/>
          </a:blip>
          <a:stretch>
            <a:fillRect/>
          </a:stretch>
        </p:blipFill>
        <p:spPr>
          <a:xfrm>
            <a:off x="648038" y="2601700"/>
            <a:ext cx="3209925" cy="1819275"/>
          </a:xfrm>
          <a:prstGeom prst="rect">
            <a:avLst/>
          </a:prstGeom>
          <a:noFill/>
          <a:ln cap="flat" cmpd="sng" w="19050">
            <a:solidFill>
              <a:schemeClr val="dk2"/>
            </a:solidFill>
            <a:prstDash val="solid"/>
            <a:round/>
            <a:headEnd len="sm" w="sm" type="none"/>
            <a:tailEnd len="sm" w="sm" type="none"/>
          </a:ln>
        </p:spPr>
      </p:pic>
      <p:sp>
        <p:nvSpPr>
          <p:cNvPr id="363" name="Google Shape;363;p50"/>
          <p:cNvSpPr txBox="1"/>
          <p:nvPr/>
        </p:nvSpPr>
        <p:spPr>
          <a:xfrm>
            <a:off x="5176100" y="1852025"/>
            <a:ext cx="310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2. Priya has the following cubes and Jada has 6 times as many. </a:t>
            </a:r>
            <a:endParaRPr>
              <a:latin typeface="Quicksand"/>
              <a:ea typeface="Quicksand"/>
              <a:cs typeface="Quicksand"/>
              <a:sym typeface="Quicksand"/>
            </a:endParaRPr>
          </a:p>
        </p:txBody>
      </p:sp>
      <p:pic>
        <p:nvPicPr>
          <p:cNvPr id="364" name="Google Shape;364;p50"/>
          <p:cNvPicPr preferRelativeResize="0"/>
          <p:nvPr/>
        </p:nvPicPr>
        <p:blipFill>
          <a:blip r:embed="rId4">
            <a:alphaModFix/>
          </a:blip>
          <a:stretch>
            <a:fillRect/>
          </a:stretch>
        </p:blipFill>
        <p:spPr>
          <a:xfrm>
            <a:off x="5926563" y="2812550"/>
            <a:ext cx="1962150" cy="1085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8" name="Shape 368"/>
        <p:cNvGrpSpPr/>
        <p:nvPr/>
      </p:nvGrpSpPr>
      <p:grpSpPr>
        <a:xfrm>
          <a:off x="0" y="0"/>
          <a:ext cx="0" cy="0"/>
          <a:chOff x="0" y="0"/>
          <a:chExt cx="0" cy="0"/>
        </a:xfrm>
      </p:grpSpPr>
      <p:sp>
        <p:nvSpPr>
          <p:cNvPr id="369" name="Google Shape;369;p51"/>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Times as Many</a:t>
            </a:r>
            <a:endParaRPr b="0" sz="2600">
              <a:solidFill>
                <a:srgbClr val="595959"/>
              </a:solidFill>
              <a:latin typeface="Hepta Slab"/>
              <a:ea typeface="Hepta Slab"/>
              <a:cs typeface="Hepta Slab"/>
              <a:sym typeface="Hepta Slab"/>
            </a:endParaRPr>
          </a:p>
        </p:txBody>
      </p:sp>
      <p:sp>
        <p:nvSpPr>
          <p:cNvPr id="370" name="Google Shape;370;p5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371" name="Google Shape;371;p51"/>
          <p:cNvSpPr txBox="1"/>
          <p:nvPr/>
        </p:nvSpPr>
        <p:spPr>
          <a:xfrm>
            <a:off x="701900" y="981025"/>
            <a:ext cx="7447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Draw a picture to show the number of cubes the students have in each situation.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Be prepared to explain your reasoning.</a:t>
            </a:r>
            <a:endParaRPr>
              <a:latin typeface="Quicksand"/>
              <a:ea typeface="Quicksand"/>
              <a:cs typeface="Quicksand"/>
              <a:sym typeface="Quicksand"/>
            </a:endParaRPr>
          </a:p>
        </p:txBody>
      </p:sp>
      <p:sp>
        <p:nvSpPr>
          <p:cNvPr id="372" name="Google Shape;372;p51"/>
          <p:cNvSpPr txBox="1"/>
          <p:nvPr/>
        </p:nvSpPr>
        <p:spPr>
          <a:xfrm>
            <a:off x="511050" y="1852025"/>
            <a:ext cx="3483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3. Tyler has the following cubes and Mai has 8 times as many. </a:t>
            </a:r>
            <a:endParaRPr>
              <a:latin typeface="Quicksand"/>
              <a:ea typeface="Quicksand"/>
              <a:cs typeface="Quicksand"/>
              <a:sym typeface="Quicksand"/>
            </a:endParaRPr>
          </a:p>
        </p:txBody>
      </p:sp>
      <p:sp>
        <p:nvSpPr>
          <p:cNvPr id="373" name="Google Shape;373;p51"/>
          <p:cNvSpPr txBox="1"/>
          <p:nvPr/>
        </p:nvSpPr>
        <p:spPr>
          <a:xfrm>
            <a:off x="4049950" y="2613025"/>
            <a:ext cx="4564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4. What number represents “8 times as many as 2”?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Show your reasoning. </a:t>
            </a:r>
            <a:endParaRPr>
              <a:latin typeface="Quicksand"/>
              <a:ea typeface="Quicksand"/>
              <a:cs typeface="Quicksand"/>
              <a:sym typeface="Quicksand"/>
            </a:endParaRPr>
          </a:p>
        </p:txBody>
      </p:sp>
      <p:pic>
        <p:nvPicPr>
          <p:cNvPr id="374" name="Google Shape;374;p51"/>
          <p:cNvPicPr preferRelativeResize="0"/>
          <p:nvPr/>
        </p:nvPicPr>
        <p:blipFill>
          <a:blip r:embed="rId3">
            <a:alphaModFix/>
          </a:blip>
          <a:stretch>
            <a:fillRect/>
          </a:stretch>
        </p:blipFill>
        <p:spPr>
          <a:xfrm>
            <a:off x="1399300" y="2684200"/>
            <a:ext cx="1600200" cy="1123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78" name="Shape 378"/>
        <p:cNvGrpSpPr/>
        <p:nvPr/>
      </p:nvGrpSpPr>
      <p:grpSpPr>
        <a:xfrm>
          <a:off x="0" y="0"/>
          <a:ext cx="0" cy="0"/>
          <a:chOff x="0" y="0"/>
          <a:chExt cx="0" cy="0"/>
        </a:xfrm>
      </p:grpSpPr>
      <p:sp>
        <p:nvSpPr>
          <p:cNvPr id="379" name="Google Shape;379;p52"/>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Make </a:t>
            </a:r>
            <a:r>
              <a:rPr i="1" lang="en" sz="2600">
                <a:solidFill>
                  <a:srgbClr val="595959"/>
                </a:solidFill>
                <a:latin typeface="Hepta Slab"/>
                <a:ea typeface="Hepta Slab"/>
                <a:cs typeface="Hepta Slab"/>
                <a:sym typeface="Hepta Slab"/>
              </a:rPr>
              <a:t>n </a:t>
            </a:r>
            <a:r>
              <a:rPr lang="en" sz="2600">
                <a:solidFill>
                  <a:srgbClr val="595959"/>
                </a:solidFill>
                <a:latin typeface="Hepta Slab"/>
                <a:ea typeface="Hepta Slab"/>
                <a:cs typeface="Hepta Slab"/>
                <a:sym typeface="Hepta Slab"/>
              </a:rPr>
              <a:t>Times as Many</a:t>
            </a:r>
            <a:endParaRPr b="0" sz="2600">
              <a:solidFill>
                <a:srgbClr val="595959"/>
              </a:solidFill>
              <a:latin typeface="Hepta Slab"/>
              <a:ea typeface="Hepta Slab"/>
              <a:cs typeface="Hepta Slab"/>
              <a:sym typeface="Hepta Slab"/>
            </a:endParaRPr>
          </a:p>
        </p:txBody>
      </p:sp>
      <p:sp>
        <p:nvSpPr>
          <p:cNvPr id="380" name="Google Shape;380;p5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381" name="Google Shape;381;p52"/>
          <p:cNvSpPr txBox="1"/>
          <p:nvPr/>
        </p:nvSpPr>
        <p:spPr>
          <a:xfrm>
            <a:off x="697325" y="1108750"/>
            <a:ext cx="7447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Work with a partner on this activity. </a:t>
            </a:r>
            <a:endParaRPr>
              <a:latin typeface="Quicksand"/>
              <a:ea typeface="Quicksand"/>
              <a:cs typeface="Quicksand"/>
              <a:sym typeface="Quicksand"/>
            </a:endParaRPr>
          </a:p>
        </p:txBody>
      </p:sp>
      <p:sp>
        <p:nvSpPr>
          <p:cNvPr id="382" name="Google Shape;382;p52"/>
          <p:cNvSpPr txBox="1"/>
          <p:nvPr/>
        </p:nvSpPr>
        <p:spPr>
          <a:xfrm>
            <a:off x="1327175" y="1622825"/>
            <a:ext cx="65628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Partner A: Create a set of connecting cubes between 2–6 and show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    Partner B. Partner B: Roll a number cube. Let’s call the number rolled .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Partner A: Use the connecting cubes or a diagram to show times as many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                      as the original set of cubes. Show your reasoning.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    Partner B: Check your partner’s work and discuss any disagreements.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Switch roles and repeat. </a:t>
            </a:r>
            <a:endParaRPr>
              <a:latin typeface="Quicksand"/>
              <a:ea typeface="Quicksand"/>
              <a:cs typeface="Quicksand"/>
              <a:sym typeface="Quicksand"/>
            </a:endParaRPr>
          </a:p>
        </p:txBody>
      </p:sp>
      <p:pic>
        <p:nvPicPr>
          <p:cNvPr id="383" name="Google Shape;383;p52"/>
          <p:cNvPicPr preferRelativeResize="0"/>
          <p:nvPr/>
        </p:nvPicPr>
        <p:blipFill>
          <a:blip r:embed="rId3">
            <a:alphaModFix/>
          </a:blip>
          <a:stretch>
            <a:fillRect/>
          </a:stretch>
        </p:blipFill>
        <p:spPr>
          <a:xfrm>
            <a:off x="4186525" y="3399625"/>
            <a:ext cx="2374000" cy="9902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7" name="Shape 387"/>
        <p:cNvGrpSpPr/>
        <p:nvPr/>
      </p:nvGrpSpPr>
      <p:grpSpPr>
        <a:xfrm>
          <a:off x="0" y="0"/>
          <a:ext cx="0" cy="0"/>
          <a:chOff x="0" y="0"/>
          <a:chExt cx="0" cy="0"/>
        </a:xfrm>
      </p:grpSpPr>
      <p:sp>
        <p:nvSpPr>
          <p:cNvPr id="388" name="Google Shape;388;p53"/>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389" name="Google Shape;389;p53"/>
          <p:cNvPicPr preferRelativeResize="0"/>
          <p:nvPr/>
        </p:nvPicPr>
        <p:blipFill rotWithShape="1">
          <a:blip r:embed="rId3">
            <a:alphaModFix/>
          </a:blip>
          <a:srcRect b="0" l="20580" r="21018" t="0"/>
          <a:stretch/>
        </p:blipFill>
        <p:spPr>
          <a:xfrm>
            <a:off x="4091275" y="3657975"/>
            <a:ext cx="961450" cy="1035475"/>
          </a:xfrm>
          <a:prstGeom prst="rect">
            <a:avLst/>
          </a:prstGeom>
          <a:noFill/>
          <a:ln>
            <a:noFill/>
          </a:ln>
        </p:spPr>
      </p:pic>
      <p:sp>
        <p:nvSpPr>
          <p:cNvPr id="390" name="Google Shape;390;p53"/>
          <p:cNvSpPr txBox="1"/>
          <p:nvPr/>
        </p:nvSpPr>
        <p:spPr>
          <a:xfrm>
            <a:off x="581675" y="538850"/>
            <a:ext cx="7324800" cy="9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Today, we created representations to show 4, 6, and 8 times as many.</a:t>
            </a:r>
            <a:endParaRPr sz="2000">
              <a:latin typeface="Covered By Your Grace"/>
              <a:ea typeface="Covered By Your Grace"/>
              <a:cs typeface="Covered By Your Grace"/>
              <a:sym typeface="Covered By Your Grace"/>
            </a:endParaRPr>
          </a:p>
        </p:txBody>
      </p:sp>
      <p:pic>
        <p:nvPicPr>
          <p:cNvPr id="391" name="Google Shape;391;p53"/>
          <p:cNvPicPr preferRelativeResize="0"/>
          <p:nvPr/>
        </p:nvPicPr>
        <p:blipFill>
          <a:blip r:embed="rId4">
            <a:alphaModFix/>
          </a:blip>
          <a:stretch>
            <a:fillRect/>
          </a:stretch>
        </p:blipFill>
        <p:spPr>
          <a:xfrm>
            <a:off x="728975" y="1061951"/>
            <a:ext cx="4330200" cy="1167789"/>
          </a:xfrm>
          <a:prstGeom prst="rect">
            <a:avLst/>
          </a:prstGeom>
          <a:noFill/>
          <a:ln cap="flat" cmpd="sng" w="19050">
            <a:solidFill>
              <a:schemeClr val="dk2"/>
            </a:solidFill>
            <a:prstDash val="solid"/>
            <a:round/>
            <a:headEnd len="sm" w="sm" type="none"/>
            <a:tailEnd len="sm" w="sm" type="none"/>
          </a:ln>
        </p:spPr>
      </p:pic>
      <p:grpSp>
        <p:nvGrpSpPr>
          <p:cNvPr id="392" name="Google Shape;392;p53"/>
          <p:cNvGrpSpPr/>
          <p:nvPr/>
        </p:nvGrpSpPr>
        <p:grpSpPr>
          <a:xfrm flipH="1">
            <a:off x="5183625" y="2578800"/>
            <a:ext cx="3501132" cy="1848275"/>
            <a:chOff x="-1687063" y="1315390"/>
            <a:chExt cx="2859234" cy="2966733"/>
          </a:xfrm>
        </p:grpSpPr>
        <p:sp>
          <p:nvSpPr>
            <p:cNvPr id="393" name="Google Shape;393;p53"/>
            <p:cNvSpPr/>
            <p:nvPr/>
          </p:nvSpPr>
          <p:spPr>
            <a:xfrm flipH="1">
              <a:off x="-1687063" y="1315390"/>
              <a:ext cx="2859234" cy="296673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53"/>
            <p:cNvSpPr txBox="1"/>
            <p:nvPr/>
          </p:nvSpPr>
          <p:spPr>
            <a:xfrm>
              <a:off x="-1183997" y="1530523"/>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With your partner, describe what the cubes would look like if it was 6 times as many or 8 times as many.</a:t>
              </a:r>
              <a:endParaRPr>
                <a:solidFill>
                  <a:schemeClr val="dk1"/>
                </a:solidFill>
                <a:latin typeface="Quicksand"/>
                <a:ea typeface="Quicksand"/>
                <a:cs typeface="Quicksand"/>
                <a:sym typeface="Quicksand"/>
              </a:endParaRPr>
            </a:p>
          </p:txBody>
        </p:sp>
      </p:grpSp>
      <p:pic>
        <p:nvPicPr>
          <p:cNvPr id="395" name="Google Shape;395;p53"/>
          <p:cNvPicPr preferRelativeResize="0"/>
          <p:nvPr/>
        </p:nvPicPr>
        <p:blipFill>
          <a:blip r:embed="rId5">
            <a:alphaModFix/>
          </a:blip>
          <a:stretch>
            <a:fillRect/>
          </a:stretch>
        </p:blipFill>
        <p:spPr>
          <a:xfrm>
            <a:off x="5354975" y="1061950"/>
            <a:ext cx="3267075" cy="1190625"/>
          </a:xfrm>
          <a:prstGeom prst="rect">
            <a:avLst/>
          </a:prstGeom>
          <a:noFill/>
          <a:ln cap="flat" cmpd="sng" w="19050">
            <a:solidFill>
              <a:schemeClr val="dk2"/>
            </a:solidFill>
            <a:prstDash val="solid"/>
            <a:round/>
            <a:headEnd len="sm" w="sm" type="none"/>
            <a:tailEnd len="sm" w="sm" type="none"/>
          </a:ln>
        </p:spPr>
      </p:pic>
      <p:grpSp>
        <p:nvGrpSpPr>
          <p:cNvPr id="396" name="Google Shape;396;p53"/>
          <p:cNvGrpSpPr/>
          <p:nvPr/>
        </p:nvGrpSpPr>
        <p:grpSpPr>
          <a:xfrm>
            <a:off x="881380" y="2630183"/>
            <a:ext cx="3008266" cy="1425928"/>
            <a:chOff x="-1284563" y="1315403"/>
            <a:chExt cx="2456730" cy="2288809"/>
          </a:xfrm>
        </p:grpSpPr>
        <p:sp>
          <p:nvSpPr>
            <p:cNvPr id="397" name="Google Shape;397;p53"/>
            <p:cNvSpPr/>
            <p:nvPr/>
          </p:nvSpPr>
          <p:spPr>
            <a:xfrm flipH="1">
              <a:off x="-1284563" y="1315403"/>
              <a:ext cx="2456730" cy="22888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53"/>
            <p:cNvSpPr txBox="1"/>
            <p:nvPr/>
          </p:nvSpPr>
          <p:spPr>
            <a:xfrm>
              <a:off x="-982751" y="1688067"/>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Which of these pictures shows 4 times as many?</a:t>
              </a:r>
              <a:endParaRPr>
                <a:solidFill>
                  <a:schemeClr val="dk1"/>
                </a:solidFill>
                <a:latin typeface="Quicksand"/>
                <a:ea typeface="Quicksand"/>
                <a:cs typeface="Quicksand"/>
                <a:sym typeface="Quicksand"/>
              </a:endParaRPr>
            </a:p>
            <a:p>
              <a:pPr indent="0" lvl="0" marL="0" rtl="0" algn="ctr">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How do you know?</a:t>
              </a:r>
              <a:endParaRPr>
                <a:solidFill>
                  <a:schemeClr val="dk1"/>
                </a:solidFill>
                <a:latin typeface="Quicksand"/>
                <a:ea typeface="Quicksand"/>
                <a:cs typeface="Quicksand"/>
                <a:sym typeface="Quicksand"/>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402" name="Shape 402"/>
        <p:cNvGrpSpPr/>
        <p:nvPr/>
      </p:nvGrpSpPr>
      <p:grpSpPr>
        <a:xfrm>
          <a:off x="0" y="0"/>
          <a:ext cx="0" cy="0"/>
          <a:chOff x="0" y="0"/>
          <a:chExt cx="0" cy="0"/>
        </a:xfrm>
      </p:grpSpPr>
      <p:sp>
        <p:nvSpPr>
          <p:cNvPr id="403" name="Google Shape;403;p54"/>
          <p:cNvSpPr txBox="1"/>
          <p:nvPr>
            <p:ph type="ctrTitle"/>
          </p:nvPr>
        </p:nvSpPr>
        <p:spPr>
          <a:xfrm>
            <a:off x="344325" y="1602625"/>
            <a:ext cx="85908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434343"/>
                </a:solidFill>
                <a:latin typeface="Hepta Slab"/>
                <a:ea typeface="Hepta Slab"/>
                <a:cs typeface="Hepta Slab"/>
                <a:sym typeface="Hepta Slab"/>
              </a:rPr>
              <a:t>Diagrams and Equations Representing Multiplicative Comparison</a:t>
            </a:r>
            <a:endParaRPr sz="3000">
              <a:solidFill>
                <a:srgbClr val="434343"/>
              </a:solidFill>
              <a:latin typeface="Hepta Slab"/>
              <a:ea typeface="Hepta Slab"/>
              <a:cs typeface="Hepta Slab"/>
              <a:sym typeface="Hepta Slab"/>
            </a:endParaRPr>
          </a:p>
        </p:txBody>
      </p:sp>
      <p:sp>
        <p:nvSpPr>
          <p:cNvPr id="404" name="Google Shape;404;p54"/>
          <p:cNvSpPr txBox="1"/>
          <p:nvPr/>
        </p:nvSpPr>
        <p:spPr>
          <a:xfrm>
            <a:off x="1024675" y="2340625"/>
            <a:ext cx="7611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compare quantities where one quantity is some number of times as many as another.</a:t>
            </a:r>
            <a:endParaRPr b="1">
              <a:latin typeface="Quicksand"/>
              <a:ea typeface="Quicksand"/>
              <a:cs typeface="Quicksand"/>
              <a:sym typeface="Quicksand"/>
            </a:endParaRPr>
          </a:p>
        </p:txBody>
      </p:sp>
      <p:sp>
        <p:nvSpPr>
          <p:cNvPr id="405" name="Google Shape;405;p54"/>
          <p:cNvSpPr/>
          <p:nvPr/>
        </p:nvSpPr>
        <p:spPr>
          <a:xfrm>
            <a:off x="637502" y="23406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54"/>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4.OA.A.1, 4.OA.A.2 </a:t>
            </a:r>
            <a:endParaRPr sz="1100">
              <a:latin typeface="Quicksand"/>
              <a:ea typeface="Quicksand"/>
              <a:cs typeface="Quicksand"/>
              <a:sym typeface="Quicksand"/>
            </a:endParaRPr>
          </a:p>
        </p:txBody>
      </p:sp>
      <p:sp>
        <p:nvSpPr>
          <p:cNvPr id="407" name="Google Shape;407;p54"/>
          <p:cNvSpPr txBox="1"/>
          <p:nvPr/>
        </p:nvSpPr>
        <p:spPr>
          <a:xfrm>
            <a:off x="7770600" y="-1702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2</a:t>
            </a:r>
            <a:endParaRPr sz="8000">
              <a:solidFill>
                <a:srgbClr val="595959"/>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55"/>
          <p:cNvSpPr txBox="1"/>
          <p:nvPr>
            <p:ph type="ctrTitle"/>
          </p:nvPr>
        </p:nvSpPr>
        <p:spPr>
          <a:xfrm>
            <a:off x="573425" y="8046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How Many Do You See: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Times as Many</a:t>
            </a:r>
            <a:endParaRPr b="0" sz="2800">
              <a:solidFill>
                <a:srgbClr val="595959"/>
              </a:solidFill>
              <a:latin typeface="Hepta Slab"/>
              <a:ea typeface="Hepta Slab"/>
              <a:cs typeface="Hepta Slab"/>
              <a:sym typeface="Hepta Slab"/>
            </a:endParaRPr>
          </a:p>
        </p:txBody>
      </p:sp>
      <p:sp>
        <p:nvSpPr>
          <p:cNvPr id="413" name="Google Shape;413;p5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14" name="Google Shape;414;p55"/>
          <p:cNvGrpSpPr/>
          <p:nvPr/>
        </p:nvGrpSpPr>
        <p:grpSpPr>
          <a:xfrm>
            <a:off x="600225" y="1350717"/>
            <a:ext cx="7997012" cy="3404127"/>
            <a:chOff x="600225" y="1350717"/>
            <a:chExt cx="7997012" cy="3404127"/>
          </a:xfrm>
        </p:grpSpPr>
        <p:sp>
          <p:nvSpPr>
            <p:cNvPr id="415" name="Google Shape;415;p55"/>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5"/>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How many do you see?</a:t>
              </a:r>
              <a:endParaRPr b="1" sz="1600">
                <a:latin typeface="Caveat Brush"/>
                <a:ea typeface="Caveat Brush"/>
                <a:cs typeface="Caveat Brush"/>
                <a:sym typeface="Caveat Brush"/>
              </a:endParaRPr>
            </a:p>
          </p:txBody>
        </p:sp>
        <p:sp>
          <p:nvSpPr>
            <p:cNvPr id="417" name="Google Shape;417;p55"/>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55"/>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How do you see them?</a:t>
              </a:r>
              <a:endParaRPr b="1" sz="1600">
                <a:latin typeface="Caveat Brush"/>
                <a:ea typeface="Caveat Brush"/>
                <a:cs typeface="Caveat Brush"/>
                <a:sym typeface="Caveat Brush"/>
              </a:endParaRPr>
            </a:p>
          </p:txBody>
        </p:sp>
      </p:grpSp>
      <p:pic>
        <p:nvPicPr>
          <p:cNvPr id="419" name="Google Shape;419;p55"/>
          <p:cNvPicPr preferRelativeResize="0"/>
          <p:nvPr/>
        </p:nvPicPr>
        <p:blipFill>
          <a:blip r:embed="rId3">
            <a:alphaModFix/>
          </a:blip>
          <a:stretch>
            <a:fillRect/>
          </a:stretch>
        </p:blipFill>
        <p:spPr>
          <a:xfrm>
            <a:off x="3003800" y="2224500"/>
            <a:ext cx="3299275" cy="1204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56"/>
          <p:cNvSpPr txBox="1"/>
          <p:nvPr>
            <p:ph type="ctrTitle"/>
          </p:nvPr>
        </p:nvSpPr>
        <p:spPr>
          <a:xfrm>
            <a:off x="573425" y="8046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How Many Do You See: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Times as Many</a:t>
            </a:r>
            <a:endParaRPr b="0" sz="2800">
              <a:solidFill>
                <a:srgbClr val="595959"/>
              </a:solidFill>
              <a:latin typeface="Hepta Slab"/>
              <a:ea typeface="Hepta Slab"/>
              <a:cs typeface="Hepta Slab"/>
              <a:sym typeface="Hepta Slab"/>
            </a:endParaRPr>
          </a:p>
        </p:txBody>
      </p:sp>
      <p:sp>
        <p:nvSpPr>
          <p:cNvPr id="425" name="Google Shape;425;p5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26" name="Google Shape;426;p56"/>
          <p:cNvGrpSpPr/>
          <p:nvPr/>
        </p:nvGrpSpPr>
        <p:grpSpPr>
          <a:xfrm>
            <a:off x="600225" y="1350717"/>
            <a:ext cx="7997012" cy="3404127"/>
            <a:chOff x="600225" y="1350717"/>
            <a:chExt cx="7997012" cy="3404127"/>
          </a:xfrm>
        </p:grpSpPr>
        <p:sp>
          <p:nvSpPr>
            <p:cNvPr id="427" name="Google Shape;427;p56"/>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56"/>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How many do you see?</a:t>
              </a:r>
              <a:endParaRPr b="1" sz="1600">
                <a:latin typeface="Caveat Brush"/>
                <a:ea typeface="Caveat Brush"/>
                <a:cs typeface="Caveat Brush"/>
                <a:sym typeface="Caveat Brush"/>
              </a:endParaRPr>
            </a:p>
          </p:txBody>
        </p:sp>
        <p:sp>
          <p:nvSpPr>
            <p:cNvPr id="429" name="Google Shape;429;p56"/>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56"/>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How do you see them?</a:t>
              </a:r>
              <a:endParaRPr b="1" sz="1600">
                <a:latin typeface="Caveat Brush"/>
                <a:ea typeface="Caveat Brush"/>
                <a:cs typeface="Caveat Brush"/>
                <a:sym typeface="Caveat Brush"/>
              </a:endParaRPr>
            </a:p>
          </p:txBody>
        </p:sp>
      </p:grpSp>
      <p:pic>
        <p:nvPicPr>
          <p:cNvPr id="431" name="Google Shape;431;p56"/>
          <p:cNvPicPr preferRelativeResize="0"/>
          <p:nvPr/>
        </p:nvPicPr>
        <p:blipFill>
          <a:blip r:embed="rId3">
            <a:alphaModFix/>
          </a:blip>
          <a:stretch>
            <a:fillRect/>
          </a:stretch>
        </p:blipFill>
        <p:spPr>
          <a:xfrm>
            <a:off x="2242800" y="2233625"/>
            <a:ext cx="4908425" cy="10578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57"/>
          <p:cNvSpPr txBox="1"/>
          <p:nvPr>
            <p:ph type="ctrTitle"/>
          </p:nvPr>
        </p:nvSpPr>
        <p:spPr>
          <a:xfrm>
            <a:off x="573425" y="804671"/>
            <a:ext cx="7772400" cy="62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How Many Do You See: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Times as Many</a:t>
            </a:r>
            <a:endParaRPr b="0" sz="2800">
              <a:solidFill>
                <a:srgbClr val="595959"/>
              </a:solidFill>
              <a:latin typeface="Hepta Slab"/>
              <a:ea typeface="Hepta Slab"/>
              <a:cs typeface="Hepta Slab"/>
              <a:sym typeface="Hepta Slab"/>
            </a:endParaRPr>
          </a:p>
        </p:txBody>
      </p:sp>
      <p:sp>
        <p:nvSpPr>
          <p:cNvPr id="437" name="Google Shape;437;p5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438" name="Google Shape;438;p57"/>
          <p:cNvGrpSpPr/>
          <p:nvPr/>
        </p:nvGrpSpPr>
        <p:grpSpPr>
          <a:xfrm>
            <a:off x="600225" y="1350717"/>
            <a:ext cx="7997012" cy="3404127"/>
            <a:chOff x="600225" y="1350717"/>
            <a:chExt cx="7997012" cy="3404127"/>
          </a:xfrm>
        </p:grpSpPr>
        <p:sp>
          <p:nvSpPr>
            <p:cNvPr id="439" name="Google Shape;439;p57"/>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57"/>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How many do you see?</a:t>
              </a:r>
              <a:endParaRPr b="1" sz="1600">
                <a:latin typeface="Caveat Brush"/>
                <a:ea typeface="Caveat Brush"/>
                <a:cs typeface="Caveat Brush"/>
                <a:sym typeface="Caveat Brush"/>
              </a:endParaRPr>
            </a:p>
          </p:txBody>
        </p:sp>
        <p:sp>
          <p:nvSpPr>
            <p:cNvPr id="441" name="Google Shape;441;p57"/>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57"/>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How do you see them?</a:t>
              </a:r>
              <a:endParaRPr b="1" sz="1600">
                <a:latin typeface="Caveat Brush"/>
                <a:ea typeface="Caveat Brush"/>
                <a:cs typeface="Caveat Brush"/>
                <a:sym typeface="Caveat Brush"/>
              </a:endParaRPr>
            </a:p>
          </p:txBody>
        </p:sp>
      </p:grpSp>
      <p:pic>
        <p:nvPicPr>
          <p:cNvPr id="443" name="Google Shape;443;p57"/>
          <p:cNvPicPr preferRelativeResize="0"/>
          <p:nvPr/>
        </p:nvPicPr>
        <p:blipFill>
          <a:blip r:embed="rId3">
            <a:alphaModFix/>
          </a:blip>
          <a:stretch>
            <a:fillRect/>
          </a:stretch>
        </p:blipFill>
        <p:spPr>
          <a:xfrm>
            <a:off x="1546000" y="2321838"/>
            <a:ext cx="6548225" cy="1024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58"/>
          <p:cNvSpPr txBox="1"/>
          <p:nvPr>
            <p:ph type="ctrTitle"/>
          </p:nvPr>
        </p:nvSpPr>
        <p:spPr>
          <a:xfrm>
            <a:off x="369300" y="420546"/>
            <a:ext cx="7772400" cy="53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solidFill>
                  <a:srgbClr val="595959"/>
                </a:solidFill>
                <a:latin typeface="Hepta Slab"/>
                <a:ea typeface="Hepta Slab"/>
                <a:cs typeface="Hepta Slab"/>
                <a:sym typeface="Hepta Slab"/>
              </a:rPr>
              <a:t>Analyze and Represent “_____ Times as Many” </a:t>
            </a:r>
            <a:endParaRPr b="0" sz="2300">
              <a:solidFill>
                <a:srgbClr val="595959"/>
              </a:solidFill>
              <a:latin typeface="Hepta Slab"/>
              <a:ea typeface="Hepta Slab"/>
              <a:cs typeface="Hepta Slab"/>
              <a:sym typeface="Hepta Slab"/>
            </a:endParaRPr>
          </a:p>
        </p:txBody>
      </p:sp>
      <p:sp>
        <p:nvSpPr>
          <p:cNvPr id="449" name="Google Shape;449;p5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450" name="Google Shape;450;p58"/>
          <p:cNvPicPr preferRelativeResize="0"/>
          <p:nvPr/>
        </p:nvPicPr>
        <p:blipFill>
          <a:blip r:embed="rId3">
            <a:alphaModFix/>
          </a:blip>
          <a:stretch>
            <a:fillRect/>
          </a:stretch>
        </p:blipFill>
        <p:spPr>
          <a:xfrm>
            <a:off x="2802100" y="1095813"/>
            <a:ext cx="3419475" cy="1266825"/>
          </a:xfrm>
          <a:prstGeom prst="rect">
            <a:avLst/>
          </a:prstGeom>
          <a:noFill/>
          <a:ln cap="flat" cmpd="sng" w="19050">
            <a:solidFill>
              <a:schemeClr val="dk2"/>
            </a:solidFill>
            <a:prstDash val="solid"/>
            <a:round/>
            <a:headEnd len="sm" w="sm" type="none"/>
            <a:tailEnd len="sm" w="sm" type="none"/>
          </a:ln>
        </p:spPr>
      </p:pic>
      <p:sp>
        <p:nvSpPr>
          <p:cNvPr id="451" name="Google Shape;451;p58"/>
          <p:cNvSpPr txBox="1"/>
          <p:nvPr/>
        </p:nvSpPr>
        <p:spPr>
          <a:xfrm>
            <a:off x="601050" y="2503000"/>
            <a:ext cx="80316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1. Jada has 4 times as many cubes as Kiran. Draw a diagram to represent the situation.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2. Diego has 5 times as many cubes as Kiran. Draw a diagram to represent the situation.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3. Lin has 6 times as many cubes as Kiran. How many cubes does Lin have?</a:t>
            </a:r>
            <a:endParaRPr sz="1500">
              <a:latin typeface="Quicksand"/>
              <a:ea typeface="Quicksand"/>
              <a:cs typeface="Quicksand"/>
              <a:sym typeface="Quicksa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59"/>
          <p:cNvSpPr txBox="1"/>
          <p:nvPr>
            <p:ph type="ctrTitle"/>
          </p:nvPr>
        </p:nvSpPr>
        <p:spPr>
          <a:xfrm>
            <a:off x="685800" y="591721"/>
            <a:ext cx="7772400" cy="59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 Diagrams to Solve Multiplicative Comparison Problems</a:t>
            </a:r>
            <a:endParaRPr b="0" sz="2400">
              <a:solidFill>
                <a:srgbClr val="595959"/>
              </a:solidFill>
              <a:latin typeface="Hepta Slab"/>
              <a:ea typeface="Hepta Slab"/>
              <a:cs typeface="Hepta Slab"/>
              <a:sym typeface="Hepta Slab"/>
            </a:endParaRPr>
          </a:p>
        </p:txBody>
      </p:sp>
      <p:sp>
        <p:nvSpPr>
          <p:cNvPr id="457" name="Google Shape;457;p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458" name="Google Shape;458;p59"/>
          <p:cNvSpPr txBox="1"/>
          <p:nvPr/>
        </p:nvSpPr>
        <p:spPr>
          <a:xfrm>
            <a:off x="482700" y="1188425"/>
            <a:ext cx="8284800" cy="7389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Here are four sets of descriptions, diagrams, and equations that compare pairs of quantities.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Match each description to a diagram and an equation that describe the same situation.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Be prepared to explain your reasoning.</a:t>
            </a:r>
            <a:endParaRPr sz="1200">
              <a:latin typeface="Quicksand"/>
              <a:ea typeface="Quicksand"/>
              <a:cs typeface="Quicksand"/>
              <a:sym typeface="Quicksand"/>
            </a:endParaRPr>
          </a:p>
        </p:txBody>
      </p:sp>
      <p:pic>
        <p:nvPicPr>
          <p:cNvPr id="459" name="Google Shape;459;p59"/>
          <p:cNvPicPr preferRelativeResize="0"/>
          <p:nvPr/>
        </p:nvPicPr>
        <p:blipFill>
          <a:blip r:embed="rId3">
            <a:alphaModFix/>
          </a:blip>
          <a:stretch>
            <a:fillRect/>
          </a:stretch>
        </p:blipFill>
        <p:spPr>
          <a:xfrm>
            <a:off x="815113" y="1991625"/>
            <a:ext cx="1682825" cy="625054"/>
          </a:xfrm>
          <a:prstGeom prst="rect">
            <a:avLst/>
          </a:prstGeom>
          <a:noFill/>
          <a:ln cap="flat" cmpd="sng" w="19050">
            <a:solidFill>
              <a:schemeClr val="dk2"/>
            </a:solidFill>
            <a:prstDash val="solid"/>
            <a:round/>
            <a:headEnd len="sm" w="sm" type="none"/>
            <a:tailEnd len="sm" w="sm" type="none"/>
          </a:ln>
        </p:spPr>
      </p:pic>
      <p:pic>
        <p:nvPicPr>
          <p:cNvPr id="460" name="Google Shape;460;p59"/>
          <p:cNvPicPr preferRelativeResize="0"/>
          <p:nvPr/>
        </p:nvPicPr>
        <p:blipFill>
          <a:blip r:embed="rId4">
            <a:alphaModFix/>
          </a:blip>
          <a:stretch>
            <a:fillRect/>
          </a:stretch>
        </p:blipFill>
        <p:spPr>
          <a:xfrm>
            <a:off x="2668000" y="2005800"/>
            <a:ext cx="1682828" cy="596700"/>
          </a:xfrm>
          <a:prstGeom prst="rect">
            <a:avLst/>
          </a:prstGeom>
          <a:noFill/>
          <a:ln cap="flat" cmpd="sng" w="19050">
            <a:solidFill>
              <a:schemeClr val="dk2"/>
            </a:solidFill>
            <a:prstDash val="solid"/>
            <a:round/>
            <a:headEnd len="sm" w="sm" type="none"/>
            <a:tailEnd len="sm" w="sm" type="none"/>
          </a:ln>
        </p:spPr>
      </p:pic>
      <p:pic>
        <p:nvPicPr>
          <p:cNvPr id="461" name="Google Shape;461;p59"/>
          <p:cNvPicPr preferRelativeResize="0"/>
          <p:nvPr/>
        </p:nvPicPr>
        <p:blipFill>
          <a:blip r:embed="rId5">
            <a:alphaModFix/>
          </a:blip>
          <a:stretch>
            <a:fillRect/>
          </a:stretch>
        </p:blipFill>
        <p:spPr>
          <a:xfrm>
            <a:off x="4486400" y="1990289"/>
            <a:ext cx="1682825" cy="627720"/>
          </a:xfrm>
          <a:prstGeom prst="rect">
            <a:avLst/>
          </a:prstGeom>
          <a:noFill/>
          <a:ln cap="flat" cmpd="sng" w="19050">
            <a:solidFill>
              <a:schemeClr val="dk2"/>
            </a:solidFill>
            <a:prstDash val="solid"/>
            <a:round/>
            <a:headEnd len="sm" w="sm" type="none"/>
            <a:tailEnd len="sm" w="sm" type="none"/>
          </a:ln>
        </p:spPr>
      </p:pic>
      <p:pic>
        <p:nvPicPr>
          <p:cNvPr id="462" name="Google Shape;462;p59"/>
          <p:cNvPicPr preferRelativeResize="0"/>
          <p:nvPr/>
        </p:nvPicPr>
        <p:blipFill>
          <a:blip r:embed="rId6">
            <a:alphaModFix/>
          </a:blip>
          <a:stretch>
            <a:fillRect/>
          </a:stretch>
        </p:blipFill>
        <p:spPr>
          <a:xfrm>
            <a:off x="6462425" y="1990299"/>
            <a:ext cx="1656010" cy="596700"/>
          </a:xfrm>
          <a:prstGeom prst="rect">
            <a:avLst/>
          </a:prstGeom>
          <a:noFill/>
          <a:ln cap="flat" cmpd="sng" w="19050">
            <a:solidFill>
              <a:schemeClr val="dk2"/>
            </a:solidFill>
            <a:prstDash val="solid"/>
            <a:round/>
            <a:headEnd len="sm" w="sm" type="none"/>
            <a:tailEnd len="sm" w="sm" type="none"/>
          </a:ln>
        </p:spPr>
      </p:pic>
      <p:pic>
        <p:nvPicPr>
          <p:cNvPr id="463" name="Google Shape;463;p59"/>
          <p:cNvPicPr preferRelativeResize="0"/>
          <p:nvPr/>
        </p:nvPicPr>
        <p:blipFill>
          <a:blip r:embed="rId7">
            <a:alphaModFix/>
          </a:blip>
          <a:stretch>
            <a:fillRect/>
          </a:stretch>
        </p:blipFill>
        <p:spPr>
          <a:xfrm>
            <a:off x="1144350" y="2927876"/>
            <a:ext cx="1224275" cy="459095"/>
          </a:xfrm>
          <a:prstGeom prst="rect">
            <a:avLst/>
          </a:prstGeom>
          <a:noFill/>
          <a:ln cap="flat" cmpd="sng" w="19050">
            <a:solidFill>
              <a:schemeClr val="dk2"/>
            </a:solidFill>
            <a:prstDash val="solid"/>
            <a:round/>
            <a:headEnd len="sm" w="sm" type="none"/>
            <a:tailEnd len="sm" w="sm" type="none"/>
          </a:ln>
        </p:spPr>
      </p:pic>
      <p:pic>
        <p:nvPicPr>
          <p:cNvPr id="464" name="Google Shape;464;p59"/>
          <p:cNvPicPr preferRelativeResize="0"/>
          <p:nvPr/>
        </p:nvPicPr>
        <p:blipFill>
          <a:blip r:embed="rId8">
            <a:alphaModFix/>
          </a:blip>
          <a:stretch>
            <a:fillRect/>
          </a:stretch>
        </p:blipFill>
        <p:spPr>
          <a:xfrm>
            <a:off x="2668000" y="2947963"/>
            <a:ext cx="1277400" cy="418925"/>
          </a:xfrm>
          <a:prstGeom prst="rect">
            <a:avLst/>
          </a:prstGeom>
          <a:noFill/>
          <a:ln cap="flat" cmpd="sng" w="19050">
            <a:solidFill>
              <a:schemeClr val="dk2"/>
            </a:solidFill>
            <a:prstDash val="solid"/>
            <a:round/>
            <a:headEnd len="sm" w="sm" type="none"/>
            <a:tailEnd len="sm" w="sm" type="none"/>
          </a:ln>
        </p:spPr>
      </p:pic>
      <p:pic>
        <p:nvPicPr>
          <p:cNvPr id="465" name="Google Shape;465;p59"/>
          <p:cNvPicPr preferRelativeResize="0"/>
          <p:nvPr/>
        </p:nvPicPr>
        <p:blipFill>
          <a:blip r:embed="rId9">
            <a:alphaModFix/>
          </a:blip>
          <a:stretch>
            <a:fillRect/>
          </a:stretch>
        </p:blipFill>
        <p:spPr>
          <a:xfrm>
            <a:off x="4313125" y="2942473"/>
            <a:ext cx="1277400" cy="429894"/>
          </a:xfrm>
          <a:prstGeom prst="rect">
            <a:avLst/>
          </a:prstGeom>
          <a:noFill/>
          <a:ln cap="flat" cmpd="sng" w="19050">
            <a:solidFill>
              <a:schemeClr val="dk2"/>
            </a:solidFill>
            <a:prstDash val="solid"/>
            <a:round/>
            <a:headEnd len="sm" w="sm" type="none"/>
            <a:tailEnd len="sm" w="sm" type="none"/>
          </a:ln>
        </p:spPr>
      </p:pic>
      <p:pic>
        <p:nvPicPr>
          <p:cNvPr id="466" name="Google Shape;466;p59"/>
          <p:cNvPicPr preferRelativeResize="0"/>
          <p:nvPr/>
        </p:nvPicPr>
        <p:blipFill>
          <a:blip r:embed="rId10">
            <a:alphaModFix/>
          </a:blip>
          <a:stretch>
            <a:fillRect/>
          </a:stretch>
        </p:blipFill>
        <p:spPr>
          <a:xfrm>
            <a:off x="2558800" y="3579298"/>
            <a:ext cx="1682825" cy="575703"/>
          </a:xfrm>
          <a:prstGeom prst="rect">
            <a:avLst/>
          </a:prstGeom>
          <a:noFill/>
          <a:ln cap="flat" cmpd="sng" w="19050">
            <a:solidFill>
              <a:schemeClr val="dk2"/>
            </a:solidFill>
            <a:prstDash val="solid"/>
            <a:round/>
            <a:headEnd len="sm" w="sm" type="none"/>
            <a:tailEnd len="sm" w="sm" type="none"/>
          </a:ln>
        </p:spPr>
      </p:pic>
      <p:pic>
        <p:nvPicPr>
          <p:cNvPr id="467" name="Google Shape;467;p59"/>
          <p:cNvPicPr preferRelativeResize="0"/>
          <p:nvPr/>
        </p:nvPicPr>
        <p:blipFill>
          <a:blip r:embed="rId11">
            <a:alphaModFix/>
          </a:blip>
          <a:stretch>
            <a:fillRect/>
          </a:stretch>
        </p:blipFill>
        <p:spPr>
          <a:xfrm>
            <a:off x="944425" y="3579301"/>
            <a:ext cx="1424193" cy="627725"/>
          </a:xfrm>
          <a:prstGeom prst="rect">
            <a:avLst/>
          </a:prstGeom>
          <a:noFill/>
          <a:ln cap="flat" cmpd="sng" w="19050">
            <a:solidFill>
              <a:schemeClr val="dk2"/>
            </a:solidFill>
            <a:prstDash val="solid"/>
            <a:round/>
            <a:headEnd len="sm" w="sm" type="none"/>
            <a:tailEnd len="sm" w="sm" type="none"/>
          </a:ln>
        </p:spPr>
      </p:pic>
      <p:pic>
        <p:nvPicPr>
          <p:cNvPr id="468" name="Google Shape;468;p59"/>
          <p:cNvPicPr preferRelativeResize="0"/>
          <p:nvPr/>
        </p:nvPicPr>
        <p:blipFill>
          <a:blip r:embed="rId12">
            <a:alphaModFix/>
          </a:blip>
          <a:stretch>
            <a:fillRect/>
          </a:stretch>
        </p:blipFill>
        <p:spPr>
          <a:xfrm>
            <a:off x="6011249" y="2903450"/>
            <a:ext cx="1387375" cy="507950"/>
          </a:xfrm>
          <a:prstGeom prst="rect">
            <a:avLst/>
          </a:prstGeom>
          <a:noFill/>
          <a:ln cap="flat" cmpd="sng" w="19050">
            <a:solidFill>
              <a:schemeClr val="dk2"/>
            </a:solidFill>
            <a:prstDash val="solid"/>
            <a:round/>
            <a:headEnd len="sm" w="sm" type="none"/>
            <a:tailEnd len="sm" w="sm" type="none"/>
          </a:ln>
        </p:spPr>
      </p:pic>
      <p:pic>
        <p:nvPicPr>
          <p:cNvPr id="469" name="Google Shape;469;p59"/>
          <p:cNvPicPr preferRelativeResize="0"/>
          <p:nvPr/>
        </p:nvPicPr>
        <p:blipFill>
          <a:blip r:embed="rId13">
            <a:alphaModFix/>
          </a:blip>
          <a:stretch>
            <a:fillRect/>
          </a:stretch>
        </p:blipFill>
        <p:spPr>
          <a:xfrm>
            <a:off x="4386600" y="3577325"/>
            <a:ext cx="1675872" cy="631675"/>
          </a:xfrm>
          <a:prstGeom prst="rect">
            <a:avLst/>
          </a:prstGeom>
          <a:noFill/>
          <a:ln cap="flat" cmpd="sng" w="19050">
            <a:solidFill>
              <a:schemeClr val="dk2"/>
            </a:solidFill>
            <a:prstDash val="solid"/>
            <a:round/>
            <a:headEnd len="sm" w="sm" type="none"/>
            <a:tailEnd len="sm" w="sm" type="none"/>
          </a:ln>
        </p:spPr>
      </p:pic>
      <p:pic>
        <p:nvPicPr>
          <p:cNvPr id="470" name="Google Shape;470;p59"/>
          <p:cNvPicPr preferRelativeResize="0"/>
          <p:nvPr/>
        </p:nvPicPr>
        <p:blipFill>
          <a:blip r:embed="rId14">
            <a:alphaModFix/>
          </a:blip>
          <a:stretch>
            <a:fillRect/>
          </a:stretch>
        </p:blipFill>
        <p:spPr>
          <a:xfrm>
            <a:off x="6379725" y="3552300"/>
            <a:ext cx="1821390" cy="629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0"/>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476" name="Google Shape;476;p6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477" name="Google Shape;477;p60"/>
          <p:cNvSpPr txBox="1"/>
          <p:nvPr/>
        </p:nvSpPr>
        <p:spPr>
          <a:xfrm>
            <a:off x="424575" y="413350"/>
            <a:ext cx="78321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Covered By Your Grace"/>
                <a:ea typeface="Covered By Your Grace"/>
                <a:cs typeface="Covered By Your Grace"/>
                <a:sym typeface="Covered By Your Grace"/>
              </a:rPr>
              <a:t>Today we looked at a new way to use multiplication equations. Multiplication equations can describe equal groups, but they also represent </a:t>
            </a:r>
            <a:r>
              <a:rPr b="1" lang="en" sz="1900">
                <a:latin typeface="Covered By Your Grace"/>
                <a:ea typeface="Covered By Your Grace"/>
                <a:cs typeface="Covered By Your Grace"/>
                <a:sym typeface="Covered By Your Grace"/>
              </a:rPr>
              <a:t>multiplicative comparison.</a:t>
            </a:r>
            <a:endParaRPr b="1" sz="1900">
              <a:latin typeface="Covered By Your Grace"/>
              <a:ea typeface="Covered By Your Grace"/>
              <a:cs typeface="Covered By Your Grace"/>
              <a:sym typeface="Covered By Your Grace"/>
            </a:endParaRPr>
          </a:p>
        </p:txBody>
      </p:sp>
      <p:pic>
        <p:nvPicPr>
          <p:cNvPr id="478" name="Google Shape;478;p60"/>
          <p:cNvPicPr preferRelativeResize="0"/>
          <p:nvPr/>
        </p:nvPicPr>
        <p:blipFill rotWithShape="1">
          <a:blip r:embed="rId3">
            <a:alphaModFix/>
          </a:blip>
          <a:srcRect b="0" l="21370" r="22481" t="0"/>
          <a:stretch/>
        </p:blipFill>
        <p:spPr>
          <a:xfrm>
            <a:off x="4015625" y="3524346"/>
            <a:ext cx="1034588" cy="1158900"/>
          </a:xfrm>
          <a:prstGeom prst="rect">
            <a:avLst/>
          </a:prstGeom>
          <a:noFill/>
          <a:ln>
            <a:noFill/>
          </a:ln>
        </p:spPr>
      </p:pic>
      <p:grpSp>
        <p:nvGrpSpPr>
          <p:cNvPr id="479" name="Google Shape;479;p60"/>
          <p:cNvGrpSpPr/>
          <p:nvPr/>
        </p:nvGrpSpPr>
        <p:grpSpPr>
          <a:xfrm rot="-219400">
            <a:off x="713244" y="3205209"/>
            <a:ext cx="3134938" cy="1245805"/>
            <a:chOff x="-824357" y="3520465"/>
            <a:chExt cx="3371652" cy="2617393"/>
          </a:xfrm>
        </p:grpSpPr>
        <p:sp>
          <p:nvSpPr>
            <p:cNvPr id="480" name="Google Shape;480;p60"/>
            <p:cNvSpPr/>
            <p:nvPr/>
          </p:nvSpPr>
          <p:spPr>
            <a:xfrm flipH="1">
              <a:off x="-824357" y="3520465"/>
              <a:ext cx="3371652" cy="26173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60"/>
            <p:cNvSpPr txBox="1"/>
            <p:nvPr/>
          </p:nvSpPr>
          <p:spPr>
            <a:xfrm>
              <a:off x="-482514" y="4143329"/>
              <a:ext cx="25839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Explain how you see 4 x 2 = 8 in this diagram.</a:t>
              </a:r>
              <a:endParaRPr b="1" sz="1200">
                <a:latin typeface="Quicksand"/>
                <a:ea typeface="Quicksand"/>
                <a:cs typeface="Quicksand"/>
                <a:sym typeface="Quicksand"/>
              </a:endParaRPr>
            </a:p>
          </p:txBody>
        </p:sp>
      </p:grpSp>
      <p:pic>
        <p:nvPicPr>
          <p:cNvPr id="482" name="Google Shape;482;p60"/>
          <p:cNvPicPr preferRelativeResize="0"/>
          <p:nvPr/>
        </p:nvPicPr>
        <p:blipFill>
          <a:blip r:embed="rId4">
            <a:alphaModFix/>
          </a:blip>
          <a:stretch>
            <a:fillRect/>
          </a:stretch>
        </p:blipFill>
        <p:spPr>
          <a:xfrm>
            <a:off x="2170713" y="1213450"/>
            <a:ext cx="3915078" cy="800100"/>
          </a:xfrm>
          <a:prstGeom prst="rect">
            <a:avLst/>
          </a:prstGeom>
          <a:noFill/>
          <a:ln cap="flat" cmpd="sng" w="19050">
            <a:solidFill>
              <a:schemeClr val="dk2"/>
            </a:solidFill>
            <a:prstDash val="solid"/>
            <a:round/>
            <a:headEnd len="sm" w="sm" type="none"/>
            <a:tailEnd len="sm" w="sm" type="none"/>
          </a:ln>
        </p:spPr>
      </p:pic>
      <p:grpSp>
        <p:nvGrpSpPr>
          <p:cNvPr id="483" name="Google Shape;483;p60"/>
          <p:cNvGrpSpPr/>
          <p:nvPr/>
        </p:nvGrpSpPr>
        <p:grpSpPr>
          <a:xfrm flipH="1" rot="-654668">
            <a:off x="3680547" y="2112335"/>
            <a:ext cx="3134993" cy="1245892"/>
            <a:chOff x="-824357" y="3520465"/>
            <a:chExt cx="3371652" cy="2617393"/>
          </a:xfrm>
        </p:grpSpPr>
        <p:sp>
          <p:nvSpPr>
            <p:cNvPr id="484" name="Google Shape;484;p60"/>
            <p:cNvSpPr/>
            <p:nvPr/>
          </p:nvSpPr>
          <p:spPr>
            <a:xfrm flipH="1">
              <a:off x="-824357" y="3520465"/>
              <a:ext cx="3371652" cy="26173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60"/>
            <p:cNvSpPr txBox="1"/>
            <p:nvPr/>
          </p:nvSpPr>
          <p:spPr>
            <a:xfrm>
              <a:off x="-521055" y="3810469"/>
              <a:ext cx="27162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is multiplicative comparison different from comparing how many more one amount is than another?</a:t>
              </a:r>
              <a:endParaRPr b="1" sz="1100">
                <a:latin typeface="Quicksand"/>
                <a:ea typeface="Quicksand"/>
                <a:cs typeface="Quicksand"/>
                <a:sym typeface="Quicksand"/>
              </a:endParaRPr>
            </a:p>
          </p:txBody>
        </p:sp>
      </p:grpSp>
      <p:grpSp>
        <p:nvGrpSpPr>
          <p:cNvPr id="486" name="Google Shape;486;p60"/>
          <p:cNvGrpSpPr/>
          <p:nvPr/>
        </p:nvGrpSpPr>
        <p:grpSpPr>
          <a:xfrm flipH="1" rot="219400">
            <a:off x="5153019" y="3299159"/>
            <a:ext cx="3134938" cy="1245805"/>
            <a:chOff x="-824357" y="3520465"/>
            <a:chExt cx="3371652" cy="2617393"/>
          </a:xfrm>
        </p:grpSpPr>
        <p:sp>
          <p:nvSpPr>
            <p:cNvPr id="487" name="Google Shape;487;p60"/>
            <p:cNvSpPr/>
            <p:nvPr/>
          </p:nvSpPr>
          <p:spPr>
            <a:xfrm flipH="1">
              <a:off x="-824357" y="3520465"/>
              <a:ext cx="3371652" cy="26173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60"/>
            <p:cNvSpPr txBox="1"/>
            <p:nvPr/>
          </p:nvSpPr>
          <p:spPr>
            <a:xfrm>
              <a:off x="-521055" y="3810469"/>
              <a:ext cx="27162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In this case, the value of the product is 8. How is one of the factors being compared to 8 in this diagram?</a:t>
              </a:r>
              <a:endParaRPr b="1" sz="1100">
                <a:latin typeface="Quicksand"/>
                <a:ea typeface="Quicksand"/>
                <a:cs typeface="Quicksand"/>
                <a:sym typeface="Quicksand"/>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492" name="Shape 492"/>
        <p:cNvGrpSpPr/>
        <p:nvPr/>
      </p:nvGrpSpPr>
      <p:grpSpPr>
        <a:xfrm>
          <a:off x="0" y="0"/>
          <a:ext cx="0" cy="0"/>
          <a:chOff x="0" y="0"/>
          <a:chExt cx="0" cy="0"/>
        </a:xfrm>
      </p:grpSpPr>
      <p:sp>
        <p:nvSpPr>
          <p:cNvPr id="493" name="Google Shape;493;p61"/>
          <p:cNvSpPr txBox="1"/>
          <p:nvPr>
            <p:ph type="ctrTitle"/>
          </p:nvPr>
        </p:nvSpPr>
        <p:spPr>
          <a:xfrm>
            <a:off x="841050" y="1954175"/>
            <a:ext cx="74619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434343"/>
                </a:solidFill>
                <a:latin typeface="Hepta Slab"/>
                <a:ea typeface="Hepta Slab"/>
                <a:cs typeface="Hepta Slab"/>
                <a:sym typeface="Hepta Slab"/>
              </a:rPr>
              <a:t>How Many Times as Many?</a:t>
            </a:r>
            <a:endParaRPr sz="3700">
              <a:solidFill>
                <a:srgbClr val="434343"/>
              </a:solidFill>
              <a:latin typeface="Hepta Slab"/>
              <a:ea typeface="Hepta Slab"/>
              <a:cs typeface="Hepta Slab"/>
              <a:sym typeface="Hepta Slab"/>
            </a:endParaRPr>
          </a:p>
        </p:txBody>
      </p:sp>
      <p:sp>
        <p:nvSpPr>
          <p:cNvPr id="494" name="Google Shape;494;p61"/>
          <p:cNvSpPr txBox="1"/>
          <p:nvPr/>
        </p:nvSpPr>
        <p:spPr>
          <a:xfrm>
            <a:off x="2575200" y="2692175"/>
            <a:ext cx="6568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multiplicative comparison problems.</a:t>
            </a:r>
            <a:endParaRPr>
              <a:latin typeface="Quicksand"/>
              <a:ea typeface="Quicksand"/>
              <a:cs typeface="Quicksand"/>
              <a:sym typeface="Quicksand"/>
            </a:endParaRPr>
          </a:p>
        </p:txBody>
      </p:sp>
      <p:sp>
        <p:nvSpPr>
          <p:cNvPr id="495" name="Google Shape;495;p61"/>
          <p:cNvSpPr/>
          <p:nvPr/>
        </p:nvSpPr>
        <p:spPr>
          <a:xfrm>
            <a:off x="1908302" y="26921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6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4.OA.A.1, 4.OA.A.2</a:t>
            </a:r>
            <a:endParaRPr sz="1100">
              <a:latin typeface="Quicksand"/>
              <a:ea typeface="Quicksand"/>
              <a:cs typeface="Quicksand"/>
              <a:sym typeface="Quicksand"/>
            </a:endParaRPr>
          </a:p>
        </p:txBody>
      </p:sp>
      <p:sp>
        <p:nvSpPr>
          <p:cNvPr id="497" name="Google Shape;497;p61"/>
          <p:cNvSpPr txBox="1"/>
          <p:nvPr/>
        </p:nvSpPr>
        <p:spPr>
          <a:xfrm>
            <a:off x="7770600" y="-197725"/>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3</a:t>
            </a:r>
            <a:endParaRPr sz="8000">
              <a:solidFill>
                <a:srgbClr val="595959"/>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62"/>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 the Missing Factor</a:t>
            </a:r>
            <a:endParaRPr b="0" sz="3000">
              <a:solidFill>
                <a:srgbClr val="595959"/>
              </a:solidFill>
              <a:latin typeface="Hepta Slab"/>
              <a:ea typeface="Hepta Slab"/>
              <a:cs typeface="Hepta Slab"/>
              <a:sym typeface="Hepta Slab"/>
            </a:endParaRPr>
          </a:p>
        </p:txBody>
      </p:sp>
      <p:sp>
        <p:nvSpPr>
          <p:cNvPr id="503" name="Google Shape;503;p62"/>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04" name="Google Shape;504;p62"/>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62"/>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a:t>
            </a:r>
            <a:r>
              <a:rPr b="1" lang="en" sz="1600">
                <a:solidFill>
                  <a:srgbClr val="434343"/>
                </a:solidFill>
                <a:latin typeface="Caveat Brush"/>
                <a:ea typeface="Caveat Brush"/>
                <a:cs typeface="Caveat Brush"/>
                <a:sym typeface="Caveat Brush"/>
              </a:rPr>
              <a:t>unknown</a:t>
            </a:r>
            <a:r>
              <a:rPr b="1" lang="en" sz="1600">
                <a:solidFill>
                  <a:srgbClr val="434343"/>
                </a:solidFill>
                <a:latin typeface="Caveat Brush"/>
                <a:ea typeface="Caveat Brush"/>
                <a:cs typeface="Caveat Brush"/>
                <a:sym typeface="Caveat Brush"/>
              </a:rPr>
              <a:t> mentally.</a:t>
            </a:r>
            <a:endParaRPr b="1" sz="1600">
              <a:solidFill>
                <a:srgbClr val="434343"/>
              </a:solidFill>
              <a:latin typeface="Caveat Brush"/>
              <a:ea typeface="Caveat Brush"/>
              <a:cs typeface="Caveat Brush"/>
              <a:sym typeface="Caveat Brush"/>
            </a:endParaRPr>
          </a:p>
        </p:txBody>
      </p:sp>
      <p:pic>
        <p:nvPicPr>
          <p:cNvPr descr="&lt;math xmlns=&quot;http://www.w3.org/1998/Math/MathML&quot; display=&quot;block&quot; data-is-equatio=&quot;1&quot; data-latex=&quot;8\ \times\ ?\ =\ 16&quot;&gt;&lt;mn&gt;8&lt;/mn&gt;&lt;mtext&gt;&lt;/mtext&gt;&lt;mo&gt;×&lt;/mo&gt;&lt;mtext&gt;&lt;/mtext&gt;&lt;mo&gt;?&lt;/mo&gt;&lt;mtext&gt;&lt;/mtext&gt;&lt;mo&gt;=&lt;/mo&gt;&lt;mtext&gt;&lt;/mtext&gt;&lt;mn&gt;16&lt;/mn&gt;&lt;/math&gt;" id="506" name="Google Shape;506;p62" title="8 times question mark equals 16"/>
          <p:cNvPicPr preferRelativeResize="0"/>
          <p:nvPr/>
        </p:nvPicPr>
        <p:blipFill>
          <a:blip r:embed="rId3">
            <a:alphaModFix/>
          </a:blip>
          <a:stretch>
            <a:fillRect/>
          </a:stretch>
        </p:blipFill>
        <p:spPr>
          <a:xfrm>
            <a:off x="3104625" y="2577100"/>
            <a:ext cx="3998134" cy="5763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63"/>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 the Missing Factor</a:t>
            </a:r>
            <a:endParaRPr b="0" sz="3000">
              <a:solidFill>
                <a:srgbClr val="595959"/>
              </a:solidFill>
              <a:latin typeface="Hepta Slab"/>
              <a:ea typeface="Hepta Slab"/>
              <a:cs typeface="Hepta Slab"/>
              <a:sym typeface="Hepta Slab"/>
            </a:endParaRPr>
          </a:p>
        </p:txBody>
      </p:sp>
      <p:sp>
        <p:nvSpPr>
          <p:cNvPr id="512" name="Google Shape;512;p6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13" name="Google Shape;513;p63"/>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63"/>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unknown mentally.</a:t>
            </a:r>
            <a:endParaRPr b="1" sz="1600">
              <a:solidFill>
                <a:srgbClr val="434343"/>
              </a:solidFill>
              <a:latin typeface="Caveat Brush"/>
              <a:ea typeface="Caveat Brush"/>
              <a:cs typeface="Caveat Brush"/>
              <a:sym typeface="Caveat Brush"/>
            </a:endParaRPr>
          </a:p>
        </p:txBody>
      </p:sp>
      <p:pic>
        <p:nvPicPr>
          <p:cNvPr descr="&lt;math xmlns=&quot;http://www.w3.org/1998/Math/MathML&quot; display=&quot;block&quot; data-is-equatio=&quot;1&quot; data-latex=&quot;3\ \times\ ?\ =\ 24&quot;&gt;&lt;mn&gt;3&lt;/mn&gt;&lt;mtext&gt;&lt;/mtext&gt;&lt;mo&gt;×&lt;/mo&gt;&lt;mtext&gt;&lt;/mtext&gt;&lt;mo&gt;?&lt;/mo&gt;&lt;mtext&gt;&lt;/mtext&gt;&lt;mo&gt;=&lt;/mo&gt;&lt;mtext&gt;&lt;/mtext&gt;&lt;mn&gt;24&lt;/mn&gt;&lt;/math&gt;" id="515" name="Google Shape;515;p63" title="3 times question mark equals 24"/>
          <p:cNvPicPr preferRelativeResize="0"/>
          <p:nvPr/>
        </p:nvPicPr>
        <p:blipFill>
          <a:blip r:embed="rId3">
            <a:alphaModFix/>
          </a:blip>
          <a:stretch>
            <a:fillRect/>
          </a:stretch>
        </p:blipFill>
        <p:spPr>
          <a:xfrm>
            <a:off x="3333850" y="2453125"/>
            <a:ext cx="3686200" cy="5266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64"/>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 the Missing Factor</a:t>
            </a:r>
            <a:endParaRPr b="0" sz="3000">
              <a:solidFill>
                <a:srgbClr val="595959"/>
              </a:solidFill>
              <a:latin typeface="Hepta Slab"/>
              <a:ea typeface="Hepta Slab"/>
              <a:cs typeface="Hepta Slab"/>
              <a:sym typeface="Hepta Slab"/>
            </a:endParaRPr>
          </a:p>
        </p:txBody>
      </p:sp>
      <p:sp>
        <p:nvSpPr>
          <p:cNvPr id="521" name="Google Shape;521;p64"/>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22" name="Google Shape;522;p64"/>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64"/>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unknown mentally.</a:t>
            </a:r>
            <a:endParaRPr b="1" sz="1600">
              <a:solidFill>
                <a:srgbClr val="434343"/>
              </a:solidFill>
              <a:latin typeface="Caveat Brush"/>
              <a:ea typeface="Caveat Brush"/>
              <a:cs typeface="Caveat Brush"/>
              <a:sym typeface="Caveat Brush"/>
            </a:endParaRPr>
          </a:p>
        </p:txBody>
      </p:sp>
      <p:pic>
        <p:nvPicPr>
          <p:cNvPr descr="&lt;math xmlns=&quot;http://www.w3.org/1998/Math/MathML&quot; display=&quot;block&quot; data-is-equatio=&quot;1&quot; data-latex=&quot;?\ \times\ 8\ =\ 32&quot;&gt;&lt;mo&gt;?&lt;/mo&gt;&lt;mtext&gt;&lt;/mtext&gt;&lt;mo&gt;×&lt;/mo&gt;&lt;mtext&gt;&lt;/mtext&gt;&lt;mn&gt;8&lt;/mn&gt;&lt;mtext&gt;&lt;/mtext&gt;&lt;mo&gt;=&lt;/mo&gt;&lt;mtext&gt;&lt;/mtext&gt;&lt;mn&gt;32&lt;/mn&gt;&lt;/math&gt;" id="524" name="Google Shape;524;p64" title="question mark times 8 equals 32"/>
          <p:cNvPicPr preferRelativeResize="0"/>
          <p:nvPr/>
        </p:nvPicPr>
        <p:blipFill>
          <a:blip r:embed="rId3">
            <a:alphaModFix/>
          </a:blip>
          <a:stretch>
            <a:fillRect/>
          </a:stretch>
        </p:blipFill>
        <p:spPr>
          <a:xfrm>
            <a:off x="3242450" y="2644797"/>
            <a:ext cx="3998081" cy="5763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65"/>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Find the Missing Factor</a:t>
            </a:r>
            <a:endParaRPr b="0" sz="3000">
              <a:solidFill>
                <a:srgbClr val="595959"/>
              </a:solidFill>
              <a:latin typeface="Hepta Slab"/>
              <a:ea typeface="Hepta Slab"/>
              <a:cs typeface="Hepta Slab"/>
              <a:sym typeface="Hepta Slab"/>
            </a:endParaRPr>
          </a:p>
        </p:txBody>
      </p:sp>
      <p:sp>
        <p:nvSpPr>
          <p:cNvPr id="530" name="Google Shape;530;p65"/>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531" name="Google Shape;531;p65"/>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65"/>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unknown mentally.</a:t>
            </a:r>
            <a:endParaRPr b="1" sz="1600">
              <a:solidFill>
                <a:srgbClr val="434343"/>
              </a:solidFill>
              <a:latin typeface="Caveat Brush"/>
              <a:ea typeface="Caveat Brush"/>
              <a:cs typeface="Caveat Brush"/>
              <a:sym typeface="Caveat Brush"/>
            </a:endParaRPr>
          </a:p>
        </p:txBody>
      </p:sp>
      <p:pic>
        <p:nvPicPr>
          <p:cNvPr descr="&lt;math xmlns=&quot;http://www.w3.org/1998/Math/MathML&quot; display=&quot;block&quot; data-is-equatio=&quot;1&quot; data-latex=&quot;40\ \div\ 8\ =\ ?&quot;&gt;&lt;mn&gt;40&lt;/mn&gt;&lt;mtext&gt;&lt;/mtext&gt;&lt;mo&gt;÷&lt;/mo&gt;&lt;mtext&gt;&lt;/mtext&gt;&lt;mn&gt;8&lt;/mn&gt;&lt;mtext&gt;&lt;/mtext&gt;&lt;mo&gt;=&lt;/mo&gt;&lt;mtext&gt;&lt;/mtext&gt;&lt;mo&gt;?&lt;/mo&gt;&lt;/math&gt;" id="533" name="Google Shape;533;p65" title="40 division sign 8 equals question mark"/>
          <p:cNvPicPr preferRelativeResize="0"/>
          <p:nvPr/>
        </p:nvPicPr>
        <p:blipFill>
          <a:blip r:embed="rId3">
            <a:alphaModFix/>
          </a:blip>
          <a:stretch>
            <a:fillRect/>
          </a:stretch>
        </p:blipFill>
        <p:spPr>
          <a:xfrm>
            <a:off x="3141300" y="2577092"/>
            <a:ext cx="3532625" cy="5092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66"/>
          <p:cNvSpPr txBox="1"/>
          <p:nvPr>
            <p:ph type="ctrTitle"/>
          </p:nvPr>
        </p:nvSpPr>
        <p:spPr>
          <a:xfrm>
            <a:off x="353625" y="389496"/>
            <a:ext cx="7772400" cy="59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 A Book Drive</a:t>
            </a:r>
            <a:endParaRPr b="0" sz="2800">
              <a:solidFill>
                <a:srgbClr val="595959"/>
              </a:solidFill>
              <a:latin typeface="Hepta Slab"/>
              <a:ea typeface="Hepta Slab"/>
              <a:cs typeface="Hepta Slab"/>
              <a:sym typeface="Hepta Slab"/>
            </a:endParaRPr>
          </a:p>
        </p:txBody>
      </p:sp>
      <p:sp>
        <p:nvSpPr>
          <p:cNvPr id="539" name="Google Shape;539;p6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540" name="Google Shape;540;p66"/>
          <p:cNvPicPr preferRelativeResize="0"/>
          <p:nvPr/>
        </p:nvPicPr>
        <p:blipFill>
          <a:blip r:embed="rId3">
            <a:alphaModFix/>
          </a:blip>
          <a:stretch>
            <a:fillRect/>
          </a:stretch>
        </p:blipFill>
        <p:spPr>
          <a:xfrm>
            <a:off x="1695450" y="948875"/>
            <a:ext cx="5629275" cy="1266825"/>
          </a:xfrm>
          <a:prstGeom prst="rect">
            <a:avLst/>
          </a:prstGeom>
          <a:noFill/>
          <a:ln cap="flat" cmpd="sng" w="19050">
            <a:solidFill>
              <a:schemeClr val="dk2"/>
            </a:solidFill>
            <a:prstDash val="solid"/>
            <a:round/>
            <a:headEnd len="sm" w="sm" type="none"/>
            <a:tailEnd len="sm" w="sm" type="none"/>
          </a:ln>
        </p:spPr>
      </p:pic>
      <p:sp>
        <p:nvSpPr>
          <p:cNvPr id="541" name="Google Shape;541;p66"/>
          <p:cNvSpPr txBox="1"/>
          <p:nvPr/>
        </p:nvSpPr>
        <p:spPr>
          <a:xfrm>
            <a:off x="473500" y="2461525"/>
            <a:ext cx="39219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Lin donated 16 books. Diego donated 4 books. How many times as many books did Lin donate as Diego did? Show or explain your reasoning. Use the diagram if it is helpful.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2. Priya donated 3 books. Noah donated 21 books. How many times as many books did Noah donate as Priya did? Draw a diagram to show your reasoning</a:t>
            </a:r>
            <a:endParaRPr sz="1200">
              <a:latin typeface="Quicksand"/>
              <a:ea typeface="Quicksand"/>
              <a:cs typeface="Quicksand"/>
              <a:sym typeface="Quicksand"/>
            </a:endParaRPr>
          </a:p>
        </p:txBody>
      </p:sp>
      <p:sp>
        <p:nvSpPr>
          <p:cNvPr id="542" name="Google Shape;542;p66"/>
          <p:cNvSpPr txBox="1"/>
          <p:nvPr/>
        </p:nvSpPr>
        <p:spPr>
          <a:xfrm>
            <a:off x="4612125" y="2415600"/>
            <a:ext cx="39219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3. Mai stacked 27 donated books on a desk. Tyler made his own stack of 3 books. How many times as many books did Mai stack as Tyler did? Show your reasoning.</a:t>
            </a:r>
            <a:endParaRPr sz="1200">
              <a:latin typeface="Quicksand"/>
              <a:ea typeface="Quicksand"/>
              <a:cs typeface="Quicksand"/>
              <a:sym typeface="Quicksand"/>
            </a:endParaRPr>
          </a:p>
        </p:txBody>
      </p:sp>
      <p:pic>
        <p:nvPicPr>
          <p:cNvPr id="543" name="Google Shape;543;p66"/>
          <p:cNvPicPr preferRelativeResize="0"/>
          <p:nvPr/>
        </p:nvPicPr>
        <p:blipFill>
          <a:blip r:embed="rId4">
            <a:alphaModFix/>
          </a:blip>
          <a:stretch>
            <a:fillRect/>
          </a:stretch>
        </p:blipFill>
        <p:spPr>
          <a:xfrm>
            <a:off x="6155150" y="3598050"/>
            <a:ext cx="1592750" cy="9826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67"/>
          <p:cNvSpPr txBox="1"/>
          <p:nvPr/>
        </p:nvSpPr>
        <p:spPr>
          <a:xfrm>
            <a:off x="508300" y="338500"/>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Represent a Missing Amount </a:t>
            </a:r>
            <a:endParaRPr sz="2800">
              <a:solidFill>
                <a:srgbClr val="595959"/>
              </a:solidFill>
              <a:latin typeface="Quicksand"/>
              <a:ea typeface="Quicksand"/>
              <a:cs typeface="Quicksand"/>
              <a:sym typeface="Quicksand"/>
            </a:endParaRPr>
          </a:p>
        </p:txBody>
      </p:sp>
      <p:sp>
        <p:nvSpPr>
          <p:cNvPr id="549" name="Google Shape;549;p6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50" name="Google Shape;550;p67"/>
          <p:cNvSpPr txBox="1"/>
          <p:nvPr/>
        </p:nvSpPr>
        <p:spPr>
          <a:xfrm>
            <a:off x="462450" y="1402125"/>
            <a:ext cx="3966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34343"/>
                </a:solidFill>
                <a:latin typeface="Quicksand"/>
                <a:ea typeface="Quicksand"/>
                <a:cs typeface="Quicksand"/>
                <a:sym typeface="Quicksand"/>
              </a:rPr>
              <a:t>1. Clare donates 48 books. Clare donates 6 times as many books as Andre.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rPr lang="en" sz="1600">
                <a:solidFill>
                  <a:srgbClr val="434343"/>
                </a:solidFill>
                <a:latin typeface="Quicksand"/>
                <a:ea typeface="Quicksand"/>
                <a:cs typeface="Quicksand"/>
                <a:sym typeface="Quicksand"/>
              </a:rPr>
              <a:t>a. Draw a diagram to represent the situation.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rPr lang="en" sz="1600">
                <a:solidFill>
                  <a:srgbClr val="434343"/>
                </a:solidFill>
                <a:latin typeface="Quicksand"/>
                <a:ea typeface="Quicksand"/>
                <a:cs typeface="Quicksand"/>
                <a:sym typeface="Quicksand"/>
              </a:rPr>
              <a:t>b. How many books does Andre donate? Explain your reasoning</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p:txBody>
      </p:sp>
      <p:sp>
        <p:nvSpPr>
          <p:cNvPr id="551" name="Google Shape;551;p67"/>
          <p:cNvSpPr txBox="1"/>
          <p:nvPr/>
        </p:nvSpPr>
        <p:spPr>
          <a:xfrm>
            <a:off x="4520125" y="1108750"/>
            <a:ext cx="41859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34343"/>
                </a:solidFill>
                <a:latin typeface="Quicksand"/>
                <a:ea typeface="Quicksand"/>
                <a:cs typeface="Quicksand"/>
                <a:sym typeface="Quicksand"/>
              </a:rPr>
              <a:t>2. Han says he can figure out the number of books Andre has donated using division.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rPr lang="en" sz="1600">
                <a:solidFill>
                  <a:srgbClr val="434343"/>
                </a:solidFill>
                <a:latin typeface="Quicksand"/>
                <a:ea typeface="Quicksand"/>
                <a:cs typeface="Quicksand"/>
                <a:sym typeface="Quicksand"/>
              </a:rPr>
              <a:t>Tyler says we have to use multiplication because it says “times as many”.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rPr lang="en" sz="1600">
                <a:solidFill>
                  <a:srgbClr val="434343"/>
                </a:solidFill>
                <a:latin typeface="Quicksand"/>
                <a:ea typeface="Quicksand"/>
                <a:cs typeface="Quicksand"/>
                <a:sym typeface="Quicksand"/>
              </a:rPr>
              <a:t>a. Do you agree with Han or Tyler? Explain your reasoning. </a:t>
            </a:r>
            <a:endParaRPr sz="1600">
              <a:solidFill>
                <a:srgbClr val="434343"/>
              </a:solidFill>
              <a:latin typeface="Quicksand"/>
              <a:ea typeface="Quicksand"/>
              <a:cs typeface="Quicksand"/>
              <a:sym typeface="Quicksand"/>
            </a:endParaRPr>
          </a:p>
          <a:p>
            <a:pPr indent="0" lvl="0" marL="0" rtl="0" algn="l">
              <a:spcBef>
                <a:spcPts val="1000"/>
              </a:spcBef>
              <a:spcAft>
                <a:spcPts val="0"/>
              </a:spcAft>
              <a:buNone/>
            </a:pPr>
            <a:r>
              <a:rPr lang="en" sz="1600">
                <a:solidFill>
                  <a:srgbClr val="434343"/>
                </a:solidFill>
                <a:latin typeface="Quicksand"/>
                <a:ea typeface="Quicksand"/>
                <a:cs typeface="Quicksand"/>
                <a:sym typeface="Quicksand"/>
              </a:rPr>
              <a:t>b. Write an equation to represent Tyler’s thinking. </a:t>
            </a:r>
            <a:endParaRPr sz="1600">
              <a:solidFill>
                <a:srgbClr val="434343"/>
              </a:solidFill>
              <a:latin typeface="Quicksand"/>
              <a:ea typeface="Quicksand"/>
              <a:cs typeface="Quicksand"/>
              <a:sym typeface="Quicksand"/>
            </a:endParaRPr>
          </a:p>
          <a:p>
            <a:pPr indent="0" lvl="0" marL="0" rtl="0" algn="l">
              <a:spcBef>
                <a:spcPts val="1000"/>
              </a:spcBef>
              <a:spcAft>
                <a:spcPts val="1000"/>
              </a:spcAft>
              <a:buNone/>
            </a:pPr>
            <a:r>
              <a:rPr lang="en" sz="1600">
                <a:solidFill>
                  <a:srgbClr val="434343"/>
                </a:solidFill>
                <a:latin typeface="Quicksand"/>
                <a:ea typeface="Quicksand"/>
                <a:cs typeface="Quicksand"/>
                <a:sym typeface="Quicksand"/>
              </a:rPr>
              <a:t>c. Write an equation to represent Han’s thinking</a:t>
            </a:r>
            <a:endParaRPr sz="1600">
              <a:solidFill>
                <a:srgbClr val="434343"/>
              </a:solidFill>
              <a:latin typeface="Quicksand"/>
              <a:ea typeface="Quicksand"/>
              <a:cs typeface="Quicksand"/>
              <a:sym typeface="Quicksa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68"/>
          <p:cNvSpPr txBox="1"/>
          <p:nvPr/>
        </p:nvSpPr>
        <p:spPr>
          <a:xfrm>
            <a:off x="508300" y="338500"/>
            <a:ext cx="7768800" cy="58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Represent a Missing Amount </a:t>
            </a:r>
            <a:endParaRPr sz="2800">
              <a:solidFill>
                <a:srgbClr val="595959"/>
              </a:solidFill>
              <a:latin typeface="Quicksand"/>
              <a:ea typeface="Quicksand"/>
              <a:cs typeface="Quicksand"/>
              <a:sym typeface="Quicksand"/>
            </a:endParaRPr>
          </a:p>
        </p:txBody>
      </p:sp>
      <p:sp>
        <p:nvSpPr>
          <p:cNvPr id="557" name="Google Shape;557;p6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558" name="Google Shape;558;p68"/>
          <p:cNvSpPr txBox="1"/>
          <p:nvPr/>
        </p:nvSpPr>
        <p:spPr>
          <a:xfrm>
            <a:off x="710000" y="1411300"/>
            <a:ext cx="79776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34343"/>
                </a:solidFill>
                <a:latin typeface="Quicksand"/>
                <a:ea typeface="Quicksand"/>
                <a:cs typeface="Quicksand"/>
                <a:sym typeface="Quicksand"/>
              </a:rPr>
              <a:t>3. Elena donates 9 times as many books as Diego. Elena donates 81 books.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600">
              <a:solidFill>
                <a:srgbClr val="434343"/>
              </a:solidFill>
              <a:latin typeface="Quicksand"/>
              <a:ea typeface="Quicksand"/>
              <a:cs typeface="Quicksand"/>
              <a:sym typeface="Quicksand"/>
            </a:endParaRPr>
          </a:p>
          <a:p>
            <a:pPr indent="0" lvl="0" marL="0" rtl="0" algn="l">
              <a:spcBef>
                <a:spcPts val="0"/>
              </a:spcBef>
              <a:spcAft>
                <a:spcPts val="0"/>
              </a:spcAft>
              <a:buNone/>
            </a:pPr>
            <a:r>
              <a:rPr lang="en" sz="1600">
                <a:solidFill>
                  <a:srgbClr val="434343"/>
                </a:solidFill>
                <a:latin typeface="Quicksand"/>
                <a:ea typeface="Quicksand"/>
                <a:cs typeface="Quicksand"/>
                <a:sym typeface="Quicksand"/>
              </a:rPr>
              <a:t>Use multiplication and division to find the number of books Diego donates.</a:t>
            </a:r>
            <a:endParaRPr sz="1600">
              <a:solidFill>
                <a:srgbClr val="434343"/>
              </a:solidFill>
              <a:latin typeface="Quicksand"/>
              <a:ea typeface="Quicksand"/>
              <a:cs typeface="Quicksand"/>
              <a:sym typeface="Quicksand"/>
            </a:endParaRPr>
          </a:p>
        </p:txBody>
      </p:sp>
      <p:pic>
        <p:nvPicPr>
          <p:cNvPr id="559" name="Google Shape;559;p68"/>
          <p:cNvPicPr preferRelativeResize="0"/>
          <p:nvPr/>
        </p:nvPicPr>
        <p:blipFill>
          <a:blip r:embed="rId3">
            <a:alphaModFix/>
          </a:blip>
          <a:stretch>
            <a:fillRect/>
          </a:stretch>
        </p:blipFill>
        <p:spPr>
          <a:xfrm>
            <a:off x="2957950" y="2782750"/>
            <a:ext cx="3309200" cy="17184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69"/>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sp>
        <p:nvSpPr>
          <p:cNvPr id="565" name="Google Shape;565;p69"/>
          <p:cNvSpPr/>
          <p:nvPr/>
        </p:nvSpPr>
        <p:spPr>
          <a:xfrm>
            <a:off x="4499925" y="2502250"/>
            <a:ext cx="3376583" cy="169521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69"/>
          <p:cNvSpPr txBox="1"/>
          <p:nvPr/>
        </p:nvSpPr>
        <p:spPr>
          <a:xfrm>
            <a:off x="4839876" y="2754590"/>
            <a:ext cx="2549700" cy="95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300">
                <a:solidFill>
                  <a:schemeClr val="dk1"/>
                </a:solidFill>
                <a:latin typeface="Quicksand"/>
                <a:ea typeface="Quicksand"/>
                <a:cs typeface="Quicksand"/>
                <a:sym typeface="Quicksand"/>
              </a:rPr>
              <a:t>How would you complete the equations and comparison statements to make them true? Explain how you know.</a:t>
            </a:r>
            <a:endParaRPr b="1" sz="1200">
              <a:latin typeface="Quicksand"/>
              <a:ea typeface="Quicksand"/>
              <a:cs typeface="Quicksand"/>
              <a:sym typeface="Quicksand"/>
            </a:endParaRPr>
          </a:p>
        </p:txBody>
      </p:sp>
      <p:sp>
        <p:nvSpPr>
          <p:cNvPr id="567" name="Google Shape;567;p6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568" name="Google Shape;568;p69"/>
          <p:cNvSpPr txBox="1"/>
          <p:nvPr/>
        </p:nvSpPr>
        <p:spPr>
          <a:xfrm>
            <a:off x="347075" y="418925"/>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In today’s lesson you had to solve multiplicative comparison problems in which different pieces of information were missing</a:t>
            </a:r>
            <a:endParaRPr sz="2000">
              <a:latin typeface="Covered By Your Grace"/>
              <a:ea typeface="Covered By Your Grace"/>
              <a:cs typeface="Covered By Your Grace"/>
              <a:sym typeface="Covered By Your Grace"/>
            </a:endParaRPr>
          </a:p>
        </p:txBody>
      </p:sp>
      <p:pic>
        <p:nvPicPr>
          <p:cNvPr id="569" name="Google Shape;569;p69"/>
          <p:cNvPicPr preferRelativeResize="0"/>
          <p:nvPr/>
        </p:nvPicPr>
        <p:blipFill rotWithShape="1">
          <a:blip r:embed="rId3">
            <a:alphaModFix/>
          </a:blip>
          <a:srcRect b="0" l="21370" r="22481" t="0"/>
          <a:stretch/>
        </p:blipFill>
        <p:spPr>
          <a:xfrm>
            <a:off x="2457131" y="2823725"/>
            <a:ext cx="1542819" cy="1728200"/>
          </a:xfrm>
          <a:prstGeom prst="rect">
            <a:avLst/>
          </a:prstGeom>
          <a:noFill/>
          <a:ln>
            <a:noFill/>
          </a:ln>
        </p:spPr>
      </p:pic>
      <p:pic>
        <p:nvPicPr>
          <p:cNvPr id="570" name="Google Shape;570;p69"/>
          <p:cNvPicPr preferRelativeResize="0"/>
          <p:nvPr/>
        </p:nvPicPr>
        <p:blipFill>
          <a:blip r:embed="rId4">
            <a:alphaModFix/>
          </a:blip>
          <a:stretch>
            <a:fillRect/>
          </a:stretch>
        </p:blipFill>
        <p:spPr>
          <a:xfrm>
            <a:off x="1700525" y="1471600"/>
            <a:ext cx="5467350" cy="9144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574" name="Shape 574"/>
        <p:cNvGrpSpPr/>
        <p:nvPr/>
      </p:nvGrpSpPr>
      <p:grpSpPr>
        <a:xfrm>
          <a:off x="0" y="0"/>
          <a:ext cx="0" cy="0"/>
          <a:chOff x="0" y="0"/>
          <a:chExt cx="0" cy="0"/>
        </a:xfrm>
      </p:grpSpPr>
      <p:sp>
        <p:nvSpPr>
          <p:cNvPr id="575" name="Google Shape;575;p70"/>
          <p:cNvSpPr txBox="1"/>
          <p:nvPr>
            <p:ph type="ctrTitle"/>
          </p:nvPr>
        </p:nvSpPr>
        <p:spPr>
          <a:xfrm>
            <a:off x="1299650" y="1421600"/>
            <a:ext cx="6889500" cy="12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solidFill>
                  <a:srgbClr val="434343"/>
                </a:solidFill>
                <a:latin typeface="Hepta Slab"/>
                <a:ea typeface="Hepta Slab"/>
                <a:cs typeface="Hepta Slab"/>
                <a:sym typeface="Hepta Slab"/>
              </a:rPr>
              <a:t>Multiplicative Comparison of Large Numbers</a:t>
            </a:r>
            <a:endParaRPr sz="1100">
              <a:solidFill>
                <a:srgbClr val="434343"/>
              </a:solidFill>
              <a:latin typeface="Hepta Slab"/>
              <a:ea typeface="Hepta Slab"/>
              <a:cs typeface="Hepta Slab"/>
              <a:sym typeface="Hepta Slab"/>
            </a:endParaRPr>
          </a:p>
        </p:txBody>
      </p:sp>
      <p:sp>
        <p:nvSpPr>
          <p:cNvPr id="576" name="Google Shape;576;p70"/>
          <p:cNvSpPr txBox="1"/>
          <p:nvPr/>
        </p:nvSpPr>
        <p:spPr>
          <a:xfrm>
            <a:off x="1453700" y="2514175"/>
            <a:ext cx="6993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and solve multiplicative comparison problems with larger numbers</a:t>
            </a:r>
            <a:endParaRPr>
              <a:latin typeface="Quicksand"/>
              <a:ea typeface="Quicksand"/>
              <a:cs typeface="Quicksand"/>
              <a:sym typeface="Quicksand"/>
            </a:endParaRPr>
          </a:p>
        </p:txBody>
      </p:sp>
      <p:sp>
        <p:nvSpPr>
          <p:cNvPr id="577" name="Google Shape;577;p70"/>
          <p:cNvSpPr/>
          <p:nvPr/>
        </p:nvSpPr>
        <p:spPr>
          <a:xfrm>
            <a:off x="912477" y="25141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70"/>
          <p:cNvSpPr txBox="1"/>
          <p:nvPr/>
        </p:nvSpPr>
        <p:spPr>
          <a:xfrm>
            <a:off x="0" y="4834325"/>
            <a:ext cx="34410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4.OA.A.1, 4.OA.A.2</a:t>
            </a:r>
            <a:endParaRPr sz="1100">
              <a:latin typeface="Quicksand"/>
              <a:ea typeface="Quicksand"/>
              <a:cs typeface="Quicksand"/>
              <a:sym typeface="Quicksand"/>
            </a:endParaRPr>
          </a:p>
        </p:txBody>
      </p:sp>
      <p:sp>
        <p:nvSpPr>
          <p:cNvPr id="579" name="Google Shape;579;p70"/>
          <p:cNvSpPr txBox="1"/>
          <p:nvPr/>
        </p:nvSpPr>
        <p:spPr>
          <a:xfrm>
            <a:off x="7724775" y="-224450"/>
            <a:ext cx="1373400" cy="14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rgbClr val="595959"/>
                </a:solidFill>
                <a:latin typeface="Raleway ExtraBold"/>
                <a:ea typeface="Raleway ExtraBold"/>
                <a:cs typeface="Raleway ExtraBold"/>
                <a:sym typeface="Raleway ExtraBold"/>
              </a:rPr>
              <a:t>4</a:t>
            </a:r>
            <a:endParaRPr sz="8000">
              <a:solidFill>
                <a:srgbClr val="595959"/>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8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83" name="Shape 583"/>
        <p:cNvGrpSpPr/>
        <p:nvPr/>
      </p:nvGrpSpPr>
      <p:grpSpPr>
        <a:xfrm>
          <a:off x="0" y="0"/>
          <a:ext cx="0" cy="0"/>
          <a:chOff x="0" y="0"/>
          <a:chExt cx="0" cy="0"/>
        </a:xfrm>
      </p:grpSpPr>
      <p:sp>
        <p:nvSpPr>
          <p:cNvPr id="584" name="Google Shape;584;p71"/>
          <p:cNvSpPr txBox="1"/>
          <p:nvPr>
            <p:ph type="ctrTitle"/>
          </p:nvPr>
        </p:nvSpPr>
        <p:spPr>
          <a:xfrm>
            <a:off x="496925" y="8592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Too Many Times More?</a:t>
            </a:r>
            <a:endParaRPr b="0" sz="3000">
              <a:solidFill>
                <a:srgbClr val="595959"/>
              </a:solidFill>
              <a:latin typeface="Hepta Slab"/>
              <a:ea typeface="Hepta Slab"/>
              <a:cs typeface="Hepta Slab"/>
              <a:sym typeface="Hepta Slab"/>
            </a:endParaRPr>
          </a:p>
        </p:txBody>
      </p:sp>
      <p:sp>
        <p:nvSpPr>
          <p:cNvPr id="585" name="Google Shape;585;p7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586" name="Google Shape;586;p71"/>
          <p:cNvGrpSpPr/>
          <p:nvPr/>
        </p:nvGrpSpPr>
        <p:grpSpPr>
          <a:xfrm>
            <a:off x="600225" y="1350717"/>
            <a:ext cx="7997012" cy="3404127"/>
            <a:chOff x="600225" y="1350717"/>
            <a:chExt cx="7997012" cy="3404127"/>
          </a:xfrm>
        </p:grpSpPr>
        <p:sp>
          <p:nvSpPr>
            <p:cNvPr id="587" name="Google Shape;587;p71"/>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71"/>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589" name="Google Shape;589;p71"/>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71"/>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pic>
        <p:nvPicPr>
          <p:cNvPr id="591" name="Google Shape;591;p71"/>
          <p:cNvPicPr preferRelativeResize="0"/>
          <p:nvPr/>
        </p:nvPicPr>
        <p:blipFill>
          <a:blip r:embed="rId3">
            <a:alphaModFix/>
          </a:blip>
          <a:stretch>
            <a:fillRect/>
          </a:stretch>
        </p:blipFill>
        <p:spPr>
          <a:xfrm>
            <a:off x="2943350" y="1626224"/>
            <a:ext cx="2879550" cy="3021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72"/>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Multiplication Equations</a:t>
            </a:r>
            <a:endParaRPr b="0" sz="2700">
              <a:solidFill>
                <a:srgbClr val="595959"/>
              </a:solidFill>
              <a:latin typeface="Hepta Slab"/>
              <a:ea typeface="Hepta Slab"/>
              <a:cs typeface="Hepta Slab"/>
              <a:sym typeface="Hepta Slab"/>
            </a:endParaRPr>
          </a:p>
        </p:txBody>
      </p:sp>
      <p:sp>
        <p:nvSpPr>
          <p:cNvPr id="597" name="Google Shape;597;p7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598" name="Google Shape;598;p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599" name="Google Shape;599;p72"/>
          <p:cNvSpPr txBox="1"/>
          <p:nvPr/>
        </p:nvSpPr>
        <p:spPr>
          <a:xfrm>
            <a:off x="473525" y="1552250"/>
            <a:ext cx="37197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Mai and Andre compare the number of pages they read on the first day of the reading competition.</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What would be a good estimate for the number of pages Andre read? </a:t>
            </a:r>
            <a:endParaRPr sz="1200">
              <a:latin typeface="Quicksand"/>
              <a:ea typeface="Quicksand"/>
              <a:cs typeface="Quicksand"/>
              <a:sym typeface="Quicksand"/>
            </a:endParaRPr>
          </a:p>
        </p:txBody>
      </p:sp>
      <p:pic>
        <p:nvPicPr>
          <p:cNvPr id="600" name="Google Shape;600;p72"/>
          <p:cNvPicPr preferRelativeResize="0"/>
          <p:nvPr/>
        </p:nvPicPr>
        <p:blipFill>
          <a:blip r:embed="rId3">
            <a:alphaModFix/>
          </a:blip>
          <a:stretch>
            <a:fillRect/>
          </a:stretch>
        </p:blipFill>
        <p:spPr>
          <a:xfrm>
            <a:off x="611150" y="2455753"/>
            <a:ext cx="3159579" cy="841500"/>
          </a:xfrm>
          <a:prstGeom prst="rect">
            <a:avLst/>
          </a:prstGeom>
          <a:noFill/>
          <a:ln cap="flat" cmpd="sng" w="19050">
            <a:solidFill>
              <a:schemeClr val="dk2"/>
            </a:solidFill>
            <a:prstDash val="solid"/>
            <a:round/>
            <a:headEnd len="sm" w="sm" type="none"/>
            <a:tailEnd len="sm" w="sm" type="none"/>
          </a:ln>
        </p:spPr>
      </p:pic>
      <p:sp>
        <p:nvSpPr>
          <p:cNvPr id="601" name="Google Shape;601;p72"/>
          <p:cNvSpPr txBox="1"/>
          <p:nvPr/>
        </p:nvSpPr>
        <p:spPr>
          <a:xfrm>
            <a:off x="4621300" y="1108750"/>
            <a:ext cx="4081800" cy="332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2. The diagram shows the pages Lin and Kiran read on one day of the reading competition.</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a. Complete the statement and explain how you know. Kiran read _____ times as many pages as Lin.</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b. Write a multiplication equation that compares the pages read by Lin and Kiran.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c. How many total pages did Kiran read?</a:t>
            </a:r>
            <a:endParaRPr sz="1200">
              <a:latin typeface="Quicksand"/>
              <a:ea typeface="Quicksand"/>
              <a:cs typeface="Quicksand"/>
              <a:sym typeface="Quicksand"/>
            </a:endParaRPr>
          </a:p>
        </p:txBody>
      </p:sp>
      <p:pic>
        <p:nvPicPr>
          <p:cNvPr id="602" name="Google Shape;602;p72"/>
          <p:cNvPicPr preferRelativeResize="0"/>
          <p:nvPr/>
        </p:nvPicPr>
        <p:blipFill>
          <a:blip r:embed="rId4">
            <a:alphaModFix/>
          </a:blip>
          <a:stretch>
            <a:fillRect/>
          </a:stretch>
        </p:blipFill>
        <p:spPr>
          <a:xfrm>
            <a:off x="5041875" y="1745350"/>
            <a:ext cx="3240647" cy="885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73"/>
          <p:cNvSpPr txBox="1"/>
          <p:nvPr>
            <p:ph type="ctrTitle"/>
          </p:nvPr>
        </p:nvSpPr>
        <p:spPr>
          <a:xfrm>
            <a:off x="268325" y="81031"/>
            <a:ext cx="7772400" cy="9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595959"/>
                </a:solidFill>
                <a:latin typeface="Hepta Slab"/>
                <a:ea typeface="Hepta Slab"/>
                <a:cs typeface="Hepta Slab"/>
                <a:sym typeface="Hepta Slab"/>
              </a:rPr>
              <a:t>Multiplication Equations</a:t>
            </a:r>
            <a:endParaRPr b="0" sz="2700">
              <a:solidFill>
                <a:srgbClr val="595959"/>
              </a:solidFill>
              <a:latin typeface="Hepta Slab"/>
              <a:ea typeface="Hepta Slab"/>
              <a:cs typeface="Hepta Slab"/>
              <a:sym typeface="Hepta Slab"/>
            </a:endParaRPr>
          </a:p>
        </p:txBody>
      </p:sp>
      <p:sp>
        <p:nvSpPr>
          <p:cNvPr id="608" name="Google Shape;608;p7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09" name="Google Shape;609;p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10" name="Google Shape;610;p73"/>
          <p:cNvSpPr txBox="1"/>
          <p:nvPr/>
        </p:nvSpPr>
        <p:spPr>
          <a:xfrm>
            <a:off x="501100" y="1108750"/>
            <a:ext cx="3719700" cy="332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3. Jada read some pages. Han read 60 pages altogether</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a. How many times as many pages did Han read? Explain how you know.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b. Write a multiplication equation to compare the pages read by Han and Jada. Use a symbol to represent the unknown.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c. How many pages did Jada read? Explain how you know.</a:t>
            </a:r>
            <a:endParaRPr sz="1200">
              <a:latin typeface="Quicksand"/>
              <a:ea typeface="Quicksand"/>
              <a:cs typeface="Quicksand"/>
              <a:sym typeface="Quicksand"/>
            </a:endParaRPr>
          </a:p>
        </p:txBody>
      </p:sp>
      <p:sp>
        <p:nvSpPr>
          <p:cNvPr id="611" name="Google Shape;611;p73"/>
          <p:cNvSpPr txBox="1"/>
          <p:nvPr/>
        </p:nvSpPr>
        <p:spPr>
          <a:xfrm>
            <a:off x="4621300" y="1108750"/>
            <a:ext cx="4228800" cy="332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4. Elena read 72 pages. Clare read 9 pages.</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a. How is this diagram different from the earlier diagrams?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b. Write a multiplication equation to compare the pages read by Elena and Clare. Use a symbol to represent the unknown.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c. How many times as many pages does Elena read as Clare?</a:t>
            </a:r>
            <a:endParaRPr sz="1200">
              <a:latin typeface="Quicksand"/>
              <a:ea typeface="Quicksand"/>
              <a:cs typeface="Quicksand"/>
              <a:sym typeface="Quicksand"/>
            </a:endParaRPr>
          </a:p>
        </p:txBody>
      </p:sp>
      <p:pic>
        <p:nvPicPr>
          <p:cNvPr id="612" name="Google Shape;612;p73"/>
          <p:cNvPicPr preferRelativeResize="0"/>
          <p:nvPr/>
        </p:nvPicPr>
        <p:blipFill>
          <a:blip r:embed="rId3">
            <a:alphaModFix/>
          </a:blip>
          <a:stretch>
            <a:fillRect/>
          </a:stretch>
        </p:blipFill>
        <p:spPr>
          <a:xfrm>
            <a:off x="840947" y="1684922"/>
            <a:ext cx="3040013" cy="841500"/>
          </a:xfrm>
          <a:prstGeom prst="rect">
            <a:avLst/>
          </a:prstGeom>
          <a:noFill/>
          <a:ln cap="flat" cmpd="sng" w="19050">
            <a:solidFill>
              <a:schemeClr val="dk2"/>
            </a:solidFill>
            <a:prstDash val="solid"/>
            <a:round/>
            <a:headEnd len="sm" w="sm" type="none"/>
            <a:tailEnd len="sm" w="sm" type="none"/>
          </a:ln>
        </p:spPr>
      </p:pic>
      <p:pic>
        <p:nvPicPr>
          <p:cNvPr id="613" name="Google Shape;613;p73"/>
          <p:cNvPicPr preferRelativeResize="0"/>
          <p:nvPr/>
        </p:nvPicPr>
        <p:blipFill>
          <a:blip r:embed="rId4">
            <a:alphaModFix/>
          </a:blip>
          <a:stretch>
            <a:fillRect/>
          </a:stretch>
        </p:blipFill>
        <p:spPr>
          <a:xfrm>
            <a:off x="4914225" y="1551225"/>
            <a:ext cx="3323100" cy="906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74"/>
          <p:cNvSpPr txBox="1"/>
          <p:nvPr>
            <p:ph type="ctrTitle"/>
          </p:nvPr>
        </p:nvSpPr>
        <p:spPr>
          <a:xfrm>
            <a:off x="685800" y="439242"/>
            <a:ext cx="7772400" cy="66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Who Read More?</a:t>
            </a:r>
            <a:endParaRPr b="0" sz="3200">
              <a:solidFill>
                <a:srgbClr val="595959"/>
              </a:solidFill>
              <a:latin typeface="Hepta Slab"/>
              <a:ea typeface="Hepta Slab"/>
              <a:cs typeface="Hepta Slab"/>
              <a:sym typeface="Hepta Slab"/>
            </a:endParaRPr>
          </a:p>
        </p:txBody>
      </p:sp>
      <p:sp>
        <p:nvSpPr>
          <p:cNvPr id="619" name="Google Shape;619;p7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20" name="Google Shape;620;p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21" name="Google Shape;621;p74"/>
          <p:cNvSpPr txBox="1"/>
          <p:nvPr/>
        </p:nvSpPr>
        <p:spPr>
          <a:xfrm>
            <a:off x="418375" y="1589100"/>
            <a:ext cx="4233600" cy="196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For each situation: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Write an equation to represent the situation. Use a symbol to represent the unknown.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Draw a diagram to show the comparison. </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Answer the question about the situation.</a:t>
            </a:r>
            <a:endParaRPr>
              <a:latin typeface="Quicksand"/>
              <a:ea typeface="Quicksand"/>
              <a:cs typeface="Quicksand"/>
              <a:sym typeface="Quicksand"/>
            </a:endParaRPr>
          </a:p>
        </p:txBody>
      </p:sp>
      <p:sp>
        <p:nvSpPr>
          <p:cNvPr id="622" name="Google Shape;622;p74"/>
          <p:cNvSpPr txBox="1"/>
          <p:nvPr/>
        </p:nvSpPr>
        <p:spPr>
          <a:xfrm>
            <a:off x="4726850" y="1311100"/>
            <a:ext cx="4052400" cy="329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Diego read 8 times as many books as Lin read. Lin read 7 books.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457200" rtl="0" algn="l">
              <a:spcBef>
                <a:spcPts val="0"/>
              </a:spcBef>
              <a:spcAft>
                <a:spcPts val="0"/>
              </a:spcAft>
              <a:buNone/>
            </a:pPr>
            <a:r>
              <a:rPr lang="en" sz="1200">
                <a:latin typeface="Quicksand"/>
                <a:ea typeface="Quicksand"/>
                <a:cs typeface="Quicksand"/>
                <a:sym typeface="Quicksand"/>
              </a:rPr>
              <a:t>a. Equation: </a:t>
            </a:r>
            <a:endParaRPr sz="1200">
              <a:latin typeface="Quicksand"/>
              <a:ea typeface="Quicksand"/>
              <a:cs typeface="Quicksand"/>
              <a:sym typeface="Quicksand"/>
            </a:endParaRPr>
          </a:p>
          <a:p>
            <a:pPr indent="0" lvl="0" marL="457200" rtl="0" algn="l">
              <a:spcBef>
                <a:spcPts val="1000"/>
              </a:spcBef>
              <a:spcAft>
                <a:spcPts val="0"/>
              </a:spcAft>
              <a:buNone/>
            </a:pPr>
            <a:r>
              <a:rPr lang="en" sz="1200">
                <a:latin typeface="Quicksand"/>
                <a:ea typeface="Quicksand"/>
                <a:cs typeface="Quicksand"/>
                <a:sym typeface="Quicksand"/>
              </a:rPr>
              <a:t>b. Diagram: </a:t>
            </a:r>
            <a:endParaRPr sz="1200">
              <a:latin typeface="Quicksand"/>
              <a:ea typeface="Quicksand"/>
              <a:cs typeface="Quicksand"/>
              <a:sym typeface="Quicksand"/>
            </a:endParaRPr>
          </a:p>
          <a:p>
            <a:pPr indent="0" lvl="0" marL="457200" rtl="0" algn="l">
              <a:spcBef>
                <a:spcPts val="1000"/>
              </a:spcBef>
              <a:spcAft>
                <a:spcPts val="0"/>
              </a:spcAft>
              <a:buNone/>
            </a:pPr>
            <a:r>
              <a:rPr lang="en" sz="1200">
                <a:latin typeface="Quicksand"/>
                <a:ea typeface="Quicksand"/>
                <a:cs typeface="Quicksand"/>
                <a:sym typeface="Quicksand"/>
              </a:rPr>
              <a:t>c. How many books did Diego read?</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2. Tyler has some books. Clare has 72 books, which is 12 times as many books as Tyler has. </a:t>
            </a:r>
            <a:endParaRPr sz="1200">
              <a:latin typeface="Quicksand"/>
              <a:ea typeface="Quicksand"/>
              <a:cs typeface="Quicksand"/>
              <a:sym typeface="Quicksand"/>
            </a:endParaRPr>
          </a:p>
          <a:p>
            <a:pPr indent="0" lvl="0" marL="457200" rtl="0" algn="l">
              <a:spcBef>
                <a:spcPts val="1000"/>
              </a:spcBef>
              <a:spcAft>
                <a:spcPts val="0"/>
              </a:spcAft>
              <a:buNone/>
            </a:pPr>
            <a:r>
              <a:rPr lang="en" sz="1200">
                <a:latin typeface="Quicksand"/>
                <a:ea typeface="Quicksand"/>
                <a:cs typeface="Quicksand"/>
                <a:sym typeface="Quicksand"/>
              </a:rPr>
              <a:t>a. Equation: </a:t>
            </a:r>
            <a:endParaRPr sz="1200">
              <a:latin typeface="Quicksand"/>
              <a:ea typeface="Quicksand"/>
              <a:cs typeface="Quicksand"/>
              <a:sym typeface="Quicksand"/>
            </a:endParaRPr>
          </a:p>
          <a:p>
            <a:pPr indent="0" lvl="0" marL="457200" rtl="0" algn="l">
              <a:spcBef>
                <a:spcPts val="1000"/>
              </a:spcBef>
              <a:spcAft>
                <a:spcPts val="0"/>
              </a:spcAft>
              <a:buNone/>
            </a:pPr>
            <a:r>
              <a:rPr lang="en" sz="1200">
                <a:latin typeface="Quicksand"/>
                <a:ea typeface="Quicksand"/>
                <a:cs typeface="Quicksand"/>
                <a:sym typeface="Quicksand"/>
              </a:rPr>
              <a:t>b. Diagram: </a:t>
            </a:r>
            <a:endParaRPr sz="1200">
              <a:latin typeface="Quicksand"/>
              <a:ea typeface="Quicksand"/>
              <a:cs typeface="Quicksand"/>
              <a:sym typeface="Quicksand"/>
            </a:endParaRPr>
          </a:p>
          <a:p>
            <a:pPr indent="0" lvl="0" marL="457200" rtl="0" algn="l">
              <a:spcBef>
                <a:spcPts val="1000"/>
              </a:spcBef>
              <a:spcAft>
                <a:spcPts val="1000"/>
              </a:spcAft>
              <a:buNone/>
            </a:pPr>
            <a:r>
              <a:rPr lang="en" sz="1200">
                <a:latin typeface="Quicksand"/>
                <a:ea typeface="Quicksand"/>
                <a:cs typeface="Quicksand"/>
                <a:sym typeface="Quicksand"/>
              </a:rPr>
              <a:t>c. How many books does Tyler have?</a:t>
            </a:r>
            <a:endParaRPr sz="1200">
              <a:latin typeface="Quicksand"/>
              <a:ea typeface="Quicksand"/>
              <a:cs typeface="Quicksand"/>
              <a:sym typeface="Quicksan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75"/>
          <p:cNvSpPr txBox="1"/>
          <p:nvPr>
            <p:ph type="ctrTitle"/>
          </p:nvPr>
        </p:nvSpPr>
        <p:spPr>
          <a:xfrm>
            <a:off x="685800" y="439242"/>
            <a:ext cx="7772400" cy="66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595959"/>
                </a:solidFill>
                <a:latin typeface="Hepta Slab"/>
                <a:ea typeface="Hepta Slab"/>
                <a:cs typeface="Hepta Slab"/>
                <a:sym typeface="Hepta Slab"/>
              </a:rPr>
              <a:t>Who Read More?</a:t>
            </a:r>
            <a:endParaRPr b="0" sz="3200">
              <a:solidFill>
                <a:srgbClr val="595959"/>
              </a:solidFill>
              <a:latin typeface="Hepta Slab"/>
              <a:ea typeface="Hepta Slab"/>
              <a:cs typeface="Hepta Slab"/>
              <a:sym typeface="Hepta Slab"/>
            </a:endParaRPr>
          </a:p>
        </p:txBody>
      </p:sp>
      <p:sp>
        <p:nvSpPr>
          <p:cNvPr id="628" name="Google Shape;628;p7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29" name="Google Shape;629;p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30" name="Google Shape;630;p75"/>
          <p:cNvSpPr txBox="1"/>
          <p:nvPr/>
        </p:nvSpPr>
        <p:spPr>
          <a:xfrm>
            <a:off x="418375" y="1589100"/>
            <a:ext cx="4233600" cy="196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For each situation: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Write an equation to represent the situation. Use a symbol to represent the unknown.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Draw a diagram to show the comparison. </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Answer the question about the situation.</a:t>
            </a:r>
            <a:endParaRPr>
              <a:latin typeface="Quicksand"/>
              <a:ea typeface="Quicksand"/>
              <a:cs typeface="Quicksand"/>
              <a:sym typeface="Quicksand"/>
            </a:endParaRPr>
          </a:p>
        </p:txBody>
      </p:sp>
      <p:sp>
        <p:nvSpPr>
          <p:cNvPr id="631" name="Google Shape;631;p75"/>
          <p:cNvSpPr txBox="1"/>
          <p:nvPr/>
        </p:nvSpPr>
        <p:spPr>
          <a:xfrm>
            <a:off x="4369250" y="1258575"/>
            <a:ext cx="42336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3. Noah read 13 books. Elena read 130 books.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a. Equation: </a:t>
            </a:r>
            <a:endParaRPr sz="1500">
              <a:latin typeface="Quicksand"/>
              <a:ea typeface="Quicksand"/>
              <a:cs typeface="Quicksand"/>
              <a:sym typeface="Quicksand"/>
            </a:endParaRPr>
          </a:p>
          <a:p>
            <a:pPr indent="0" lvl="0" marL="457200" rtl="0" algn="l">
              <a:spcBef>
                <a:spcPts val="1000"/>
              </a:spcBef>
              <a:spcAft>
                <a:spcPts val="0"/>
              </a:spcAft>
              <a:buNone/>
            </a:pPr>
            <a:r>
              <a:rPr lang="en" sz="1500">
                <a:latin typeface="Quicksand"/>
                <a:ea typeface="Quicksand"/>
                <a:cs typeface="Quicksand"/>
                <a:sym typeface="Quicksand"/>
              </a:rPr>
              <a:t>b. Diagram: </a:t>
            </a:r>
            <a:endParaRPr sz="1500">
              <a:latin typeface="Quicksand"/>
              <a:ea typeface="Quicksand"/>
              <a:cs typeface="Quicksand"/>
              <a:sym typeface="Quicksand"/>
            </a:endParaRPr>
          </a:p>
          <a:p>
            <a:pPr indent="0" lvl="0" marL="457200" rtl="0" algn="l">
              <a:spcBef>
                <a:spcPts val="1000"/>
              </a:spcBef>
              <a:spcAft>
                <a:spcPts val="1000"/>
              </a:spcAft>
              <a:buNone/>
            </a:pPr>
            <a:r>
              <a:rPr lang="en" sz="1500">
                <a:latin typeface="Quicksand"/>
                <a:ea typeface="Quicksand"/>
                <a:cs typeface="Quicksand"/>
                <a:sym typeface="Quicksand"/>
              </a:rPr>
              <a:t>c. Complete the statement: _______________ read _____ times as many books as _______________ read. </a:t>
            </a:r>
            <a:endParaRPr sz="1500">
              <a:latin typeface="Quicksand"/>
              <a:ea typeface="Quicksand"/>
              <a:cs typeface="Quicksand"/>
              <a:sym typeface="Quicksan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76"/>
          <p:cNvSpPr txBox="1"/>
          <p:nvPr/>
        </p:nvSpPr>
        <p:spPr>
          <a:xfrm>
            <a:off x="317625" y="1664825"/>
            <a:ext cx="1853100" cy="115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latin typeface="Quicksand"/>
              <a:ea typeface="Quicksand"/>
              <a:cs typeface="Quicksand"/>
              <a:sym typeface="Quicksand"/>
            </a:endParaRPr>
          </a:p>
        </p:txBody>
      </p:sp>
      <p:pic>
        <p:nvPicPr>
          <p:cNvPr id="637" name="Google Shape;637;p76"/>
          <p:cNvPicPr preferRelativeResize="0"/>
          <p:nvPr/>
        </p:nvPicPr>
        <p:blipFill rotWithShape="1">
          <a:blip r:embed="rId3">
            <a:alphaModFix/>
          </a:blip>
          <a:srcRect b="0" l="21370" r="22481" t="0"/>
          <a:stretch/>
        </p:blipFill>
        <p:spPr>
          <a:xfrm>
            <a:off x="3700400" y="3109201"/>
            <a:ext cx="1289551" cy="1444500"/>
          </a:xfrm>
          <a:prstGeom prst="rect">
            <a:avLst/>
          </a:prstGeom>
          <a:noFill/>
          <a:ln>
            <a:noFill/>
          </a:ln>
        </p:spPr>
      </p:pic>
      <p:grpSp>
        <p:nvGrpSpPr>
          <p:cNvPr id="638" name="Google Shape;638;p76"/>
          <p:cNvGrpSpPr/>
          <p:nvPr/>
        </p:nvGrpSpPr>
        <p:grpSpPr>
          <a:xfrm>
            <a:off x="4222651" y="1405950"/>
            <a:ext cx="2717014" cy="1444493"/>
            <a:chOff x="4937026" y="1707650"/>
            <a:chExt cx="2717014" cy="1444493"/>
          </a:xfrm>
        </p:grpSpPr>
        <p:sp>
          <p:nvSpPr>
            <p:cNvPr id="639" name="Google Shape;639;p76"/>
            <p:cNvSpPr/>
            <p:nvPr/>
          </p:nvSpPr>
          <p:spPr>
            <a:xfrm>
              <a:off x="4937026" y="1707650"/>
              <a:ext cx="2717014"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76"/>
            <p:cNvSpPr txBox="1"/>
            <p:nvPr/>
          </p:nvSpPr>
          <p:spPr>
            <a:xfrm>
              <a:off x="5385052" y="1848601"/>
              <a:ext cx="18210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Why might we represent the diagram with a number instead of drawing all the parts out?</a:t>
              </a:r>
              <a:endParaRPr b="1" sz="1000">
                <a:latin typeface="Quicksand"/>
                <a:ea typeface="Quicksand"/>
                <a:cs typeface="Quicksand"/>
                <a:sym typeface="Quicksand"/>
              </a:endParaRPr>
            </a:p>
          </p:txBody>
        </p:sp>
      </p:grpSp>
      <p:sp>
        <p:nvSpPr>
          <p:cNvPr id="641" name="Google Shape;641;p7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grpSp>
        <p:nvGrpSpPr>
          <p:cNvPr id="642" name="Google Shape;642;p76"/>
          <p:cNvGrpSpPr/>
          <p:nvPr/>
        </p:nvGrpSpPr>
        <p:grpSpPr>
          <a:xfrm>
            <a:off x="656168" y="2471622"/>
            <a:ext cx="2428861" cy="1284397"/>
            <a:chOff x="1095361" y="1845150"/>
            <a:chExt cx="2612240" cy="1667182"/>
          </a:xfrm>
        </p:grpSpPr>
        <p:sp>
          <p:nvSpPr>
            <p:cNvPr id="643" name="Google Shape;643;p76"/>
            <p:cNvSpPr/>
            <p:nvPr/>
          </p:nvSpPr>
          <p:spPr>
            <a:xfrm flipH="1">
              <a:off x="1095361" y="1845150"/>
              <a:ext cx="2612240" cy="166718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76"/>
            <p:cNvSpPr txBox="1"/>
            <p:nvPr/>
          </p:nvSpPr>
          <p:spPr>
            <a:xfrm>
              <a:off x="1363196" y="2038399"/>
              <a:ext cx="2156400" cy="80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do you notice about the different diagrams we used to represent this </a:t>
              </a:r>
              <a:endParaRPr b="1" sz="1100">
                <a:latin typeface="Quicksand"/>
                <a:ea typeface="Quicksand"/>
                <a:cs typeface="Quicksand"/>
                <a:sym typeface="Quicksand"/>
              </a:endParaRPr>
            </a:p>
            <a:p>
              <a:pPr indent="0" lvl="0" marL="0" rtl="0" algn="ctr">
                <a:spcBef>
                  <a:spcPts val="0"/>
                </a:spcBef>
                <a:spcAft>
                  <a:spcPts val="0"/>
                </a:spcAft>
                <a:buNone/>
              </a:pPr>
              <a:r>
                <a:rPr b="1" lang="en" sz="1100">
                  <a:latin typeface="Quicksand"/>
                  <a:ea typeface="Quicksand"/>
                  <a:cs typeface="Quicksand"/>
                  <a:sym typeface="Quicksand"/>
                </a:rPr>
                <a:t>_ x 12 = 72?</a:t>
              </a:r>
              <a:endParaRPr b="1" sz="1100">
                <a:latin typeface="Quicksand"/>
                <a:ea typeface="Quicksand"/>
                <a:cs typeface="Quicksand"/>
                <a:sym typeface="Quicksand"/>
              </a:endParaRPr>
            </a:p>
          </p:txBody>
        </p:sp>
      </p:grpSp>
      <p:sp>
        <p:nvSpPr>
          <p:cNvPr id="645" name="Google Shape;645;p76"/>
          <p:cNvSpPr txBox="1"/>
          <p:nvPr/>
        </p:nvSpPr>
        <p:spPr>
          <a:xfrm>
            <a:off x="409250" y="647625"/>
            <a:ext cx="75963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Covered By Your Grace"/>
                <a:ea typeface="Covered By Your Grace"/>
                <a:cs typeface="Covered By Your Grace"/>
                <a:sym typeface="Covered By Your Grace"/>
              </a:rPr>
              <a:t>Today we used diagrams to compare two large quantities.</a:t>
            </a:r>
            <a:endParaRPr sz="2400">
              <a:latin typeface="Covered By Your Grace"/>
              <a:ea typeface="Covered By Your Grace"/>
              <a:cs typeface="Covered By Your Grace"/>
              <a:sym typeface="Covered By Your Grace"/>
            </a:endParaRPr>
          </a:p>
        </p:txBody>
      </p:sp>
      <p:grpSp>
        <p:nvGrpSpPr>
          <p:cNvPr id="646" name="Google Shape;646;p76"/>
          <p:cNvGrpSpPr/>
          <p:nvPr/>
        </p:nvGrpSpPr>
        <p:grpSpPr>
          <a:xfrm>
            <a:off x="5469854" y="3173466"/>
            <a:ext cx="3360624" cy="1444493"/>
            <a:chOff x="6369848" y="2030675"/>
            <a:chExt cx="2201378" cy="1444493"/>
          </a:xfrm>
        </p:grpSpPr>
        <p:sp>
          <p:nvSpPr>
            <p:cNvPr id="647" name="Google Shape;647;p76"/>
            <p:cNvSpPr/>
            <p:nvPr/>
          </p:nvSpPr>
          <p:spPr>
            <a:xfrm>
              <a:off x="6369848" y="2030675"/>
              <a:ext cx="2201378" cy="144449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76"/>
            <p:cNvSpPr txBox="1"/>
            <p:nvPr/>
          </p:nvSpPr>
          <p:spPr>
            <a:xfrm>
              <a:off x="6732837" y="2171625"/>
              <a:ext cx="1475400" cy="101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Diagrams that use numbers to show the quantities are a helpful tool for showing “_____ times as many” situations because they can represent any amount</a:t>
              </a:r>
              <a:endParaRPr b="1" sz="1000">
                <a:latin typeface="Quicksand"/>
                <a:ea typeface="Quicksand"/>
                <a:cs typeface="Quicksand"/>
                <a:sym typeface="Quicksand"/>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652" name="Shape 652"/>
        <p:cNvGrpSpPr/>
        <p:nvPr/>
      </p:nvGrpSpPr>
      <p:grpSpPr>
        <a:xfrm>
          <a:off x="0" y="0"/>
          <a:ext cx="0" cy="0"/>
          <a:chOff x="0" y="0"/>
          <a:chExt cx="0" cy="0"/>
        </a:xfrm>
      </p:grpSpPr>
      <p:sp>
        <p:nvSpPr>
          <p:cNvPr id="653" name="Google Shape;653;p77"/>
          <p:cNvSpPr txBox="1"/>
          <p:nvPr>
            <p:ph type="ctrTitle"/>
          </p:nvPr>
        </p:nvSpPr>
        <p:spPr>
          <a:xfrm>
            <a:off x="685800" y="1768453"/>
            <a:ext cx="7772400" cy="105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latin typeface="Hepta Slab"/>
                <a:ea typeface="Hepta Slab"/>
                <a:cs typeface="Hepta Slab"/>
                <a:sym typeface="Hepta Slab"/>
              </a:rPr>
              <a:t>Solve Problems with Multiplicative Comparison</a:t>
            </a:r>
            <a:endParaRPr sz="4000">
              <a:latin typeface="Hepta Slab"/>
              <a:ea typeface="Hepta Slab"/>
              <a:cs typeface="Hepta Slab"/>
              <a:sym typeface="Hepta Slab"/>
            </a:endParaRPr>
          </a:p>
        </p:txBody>
      </p:sp>
      <p:sp>
        <p:nvSpPr>
          <p:cNvPr id="654" name="Google Shape;654;p77"/>
          <p:cNvSpPr txBox="1"/>
          <p:nvPr/>
        </p:nvSpPr>
        <p:spPr>
          <a:xfrm>
            <a:off x="2465200" y="2826550"/>
            <a:ext cx="481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solve multiplicative comparison word problems.</a:t>
            </a:r>
            <a:endParaRPr>
              <a:latin typeface="Quicksand"/>
              <a:ea typeface="Quicksand"/>
              <a:cs typeface="Quicksand"/>
              <a:sym typeface="Quicksand"/>
            </a:endParaRPr>
          </a:p>
        </p:txBody>
      </p:sp>
      <p:sp>
        <p:nvSpPr>
          <p:cNvPr id="655" name="Google Shape;655;p77"/>
          <p:cNvSpPr/>
          <p:nvPr/>
        </p:nvSpPr>
        <p:spPr>
          <a:xfrm>
            <a:off x="1789002" y="28265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7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4.OA.A.1, 4.OA.A.2, 4.OA.A.3</a:t>
            </a:r>
            <a:endParaRPr sz="1100">
              <a:latin typeface="Quicksand"/>
              <a:ea typeface="Quicksand"/>
              <a:cs typeface="Quicksand"/>
              <a:sym typeface="Quicksand"/>
            </a:endParaRPr>
          </a:p>
        </p:txBody>
      </p:sp>
      <p:sp>
        <p:nvSpPr>
          <p:cNvPr id="657" name="Google Shape;657;p77"/>
          <p:cNvSpPr txBox="1"/>
          <p:nvPr/>
        </p:nvSpPr>
        <p:spPr>
          <a:xfrm>
            <a:off x="6854125" y="-1733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5</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78"/>
          <p:cNvSpPr txBox="1"/>
          <p:nvPr>
            <p:ph type="ctrTitle"/>
          </p:nvPr>
        </p:nvSpPr>
        <p:spPr>
          <a:xfrm>
            <a:off x="507150" y="630180"/>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300">
                <a:solidFill>
                  <a:srgbClr val="595959"/>
                </a:solidFill>
                <a:latin typeface="Hepta Slab"/>
                <a:ea typeface="Hepta Slab"/>
                <a:cs typeface="Hepta Slab"/>
                <a:sym typeface="Hepta Slab"/>
              </a:rPr>
              <a:t>Which One Doesn’t Belong: What’s Missing?</a:t>
            </a:r>
            <a:endParaRPr b="0" sz="3300">
              <a:solidFill>
                <a:srgbClr val="595959"/>
              </a:solidFill>
              <a:latin typeface="Hepta Slab"/>
              <a:ea typeface="Hepta Slab"/>
              <a:cs typeface="Hepta Slab"/>
              <a:sym typeface="Hepta Slab"/>
            </a:endParaRPr>
          </a:p>
        </p:txBody>
      </p:sp>
      <p:sp>
        <p:nvSpPr>
          <p:cNvPr id="663" name="Google Shape;663;p7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64" name="Google Shape;664;p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665" name="Google Shape;665;p78"/>
          <p:cNvSpPr/>
          <p:nvPr/>
        </p:nvSpPr>
        <p:spPr>
          <a:xfrm flipH="1" rot="685883">
            <a:off x="5588544" y="241572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78"/>
          <p:cNvSpPr txBox="1"/>
          <p:nvPr/>
        </p:nvSpPr>
        <p:spPr>
          <a:xfrm flipH="1" rot="751316">
            <a:off x="6194400" y="255221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Which one doesn’t belong?</a:t>
            </a:r>
            <a:endParaRPr b="1" sz="1900">
              <a:solidFill>
                <a:srgbClr val="434343"/>
              </a:solidFill>
              <a:latin typeface="Caveat Brush"/>
              <a:ea typeface="Caveat Brush"/>
              <a:cs typeface="Caveat Brush"/>
              <a:sym typeface="Caveat Brush"/>
            </a:endParaRPr>
          </a:p>
        </p:txBody>
      </p:sp>
      <p:pic>
        <p:nvPicPr>
          <p:cNvPr id="667" name="Google Shape;667;p78"/>
          <p:cNvPicPr preferRelativeResize="0"/>
          <p:nvPr/>
        </p:nvPicPr>
        <p:blipFill>
          <a:blip r:embed="rId3">
            <a:alphaModFix/>
          </a:blip>
          <a:stretch>
            <a:fillRect/>
          </a:stretch>
        </p:blipFill>
        <p:spPr>
          <a:xfrm>
            <a:off x="1585225" y="1741726"/>
            <a:ext cx="3916344" cy="2752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79"/>
          <p:cNvSpPr txBox="1"/>
          <p:nvPr>
            <p:ph type="ctrTitle"/>
          </p:nvPr>
        </p:nvSpPr>
        <p:spPr>
          <a:xfrm>
            <a:off x="634650" y="117768"/>
            <a:ext cx="7772400" cy="87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The Book Fair</a:t>
            </a:r>
            <a:endParaRPr b="0" sz="3400">
              <a:solidFill>
                <a:srgbClr val="595959"/>
              </a:solidFill>
              <a:latin typeface="Hepta Slab"/>
              <a:ea typeface="Hepta Slab"/>
              <a:cs typeface="Hepta Slab"/>
              <a:sym typeface="Hepta Slab"/>
            </a:endParaRPr>
          </a:p>
        </p:txBody>
      </p:sp>
      <p:sp>
        <p:nvSpPr>
          <p:cNvPr id="673" name="Google Shape;673;p7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74" name="Google Shape;674;p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675" name="Google Shape;675;p79"/>
          <p:cNvSpPr txBox="1"/>
          <p:nvPr/>
        </p:nvSpPr>
        <p:spPr>
          <a:xfrm>
            <a:off x="634650" y="996175"/>
            <a:ext cx="8187300" cy="73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For this year’s book fair, a school ordered 16 science experiment books and 6 times as many picture books.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Last year, the school ordered 4 times as many picture books and 4 times as many science experiment books than they did this year.</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1. How many picture books were ordered this year?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How many picture books were ordered last year?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How many more science experiment books were ordered last year than this year?</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pic>
        <p:nvPicPr>
          <p:cNvPr id="676" name="Google Shape;676;p79"/>
          <p:cNvPicPr preferRelativeResize="0"/>
          <p:nvPr/>
        </p:nvPicPr>
        <p:blipFill>
          <a:blip r:embed="rId3">
            <a:alphaModFix/>
          </a:blip>
          <a:stretch>
            <a:fillRect/>
          </a:stretch>
        </p:blipFill>
        <p:spPr>
          <a:xfrm>
            <a:off x="6294025" y="2237850"/>
            <a:ext cx="1238250" cy="11906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80"/>
          <p:cNvSpPr txBox="1"/>
          <p:nvPr>
            <p:ph type="ctrTitle"/>
          </p:nvPr>
        </p:nvSpPr>
        <p:spPr>
          <a:xfrm>
            <a:off x="352425" y="176267"/>
            <a:ext cx="7772400" cy="78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100">
                <a:solidFill>
                  <a:srgbClr val="595959"/>
                </a:solidFill>
                <a:latin typeface="Hepta Slab"/>
                <a:ea typeface="Hepta Slab"/>
                <a:cs typeface="Hepta Slab"/>
                <a:sym typeface="Hepta Slab"/>
              </a:rPr>
              <a:t>More Book Fair Purchases</a:t>
            </a:r>
            <a:endParaRPr b="0" sz="3100">
              <a:solidFill>
                <a:srgbClr val="595959"/>
              </a:solidFill>
              <a:latin typeface="Hepta Slab"/>
              <a:ea typeface="Hepta Slab"/>
              <a:cs typeface="Hepta Slab"/>
              <a:sym typeface="Hepta Slab"/>
            </a:endParaRPr>
          </a:p>
        </p:txBody>
      </p:sp>
      <p:sp>
        <p:nvSpPr>
          <p:cNvPr id="682" name="Google Shape;682;p8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683" name="Google Shape;683;p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684" name="Google Shape;684;p80"/>
          <p:cNvSpPr txBox="1"/>
          <p:nvPr/>
        </p:nvSpPr>
        <p:spPr>
          <a:xfrm>
            <a:off x="505650" y="1149000"/>
            <a:ext cx="81327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The book fair collected $23 Tuesday morning and 8 times as much of that in the afternoon.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How much money did the book fair collect on Tuesday?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Mai purchased a biography for $16 and a comic book for $3 on Thursday. The book fair sales that day were 9 times as much as Mai spent.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How much money did the book fair collect on Thursday?</a:t>
            </a:r>
            <a:endParaRPr>
              <a:latin typeface="Quicksand"/>
              <a:ea typeface="Quicksand"/>
              <a:cs typeface="Quicksand"/>
              <a:sym typeface="Quicksand"/>
            </a:endParaRPr>
          </a:p>
        </p:txBody>
      </p:sp>
      <p:pic>
        <p:nvPicPr>
          <p:cNvPr id="685" name="Google Shape;685;p80"/>
          <p:cNvPicPr preferRelativeResize="0"/>
          <p:nvPr/>
        </p:nvPicPr>
        <p:blipFill>
          <a:blip r:embed="rId3">
            <a:alphaModFix/>
          </a:blip>
          <a:stretch>
            <a:fillRect/>
          </a:stretch>
        </p:blipFill>
        <p:spPr>
          <a:xfrm>
            <a:off x="6400572" y="3263022"/>
            <a:ext cx="1952500" cy="13039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pic>
        <p:nvPicPr>
          <p:cNvPr id="690" name="Google Shape;690;p81"/>
          <p:cNvPicPr preferRelativeResize="0"/>
          <p:nvPr/>
        </p:nvPicPr>
        <p:blipFill rotWithShape="1">
          <a:blip r:embed="rId3">
            <a:alphaModFix/>
          </a:blip>
          <a:srcRect b="0" l="21370" r="22481" t="0"/>
          <a:stretch/>
        </p:blipFill>
        <p:spPr>
          <a:xfrm>
            <a:off x="3380300" y="2117224"/>
            <a:ext cx="2234975" cy="2503525"/>
          </a:xfrm>
          <a:prstGeom prst="rect">
            <a:avLst/>
          </a:prstGeom>
          <a:noFill/>
          <a:ln>
            <a:noFill/>
          </a:ln>
        </p:spPr>
      </p:pic>
      <p:sp>
        <p:nvSpPr>
          <p:cNvPr id="691" name="Google Shape;691;p8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692" name="Google Shape;692;p81"/>
          <p:cNvSpPr txBox="1"/>
          <p:nvPr/>
        </p:nvSpPr>
        <p:spPr>
          <a:xfrm>
            <a:off x="464325" y="462000"/>
            <a:ext cx="76080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300">
                <a:latin typeface="Covered By Your Grace"/>
                <a:ea typeface="Covered By Your Grace"/>
                <a:cs typeface="Covered By Your Grace"/>
                <a:sym typeface="Covered By Your Grace"/>
              </a:rPr>
              <a:t>Today we solved multiplicative comparison problems that involved more than one step.</a:t>
            </a:r>
            <a:endParaRPr sz="3300">
              <a:latin typeface="Covered By Your Grace"/>
              <a:ea typeface="Covered By Your Grace"/>
              <a:cs typeface="Covered By Your Grace"/>
              <a:sym typeface="Covered By Your Grace"/>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82"/>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698" name="Google Shape;698;p82"/>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82"/>
          <p:cNvSpPr txBox="1"/>
          <p:nvPr/>
        </p:nvSpPr>
        <p:spPr>
          <a:xfrm>
            <a:off x="556700" y="122403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learned to express tenths and hundredths as decimals, locate them on a number line, and compare them.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learned that the decimal form for the fraction 1/10 is 0.1, and that this number is also read "1 tenth." The decimal form for 1/100 is 0.01 and is read "1 hundredth."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Here are some more examples of tenths and hundredths in their decimal form:</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700" name="Google Shape;700;p82"/>
          <p:cNvPicPr preferRelativeResize="0"/>
          <p:nvPr/>
        </p:nvPicPr>
        <p:blipFill>
          <a:blip r:embed="rId3">
            <a:alphaModFix/>
          </a:blip>
          <a:stretch>
            <a:fillRect/>
          </a:stretch>
        </p:blipFill>
        <p:spPr>
          <a:xfrm>
            <a:off x="2542200" y="3129775"/>
            <a:ext cx="3473801" cy="1812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704" name="Shape 704"/>
        <p:cNvGrpSpPr/>
        <p:nvPr/>
      </p:nvGrpSpPr>
      <p:grpSpPr>
        <a:xfrm>
          <a:off x="0" y="0"/>
          <a:ext cx="0" cy="0"/>
          <a:chOff x="0" y="0"/>
          <a:chExt cx="0" cy="0"/>
        </a:xfrm>
      </p:grpSpPr>
      <p:sp>
        <p:nvSpPr>
          <p:cNvPr id="705" name="Google Shape;705;p83"/>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Ten Times as Much</a:t>
            </a:r>
            <a:endParaRPr sz="4400">
              <a:latin typeface="Hepta Slab"/>
              <a:ea typeface="Hepta Slab"/>
              <a:cs typeface="Hepta Slab"/>
              <a:sym typeface="Hepta Slab"/>
            </a:endParaRPr>
          </a:p>
        </p:txBody>
      </p:sp>
      <p:sp>
        <p:nvSpPr>
          <p:cNvPr id="706" name="Google Shape;706;p83"/>
          <p:cNvSpPr txBox="1"/>
          <p:nvPr/>
        </p:nvSpPr>
        <p:spPr>
          <a:xfrm>
            <a:off x="3453525" y="2906325"/>
            <a:ext cx="4968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represent “ten times as many.” </a:t>
            </a:r>
            <a:endParaRPr>
              <a:latin typeface="Quicksand"/>
              <a:ea typeface="Quicksand"/>
              <a:cs typeface="Quicksand"/>
              <a:sym typeface="Quicksand"/>
            </a:endParaRPr>
          </a:p>
        </p:txBody>
      </p:sp>
      <p:sp>
        <p:nvSpPr>
          <p:cNvPr id="707" name="Google Shape;707;p83"/>
          <p:cNvSpPr/>
          <p:nvPr/>
        </p:nvSpPr>
        <p:spPr>
          <a:xfrm>
            <a:off x="2991352"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8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4.NBT.B.5, 4.OA.A.1, 4.OA.A.2, 4.OA.A.3</a:t>
            </a:r>
            <a:endParaRPr sz="1100">
              <a:latin typeface="Quicksand"/>
              <a:ea typeface="Quicksand"/>
              <a:cs typeface="Quicksand"/>
              <a:sym typeface="Quicksand"/>
            </a:endParaRPr>
          </a:p>
        </p:txBody>
      </p:sp>
      <p:sp>
        <p:nvSpPr>
          <p:cNvPr id="709" name="Google Shape;709;p83"/>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6</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84"/>
          <p:cNvSpPr txBox="1"/>
          <p:nvPr>
            <p:ph type="ctrTitle"/>
          </p:nvPr>
        </p:nvSpPr>
        <p:spPr>
          <a:xfrm>
            <a:off x="471500" y="330467"/>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dk2"/>
                </a:solidFill>
                <a:latin typeface="Hepta Slab"/>
                <a:ea typeface="Hepta Slab"/>
                <a:cs typeface="Hepta Slab"/>
                <a:sym typeface="Hepta Slab"/>
              </a:rPr>
              <a:t>Choral Count: 12, 15 and 24</a:t>
            </a:r>
            <a:endParaRPr sz="3400">
              <a:solidFill>
                <a:srgbClr val="595959"/>
              </a:solidFill>
              <a:latin typeface="Hepta Slab"/>
              <a:ea typeface="Hepta Slab"/>
              <a:cs typeface="Hepta Slab"/>
              <a:sym typeface="Hepta Slab"/>
            </a:endParaRPr>
          </a:p>
        </p:txBody>
      </p:sp>
      <p:sp>
        <p:nvSpPr>
          <p:cNvPr id="715" name="Google Shape;715;p8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16" name="Google Shape;716;p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717" name="Google Shape;717;p84"/>
          <p:cNvSpPr txBox="1"/>
          <p:nvPr/>
        </p:nvSpPr>
        <p:spPr>
          <a:xfrm>
            <a:off x="2877425" y="2287775"/>
            <a:ext cx="49398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434343"/>
                </a:solidFill>
                <a:latin typeface="Caveat Brush"/>
                <a:ea typeface="Caveat Brush"/>
                <a:cs typeface="Caveat Brush"/>
                <a:sym typeface="Caveat Brush"/>
              </a:rPr>
              <a:t>Count by 12 starting at 0</a:t>
            </a:r>
            <a:endParaRPr sz="3000">
              <a:solidFill>
                <a:srgbClr val="434343"/>
              </a:solidFill>
              <a:latin typeface="Caveat Brush"/>
              <a:ea typeface="Caveat Brush"/>
              <a:cs typeface="Caveat Brush"/>
              <a:sym typeface="Caveat Brush"/>
            </a:endParaRPr>
          </a:p>
        </p:txBody>
      </p:sp>
      <p:grpSp>
        <p:nvGrpSpPr>
          <p:cNvPr id="718" name="Google Shape;718;p84"/>
          <p:cNvGrpSpPr/>
          <p:nvPr/>
        </p:nvGrpSpPr>
        <p:grpSpPr>
          <a:xfrm>
            <a:off x="600225" y="1240354"/>
            <a:ext cx="8059853" cy="2894980"/>
            <a:chOff x="600225" y="1240354"/>
            <a:chExt cx="8059853" cy="2894980"/>
          </a:xfrm>
        </p:grpSpPr>
        <p:sp>
          <p:nvSpPr>
            <p:cNvPr id="719" name="Google Shape;719;p84"/>
            <p:cNvSpPr/>
            <p:nvPr/>
          </p:nvSpPr>
          <p:spPr>
            <a:xfrm rot="-685992">
              <a:off x="667006" y="1447041"/>
              <a:ext cx="2146102" cy="1294754"/>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84"/>
            <p:cNvSpPr txBox="1"/>
            <p:nvPr/>
          </p:nvSpPr>
          <p:spPr>
            <a:xfrm rot="-751261">
              <a:off x="1021879" y="1560109"/>
              <a:ext cx="1436362"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 about the 10th multiple?</a:t>
              </a:r>
              <a:endParaRPr b="1" sz="1600">
                <a:latin typeface="Caveat Brush"/>
                <a:ea typeface="Caveat Brush"/>
                <a:cs typeface="Caveat Brush"/>
                <a:sym typeface="Caveat Brush"/>
              </a:endParaRPr>
            </a:p>
          </p:txBody>
        </p:sp>
        <p:sp>
          <p:nvSpPr>
            <p:cNvPr id="721" name="Google Shape;721;p84"/>
            <p:cNvSpPr/>
            <p:nvPr/>
          </p:nvSpPr>
          <p:spPr>
            <a:xfrm rot="963630">
              <a:off x="6787385" y="2824620"/>
              <a:ext cx="1772334" cy="1082644"/>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84"/>
            <p:cNvSpPr txBox="1"/>
            <p:nvPr/>
          </p:nvSpPr>
          <p:spPr>
            <a:xfrm rot="892302">
              <a:off x="7018693" y="2888971"/>
              <a:ext cx="150201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Can you predict the twentieth multiple?</a:t>
              </a:r>
              <a:endParaRPr b="1" sz="1600">
                <a:latin typeface="Caveat Brush"/>
                <a:ea typeface="Caveat Brush"/>
                <a:cs typeface="Caveat Brush"/>
                <a:sym typeface="Caveat Brush"/>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85"/>
          <p:cNvSpPr txBox="1"/>
          <p:nvPr>
            <p:ph type="ctrTitle"/>
          </p:nvPr>
        </p:nvSpPr>
        <p:spPr>
          <a:xfrm>
            <a:off x="467075" y="62830"/>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Ten Times as Many</a:t>
            </a:r>
            <a:endParaRPr b="0" sz="3000">
              <a:solidFill>
                <a:srgbClr val="595959"/>
              </a:solidFill>
              <a:latin typeface="Hepta Slab"/>
              <a:ea typeface="Hepta Slab"/>
              <a:cs typeface="Hepta Slab"/>
              <a:sym typeface="Hepta Slab"/>
            </a:endParaRPr>
          </a:p>
        </p:txBody>
      </p:sp>
      <p:sp>
        <p:nvSpPr>
          <p:cNvPr id="728" name="Google Shape;728;p8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29" name="Google Shape;729;p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30" name="Google Shape;730;p85"/>
          <p:cNvSpPr txBox="1"/>
          <p:nvPr/>
        </p:nvSpPr>
        <p:spPr>
          <a:xfrm>
            <a:off x="467075" y="997325"/>
            <a:ext cx="39585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Here is a diagram that represents two quantities, A and B. What are some possible values of A and B?</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2. Select the equations that could be represented by the diagram.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p:txBody>
      </p:sp>
      <p:pic>
        <p:nvPicPr>
          <p:cNvPr id="731" name="Google Shape;731;p85"/>
          <p:cNvPicPr preferRelativeResize="0"/>
          <p:nvPr/>
        </p:nvPicPr>
        <p:blipFill>
          <a:blip r:embed="rId3">
            <a:alphaModFix/>
          </a:blip>
          <a:stretch>
            <a:fillRect/>
          </a:stretch>
        </p:blipFill>
        <p:spPr>
          <a:xfrm>
            <a:off x="690975" y="1551425"/>
            <a:ext cx="3143250" cy="828675"/>
          </a:xfrm>
          <a:prstGeom prst="rect">
            <a:avLst/>
          </a:prstGeom>
          <a:noFill/>
          <a:ln cap="flat" cmpd="sng" w="19050">
            <a:solidFill>
              <a:schemeClr val="dk2"/>
            </a:solidFill>
            <a:prstDash val="solid"/>
            <a:round/>
            <a:headEnd len="sm" w="sm" type="none"/>
            <a:tailEnd len="sm" w="sm" type="none"/>
          </a:ln>
        </p:spPr>
      </p:pic>
      <p:pic>
        <p:nvPicPr>
          <p:cNvPr id="732" name="Google Shape;732;p85"/>
          <p:cNvPicPr preferRelativeResize="0"/>
          <p:nvPr/>
        </p:nvPicPr>
        <p:blipFill>
          <a:blip r:embed="rId4">
            <a:alphaModFix/>
          </a:blip>
          <a:stretch>
            <a:fillRect/>
          </a:stretch>
        </p:blipFill>
        <p:spPr>
          <a:xfrm>
            <a:off x="1660625" y="2934200"/>
            <a:ext cx="1408200" cy="1614650"/>
          </a:xfrm>
          <a:prstGeom prst="rect">
            <a:avLst/>
          </a:prstGeom>
          <a:noFill/>
          <a:ln cap="flat" cmpd="sng" w="19050">
            <a:solidFill>
              <a:schemeClr val="dk2"/>
            </a:solidFill>
            <a:prstDash val="solid"/>
            <a:round/>
            <a:headEnd len="sm" w="sm" type="none"/>
            <a:tailEnd len="sm" w="sm" type="none"/>
          </a:ln>
        </p:spPr>
      </p:pic>
      <p:sp>
        <p:nvSpPr>
          <p:cNvPr id="733" name="Google Shape;733;p85"/>
          <p:cNvSpPr txBox="1"/>
          <p:nvPr/>
        </p:nvSpPr>
        <p:spPr>
          <a:xfrm>
            <a:off x="4578075" y="1551425"/>
            <a:ext cx="39585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3. Which equations in the list can not be represented by the diagram?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a. Explain why the diagram does not represent these equations.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b. How would you revise the equations so the diagram could represent them?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c. Compare your equations with your partner’s. Make at least two observations about the equations you and your partner wrote.</a:t>
            </a:r>
            <a:endParaRPr sz="1200">
              <a:latin typeface="Quicksand"/>
              <a:ea typeface="Quicksand"/>
              <a:cs typeface="Quicksand"/>
              <a:sym typeface="Quicksan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86"/>
          <p:cNvSpPr txBox="1"/>
          <p:nvPr>
            <p:ph type="ctrTitle"/>
          </p:nvPr>
        </p:nvSpPr>
        <p:spPr>
          <a:xfrm>
            <a:off x="467075" y="62830"/>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Ten Times as Many</a:t>
            </a:r>
            <a:endParaRPr b="0" sz="3000">
              <a:solidFill>
                <a:srgbClr val="595959"/>
              </a:solidFill>
              <a:latin typeface="Hepta Slab"/>
              <a:ea typeface="Hepta Slab"/>
              <a:cs typeface="Hepta Slab"/>
              <a:sym typeface="Hepta Slab"/>
            </a:endParaRPr>
          </a:p>
        </p:txBody>
      </p:sp>
      <p:sp>
        <p:nvSpPr>
          <p:cNvPr id="739" name="Google Shape;739;p8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40" name="Google Shape;740;p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741" name="Google Shape;741;p86"/>
          <p:cNvSpPr txBox="1"/>
          <p:nvPr/>
        </p:nvSpPr>
        <p:spPr>
          <a:xfrm>
            <a:off x="413225" y="997325"/>
            <a:ext cx="3958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  1. Use the diagram to complete the table.</a:t>
            </a:r>
            <a:endParaRPr sz="1200">
              <a:latin typeface="Quicksand"/>
              <a:ea typeface="Quicksand"/>
              <a:cs typeface="Quicksand"/>
              <a:sym typeface="Quicksand"/>
            </a:endParaRPr>
          </a:p>
        </p:txBody>
      </p:sp>
      <p:sp>
        <p:nvSpPr>
          <p:cNvPr id="742" name="Google Shape;742;p86"/>
          <p:cNvSpPr txBox="1"/>
          <p:nvPr/>
        </p:nvSpPr>
        <p:spPr>
          <a:xfrm>
            <a:off x="3846925" y="1623225"/>
            <a:ext cx="45909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2. Select some values from your table to explain or show: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a. How you found the value of B when the value of A is known.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b. How you found the value of A when the value of B is known.</a:t>
            </a:r>
            <a:endParaRPr sz="1200">
              <a:latin typeface="Quicksand"/>
              <a:ea typeface="Quicksand"/>
              <a:cs typeface="Quicksand"/>
              <a:sym typeface="Quicksand"/>
            </a:endParaRPr>
          </a:p>
        </p:txBody>
      </p:sp>
      <p:pic>
        <p:nvPicPr>
          <p:cNvPr id="743" name="Google Shape;743;p86"/>
          <p:cNvPicPr preferRelativeResize="0"/>
          <p:nvPr/>
        </p:nvPicPr>
        <p:blipFill>
          <a:blip r:embed="rId3">
            <a:alphaModFix/>
          </a:blip>
          <a:stretch>
            <a:fillRect/>
          </a:stretch>
        </p:blipFill>
        <p:spPr>
          <a:xfrm>
            <a:off x="753825" y="1366625"/>
            <a:ext cx="2563000" cy="3004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pic>
        <p:nvPicPr>
          <p:cNvPr id="748" name="Google Shape;748;p87"/>
          <p:cNvPicPr preferRelativeResize="0"/>
          <p:nvPr/>
        </p:nvPicPr>
        <p:blipFill rotWithShape="1">
          <a:blip r:embed="rId3">
            <a:alphaModFix/>
          </a:blip>
          <a:srcRect b="0" l="21370" r="22481" t="0"/>
          <a:stretch/>
        </p:blipFill>
        <p:spPr>
          <a:xfrm>
            <a:off x="4431025" y="3321846"/>
            <a:ext cx="1068600" cy="1197004"/>
          </a:xfrm>
          <a:prstGeom prst="rect">
            <a:avLst/>
          </a:prstGeom>
          <a:noFill/>
          <a:ln>
            <a:noFill/>
          </a:ln>
        </p:spPr>
      </p:pic>
      <p:sp>
        <p:nvSpPr>
          <p:cNvPr id="749" name="Google Shape;749;p8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750" name="Google Shape;750;p87"/>
          <p:cNvSpPr txBox="1"/>
          <p:nvPr/>
        </p:nvSpPr>
        <p:spPr>
          <a:xfrm>
            <a:off x="229250" y="460275"/>
            <a:ext cx="77577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Today we used diagrams to represent values that are ten times as much as different values. We noticed some patterns when we analyzed the values.</a:t>
            </a:r>
            <a:endParaRPr sz="1600">
              <a:latin typeface="Covered By Your Grace"/>
              <a:ea typeface="Covered By Your Grace"/>
              <a:cs typeface="Covered By Your Grace"/>
              <a:sym typeface="Covered By Your Grace"/>
            </a:endParaRPr>
          </a:p>
        </p:txBody>
      </p:sp>
      <p:sp>
        <p:nvSpPr>
          <p:cNvPr id="751" name="Google Shape;751;p87"/>
          <p:cNvSpPr/>
          <p:nvPr/>
        </p:nvSpPr>
        <p:spPr>
          <a:xfrm flipH="1">
            <a:off x="946558" y="2549300"/>
            <a:ext cx="3052942" cy="16786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87"/>
          <p:cNvSpPr txBox="1"/>
          <p:nvPr/>
        </p:nvSpPr>
        <p:spPr>
          <a:xfrm>
            <a:off x="1156825" y="2737725"/>
            <a:ext cx="25374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latin typeface="Quicksand"/>
                <a:ea typeface="Quicksand"/>
                <a:cs typeface="Quicksand"/>
                <a:sym typeface="Quicksand"/>
              </a:rPr>
              <a:t>What are some other statements we can make about this diagram that would always be true?</a:t>
            </a:r>
            <a:endParaRPr b="1" sz="1300">
              <a:latin typeface="Quicksand"/>
              <a:ea typeface="Quicksand"/>
              <a:cs typeface="Quicksand"/>
              <a:sym typeface="Quicksand"/>
            </a:endParaRPr>
          </a:p>
        </p:txBody>
      </p:sp>
      <p:pic>
        <p:nvPicPr>
          <p:cNvPr id="753" name="Google Shape;753;p87"/>
          <p:cNvPicPr preferRelativeResize="0"/>
          <p:nvPr/>
        </p:nvPicPr>
        <p:blipFill>
          <a:blip r:embed="rId4">
            <a:alphaModFix/>
          </a:blip>
          <a:stretch>
            <a:fillRect/>
          </a:stretch>
        </p:blipFill>
        <p:spPr>
          <a:xfrm>
            <a:off x="3087675" y="1542838"/>
            <a:ext cx="3638700" cy="9124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88"/>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759" name="Google Shape;759;p88"/>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88"/>
          <p:cNvSpPr txBox="1"/>
          <p:nvPr/>
        </p:nvSpPr>
        <p:spPr>
          <a:xfrm>
            <a:off x="556700" y="122403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learned to use multiplication and the phrase “_____ times as many” or “_____ times as much” for comparing two quantities.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At first, we used cubes and drawings to represent the quantities. For example: Andre has 3 cubes and Han has 12. We compared the number of cubes by: </a:t>
            </a:r>
            <a:endParaRPr sz="1600">
              <a:latin typeface="Quicksand"/>
              <a:ea typeface="Quicksand"/>
              <a:cs typeface="Quicksand"/>
              <a:sym typeface="Quicksand"/>
            </a:endParaRPr>
          </a:p>
        </p:txBody>
      </p:sp>
      <p:pic>
        <p:nvPicPr>
          <p:cNvPr id="761" name="Google Shape;761;p88"/>
          <p:cNvPicPr preferRelativeResize="0"/>
          <p:nvPr/>
        </p:nvPicPr>
        <p:blipFill>
          <a:blip r:embed="rId3">
            <a:alphaModFix/>
          </a:blip>
          <a:stretch>
            <a:fillRect/>
          </a:stretch>
        </p:blipFill>
        <p:spPr>
          <a:xfrm>
            <a:off x="2017500" y="2703573"/>
            <a:ext cx="4890375" cy="1841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89"/>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767" name="Google Shape;767;p89"/>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89"/>
          <p:cNvSpPr txBox="1"/>
          <p:nvPr/>
        </p:nvSpPr>
        <p:spPr>
          <a:xfrm>
            <a:off x="556700" y="1224038"/>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As the numbers got larger, drawing every unit of each quantity became less convenient, so we used simpler diagrams with numbers to represent the size of the quantities.</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We ended by comparing quantities in which one quantity is ten times as much as another. We also recalled some patterns in the numbers when we multiplied a number by 10. </a:t>
            </a:r>
            <a:endParaRPr sz="1600">
              <a:latin typeface="Quicksand"/>
              <a:ea typeface="Quicksand"/>
              <a:cs typeface="Quicksand"/>
              <a:sym typeface="Quicksand"/>
            </a:endParaRPr>
          </a:p>
        </p:txBody>
      </p:sp>
      <p:pic>
        <p:nvPicPr>
          <p:cNvPr id="769" name="Google Shape;769;p89"/>
          <p:cNvPicPr preferRelativeResize="0"/>
          <p:nvPr/>
        </p:nvPicPr>
        <p:blipFill>
          <a:blip r:embed="rId3">
            <a:alphaModFix/>
          </a:blip>
          <a:stretch>
            <a:fillRect/>
          </a:stretch>
        </p:blipFill>
        <p:spPr>
          <a:xfrm>
            <a:off x="1418075" y="2112938"/>
            <a:ext cx="5953125" cy="15430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773" name="Shape 773"/>
        <p:cNvGrpSpPr/>
        <p:nvPr/>
      </p:nvGrpSpPr>
      <p:grpSpPr>
        <a:xfrm>
          <a:off x="0" y="0"/>
          <a:ext cx="0" cy="0"/>
          <a:chOff x="0" y="0"/>
          <a:chExt cx="0" cy="0"/>
        </a:xfrm>
      </p:grpSpPr>
      <p:sp>
        <p:nvSpPr>
          <p:cNvPr id="774" name="Google Shape;774;p90"/>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 Lengths in Meters and Centimeters</a:t>
            </a:r>
            <a:endParaRPr sz="4400">
              <a:latin typeface="Hepta Slab"/>
              <a:ea typeface="Hepta Slab"/>
              <a:cs typeface="Hepta Slab"/>
              <a:sym typeface="Hepta Slab"/>
            </a:endParaRPr>
          </a:p>
        </p:txBody>
      </p:sp>
      <p:sp>
        <p:nvSpPr>
          <p:cNvPr id="775" name="Google Shape;775;p90"/>
          <p:cNvSpPr txBox="1"/>
          <p:nvPr/>
        </p:nvSpPr>
        <p:spPr>
          <a:xfrm>
            <a:off x="1738100" y="2828450"/>
            <a:ext cx="6588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explore some lengths that can be measured in meters and centimeters. </a:t>
            </a:r>
            <a:endParaRPr>
              <a:latin typeface="Quicksand"/>
              <a:ea typeface="Quicksand"/>
              <a:cs typeface="Quicksand"/>
              <a:sym typeface="Quicksand"/>
            </a:endParaRPr>
          </a:p>
        </p:txBody>
      </p:sp>
      <p:sp>
        <p:nvSpPr>
          <p:cNvPr id="776" name="Google Shape;776;p90"/>
          <p:cNvSpPr/>
          <p:nvPr/>
        </p:nvSpPr>
        <p:spPr>
          <a:xfrm>
            <a:off x="1350927" y="2828453"/>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90"/>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4.MD.A.1, 4.MD.A.2</a:t>
            </a:r>
            <a:endParaRPr sz="1100">
              <a:latin typeface="Quicksand"/>
              <a:ea typeface="Quicksand"/>
              <a:cs typeface="Quicksand"/>
              <a:sym typeface="Quicksand"/>
            </a:endParaRPr>
          </a:p>
        </p:txBody>
      </p:sp>
      <p:sp>
        <p:nvSpPr>
          <p:cNvPr id="778" name="Google Shape;778;p90"/>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7</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82" name="Shape 782"/>
        <p:cNvGrpSpPr/>
        <p:nvPr/>
      </p:nvGrpSpPr>
      <p:grpSpPr>
        <a:xfrm>
          <a:off x="0" y="0"/>
          <a:ext cx="0" cy="0"/>
          <a:chOff x="0" y="0"/>
          <a:chExt cx="0" cy="0"/>
        </a:xfrm>
      </p:grpSpPr>
      <p:sp>
        <p:nvSpPr>
          <p:cNvPr id="783" name="Google Shape;783;p91"/>
          <p:cNvSpPr txBox="1"/>
          <p:nvPr>
            <p:ph type="ctrTitle"/>
          </p:nvPr>
        </p:nvSpPr>
        <p:spPr>
          <a:xfrm>
            <a:off x="496925" y="859222"/>
            <a:ext cx="77724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Notice and Wonder: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Big Bug, Little Bug</a:t>
            </a:r>
            <a:endParaRPr b="0" sz="3000">
              <a:solidFill>
                <a:srgbClr val="595959"/>
              </a:solidFill>
              <a:latin typeface="Hepta Slab"/>
              <a:ea typeface="Hepta Slab"/>
              <a:cs typeface="Hepta Slab"/>
              <a:sym typeface="Hepta Slab"/>
            </a:endParaRPr>
          </a:p>
        </p:txBody>
      </p:sp>
      <p:sp>
        <p:nvSpPr>
          <p:cNvPr id="784" name="Google Shape;784;p91"/>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grpSp>
        <p:nvGrpSpPr>
          <p:cNvPr id="785" name="Google Shape;785;p91"/>
          <p:cNvGrpSpPr/>
          <p:nvPr/>
        </p:nvGrpSpPr>
        <p:grpSpPr>
          <a:xfrm>
            <a:off x="600225" y="1350717"/>
            <a:ext cx="7997012" cy="3404127"/>
            <a:chOff x="600225" y="1350717"/>
            <a:chExt cx="7997012" cy="3404127"/>
          </a:xfrm>
        </p:grpSpPr>
        <p:sp>
          <p:nvSpPr>
            <p:cNvPr id="786" name="Google Shape;786;p91"/>
            <p:cNvSpPr/>
            <p:nvPr/>
          </p:nvSpPr>
          <p:spPr>
            <a:xfrm rot="-685926">
              <a:off x="636082" y="1504706"/>
              <a:ext cx="1589434"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91"/>
            <p:cNvSpPr txBox="1"/>
            <p:nvPr/>
          </p:nvSpPr>
          <p:spPr>
            <a:xfrm rot="-751223">
              <a:off x="878038" y="1551088"/>
              <a:ext cx="1105695"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notice?</a:t>
              </a:r>
              <a:endParaRPr b="1" sz="1600">
                <a:latin typeface="Caveat Brush"/>
                <a:ea typeface="Caveat Brush"/>
                <a:cs typeface="Caveat Brush"/>
                <a:sym typeface="Caveat Brush"/>
              </a:endParaRPr>
            </a:p>
          </p:txBody>
        </p:sp>
        <p:sp>
          <p:nvSpPr>
            <p:cNvPr id="788" name="Google Shape;788;p91"/>
            <p:cNvSpPr/>
            <p:nvPr/>
          </p:nvSpPr>
          <p:spPr>
            <a:xfrm rot="963630">
              <a:off x="6767258" y="3781529"/>
              <a:ext cx="1772334" cy="73983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91"/>
            <p:cNvSpPr txBox="1"/>
            <p:nvPr/>
          </p:nvSpPr>
          <p:spPr>
            <a:xfrm rot="892376">
              <a:off x="7038064" y="3826290"/>
              <a:ext cx="1230733" cy="65030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Caveat Brush"/>
                  <a:ea typeface="Caveat Brush"/>
                  <a:cs typeface="Caveat Brush"/>
                  <a:sym typeface="Caveat Brush"/>
                </a:rPr>
                <a:t>What do you wonder?</a:t>
              </a:r>
              <a:endParaRPr b="1" sz="1600">
                <a:latin typeface="Caveat Brush"/>
                <a:ea typeface="Caveat Brush"/>
                <a:cs typeface="Caveat Brush"/>
                <a:sym typeface="Caveat Brush"/>
              </a:endParaRPr>
            </a:p>
          </p:txBody>
        </p:sp>
      </p:grpSp>
      <p:pic>
        <p:nvPicPr>
          <p:cNvPr id="790" name="Google Shape;790;p91"/>
          <p:cNvPicPr preferRelativeResize="0"/>
          <p:nvPr/>
        </p:nvPicPr>
        <p:blipFill>
          <a:blip r:embed="rId3">
            <a:alphaModFix/>
          </a:blip>
          <a:stretch>
            <a:fillRect/>
          </a:stretch>
        </p:blipFill>
        <p:spPr>
          <a:xfrm>
            <a:off x="2300350" y="2080722"/>
            <a:ext cx="4723925" cy="1536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92"/>
          <p:cNvSpPr txBox="1"/>
          <p:nvPr>
            <p:ph type="ctrTitle"/>
          </p:nvPr>
        </p:nvSpPr>
        <p:spPr>
          <a:xfrm>
            <a:off x="467075" y="62830"/>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How Long is One Meter?</a:t>
            </a:r>
            <a:endParaRPr b="0" sz="3000">
              <a:solidFill>
                <a:srgbClr val="595959"/>
              </a:solidFill>
              <a:latin typeface="Hepta Slab"/>
              <a:ea typeface="Hepta Slab"/>
              <a:cs typeface="Hepta Slab"/>
              <a:sym typeface="Hepta Slab"/>
            </a:endParaRPr>
          </a:p>
        </p:txBody>
      </p:sp>
      <p:sp>
        <p:nvSpPr>
          <p:cNvPr id="796" name="Google Shape;796;p9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797" name="Google Shape;797;p9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798" name="Google Shape;798;p92"/>
          <p:cNvSpPr txBox="1"/>
          <p:nvPr/>
        </p:nvSpPr>
        <p:spPr>
          <a:xfrm>
            <a:off x="520925" y="1167875"/>
            <a:ext cx="39585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Use the centimeter paper to build a strip that is 100 centimeters long. You will need scissors and tape.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If you do it precisely, your paper strip is 1 meter long.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List 5 items in the classroom that you think are about 1 meter long.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Then, use your paper strip to check how close your prediction is to 1 meter.</a:t>
            </a:r>
            <a:endParaRPr>
              <a:latin typeface="Quicksand"/>
              <a:ea typeface="Quicksand"/>
              <a:cs typeface="Quicksand"/>
              <a:sym typeface="Quicksand"/>
            </a:endParaRPr>
          </a:p>
        </p:txBody>
      </p:sp>
      <p:sp>
        <p:nvSpPr>
          <p:cNvPr id="799" name="Google Shape;799;p92"/>
          <p:cNvSpPr txBox="1"/>
          <p:nvPr/>
        </p:nvSpPr>
        <p:spPr>
          <a:xfrm>
            <a:off x="4569125" y="1433525"/>
            <a:ext cx="4143000" cy="276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3. Decide whether each of the following is more than 1 meter, less than 1 meter, or about 1 meter. </a:t>
            </a:r>
            <a:endParaRPr>
              <a:latin typeface="Quicksand"/>
              <a:ea typeface="Quicksand"/>
              <a:cs typeface="Quicksand"/>
              <a:sym typeface="Quicksand"/>
            </a:endParaRPr>
          </a:p>
          <a:p>
            <a:pPr indent="0" lvl="0" marL="457200" rtl="0" algn="l">
              <a:spcBef>
                <a:spcPts val="0"/>
              </a:spcBef>
              <a:spcAft>
                <a:spcPts val="0"/>
              </a:spcAft>
              <a:buNone/>
            </a:pPr>
            <a:r>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a. The stick insect in the warm-up activity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b. The step you make when walking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c. The step you make when running </a:t>
            </a:r>
            <a:endParaRPr>
              <a:latin typeface="Quicksand"/>
              <a:ea typeface="Quicksand"/>
              <a:cs typeface="Quicksand"/>
              <a:sym typeface="Quicksand"/>
            </a:endParaRPr>
          </a:p>
          <a:p>
            <a:pPr indent="0" lvl="0" marL="457200" rtl="0" algn="l">
              <a:spcBef>
                <a:spcPts val="1000"/>
              </a:spcBef>
              <a:spcAft>
                <a:spcPts val="0"/>
              </a:spcAft>
              <a:buNone/>
            </a:pPr>
            <a:r>
              <a:rPr lang="en">
                <a:latin typeface="Quicksand"/>
                <a:ea typeface="Quicksand"/>
                <a:cs typeface="Quicksand"/>
                <a:sym typeface="Quicksand"/>
              </a:rPr>
              <a:t>d. Your arm span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Be prepared to explain how you know.</a:t>
            </a:r>
            <a:endParaRPr>
              <a:latin typeface="Quicksand"/>
              <a:ea typeface="Quicksand"/>
              <a:cs typeface="Quicksand"/>
              <a:sym typeface="Quicksan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93"/>
          <p:cNvSpPr txBox="1"/>
          <p:nvPr>
            <p:ph type="ctrTitle"/>
          </p:nvPr>
        </p:nvSpPr>
        <p:spPr>
          <a:xfrm>
            <a:off x="467075" y="62830"/>
            <a:ext cx="7772400" cy="9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In and Around the School</a:t>
            </a:r>
            <a:endParaRPr b="0" sz="3000">
              <a:solidFill>
                <a:srgbClr val="595959"/>
              </a:solidFill>
              <a:latin typeface="Hepta Slab"/>
              <a:ea typeface="Hepta Slab"/>
              <a:cs typeface="Hepta Slab"/>
              <a:sym typeface="Hepta Slab"/>
            </a:endParaRPr>
          </a:p>
        </p:txBody>
      </p:sp>
      <p:sp>
        <p:nvSpPr>
          <p:cNvPr id="805" name="Google Shape;805;p9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806" name="Google Shape;806;p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07" name="Google Shape;807;p93"/>
          <p:cNvSpPr txBox="1"/>
          <p:nvPr/>
        </p:nvSpPr>
        <p:spPr>
          <a:xfrm>
            <a:off x="511950" y="1060150"/>
            <a:ext cx="44571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Priya took some measurements in meters and recorded them in the table, but she made some errors when converting them to centimeters. She also left out one measurement.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sp>
        <p:nvSpPr>
          <p:cNvPr id="808" name="Google Shape;808;p93"/>
          <p:cNvSpPr txBox="1"/>
          <p:nvPr/>
        </p:nvSpPr>
        <p:spPr>
          <a:xfrm>
            <a:off x="4915175" y="2075825"/>
            <a:ext cx="38778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Find and correct Priya’s conversion errors. Be prepared to explain how you know.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Find the length of the playground in centimeters.</a:t>
            </a:r>
            <a:endParaRPr>
              <a:latin typeface="Quicksand"/>
              <a:ea typeface="Quicksand"/>
              <a:cs typeface="Quicksand"/>
              <a:sym typeface="Quicksand"/>
            </a:endParaRPr>
          </a:p>
        </p:txBody>
      </p:sp>
      <p:pic>
        <p:nvPicPr>
          <p:cNvPr id="809" name="Google Shape;809;p93"/>
          <p:cNvPicPr preferRelativeResize="0"/>
          <p:nvPr/>
        </p:nvPicPr>
        <p:blipFill>
          <a:blip r:embed="rId3">
            <a:alphaModFix/>
          </a:blip>
          <a:stretch>
            <a:fillRect/>
          </a:stretch>
        </p:blipFill>
        <p:spPr>
          <a:xfrm>
            <a:off x="637625" y="2147600"/>
            <a:ext cx="4075825" cy="18570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9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15" name="Google Shape;815;p94"/>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Covered By Your Grace"/>
                <a:ea typeface="Covered By Your Grace"/>
                <a:cs typeface="Covered By Your Grace"/>
                <a:sym typeface="Covered By Your Grace"/>
              </a:rPr>
              <a:t>Today we took a close look at the relationship between centimeters and meters.</a:t>
            </a:r>
            <a:endParaRPr sz="3000">
              <a:latin typeface="Covered By Your Grace"/>
              <a:ea typeface="Covered By Your Grace"/>
              <a:cs typeface="Covered By Your Grace"/>
              <a:sym typeface="Covered By Your Grace"/>
            </a:endParaRPr>
          </a:p>
        </p:txBody>
      </p:sp>
      <p:sp>
        <p:nvSpPr>
          <p:cNvPr id="816" name="Google Shape;816;p94"/>
          <p:cNvSpPr/>
          <p:nvPr/>
        </p:nvSpPr>
        <p:spPr>
          <a:xfrm flipH="1">
            <a:off x="594185" y="2190252"/>
            <a:ext cx="3091140" cy="188505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94"/>
          <p:cNvSpPr txBox="1"/>
          <p:nvPr/>
        </p:nvSpPr>
        <p:spPr>
          <a:xfrm>
            <a:off x="998700" y="2542134"/>
            <a:ext cx="22821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Write one sentence to describe the relationship between the two units. Be as specific and precise as you can in your word choice.</a:t>
            </a:r>
            <a:endParaRPr b="1" sz="1100">
              <a:latin typeface="Quicksand"/>
              <a:ea typeface="Quicksand"/>
              <a:cs typeface="Quicksand"/>
              <a:sym typeface="Quicksand"/>
            </a:endParaRPr>
          </a:p>
        </p:txBody>
      </p:sp>
      <p:sp>
        <p:nvSpPr>
          <p:cNvPr id="818" name="Google Shape;818;p94"/>
          <p:cNvSpPr/>
          <p:nvPr/>
        </p:nvSpPr>
        <p:spPr>
          <a:xfrm>
            <a:off x="5856025" y="2190250"/>
            <a:ext cx="2874070" cy="175936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94"/>
          <p:cNvSpPr txBox="1"/>
          <p:nvPr/>
        </p:nvSpPr>
        <p:spPr>
          <a:xfrm flipH="1">
            <a:off x="6079789" y="2462195"/>
            <a:ext cx="2426700" cy="95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Share your sentence with your partner and listen to theirs. If you disagree with something they wrote, bring up your disagreement</a:t>
            </a:r>
            <a:endParaRPr b="1" sz="1100">
              <a:latin typeface="Quicksand"/>
              <a:ea typeface="Quicksand"/>
              <a:cs typeface="Quicksand"/>
              <a:sym typeface="Quicksand"/>
            </a:endParaRPr>
          </a:p>
        </p:txBody>
      </p:sp>
      <p:pic>
        <p:nvPicPr>
          <p:cNvPr id="820" name="Google Shape;820;p94"/>
          <p:cNvPicPr preferRelativeResize="0"/>
          <p:nvPr/>
        </p:nvPicPr>
        <p:blipFill rotWithShape="1">
          <a:blip r:embed="rId3">
            <a:alphaModFix/>
          </a:blip>
          <a:srcRect b="0" l="21370" r="22481" t="0"/>
          <a:stretch/>
        </p:blipFill>
        <p:spPr>
          <a:xfrm>
            <a:off x="4277950" y="2926150"/>
            <a:ext cx="1240600" cy="138967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824" name="Shape 824"/>
        <p:cNvGrpSpPr/>
        <p:nvPr/>
      </p:nvGrpSpPr>
      <p:grpSpPr>
        <a:xfrm>
          <a:off x="0" y="0"/>
          <a:ext cx="0" cy="0"/>
          <a:chOff x="0" y="0"/>
          <a:chExt cx="0" cy="0"/>
        </a:xfrm>
      </p:grpSpPr>
      <p:sp>
        <p:nvSpPr>
          <p:cNvPr id="825" name="Google Shape;825;p95"/>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Lengths in Meters and Kilometers</a:t>
            </a:r>
            <a:endParaRPr sz="4400">
              <a:latin typeface="Hepta Slab"/>
              <a:ea typeface="Hepta Slab"/>
              <a:cs typeface="Hepta Slab"/>
              <a:sym typeface="Hepta Slab"/>
            </a:endParaRPr>
          </a:p>
        </p:txBody>
      </p:sp>
      <p:sp>
        <p:nvSpPr>
          <p:cNvPr id="826" name="Google Shape;826;p95"/>
          <p:cNvSpPr txBox="1"/>
          <p:nvPr/>
        </p:nvSpPr>
        <p:spPr>
          <a:xfrm>
            <a:off x="2105475" y="2906325"/>
            <a:ext cx="5716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explore longer measurements in meters and kilometers.</a:t>
            </a:r>
            <a:endParaRPr>
              <a:latin typeface="Quicksand"/>
              <a:ea typeface="Quicksand"/>
              <a:cs typeface="Quicksand"/>
              <a:sym typeface="Quicksand"/>
            </a:endParaRPr>
          </a:p>
        </p:txBody>
      </p:sp>
      <p:sp>
        <p:nvSpPr>
          <p:cNvPr id="827" name="Google Shape;827;p95"/>
          <p:cNvSpPr/>
          <p:nvPr/>
        </p:nvSpPr>
        <p:spPr>
          <a:xfrm>
            <a:off x="1655202" y="2906328"/>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95"/>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4.MD.A.1, 4.MD.A.2</a:t>
            </a:r>
            <a:endParaRPr sz="1100">
              <a:latin typeface="Quicksand"/>
              <a:ea typeface="Quicksand"/>
              <a:cs typeface="Quicksand"/>
              <a:sym typeface="Quicksand"/>
            </a:endParaRPr>
          </a:p>
        </p:txBody>
      </p:sp>
      <p:sp>
        <p:nvSpPr>
          <p:cNvPr id="829" name="Google Shape;829;p95"/>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8</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96"/>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 Number Times Hundreds and Thousands</a:t>
            </a:r>
            <a:endParaRPr b="0" sz="3000">
              <a:solidFill>
                <a:srgbClr val="595959"/>
              </a:solidFill>
              <a:latin typeface="Hepta Slab"/>
              <a:ea typeface="Hepta Slab"/>
              <a:cs typeface="Hepta Slab"/>
              <a:sym typeface="Hepta Slab"/>
            </a:endParaRPr>
          </a:p>
        </p:txBody>
      </p:sp>
      <p:sp>
        <p:nvSpPr>
          <p:cNvPr id="835" name="Google Shape;835;p96"/>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36" name="Google Shape;836;p96"/>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96"/>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838" name="Google Shape;838;p96"/>
          <p:cNvPicPr preferRelativeResize="0"/>
          <p:nvPr/>
        </p:nvPicPr>
        <p:blipFill>
          <a:blip r:embed="rId3">
            <a:alphaModFix/>
          </a:blip>
          <a:stretch>
            <a:fillRect/>
          </a:stretch>
        </p:blipFill>
        <p:spPr>
          <a:xfrm>
            <a:off x="3662175" y="2338818"/>
            <a:ext cx="2819400" cy="9525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97"/>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 Number Times Hundreds and Thousands</a:t>
            </a:r>
            <a:endParaRPr b="0" sz="3000">
              <a:solidFill>
                <a:srgbClr val="595959"/>
              </a:solidFill>
              <a:latin typeface="Hepta Slab"/>
              <a:ea typeface="Hepta Slab"/>
              <a:cs typeface="Hepta Slab"/>
              <a:sym typeface="Hepta Slab"/>
            </a:endParaRPr>
          </a:p>
        </p:txBody>
      </p:sp>
      <p:sp>
        <p:nvSpPr>
          <p:cNvPr id="844" name="Google Shape;844;p97"/>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45" name="Google Shape;845;p97"/>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97"/>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847" name="Google Shape;847;p97"/>
          <p:cNvPicPr preferRelativeResize="0"/>
          <p:nvPr/>
        </p:nvPicPr>
        <p:blipFill>
          <a:blip r:embed="rId3">
            <a:alphaModFix/>
          </a:blip>
          <a:stretch>
            <a:fillRect/>
          </a:stretch>
        </p:blipFill>
        <p:spPr>
          <a:xfrm>
            <a:off x="3536525" y="2374743"/>
            <a:ext cx="3076575" cy="12001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98"/>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 Number Times Hundreds and Thousands</a:t>
            </a:r>
            <a:endParaRPr b="0" sz="3000">
              <a:solidFill>
                <a:srgbClr val="595959"/>
              </a:solidFill>
              <a:latin typeface="Hepta Slab"/>
              <a:ea typeface="Hepta Slab"/>
              <a:cs typeface="Hepta Slab"/>
              <a:sym typeface="Hepta Slab"/>
            </a:endParaRPr>
          </a:p>
        </p:txBody>
      </p:sp>
      <p:sp>
        <p:nvSpPr>
          <p:cNvPr id="853" name="Google Shape;853;p9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54" name="Google Shape;854;p98"/>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98"/>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856" name="Google Shape;856;p98"/>
          <p:cNvPicPr preferRelativeResize="0"/>
          <p:nvPr/>
        </p:nvPicPr>
        <p:blipFill>
          <a:blip r:embed="rId3">
            <a:alphaModFix/>
          </a:blip>
          <a:stretch>
            <a:fillRect/>
          </a:stretch>
        </p:blipFill>
        <p:spPr>
          <a:xfrm>
            <a:off x="3455725" y="2452618"/>
            <a:ext cx="3162300" cy="11811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99"/>
          <p:cNvSpPr txBox="1"/>
          <p:nvPr>
            <p:ph type="ctrTitle"/>
          </p:nvPr>
        </p:nvSpPr>
        <p:spPr>
          <a:xfrm>
            <a:off x="685800" y="872621"/>
            <a:ext cx="7772400" cy="57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Number Talk: A Number Times Hundreds and Thousands</a:t>
            </a:r>
            <a:endParaRPr b="0" sz="3000">
              <a:solidFill>
                <a:srgbClr val="595959"/>
              </a:solidFill>
              <a:latin typeface="Hepta Slab"/>
              <a:ea typeface="Hepta Slab"/>
              <a:cs typeface="Hepta Slab"/>
              <a:sym typeface="Hepta Slab"/>
            </a:endParaRPr>
          </a:p>
        </p:txBody>
      </p:sp>
      <p:sp>
        <p:nvSpPr>
          <p:cNvPr id="862" name="Google Shape;862;p99"/>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863" name="Google Shape;863;p99"/>
          <p:cNvSpPr/>
          <p:nvPr/>
        </p:nvSpPr>
        <p:spPr>
          <a:xfrm rot="-685883">
            <a:off x="668894" y="1543178"/>
            <a:ext cx="3167621"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99"/>
          <p:cNvSpPr txBox="1"/>
          <p:nvPr/>
        </p:nvSpPr>
        <p:spPr>
          <a:xfrm rot="-751316">
            <a:off x="1048849" y="1679664"/>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a:t>
            </a:r>
            <a:endParaRPr b="1" sz="1600">
              <a:solidFill>
                <a:srgbClr val="434343"/>
              </a:solidFill>
              <a:latin typeface="Caveat Brush"/>
              <a:ea typeface="Caveat Brush"/>
              <a:cs typeface="Caveat Brush"/>
              <a:sym typeface="Caveat Brush"/>
            </a:endParaRPr>
          </a:p>
        </p:txBody>
      </p:sp>
      <p:pic>
        <p:nvPicPr>
          <p:cNvPr id="865" name="Google Shape;865;p99"/>
          <p:cNvPicPr preferRelativeResize="0"/>
          <p:nvPr/>
        </p:nvPicPr>
        <p:blipFill>
          <a:blip r:embed="rId3">
            <a:alphaModFix/>
          </a:blip>
          <a:stretch>
            <a:fillRect/>
          </a:stretch>
        </p:blipFill>
        <p:spPr>
          <a:xfrm>
            <a:off x="3437775" y="2410643"/>
            <a:ext cx="3667125" cy="12382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100"/>
          <p:cNvSpPr txBox="1"/>
          <p:nvPr/>
        </p:nvSpPr>
        <p:spPr>
          <a:xfrm>
            <a:off x="288950" y="298825"/>
            <a:ext cx="7998300" cy="568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How Long is One Kilometer?</a:t>
            </a:r>
            <a:endParaRPr sz="2900">
              <a:solidFill>
                <a:srgbClr val="595959"/>
              </a:solidFill>
              <a:latin typeface="Hepta Slab"/>
              <a:ea typeface="Hepta Slab"/>
              <a:cs typeface="Hepta Slab"/>
              <a:sym typeface="Hepta Slab"/>
            </a:endParaRPr>
          </a:p>
        </p:txBody>
      </p:sp>
      <p:sp>
        <p:nvSpPr>
          <p:cNvPr id="871" name="Google Shape;871;p10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872" name="Google Shape;872;p100"/>
          <p:cNvSpPr txBox="1"/>
          <p:nvPr/>
        </p:nvSpPr>
        <p:spPr>
          <a:xfrm>
            <a:off x="481900" y="1013675"/>
            <a:ext cx="40563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Quicksand"/>
                <a:ea typeface="Quicksand"/>
                <a:cs typeface="Quicksand"/>
                <a:sym typeface="Quicksand"/>
              </a:rPr>
              <a:t>1. The darkly shaded section of the track is 100 meters.</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rPr lang="en" sz="1200">
                <a:solidFill>
                  <a:srgbClr val="434343"/>
                </a:solidFill>
                <a:latin typeface="Quicksand"/>
                <a:ea typeface="Quicksand"/>
                <a:cs typeface="Quicksand"/>
                <a:sym typeface="Quicksand"/>
              </a:rPr>
              <a:t>How many 100-meter races does it take to travel 1 kilometer?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rPr lang="en" sz="1200">
                <a:solidFill>
                  <a:srgbClr val="434343"/>
                </a:solidFill>
                <a:latin typeface="Quicksand"/>
                <a:ea typeface="Quicksand"/>
                <a:cs typeface="Quicksand"/>
                <a:sym typeface="Quicksand"/>
              </a:rPr>
              <a:t>2. Your teacher will give you images of something with a length or height measured in meters. </a:t>
            </a:r>
            <a:endParaRPr sz="1200">
              <a:solidFill>
                <a:srgbClr val="434343"/>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 sz="1200">
                <a:solidFill>
                  <a:srgbClr val="434343"/>
                </a:solidFill>
                <a:latin typeface="Quicksand"/>
                <a:ea typeface="Quicksand"/>
                <a:cs typeface="Quicksand"/>
                <a:sym typeface="Quicksand"/>
              </a:rPr>
              <a:t>About how many of the items given to you are needed to make 1 kilometer? Explain or show how you know. </a:t>
            </a:r>
            <a:endParaRPr sz="1200">
              <a:solidFill>
                <a:srgbClr val="434343"/>
              </a:solidFill>
              <a:latin typeface="Quicksand"/>
              <a:ea typeface="Quicksand"/>
              <a:cs typeface="Quicksand"/>
              <a:sym typeface="Quicksand"/>
            </a:endParaRPr>
          </a:p>
        </p:txBody>
      </p:sp>
      <p:sp>
        <p:nvSpPr>
          <p:cNvPr id="873" name="Google Shape;873;p100"/>
          <p:cNvSpPr txBox="1"/>
          <p:nvPr/>
        </p:nvSpPr>
        <p:spPr>
          <a:xfrm>
            <a:off x="2688950" y="708550"/>
            <a:ext cx="3617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Quicksand"/>
                <a:ea typeface="Quicksand"/>
                <a:cs typeface="Quicksand"/>
                <a:sym typeface="Quicksand"/>
              </a:rPr>
              <a:t>There are 1,000 meters in 1 kilometer.</a:t>
            </a:r>
            <a:endParaRPr b="1">
              <a:latin typeface="Quicksand"/>
              <a:ea typeface="Quicksand"/>
              <a:cs typeface="Quicksand"/>
              <a:sym typeface="Quicksand"/>
            </a:endParaRPr>
          </a:p>
        </p:txBody>
      </p:sp>
      <p:pic>
        <p:nvPicPr>
          <p:cNvPr id="874" name="Google Shape;874;p100"/>
          <p:cNvPicPr preferRelativeResize="0"/>
          <p:nvPr/>
        </p:nvPicPr>
        <p:blipFill>
          <a:blip r:embed="rId3">
            <a:alphaModFix/>
          </a:blip>
          <a:stretch>
            <a:fillRect/>
          </a:stretch>
        </p:blipFill>
        <p:spPr>
          <a:xfrm>
            <a:off x="924719" y="1338444"/>
            <a:ext cx="2724774" cy="1687210"/>
          </a:xfrm>
          <a:prstGeom prst="rect">
            <a:avLst/>
          </a:prstGeom>
          <a:noFill/>
          <a:ln cap="flat" cmpd="sng" w="19050">
            <a:solidFill>
              <a:schemeClr val="dk2"/>
            </a:solidFill>
            <a:prstDash val="solid"/>
            <a:round/>
            <a:headEnd len="sm" w="sm" type="none"/>
            <a:tailEnd len="sm" w="sm" type="none"/>
          </a:ln>
        </p:spPr>
      </p:pic>
      <p:sp>
        <p:nvSpPr>
          <p:cNvPr id="875" name="Google Shape;875;p100"/>
          <p:cNvSpPr txBox="1"/>
          <p:nvPr/>
        </p:nvSpPr>
        <p:spPr>
          <a:xfrm>
            <a:off x="4538200" y="1193225"/>
            <a:ext cx="4254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Quicksand"/>
                <a:ea typeface="Quicksand"/>
                <a:cs typeface="Quicksand"/>
                <a:sym typeface="Quicksand"/>
              </a:rPr>
              <a:t>3. Work with your group to write a number in the blank so that each statement is true.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457200" rtl="0" algn="l">
              <a:spcBef>
                <a:spcPts val="0"/>
              </a:spcBef>
              <a:spcAft>
                <a:spcPts val="0"/>
              </a:spcAft>
              <a:buNone/>
            </a:pPr>
            <a:r>
              <a:rPr lang="en" sz="1200">
                <a:solidFill>
                  <a:srgbClr val="434343"/>
                </a:solidFill>
                <a:latin typeface="Quicksand"/>
                <a:ea typeface="Quicksand"/>
                <a:cs typeface="Quicksand"/>
                <a:sym typeface="Quicksand"/>
              </a:rPr>
              <a:t>a. One kilometer is the length of (about, exactly) __________ soccer fields. </a:t>
            </a:r>
            <a:endParaRPr sz="1200">
              <a:solidFill>
                <a:srgbClr val="434343"/>
              </a:solidFill>
              <a:latin typeface="Quicksand"/>
              <a:ea typeface="Quicksand"/>
              <a:cs typeface="Quicksand"/>
              <a:sym typeface="Quicksand"/>
            </a:endParaRPr>
          </a:p>
          <a:p>
            <a:pPr indent="0" lvl="0" marL="457200" rtl="0" algn="l">
              <a:spcBef>
                <a:spcPts val="1000"/>
              </a:spcBef>
              <a:spcAft>
                <a:spcPts val="0"/>
              </a:spcAft>
              <a:buNone/>
            </a:pPr>
            <a:r>
              <a:rPr lang="en" sz="1200">
                <a:solidFill>
                  <a:srgbClr val="434343"/>
                </a:solidFill>
                <a:latin typeface="Quicksand"/>
                <a:ea typeface="Quicksand"/>
                <a:cs typeface="Quicksand"/>
                <a:sym typeface="Quicksand"/>
              </a:rPr>
              <a:t>b. One kilometer is the length of (about, exactly) __________ Statues of Liberty. </a:t>
            </a:r>
            <a:endParaRPr sz="1200">
              <a:solidFill>
                <a:srgbClr val="434343"/>
              </a:solidFill>
              <a:latin typeface="Quicksand"/>
              <a:ea typeface="Quicksand"/>
              <a:cs typeface="Quicksand"/>
              <a:sym typeface="Quicksand"/>
            </a:endParaRPr>
          </a:p>
          <a:p>
            <a:pPr indent="0" lvl="0" marL="457200" rtl="0" algn="l">
              <a:spcBef>
                <a:spcPts val="1000"/>
              </a:spcBef>
              <a:spcAft>
                <a:spcPts val="0"/>
              </a:spcAft>
              <a:buNone/>
            </a:pPr>
            <a:r>
              <a:rPr lang="en" sz="1200">
                <a:solidFill>
                  <a:srgbClr val="434343"/>
                </a:solidFill>
                <a:latin typeface="Quicksand"/>
                <a:ea typeface="Quicksand"/>
                <a:cs typeface="Quicksand"/>
                <a:sym typeface="Quicksand"/>
              </a:rPr>
              <a:t>c. One kilometer is the length of (about, exactly) __________ Olympic-size swimming pools. </a:t>
            </a:r>
            <a:endParaRPr sz="1200">
              <a:solidFill>
                <a:srgbClr val="434343"/>
              </a:solidFill>
              <a:latin typeface="Quicksand"/>
              <a:ea typeface="Quicksand"/>
              <a:cs typeface="Quicksand"/>
              <a:sym typeface="Quicksand"/>
            </a:endParaRPr>
          </a:p>
          <a:p>
            <a:pPr indent="0" lvl="0" marL="457200" rtl="0" algn="l">
              <a:spcBef>
                <a:spcPts val="1000"/>
              </a:spcBef>
              <a:spcAft>
                <a:spcPts val="0"/>
              </a:spcAft>
              <a:buNone/>
            </a:pPr>
            <a:r>
              <a:rPr lang="en" sz="1200">
                <a:solidFill>
                  <a:srgbClr val="434343"/>
                </a:solidFill>
                <a:latin typeface="Quicksand"/>
                <a:ea typeface="Quicksand"/>
                <a:cs typeface="Quicksand"/>
                <a:sym typeface="Quicksand"/>
              </a:rPr>
              <a:t>d. One kilometer is the length of (about, exactly) __________ basketball courts. </a:t>
            </a:r>
            <a:endParaRPr sz="1200">
              <a:solidFill>
                <a:srgbClr val="434343"/>
              </a:solidFill>
              <a:latin typeface="Quicksand"/>
              <a:ea typeface="Quicksand"/>
              <a:cs typeface="Quicksand"/>
              <a:sym typeface="Quicksand"/>
            </a:endParaRPr>
          </a:p>
          <a:p>
            <a:pPr indent="0" lvl="0" marL="0" rtl="0" algn="l">
              <a:spcBef>
                <a:spcPts val="100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rPr lang="en" sz="1200">
                <a:solidFill>
                  <a:srgbClr val="434343"/>
                </a:solidFill>
                <a:latin typeface="Quicksand"/>
                <a:ea typeface="Quicksand"/>
                <a:cs typeface="Quicksand"/>
                <a:sym typeface="Quicksand"/>
              </a:rPr>
              <a:t>4. Estimate where you might end up if you travel 1 kilometer from your school’s front door</a:t>
            </a:r>
            <a:endParaRPr sz="1200">
              <a:solidFill>
                <a:srgbClr val="434343"/>
              </a:solidFill>
              <a:latin typeface="Quicksand"/>
              <a:ea typeface="Quicksand"/>
              <a:cs typeface="Quicksand"/>
              <a:sym typeface="Quicksand"/>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101"/>
          <p:cNvSpPr txBox="1"/>
          <p:nvPr/>
        </p:nvSpPr>
        <p:spPr>
          <a:xfrm>
            <a:off x="360775" y="403600"/>
            <a:ext cx="7998300" cy="568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Meters and Kilometers</a:t>
            </a:r>
            <a:endParaRPr sz="2900">
              <a:solidFill>
                <a:srgbClr val="595959"/>
              </a:solidFill>
              <a:latin typeface="Hepta Slab"/>
              <a:ea typeface="Hepta Slab"/>
              <a:cs typeface="Hepta Slab"/>
              <a:sym typeface="Hepta Slab"/>
            </a:endParaRPr>
          </a:p>
        </p:txBody>
      </p:sp>
      <p:sp>
        <p:nvSpPr>
          <p:cNvPr id="881" name="Google Shape;881;p10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882" name="Google Shape;882;p101"/>
          <p:cNvSpPr txBox="1"/>
          <p:nvPr/>
        </p:nvSpPr>
        <p:spPr>
          <a:xfrm>
            <a:off x="481900" y="1013675"/>
            <a:ext cx="40563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Quicksand"/>
                <a:ea typeface="Quicksand"/>
                <a:cs typeface="Quicksand"/>
                <a:sym typeface="Quicksand"/>
              </a:rPr>
              <a:t>1. Complete the table with the missing lengths in meters or kilometers.</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p:txBody>
      </p:sp>
      <p:sp>
        <p:nvSpPr>
          <p:cNvPr id="883" name="Google Shape;883;p101"/>
          <p:cNvSpPr txBox="1"/>
          <p:nvPr/>
        </p:nvSpPr>
        <p:spPr>
          <a:xfrm>
            <a:off x="4538200" y="1553925"/>
            <a:ext cx="4254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Quicksand"/>
                <a:ea typeface="Quicksand"/>
                <a:cs typeface="Quicksand"/>
                <a:sym typeface="Quicksand"/>
              </a:rPr>
              <a:t>2. Andre says 100 meters is longer than 10 kilometers. Do you agree or disagree? Explain your reasoning.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rPr lang="en" sz="1200">
                <a:solidFill>
                  <a:srgbClr val="434343"/>
                </a:solidFill>
                <a:latin typeface="Quicksand"/>
                <a:ea typeface="Quicksand"/>
                <a:cs typeface="Quicksand"/>
                <a:sym typeface="Quicksand"/>
              </a:rPr>
              <a:t>3. Which is greater? </a:t>
            </a:r>
            <a:endParaRPr sz="12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200">
              <a:solidFill>
                <a:srgbClr val="434343"/>
              </a:solidFill>
              <a:latin typeface="Quicksand"/>
              <a:ea typeface="Quicksand"/>
              <a:cs typeface="Quicksand"/>
              <a:sym typeface="Quicksand"/>
            </a:endParaRPr>
          </a:p>
          <a:p>
            <a:pPr indent="0" lvl="0" marL="457200" rtl="0" algn="l">
              <a:spcBef>
                <a:spcPts val="0"/>
              </a:spcBef>
              <a:spcAft>
                <a:spcPts val="0"/>
              </a:spcAft>
              <a:buNone/>
            </a:pPr>
            <a:r>
              <a:rPr lang="en" sz="1200">
                <a:solidFill>
                  <a:srgbClr val="434343"/>
                </a:solidFill>
                <a:latin typeface="Quicksand"/>
                <a:ea typeface="Quicksand"/>
                <a:cs typeface="Quicksand"/>
                <a:sym typeface="Quicksand"/>
              </a:rPr>
              <a:t>a. 2,000 meters or 3 kilometers </a:t>
            </a:r>
            <a:endParaRPr sz="1200">
              <a:solidFill>
                <a:srgbClr val="434343"/>
              </a:solidFill>
              <a:latin typeface="Quicksand"/>
              <a:ea typeface="Quicksand"/>
              <a:cs typeface="Quicksand"/>
              <a:sym typeface="Quicksand"/>
            </a:endParaRPr>
          </a:p>
          <a:p>
            <a:pPr indent="0" lvl="0" marL="457200" rtl="0" algn="l">
              <a:spcBef>
                <a:spcPts val="1000"/>
              </a:spcBef>
              <a:spcAft>
                <a:spcPts val="0"/>
              </a:spcAft>
              <a:buNone/>
            </a:pPr>
            <a:r>
              <a:rPr lang="en" sz="1200">
                <a:solidFill>
                  <a:srgbClr val="434343"/>
                </a:solidFill>
                <a:latin typeface="Quicksand"/>
                <a:ea typeface="Quicksand"/>
                <a:cs typeface="Quicksand"/>
                <a:sym typeface="Quicksand"/>
              </a:rPr>
              <a:t>b. 500 meters or 1 kilometer </a:t>
            </a:r>
            <a:endParaRPr sz="1200">
              <a:solidFill>
                <a:srgbClr val="434343"/>
              </a:solidFill>
              <a:latin typeface="Quicksand"/>
              <a:ea typeface="Quicksand"/>
              <a:cs typeface="Quicksand"/>
              <a:sym typeface="Quicksand"/>
            </a:endParaRPr>
          </a:p>
          <a:p>
            <a:pPr indent="0" lvl="0" marL="457200" rtl="0" algn="l">
              <a:spcBef>
                <a:spcPts val="1000"/>
              </a:spcBef>
              <a:spcAft>
                <a:spcPts val="0"/>
              </a:spcAft>
              <a:buNone/>
            </a:pPr>
            <a:r>
              <a:rPr lang="en" sz="1200">
                <a:solidFill>
                  <a:srgbClr val="434343"/>
                </a:solidFill>
                <a:latin typeface="Quicksand"/>
                <a:ea typeface="Quicksand"/>
                <a:cs typeface="Quicksand"/>
                <a:sym typeface="Quicksand"/>
              </a:rPr>
              <a:t>c. 14 kilometers or 14,000 meters </a:t>
            </a:r>
            <a:endParaRPr sz="1200">
              <a:solidFill>
                <a:srgbClr val="434343"/>
              </a:solidFill>
              <a:latin typeface="Quicksand"/>
              <a:ea typeface="Quicksand"/>
              <a:cs typeface="Quicksand"/>
              <a:sym typeface="Quicksand"/>
            </a:endParaRPr>
          </a:p>
          <a:p>
            <a:pPr indent="0" lvl="0" marL="457200" rtl="0" algn="l">
              <a:spcBef>
                <a:spcPts val="1000"/>
              </a:spcBef>
              <a:spcAft>
                <a:spcPts val="1000"/>
              </a:spcAft>
              <a:buNone/>
            </a:pPr>
            <a:r>
              <a:rPr lang="en" sz="1200">
                <a:solidFill>
                  <a:srgbClr val="434343"/>
                </a:solidFill>
                <a:latin typeface="Quicksand"/>
                <a:ea typeface="Quicksand"/>
                <a:cs typeface="Quicksand"/>
                <a:sym typeface="Quicksand"/>
              </a:rPr>
              <a:t>d. 8 kilometers or 80,000 meters</a:t>
            </a:r>
            <a:endParaRPr sz="1200">
              <a:solidFill>
                <a:srgbClr val="434343"/>
              </a:solidFill>
              <a:latin typeface="Quicksand"/>
              <a:ea typeface="Quicksand"/>
              <a:cs typeface="Quicksand"/>
              <a:sym typeface="Quicksand"/>
            </a:endParaRPr>
          </a:p>
        </p:txBody>
      </p:sp>
      <p:pic>
        <p:nvPicPr>
          <p:cNvPr id="884" name="Google Shape;884;p101"/>
          <p:cNvPicPr preferRelativeResize="0"/>
          <p:nvPr/>
        </p:nvPicPr>
        <p:blipFill>
          <a:blip r:embed="rId3">
            <a:alphaModFix/>
          </a:blip>
          <a:stretch>
            <a:fillRect/>
          </a:stretch>
        </p:blipFill>
        <p:spPr>
          <a:xfrm>
            <a:off x="1103900" y="1553925"/>
            <a:ext cx="2349749" cy="3105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102"/>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890" name="Google Shape;890;p102"/>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Covered By Your Grace"/>
                <a:ea typeface="Covered By Your Grace"/>
                <a:cs typeface="Covered By Your Grace"/>
                <a:sym typeface="Covered By Your Grace"/>
              </a:rPr>
              <a:t>Today we learned about the relationship between meters and kilometers.</a:t>
            </a:r>
            <a:endParaRPr sz="3000">
              <a:latin typeface="Covered By Your Grace"/>
              <a:ea typeface="Covered By Your Grace"/>
              <a:cs typeface="Covered By Your Grace"/>
              <a:sym typeface="Covered By Your Grace"/>
            </a:endParaRPr>
          </a:p>
        </p:txBody>
      </p:sp>
      <p:sp>
        <p:nvSpPr>
          <p:cNvPr id="891" name="Google Shape;891;p102"/>
          <p:cNvSpPr/>
          <p:nvPr/>
        </p:nvSpPr>
        <p:spPr>
          <a:xfrm>
            <a:off x="5297726" y="1586525"/>
            <a:ext cx="2929654" cy="186041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102"/>
          <p:cNvSpPr txBox="1"/>
          <p:nvPr/>
        </p:nvSpPr>
        <p:spPr>
          <a:xfrm flipH="1">
            <a:off x="5525689" y="1939011"/>
            <a:ext cx="2473800" cy="78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Because 1 kilometer is 1,000 times as long as 1 meter, the number of meters is 1,000 times the measurement in kilometers.</a:t>
            </a:r>
            <a:endParaRPr b="1" sz="1100">
              <a:latin typeface="Quicksand"/>
              <a:ea typeface="Quicksand"/>
              <a:cs typeface="Quicksand"/>
              <a:sym typeface="Quicksand"/>
            </a:endParaRPr>
          </a:p>
        </p:txBody>
      </p:sp>
      <p:pic>
        <p:nvPicPr>
          <p:cNvPr id="893" name="Google Shape;893;p102"/>
          <p:cNvPicPr preferRelativeResize="0"/>
          <p:nvPr/>
        </p:nvPicPr>
        <p:blipFill rotWithShape="1">
          <a:blip r:embed="rId3">
            <a:alphaModFix/>
          </a:blip>
          <a:srcRect b="0" l="21370" r="22481" t="0"/>
          <a:stretch/>
        </p:blipFill>
        <p:spPr>
          <a:xfrm>
            <a:off x="3762112" y="3096201"/>
            <a:ext cx="1466178" cy="1642350"/>
          </a:xfrm>
          <a:prstGeom prst="rect">
            <a:avLst/>
          </a:prstGeom>
          <a:noFill/>
          <a:ln>
            <a:noFill/>
          </a:ln>
        </p:spPr>
      </p:pic>
      <p:sp>
        <p:nvSpPr>
          <p:cNvPr id="894" name="Google Shape;894;p102"/>
          <p:cNvSpPr/>
          <p:nvPr/>
        </p:nvSpPr>
        <p:spPr>
          <a:xfrm flipH="1">
            <a:off x="696185" y="1897701"/>
            <a:ext cx="2819615" cy="175571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02"/>
          <p:cNvSpPr txBox="1"/>
          <p:nvPr/>
        </p:nvSpPr>
        <p:spPr>
          <a:xfrm>
            <a:off x="960442" y="2149100"/>
            <a:ext cx="2380800" cy="94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Did you agree with Andre that 100 meters is longer than 10 kilometers? How did you know whether what he said was true?</a:t>
            </a:r>
            <a:endParaRPr b="1" sz="1100">
              <a:latin typeface="Quicksand"/>
              <a:ea typeface="Quicksand"/>
              <a:cs typeface="Quicksand"/>
              <a:sym typeface="Quicksan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899" name="Shape 899"/>
        <p:cNvGrpSpPr/>
        <p:nvPr/>
      </p:nvGrpSpPr>
      <p:grpSpPr>
        <a:xfrm>
          <a:off x="0" y="0"/>
          <a:ext cx="0" cy="0"/>
          <a:chOff x="0" y="0"/>
          <a:chExt cx="0" cy="0"/>
        </a:xfrm>
      </p:grpSpPr>
      <p:sp>
        <p:nvSpPr>
          <p:cNvPr id="900" name="Google Shape;900;p103"/>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400">
                <a:latin typeface="Hepta Slab"/>
                <a:ea typeface="Hepta Slab"/>
                <a:cs typeface="Hepta Slab"/>
                <a:sym typeface="Hepta Slab"/>
              </a:rPr>
              <a:t>Grams and Kilograms, Liters and Milliliters </a:t>
            </a:r>
            <a:endParaRPr sz="4400">
              <a:latin typeface="Hepta Slab"/>
              <a:ea typeface="Hepta Slab"/>
              <a:cs typeface="Hepta Slab"/>
              <a:sym typeface="Hepta Slab"/>
            </a:endParaRPr>
          </a:p>
        </p:txBody>
      </p:sp>
      <p:sp>
        <p:nvSpPr>
          <p:cNvPr id="901" name="Google Shape;901;p103"/>
          <p:cNvSpPr txBox="1"/>
          <p:nvPr/>
        </p:nvSpPr>
        <p:spPr>
          <a:xfrm>
            <a:off x="2389575" y="2906325"/>
            <a:ext cx="63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icksand"/>
                <a:ea typeface="Quicksand"/>
                <a:cs typeface="Quicksand"/>
                <a:sym typeface="Quicksand"/>
              </a:rPr>
              <a:t>Let’s describe the relationship between the digits in multi-digit numbers.</a:t>
            </a:r>
            <a:endParaRPr>
              <a:solidFill>
                <a:schemeClr val="dk1"/>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
        <p:nvSpPr>
          <p:cNvPr id="902" name="Google Shape;902;p103"/>
          <p:cNvSpPr/>
          <p:nvPr/>
        </p:nvSpPr>
        <p:spPr>
          <a:xfrm>
            <a:off x="1844777"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103"/>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4.MD.A.1, 4.MD.A.2 </a:t>
            </a:r>
            <a:endParaRPr sz="1100">
              <a:latin typeface="Quicksand"/>
              <a:ea typeface="Quicksand"/>
              <a:cs typeface="Quicksand"/>
              <a:sym typeface="Quicksand"/>
            </a:endParaRPr>
          </a:p>
        </p:txBody>
      </p:sp>
      <p:sp>
        <p:nvSpPr>
          <p:cNvPr id="904" name="Google Shape;904;p103"/>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9</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pic>
        <p:nvPicPr>
          <p:cNvPr id="909" name="Google Shape;909;p104"/>
          <p:cNvPicPr preferRelativeResize="0"/>
          <p:nvPr/>
        </p:nvPicPr>
        <p:blipFill>
          <a:blip r:embed="rId3">
            <a:alphaModFix/>
          </a:blip>
          <a:stretch>
            <a:fillRect/>
          </a:stretch>
        </p:blipFill>
        <p:spPr>
          <a:xfrm>
            <a:off x="839275" y="1797177"/>
            <a:ext cx="5452625" cy="1861875"/>
          </a:xfrm>
          <a:prstGeom prst="rect">
            <a:avLst/>
          </a:prstGeom>
          <a:noFill/>
          <a:ln cap="flat" cmpd="sng" w="19050">
            <a:solidFill>
              <a:schemeClr val="dk2"/>
            </a:solidFill>
            <a:prstDash val="solid"/>
            <a:round/>
            <a:headEnd len="sm" w="sm" type="none"/>
            <a:tailEnd len="sm" w="sm" type="none"/>
          </a:ln>
        </p:spPr>
      </p:pic>
      <p:sp>
        <p:nvSpPr>
          <p:cNvPr id="910" name="Google Shape;910;p104"/>
          <p:cNvSpPr txBox="1"/>
          <p:nvPr>
            <p:ph type="ctrTitle"/>
          </p:nvPr>
        </p:nvSpPr>
        <p:spPr>
          <a:xfrm>
            <a:off x="507150" y="630180"/>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300">
                <a:solidFill>
                  <a:srgbClr val="595959"/>
                </a:solidFill>
                <a:latin typeface="Hepta Slab"/>
                <a:ea typeface="Hepta Slab"/>
                <a:cs typeface="Hepta Slab"/>
                <a:sym typeface="Hepta Slab"/>
              </a:rPr>
              <a:t>Which One Doesn’t Belong: Meter, Meter on the Page </a:t>
            </a:r>
            <a:endParaRPr b="0" sz="3300">
              <a:solidFill>
                <a:srgbClr val="595959"/>
              </a:solidFill>
              <a:latin typeface="Hepta Slab"/>
              <a:ea typeface="Hepta Slab"/>
              <a:cs typeface="Hepta Slab"/>
              <a:sym typeface="Hepta Slab"/>
            </a:endParaRPr>
          </a:p>
        </p:txBody>
      </p:sp>
      <p:sp>
        <p:nvSpPr>
          <p:cNvPr id="911" name="Google Shape;911;p10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12" name="Google Shape;912;p1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13" name="Google Shape;913;p104"/>
          <p:cNvSpPr/>
          <p:nvPr/>
        </p:nvSpPr>
        <p:spPr>
          <a:xfrm flipH="1" rot="685801">
            <a:off x="6523469" y="2311827"/>
            <a:ext cx="2193017"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04"/>
          <p:cNvSpPr txBox="1"/>
          <p:nvPr/>
        </p:nvSpPr>
        <p:spPr>
          <a:xfrm flipH="1" rot="751316">
            <a:off x="6571400" y="24339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Which one doesn’t belong?</a:t>
            </a:r>
            <a:endParaRPr b="1" sz="1900">
              <a:solidFill>
                <a:srgbClr val="434343"/>
              </a:solidFill>
              <a:latin typeface="Caveat Brush"/>
              <a:ea typeface="Caveat Brush"/>
              <a:cs typeface="Caveat Brush"/>
              <a:sym typeface="Caveat Brush"/>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105"/>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 Whole Lot of Paper Clips</a:t>
            </a:r>
            <a:endParaRPr sz="3200">
              <a:solidFill>
                <a:srgbClr val="595959"/>
              </a:solidFill>
              <a:latin typeface="Hepta Slab"/>
              <a:ea typeface="Hepta Slab"/>
              <a:cs typeface="Hepta Slab"/>
              <a:sym typeface="Hepta Slab"/>
            </a:endParaRPr>
          </a:p>
        </p:txBody>
      </p:sp>
      <p:sp>
        <p:nvSpPr>
          <p:cNvPr id="920" name="Google Shape;920;p10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21" name="Google Shape;921;p105"/>
          <p:cNvSpPr txBox="1"/>
          <p:nvPr/>
        </p:nvSpPr>
        <p:spPr>
          <a:xfrm>
            <a:off x="821850" y="1059750"/>
            <a:ext cx="7218900" cy="430500"/>
          </a:xfrm>
          <a:prstGeom prst="rect">
            <a:avLst/>
          </a:prstGeom>
          <a:noFill/>
          <a:ln>
            <a:noFill/>
          </a:ln>
        </p:spPr>
        <p:txBody>
          <a:bodyPr anchorCtr="0" anchor="t" bIns="91425" lIns="91425" spcFirstLastPara="1" rIns="91425" wrap="square" tIns="91425">
            <a:noAutofit/>
          </a:bodyPr>
          <a:lstStyle/>
          <a:p>
            <a:pPr indent="457200" lvl="0" marL="1371600" rtl="0" algn="l">
              <a:spcBef>
                <a:spcPts val="0"/>
              </a:spcBef>
              <a:spcAft>
                <a:spcPts val="0"/>
              </a:spcAft>
              <a:buNone/>
            </a:pPr>
            <a:r>
              <a:rPr b="1" lang="en" sz="1600">
                <a:solidFill>
                  <a:srgbClr val="434343"/>
                </a:solidFill>
                <a:latin typeface="Quicksand"/>
                <a:ea typeface="Quicksand"/>
                <a:cs typeface="Quicksand"/>
                <a:sym typeface="Quicksand"/>
              </a:rPr>
              <a:t>One paper clip weighs 1 gram. </a:t>
            </a:r>
            <a:endParaRPr b="1" sz="1600">
              <a:solidFill>
                <a:srgbClr val="434343"/>
              </a:solidFill>
              <a:latin typeface="Quicksand"/>
              <a:ea typeface="Quicksand"/>
              <a:cs typeface="Quicksand"/>
              <a:sym typeface="Quicksand"/>
            </a:endParaRPr>
          </a:p>
          <a:p>
            <a:pPr indent="0" lvl="0" marL="0" rtl="0" algn="ctr">
              <a:spcBef>
                <a:spcPts val="1000"/>
              </a:spcBef>
              <a:spcAft>
                <a:spcPts val="0"/>
              </a:spcAft>
              <a:buNone/>
            </a:pPr>
            <a:r>
              <a:t/>
            </a:r>
            <a:endParaRPr b="1" sz="1600">
              <a:solidFill>
                <a:srgbClr val="434343"/>
              </a:solidFill>
              <a:latin typeface="Quicksand"/>
              <a:ea typeface="Quicksand"/>
              <a:cs typeface="Quicksand"/>
              <a:sym typeface="Quicksand"/>
            </a:endParaRPr>
          </a:p>
          <a:p>
            <a:pPr indent="0" lvl="0" marL="457200" rtl="0" algn="ctr">
              <a:spcBef>
                <a:spcPts val="1000"/>
              </a:spcBef>
              <a:spcAft>
                <a:spcPts val="0"/>
              </a:spcAft>
              <a:buNone/>
            </a:pPr>
            <a:r>
              <a:rPr lang="en" sz="1600">
                <a:solidFill>
                  <a:srgbClr val="434343"/>
                </a:solidFill>
                <a:latin typeface="Quicksand"/>
                <a:ea typeface="Quicksand"/>
                <a:cs typeface="Quicksand"/>
                <a:sym typeface="Quicksand"/>
              </a:rPr>
              <a:t>1. How many grams are the paper clips in each image? </a:t>
            </a:r>
            <a:endParaRPr sz="1600">
              <a:solidFill>
                <a:srgbClr val="434343"/>
              </a:solidFill>
              <a:latin typeface="Quicksand"/>
              <a:ea typeface="Quicksand"/>
              <a:cs typeface="Quicksand"/>
              <a:sym typeface="Quicksand"/>
            </a:endParaRPr>
          </a:p>
          <a:p>
            <a:pPr indent="0" lvl="0" marL="0" rtl="0" algn="ctr">
              <a:spcBef>
                <a:spcPts val="100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457200" rtl="0" algn="ctr">
              <a:spcBef>
                <a:spcPts val="0"/>
              </a:spcBef>
              <a:spcAft>
                <a:spcPts val="0"/>
              </a:spcAft>
              <a:buNone/>
            </a:pPr>
            <a:r>
              <a:t/>
            </a:r>
            <a:endParaRPr b="1" sz="1600">
              <a:solidFill>
                <a:srgbClr val="434343"/>
              </a:solidFill>
              <a:latin typeface="Quicksand"/>
              <a:ea typeface="Quicksand"/>
              <a:cs typeface="Quicksand"/>
              <a:sym typeface="Quicksand"/>
            </a:endParaRPr>
          </a:p>
        </p:txBody>
      </p:sp>
      <p:pic>
        <p:nvPicPr>
          <p:cNvPr id="922" name="Google Shape;922;p105"/>
          <p:cNvPicPr preferRelativeResize="0"/>
          <p:nvPr/>
        </p:nvPicPr>
        <p:blipFill>
          <a:blip r:embed="rId3">
            <a:alphaModFix/>
          </a:blip>
          <a:stretch>
            <a:fillRect/>
          </a:stretch>
        </p:blipFill>
        <p:spPr>
          <a:xfrm>
            <a:off x="5807575" y="1059750"/>
            <a:ext cx="567477" cy="430500"/>
          </a:xfrm>
          <a:prstGeom prst="rect">
            <a:avLst/>
          </a:prstGeom>
          <a:noFill/>
          <a:ln>
            <a:noFill/>
          </a:ln>
        </p:spPr>
      </p:pic>
      <p:pic>
        <p:nvPicPr>
          <p:cNvPr id="923" name="Google Shape;923;p105"/>
          <p:cNvPicPr preferRelativeResize="0"/>
          <p:nvPr/>
        </p:nvPicPr>
        <p:blipFill>
          <a:blip r:embed="rId4">
            <a:alphaModFix/>
          </a:blip>
          <a:stretch>
            <a:fillRect/>
          </a:stretch>
        </p:blipFill>
        <p:spPr>
          <a:xfrm>
            <a:off x="1507825" y="2315850"/>
            <a:ext cx="6248400" cy="17811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sp>
        <p:nvSpPr>
          <p:cNvPr id="928" name="Google Shape;928;p106"/>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 Whole Lot of Paper Clips</a:t>
            </a:r>
            <a:endParaRPr sz="3200">
              <a:solidFill>
                <a:srgbClr val="595959"/>
              </a:solidFill>
              <a:latin typeface="Hepta Slab"/>
              <a:ea typeface="Hepta Slab"/>
              <a:cs typeface="Hepta Slab"/>
              <a:sym typeface="Hepta Slab"/>
            </a:endParaRPr>
          </a:p>
        </p:txBody>
      </p:sp>
      <p:sp>
        <p:nvSpPr>
          <p:cNvPr id="929" name="Google Shape;929;p10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30" name="Google Shape;930;p106"/>
          <p:cNvSpPr txBox="1"/>
          <p:nvPr/>
        </p:nvSpPr>
        <p:spPr>
          <a:xfrm>
            <a:off x="821850" y="1059750"/>
            <a:ext cx="7218900" cy="430500"/>
          </a:xfrm>
          <a:prstGeom prst="rect">
            <a:avLst/>
          </a:prstGeom>
          <a:noFill/>
          <a:ln>
            <a:noFill/>
          </a:ln>
        </p:spPr>
        <p:txBody>
          <a:bodyPr anchorCtr="0" anchor="t" bIns="91425" lIns="91425" spcFirstLastPara="1" rIns="91425" wrap="square" tIns="91425">
            <a:noAutofit/>
          </a:bodyPr>
          <a:lstStyle/>
          <a:p>
            <a:pPr indent="457200" lvl="0" marL="1371600" rtl="0" algn="l">
              <a:spcBef>
                <a:spcPts val="0"/>
              </a:spcBef>
              <a:spcAft>
                <a:spcPts val="0"/>
              </a:spcAft>
              <a:buNone/>
            </a:pPr>
            <a:r>
              <a:rPr b="1" lang="en" sz="1600">
                <a:solidFill>
                  <a:srgbClr val="434343"/>
                </a:solidFill>
                <a:latin typeface="Quicksand"/>
                <a:ea typeface="Quicksand"/>
                <a:cs typeface="Quicksand"/>
                <a:sym typeface="Quicksand"/>
              </a:rPr>
              <a:t>One paper clip weighs 1 gram. </a:t>
            </a:r>
            <a:endParaRPr b="1" sz="1600">
              <a:solidFill>
                <a:srgbClr val="434343"/>
              </a:solidFill>
              <a:latin typeface="Quicksand"/>
              <a:ea typeface="Quicksand"/>
              <a:cs typeface="Quicksand"/>
              <a:sym typeface="Quicksand"/>
            </a:endParaRPr>
          </a:p>
          <a:p>
            <a:pPr indent="0" lvl="0" marL="0" rtl="0" algn="ctr">
              <a:spcBef>
                <a:spcPts val="1000"/>
              </a:spcBef>
              <a:spcAft>
                <a:spcPts val="0"/>
              </a:spcAft>
              <a:buNone/>
            </a:pPr>
            <a:r>
              <a:t/>
            </a:r>
            <a:endParaRPr b="1" sz="1600">
              <a:solidFill>
                <a:srgbClr val="434343"/>
              </a:solidFill>
              <a:latin typeface="Quicksand"/>
              <a:ea typeface="Quicksand"/>
              <a:cs typeface="Quicksand"/>
              <a:sym typeface="Quicksand"/>
            </a:endParaRPr>
          </a:p>
          <a:p>
            <a:pPr indent="0" lvl="0" marL="0" rtl="0" algn="l">
              <a:spcBef>
                <a:spcPts val="1000"/>
              </a:spcBef>
              <a:spcAft>
                <a:spcPts val="0"/>
              </a:spcAft>
              <a:buNone/>
            </a:pPr>
            <a:r>
              <a:rPr lang="en" sz="1600">
                <a:solidFill>
                  <a:srgbClr val="434343"/>
                </a:solidFill>
                <a:latin typeface="Quicksand"/>
                <a:ea typeface="Quicksand"/>
                <a:cs typeface="Quicksand"/>
                <a:sym typeface="Quicksand"/>
              </a:rPr>
              <a:t>2. The paper clips in this image weigh 1 kilogram. </a:t>
            </a:r>
            <a:endParaRPr sz="1600">
              <a:solidFill>
                <a:srgbClr val="434343"/>
              </a:solidFill>
              <a:latin typeface="Quicksand"/>
              <a:ea typeface="Quicksand"/>
              <a:cs typeface="Quicksand"/>
              <a:sym typeface="Quicksand"/>
            </a:endParaRPr>
          </a:p>
          <a:p>
            <a:pPr indent="0" lvl="0" marL="0" rtl="0" algn="ctr">
              <a:spcBef>
                <a:spcPts val="100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457200" rtl="0" algn="ctr">
              <a:spcBef>
                <a:spcPts val="0"/>
              </a:spcBef>
              <a:spcAft>
                <a:spcPts val="0"/>
              </a:spcAft>
              <a:buNone/>
            </a:pPr>
            <a:r>
              <a:t/>
            </a:r>
            <a:endParaRPr b="1" sz="1600">
              <a:solidFill>
                <a:srgbClr val="434343"/>
              </a:solidFill>
              <a:latin typeface="Quicksand"/>
              <a:ea typeface="Quicksand"/>
              <a:cs typeface="Quicksand"/>
              <a:sym typeface="Quicksand"/>
            </a:endParaRPr>
          </a:p>
        </p:txBody>
      </p:sp>
      <p:pic>
        <p:nvPicPr>
          <p:cNvPr id="931" name="Google Shape;931;p106"/>
          <p:cNvPicPr preferRelativeResize="0"/>
          <p:nvPr/>
        </p:nvPicPr>
        <p:blipFill>
          <a:blip r:embed="rId3">
            <a:alphaModFix/>
          </a:blip>
          <a:stretch>
            <a:fillRect/>
          </a:stretch>
        </p:blipFill>
        <p:spPr>
          <a:xfrm>
            <a:off x="5807575" y="1059750"/>
            <a:ext cx="567477" cy="430500"/>
          </a:xfrm>
          <a:prstGeom prst="rect">
            <a:avLst/>
          </a:prstGeom>
          <a:noFill/>
          <a:ln>
            <a:noFill/>
          </a:ln>
        </p:spPr>
      </p:pic>
      <p:pic>
        <p:nvPicPr>
          <p:cNvPr id="932" name="Google Shape;932;p106"/>
          <p:cNvPicPr preferRelativeResize="0"/>
          <p:nvPr/>
        </p:nvPicPr>
        <p:blipFill>
          <a:blip r:embed="rId4">
            <a:alphaModFix/>
          </a:blip>
          <a:stretch>
            <a:fillRect/>
          </a:stretch>
        </p:blipFill>
        <p:spPr>
          <a:xfrm>
            <a:off x="1337300" y="2206825"/>
            <a:ext cx="3550875" cy="2320925"/>
          </a:xfrm>
          <a:prstGeom prst="rect">
            <a:avLst/>
          </a:prstGeom>
          <a:noFill/>
          <a:ln cap="flat" cmpd="sng" w="19050">
            <a:solidFill>
              <a:schemeClr val="dk2"/>
            </a:solidFill>
            <a:prstDash val="solid"/>
            <a:round/>
            <a:headEnd len="sm" w="sm" type="none"/>
            <a:tailEnd len="sm" w="sm" type="none"/>
          </a:ln>
        </p:spPr>
      </p:pic>
      <p:sp>
        <p:nvSpPr>
          <p:cNvPr id="933" name="Google Shape;933;p106"/>
          <p:cNvSpPr txBox="1"/>
          <p:nvPr/>
        </p:nvSpPr>
        <p:spPr>
          <a:xfrm>
            <a:off x="5247225" y="2603175"/>
            <a:ext cx="33483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latin typeface="Quicksand"/>
                <a:ea typeface="Quicksand"/>
                <a:cs typeface="Quicksand"/>
                <a:sym typeface="Quicksand"/>
              </a:rPr>
              <a:t>What is the relationship between kilograms and grams? </a:t>
            </a:r>
            <a:endParaRPr sz="1700">
              <a:latin typeface="Quicksand"/>
              <a:ea typeface="Quicksand"/>
              <a:cs typeface="Quicksand"/>
              <a:sym typeface="Quicksand"/>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p107"/>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 Whole Lot of Paper Clips</a:t>
            </a:r>
            <a:endParaRPr sz="3200">
              <a:solidFill>
                <a:srgbClr val="595959"/>
              </a:solidFill>
              <a:latin typeface="Hepta Slab"/>
              <a:ea typeface="Hepta Slab"/>
              <a:cs typeface="Hepta Slab"/>
              <a:sym typeface="Hepta Slab"/>
            </a:endParaRPr>
          </a:p>
        </p:txBody>
      </p:sp>
      <p:sp>
        <p:nvSpPr>
          <p:cNvPr id="939" name="Google Shape;939;p10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940" name="Google Shape;940;p107"/>
          <p:cNvSpPr txBox="1"/>
          <p:nvPr/>
        </p:nvSpPr>
        <p:spPr>
          <a:xfrm>
            <a:off x="821850" y="1059750"/>
            <a:ext cx="7218900" cy="430500"/>
          </a:xfrm>
          <a:prstGeom prst="rect">
            <a:avLst/>
          </a:prstGeom>
          <a:noFill/>
          <a:ln>
            <a:noFill/>
          </a:ln>
        </p:spPr>
        <p:txBody>
          <a:bodyPr anchorCtr="0" anchor="t" bIns="91425" lIns="91425" spcFirstLastPara="1" rIns="91425" wrap="square" tIns="91425">
            <a:noAutofit/>
          </a:bodyPr>
          <a:lstStyle/>
          <a:p>
            <a:pPr indent="457200" lvl="0" marL="1371600" rtl="0" algn="l">
              <a:spcBef>
                <a:spcPts val="0"/>
              </a:spcBef>
              <a:spcAft>
                <a:spcPts val="0"/>
              </a:spcAft>
              <a:buNone/>
            </a:pPr>
            <a:r>
              <a:rPr b="1" lang="en" sz="1600">
                <a:solidFill>
                  <a:srgbClr val="434343"/>
                </a:solidFill>
                <a:latin typeface="Quicksand"/>
                <a:ea typeface="Quicksand"/>
                <a:cs typeface="Quicksand"/>
                <a:sym typeface="Quicksand"/>
              </a:rPr>
              <a:t>One paper clip weighs 1 gram. </a:t>
            </a:r>
            <a:endParaRPr b="1" sz="1600">
              <a:solidFill>
                <a:srgbClr val="434343"/>
              </a:solidFill>
              <a:latin typeface="Quicksand"/>
              <a:ea typeface="Quicksand"/>
              <a:cs typeface="Quicksand"/>
              <a:sym typeface="Quicksand"/>
            </a:endParaRPr>
          </a:p>
          <a:p>
            <a:pPr indent="0" lvl="0" marL="0" rtl="0" algn="ctr">
              <a:spcBef>
                <a:spcPts val="100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100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0" rtl="0" algn="ctr">
              <a:spcBef>
                <a:spcPts val="0"/>
              </a:spcBef>
              <a:spcAft>
                <a:spcPts val="0"/>
              </a:spcAft>
              <a:buNone/>
            </a:pPr>
            <a:r>
              <a:t/>
            </a:r>
            <a:endParaRPr b="1" sz="1600">
              <a:solidFill>
                <a:srgbClr val="434343"/>
              </a:solidFill>
              <a:latin typeface="Quicksand"/>
              <a:ea typeface="Quicksand"/>
              <a:cs typeface="Quicksand"/>
              <a:sym typeface="Quicksand"/>
            </a:endParaRPr>
          </a:p>
          <a:p>
            <a:pPr indent="0" lvl="0" marL="457200" rtl="0" algn="ctr">
              <a:spcBef>
                <a:spcPts val="0"/>
              </a:spcBef>
              <a:spcAft>
                <a:spcPts val="0"/>
              </a:spcAft>
              <a:buNone/>
            </a:pPr>
            <a:r>
              <a:t/>
            </a:r>
            <a:endParaRPr b="1" sz="1600">
              <a:solidFill>
                <a:srgbClr val="434343"/>
              </a:solidFill>
              <a:latin typeface="Quicksand"/>
              <a:ea typeface="Quicksand"/>
              <a:cs typeface="Quicksand"/>
              <a:sym typeface="Quicksand"/>
            </a:endParaRPr>
          </a:p>
        </p:txBody>
      </p:sp>
      <p:pic>
        <p:nvPicPr>
          <p:cNvPr id="941" name="Google Shape;941;p107"/>
          <p:cNvPicPr preferRelativeResize="0"/>
          <p:nvPr/>
        </p:nvPicPr>
        <p:blipFill>
          <a:blip r:embed="rId3">
            <a:alphaModFix/>
          </a:blip>
          <a:stretch>
            <a:fillRect/>
          </a:stretch>
        </p:blipFill>
        <p:spPr>
          <a:xfrm>
            <a:off x="5807575" y="1059750"/>
            <a:ext cx="567477" cy="430500"/>
          </a:xfrm>
          <a:prstGeom prst="rect">
            <a:avLst/>
          </a:prstGeom>
          <a:noFill/>
          <a:ln>
            <a:noFill/>
          </a:ln>
        </p:spPr>
      </p:pic>
      <p:sp>
        <p:nvSpPr>
          <p:cNvPr id="942" name="Google Shape;942;p107"/>
          <p:cNvSpPr txBox="1"/>
          <p:nvPr/>
        </p:nvSpPr>
        <p:spPr>
          <a:xfrm>
            <a:off x="462775" y="1534975"/>
            <a:ext cx="46857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3. Complete the table with the missing amounts in grams. </a:t>
            </a:r>
            <a:endParaRPr sz="1300">
              <a:latin typeface="Quicksand"/>
              <a:ea typeface="Quicksand"/>
              <a:cs typeface="Quicksand"/>
              <a:sym typeface="Quicksand"/>
            </a:endParaRPr>
          </a:p>
        </p:txBody>
      </p:sp>
      <p:pic>
        <p:nvPicPr>
          <p:cNvPr id="943" name="Google Shape;943;p107"/>
          <p:cNvPicPr preferRelativeResize="0"/>
          <p:nvPr/>
        </p:nvPicPr>
        <p:blipFill>
          <a:blip r:embed="rId4">
            <a:alphaModFix/>
          </a:blip>
          <a:stretch>
            <a:fillRect/>
          </a:stretch>
        </p:blipFill>
        <p:spPr>
          <a:xfrm>
            <a:off x="1427788" y="1964600"/>
            <a:ext cx="2181225" cy="2543175"/>
          </a:xfrm>
          <a:prstGeom prst="rect">
            <a:avLst/>
          </a:prstGeom>
          <a:noFill/>
          <a:ln cap="flat" cmpd="sng" w="19050">
            <a:solidFill>
              <a:schemeClr val="dk2"/>
            </a:solidFill>
            <a:prstDash val="solid"/>
            <a:round/>
            <a:headEnd len="sm" w="sm" type="none"/>
            <a:tailEnd len="sm" w="sm" type="none"/>
          </a:ln>
        </p:spPr>
      </p:pic>
      <p:sp>
        <p:nvSpPr>
          <p:cNvPr id="944" name="Google Shape;944;p107"/>
          <p:cNvSpPr txBox="1"/>
          <p:nvPr/>
        </p:nvSpPr>
        <p:spPr>
          <a:xfrm>
            <a:off x="4143125" y="2195850"/>
            <a:ext cx="4878000" cy="198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4. Which weighs more?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a. 8 kilograms or 8 boxes with 100 paper clips in each box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b. 1,250 paper clips or 1 kilogram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c. 500 grams or 2 boxes of 250 paper clips in each box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d. ½ kilogram or 400 paper clips</a:t>
            </a:r>
            <a:endParaRPr sz="1300">
              <a:latin typeface="Quicksand"/>
              <a:ea typeface="Quicksand"/>
              <a:cs typeface="Quicksand"/>
              <a:sym typeface="Quicksand"/>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108"/>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Liters and Milliliters</a:t>
            </a:r>
            <a:endParaRPr sz="3200">
              <a:solidFill>
                <a:srgbClr val="595959"/>
              </a:solidFill>
              <a:latin typeface="Hepta Slab"/>
              <a:ea typeface="Hepta Slab"/>
              <a:cs typeface="Hepta Slab"/>
              <a:sym typeface="Hepta Slab"/>
            </a:endParaRPr>
          </a:p>
        </p:txBody>
      </p:sp>
      <p:sp>
        <p:nvSpPr>
          <p:cNvPr id="950" name="Google Shape;950;p10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51" name="Google Shape;951;p108"/>
          <p:cNvSpPr txBox="1"/>
          <p:nvPr/>
        </p:nvSpPr>
        <p:spPr>
          <a:xfrm>
            <a:off x="4511150" y="1265675"/>
            <a:ext cx="4281900" cy="238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1.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a. Estimate: How many times do we fill the 100-milliliter glass to get 1 liter of liquid? (Assume that each time the liquid is filled to the 100-milliliter line.)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b. Follow your teacher’s instructions to check your estimate.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c. Write a sentence to describe the relationship between milliliters and liters.</a:t>
            </a:r>
            <a:endParaRPr sz="1300">
              <a:latin typeface="Quicksand"/>
              <a:ea typeface="Quicksand"/>
              <a:cs typeface="Quicksand"/>
              <a:sym typeface="Quicksand"/>
            </a:endParaRPr>
          </a:p>
        </p:txBody>
      </p:sp>
      <p:pic>
        <p:nvPicPr>
          <p:cNvPr id="952" name="Google Shape;952;p108"/>
          <p:cNvPicPr preferRelativeResize="0"/>
          <p:nvPr/>
        </p:nvPicPr>
        <p:blipFill>
          <a:blip r:embed="rId3">
            <a:alphaModFix/>
          </a:blip>
          <a:stretch>
            <a:fillRect/>
          </a:stretch>
        </p:blipFill>
        <p:spPr>
          <a:xfrm>
            <a:off x="540300" y="1265675"/>
            <a:ext cx="3838325" cy="2670747"/>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sp>
        <p:nvSpPr>
          <p:cNvPr id="957" name="Google Shape;957;p109"/>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Liters and Milliliters</a:t>
            </a:r>
            <a:endParaRPr sz="3200">
              <a:solidFill>
                <a:srgbClr val="595959"/>
              </a:solidFill>
              <a:latin typeface="Hepta Slab"/>
              <a:ea typeface="Hepta Slab"/>
              <a:cs typeface="Hepta Slab"/>
              <a:sym typeface="Hepta Slab"/>
            </a:endParaRPr>
          </a:p>
        </p:txBody>
      </p:sp>
      <p:sp>
        <p:nvSpPr>
          <p:cNvPr id="958" name="Google Shape;958;p10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959" name="Google Shape;959;p109"/>
          <p:cNvSpPr txBox="1"/>
          <p:nvPr/>
        </p:nvSpPr>
        <p:spPr>
          <a:xfrm>
            <a:off x="3454625" y="1229775"/>
            <a:ext cx="5566500" cy="1898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2. How many times do we fill each of these containers to get 1 liter?</a:t>
            </a:r>
            <a:endParaRPr sz="1300">
              <a:latin typeface="Quicksand"/>
              <a:ea typeface="Quicksand"/>
              <a:cs typeface="Quicksand"/>
              <a:sym typeface="Quicksand"/>
            </a:endParaRPr>
          </a:p>
          <a:p>
            <a:pPr indent="0" lvl="0" marL="457200" rtl="0" algn="l">
              <a:spcBef>
                <a:spcPts val="0"/>
              </a:spcBef>
              <a:spcAft>
                <a:spcPts val="0"/>
              </a:spcAft>
              <a:buNone/>
            </a:pPr>
            <a:r>
              <a:rPr lang="en" sz="1300">
                <a:latin typeface="Quicksand"/>
                <a:ea typeface="Quicksand"/>
                <a:cs typeface="Quicksand"/>
                <a:sym typeface="Quicksand"/>
              </a:rPr>
              <a:t>a. A 1-milliliter medicine dropper </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b. A 250-milliliter measuring cup </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c. A 20-milliliter dosage cup</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1000"/>
              </a:spcAft>
              <a:buNone/>
            </a:pPr>
            <a:r>
              <a:rPr lang="en" sz="1300">
                <a:latin typeface="Quicksand"/>
                <a:ea typeface="Quicksand"/>
                <a:cs typeface="Quicksand"/>
                <a:sym typeface="Quicksand"/>
              </a:rPr>
              <a:t>3. Complete the table with the missing amounts in liters or milliliters. </a:t>
            </a:r>
            <a:endParaRPr sz="1300">
              <a:latin typeface="Quicksand"/>
              <a:ea typeface="Quicksand"/>
              <a:cs typeface="Quicksand"/>
              <a:sym typeface="Quicksand"/>
            </a:endParaRPr>
          </a:p>
        </p:txBody>
      </p:sp>
      <p:pic>
        <p:nvPicPr>
          <p:cNvPr id="960" name="Google Shape;960;p109"/>
          <p:cNvPicPr preferRelativeResize="0"/>
          <p:nvPr/>
        </p:nvPicPr>
        <p:blipFill>
          <a:blip r:embed="rId3">
            <a:alphaModFix/>
          </a:blip>
          <a:stretch>
            <a:fillRect/>
          </a:stretch>
        </p:blipFill>
        <p:spPr>
          <a:xfrm>
            <a:off x="577800" y="1570888"/>
            <a:ext cx="2876825" cy="2001725"/>
          </a:xfrm>
          <a:prstGeom prst="rect">
            <a:avLst/>
          </a:prstGeom>
          <a:noFill/>
          <a:ln cap="flat" cmpd="sng" w="19050">
            <a:solidFill>
              <a:schemeClr val="dk2"/>
            </a:solidFill>
            <a:prstDash val="solid"/>
            <a:round/>
            <a:headEnd len="sm" w="sm" type="none"/>
            <a:tailEnd len="sm" w="sm" type="none"/>
          </a:ln>
        </p:spPr>
      </p:pic>
      <p:pic>
        <p:nvPicPr>
          <p:cNvPr id="961" name="Google Shape;961;p109"/>
          <p:cNvPicPr preferRelativeResize="0"/>
          <p:nvPr/>
        </p:nvPicPr>
        <p:blipFill>
          <a:blip r:embed="rId4">
            <a:alphaModFix/>
          </a:blip>
          <a:stretch>
            <a:fillRect/>
          </a:stretch>
        </p:blipFill>
        <p:spPr>
          <a:xfrm>
            <a:off x="4916199" y="3128175"/>
            <a:ext cx="1426356" cy="16133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11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967" name="Google Shape;967;p110"/>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learned about a pair of units for measuring weight—kilograms and grams—and the other for measuring the amount of liquids—liters and milliliters.</a:t>
            </a:r>
            <a:endParaRPr sz="2100">
              <a:latin typeface="Covered By Your Grace"/>
              <a:ea typeface="Covered By Your Grace"/>
              <a:cs typeface="Covered By Your Grace"/>
              <a:sym typeface="Covered By Your Grace"/>
            </a:endParaRPr>
          </a:p>
        </p:txBody>
      </p:sp>
      <p:sp>
        <p:nvSpPr>
          <p:cNvPr id="968" name="Google Shape;968;p110"/>
          <p:cNvSpPr/>
          <p:nvPr/>
        </p:nvSpPr>
        <p:spPr>
          <a:xfrm flipH="1">
            <a:off x="702513" y="2458225"/>
            <a:ext cx="2702637" cy="111375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10"/>
          <p:cNvSpPr txBox="1"/>
          <p:nvPr/>
        </p:nvSpPr>
        <p:spPr>
          <a:xfrm>
            <a:off x="1068486" y="2608356"/>
            <a:ext cx="1970700" cy="46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are the two pairs of units alike?</a:t>
            </a:r>
            <a:endParaRPr b="1" sz="1200">
              <a:latin typeface="Quicksand"/>
              <a:ea typeface="Quicksand"/>
              <a:cs typeface="Quicksand"/>
              <a:sym typeface="Quicksand"/>
            </a:endParaRPr>
          </a:p>
        </p:txBody>
      </p:sp>
      <p:sp>
        <p:nvSpPr>
          <p:cNvPr id="970" name="Google Shape;970;p110"/>
          <p:cNvSpPr/>
          <p:nvPr/>
        </p:nvSpPr>
        <p:spPr>
          <a:xfrm rot="-644129">
            <a:off x="4507804" y="1900690"/>
            <a:ext cx="2702631" cy="103772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10"/>
          <p:cNvSpPr txBox="1"/>
          <p:nvPr/>
        </p:nvSpPr>
        <p:spPr>
          <a:xfrm flipH="1" rot="-643935">
            <a:off x="4866185" y="2005604"/>
            <a:ext cx="1838153" cy="4354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Which weighs more: 5 kilograms or 500 grams?</a:t>
            </a:r>
            <a:endParaRPr b="1" sz="1100">
              <a:latin typeface="Quicksand"/>
              <a:ea typeface="Quicksand"/>
              <a:cs typeface="Quicksand"/>
              <a:sym typeface="Quicksand"/>
            </a:endParaRPr>
          </a:p>
        </p:txBody>
      </p:sp>
      <p:pic>
        <p:nvPicPr>
          <p:cNvPr id="972" name="Google Shape;972;p110"/>
          <p:cNvPicPr preferRelativeResize="0"/>
          <p:nvPr/>
        </p:nvPicPr>
        <p:blipFill rotWithShape="1">
          <a:blip r:embed="rId3">
            <a:alphaModFix/>
          </a:blip>
          <a:srcRect b="0" l="21370" r="22481" t="0"/>
          <a:stretch/>
        </p:blipFill>
        <p:spPr>
          <a:xfrm>
            <a:off x="3650752" y="3310175"/>
            <a:ext cx="1191000" cy="1334100"/>
          </a:xfrm>
          <a:prstGeom prst="rect">
            <a:avLst/>
          </a:prstGeom>
          <a:noFill/>
          <a:ln>
            <a:noFill/>
          </a:ln>
        </p:spPr>
      </p:pic>
      <p:sp>
        <p:nvSpPr>
          <p:cNvPr id="973" name="Google Shape;973;p110"/>
          <p:cNvSpPr/>
          <p:nvPr/>
        </p:nvSpPr>
        <p:spPr>
          <a:xfrm>
            <a:off x="5369650" y="3221876"/>
            <a:ext cx="2702637" cy="111375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110"/>
          <p:cNvSpPr txBox="1"/>
          <p:nvPr/>
        </p:nvSpPr>
        <p:spPr>
          <a:xfrm flipH="1">
            <a:off x="5776664" y="3310175"/>
            <a:ext cx="1838100" cy="46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Which holds more: a 2-liter bottle, or a 20,000-milliliter bottle?</a:t>
            </a:r>
            <a:endParaRPr b="1" sz="1100">
              <a:latin typeface="Quicksand"/>
              <a:ea typeface="Quicksand"/>
              <a:cs typeface="Quicksand"/>
              <a:sym typeface="Quicksand"/>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978" name="Shape 978"/>
        <p:cNvGrpSpPr/>
        <p:nvPr/>
      </p:nvGrpSpPr>
      <p:grpSpPr>
        <a:xfrm>
          <a:off x="0" y="0"/>
          <a:ext cx="0" cy="0"/>
          <a:chOff x="0" y="0"/>
          <a:chExt cx="0" cy="0"/>
        </a:xfrm>
      </p:grpSpPr>
      <p:sp>
        <p:nvSpPr>
          <p:cNvPr id="979" name="Google Shape;979;p111"/>
          <p:cNvSpPr txBox="1"/>
          <p:nvPr>
            <p:ph type="ctrTitle"/>
          </p:nvPr>
        </p:nvSpPr>
        <p:spPr>
          <a:xfrm>
            <a:off x="1262725" y="1748225"/>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Solving Measurement Problems in Standard Units </a:t>
            </a:r>
            <a:endParaRPr sz="3500">
              <a:latin typeface="Hepta Slab"/>
              <a:ea typeface="Hepta Slab"/>
              <a:cs typeface="Hepta Slab"/>
              <a:sym typeface="Hepta Slab"/>
            </a:endParaRPr>
          </a:p>
        </p:txBody>
      </p:sp>
      <p:sp>
        <p:nvSpPr>
          <p:cNvPr id="980" name="Google Shape;980;p111"/>
          <p:cNvSpPr txBox="1"/>
          <p:nvPr/>
        </p:nvSpPr>
        <p:spPr>
          <a:xfrm>
            <a:off x="2108575" y="2370475"/>
            <a:ext cx="72666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solve some measurement problems that involve meters and liters. </a:t>
            </a:r>
            <a:endParaRPr>
              <a:latin typeface="Quicksand"/>
              <a:ea typeface="Quicksand"/>
              <a:cs typeface="Quicksand"/>
              <a:sym typeface="Quicksand"/>
            </a:endParaRPr>
          </a:p>
        </p:txBody>
      </p:sp>
      <p:sp>
        <p:nvSpPr>
          <p:cNvPr id="981" name="Google Shape;981;p111"/>
          <p:cNvSpPr/>
          <p:nvPr/>
        </p:nvSpPr>
        <p:spPr>
          <a:xfrm>
            <a:off x="1721402" y="23704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11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4.MD.A.2, 4.OA.A.2, 4.OA.A.3</a:t>
            </a:r>
            <a:endParaRPr sz="1100">
              <a:latin typeface="Quicksand"/>
              <a:ea typeface="Quicksand"/>
              <a:cs typeface="Quicksand"/>
              <a:sym typeface="Quicksand"/>
            </a:endParaRPr>
          </a:p>
        </p:txBody>
      </p:sp>
      <p:sp>
        <p:nvSpPr>
          <p:cNvPr id="983" name="Google Shape;983;p11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10</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112"/>
          <p:cNvSpPr txBox="1"/>
          <p:nvPr>
            <p:ph type="ctrTitle"/>
          </p:nvPr>
        </p:nvSpPr>
        <p:spPr>
          <a:xfrm>
            <a:off x="403875" y="61339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 Notice and Wonder: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Distances Traveled</a:t>
            </a:r>
            <a:endParaRPr b="0" sz="2900">
              <a:solidFill>
                <a:srgbClr val="595959"/>
              </a:solidFill>
              <a:latin typeface="Hepta Slab"/>
              <a:ea typeface="Hepta Slab"/>
              <a:cs typeface="Hepta Slab"/>
              <a:sym typeface="Hepta Slab"/>
            </a:endParaRPr>
          </a:p>
        </p:txBody>
      </p:sp>
      <p:sp>
        <p:nvSpPr>
          <p:cNvPr id="989" name="Google Shape;989;p11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990" name="Google Shape;990;p11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991" name="Google Shape;991;p112"/>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112"/>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993" name="Google Shape;993;p112"/>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12"/>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995" name="Google Shape;995;p112"/>
          <p:cNvPicPr preferRelativeResize="0"/>
          <p:nvPr/>
        </p:nvPicPr>
        <p:blipFill>
          <a:blip r:embed="rId3">
            <a:alphaModFix/>
          </a:blip>
          <a:stretch>
            <a:fillRect/>
          </a:stretch>
        </p:blipFill>
        <p:spPr>
          <a:xfrm>
            <a:off x="2709863" y="1934282"/>
            <a:ext cx="3724275" cy="21717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113"/>
          <p:cNvSpPr txBox="1"/>
          <p:nvPr/>
        </p:nvSpPr>
        <p:spPr>
          <a:xfrm>
            <a:off x="288950" y="427650"/>
            <a:ext cx="7998300" cy="632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Long Hikes, Short Hikes</a:t>
            </a:r>
            <a:endParaRPr sz="3200">
              <a:solidFill>
                <a:srgbClr val="595959"/>
              </a:solidFill>
              <a:latin typeface="Hepta Slab"/>
              <a:ea typeface="Hepta Slab"/>
              <a:cs typeface="Hepta Slab"/>
              <a:sym typeface="Hepta Slab"/>
            </a:endParaRPr>
          </a:p>
        </p:txBody>
      </p:sp>
      <p:sp>
        <p:nvSpPr>
          <p:cNvPr id="1001" name="Google Shape;1001;p11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02" name="Google Shape;1002;p113"/>
          <p:cNvSpPr txBox="1"/>
          <p:nvPr/>
        </p:nvSpPr>
        <p:spPr>
          <a:xfrm>
            <a:off x="3811125" y="1573100"/>
            <a:ext cx="4972800" cy="262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1. Put the animals and their travel distances in order, from the shortest to the longest. Explain or show your reasoning.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t/>
            </a:r>
            <a:endParaRPr sz="1300">
              <a:latin typeface="Quicksand"/>
              <a:ea typeface="Quicksand"/>
              <a:cs typeface="Quicksand"/>
              <a:sym typeface="Quicksand"/>
            </a:endParaRPr>
          </a:p>
          <a:p>
            <a:pPr indent="0" lvl="0" marL="0" rtl="0" algn="l">
              <a:spcBef>
                <a:spcPts val="1000"/>
              </a:spcBef>
              <a:spcAft>
                <a:spcPts val="0"/>
              </a:spcAft>
              <a:buNone/>
            </a:pPr>
            <a:r>
              <a:rPr lang="en" sz="1300">
                <a:latin typeface="Quicksand"/>
                <a:ea typeface="Quicksand"/>
                <a:cs typeface="Quicksand"/>
                <a:sym typeface="Quicksand"/>
              </a:rPr>
              <a:t>2. Do you agree with each statement? Explain your reasoning. </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a. A giant tortoise can move 2 times as far as a snail can move in a day. </a:t>
            </a:r>
            <a:endParaRPr sz="1300">
              <a:latin typeface="Quicksand"/>
              <a:ea typeface="Quicksand"/>
              <a:cs typeface="Quicksand"/>
              <a:sym typeface="Quicksand"/>
            </a:endParaRPr>
          </a:p>
          <a:p>
            <a:pPr indent="0" lvl="0" marL="457200" rtl="0" algn="l">
              <a:spcBef>
                <a:spcPts val="1000"/>
              </a:spcBef>
              <a:spcAft>
                <a:spcPts val="1000"/>
              </a:spcAft>
              <a:buNone/>
            </a:pPr>
            <a:r>
              <a:rPr lang="en" sz="1300">
                <a:latin typeface="Quicksand"/>
                <a:ea typeface="Quicksand"/>
                <a:cs typeface="Quicksand"/>
                <a:sym typeface="Quicksand"/>
              </a:rPr>
              <a:t>b. A dromedary can move 80 times as far as a giant tortoise can move in a day. </a:t>
            </a:r>
            <a:endParaRPr sz="1300">
              <a:latin typeface="Quicksand"/>
              <a:ea typeface="Quicksand"/>
              <a:cs typeface="Quicksand"/>
              <a:sym typeface="Quicksand"/>
            </a:endParaRPr>
          </a:p>
        </p:txBody>
      </p:sp>
      <p:sp>
        <p:nvSpPr>
          <p:cNvPr id="1003" name="Google Shape;1003;p113"/>
          <p:cNvSpPr txBox="1"/>
          <p:nvPr/>
        </p:nvSpPr>
        <p:spPr>
          <a:xfrm>
            <a:off x="543575" y="1019000"/>
            <a:ext cx="33663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Quicksand"/>
                <a:ea typeface="Quicksand"/>
                <a:cs typeface="Quicksand"/>
                <a:sym typeface="Quicksand"/>
              </a:rPr>
              <a:t>Here are estimates of the farthest distances that some animals would move in one day. </a:t>
            </a:r>
            <a:endParaRPr sz="1200">
              <a:latin typeface="Quicksand"/>
              <a:ea typeface="Quicksand"/>
              <a:cs typeface="Quicksand"/>
              <a:sym typeface="Quicksand"/>
            </a:endParaRPr>
          </a:p>
        </p:txBody>
      </p:sp>
      <p:pic>
        <p:nvPicPr>
          <p:cNvPr id="1004" name="Google Shape;1004;p113"/>
          <p:cNvPicPr preferRelativeResize="0"/>
          <p:nvPr/>
        </p:nvPicPr>
        <p:blipFill>
          <a:blip r:embed="rId3">
            <a:alphaModFix/>
          </a:blip>
          <a:stretch>
            <a:fillRect/>
          </a:stretch>
        </p:blipFill>
        <p:spPr>
          <a:xfrm>
            <a:off x="887600" y="1671675"/>
            <a:ext cx="2678250" cy="1549450"/>
          </a:xfrm>
          <a:prstGeom prst="rect">
            <a:avLst/>
          </a:prstGeom>
          <a:noFill/>
          <a:ln cap="flat" cmpd="sng" w="19050">
            <a:solidFill>
              <a:schemeClr val="dk2"/>
            </a:solidFill>
            <a:prstDash val="solid"/>
            <a:round/>
            <a:headEnd len="sm" w="sm" type="none"/>
            <a:tailEnd len="sm" w="sm" type="none"/>
          </a:ln>
        </p:spPr>
      </p:pic>
      <p:pic>
        <p:nvPicPr>
          <p:cNvPr id="1005" name="Google Shape;1005;p113"/>
          <p:cNvPicPr preferRelativeResize="0"/>
          <p:nvPr/>
        </p:nvPicPr>
        <p:blipFill>
          <a:blip r:embed="rId4">
            <a:alphaModFix/>
          </a:blip>
          <a:stretch>
            <a:fillRect/>
          </a:stretch>
        </p:blipFill>
        <p:spPr>
          <a:xfrm>
            <a:off x="1364200" y="3396687"/>
            <a:ext cx="1600200" cy="1076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114"/>
          <p:cNvSpPr txBox="1"/>
          <p:nvPr>
            <p:ph type="ctrTitle"/>
          </p:nvPr>
        </p:nvSpPr>
        <p:spPr>
          <a:xfrm>
            <a:off x="564725" y="267243"/>
            <a:ext cx="7772400" cy="8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595959"/>
                </a:solidFill>
                <a:latin typeface="Hepta Slab"/>
                <a:ea typeface="Hepta Slab"/>
                <a:cs typeface="Hepta Slab"/>
                <a:sym typeface="Hepta Slab"/>
              </a:rPr>
              <a:t>Big Bottles, Little Bottles</a:t>
            </a:r>
            <a:endParaRPr>
              <a:solidFill>
                <a:srgbClr val="595959"/>
              </a:solidFill>
            </a:endParaRPr>
          </a:p>
        </p:txBody>
      </p:sp>
      <p:sp>
        <p:nvSpPr>
          <p:cNvPr id="1011" name="Google Shape;1011;p11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12" name="Google Shape;1012;p114"/>
          <p:cNvSpPr txBox="1"/>
          <p:nvPr/>
        </p:nvSpPr>
        <p:spPr>
          <a:xfrm>
            <a:off x="483925" y="1194400"/>
            <a:ext cx="3596100" cy="8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Quicksand"/>
                <a:ea typeface="Quicksand"/>
                <a:cs typeface="Quicksand"/>
                <a:sym typeface="Quicksand"/>
              </a:rPr>
              <a:t>Here are six water bottle sizes and four clues about the amount of water they each hold.</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One bottle holds 350 mL. </a:t>
            </a:r>
            <a:endParaRPr sz="1200">
              <a:latin typeface="Quicksand"/>
              <a:ea typeface="Quicksand"/>
              <a:cs typeface="Quicksand"/>
              <a:sym typeface="Quicksand"/>
            </a:endParaRPr>
          </a:p>
          <a:p>
            <a:pPr indent="-304800" lvl="0" marL="457200" rtl="0" algn="l">
              <a:spcBef>
                <a:spcPts val="1000"/>
              </a:spcBef>
              <a:spcAft>
                <a:spcPts val="0"/>
              </a:spcAft>
              <a:buSzPts val="1200"/>
              <a:buFont typeface="Quicksand"/>
              <a:buChar char="●"/>
            </a:pPr>
            <a:r>
              <a:rPr lang="en" sz="1200">
                <a:latin typeface="Quicksand"/>
                <a:ea typeface="Quicksand"/>
                <a:cs typeface="Quicksand"/>
                <a:sym typeface="Quicksand"/>
              </a:rPr>
              <a:t>A bottle in size B holds 5 times as much water as a bottle that holds 1 L. </a:t>
            </a:r>
            <a:endParaRPr sz="1200">
              <a:latin typeface="Quicksand"/>
              <a:ea typeface="Quicksand"/>
              <a:cs typeface="Quicksand"/>
              <a:sym typeface="Quicksand"/>
            </a:endParaRPr>
          </a:p>
          <a:p>
            <a:pPr indent="-304800" lvl="0" marL="457200" rtl="0" algn="l">
              <a:spcBef>
                <a:spcPts val="1000"/>
              </a:spcBef>
              <a:spcAft>
                <a:spcPts val="0"/>
              </a:spcAft>
              <a:buSzPts val="1200"/>
              <a:buFont typeface="Quicksand"/>
              <a:buChar char="●"/>
            </a:pPr>
            <a:r>
              <a:rPr lang="en" sz="1200">
                <a:latin typeface="Quicksand"/>
                <a:ea typeface="Quicksand"/>
                <a:cs typeface="Quicksand"/>
                <a:sym typeface="Quicksand"/>
              </a:rPr>
              <a:t>The largest bottle holds 20 times the amount of water in the smallest bottle. </a:t>
            </a:r>
            <a:endParaRPr sz="1200">
              <a:latin typeface="Quicksand"/>
              <a:ea typeface="Quicksand"/>
              <a:cs typeface="Quicksand"/>
              <a:sym typeface="Quicksand"/>
            </a:endParaRPr>
          </a:p>
          <a:p>
            <a:pPr indent="-304800" lvl="0" marL="457200" rtl="0" algn="l">
              <a:spcBef>
                <a:spcPts val="1000"/>
              </a:spcBef>
              <a:spcAft>
                <a:spcPts val="1000"/>
              </a:spcAft>
              <a:buSzPts val="1200"/>
              <a:buFont typeface="Quicksand"/>
              <a:buChar char="●"/>
            </a:pPr>
            <a:r>
              <a:rPr lang="en" sz="1200">
                <a:latin typeface="Quicksand"/>
                <a:ea typeface="Quicksand"/>
                <a:cs typeface="Quicksand"/>
                <a:sym typeface="Quicksand"/>
              </a:rPr>
              <a:t>A 1,500 mL bottle holds 3 times as much water as a bottle in size E.</a:t>
            </a:r>
            <a:endParaRPr sz="1200">
              <a:latin typeface="Quicksand"/>
              <a:ea typeface="Quicksand"/>
              <a:cs typeface="Quicksand"/>
              <a:sym typeface="Quicksand"/>
            </a:endParaRPr>
          </a:p>
        </p:txBody>
      </p:sp>
      <p:sp>
        <p:nvSpPr>
          <p:cNvPr id="1013" name="Google Shape;1013;p114"/>
          <p:cNvSpPr txBox="1"/>
          <p:nvPr/>
        </p:nvSpPr>
        <p:spPr>
          <a:xfrm>
            <a:off x="4232900" y="1418875"/>
            <a:ext cx="4506300" cy="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Quicksand"/>
                <a:ea typeface="Quicksand"/>
                <a:cs typeface="Quicksand"/>
                <a:sym typeface="Quicksand"/>
              </a:rPr>
              <a:t>Use the clues to find out the amount of water, in mL, that each bottle size holds.  Be prepared to explain or show your reasoning.</a:t>
            </a:r>
            <a:endParaRPr sz="1200">
              <a:latin typeface="Quicksand"/>
              <a:ea typeface="Quicksand"/>
              <a:cs typeface="Quicksand"/>
              <a:sym typeface="Quicksand"/>
            </a:endParaRPr>
          </a:p>
        </p:txBody>
      </p:sp>
      <p:pic>
        <p:nvPicPr>
          <p:cNvPr id="1014" name="Google Shape;1014;p114"/>
          <p:cNvPicPr preferRelativeResize="0"/>
          <p:nvPr/>
        </p:nvPicPr>
        <p:blipFill>
          <a:blip r:embed="rId3">
            <a:alphaModFix/>
          </a:blip>
          <a:stretch>
            <a:fillRect/>
          </a:stretch>
        </p:blipFill>
        <p:spPr>
          <a:xfrm>
            <a:off x="1130388" y="1722125"/>
            <a:ext cx="2303174" cy="1041350"/>
          </a:xfrm>
          <a:prstGeom prst="rect">
            <a:avLst/>
          </a:prstGeom>
          <a:noFill/>
          <a:ln cap="flat" cmpd="sng" w="19050">
            <a:solidFill>
              <a:schemeClr val="dk2"/>
            </a:solidFill>
            <a:prstDash val="solid"/>
            <a:round/>
            <a:headEnd len="sm" w="sm" type="none"/>
            <a:tailEnd len="sm" w="sm" type="none"/>
          </a:ln>
        </p:spPr>
      </p:pic>
      <p:pic>
        <p:nvPicPr>
          <p:cNvPr id="1015" name="Google Shape;1015;p114"/>
          <p:cNvPicPr preferRelativeResize="0"/>
          <p:nvPr/>
        </p:nvPicPr>
        <p:blipFill>
          <a:blip r:embed="rId4">
            <a:alphaModFix/>
          </a:blip>
          <a:stretch>
            <a:fillRect/>
          </a:stretch>
        </p:blipFill>
        <p:spPr>
          <a:xfrm>
            <a:off x="5659537" y="2063225"/>
            <a:ext cx="1514475" cy="2486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sp>
        <p:nvSpPr>
          <p:cNvPr id="1020" name="Google Shape;1020;p11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21" name="Google Shape;1021;p115"/>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solved some problems that involved comparing and ordering measurements in different units. Let’s reflect on the process of solving those problems. Take a few quiet minutes to think about these reflection questions and write down your responses.</a:t>
            </a:r>
            <a:endParaRPr sz="2100">
              <a:latin typeface="Covered By Your Grace"/>
              <a:ea typeface="Covered By Your Grace"/>
              <a:cs typeface="Covered By Your Grace"/>
              <a:sym typeface="Covered By Your Grace"/>
            </a:endParaRPr>
          </a:p>
        </p:txBody>
      </p:sp>
      <p:sp>
        <p:nvSpPr>
          <p:cNvPr id="1022" name="Google Shape;1022;p115"/>
          <p:cNvSpPr/>
          <p:nvPr/>
        </p:nvSpPr>
        <p:spPr>
          <a:xfrm flipH="1">
            <a:off x="866729" y="2264550"/>
            <a:ext cx="2600371" cy="208556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115"/>
          <p:cNvSpPr txBox="1"/>
          <p:nvPr/>
        </p:nvSpPr>
        <p:spPr>
          <a:xfrm>
            <a:off x="1181562" y="2516950"/>
            <a:ext cx="1970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chemeClr val="dk1"/>
                </a:solidFill>
                <a:latin typeface="Quicksand"/>
                <a:ea typeface="Quicksand"/>
                <a:cs typeface="Quicksand"/>
                <a:sym typeface="Quicksand"/>
              </a:rPr>
              <a:t>What math did you do to find out which animal traveled the farthest, to see if a statement was true, and to figure out the sizes of water bottles?</a:t>
            </a:r>
            <a:endParaRPr b="1" sz="1100">
              <a:latin typeface="Quicksand"/>
              <a:ea typeface="Quicksand"/>
              <a:cs typeface="Quicksand"/>
              <a:sym typeface="Quicksand"/>
            </a:endParaRPr>
          </a:p>
        </p:txBody>
      </p:sp>
      <p:pic>
        <p:nvPicPr>
          <p:cNvPr id="1024" name="Google Shape;1024;p115"/>
          <p:cNvPicPr preferRelativeResize="0"/>
          <p:nvPr/>
        </p:nvPicPr>
        <p:blipFill rotWithShape="1">
          <a:blip r:embed="rId3">
            <a:alphaModFix/>
          </a:blip>
          <a:srcRect b="0" l="21370" r="22481" t="0"/>
          <a:stretch/>
        </p:blipFill>
        <p:spPr>
          <a:xfrm>
            <a:off x="3778973" y="3571024"/>
            <a:ext cx="1068600" cy="1197001"/>
          </a:xfrm>
          <a:prstGeom prst="rect">
            <a:avLst/>
          </a:prstGeom>
          <a:noFill/>
          <a:ln>
            <a:noFill/>
          </a:ln>
        </p:spPr>
      </p:pic>
      <p:sp>
        <p:nvSpPr>
          <p:cNvPr id="1025" name="Google Shape;1025;p115"/>
          <p:cNvSpPr/>
          <p:nvPr/>
        </p:nvSpPr>
        <p:spPr>
          <a:xfrm rot="-339861">
            <a:off x="4243696" y="2163333"/>
            <a:ext cx="2478738" cy="1104126"/>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115"/>
          <p:cNvSpPr txBox="1"/>
          <p:nvPr/>
        </p:nvSpPr>
        <p:spPr>
          <a:xfrm flipH="1" rot="-339667">
            <a:off x="4497702" y="2182771"/>
            <a:ext cx="1970712" cy="365079"/>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Which parts of the problem solving process did you enjoy or find interesting?</a:t>
            </a:r>
            <a:endParaRPr b="1" sz="1100">
              <a:latin typeface="Quicksand"/>
              <a:ea typeface="Quicksand"/>
              <a:cs typeface="Quicksand"/>
              <a:sym typeface="Quicksand"/>
            </a:endParaRPr>
          </a:p>
        </p:txBody>
      </p:sp>
      <p:sp>
        <p:nvSpPr>
          <p:cNvPr id="1027" name="Google Shape;1027;p115"/>
          <p:cNvSpPr/>
          <p:nvPr/>
        </p:nvSpPr>
        <p:spPr>
          <a:xfrm rot="141931">
            <a:off x="5697676" y="3312118"/>
            <a:ext cx="2478736" cy="110414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115"/>
          <p:cNvSpPr txBox="1"/>
          <p:nvPr/>
        </p:nvSpPr>
        <p:spPr>
          <a:xfrm flipH="1" rot="141871">
            <a:off x="6000758" y="3335047"/>
            <a:ext cx="1970578" cy="36510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Which parts of the problem solving process were challenging or were new to you?</a:t>
            </a:r>
            <a:endParaRPr b="1" sz="1100">
              <a:latin typeface="Quicksand"/>
              <a:ea typeface="Quicksand"/>
              <a:cs typeface="Quicksand"/>
              <a:sym typeface="Quicksand"/>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032" name="Shape 1032"/>
        <p:cNvGrpSpPr/>
        <p:nvPr/>
      </p:nvGrpSpPr>
      <p:grpSpPr>
        <a:xfrm>
          <a:off x="0" y="0"/>
          <a:ext cx="0" cy="0"/>
          <a:chOff x="0" y="0"/>
          <a:chExt cx="0" cy="0"/>
        </a:xfrm>
      </p:grpSpPr>
      <p:sp>
        <p:nvSpPr>
          <p:cNvPr id="1033" name="Google Shape;1033;p116"/>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Measurements in Pounds and Ounces</a:t>
            </a:r>
            <a:endParaRPr sz="3500">
              <a:latin typeface="Hepta Slab"/>
              <a:ea typeface="Hepta Slab"/>
              <a:cs typeface="Hepta Slab"/>
              <a:sym typeface="Hepta Slab"/>
            </a:endParaRPr>
          </a:p>
        </p:txBody>
      </p:sp>
      <p:sp>
        <p:nvSpPr>
          <p:cNvPr id="1034" name="Google Shape;1034;p116"/>
          <p:cNvSpPr txBox="1"/>
          <p:nvPr/>
        </p:nvSpPr>
        <p:spPr>
          <a:xfrm>
            <a:off x="2549175" y="2828450"/>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explore how heavy things are in pounds and ounces.</a:t>
            </a:r>
            <a:endParaRPr>
              <a:latin typeface="Quicksand"/>
              <a:ea typeface="Quicksand"/>
              <a:cs typeface="Quicksand"/>
              <a:sym typeface="Quicksand"/>
            </a:endParaRPr>
          </a:p>
        </p:txBody>
      </p:sp>
      <p:sp>
        <p:nvSpPr>
          <p:cNvPr id="1035" name="Google Shape;1035;p116"/>
          <p:cNvSpPr/>
          <p:nvPr/>
        </p:nvSpPr>
        <p:spPr>
          <a:xfrm>
            <a:off x="2005527" y="28284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11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4.MD.A.1, 4.MD.A.2</a:t>
            </a:r>
            <a:endParaRPr sz="1100">
              <a:latin typeface="Quicksand"/>
              <a:ea typeface="Quicksand"/>
              <a:cs typeface="Quicksand"/>
              <a:sym typeface="Quicksand"/>
            </a:endParaRPr>
          </a:p>
        </p:txBody>
      </p:sp>
      <p:sp>
        <p:nvSpPr>
          <p:cNvPr id="1037" name="Google Shape;1037;p116"/>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11</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117"/>
          <p:cNvSpPr txBox="1"/>
          <p:nvPr>
            <p:ph type="ctrTitle"/>
          </p:nvPr>
        </p:nvSpPr>
        <p:spPr>
          <a:xfrm>
            <a:off x="403875" y="61339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rgbClr val="595959"/>
                </a:solidFill>
                <a:latin typeface="Hepta Slab"/>
                <a:ea typeface="Hepta Slab"/>
                <a:cs typeface="Hepta Slab"/>
                <a:sym typeface="Hepta Slab"/>
              </a:rPr>
              <a:t>Notice and Wonder: </a:t>
            </a:r>
            <a:endParaRPr sz="29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900">
                <a:solidFill>
                  <a:srgbClr val="595959"/>
                </a:solidFill>
                <a:latin typeface="Hepta Slab"/>
                <a:ea typeface="Hepta Slab"/>
                <a:cs typeface="Hepta Slab"/>
                <a:sym typeface="Hepta Slab"/>
              </a:rPr>
              <a:t>A Recipe</a:t>
            </a:r>
            <a:endParaRPr b="0" sz="2900">
              <a:solidFill>
                <a:srgbClr val="595959"/>
              </a:solidFill>
              <a:latin typeface="Hepta Slab"/>
              <a:ea typeface="Hepta Slab"/>
              <a:cs typeface="Hepta Slab"/>
              <a:sym typeface="Hepta Slab"/>
            </a:endParaRPr>
          </a:p>
        </p:txBody>
      </p:sp>
      <p:sp>
        <p:nvSpPr>
          <p:cNvPr id="1043" name="Google Shape;1043;p11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44" name="Google Shape;1044;p11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045" name="Google Shape;1045;p117"/>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117"/>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1047" name="Google Shape;1047;p117"/>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117"/>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1049" name="Google Shape;1049;p117"/>
          <p:cNvPicPr preferRelativeResize="0"/>
          <p:nvPr/>
        </p:nvPicPr>
        <p:blipFill>
          <a:blip r:embed="rId3">
            <a:alphaModFix/>
          </a:blip>
          <a:stretch>
            <a:fillRect/>
          </a:stretch>
        </p:blipFill>
        <p:spPr>
          <a:xfrm>
            <a:off x="2843575" y="1828832"/>
            <a:ext cx="3371850" cy="18097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sp>
        <p:nvSpPr>
          <p:cNvPr id="1054" name="Google Shape;1054;p118"/>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Pounds and Ounces</a:t>
            </a:r>
            <a:endParaRPr sz="3200">
              <a:solidFill>
                <a:srgbClr val="595959"/>
              </a:solidFill>
              <a:latin typeface="Hepta Slab"/>
              <a:ea typeface="Hepta Slab"/>
              <a:cs typeface="Hepta Slab"/>
              <a:sym typeface="Hepta Slab"/>
            </a:endParaRPr>
          </a:p>
        </p:txBody>
      </p:sp>
      <p:sp>
        <p:nvSpPr>
          <p:cNvPr id="1055" name="Google Shape;1055;p11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056" name="Google Shape;1056;p118"/>
          <p:cNvSpPr txBox="1"/>
          <p:nvPr/>
        </p:nvSpPr>
        <p:spPr>
          <a:xfrm>
            <a:off x="660275" y="1005350"/>
            <a:ext cx="73806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Your teacher will show images of some packaged food items. </a:t>
            </a:r>
            <a:endParaRPr sz="1500">
              <a:latin typeface="Quicksand"/>
              <a:ea typeface="Quicksand"/>
              <a:cs typeface="Quicksand"/>
              <a:sym typeface="Quicksand"/>
            </a:endParaRPr>
          </a:p>
        </p:txBody>
      </p:sp>
      <p:sp>
        <p:nvSpPr>
          <p:cNvPr id="1057" name="Google Shape;1057;p118"/>
          <p:cNvSpPr txBox="1"/>
          <p:nvPr/>
        </p:nvSpPr>
        <p:spPr>
          <a:xfrm>
            <a:off x="606425" y="1579650"/>
            <a:ext cx="36984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Use the information on the images to find out how pounds (lbs) and ounces (oz) are related.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Write a sentence to describe the relationship between the two units.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Use two pieces of information to show that your conclusion is right</a:t>
            </a:r>
            <a:endParaRPr>
              <a:latin typeface="Quicksand"/>
              <a:ea typeface="Quicksand"/>
              <a:cs typeface="Quicksand"/>
              <a:sym typeface="Quicksand"/>
            </a:endParaRPr>
          </a:p>
        </p:txBody>
      </p:sp>
      <p:sp>
        <p:nvSpPr>
          <p:cNvPr id="1058" name="Google Shape;1058;p118"/>
          <p:cNvSpPr txBox="1"/>
          <p:nvPr/>
        </p:nvSpPr>
        <p:spPr>
          <a:xfrm>
            <a:off x="4672525" y="1579650"/>
            <a:ext cx="414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Complete this table with amounts in ounces.</a:t>
            </a:r>
            <a:endParaRPr>
              <a:latin typeface="Quicksand"/>
              <a:ea typeface="Quicksand"/>
              <a:cs typeface="Quicksand"/>
              <a:sym typeface="Quicksand"/>
            </a:endParaRPr>
          </a:p>
        </p:txBody>
      </p:sp>
      <p:pic>
        <p:nvPicPr>
          <p:cNvPr id="1059" name="Google Shape;1059;p118"/>
          <p:cNvPicPr preferRelativeResize="0"/>
          <p:nvPr/>
        </p:nvPicPr>
        <p:blipFill>
          <a:blip r:embed="rId3">
            <a:alphaModFix/>
          </a:blip>
          <a:stretch>
            <a:fillRect/>
          </a:stretch>
        </p:blipFill>
        <p:spPr>
          <a:xfrm>
            <a:off x="5977225" y="1979850"/>
            <a:ext cx="1537800" cy="2400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119"/>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Party Prep</a:t>
            </a:r>
            <a:endParaRPr sz="3200">
              <a:solidFill>
                <a:srgbClr val="595959"/>
              </a:solidFill>
              <a:latin typeface="Hepta Slab"/>
              <a:ea typeface="Hepta Slab"/>
              <a:cs typeface="Hepta Slab"/>
              <a:sym typeface="Hepta Slab"/>
            </a:endParaRPr>
          </a:p>
        </p:txBody>
      </p:sp>
      <p:sp>
        <p:nvSpPr>
          <p:cNvPr id="1065" name="Google Shape;1065;p11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066" name="Google Shape;1066;p119"/>
          <p:cNvSpPr txBox="1"/>
          <p:nvPr/>
        </p:nvSpPr>
        <p:spPr>
          <a:xfrm>
            <a:off x="570350" y="1401900"/>
            <a:ext cx="36984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A family is cooking for a party and needs to buy some ingredients for a main dish: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5 pounds of rice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½ pound of almonds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2 pounds 8 ounces of pinto beans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How many ounces of each ingredient does the family need to buy? Show your reasoning.</a:t>
            </a:r>
            <a:endParaRPr>
              <a:latin typeface="Quicksand"/>
              <a:ea typeface="Quicksand"/>
              <a:cs typeface="Quicksand"/>
              <a:sym typeface="Quicksand"/>
            </a:endParaRPr>
          </a:p>
        </p:txBody>
      </p:sp>
      <p:sp>
        <p:nvSpPr>
          <p:cNvPr id="1067" name="Google Shape;1067;p119"/>
          <p:cNvSpPr txBox="1"/>
          <p:nvPr/>
        </p:nvSpPr>
        <p:spPr>
          <a:xfrm>
            <a:off x="4268750" y="1401900"/>
            <a:ext cx="43086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To make the dessert, they need 6 pounds of flour. If they already have 40 ounces of flour in the pantry, how many more ounces of flour do they need to buy?</a:t>
            </a:r>
            <a:endParaRPr>
              <a:latin typeface="Quicksand"/>
              <a:ea typeface="Quicksand"/>
              <a:cs typeface="Quicksand"/>
              <a:sym typeface="Quicksand"/>
            </a:endParaRPr>
          </a:p>
        </p:txBody>
      </p:sp>
      <p:pic>
        <p:nvPicPr>
          <p:cNvPr id="1068" name="Google Shape;1068;p119"/>
          <p:cNvPicPr preferRelativeResize="0"/>
          <p:nvPr/>
        </p:nvPicPr>
        <p:blipFill>
          <a:blip r:embed="rId3">
            <a:alphaModFix/>
          </a:blip>
          <a:stretch>
            <a:fillRect/>
          </a:stretch>
        </p:blipFill>
        <p:spPr>
          <a:xfrm>
            <a:off x="5592613" y="2959000"/>
            <a:ext cx="1660875" cy="1437300"/>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sp>
        <p:nvSpPr>
          <p:cNvPr id="1073" name="Google Shape;1073;p120"/>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074" name="Google Shape;1074;p120"/>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learned about the relationship between pounds and ounces and solved some problems that involve those measurements.</a:t>
            </a:r>
            <a:endParaRPr sz="2100">
              <a:latin typeface="Covered By Your Grace"/>
              <a:ea typeface="Covered By Your Grace"/>
              <a:cs typeface="Covered By Your Grace"/>
              <a:sym typeface="Covered By Your Grace"/>
            </a:endParaRPr>
          </a:p>
        </p:txBody>
      </p:sp>
      <p:sp>
        <p:nvSpPr>
          <p:cNvPr id="1075" name="Google Shape;1075;p120"/>
          <p:cNvSpPr/>
          <p:nvPr/>
        </p:nvSpPr>
        <p:spPr>
          <a:xfrm flipH="1">
            <a:off x="489712" y="2040150"/>
            <a:ext cx="3446962" cy="226855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120"/>
          <p:cNvSpPr txBox="1"/>
          <p:nvPr/>
        </p:nvSpPr>
        <p:spPr>
          <a:xfrm>
            <a:off x="886722" y="2487941"/>
            <a:ext cx="2740500" cy="74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When you weigh yourself, the scale likely gives your weight in pounds. If the scale is set to measure in ounces, will the number be larger or smaller? How much larger or smaller? Why is that?</a:t>
            </a:r>
            <a:endParaRPr b="1" sz="1100">
              <a:latin typeface="Quicksand"/>
              <a:ea typeface="Quicksand"/>
              <a:cs typeface="Quicksand"/>
              <a:sym typeface="Quicksand"/>
            </a:endParaRPr>
          </a:p>
        </p:txBody>
      </p:sp>
      <p:pic>
        <p:nvPicPr>
          <p:cNvPr id="1077" name="Google Shape;1077;p120"/>
          <p:cNvPicPr preferRelativeResize="0"/>
          <p:nvPr/>
        </p:nvPicPr>
        <p:blipFill rotWithShape="1">
          <a:blip r:embed="rId3">
            <a:alphaModFix/>
          </a:blip>
          <a:srcRect b="0" l="21370" r="22481" t="0"/>
          <a:stretch/>
        </p:blipFill>
        <p:spPr>
          <a:xfrm>
            <a:off x="3887476" y="3022175"/>
            <a:ext cx="1369047" cy="1533525"/>
          </a:xfrm>
          <a:prstGeom prst="rect">
            <a:avLst/>
          </a:prstGeom>
          <a:noFill/>
          <a:ln>
            <a:noFill/>
          </a:ln>
        </p:spPr>
      </p:pic>
      <p:sp>
        <p:nvSpPr>
          <p:cNvPr id="1078" name="Google Shape;1078;p120"/>
          <p:cNvSpPr/>
          <p:nvPr/>
        </p:nvSpPr>
        <p:spPr>
          <a:xfrm>
            <a:off x="5129750" y="1393498"/>
            <a:ext cx="2478755" cy="170946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120"/>
          <p:cNvSpPr txBox="1"/>
          <p:nvPr/>
        </p:nvSpPr>
        <p:spPr>
          <a:xfrm flipH="1">
            <a:off x="5303196" y="1688681"/>
            <a:ext cx="1970700" cy="56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is the relationship between pounds and ounces like that between kilograms and grams?</a:t>
            </a:r>
            <a:endParaRPr b="1" sz="1100">
              <a:latin typeface="Quicksand"/>
              <a:ea typeface="Quicksand"/>
              <a:cs typeface="Quicksand"/>
              <a:sym typeface="Quicksand"/>
            </a:endParaRPr>
          </a:p>
        </p:txBody>
      </p:sp>
      <p:sp>
        <p:nvSpPr>
          <p:cNvPr id="1080" name="Google Shape;1080;p120"/>
          <p:cNvSpPr/>
          <p:nvPr/>
        </p:nvSpPr>
        <p:spPr>
          <a:xfrm>
            <a:off x="5464625" y="3477404"/>
            <a:ext cx="2478755" cy="107828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120"/>
          <p:cNvSpPr txBox="1"/>
          <p:nvPr/>
        </p:nvSpPr>
        <p:spPr>
          <a:xfrm flipH="1">
            <a:off x="5638066" y="3663596"/>
            <a:ext cx="1970700" cy="35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is it different from the relationship between kilograms and grams?</a:t>
            </a:r>
            <a:endParaRPr b="1" sz="1100">
              <a:latin typeface="Quicksand"/>
              <a:ea typeface="Quicksand"/>
              <a:cs typeface="Quicksand"/>
              <a:sym typeface="Quicksand"/>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085" name="Shape 1085"/>
        <p:cNvGrpSpPr/>
        <p:nvPr/>
      </p:nvGrpSpPr>
      <p:grpSpPr>
        <a:xfrm>
          <a:off x="0" y="0"/>
          <a:ext cx="0" cy="0"/>
          <a:chOff x="0" y="0"/>
          <a:chExt cx="0" cy="0"/>
        </a:xfrm>
      </p:grpSpPr>
      <p:sp>
        <p:nvSpPr>
          <p:cNvPr id="1086" name="Google Shape;1086;p121"/>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Time in Hours, Minutes, and Seconds</a:t>
            </a:r>
            <a:endParaRPr sz="3500">
              <a:latin typeface="Hepta Slab"/>
              <a:ea typeface="Hepta Slab"/>
              <a:cs typeface="Hepta Slab"/>
              <a:sym typeface="Hepta Slab"/>
            </a:endParaRPr>
          </a:p>
        </p:txBody>
      </p:sp>
      <p:sp>
        <p:nvSpPr>
          <p:cNvPr id="1087" name="Google Shape;1087;p121"/>
          <p:cNvSpPr txBox="1"/>
          <p:nvPr/>
        </p:nvSpPr>
        <p:spPr>
          <a:xfrm>
            <a:off x="2846275" y="2765250"/>
            <a:ext cx="7131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look at different ways to measure time.</a:t>
            </a:r>
            <a:endParaRPr>
              <a:latin typeface="Quicksand"/>
              <a:ea typeface="Quicksand"/>
              <a:cs typeface="Quicksand"/>
              <a:sym typeface="Quicksand"/>
            </a:endParaRPr>
          </a:p>
        </p:txBody>
      </p:sp>
      <p:sp>
        <p:nvSpPr>
          <p:cNvPr id="1088" name="Google Shape;1088;p121"/>
          <p:cNvSpPr/>
          <p:nvPr/>
        </p:nvSpPr>
        <p:spPr>
          <a:xfrm>
            <a:off x="2366077"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2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4.MD.A.1, 4.MD.A.2</a:t>
            </a:r>
            <a:endParaRPr sz="1100">
              <a:latin typeface="Quicksand"/>
              <a:ea typeface="Quicksand"/>
              <a:cs typeface="Quicksand"/>
              <a:sym typeface="Quicksand"/>
            </a:endParaRPr>
          </a:p>
        </p:txBody>
      </p:sp>
      <p:sp>
        <p:nvSpPr>
          <p:cNvPr id="1090" name="Google Shape;1090;p12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12</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4" name="Shape 1094"/>
        <p:cNvGrpSpPr/>
        <p:nvPr/>
      </p:nvGrpSpPr>
      <p:grpSpPr>
        <a:xfrm>
          <a:off x="0" y="0"/>
          <a:ext cx="0" cy="0"/>
          <a:chOff x="0" y="0"/>
          <a:chExt cx="0" cy="0"/>
        </a:xfrm>
      </p:grpSpPr>
      <p:sp>
        <p:nvSpPr>
          <p:cNvPr id="1095" name="Google Shape;1095;p122"/>
          <p:cNvSpPr txBox="1"/>
          <p:nvPr>
            <p:ph type="ctrTitle"/>
          </p:nvPr>
        </p:nvSpPr>
        <p:spPr>
          <a:xfrm>
            <a:off x="591475" y="1368876"/>
            <a:ext cx="7772400" cy="6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 What Do You Know about One Hour? </a:t>
            </a:r>
            <a:endParaRPr b="0" sz="2800">
              <a:solidFill>
                <a:srgbClr val="595959"/>
              </a:solidFill>
              <a:latin typeface="Hepta Slab"/>
              <a:ea typeface="Hepta Slab"/>
              <a:cs typeface="Hepta Slab"/>
              <a:sym typeface="Hepta Slab"/>
            </a:endParaRPr>
          </a:p>
        </p:txBody>
      </p:sp>
      <p:sp>
        <p:nvSpPr>
          <p:cNvPr id="1096" name="Google Shape;1096;p12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097" name="Google Shape;1097;p12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pic>
        <p:nvPicPr>
          <p:cNvPr id="1098" name="Google Shape;1098;p122"/>
          <p:cNvPicPr preferRelativeResize="0"/>
          <p:nvPr/>
        </p:nvPicPr>
        <p:blipFill>
          <a:blip r:embed="rId3">
            <a:alphaModFix/>
          </a:blip>
          <a:stretch>
            <a:fillRect/>
          </a:stretch>
        </p:blipFill>
        <p:spPr>
          <a:xfrm>
            <a:off x="3446750" y="2302426"/>
            <a:ext cx="2143125" cy="19431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sp>
        <p:nvSpPr>
          <p:cNvPr id="1103" name="Google Shape;1103;p123"/>
          <p:cNvSpPr txBox="1"/>
          <p:nvPr/>
        </p:nvSpPr>
        <p:spPr>
          <a:xfrm>
            <a:off x="1392875" y="427725"/>
            <a:ext cx="5922000" cy="647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Mai’s School Day</a:t>
            </a:r>
            <a:endParaRPr sz="3200">
              <a:solidFill>
                <a:srgbClr val="595959"/>
              </a:solidFill>
              <a:latin typeface="Hepta Slab"/>
              <a:ea typeface="Hepta Slab"/>
              <a:cs typeface="Hepta Slab"/>
              <a:sym typeface="Hepta Slab"/>
            </a:endParaRPr>
          </a:p>
        </p:txBody>
      </p:sp>
      <p:sp>
        <p:nvSpPr>
          <p:cNvPr id="1104" name="Google Shape;1104;p12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105" name="Google Shape;1105;p123"/>
          <p:cNvSpPr txBox="1"/>
          <p:nvPr/>
        </p:nvSpPr>
        <p:spPr>
          <a:xfrm>
            <a:off x="453825" y="1108750"/>
            <a:ext cx="3545700" cy="47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Quicksand"/>
                <a:ea typeface="Quicksand"/>
                <a:cs typeface="Quicksand"/>
                <a:sym typeface="Quicksand"/>
              </a:rPr>
              <a:t>The table shows how Mai usually spends her waking hours on a school day.</a:t>
            </a:r>
            <a:endParaRPr>
              <a:solidFill>
                <a:srgbClr val="434343"/>
              </a:solidFill>
              <a:latin typeface="Quicksand"/>
              <a:ea typeface="Quicksand"/>
              <a:cs typeface="Quicksand"/>
              <a:sym typeface="Quicksand"/>
            </a:endParaRPr>
          </a:p>
        </p:txBody>
      </p:sp>
      <p:sp>
        <p:nvSpPr>
          <p:cNvPr id="1106" name="Google Shape;1106;p123"/>
          <p:cNvSpPr txBox="1"/>
          <p:nvPr/>
        </p:nvSpPr>
        <p:spPr>
          <a:xfrm>
            <a:off x="3697600" y="1747075"/>
            <a:ext cx="50580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434343"/>
                </a:solidFill>
                <a:latin typeface="Quicksand"/>
                <a:ea typeface="Quicksand"/>
                <a:cs typeface="Quicksand"/>
                <a:sym typeface="Quicksand"/>
              </a:rPr>
              <a:t>1. Complete the table to show how many minutes Mai spends on each activity. Be prepared to explain or show your reasoning. </a:t>
            </a:r>
            <a:endParaRPr sz="1300">
              <a:solidFill>
                <a:srgbClr val="434343"/>
              </a:solidFill>
              <a:latin typeface="Quicksand"/>
              <a:ea typeface="Quicksand"/>
              <a:cs typeface="Quicksand"/>
              <a:sym typeface="Quicksand"/>
            </a:endParaRPr>
          </a:p>
          <a:p>
            <a:pPr indent="0" lvl="0" marL="0" rtl="0" algn="l">
              <a:spcBef>
                <a:spcPts val="1000"/>
              </a:spcBef>
              <a:spcAft>
                <a:spcPts val="0"/>
              </a:spcAft>
              <a:buNone/>
            </a:pPr>
            <a:r>
              <a:rPr lang="en" sz="1300">
                <a:solidFill>
                  <a:srgbClr val="434343"/>
                </a:solidFill>
                <a:latin typeface="Quicksand"/>
                <a:ea typeface="Quicksand"/>
                <a:cs typeface="Quicksand"/>
                <a:sym typeface="Quicksand"/>
              </a:rPr>
              <a:t>2. How many hours is Mai’s school day? How many minutes is that? Explain or show how you know. </a:t>
            </a:r>
            <a:endParaRPr sz="1300">
              <a:solidFill>
                <a:srgbClr val="434343"/>
              </a:solidFill>
              <a:latin typeface="Quicksand"/>
              <a:ea typeface="Quicksand"/>
              <a:cs typeface="Quicksand"/>
              <a:sym typeface="Quicksand"/>
            </a:endParaRPr>
          </a:p>
          <a:p>
            <a:pPr indent="0" lvl="0" marL="0" rtl="0" algn="l">
              <a:spcBef>
                <a:spcPts val="1000"/>
              </a:spcBef>
              <a:spcAft>
                <a:spcPts val="0"/>
              </a:spcAft>
              <a:buNone/>
            </a:pPr>
            <a:r>
              <a:rPr lang="en" sz="1300">
                <a:solidFill>
                  <a:srgbClr val="434343"/>
                </a:solidFill>
                <a:latin typeface="Quicksand"/>
                <a:ea typeface="Quicksand"/>
                <a:cs typeface="Quicksand"/>
                <a:sym typeface="Quicksand"/>
              </a:rPr>
              <a:t>3. How many minutes does Mai sleep on a school night? Explain your reasoning. </a:t>
            </a:r>
            <a:endParaRPr sz="1300">
              <a:solidFill>
                <a:srgbClr val="434343"/>
              </a:solidFill>
              <a:latin typeface="Quicksand"/>
              <a:ea typeface="Quicksand"/>
              <a:cs typeface="Quicksand"/>
              <a:sym typeface="Quicksand"/>
            </a:endParaRPr>
          </a:p>
          <a:p>
            <a:pPr indent="0" lvl="0" marL="457200" rtl="0" algn="l">
              <a:spcBef>
                <a:spcPts val="1000"/>
              </a:spcBef>
              <a:spcAft>
                <a:spcPts val="0"/>
              </a:spcAft>
              <a:buNone/>
            </a:pPr>
            <a:r>
              <a:t/>
            </a:r>
            <a:endParaRPr sz="1300">
              <a:solidFill>
                <a:srgbClr val="434343"/>
              </a:solidFill>
              <a:latin typeface="Quicksand"/>
              <a:ea typeface="Quicksand"/>
              <a:cs typeface="Quicksand"/>
              <a:sym typeface="Quicksand"/>
            </a:endParaRPr>
          </a:p>
          <a:p>
            <a:pPr indent="0" lvl="0" marL="0" rtl="0" algn="l">
              <a:spcBef>
                <a:spcPts val="1000"/>
              </a:spcBef>
              <a:spcAft>
                <a:spcPts val="0"/>
              </a:spcAft>
              <a:buNone/>
            </a:pPr>
            <a:r>
              <a:t/>
            </a:r>
            <a:endParaRPr sz="1300">
              <a:solidFill>
                <a:srgbClr val="434343"/>
              </a:solidFill>
              <a:latin typeface="Quicksand"/>
              <a:ea typeface="Quicksand"/>
              <a:cs typeface="Quicksand"/>
              <a:sym typeface="Quicksand"/>
            </a:endParaRPr>
          </a:p>
          <a:p>
            <a:pPr indent="0" lvl="0" marL="0" rtl="0" algn="l">
              <a:spcBef>
                <a:spcPts val="1000"/>
              </a:spcBef>
              <a:spcAft>
                <a:spcPts val="0"/>
              </a:spcAft>
              <a:buNone/>
            </a:pPr>
            <a:r>
              <a:t/>
            </a:r>
            <a:endParaRPr sz="1300">
              <a:solidFill>
                <a:srgbClr val="0097A7"/>
              </a:solidFill>
              <a:latin typeface="Quicksand"/>
              <a:ea typeface="Quicksand"/>
              <a:cs typeface="Quicksand"/>
              <a:sym typeface="Quicksand"/>
            </a:endParaRPr>
          </a:p>
        </p:txBody>
      </p:sp>
      <p:pic>
        <p:nvPicPr>
          <p:cNvPr id="1107" name="Google Shape;1107;p123"/>
          <p:cNvPicPr preferRelativeResize="0"/>
          <p:nvPr/>
        </p:nvPicPr>
        <p:blipFill>
          <a:blip r:embed="rId3">
            <a:alphaModFix/>
          </a:blip>
          <a:stretch>
            <a:fillRect/>
          </a:stretch>
        </p:blipFill>
        <p:spPr>
          <a:xfrm>
            <a:off x="738925" y="1747075"/>
            <a:ext cx="2731150" cy="2447225"/>
          </a:xfrm>
          <a:prstGeom prst="rect">
            <a:avLst/>
          </a:prstGeom>
          <a:noFill/>
          <a:ln cap="flat" cmpd="sng" w="19050">
            <a:solidFill>
              <a:schemeClr val="dk2"/>
            </a:solidFill>
            <a:prstDash val="solid"/>
            <a:round/>
            <a:headEnd len="sm" w="sm" type="none"/>
            <a:tailEnd len="sm" w="sm" type="none"/>
          </a:ln>
        </p:spPr>
      </p:pic>
      <p:pic>
        <p:nvPicPr>
          <p:cNvPr id="1108" name="Google Shape;1108;p123"/>
          <p:cNvPicPr preferRelativeResize="0"/>
          <p:nvPr/>
        </p:nvPicPr>
        <p:blipFill>
          <a:blip r:embed="rId4">
            <a:alphaModFix/>
          </a:blip>
          <a:stretch>
            <a:fillRect/>
          </a:stretch>
        </p:blipFill>
        <p:spPr>
          <a:xfrm>
            <a:off x="5417775" y="3465025"/>
            <a:ext cx="2705100" cy="11049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sp>
        <p:nvSpPr>
          <p:cNvPr id="1113" name="Google Shape;1113;p124"/>
          <p:cNvSpPr txBox="1"/>
          <p:nvPr/>
        </p:nvSpPr>
        <p:spPr>
          <a:xfrm>
            <a:off x="507675" y="427725"/>
            <a:ext cx="7324800" cy="6471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Precious Minutes and Seconds</a:t>
            </a:r>
            <a:endParaRPr sz="3200">
              <a:solidFill>
                <a:srgbClr val="595959"/>
              </a:solidFill>
              <a:latin typeface="Hepta Slab"/>
              <a:ea typeface="Hepta Slab"/>
              <a:cs typeface="Hepta Slab"/>
              <a:sym typeface="Hepta Slab"/>
            </a:endParaRPr>
          </a:p>
        </p:txBody>
      </p:sp>
      <p:sp>
        <p:nvSpPr>
          <p:cNvPr id="1114" name="Google Shape;1114;p12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15" name="Google Shape;1115;p124"/>
          <p:cNvSpPr txBox="1"/>
          <p:nvPr/>
        </p:nvSpPr>
        <p:spPr>
          <a:xfrm>
            <a:off x="328175" y="1074825"/>
            <a:ext cx="4066200" cy="47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rgbClr val="434343"/>
                </a:solidFill>
                <a:latin typeface="Quicksand"/>
                <a:ea typeface="Quicksand"/>
                <a:cs typeface="Quicksand"/>
                <a:sym typeface="Quicksand"/>
              </a:rPr>
              <a:t>Diego would set a timer to make sure that some things are not done for too long or too short an amount of time.</a:t>
            </a:r>
            <a:endParaRPr sz="1100">
              <a:solidFill>
                <a:srgbClr val="434343"/>
              </a:solidFill>
              <a:latin typeface="Quicksand"/>
              <a:ea typeface="Quicksand"/>
              <a:cs typeface="Quicksand"/>
              <a:sym typeface="Quicksand"/>
            </a:endParaRPr>
          </a:p>
        </p:txBody>
      </p:sp>
      <p:sp>
        <p:nvSpPr>
          <p:cNvPr id="1116" name="Google Shape;1116;p124"/>
          <p:cNvSpPr txBox="1"/>
          <p:nvPr/>
        </p:nvSpPr>
        <p:spPr>
          <a:xfrm>
            <a:off x="3706575" y="1603450"/>
            <a:ext cx="50580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434343"/>
                </a:solidFill>
                <a:latin typeface="Quicksand"/>
                <a:ea typeface="Quicksand"/>
                <a:cs typeface="Quicksand"/>
                <a:sym typeface="Quicksand"/>
              </a:rPr>
              <a:t>1. Complete the table with the number of seconds for each activity. Be prepared to explain your reasoning. </a:t>
            </a:r>
            <a:endParaRPr sz="13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3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300">
              <a:solidFill>
                <a:srgbClr val="434343"/>
              </a:solidFill>
              <a:latin typeface="Quicksand"/>
              <a:ea typeface="Quicksand"/>
              <a:cs typeface="Quicksand"/>
              <a:sym typeface="Quicksand"/>
            </a:endParaRPr>
          </a:p>
          <a:p>
            <a:pPr indent="0" lvl="0" marL="0" rtl="0" algn="l">
              <a:spcBef>
                <a:spcPts val="0"/>
              </a:spcBef>
              <a:spcAft>
                <a:spcPts val="0"/>
              </a:spcAft>
              <a:buNone/>
            </a:pPr>
            <a:r>
              <a:rPr lang="en" sz="1300">
                <a:solidFill>
                  <a:srgbClr val="434343"/>
                </a:solidFill>
                <a:latin typeface="Quicksand"/>
                <a:ea typeface="Quicksand"/>
                <a:cs typeface="Quicksand"/>
                <a:sym typeface="Quicksand"/>
              </a:rPr>
              <a:t>2. Diego noticed that on a television channel, commercial breaks are often between 1 ½ and 2 ½ minutes long each. How long are they in seconds? Explain or show your reasoning. </a:t>
            </a:r>
            <a:endParaRPr sz="13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300">
              <a:solidFill>
                <a:srgbClr val="434343"/>
              </a:solidFill>
              <a:latin typeface="Quicksand"/>
              <a:ea typeface="Quicksand"/>
              <a:cs typeface="Quicksand"/>
              <a:sym typeface="Quicksand"/>
            </a:endParaRPr>
          </a:p>
          <a:p>
            <a:pPr indent="0" lvl="0" marL="0" rtl="0" algn="l">
              <a:spcBef>
                <a:spcPts val="0"/>
              </a:spcBef>
              <a:spcAft>
                <a:spcPts val="0"/>
              </a:spcAft>
              <a:buNone/>
            </a:pPr>
            <a:r>
              <a:t/>
            </a:r>
            <a:endParaRPr sz="1300">
              <a:solidFill>
                <a:srgbClr val="434343"/>
              </a:solidFill>
              <a:latin typeface="Quicksand"/>
              <a:ea typeface="Quicksand"/>
              <a:cs typeface="Quicksand"/>
              <a:sym typeface="Quicksand"/>
            </a:endParaRPr>
          </a:p>
          <a:p>
            <a:pPr indent="0" lvl="0" marL="0" rtl="0" algn="l">
              <a:spcBef>
                <a:spcPts val="0"/>
              </a:spcBef>
              <a:spcAft>
                <a:spcPts val="0"/>
              </a:spcAft>
              <a:buNone/>
            </a:pPr>
            <a:r>
              <a:rPr lang="en" sz="1300">
                <a:solidFill>
                  <a:srgbClr val="434343"/>
                </a:solidFill>
                <a:latin typeface="Quicksand"/>
                <a:ea typeface="Quicksand"/>
                <a:cs typeface="Quicksand"/>
                <a:sym typeface="Quicksand"/>
              </a:rPr>
              <a:t>3. Diego’s workout starts with 4 minutes of warm-up and stretching, followed by 100 seconds of jumping jacks. </a:t>
            </a:r>
            <a:endParaRPr sz="1300">
              <a:solidFill>
                <a:srgbClr val="434343"/>
              </a:solidFill>
              <a:latin typeface="Quicksand"/>
              <a:ea typeface="Quicksand"/>
              <a:cs typeface="Quicksand"/>
              <a:sym typeface="Quicksand"/>
            </a:endParaRPr>
          </a:p>
          <a:p>
            <a:pPr indent="0" lvl="0" marL="457200" rtl="0" algn="l">
              <a:spcBef>
                <a:spcPts val="0"/>
              </a:spcBef>
              <a:spcAft>
                <a:spcPts val="0"/>
              </a:spcAft>
              <a:buNone/>
            </a:pPr>
            <a:r>
              <a:rPr lang="en" sz="1300">
                <a:solidFill>
                  <a:srgbClr val="434343"/>
                </a:solidFill>
                <a:latin typeface="Quicksand"/>
                <a:ea typeface="Quicksand"/>
                <a:cs typeface="Quicksand"/>
                <a:sym typeface="Quicksand"/>
              </a:rPr>
              <a:t>If he works out for 10 minutes exactly, how many more seconds are left in his workout? </a:t>
            </a:r>
            <a:endParaRPr sz="1300">
              <a:solidFill>
                <a:srgbClr val="0097A7"/>
              </a:solidFill>
              <a:latin typeface="Quicksand"/>
              <a:ea typeface="Quicksand"/>
              <a:cs typeface="Quicksand"/>
              <a:sym typeface="Quicksand"/>
            </a:endParaRPr>
          </a:p>
        </p:txBody>
      </p:sp>
      <p:pic>
        <p:nvPicPr>
          <p:cNvPr id="1117" name="Google Shape;1117;p124"/>
          <p:cNvPicPr preferRelativeResize="0"/>
          <p:nvPr/>
        </p:nvPicPr>
        <p:blipFill>
          <a:blip r:embed="rId3">
            <a:alphaModFix/>
          </a:blip>
          <a:stretch>
            <a:fillRect/>
          </a:stretch>
        </p:blipFill>
        <p:spPr>
          <a:xfrm>
            <a:off x="565350" y="1554225"/>
            <a:ext cx="2006900" cy="1471125"/>
          </a:xfrm>
          <a:prstGeom prst="rect">
            <a:avLst/>
          </a:prstGeom>
          <a:noFill/>
          <a:ln cap="flat" cmpd="sng" w="19050">
            <a:solidFill>
              <a:schemeClr val="dk2"/>
            </a:solidFill>
            <a:prstDash val="solid"/>
            <a:round/>
            <a:headEnd len="sm" w="sm" type="none"/>
            <a:tailEnd len="sm" w="sm" type="none"/>
          </a:ln>
        </p:spPr>
      </p:pic>
      <p:pic>
        <p:nvPicPr>
          <p:cNvPr id="1118" name="Google Shape;1118;p124"/>
          <p:cNvPicPr preferRelativeResize="0"/>
          <p:nvPr/>
        </p:nvPicPr>
        <p:blipFill>
          <a:blip r:embed="rId4">
            <a:alphaModFix/>
          </a:blip>
          <a:stretch>
            <a:fillRect/>
          </a:stretch>
        </p:blipFill>
        <p:spPr>
          <a:xfrm>
            <a:off x="2193150" y="3134550"/>
            <a:ext cx="1192650" cy="1550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p12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124" name="Google Shape;1124;p125"/>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used hours, minutes, and seconds to express lengths of time. We converted hours to minutes and then minutes to seconds.</a:t>
            </a:r>
            <a:endParaRPr sz="2100">
              <a:latin typeface="Covered By Your Grace"/>
              <a:ea typeface="Covered By Your Grace"/>
              <a:cs typeface="Covered By Your Grace"/>
              <a:sym typeface="Covered By Your Grace"/>
            </a:endParaRPr>
          </a:p>
        </p:txBody>
      </p:sp>
      <p:sp>
        <p:nvSpPr>
          <p:cNvPr id="1125" name="Google Shape;1125;p125"/>
          <p:cNvSpPr/>
          <p:nvPr/>
        </p:nvSpPr>
        <p:spPr>
          <a:xfrm flipH="1">
            <a:off x="80883" y="2953249"/>
            <a:ext cx="3332367" cy="143621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125"/>
          <p:cNvSpPr txBox="1"/>
          <p:nvPr/>
        </p:nvSpPr>
        <p:spPr>
          <a:xfrm>
            <a:off x="507774" y="3044927"/>
            <a:ext cx="2478600" cy="40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If someone claims that the missing numbers in the first table are the same as the ones in the second table, would you agree? Why or why not?</a:t>
            </a:r>
            <a:endParaRPr b="1" sz="1100">
              <a:latin typeface="Quicksand"/>
              <a:ea typeface="Quicksand"/>
              <a:cs typeface="Quicksand"/>
              <a:sym typeface="Quicksand"/>
            </a:endParaRPr>
          </a:p>
        </p:txBody>
      </p:sp>
      <p:pic>
        <p:nvPicPr>
          <p:cNvPr id="1127" name="Google Shape;1127;p125"/>
          <p:cNvPicPr preferRelativeResize="0"/>
          <p:nvPr/>
        </p:nvPicPr>
        <p:blipFill rotWithShape="1">
          <a:blip r:embed="rId3">
            <a:alphaModFix/>
          </a:blip>
          <a:srcRect b="0" l="21370" r="22481" t="0"/>
          <a:stretch/>
        </p:blipFill>
        <p:spPr>
          <a:xfrm>
            <a:off x="3512351" y="3413250"/>
            <a:ext cx="1369047" cy="1533525"/>
          </a:xfrm>
          <a:prstGeom prst="rect">
            <a:avLst/>
          </a:prstGeom>
          <a:noFill/>
          <a:ln>
            <a:noFill/>
          </a:ln>
        </p:spPr>
      </p:pic>
      <p:pic>
        <p:nvPicPr>
          <p:cNvPr id="1128" name="Google Shape;1128;p125"/>
          <p:cNvPicPr preferRelativeResize="0"/>
          <p:nvPr/>
        </p:nvPicPr>
        <p:blipFill>
          <a:blip r:embed="rId4">
            <a:alphaModFix/>
          </a:blip>
          <a:stretch>
            <a:fillRect/>
          </a:stretch>
        </p:blipFill>
        <p:spPr>
          <a:xfrm>
            <a:off x="2035099" y="1486500"/>
            <a:ext cx="841900" cy="951150"/>
          </a:xfrm>
          <a:prstGeom prst="rect">
            <a:avLst/>
          </a:prstGeom>
          <a:noFill/>
          <a:ln cap="flat" cmpd="sng" w="19050">
            <a:solidFill>
              <a:schemeClr val="dk2"/>
            </a:solidFill>
            <a:prstDash val="solid"/>
            <a:round/>
            <a:headEnd len="sm" w="sm" type="none"/>
            <a:tailEnd len="sm" w="sm" type="none"/>
          </a:ln>
        </p:spPr>
      </p:pic>
      <p:pic>
        <p:nvPicPr>
          <p:cNvPr id="1129" name="Google Shape;1129;p125"/>
          <p:cNvPicPr preferRelativeResize="0"/>
          <p:nvPr/>
        </p:nvPicPr>
        <p:blipFill>
          <a:blip r:embed="rId5">
            <a:alphaModFix/>
          </a:blip>
          <a:stretch>
            <a:fillRect/>
          </a:stretch>
        </p:blipFill>
        <p:spPr>
          <a:xfrm>
            <a:off x="3273824" y="1486500"/>
            <a:ext cx="944679" cy="951150"/>
          </a:xfrm>
          <a:prstGeom prst="rect">
            <a:avLst/>
          </a:prstGeom>
          <a:noFill/>
          <a:ln cap="flat" cmpd="sng" w="19050">
            <a:solidFill>
              <a:schemeClr val="dk2"/>
            </a:solidFill>
            <a:prstDash val="solid"/>
            <a:round/>
            <a:headEnd len="sm" w="sm" type="none"/>
            <a:tailEnd len="sm" w="sm" type="none"/>
          </a:ln>
        </p:spPr>
      </p:pic>
      <p:sp>
        <p:nvSpPr>
          <p:cNvPr id="1130" name="Google Shape;1130;p125"/>
          <p:cNvSpPr/>
          <p:nvPr/>
        </p:nvSpPr>
        <p:spPr>
          <a:xfrm rot="-786166">
            <a:off x="4342017" y="2369596"/>
            <a:ext cx="3332364" cy="95113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25"/>
          <p:cNvSpPr txBox="1"/>
          <p:nvPr/>
        </p:nvSpPr>
        <p:spPr>
          <a:xfrm flipH="1" rot="-786164">
            <a:off x="4705434" y="2437614"/>
            <a:ext cx="2478631" cy="27041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can we use the information in the tables to help us find the number of seconds in 1 hour?</a:t>
            </a:r>
            <a:endParaRPr b="1" sz="1100">
              <a:latin typeface="Quicksand"/>
              <a:ea typeface="Quicksand"/>
              <a:cs typeface="Quicksand"/>
              <a:sym typeface="Quicksand"/>
            </a:endParaRPr>
          </a:p>
        </p:txBody>
      </p:sp>
      <p:sp>
        <p:nvSpPr>
          <p:cNvPr id="1132" name="Google Shape;1132;p125"/>
          <p:cNvSpPr/>
          <p:nvPr/>
        </p:nvSpPr>
        <p:spPr>
          <a:xfrm rot="-78508">
            <a:off x="5195294" y="3683154"/>
            <a:ext cx="3330937" cy="58802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125"/>
          <p:cNvSpPr txBox="1"/>
          <p:nvPr/>
        </p:nvSpPr>
        <p:spPr>
          <a:xfrm flipH="1" rot="-78268">
            <a:off x="5611721" y="3720912"/>
            <a:ext cx="2477442" cy="16709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many seconds are in 1 hour?</a:t>
            </a:r>
            <a:endParaRPr b="1" sz="1100">
              <a:latin typeface="Quicksand"/>
              <a:ea typeface="Quicksand"/>
              <a:cs typeface="Quicksand"/>
              <a:sym typeface="Quicksand"/>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137" name="Shape 1137"/>
        <p:cNvGrpSpPr/>
        <p:nvPr/>
      </p:nvGrpSpPr>
      <p:grpSpPr>
        <a:xfrm>
          <a:off x="0" y="0"/>
          <a:ext cx="0" cy="0"/>
          <a:chOff x="0" y="0"/>
          <a:chExt cx="0" cy="0"/>
        </a:xfrm>
      </p:grpSpPr>
      <p:sp>
        <p:nvSpPr>
          <p:cNvPr id="1138" name="Google Shape;1138;p126"/>
          <p:cNvSpPr txBox="1"/>
          <p:nvPr>
            <p:ph type="ctrTitle"/>
          </p:nvPr>
        </p:nvSpPr>
        <p:spPr>
          <a:xfrm>
            <a:off x="1274875" y="1893825"/>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Solving Measurement Problems Involving Whole Numbers and Fractions</a:t>
            </a:r>
            <a:endParaRPr sz="3500">
              <a:latin typeface="Hepta Slab"/>
              <a:ea typeface="Hepta Slab"/>
              <a:cs typeface="Hepta Slab"/>
              <a:sym typeface="Hepta Slab"/>
            </a:endParaRPr>
          </a:p>
        </p:txBody>
      </p:sp>
      <p:sp>
        <p:nvSpPr>
          <p:cNvPr id="1139" name="Google Shape;1139;p126"/>
          <p:cNvSpPr txBox="1"/>
          <p:nvPr/>
        </p:nvSpPr>
        <p:spPr>
          <a:xfrm>
            <a:off x="2828175" y="2750575"/>
            <a:ext cx="667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solve some multi-step measurement problems.</a:t>
            </a:r>
            <a:endParaRPr>
              <a:latin typeface="Quicksand"/>
              <a:ea typeface="Quicksand"/>
              <a:cs typeface="Quicksand"/>
              <a:sym typeface="Quicksand"/>
            </a:endParaRPr>
          </a:p>
        </p:txBody>
      </p:sp>
      <p:sp>
        <p:nvSpPr>
          <p:cNvPr id="1140" name="Google Shape;1140;p126"/>
          <p:cNvSpPr/>
          <p:nvPr/>
        </p:nvSpPr>
        <p:spPr>
          <a:xfrm>
            <a:off x="2248152" y="27000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126"/>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4.MD.A.2, 4.OA.A.3</a:t>
            </a:r>
            <a:endParaRPr sz="1100">
              <a:latin typeface="Quicksand"/>
              <a:ea typeface="Quicksand"/>
              <a:cs typeface="Quicksand"/>
              <a:sym typeface="Quicksand"/>
            </a:endParaRPr>
          </a:p>
        </p:txBody>
      </p:sp>
      <p:sp>
        <p:nvSpPr>
          <p:cNvPr id="1142" name="Google Shape;1142;p126"/>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13</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6" name="Shape 1146"/>
        <p:cNvGrpSpPr/>
        <p:nvPr/>
      </p:nvGrpSpPr>
      <p:grpSpPr>
        <a:xfrm>
          <a:off x="0" y="0"/>
          <a:ext cx="0" cy="0"/>
          <a:chOff x="0" y="0"/>
          <a:chExt cx="0" cy="0"/>
        </a:xfrm>
      </p:grpSpPr>
      <p:sp>
        <p:nvSpPr>
          <p:cNvPr id="1147" name="Google Shape;1147;p127"/>
          <p:cNvSpPr txBox="1"/>
          <p:nvPr>
            <p:ph type="ctrTitle"/>
          </p:nvPr>
        </p:nvSpPr>
        <p:spPr>
          <a:xfrm>
            <a:off x="374700" y="109680"/>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True or False: Some Number Times a Fraction</a:t>
            </a:r>
            <a:endParaRPr b="0" sz="2400">
              <a:solidFill>
                <a:srgbClr val="595959"/>
              </a:solidFill>
              <a:latin typeface="Hepta Slab"/>
              <a:ea typeface="Hepta Slab"/>
              <a:cs typeface="Hepta Slab"/>
              <a:sym typeface="Hepta Slab"/>
            </a:endParaRPr>
          </a:p>
        </p:txBody>
      </p:sp>
      <p:sp>
        <p:nvSpPr>
          <p:cNvPr id="1148" name="Google Shape;1148;p127"/>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49" name="Google Shape;1149;p12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50" name="Google Shape;1150;p127"/>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127"/>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152" name="Google Shape;1152;p127"/>
          <p:cNvPicPr preferRelativeResize="0"/>
          <p:nvPr/>
        </p:nvPicPr>
        <p:blipFill>
          <a:blip r:embed="rId3">
            <a:alphaModFix/>
          </a:blip>
          <a:stretch>
            <a:fillRect/>
          </a:stretch>
        </p:blipFill>
        <p:spPr>
          <a:xfrm>
            <a:off x="3919801" y="2625575"/>
            <a:ext cx="3415275" cy="162027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sp>
        <p:nvSpPr>
          <p:cNvPr id="1157" name="Google Shape;1157;p128"/>
          <p:cNvSpPr txBox="1"/>
          <p:nvPr>
            <p:ph type="ctrTitle"/>
          </p:nvPr>
        </p:nvSpPr>
        <p:spPr>
          <a:xfrm>
            <a:off x="374700" y="109680"/>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True or False: Some Number Times a Fraction</a:t>
            </a:r>
            <a:endParaRPr b="0" sz="2400">
              <a:solidFill>
                <a:srgbClr val="595959"/>
              </a:solidFill>
              <a:latin typeface="Hepta Slab"/>
              <a:ea typeface="Hepta Slab"/>
              <a:cs typeface="Hepta Slab"/>
              <a:sym typeface="Hepta Slab"/>
            </a:endParaRPr>
          </a:p>
        </p:txBody>
      </p:sp>
      <p:sp>
        <p:nvSpPr>
          <p:cNvPr id="1158" name="Google Shape;1158;p12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59" name="Google Shape;1159;p12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60" name="Google Shape;1160;p128"/>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28"/>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162" name="Google Shape;1162;p128"/>
          <p:cNvPicPr preferRelativeResize="0"/>
          <p:nvPr/>
        </p:nvPicPr>
        <p:blipFill>
          <a:blip r:embed="rId3">
            <a:alphaModFix/>
          </a:blip>
          <a:stretch>
            <a:fillRect/>
          </a:stretch>
        </p:blipFill>
        <p:spPr>
          <a:xfrm>
            <a:off x="4004700" y="2535800"/>
            <a:ext cx="3425650" cy="1629275"/>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sp>
        <p:nvSpPr>
          <p:cNvPr id="1167" name="Google Shape;1167;p129"/>
          <p:cNvSpPr txBox="1"/>
          <p:nvPr>
            <p:ph type="ctrTitle"/>
          </p:nvPr>
        </p:nvSpPr>
        <p:spPr>
          <a:xfrm>
            <a:off x="374700" y="109680"/>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True or False: Some Number Times a Fraction</a:t>
            </a:r>
            <a:endParaRPr b="0" sz="2400">
              <a:solidFill>
                <a:srgbClr val="595959"/>
              </a:solidFill>
              <a:latin typeface="Hepta Slab"/>
              <a:ea typeface="Hepta Slab"/>
              <a:cs typeface="Hepta Slab"/>
              <a:sym typeface="Hepta Slab"/>
            </a:endParaRPr>
          </a:p>
        </p:txBody>
      </p:sp>
      <p:sp>
        <p:nvSpPr>
          <p:cNvPr id="1168" name="Google Shape;1168;p12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69" name="Google Shape;1169;p12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70" name="Google Shape;1170;p129"/>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129"/>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172" name="Google Shape;1172;p129"/>
          <p:cNvPicPr preferRelativeResize="0"/>
          <p:nvPr/>
        </p:nvPicPr>
        <p:blipFill>
          <a:blip r:embed="rId3">
            <a:alphaModFix/>
          </a:blip>
          <a:stretch>
            <a:fillRect/>
          </a:stretch>
        </p:blipFill>
        <p:spPr>
          <a:xfrm>
            <a:off x="4139376" y="2499900"/>
            <a:ext cx="3338050" cy="1692100"/>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6" name="Shape 1176"/>
        <p:cNvGrpSpPr/>
        <p:nvPr/>
      </p:nvGrpSpPr>
      <p:grpSpPr>
        <a:xfrm>
          <a:off x="0" y="0"/>
          <a:ext cx="0" cy="0"/>
          <a:chOff x="0" y="0"/>
          <a:chExt cx="0" cy="0"/>
        </a:xfrm>
      </p:grpSpPr>
      <p:sp>
        <p:nvSpPr>
          <p:cNvPr id="1177" name="Google Shape;1177;p130"/>
          <p:cNvSpPr txBox="1"/>
          <p:nvPr>
            <p:ph type="ctrTitle"/>
          </p:nvPr>
        </p:nvSpPr>
        <p:spPr>
          <a:xfrm>
            <a:off x="374700" y="109680"/>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True or False: Some Number Times a Fraction</a:t>
            </a:r>
            <a:endParaRPr b="0" sz="2400">
              <a:solidFill>
                <a:srgbClr val="595959"/>
              </a:solidFill>
              <a:latin typeface="Hepta Slab"/>
              <a:ea typeface="Hepta Slab"/>
              <a:cs typeface="Hepta Slab"/>
              <a:sym typeface="Hepta Slab"/>
            </a:endParaRPr>
          </a:p>
        </p:txBody>
      </p:sp>
      <p:sp>
        <p:nvSpPr>
          <p:cNvPr id="1178" name="Google Shape;1178;p13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179" name="Google Shape;1179;p13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180" name="Google Shape;1180;p130"/>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30"/>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182" name="Google Shape;1182;p130"/>
          <p:cNvPicPr preferRelativeResize="0"/>
          <p:nvPr/>
        </p:nvPicPr>
        <p:blipFill>
          <a:blip r:embed="rId3">
            <a:alphaModFix/>
          </a:blip>
          <a:stretch>
            <a:fillRect/>
          </a:stretch>
        </p:blipFill>
        <p:spPr>
          <a:xfrm>
            <a:off x="3807225" y="2526825"/>
            <a:ext cx="3747425" cy="1561427"/>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6" name="Shape 1186"/>
        <p:cNvGrpSpPr/>
        <p:nvPr/>
      </p:nvGrpSpPr>
      <p:grpSpPr>
        <a:xfrm>
          <a:off x="0" y="0"/>
          <a:ext cx="0" cy="0"/>
          <a:chOff x="0" y="0"/>
          <a:chExt cx="0" cy="0"/>
        </a:xfrm>
      </p:grpSpPr>
      <p:sp>
        <p:nvSpPr>
          <p:cNvPr id="1187" name="Google Shape;1187;p131"/>
          <p:cNvSpPr txBox="1"/>
          <p:nvPr/>
        </p:nvSpPr>
        <p:spPr>
          <a:xfrm>
            <a:off x="288950" y="427650"/>
            <a:ext cx="7998300" cy="603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rgbClr val="595959"/>
                </a:solidFill>
                <a:latin typeface="Hepta Slab"/>
                <a:ea typeface="Hepta Slab"/>
                <a:cs typeface="Hepta Slab"/>
                <a:sym typeface="Hepta Slab"/>
              </a:rPr>
              <a:t>Info Gap: Noah’s School Day (Part 1)</a:t>
            </a:r>
            <a:endParaRPr sz="2900">
              <a:solidFill>
                <a:srgbClr val="595959"/>
              </a:solidFill>
              <a:latin typeface="Hepta Slab"/>
              <a:ea typeface="Hepta Slab"/>
              <a:cs typeface="Hepta Slab"/>
              <a:sym typeface="Hepta Slab"/>
            </a:endParaRPr>
          </a:p>
        </p:txBody>
      </p:sp>
      <p:sp>
        <p:nvSpPr>
          <p:cNvPr id="1188" name="Google Shape;1188;p13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pic>
        <p:nvPicPr>
          <p:cNvPr id="1189" name="Google Shape;1189;p131"/>
          <p:cNvPicPr preferRelativeResize="0"/>
          <p:nvPr/>
        </p:nvPicPr>
        <p:blipFill>
          <a:blip r:embed="rId3">
            <a:alphaModFix/>
          </a:blip>
          <a:stretch>
            <a:fillRect/>
          </a:stretch>
        </p:blipFill>
        <p:spPr>
          <a:xfrm>
            <a:off x="4364225" y="1340975"/>
            <a:ext cx="4129675" cy="2949775"/>
          </a:xfrm>
          <a:prstGeom prst="rect">
            <a:avLst/>
          </a:prstGeom>
          <a:noFill/>
          <a:ln cap="flat" cmpd="sng" w="19050">
            <a:solidFill>
              <a:schemeClr val="dk2"/>
            </a:solidFill>
            <a:prstDash val="solid"/>
            <a:round/>
            <a:headEnd len="sm" w="sm" type="none"/>
            <a:tailEnd len="sm" w="sm" type="none"/>
          </a:ln>
        </p:spPr>
      </p:pic>
      <p:pic>
        <p:nvPicPr>
          <p:cNvPr id="1190" name="Google Shape;1190;p131"/>
          <p:cNvPicPr preferRelativeResize="0"/>
          <p:nvPr/>
        </p:nvPicPr>
        <p:blipFill>
          <a:blip r:embed="rId4">
            <a:alphaModFix/>
          </a:blip>
          <a:stretch>
            <a:fillRect/>
          </a:stretch>
        </p:blipFill>
        <p:spPr>
          <a:xfrm rot="-1262288">
            <a:off x="714363" y="1891980"/>
            <a:ext cx="3242557" cy="93056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4" name="Shape 1194"/>
        <p:cNvGrpSpPr/>
        <p:nvPr/>
      </p:nvGrpSpPr>
      <p:grpSpPr>
        <a:xfrm>
          <a:off x="0" y="0"/>
          <a:ext cx="0" cy="0"/>
          <a:chOff x="0" y="0"/>
          <a:chExt cx="0" cy="0"/>
        </a:xfrm>
      </p:grpSpPr>
      <p:sp>
        <p:nvSpPr>
          <p:cNvPr id="1195" name="Google Shape;1195;p132"/>
          <p:cNvSpPr txBox="1"/>
          <p:nvPr/>
        </p:nvSpPr>
        <p:spPr>
          <a:xfrm>
            <a:off x="-66825" y="427650"/>
            <a:ext cx="8530200" cy="603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chemeClr val="dk2"/>
                </a:solidFill>
                <a:latin typeface="Hepta Slab"/>
                <a:ea typeface="Hepta Slab"/>
                <a:cs typeface="Hepta Slab"/>
                <a:sym typeface="Hepta Slab"/>
              </a:rPr>
              <a:t>Info Gap: Noah’s School Day (Part 2)</a:t>
            </a:r>
            <a:endParaRPr sz="2900">
              <a:solidFill>
                <a:srgbClr val="595959"/>
              </a:solidFill>
              <a:latin typeface="Hepta Slab"/>
              <a:ea typeface="Hepta Slab"/>
              <a:cs typeface="Hepta Slab"/>
              <a:sym typeface="Hepta Slab"/>
            </a:endParaRPr>
          </a:p>
        </p:txBody>
      </p:sp>
      <p:sp>
        <p:nvSpPr>
          <p:cNvPr id="1196" name="Google Shape;1196;p13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197" name="Google Shape;1197;p132"/>
          <p:cNvSpPr txBox="1"/>
          <p:nvPr/>
        </p:nvSpPr>
        <p:spPr>
          <a:xfrm>
            <a:off x="526975" y="1969775"/>
            <a:ext cx="3978900" cy="101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Your teacher will give you either a problem card or a data card. Do not show or read your card to your partner.</a:t>
            </a:r>
            <a:endParaRPr>
              <a:latin typeface="Quicksand"/>
              <a:ea typeface="Quicksand"/>
              <a:cs typeface="Quicksand"/>
              <a:sym typeface="Quicksand"/>
            </a:endParaRPr>
          </a:p>
        </p:txBody>
      </p:sp>
      <p:pic>
        <p:nvPicPr>
          <p:cNvPr id="1198" name="Google Shape;1198;p132"/>
          <p:cNvPicPr preferRelativeResize="0"/>
          <p:nvPr/>
        </p:nvPicPr>
        <p:blipFill>
          <a:blip r:embed="rId3">
            <a:alphaModFix/>
          </a:blip>
          <a:stretch>
            <a:fillRect/>
          </a:stretch>
        </p:blipFill>
        <p:spPr>
          <a:xfrm>
            <a:off x="4741625" y="1297050"/>
            <a:ext cx="3721751" cy="3181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2" name="Shape 1202"/>
        <p:cNvGrpSpPr/>
        <p:nvPr/>
      </p:nvGrpSpPr>
      <p:grpSpPr>
        <a:xfrm>
          <a:off x="0" y="0"/>
          <a:ext cx="0" cy="0"/>
          <a:chOff x="0" y="0"/>
          <a:chExt cx="0" cy="0"/>
        </a:xfrm>
      </p:grpSpPr>
      <p:sp>
        <p:nvSpPr>
          <p:cNvPr id="1203" name="Google Shape;1203;p133"/>
          <p:cNvSpPr txBox="1"/>
          <p:nvPr/>
        </p:nvSpPr>
        <p:spPr>
          <a:xfrm>
            <a:off x="-66825" y="427650"/>
            <a:ext cx="8530200" cy="603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900">
                <a:solidFill>
                  <a:schemeClr val="dk2"/>
                </a:solidFill>
                <a:latin typeface="Hepta Slab"/>
                <a:ea typeface="Hepta Slab"/>
                <a:cs typeface="Hepta Slab"/>
                <a:sym typeface="Hepta Slab"/>
              </a:rPr>
              <a:t>Shopping List</a:t>
            </a:r>
            <a:endParaRPr sz="2900">
              <a:solidFill>
                <a:srgbClr val="595959"/>
              </a:solidFill>
              <a:latin typeface="Hepta Slab"/>
              <a:ea typeface="Hepta Slab"/>
              <a:cs typeface="Hepta Slab"/>
              <a:sym typeface="Hepta Slab"/>
            </a:endParaRPr>
          </a:p>
        </p:txBody>
      </p:sp>
      <p:sp>
        <p:nvSpPr>
          <p:cNvPr id="1204" name="Google Shape;1204;p13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#3</a:t>
            </a:r>
            <a:endParaRPr sz="1600">
              <a:solidFill>
                <a:srgbClr val="B7B7B7"/>
              </a:solidFill>
              <a:latin typeface="Nixie One"/>
              <a:ea typeface="Nixie One"/>
              <a:cs typeface="Nixie One"/>
              <a:sym typeface="Nixie One"/>
            </a:endParaRPr>
          </a:p>
        </p:txBody>
      </p:sp>
      <p:sp>
        <p:nvSpPr>
          <p:cNvPr id="1205" name="Google Shape;1205;p133"/>
          <p:cNvSpPr txBox="1"/>
          <p:nvPr/>
        </p:nvSpPr>
        <p:spPr>
          <a:xfrm>
            <a:off x="410275" y="968400"/>
            <a:ext cx="4074000" cy="101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Here are six ingredients that a shopper bought and some clues about each quantity. The items are listed in order of weight, from least to greatest. </a:t>
            </a:r>
            <a:endParaRPr sz="1300">
              <a:latin typeface="Quicksand"/>
              <a:ea typeface="Quicksand"/>
              <a:cs typeface="Quicksand"/>
              <a:sym typeface="Quicksand"/>
            </a:endParaRPr>
          </a:p>
        </p:txBody>
      </p:sp>
      <p:pic>
        <p:nvPicPr>
          <p:cNvPr id="1206" name="Google Shape;1206;p133"/>
          <p:cNvPicPr preferRelativeResize="0"/>
          <p:nvPr/>
        </p:nvPicPr>
        <p:blipFill>
          <a:blip r:embed="rId3">
            <a:alphaModFix/>
          </a:blip>
          <a:stretch>
            <a:fillRect/>
          </a:stretch>
        </p:blipFill>
        <p:spPr>
          <a:xfrm>
            <a:off x="565325" y="1835225"/>
            <a:ext cx="2042850" cy="1920400"/>
          </a:xfrm>
          <a:prstGeom prst="rect">
            <a:avLst/>
          </a:prstGeom>
          <a:noFill/>
          <a:ln cap="flat" cmpd="sng" w="19050">
            <a:solidFill>
              <a:schemeClr val="dk2"/>
            </a:solidFill>
            <a:prstDash val="solid"/>
            <a:round/>
            <a:headEnd len="sm" w="sm" type="none"/>
            <a:tailEnd len="sm" w="sm" type="none"/>
          </a:ln>
        </p:spPr>
      </p:pic>
      <p:pic>
        <p:nvPicPr>
          <p:cNvPr id="1207" name="Google Shape;1207;p133"/>
          <p:cNvPicPr preferRelativeResize="0"/>
          <p:nvPr/>
        </p:nvPicPr>
        <p:blipFill>
          <a:blip r:embed="rId4">
            <a:alphaModFix/>
          </a:blip>
          <a:stretch>
            <a:fillRect/>
          </a:stretch>
        </p:blipFill>
        <p:spPr>
          <a:xfrm>
            <a:off x="2697725" y="2238925"/>
            <a:ext cx="1628775" cy="2162175"/>
          </a:xfrm>
          <a:prstGeom prst="rect">
            <a:avLst/>
          </a:prstGeom>
          <a:noFill/>
          <a:ln cap="flat" cmpd="sng" w="19050">
            <a:solidFill>
              <a:schemeClr val="dk2"/>
            </a:solidFill>
            <a:prstDash val="solid"/>
            <a:round/>
            <a:headEnd len="sm" w="sm" type="none"/>
            <a:tailEnd len="sm" w="sm" type="none"/>
          </a:ln>
        </p:spPr>
      </p:pic>
      <p:sp>
        <p:nvSpPr>
          <p:cNvPr id="1208" name="Google Shape;1208;p133"/>
          <p:cNvSpPr txBox="1"/>
          <p:nvPr/>
        </p:nvSpPr>
        <p:spPr>
          <a:xfrm>
            <a:off x="4726600" y="1068200"/>
            <a:ext cx="3877800" cy="34170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The heaviest item weighs 4 times the weight of tofu.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One ingredient weighs pound.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The item that weighs 10 pounds is 10 times the weight of shrimp.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The carrots are 3 times as heavy as the shrimp.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The carrots are 2 times as heavy as the tapioca flour. </a:t>
            </a:r>
            <a:endParaRPr>
              <a:latin typeface="Quicksand"/>
              <a:ea typeface="Quicksand"/>
              <a:cs typeface="Quicksand"/>
              <a:sym typeface="Quicksand"/>
            </a:endParaRPr>
          </a:p>
          <a:p>
            <a:pPr indent="-317500" lvl="0" marL="457200" rtl="0" algn="l">
              <a:spcBef>
                <a:spcPts val="0"/>
              </a:spcBef>
              <a:spcAft>
                <a:spcPts val="0"/>
              </a:spcAft>
              <a:buSzPts val="1400"/>
              <a:buFont typeface="Quicksand"/>
              <a:buChar char="●"/>
            </a:pPr>
            <a:r>
              <a:rPr lang="en">
                <a:latin typeface="Quicksand"/>
                <a:ea typeface="Quicksand"/>
                <a:cs typeface="Quicksand"/>
                <a:sym typeface="Quicksand"/>
              </a:rPr>
              <a:t>Brown rice weighs 20 times as much as the weight of noodles.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Use the clues to find out the weight of each ingredient in both pounds and ounces. </a:t>
            </a:r>
            <a:endParaRPr>
              <a:latin typeface="Quicksand"/>
              <a:ea typeface="Quicksand"/>
              <a:cs typeface="Quicksand"/>
              <a:sym typeface="Quicksand"/>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p134"/>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214" name="Google Shape;1214;p134"/>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solved measurement problems in which not all of the necessary information was readily available</a:t>
            </a:r>
            <a:endParaRPr sz="2100">
              <a:latin typeface="Covered By Your Grace"/>
              <a:ea typeface="Covered By Your Grace"/>
              <a:cs typeface="Covered By Your Grace"/>
              <a:sym typeface="Covered By Your Grace"/>
            </a:endParaRPr>
          </a:p>
        </p:txBody>
      </p:sp>
      <p:sp>
        <p:nvSpPr>
          <p:cNvPr id="1215" name="Google Shape;1215;p134"/>
          <p:cNvSpPr/>
          <p:nvPr/>
        </p:nvSpPr>
        <p:spPr>
          <a:xfrm flipH="1">
            <a:off x="181981" y="1916700"/>
            <a:ext cx="3360619" cy="1359700"/>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34"/>
          <p:cNvSpPr txBox="1"/>
          <p:nvPr/>
        </p:nvSpPr>
        <p:spPr>
          <a:xfrm>
            <a:off x="749857" y="2173764"/>
            <a:ext cx="2394600" cy="57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How was that experience different from other problem-solving experiences you had so far?</a:t>
            </a:r>
            <a:endParaRPr b="1" sz="1000">
              <a:latin typeface="Quicksand"/>
              <a:ea typeface="Quicksand"/>
              <a:cs typeface="Quicksand"/>
              <a:sym typeface="Quicksand"/>
            </a:endParaRPr>
          </a:p>
        </p:txBody>
      </p:sp>
      <p:pic>
        <p:nvPicPr>
          <p:cNvPr id="1217" name="Google Shape;1217;p134"/>
          <p:cNvPicPr preferRelativeResize="0"/>
          <p:nvPr/>
        </p:nvPicPr>
        <p:blipFill rotWithShape="1">
          <a:blip r:embed="rId3">
            <a:alphaModFix/>
          </a:blip>
          <a:srcRect b="0" l="21370" r="22481" t="0"/>
          <a:stretch/>
        </p:blipFill>
        <p:spPr>
          <a:xfrm>
            <a:off x="3463787" y="3190901"/>
            <a:ext cx="1466178" cy="1642350"/>
          </a:xfrm>
          <a:prstGeom prst="rect">
            <a:avLst/>
          </a:prstGeom>
          <a:noFill/>
          <a:ln>
            <a:noFill/>
          </a:ln>
        </p:spPr>
      </p:pic>
      <p:sp>
        <p:nvSpPr>
          <p:cNvPr id="1218" name="Google Shape;1218;p134"/>
          <p:cNvSpPr/>
          <p:nvPr/>
        </p:nvSpPr>
        <p:spPr>
          <a:xfrm rot="-611296">
            <a:off x="4326628" y="1584734"/>
            <a:ext cx="3203846" cy="12835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34"/>
          <p:cNvSpPr txBox="1"/>
          <p:nvPr/>
        </p:nvSpPr>
        <p:spPr>
          <a:xfrm flipH="1" rot="-611357">
            <a:off x="4676504" y="1797934"/>
            <a:ext cx="2394565" cy="45870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What did you find interesting? What did you find challenging?</a:t>
            </a:r>
            <a:endParaRPr b="1" sz="1000">
              <a:latin typeface="Quicksand"/>
              <a:ea typeface="Quicksand"/>
              <a:cs typeface="Quicksand"/>
              <a:sym typeface="Quicksand"/>
            </a:endParaRPr>
          </a:p>
        </p:txBody>
      </p:sp>
      <p:sp>
        <p:nvSpPr>
          <p:cNvPr id="1220" name="Google Shape;1220;p134"/>
          <p:cNvSpPr/>
          <p:nvPr/>
        </p:nvSpPr>
        <p:spPr>
          <a:xfrm>
            <a:off x="5570375" y="2744375"/>
            <a:ext cx="3518761" cy="203111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134"/>
          <p:cNvSpPr txBox="1"/>
          <p:nvPr/>
        </p:nvSpPr>
        <p:spPr>
          <a:xfrm flipH="1">
            <a:off x="5940063" y="3016885"/>
            <a:ext cx="2652300" cy="79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To solve the problems you needed to convert units of time. Did you find it just as easy to convert from hours to minutes as it is to convert from minutes to hours? Did you use different strategies depending on the problems</a:t>
            </a:r>
            <a:endParaRPr b="1" sz="1000">
              <a:latin typeface="Quicksand"/>
              <a:ea typeface="Quicksand"/>
              <a:cs typeface="Quicksand"/>
              <a:sym typeface="Quicksand"/>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5" name="Shape 1225"/>
        <p:cNvGrpSpPr/>
        <p:nvPr/>
      </p:nvGrpSpPr>
      <p:grpSpPr>
        <a:xfrm>
          <a:off x="0" y="0"/>
          <a:ext cx="0" cy="0"/>
          <a:chOff x="0" y="0"/>
          <a:chExt cx="0" cy="0"/>
        </a:xfrm>
      </p:grpSpPr>
      <p:sp>
        <p:nvSpPr>
          <p:cNvPr id="1226" name="Google Shape;1226;p135"/>
          <p:cNvSpPr txBox="1"/>
          <p:nvPr/>
        </p:nvSpPr>
        <p:spPr>
          <a:xfrm>
            <a:off x="1368600" y="426925"/>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227" name="Google Shape;1227;p135"/>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35"/>
          <p:cNvSpPr txBox="1"/>
          <p:nvPr/>
        </p:nvSpPr>
        <p:spPr>
          <a:xfrm>
            <a:off x="496050" y="1005713"/>
            <a:ext cx="81519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learned about various units for measuring length, distance, weight, capacity, and time. We saw how different units that measure the same property are related.</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Here are the relationships that we saw: </a:t>
            </a:r>
            <a:endParaRPr sz="1600">
              <a:latin typeface="Quicksand"/>
              <a:ea typeface="Quicksand"/>
              <a:cs typeface="Quicksand"/>
              <a:sym typeface="Quicksand"/>
            </a:endParaRPr>
          </a:p>
          <a:p>
            <a:pPr indent="-323850" lvl="0" marL="457200" rtl="0" algn="l">
              <a:spcBef>
                <a:spcPts val="0"/>
              </a:spcBef>
              <a:spcAft>
                <a:spcPts val="0"/>
              </a:spcAft>
              <a:buSzPts val="1500"/>
              <a:buFont typeface="Quicksand"/>
              <a:buChar char="●"/>
            </a:pPr>
            <a:r>
              <a:rPr lang="en" sz="1500">
                <a:latin typeface="Quicksand"/>
                <a:ea typeface="Quicksand"/>
                <a:cs typeface="Quicksand"/>
                <a:sym typeface="Quicksand"/>
              </a:rPr>
              <a:t>One meter (m) is 100 times as long as 1 centimeter (cm).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One kilometer (km) is 1,000 times as long as 1 meter (m).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One kilogram (kg) is 1,000 times as long as 1 gram (g).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One liter (L) is 1,000 times as much as 1 milliliter (mL).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One pound (lb) is 16 times as heavy as 1 ounce (oz). </a:t>
            </a:r>
            <a:endParaRPr sz="1500">
              <a:latin typeface="Quicksand"/>
              <a:ea typeface="Quicksand"/>
              <a:cs typeface="Quicksand"/>
              <a:sym typeface="Quicksand"/>
            </a:endParaRPr>
          </a:p>
          <a:p>
            <a:pPr indent="-323850" lvl="0" marL="457200" rtl="0" algn="l">
              <a:spcBef>
                <a:spcPts val="1000"/>
              </a:spcBef>
              <a:spcAft>
                <a:spcPts val="0"/>
              </a:spcAft>
              <a:buSzPts val="1500"/>
              <a:buFont typeface="Quicksand"/>
              <a:buChar char="●"/>
            </a:pPr>
            <a:r>
              <a:rPr lang="en" sz="1500">
                <a:latin typeface="Quicksand"/>
                <a:ea typeface="Quicksand"/>
                <a:cs typeface="Quicksand"/>
                <a:sym typeface="Quicksand"/>
              </a:rPr>
              <a:t>One hour is 60 times as long as 1 minute. </a:t>
            </a:r>
            <a:endParaRPr sz="1500">
              <a:latin typeface="Quicksand"/>
              <a:ea typeface="Quicksand"/>
              <a:cs typeface="Quicksand"/>
              <a:sym typeface="Quicksand"/>
            </a:endParaRPr>
          </a:p>
          <a:p>
            <a:pPr indent="-323850" lvl="0" marL="457200" rtl="0" algn="l">
              <a:spcBef>
                <a:spcPts val="1000"/>
              </a:spcBef>
              <a:spcAft>
                <a:spcPts val="1000"/>
              </a:spcAft>
              <a:buSzPts val="1500"/>
              <a:buFont typeface="Quicksand"/>
              <a:buChar char="●"/>
            </a:pPr>
            <a:r>
              <a:rPr lang="en" sz="1500">
                <a:latin typeface="Quicksand"/>
                <a:ea typeface="Quicksand"/>
                <a:cs typeface="Quicksand"/>
                <a:sym typeface="Quicksand"/>
              </a:rPr>
              <a:t>One minute is 60 times as long as 1 second.</a:t>
            </a:r>
            <a:endParaRPr sz="1500">
              <a:latin typeface="Quicksand"/>
              <a:ea typeface="Quicksand"/>
              <a:cs typeface="Quicksand"/>
              <a:sym typeface="Quicksand"/>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2" name="Shape 1232"/>
        <p:cNvGrpSpPr/>
        <p:nvPr/>
      </p:nvGrpSpPr>
      <p:grpSpPr>
        <a:xfrm>
          <a:off x="0" y="0"/>
          <a:ext cx="0" cy="0"/>
          <a:chOff x="0" y="0"/>
          <a:chExt cx="0" cy="0"/>
        </a:xfrm>
      </p:grpSpPr>
      <p:sp>
        <p:nvSpPr>
          <p:cNvPr id="1233" name="Google Shape;1233;p136"/>
          <p:cNvSpPr txBox="1"/>
          <p:nvPr/>
        </p:nvSpPr>
        <p:spPr>
          <a:xfrm>
            <a:off x="1368600" y="5769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234" name="Google Shape;1234;p136"/>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36"/>
          <p:cNvSpPr txBox="1"/>
          <p:nvPr/>
        </p:nvSpPr>
        <p:spPr>
          <a:xfrm>
            <a:off x="496125" y="1313400"/>
            <a:ext cx="82968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When given a measurement in one unit, we can find the value in another unit by reasoning and writing equations. For example, to express 5 kilograms in grams, we can write 5 x 1,000 = 5,000 . To express 4 pounds in ounces, we can write 4 x 16 = 64 .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Throughout the section, we used these relationships to convert measurements from one unit to another, to compare and order measurements, and to solve problems in different situations. </a:t>
            </a:r>
            <a:endParaRPr sz="1600">
              <a:latin typeface="Quicksand"/>
              <a:ea typeface="Quicksand"/>
              <a:cs typeface="Quicksand"/>
              <a:sym typeface="Quicksand"/>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239" name="Shape 1239"/>
        <p:cNvGrpSpPr/>
        <p:nvPr/>
      </p:nvGrpSpPr>
      <p:grpSpPr>
        <a:xfrm>
          <a:off x="0" y="0"/>
          <a:ext cx="0" cy="0"/>
          <a:chOff x="0" y="0"/>
          <a:chExt cx="0" cy="0"/>
        </a:xfrm>
      </p:grpSpPr>
      <p:sp>
        <p:nvSpPr>
          <p:cNvPr id="1240" name="Google Shape;1240;p137"/>
          <p:cNvSpPr txBox="1"/>
          <p:nvPr>
            <p:ph type="ctrTitle"/>
          </p:nvPr>
        </p:nvSpPr>
        <p:spPr>
          <a:xfrm>
            <a:off x="1259875" y="2019150"/>
            <a:ext cx="6461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Measure in Fractions of an Inch </a:t>
            </a:r>
            <a:endParaRPr sz="4200">
              <a:solidFill>
                <a:srgbClr val="434343"/>
              </a:solidFill>
              <a:latin typeface="Hepta Slab"/>
              <a:ea typeface="Hepta Slab"/>
              <a:cs typeface="Hepta Slab"/>
              <a:sym typeface="Hepta Slab"/>
            </a:endParaRPr>
          </a:p>
        </p:txBody>
      </p:sp>
      <p:sp>
        <p:nvSpPr>
          <p:cNvPr id="1241" name="Google Shape;1241;p137"/>
          <p:cNvSpPr txBox="1"/>
          <p:nvPr/>
        </p:nvSpPr>
        <p:spPr>
          <a:xfrm>
            <a:off x="2087700" y="2775225"/>
            <a:ext cx="6193800" cy="55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Let’s measure the length of objects around the room</a:t>
            </a:r>
            <a:endParaRPr>
              <a:latin typeface="Quicksand"/>
              <a:ea typeface="Quicksand"/>
              <a:cs typeface="Quicksand"/>
              <a:sym typeface="Quicksand"/>
            </a:endParaRPr>
          </a:p>
        </p:txBody>
      </p:sp>
      <p:sp>
        <p:nvSpPr>
          <p:cNvPr id="1242" name="Google Shape;1242;p137"/>
          <p:cNvSpPr/>
          <p:nvPr/>
        </p:nvSpPr>
        <p:spPr>
          <a:xfrm>
            <a:off x="2470252" y="27571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37"/>
          <p:cNvSpPr txBox="1"/>
          <p:nvPr/>
        </p:nvSpPr>
        <p:spPr>
          <a:xfrm>
            <a:off x="0" y="4834325"/>
            <a:ext cx="356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3.MD.B.4</a:t>
            </a:r>
            <a:endParaRPr sz="1100">
              <a:latin typeface="Quicksand"/>
              <a:ea typeface="Quicksand"/>
              <a:cs typeface="Quicksand"/>
              <a:sym typeface="Quicksand"/>
            </a:endParaRPr>
          </a:p>
        </p:txBody>
      </p:sp>
      <p:sp>
        <p:nvSpPr>
          <p:cNvPr id="1244" name="Google Shape;1244;p137"/>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3</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48" name="Shape 1248"/>
        <p:cNvGrpSpPr/>
        <p:nvPr/>
      </p:nvGrpSpPr>
      <p:grpSpPr>
        <a:xfrm>
          <a:off x="0" y="0"/>
          <a:ext cx="0" cy="0"/>
          <a:chOff x="0" y="0"/>
          <a:chExt cx="0" cy="0"/>
        </a:xfrm>
      </p:grpSpPr>
      <p:sp>
        <p:nvSpPr>
          <p:cNvPr id="1249" name="Google Shape;1249;p138"/>
          <p:cNvSpPr/>
          <p:nvPr/>
        </p:nvSpPr>
        <p:spPr>
          <a:xfrm>
            <a:off x="1086275" y="1210075"/>
            <a:ext cx="2432484" cy="154202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138"/>
          <p:cNvSpPr txBox="1"/>
          <p:nvPr>
            <p:ph type="ctrTitle"/>
          </p:nvPr>
        </p:nvSpPr>
        <p:spPr>
          <a:xfrm>
            <a:off x="214300" y="400650"/>
            <a:ext cx="79761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What do you know about ___?</a:t>
            </a:r>
            <a:endParaRPr b="0" sz="3000">
              <a:solidFill>
                <a:srgbClr val="595959"/>
              </a:solidFill>
              <a:latin typeface="Hepta Slab"/>
              <a:ea typeface="Hepta Slab"/>
              <a:cs typeface="Hepta Slab"/>
              <a:sym typeface="Hepta Slab"/>
            </a:endParaRPr>
          </a:p>
        </p:txBody>
      </p:sp>
      <p:sp>
        <p:nvSpPr>
          <p:cNvPr id="1251" name="Google Shape;1251;p138"/>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52" name="Google Shape;1252;p138"/>
          <p:cNvSpPr txBox="1"/>
          <p:nvPr/>
        </p:nvSpPr>
        <p:spPr>
          <a:xfrm rot="-833246">
            <a:off x="1321949" y="1558373"/>
            <a:ext cx="1961125" cy="110356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ove Ya Like A Sister"/>
                <a:ea typeface="Love Ya Like A Sister"/>
                <a:cs typeface="Love Ya Like A Sister"/>
                <a:sym typeface="Love Ya Like A Sister"/>
              </a:rPr>
              <a:t>What do you know about….</a:t>
            </a:r>
            <a:endParaRPr sz="1800">
              <a:latin typeface="Love Ya Like A Sister"/>
              <a:ea typeface="Love Ya Like A Sister"/>
              <a:cs typeface="Love Ya Like A Sister"/>
              <a:sym typeface="Love Ya Like A Sister"/>
            </a:endParaRPr>
          </a:p>
        </p:txBody>
      </p:sp>
      <p:pic>
        <p:nvPicPr>
          <p:cNvPr id="1253" name="Google Shape;1253;p138"/>
          <p:cNvPicPr preferRelativeResize="0"/>
          <p:nvPr/>
        </p:nvPicPr>
        <p:blipFill>
          <a:blip r:embed="rId3">
            <a:alphaModFix/>
          </a:blip>
          <a:stretch>
            <a:fillRect/>
          </a:stretch>
        </p:blipFill>
        <p:spPr>
          <a:xfrm>
            <a:off x="3942601" y="1504853"/>
            <a:ext cx="2906093" cy="1247250"/>
          </a:xfrm>
          <a:prstGeom prst="rect">
            <a:avLst/>
          </a:prstGeom>
          <a:noFill/>
          <a:ln>
            <a:noFill/>
          </a:ln>
        </p:spPr>
      </p:pic>
      <p:pic>
        <p:nvPicPr>
          <p:cNvPr id="1254" name="Google Shape;1254;p138"/>
          <p:cNvPicPr preferRelativeResize="0"/>
          <p:nvPr/>
        </p:nvPicPr>
        <p:blipFill>
          <a:blip r:embed="rId4">
            <a:alphaModFix/>
          </a:blip>
          <a:stretch>
            <a:fillRect/>
          </a:stretch>
        </p:blipFill>
        <p:spPr>
          <a:xfrm>
            <a:off x="3942600" y="3104180"/>
            <a:ext cx="3143250" cy="1457325"/>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58" name="Shape 1258"/>
        <p:cNvGrpSpPr/>
        <p:nvPr/>
      </p:nvGrpSpPr>
      <p:grpSpPr>
        <a:xfrm>
          <a:off x="0" y="0"/>
          <a:ext cx="0" cy="0"/>
          <a:chOff x="0" y="0"/>
          <a:chExt cx="0" cy="0"/>
        </a:xfrm>
      </p:grpSpPr>
      <p:sp>
        <p:nvSpPr>
          <p:cNvPr id="1259" name="Google Shape;1259;p139"/>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Measure Around the Room</a:t>
            </a:r>
            <a:endParaRPr b="0" sz="2600">
              <a:solidFill>
                <a:srgbClr val="595959"/>
              </a:solidFill>
              <a:latin typeface="Hepta Slab"/>
              <a:ea typeface="Hepta Slab"/>
              <a:cs typeface="Hepta Slab"/>
              <a:sym typeface="Hepta Slab"/>
            </a:endParaRPr>
          </a:p>
        </p:txBody>
      </p:sp>
      <p:sp>
        <p:nvSpPr>
          <p:cNvPr id="1260" name="Google Shape;1260;p13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261" name="Google Shape;1261;p139"/>
          <p:cNvSpPr txBox="1"/>
          <p:nvPr/>
        </p:nvSpPr>
        <p:spPr>
          <a:xfrm>
            <a:off x="475300" y="1186950"/>
            <a:ext cx="82380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Quicksand"/>
                <a:ea typeface="Quicksand"/>
                <a:cs typeface="Quicksand"/>
                <a:sym typeface="Quicksand"/>
              </a:rPr>
              <a:t>Use the ruler your teacher gives you to measure the length of objects in the room.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Be prepared to discuss your reasoning. </a:t>
            </a:r>
            <a:endParaRPr sz="1500">
              <a:latin typeface="Quicksand"/>
              <a:ea typeface="Quicksand"/>
              <a:cs typeface="Quicksand"/>
              <a:sym typeface="Quicksand"/>
            </a:endParaRPr>
          </a:p>
        </p:txBody>
      </p:sp>
      <p:graphicFrame>
        <p:nvGraphicFramePr>
          <p:cNvPr id="1262" name="Google Shape;1262;p139"/>
          <p:cNvGraphicFramePr/>
          <p:nvPr/>
        </p:nvGraphicFramePr>
        <p:xfrm>
          <a:off x="974800" y="2038825"/>
          <a:ext cx="3000000" cy="3000000"/>
        </p:xfrm>
        <a:graphic>
          <a:graphicData uri="http://schemas.openxmlformats.org/drawingml/2006/table">
            <a:tbl>
              <a:tblPr>
                <a:noFill/>
                <a:tableStyleId>{97E6A5B2-9559-47BA-A5D0-3EFE36153A93}</a:tableStyleId>
              </a:tblPr>
              <a:tblGrid>
                <a:gridCol w="3619500"/>
                <a:gridCol w="3619500"/>
              </a:tblGrid>
              <a:tr h="381000">
                <a:tc>
                  <a:txBody>
                    <a:bodyPr/>
                    <a:lstStyle/>
                    <a:p>
                      <a:pPr indent="0" lvl="0" marL="0" rtl="0" algn="ctr">
                        <a:spcBef>
                          <a:spcPts val="0"/>
                        </a:spcBef>
                        <a:spcAft>
                          <a:spcPts val="0"/>
                        </a:spcAft>
                        <a:buNone/>
                      </a:pPr>
                      <a:r>
                        <a:rPr b="1" lang="en"/>
                        <a:t>Object</a:t>
                      </a:r>
                      <a:endParaRPr b="1"/>
                    </a:p>
                  </a:txBody>
                  <a:tcPr marT="91425" marB="91425" marR="91425" marL="91425"/>
                </a:tc>
                <a:tc>
                  <a:txBody>
                    <a:bodyPr/>
                    <a:lstStyle/>
                    <a:p>
                      <a:pPr indent="0" lvl="0" marL="0" rtl="0" algn="ctr">
                        <a:spcBef>
                          <a:spcPts val="0"/>
                        </a:spcBef>
                        <a:spcAft>
                          <a:spcPts val="0"/>
                        </a:spcAft>
                        <a:buNone/>
                      </a:pPr>
                      <a:r>
                        <a:rPr b="1" lang="en"/>
                        <a:t>Length (inches)</a:t>
                      </a:r>
                      <a:endParaRPr b="1"/>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66" name="Shape 1266"/>
        <p:cNvGrpSpPr/>
        <p:nvPr/>
      </p:nvGrpSpPr>
      <p:grpSpPr>
        <a:xfrm>
          <a:off x="0" y="0"/>
          <a:ext cx="0" cy="0"/>
          <a:chOff x="0" y="0"/>
          <a:chExt cx="0" cy="0"/>
        </a:xfrm>
      </p:grpSpPr>
      <p:sp>
        <p:nvSpPr>
          <p:cNvPr id="1267" name="Google Shape;1267;p140"/>
          <p:cNvSpPr txBox="1"/>
          <p:nvPr>
            <p:ph type="ctrTitle"/>
          </p:nvPr>
        </p:nvSpPr>
        <p:spPr>
          <a:xfrm>
            <a:off x="964400" y="512450"/>
            <a:ext cx="61515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666666"/>
                </a:solidFill>
                <a:latin typeface="Hepta Slab"/>
                <a:ea typeface="Hepta Slab"/>
                <a:cs typeface="Hepta Slab"/>
                <a:sym typeface="Hepta Slab"/>
              </a:rPr>
              <a:t>Partition Inches into Halves</a:t>
            </a:r>
            <a:endParaRPr b="0" sz="3000">
              <a:solidFill>
                <a:srgbClr val="666666"/>
              </a:solidFill>
              <a:latin typeface="Hepta Slab"/>
              <a:ea typeface="Hepta Slab"/>
              <a:cs typeface="Hepta Slab"/>
              <a:sym typeface="Hepta Slab"/>
            </a:endParaRPr>
          </a:p>
        </p:txBody>
      </p:sp>
      <p:sp>
        <p:nvSpPr>
          <p:cNvPr id="1268" name="Google Shape;1268;p14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269" name="Google Shape;1269;p140"/>
          <p:cNvSpPr txBox="1"/>
          <p:nvPr/>
        </p:nvSpPr>
        <p:spPr>
          <a:xfrm>
            <a:off x="182075" y="1207950"/>
            <a:ext cx="8478300" cy="72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1. Work with your partner to partition one ruler from the previous activity to show halves of an inch.</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rPr lang="en">
                <a:latin typeface="Quicksand"/>
                <a:ea typeface="Quicksand"/>
                <a:cs typeface="Quicksand"/>
                <a:sym typeface="Quicksand"/>
              </a:rPr>
              <a:t>2. Use the ruler marked with halves of an inch to measure some lengths around the room.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a:p>
            <a:pPr indent="0" lvl="0" marL="0" rtl="0" algn="ctr">
              <a:spcBef>
                <a:spcPts val="0"/>
              </a:spcBef>
              <a:spcAft>
                <a:spcPts val="0"/>
              </a:spcAft>
              <a:buNone/>
            </a:pPr>
            <a:r>
              <a:t/>
            </a:r>
            <a:endParaRPr>
              <a:latin typeface="Quicksand"/>
              <a:ea typeface="Quicksand"/>
              <a:cs typeface="Quicksand"/>
              <a:sym typeface="Quicksand"/>
            </a:endParaRPr>
          </a:p>
        </p:txBody>
      </p:sp>
      <p:graphicFrame>
        <p:nvGraphicFramePr>
          <p:cNvPr id="1270" name="Google Shape;1270;p140"/>
          <p:cNvGraphicFramePr/>
          <p:nvPr/>
        </p:nvGraphicFramePr>
        <p:xfrm>
          <a:off x="801725" y="2462750"/>
          <a:ext cx="3000000" cy="3000000"/>
        </p:xfrm>
        <a:graphic>
          <a:graphicData uri="http://schemas.openxmlformats.org/drawingml/2006/table">
            <a:tbl>
              <a:tblPr>
                <a:noFill/>
                <a:tableStyleId>{97E6A5B2-9559-47BA-A5D0-3EFE36153A93}</a:tableStyleId>
              </a:tblPr>
              <a:tblGrid>
                <a:gridCol w="3619500"/>
                <a:gridCol w="3619500"/>
              </a:tblGrid>
              <a:tr h="381000">
                <a:tc>
                  <a:txBody>
                    <a:bodyPr/>
                    <a:lstStyle/>
                    <a:p>
                      <a:pPr indent="0" lvl="0" marL="0" rtl="0" algn="ctr">
                        <a:spcBef>
                          <a:spcPts val="0"/>
                        </a:spcBef>
                        <a:spcAft>
                          <a:spcPts val="0"/>
                        </a:spcAft>
                        <a:buNone/>
                      </a:pPr>
                      <a:r>
                        <a:rPr b="1" lang="en"/>
                        <a:t>Object</a:t>
                      </a:r>
                      <a:endParaRPr b="1"/>
                    </a:p>
                  </a:txBody>
                  <a:tcPr marT="91425" marB="91425" marR="91425" marL="91425"/>
                </a:tc>
                <a:tc>
                  <a:txBody>
                    <a:bodyPr/>
                    <a:lstStyle/>
                    <a:p>
                      <a:pPr indent="0" lvl="0" marL="0" rtl="0" algn="ctr">
                        <a:spcBef>
                          <a:spcPts val="0"/>
                        </a:spcBef>
                        <a:spcAft>
                          <a:spcPts val="0"/>
                        </a:spcAft>
                        <a:buNone/>
                      </a:pPr>
                      <a:r>
                        <a:rPr b="1" lang="en"/>
                        <a:t>Length (inches)</a:t>
                      </a:r>
                      <a:endParaRPr b="1"/>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74" name="Shape 1274"/>
        <p:cNvGrpSpPr/>
        <p:nvPr/>
      </p:nvGrpSpPr>
      <p:grpSpPr>
        <a:xfrm>
          <a:off x="0" y="0"/>
          <a:ext cx="0" cy="0"/>
          <a:chOff x="0" y="0"/>
          <a:chExt cx="0" cy="0"/>
        </a:xfrm>
      </p:grpSpPr>
      <p:grpSp>
        <p:nvGrpSpPr>
          <p:cNvPr id="1275" name="Google Shape;1275;p141"/>
          <p:cNvGrpSpPr/>
          <p:nvPr/>
        </p:nvGrpSpPr>
        <p:grpSpPr>
          <a:xfrm>
            <a:off x="2132465" y="1853816"/>
            <a:ext cx="2635089" cy="2421862"/>
            <a:chOff x="2592843" y="1573500"/>
            <a:chExt cx="2456730" cy="2053643"/>
          </a:xfrm>
        </p:grpSpPr>
        <p:sp>
          <p:nvSpPr>
            <p:cNvPr id="1276" name="Google Shape;1276;p141"/>
            <p:cNvSpPr/>
            <p:nvPr/>
          </p:nvSpPr>
          <p:spPr>
            <a:xfrm flipH="1">
              <a:off x="2592843" y="1573500"/>
              <a:ext cx="2456730" cy="205364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141"/>
            <p:cNvSpPr txBox="1"/>
            <p:nvPr/>
          </p:nvSpPr>
          <p:spPr>
            <a:xfrm>
              <a:off x="2894663" y="2078514"/>
              <a:ext cx="1853100" cy="9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000">
                  <a:solidFill>
                    <a:schemeClr val="dk1"/>
                  </a:solidFill>
                  <a:latin typeface="Quicksand"/>
                  <a:ea typeface="Quicksand"/>
                  <a:cs typeface="Quicksand"/>
                  <a:sym typeface="Quicksand"/>
                </a:rPr>
                <a:t>How is a ruler like a number line?</a:t>
              </a:r>
              <a:endParaRPr b="1" sz="1300">
                <a:latin typeface="Quicksand"/>
                <a:ea typeface="Quicksand"/>
                <a:cs typeface="Quicksand"/>
                <a:sym typeface="Quicksand"/>
              </a:endParaRPr>
            </a:p>
          </p:txBody>
        </p:sp>
      </p:grpSp>
      <p:sp>
        <p:nvSpPr>
          <p:cNvPr id="1278" name="Google Shape;1278;p14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279" name="Google Shape;1279;p141"/>
          <p:cNvPicPr preferRelativeResize="0"/>
          <p:nvPr/>
        </p:nvPicPr>
        <p:blipFill rotWithShape="1">
          <a:blip r:embed="rId3">
            <a:alphaModFix/>
          </a:blip>
          <a:srcRect b="0" l="20580" r="21018" t="0"/>
          <a:stretch/>
        </p:blipFill>
        <p:spPr>
          <a:xfrm>
            <a:off x="5042000" y="3207875"/>
            <a:ext cx="1225225" cy="1319575"/>
          </a:xfrm>
          <a:prstGeom prst="rect">
            <a:avLst/>
          </a:prstGeom>
          <a:noFill/>
          <a:ln>
            <a:noFill/>
          </a:ln>
        </p:spPr>
      </p:pic>
      <p:sp>
        <p:nvSpPr>
          <p:cNvPr id="1280" name="Google Shape;1280;p141"/>
          <p:cNvSpPr txBox="1"/>
          <p:nvPr/>
        </p:nvSpPr>
        <p:spPr>
          <a:xfrm>
            <a:off x="910825" y="857225"/>
            <a:ext cx="7136700" cy="99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Hepta Slab"/>
                <a:ea typeface="Hepta Slab"/>
                <a:cs typeface="Hepta Slab"/>
                <a:sym typeface="Hepta Slab"/>
              </a:rPr>
              <a:t>Today we used a ruler to measure length in inches. </a:t>
            </a:r>
            <a:endParaRPr sz="2500">
              <a:latin typeface="Hepta Slab"/>
              <a:ea typeface="Hepta Slab"/>
              <a:cs typeface="Hepta Slab"/>
              <a:sym typeface="Hepta Slab"/>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284" name="Shape 1284"/>
        <p:cNvGrpSpPr/>
        <p:nvPr/>
      </p:nvGrpSpPr>
      <p:grpSpPr>
        <a:xfrm>
          <a:off x="0" y="0"/>
          <a:ext cx="0" cy="0"/>
          <a:chOff x="0" y="0"/>
          <a:chExt cx="0" cy="0"/>
        </a:xfrm>
      </p:grpSpPr>
      <p:sp>
        <p:nvSpPr>
          <p:cNvPr id="1285" name="Google Shape;1285;p142"/>
          <p:cNvSpPr txBox="1"/>
          <p:nvPr>
            <p:ph type="ctrTitle"/>
          </p:nvPr>
        </p:nvSpPr>
        <p:spPr>
          <a:xfrm>
            <a:off x="1259875" y="2019150"/>
            <a:ext cx="64611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solidFill>
                  <a:srgbClr val="434343"/>
                </a:solidFill>
                <a:latin typeface="Hepta Slab"/>
                <a:ea typeface="Hepta Slab"/>
                <a:cs typeface="Hepta Slab"/>
                <a:sym typeface="Hepta Slab"/>
              </a:rPr>
              <a:t>Measuring in Halves or Fourths of an Inch</a:t>
            </a:r>
            <a:endParaRPr sz="4200">
              <a:solidFill>
                <a:srgbClr val="434343"/>
              </a:solidFill>
              <a:latin typeface="Hepta Slab"/>
              <a:ea typeface="Hepta Slab"/>
              <a:cs typeface="Hepta Slab"/>
              <a:sym typeface="Hepta Slab"/>
            </a:endParaRPr>
          </a:p>
        </p:txBody>
      </p:sp>
      <p:sp>
        <p:nvSpPr>
          <p:cNvPr id="1286" name="Google Shape;1286;p142"/>
          <p:cNvSpPr txBox="1"/>
          <p:nvPr/>
        </p:nvSpPr>
        <p:spPr>
          <a:xfrm>
            <a:off x="2436300" y="2775238"/>
            <a:ext cx="6707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Let’s measure length in halves or quarters of an inch.</a:t>
            </a:r>
            <a:endParaRPr>
              <a:latin typeface="Quicksand"/>
              <a:ea typeface="Quicksand"/>
              <a:cs typeface="Quicksand"/>
              <a:sym typeface="Quicksand"/>
            </a:endParaRPr>
          </a:p>
        </p:txBody>
      </p:sp>
      <p:sp>
        <p:nvSpPr>
          <p:cNvPr id="1287" name="Google Shape;1287;p142"/>
          <p:cNvSpPr/>
          <p:nvPr/>
        </p:nvSpPr>
        <p:spPr>
          <a:xfrm>
            <a:off x="1943765" y="277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142"/>
          <p:cNvSpPr txBox="1"/>
          <p:nvPr/>
        </p:nvSpPr>
        <p:spPr>
          <a:xfrm>
            <a:off x="0" y="4834325"/>
            <a:ext cx="356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3.MD.B.4 </a:t>
            </a:r>
            <a:endParaRPr sz="1100">
              <a:latin typeface="Quicksand"/>
              <a:ea typeface="Quicksand"/>
              <a:cs typeface="Quicksand"/>
              <a:sym typeface="Quicksand"/>
            </a:endParaRPr>
          </a:p>
        </p:txBody>
      </p:sp>
      <p:sp>
        <p:nvSpPr>
          <p:cNvPr id="1289" name="Google Shape;1289;p142"/>
          <p:cNvSpPr txBox="1"/>
          <p:nvPr/>
        </p:nvSpPr>
        <p:spPr>
          <a:xfrm>
            <a:off x="7884875" y="365450"/>
            <a:ext cx="1173600" cy="909000"/>
          </a:xfrm>
          <a:prstGeom prst="rect">
            <a:avLst/>
          </a:prstGeom>
          <a:noFill/>
          <a:ln cap="flat" cmpd="sng" w="76200">
            <a:solidFill>
              <a:srgbClr val="59595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7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Adaptation </a:t>
            </a:r>
            <a:endParaRPr sz="1500">
              <a:solidFill>
                <a:srgbClr val="595959"/>
              </a:solidFill>
              <a:latin typeface="Raleway"/>
              <a:ea typeface="Raleway"/>
              <a:cs typeface="Raleway"/>
              <a:sym typeface="Raleway"/>
            </a:endParaRPr>
          </a:p>
          <a:p>
            <a:pPr indent="0" lvl="0" marL="0" rtl="0" algn="ctr">
              <a:spcBef>
                <a:spcPts val="0"/>
              </a:spcBef>
              <a:spcAft>
                <a:spcPts val="0"/>
              </a:spcAft>
              <a:buClr>
                <a:srgbClr val="000000"/>
              </a:buClr>
              <a:buSzPts val="1100"/>
              <a:buFont typeface="Arial"/>
              <a:buNone/>
            </a:pPr>
            <a:r>
              <a:rPr lang="en" sz="1500">
                <a:solidFill>
                  <a:srgbClr val="595959"/>
                </a:solidFill>
                <a:latin typeface="Raleway"/>
                <a:ea typeface="Raleway"/>
                <a:cs typeface="Raleway"/>
                <a:sym typeface="Raleway"/>
              </a:rPr>
              <a:t>Lesson 4</a:t>
            </a:r>
            <a:endParaRPr sz="1500">
              <a:solidFill>
                <a:srgbClr val="000000"/>
              </a:solidFill>
            </a:endParaRPr>
          </a:p>
          <a:p>
            <a:pPr indent="0" lvl="0" marL="0" rtl="0" algn="ctr">
              <a:spcBef>
                <a:spcPts val="0"/>
              </a:spcBef>
              <a:spcAft>
                <a:spcPts val="0"/>
              </a:spcAft>
              <a:buNone/>
            </a:pPr>
            <a:r>
              <a:t/>
            </a:r>
            <a:endParaRPr sz="7000">
              <a:solidFill>
                <a:srgbClr val="595959"/>
              </a:solidFill>
              <a:latin typeface="Raleway ExtraBold"/>
              <a:ea typeface="Raleway ExtraBold"/>
              <a:cs typeface="Raleway ExtraBold"/>
              <a:sym typeface="Raleway ExtraBold"/>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93" name="Shape 1293"/>
        <p:cNvGrpSpPr/>
        <p:nvPr/>
      </p:nvGrpSpPr>
      <p:grpSpPr>
        <a:xfrm>
          <a:off x="0" y="0"/>
          <a:ext cx="0" cy="0"/>
          <a:chOff x="0" y="0"/>
          <a:chExt cx="0" cy="0"/>
        </a:xfrm>
      </p:grpSpPr>
      <p:sp>
        <p:nvSpPr>
          <p:cNvPr id="1294" name="Google Shape;1294;p143"/>
          <p:cNvSpPr/>
          <p:nvPr/>
        </p:nvSpPr>
        <p:spPr>
          <a:xfrm>
            <a:off x="514100" y="1229375"/>
            <a:ext cx="2432484" cy="211734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43"/>
          <p:cNvSpPr txBox="1"/>
          <p:nvPr>
            <p:ph type="ctrTitle"/>
          </p:nvPr>
        </p:nvSpPr>
        <p:spPr>
          <a:xfrm>
            <a:off x="280975" y="768050"/>
            <a:ext cx="7976100" cy="65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595959"/>
                </a:solidFill>
                <a:latin typeface="Hepta Slab"/>
                <a:ea typeface="Hepta Slab"/>
                <a:cs typeface="Hepta Slab"/>
                <a:sym typeface="Hepta Slab"/>
              </a:rPr>
              <a:t>Estimation Exploration: </a:t>
            </a:r>
            <a:endParaRPr sz="30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3000">
                <a:solidFill>
                  <a:srgbClr val="595959"/>
                </a:solidFill>
                <a:latin typeface="Hepta Slab"/>
                <a:ea typeface="Hepta Slab"/>
                <a:cs typeface="Hepta Slab"/>
                <a:sym typeface="Hepta Slab"/>
              </a:rPr>
              <a:t>Measure in Inches</a:t>
            </a:r>
            <a:endParaRPr b="0" sz="3000">
              <a:solidFill>
                <a:srgbClr val="595959"/>
              </a:solidFill>
              <a:latin typeface="Hepta Slab"/>
              <a:ea typeface="Hepta Slab"/>
              <a:cs typeface="Hepta Slab"/>
              <a:sym typeface="Hepta Slab"/>
            </a:endParaRPr>
          </a:p>
        </p:txBody>
      </p:sp>
      <p:sp>
        <p:nvSpPr>
          <p:cNvPr id="1296" name="Google Shape;1296;p143"/>
          <p:cNvSpPr txBox="1"/>
          <p:nvPr/>
        </p:nvSpPr>
        <p:spPr>
          <a:xfrm>
            <a:off x="8144025" y="212250"/>
            <a:ext cx="8772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297" name="Google Shape;1297;p143"/>
          <p:cNvSpPr txBox="1"/>
          <p:nvPr/>
        </p:nvSpPr>
        <p:spPr>
          <a:xfrm rot="-1155815">
            <a:off x="695937" y="1791919"/>
            <a:ext cx="1961418" cy="11356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Love Ya Like A Sister"/>
                <a:ea typeface="Love Ya Like A Sister"/>
                <a:cs typeface="Love Ya Like A Sister"/>
                <a:sym typeface="Love Ya Like A Sister"/>
              </a:rPr>
              <a:t>What is the length of the paper clip? </a:t>
            </a:r>
            <a:endParaRPr sz="1900">
              <a:latin typeface="Love Ya Like A Sister"/>
              <a:ea typeface="Love Ya Like A Sister"/>
              <a:cs typeface="Love Ya Like A Sister"/>
              <a:sym typeface="Love Ya Like A Sister"/>
            </a:endParaRPr>
          </a:p>
        </p:txBody>
      </p:sp>
      <p:pic>
        <p:nvPicPr>
          <p:cNvPr id="1298" name="Google Shape;1298;p143"/>
          <p:cNvPicPr preferRelativeResize="0"/>
          <p:nvPr/>
        </p:nvPicPr>
        <p:blipFill>
          <a:blip r:embed="rId3">
            <a:alphaModFix/>
          </a:blip>
          <a:stretch>
            <a:fillRect/>
          </a:stretch>
        </p:blipFill>
        <p:spPr>
          <a:xfrm>
            <a:off x="3226159" y="1501125"/>
            <a:ext cx="4029075" cy="1381125"/>
          </a:xfrm>
          <a:prstGeom prst="rect">
            <a:avLst/>
          </a:prstGeom>
          <a:noFill/>
          <a:ln>
            <a:noFill/>
          </a:ln>
        </p:spPr>
      </p:pic>
      <p:sp>
        <p:nvSpPr>
          <p:cNvPr id="1299" name="Google Shape;1299;p143"/>
          <p:cNvSpPr txBox="1"/>
          <p:nvPr/>
        </p:nvSpPr>
        <p:spPr>
          <a:xfrm>
            <a:off x="3456825" y="3179350"/>
            <a:ext cx="39708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Love Ya Like A Sister"/>
                <a:ea typeface="Love Ya Like A Sister"/>
                <a:cs typeface="Love Ya Like A Sister"/>
                <a:sym typeface="Love Ya Like A Sister"/>
              </a:rPr>
              <a:t>Record an estimate that is: </a:t>
            </a:r>
            <a:endParaRPr sz="1700">
              <a:latin typeface="Love Ya Like A Sister"/>
              <a:ea typeface="Love Ya Like A Sister"/>
              <a:cs typeface="Love Ya Like A Sister"/>
              <a:sym typeface="Love Ya Like A Sister"/>
            </a:endParaRPr>
          </a:p>
        </p:txBody>
      </p:sp>
      <p:graphicFrame>
        <p:nvGraphicFramePr>
          <p:cNvPr id="1300" name="Google Shape;1300;p143"/>
          <p:cNvGraphicFramePr/>
          <p:nvPr/>
        </p:nvGraphicFramePr>
        <p:xfrm>
          <a:off x="2946600" y="3625750"/>
          <a:ext cx="3000000" cy="3000000"/>
        </p:xfrm>
        <a:graphic>
          <a:graphicData uri="http://schemas.openxmlformats.org/drawingml/2006/table">
            <a:tbl>
              <a:tblPr>
                <a:noFill/>
                <a:tableStyleId>{97E6A5B2-9559-47BA-A5D0-3EFE36153A93}</a:tableStyleId>
              </a:tblPr>
              <a:tblGrid>
                <a:gridCol w="1809525"/>
                <a:gridCol w="1809525"/>
                <a:gridCol w="1809525"/>
              </a:tblGrid>
              <a:tr h="381000">
                <a:tc>
                  <a:txBody>
                    <a:bodyPr/>
                    <a:lstStyle/>
                    <a:p>
                      <a:pPr indent="0" lvl="0" marL="0" rtl="0" algn="ctr">
                        <a:spcBef>
                          <a:spcPts val="0"/>
                        </a:spcBef>
                        <a:spcAft>
                          <a:spcPts val="0"/>
                        </a:spcAft>
                        <a:buNone/>
                      </a:pPr>
                      <a:r>
                        <a:rPr lang="en"/>
                        <a:t>Too low</a:t>
                      </a:r>
                      <a:endParaRPr/>
                    </a:p>
                  </a:txBody>
                  <a:tcPr marT="91425" marB="91425" marR="91425" marL="91425"/>
                </a:tc>
                <a:tc>
                  <a:txBody>
                    <a:bodyPr/>
                    <a:lstStyle/>
                    <a:p>
                      <a:pPr indent="0" lvl="0" marL="0" rtl="0" algn="ctr">
                        <a:spcBef>
                          <a:spcPts val="0"/>
                        </a:spcBef>
                        <a:spcAft>
                          <a:spcPts val="0"/>
                        </a:spcAft>
                        <a:buNone/>
                      </a:pPr>
                      <a:r>
                        <a:rPr lang="en"/>
                        <a:t>About right</a:t>
                      </a:r>
                      <a:endParaRPr/>
                    </a:p>
                  </a:txBody>
                  <a:tcPr marT="91425" marB="91425" marR="91425" marL="91425"/>
                </a:tc>
                <a:tc>
                  <a:txBody>
                    <a:bodyPr/>
                    <a:lstStyle/>
                    <a:p>
                      <a:pPr indent="0" lvl="0" marL="0" rtl="0" algn="ctr">
                        <a:spcBef>
                          <a:spcPts val="0"/>
                        </a:spcBef>
                        <a:spcAft>
                          <a:spcPts val="0"/>
                        </a:spcAft>
                        <a:buNone/>
                      </a:pPr>
                      <a:r>
                        <a:rPr lang="en"/>
                        <a:t>Too high</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04" name="Shape 1304"/>
        <p:cNvGrpSpPr/>
        <p:nvPr/>
      </p:nvGrpSpPr>
      <p:grpSpPr>
        <a:xfrm>
          <a:off x="0" y="0"/>
          <a:ext cx="0" cy="0"/>
          <a:chOff x="0" y="0"/>
          <a:chExt cx="0" cy="0"/>
        </a:xfrm>
      </p:grpSpPr>
      <p:sp>
        <p:nvSpPr>
          <p:cNvPr id="1305" name="Google Shape;1305;p144"/>
          <p:cNvSpPr txBox="1"/>
          <p:nvPr>
            <p:ph type="ctrTitle"/>
          </p:nvPr>
        </p:nvSpPr>
        <p:spPr>
          <a:xfrm>
            <a:off x="482200" y="397750"/>
            <a:ext cx="7190100" cy="58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666666"/>
                </a:solidFill>
                <a:latin typeface="Hepta Slab"/>
                <a:ea typeface="Hepta Slab"/>
                <a:cs typeface="Hepta Slab"/>
                <a:sym typeface="Hepta Slab"/>
              </a:rPr>
              <a:t>Partition Inches into Fourths</a:t>
            </a:r>
            <a:endParaRPr b="0" sz="2500">
              <a:solidFill>
                <a:srgbClr val="666666"/>
              </a:solidFill>
              <a:latin typeface="Hepta Slab"/>
              <a:ea typeface="Hepta Slab"/>
              <a:cs typeface="Hepta Slab"/>
              <a:sym typeface="Hepta Slab"/>
            </a:endParaRPr>
          </a:p>
        </p:txBody>
      </p:sp>
      <p:sp>
        <p:nvSpPr>
          <p:cNvPr id="1306" name="Google Shape;1306;p14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a:t>
            </a:r>
            <a:endParaRPr sz="1600">
              <a:solidFill>
                <a:srgbClr val="B7B7B7"/>
              </a:solidFill>
              <a:latin typeface="Nixie One"/>
              <a:ea typeface="Nixie One"/>
              <a:cs typeface="Nixie One"/>
              <a:sym typeface="Nixie One"/>
            </a:endParaRPr>
          </a:p>
        </p:txBody>
      </p:sp>
      <p:sp>
        <p:nvSpPr>
          <p:cNvPr id="1307" name="Google Shape;1307;p144"/>
          <p:cNvSpPr txBox="1"/>
          <p:nvPr/>
        </p:nvSpPr>
        <p:spPr>
          <a:xfrm>
            <a:off x="424350" y="2278050"/>
            <a:ext cx="8596800" cy="7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Quicksand"/>
                <a:ea typeface="Quicksand"/>
                <a:cs typeface="Quicksand"/>
                <a:sym typeface="Quicksand"/>
              </a:rPr>
              <a:t>1. With your partner, partition one of your rulers from the previous lesson to show fourths of an inch. </a:t>
            </a:r>
            <a:endParaRPr>
              <a:latin typeface="Quicksand"/>
              <a:ea typeface="Quicksand"/>
              <a:cs typeface="Quicksand"/>
              <a:sym typeface="Quicksand"/>
            </a:endParaRPr>
          </a:p>
          <a:p>
            <a:pPr indent="0" lvl="0" marL="0" rtl="0" algn="l">
              <a:spcBef>
                <a:spcPts val="1000"/>
              </a:spcBef>
              <a:spcAft>
                <a:spcPts val="1000"/>
              </a:spcAft>
              <a:buNone/>
            </a:pPr>
            <a:r>
              <a:rPr lang="en">
                <a:latin typeface="Quicksand"/>
                <a:ea typeface="Quicksand"/>
                <a:cs typeface="Quicksand"/>
                <a:sym typeface="Quicksand"/>
              </a:rPr>
              <a:t>2. Take turns with your partner using this ruler to measure the length of 4 objects around the room.</a:t>
            </a:r>
            <a:endParaRPr>
              <a:latin typeface="Quicksand"/>
              <a:ea typeface="Quicksand"/>
              <a:cs typeface="Quicksand"/>
              <a:sym typeface="Quicksand"/>
            </a:endParaRPr>
          </a:p>
        </p:txBody>
      </p:sp>
      <p:pic>
        <p:nvPicPr>
          <p:cNvPr id="1308" name="Google Shape;1308;p144"/>
          <p:cNvPicPr preferRelativeResize="0"/>
          <p:nvPr/>
        </p:nvPicPr>
        <p:blipFill>
          <a:blip r:embed="rId3">
            <a:alphaModFix/>
          </a:blip>
          <a:stretch>
            <a:fillRect/>
          </a:stretch>
        </p:blipFill>
        <p:spPr>
          <a:xfrm>
            <a:off x="2498050" y="997513"/>
            <a:ext cx="3352800" cy="1190625"/>
          </a:xfrm>
          <a:prstGeom prst="rect">
            <a:avLst/>
          </a:prstGeom>
          <a:noFill/>
          <a:ln>
            <a:noFill/>
          </a:ln>
        </p:spPr>
      </p:pic>
      <p:graphicFrame>
        <p:nvGraphicFramePr>
          <p:cNvPr id="1309" name="Google Shape;1309;p144"/>
          <p:cNvGraphicFramePr/>
          <p:nvPr/>
        </p:nvGraphicFramePr>
        <p:xfrm>
          <a:off x="740550" y="3006750"/>
          <a:ext cx="3000000" cy="3000000"/>
        </p:xfrm>
        <a:graphic>
          <a:graphicData uri="http://schemas.openxmlformats.org/drawingml/2006/table">
            <a:tbl>
              <a:tblPr>
                <a:noFill/>
                <a:tableStyleId>{97E6A5B2-9559-47BA-A5D0-3EFE36153A93}</a:tableStyleId>
              </a:tblPr>
              <a:tblGrid>
                <a:gridCol w="3619500"/>
                <a:gridCol w="3619500"/>
              </a:tblGrid>
              <a:tr h="274150">
                <a:tc>
                  <a:txBody>
                    <a:bodyPr/>
                    <a:lstStyle/>
                    <a:p>
                      <a:pPr indent="0" lvl="0" marL="0" rtl="0" algn="ctr">
                        <a:spcBef>
                          <a:spcPts val="0"/>
                        </a:spcBef>
                        <a:spcAft>
                          <a:spcPts val="0"/>
                        </a:spcAft>
                        <a:buNone/>
                      </a:pPr>
                      <a:r>
                        <a:rPr b="1" lang="en"/>
                        <a:t>Object</a:t>
                      </a:r>
                      <a:endParaRPr b="1"/>
                    </a:p>
                  </a:txBody>
                  <a:tcPr marT="91425" marB="91425" marR="91425" marL="91425"/>
                </a:tc>
                <a:tc>
                  <a:txBody>
                    <a:bodyPr/>
                    <a:lstStyle/>
                    <a:p>
                      <a:pPr indent="0" lvl="0" marL="0" rtl="0" algn="ctr">
                        <a:spcBef>
                          <a:spcPts val="0"/>
                        </a:spcBef>
                        <a:spcAft>
                          <a:spcPts val="0"/>
                        </a:spcAft>
                        <a:buNone/>
                      </a:pPr>
                      <a:r>
                        <a:rPr b="1" lang="en"/>
                        <a:t>Length (inches)</a:t>
                      </a:r>
                      <a:endParaRPr b="1"/>
                    </a:p>
                  </a:txBody>
                  <a:tcPr marT="91425" marB="91425" marR="91425" marL="91425"/>
                </a:tc>
              </a:tr>
              <a:tr h="2741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741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636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13" name="Shape 1313"/>
        <p:cNvGrpSpPr/>
        <p:nvPr/>
      </p:nvGrpSpPr>
      <p:grpSpPr>
        <a:xfrm>
          <a:off x="0" y="0"/>
          <a:ext cx="0" cy="0"/>
          <a:chOff x="0" y="0"/>
          <a:chExt cx="0" cy="0"/>
        </a:xfrm>
      </p:grpSpPr>
      <p:sp>
        <p:nvSpPr>
          <p:cNvPr id="1314" name="Google Shape;1314;p145"/>
          <p:cNvSpPr txBox="1"/>
          <p:nvPr>
            <p:ph type="ctrTitle"/>
          </p:nvPr>
        </p:nvSpPr>
        <p:spPr>
          <a:xfrm>
            <a:off x="697325" y="466150"/>
            <a:ext cx="7073400" cy="64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 Halves or Quarters of an Inch</a:t>
            </a:r>
            <a:endParaRPr b="0" sz="2600">
              <a:solidFill>
                <a:srgbClr val="595959"/>
              </a:solidFill>
              <a:latin typeface="Hepta Slab"/>
              <a:ea typeface="Hepta Slab"/>
              <a:cs typeface="Hepta Slab"/>
              <a:sym typeface="Hepta Slab"/>
            </a:endParaRPr>
          </a:p>
        </p:txBody>
      </p:sp>
      <p:sp>
        <p:nvSpPr>
          <p:cNvPr id="1315" name="Google Shape;1315;p14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a:t>
            </a:r>
            <a:endParaRPr sz="1600">
              <a:solidFill>
                <a:srgbClr val="B7B7B7"/>
              </a:solidFill>
              <a:latin typeface="Nixie One"/>
              <a:ea typeface="Nixie One"/>
              <a:cs typeface="Nixie One"/>
              <a:sym typeface="Nixie One"/>
            </a:endParaRPr>
          </a:p>
        </p:txBody>
      </p:sp>
      <p:sp>
        <p:nvSpPr>
          <p:cNvPr id="1316" name="Google Shape;1316;p145"/>
          <p:cNvSpPr txBox="1"/>
          <p:nvPr/>
        </p:nvSpPr>
        <p:spPr>
          <a:xfrm>
            <a:off x="943000" y="1108750"/>
            <a:ext cx="7415100" cy="74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latin typeface="Quicksand"/>
                <a:ea typeface="Quicksand"/>
                <a:cs typeface="Quicksand"/>
                <a:sym typeface="Quicksand"/>
              </a:rPr>
              <a:t>With your partner, measure some objects around the room. For each object, use your ruler that is marked with half inches or your ruler marked with quarter inches. Practice saying each measurement with your partner.</a:t>
            </a:r>
            <a:endParaRPr sz="1600">
              <a:latin typeface="Quicksand"/>
              <a:ea typeface="Quicksand"/>
              <a:cs typeface="Quicksand"/>
              <a:sym typeface="Quicksand"/>
            </a:endParaRPr>
          </a:p>
        </p:txBody>
      </p:sp>
      <p:graphicFrame>
        <p:nvGraphicFramePr>
          <p:cNvPr id="1317" name="Google Shape;1317;p145"/>
          <p:cNvGraphicFramePr/>
          <p:nvPr/>
        </p:nvGraphicFramePr>
        <p:xfrm>
          <a:off x="952500" y="2180125"/>
          <a:ext cx="3000000" cy="3000000"/>
        </p:xfrm>
        <a:graphic>
          <a:graphicData uri="http://schemas.openxmlformats.org/drawingml/2006/table">
            <a:tbl>
              <a:tblPr>
                <a:noFill/>
                <a:tableStyleId>{97E6A5B2-9559-47BA-A5D0-3EFE36153A93}</a:tableStyleId>
              </a:tblPr>
              <a:tblGrid>
                <a:gridCol w="3619500"/>
                <a:gridCol w="3619500"/>
              </a:tblGrid>
              <a:tr h="381000">
                <a:tc>
                  <a:txBody>
                    <a:bodyPr/>
                    <a:lstStyle/>
                    <a:p>
                      <a:pPr indent="0" lvl="0" marL="0" rtl="0" algn="ctr">
                        <a:spcBef>
                          <a:spcPts val="0"/>
                        </a:spcBef>
                        <a:spcAft>
                          <a:spcPts val="0"/>
                        </a:spcAft>
                        <a:buNone/>
                      </a:pPr>
                      <a:r>
                        <a:rPr b="1" lang="en"/>
                        <a:t>Object</a:t>
                      </a:r>
                      <a:endParaRPr b="1"/>
                    </a:p>
                  </a:txBody>
                  <a:tcPr marT="91425" marB="91425" marR="91425" marL="91425"/>
                </a:tc>
                <a:tc>
                  <a:txBody>
                    <a:bodyPr/>
                    <a:lstStyle/>
                    <a:p>
                      <a:pPr indent="0" lvl="0" marL="0" rtl="0" algn="ctr">
                        <a:spcBef>
                          <a:spcPts val="0"/>
                        </a:spcBef>
                        <a:spcAft>
                          <a:spcPts val="0"/>
                        </a:spcAft>
                        <a:buNone/>
                      </a:pPr>
                      <a:r>
                        <a:rPr b="1" lang="en"/>
                        <a:t>Length (inches)</a:t>
                      </a:r>
                      <a:endParaRPr b="1"/>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21" name="Shape 1321"/>
        <p:cNvGrpSpPr/>
        <p:nvPr/>
      </p:nvGrpSpPr>
      <p:grpSpPr>
        <a:xfrm>
          <a:off x="0" y="0"/>
          <a:ext cx="0" cy="0"/>
          <a:chOff x="0" y="0"/>
          <a:chExt cx="0" cy="0"/>
        </a:xfrm>
      </p:grpSpPr>
      <p:grpSp>
        <p:nvGrpSpPr>
          <p:cNvPr id="1322" name="Google Shape;1322;p146"/>
          <p:cNvGrpSpPr/>
          <p:nvPr/>
        </p:nvGrpSpPr>
        <p:grpSpPr>
          <a:xfrm flipH="1">
            <a:off x="5223143" y="2601075"/>
            <a:ext cx="3147682" cy="2035951"/>
            <a:chOff x="5474326" y="2207146"/>
            <a:chExt cx="2934628" cy="1726407"/>
          </a:xfrm>
        </p:grpSpPr>
        <p:sp>
          <p:nvSpPr>
            <p:cNvPr id="1323" name="Google Shape;1323;p146"/>
            <p:cNvSpPr/>
            <p:nvPr/>
          </p:nvSpPr>
          <p:spPr>
            <a:xfrm flipH="1">
              <a:off x="5474326" y="2207146"/>
              <a:ext cx="2934628" cy="172640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146"/>
            <p:cNvSpPr txBox="1"/>
            <p:nvPr/>
          </p:nvSpPr>
          <p:spPr>
            <a:xfrm>
              <a:off x="5873939" y="2445868"/>
              <a:ext cx="2135400" cy="100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Which ruler would you use if we want to measure and get a length that is as close as possible to the actual length of the object?</a:t>
              </a:r>
              <a:endParaRPr b="1">
                <a:latin typeface="Quicksand"/>
                <a:ea typeface="Quicksand"/>
                <a:cs typeface="Quicksand"/>
                <a:sym typeface="Quicksand"/>
              </a:endParaRPr>
            </a:p>
          </p:txBody>
        </p:sp>
      </p:grpSp>
      <p:sp>
        <p:nvSpPr>
          <p:cNvPr id="1325" name="Google Shape;1325;p14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326" name="Google Shape;1326;p146"/>
          <p:cNvPicPr preferRelativeResize="0"/>
          <p:nvPr/>
        </p:nvPicPr>
        <p:blipFill rotWithShape="1">
          <a:blip r:embed="rId3">
            <a:alphaModFix/>
          </a:blip>
          <a:srcRect b="0" l="20580" r="21018" t="0"/>
          <a:stretch/>
        </p:blipFill>
        <p:spPr>
          <a:xfrm>
            <a:off x="3176800" y="3394475"/>
            <a:ext cx="1537400" cy="1655800"/>
          </a:xfrm>
          <a:prstGeom prst="rect">
            <a:avLst/>
          </a:prstGeom>
          <a:noFill/>
          <a:ln>
            <a:noFill/>
          </a:ln>
        </p:spPr>
      </p:pic>
      <p:pic>
        <p:nvPicPr>
          <p:cNvPr id="1327" name="Google Shape;1327;p146"/>
          <p:cNvPicPr preferRelativeResize="0"/>
          <p:nvPr/>
        </p:nvPicPr>
        <p:blipFill>
          <a:blip r:embed="rId4">
            <a:alphaModFix/>
          </a:blip>
          <a:stretch>
            <a:fillRect/>
          </a:stretch>
        </p:blipFill>
        <p:spPr>
          <a:xfrm>
            <a:off x="1624025" y="593975"/>
            <a:ext cx="5715000" cy="581025"/>
          </a:xfrm>
          <a:prstGeom prst="rect">
            <a:avLst/>
          </a:prstGeom>
          <a:noFill/>
          <a:ln>
            <a:noFill/>
          </a:ln>
        </p:spPr>
      </p:pic>
      <p:pic>
        <p:nvPicPr>
          <p:cNvPr id="1328" name="Google Shape;1328;p146"/>
          <p:cNvPicPr preferRelativeResize="0"/>
          <p:nvPr/>
        </p:nvPicPr>
        <p:blipFill>
          <a:blip r:embed="rId5">
            <a:alphaModFix/>
          </a:blip>
          <a:stretch>
            <a:fillRect/>
          </a:stretch>
        </p:blipFill>
        <p:spPr>
          <a:xfrm>
            <a:off x="510645" y="1323500"/>
            <a:ext cx="3467100" cy="1314450"/>
          </a:xfrm>
          <a:prstGeom prst="rect">
            <a:avLst/>
          </a:prstGeom>
          <a:noFill/>
          <a:ln>
            <a:noFill/>
          </a:ln>
        </p:spPr>
      </p:pic>
      <p:pic>
        <p:nvPicPr>
          <p:cNvPr id="1329" name="Google Shape;1329;p146"/>
          <p:cNvPicPr preferRelativeResize="0"/>
          <p:nvPr/>
        </p:nvPicPr>
        <p:blipFill>
          <a:blip r:embed="rId6">
            <a:alphaModFix/>
          </a:blip>
          <a:stretch>
            <a:fillRect/>
          </a:stretch>
        </p:blipFill>
        <p:spPr>
          <a:xfrm>
            <a:off x="4450426" y="1543451"/>
            <a:ext cx="4009099" cy="689175"/>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333" name="Shape 1333"/>
        <p:cNvGrpSpPr/>
        <p:nvPr/>
      </p:nvGrpSpPr>
      <p:grpSpPr>
        <a:xfrm>
          <a:off x="0" y="0"/>
          <a:ext cx="0" cy="0"/>
          <a:chOff x="0" y="0"/>
          <a:chExt cx="0" cy="0"/>
        </a:xfrm>
      </p:grpSpPr>
      <p:sp>
        <p:nvSpPr>
          <p:cNvPr id="1334" name="Google Shape;1334;p147"/>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Measure Lengths and Generate Data</a:t>
            </a:r>
            <a:endParaRPr sz="3500">
              <a:latin typeface="Hepta Slab"/>
              <a:ea typeface="Hepta Slab"/>
              <a:cs typeface="Hepta Slab"/>
              <a:sym typeface="Hepta Slab"/>
            </a:endParaRPr>
          </a:p>
        </p:txBody>
      </p:sp>
      <p:sp>
        <p:nvSpPr>
          <p:cNvPr id="1335" name="Google Shape;1335;p147"/>
          <p:cNvSpPr txBox="1"/>
          <p:nvPr/>
        </p:nvSpPr>
        <p:spPr>
          <a:xfrm>
            <a:off x="2304600" y="2750575"/>
            <a:ext cx="8415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collect data on colored pencils and organize them on a line plot. </a:t>
            </a:r>
            <a:endParaRPr>
              <a:latin typeface="Quicksand"/>
              <a:ea typeface="Quicksand"/>
              <a:cs typeface="Quicksand"/>
              <a:sym typeface="Quicksand"/>
            </a:endParaRPr>
          </a:p>
        </p:txBody>
      </p:sp>
      <p:sp>
        <p:nvSpPr>
          <p:cNvPr id="1336" name="Google Shape;1336;p147"/>
          <p:cNvSpPr/>
          <p:nvPr/>
        </p:nvSpPr>
        <p:spPr>
          <a:xfrm>
            <a:off x="1807277" y="2750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4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4.MD.B.4 </a:t>
            </a:r>
            <a:endParaRPr sz="1100">
              <a:latin typeface="Quicksand"/>
              <a:ea typeface="Quicksand"/>
              <a:cs typeface="Quicksand"/>
              <a:sym typeface="Quicksand"/>
            </a:endParaRPr>
          </a:p>
        </p:txBody>
      </p:sp>
      <p:sp>
        <p:nvSpPr>
          <p:cNvPr id="1338" name="Google Shape;1338;p147"/>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14</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2" name="Shape 1342"/>
        <p:cNvGrpSpPr/>
        <p:nvPr/>
      </p:nvGrpSpPr>
      <p:grpSpPr>
        <a:xfrm>
          <a:off x="0" y="0"/>
          <a:ext cx="0" cy="0"/>
          <a:chOff x="0" y="0"/>
          <a:chExt cx="0" cy="0"/>
        </a:xfrm>
      </p:grpSpPr>
      <p:sp>
        <p:nvSpPr>
          <p:cNvPr id="1343" name="Google Shape;1343;p148"/>
          <p:cNvSpPr txBox="1"/>
          <p:nvPr>
            <p:ph type="ctrTitle"/>
          </p:nvPr>
        </p:nvSpPr>
        <p:spPr>
          <a:xfrm>
            <a:off x="5539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Notice and Wonder: </a:t>
            </a:r>
            <a:endParaRPr sz="26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600">
                <a:solidFill>
                  <a:srgbClr val="595959"/>
                </a:solidFill>
                <a:latin typeface="Hepta Slab"/>
                <a:ea typeface="Hepta Slab"/>
                <a:cs typeface="Hepta Slab"/>
                <a:sym typeface="Hepta Slab"/>
              </a:rPr>
              <a:t>Which Ruler? </a:t>
            </a:r>
            <a:endParaRPr b="0" sz="2600">
              <a:solidFill>
                <a:srgbClr val="595959"/>
              </a:solidFill>
              <a:latin typeface="Hepta Slab"/>
              <a:ea typeface="Hepta Slab"/>
              <a:cs typeface="Hepta Slab"/>
              <a:sym typeface="Hepta Slab"/>
            </a:endParaRPr>
          </a:p>
        </p:txBody>
      </p:sp>
      <p:sp>
        <p:nvSpPr>
          <p:cNvPr id="1344" name="Google Shape;1344;p14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345" name="Google Shape;1345;p14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346" name="Google Shape;1346;p148"/>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148"/>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1348" name="Google Shape;1348;p148"/>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148"/>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1350" name="Google Shape;1350;p148"/>
          <p:cNvPicPr preferRelativeResize="0"/>
          <p:nvPr/>
        </p:nvPicPr>
        <p:blipFill>
          <a:blip r:embed="rId3">
            <a:alphaModFix/>
          </a:blip>
          <a:stretch>
            <a:fillRect/>
          </a:stretch>
        </p:blipFill>
        <p:spPr>
          <a:xfrm>
            <a:off x="3280536" y="1321130"/>
            <a:ext cx="2023416" cy="343659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4" name="Shape 1354"/>
        <p:cNvGrpSpPr/>
        <p:nvPr/>
      </p:nvGrpSpPr>
      <p:grpSpPr>
        <a:xfrm>
          <a:off x="0" y="0"/>
          <a:ext cx="0" cy="0"/>
          <a:chOff x="0" y="0"/>
          <a:chExt cx="0" cy="0"/>
        </a:xfrm>
      </p:grpSpPr>
      <p:sp>
        <p:nvSpPr>
          <p:cNvPr id="1355" name="Google Shape;1355;p149"/>
          <p:cNvSpPr txBox="1"/>
          <p:nvPr/>
        </p:nvSpPr>
        <p:spPr>
          <a:xfrm>
            <a:off x="132200" y="34750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Measure to the Nearest ¼  Inch</a:t>
            </a:r>
            <a:endParaRPr sz="3200">
              <a:solidFill>
                <a:srgbClr val="595959"/>
              </a:solidFill>
              <a:latin typeface="Hepta Slab"/>
              <a:ea typeface="Hepta Slab"/>
              <a:cs typeface="Hepta Slab"/>
              <a:sym typeface="Hepta Slab"/>
            </a:endParaRPr>
          </a:p>
        </p:txBody>
      </p:sp>
      <p:sp>
        <p:nvSpPr>
          <p:cNvPr id="1356" name="Google Shape;1356;p14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57" name="Google Shape;1357;p149"/>
          <p:cNvSpPr txBox="1"/>
          <p:nvPr/>
        </p:nvSpPr>
        <p:spPr>
          <a:xfrm>
            <a:off x="561525" y="888675"/>
            <a:ext cx="7396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Use the same set of colored pencils that you used earlier for this activity</a:t>
            </a:r>
            <a:endParaRPr>
              <a:latin typeface="Quicksand"/>
              <a:ea typeface="Quicksand"/>
              <a:cs typeface="Quicksand"/>
              <a:sym typeface="Quicksand"/>
            </a:endParaRPr>
          </a:p>
        </p:txBody>
      </p:sp>
      <p:sp>
        <p:nvSpPr>
          <p:cNvPr id="1358" name="Google Shape;1358;p149"/>
          <p:cNvSpPr txBox="1"/>
          <p:nvPr/>
        </p:nvSpPr>
        <p:spPr>
          <a:xfrm>
            <a:off x="498700" y="1337500"/>
            <a:ext cx="39318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Work with your group to measure each colored pencil to the nearest ¼ inch.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Check one another’s measurements. Record each measurement in the table.</a:t>
            </a:r>
            <a:endParaRPr>
              <a:latin typeface="Quicksand"/>
              <a:ea typeface="Quicksand"/>
              <a:cs typeface="Quicksand"/>
              <a:sym typeface="Quicksand"/>
            </a:endParaRPr>
          </a:p>
        </p:txBody>
      </p:sp>
      <p:pic>
        <p:nvPicPr>
          <p:cNvPr id="1359" name="Google Shape;1359;p149"/>
          <p:cNvPicPr preferRelativeResize="0"/>
          <p:nvPr/>
        </p:nvPicPr>
        <p:blipFill>
          <a:blip r:embed="rId3">
            <a:alphaModFix/>
          </a:blip>
          <a:stretch>
            <a:fillRect/>
          </a:stretch>
        </p:blipFill>
        <p:spPr>
          <a:xfrm>
            <a:off x="861525" y="2599600"/>
            <a:ext cx="2464725" cy="1921025"/>
          </a:xfrm>
          <a:prstGeom prst="rect">
            <a:avLst/>
          </a:prstGeom>
          <a:noFill/>
          <a:ln cap="flat" cmpd="sng" w="19050">
            <a:solidFill>
              <a:schemeClr val="dk2"/>
            </a:solidFill>
            <a:prstDash val="solid"/>
            <a:round/>
            <a:headEnd len="sm" w="sm" type="none"/>
            <a:tailEnd len="sm" w="sm" type="none"/>
          </a:ln>
        </p:spPr>
      </p:pic>
      <p:sp>
        <p:nvSpPr>
          <p:cNvPr id="1360" name="Google Shape;1360;p149"/>
          <p:cNvSpPr txBox="1"/>
          <p:nvPr/>
        </p:nvSpPr>
        <p:spPr>
          <a:xfrm>
            <a:off x="4376525" y="1445200"/>
            <a:ext cx="41829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How was measuring to the nearest ¼  inch different from measuring to the nearest ⅛  inch?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3. Create a line plot to represent your new data. </a:t>
            </a:r>
            <a:endParaRPr>
              <a:latin typeface="Quicksand"/>
              <a:ea typeface="Quicksand"/>
              <a:cs typeface="Quicksand"/>
              <a:sym typeface="Quicksand"/>
            </a:endParaRPr>
          </a:p>
        </p:txBody>
      </p:sp>
      <p:pic>
        <p:nvPicPr>
          <p:cNvPr id="1361" name="Google Shape;1361;p149"/>
          <p:cNvPicPr preferRelativeResize="0"/>
          <p:nvPr/>
        </p:nvPicPr>
        <p:blipFill>
          <a:blip r:embed="rId4">
            <a:alphaModFix/>
          </a:blip>
          <a:stretch>
            <a:fillRect/>
          </a:stretch>
        </p:blipFill>
        <p:spPr>
          <a:xfrm>
            <a:off x="4654550" y="2648225"/>
            <a:ext cx="3717224" cy="1125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5" name="Shape 1365"/>
        <p:cNvGrpSpPr/>
        <p:nvPr/>
      </p:nvGrpSpPr>
      <p:grpSpPr>
        <a:xfrm>
          <a:off x="0" y="0"/>
          <a:ext cx="0" cy="0"/>
          <a:chOff x="0" y="0"/>
          <a:chExt cx="0" cy="0"/>
        </a:xfrm>
      </p:grpSpPr>
      <p:sp>
        <p:nvSpPr>
          <p:cNvPr id="1366" name="Google Shape;1366;p150"/>
          <p:cNvSpPr txBox="1"/>
          <p:nvPr/>
        </p:nvSpPr>
        <p:spPr>
          <a:xfrm>
            <a:off x="132200" y="34750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Measure to the Nearest ¼  Inch</a:t>
            </a:r>
            <a:endParaRPr sz="3200">
              <a:solidFill>
                <a:srgbClr val="595959"/>
              </a:solidFill>
              <a:latin typeface="Hepta Slab"/>
              <a:ea typeface="Hepta Slab"/>
              <a:cs typeface="Hepta Slab"/>
              <a:sym typeface="Hepta Slab"/>
            </a:endParaRPr>
          </a:p>
        </p:txBody>
      </p:sp>
      <p:sp>
        <p:nvSpPr>
          <p:cNvPr id="1367" name="Google Shape;1367;p15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368" name="Google Shape;1368;p150"/>
          <p:cNvSpPr txBox="1"/>
          <p:nvPr/>
        </p:nvSpPr>
        <p:spPr>
          <a:xfrm>
            <a:off x="561525" y="888675"/>
            <a:ext cx="7396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Quicksand"/>
                <a:ea typeface="Quicksand"/>
                <a:cs typeface="Quicksand"/>
                <a:sym typeface="Quicksand"/>
              </a:rPr>
              <a:t>Use the same set of colored pencils that you used earlier for this activity</a:t>
            </a:r>
            <a:endParaRPr>
              <a:latin typeface="Quicksand"/>
              <a:ea typeface="Quicksand"/>
              <a:cs typeface="Quicksand"/>
              <a:sym typeface="Quicksand"/>
            </a:endParaRPr>
          </a:p>
        </p:txBody>
      </p:sp>
      <p:sp>
        <p:nvSpPr>
          <p:cNvPr id="1369" name="Google Shape;1369;p150"/>
          <p:cNvSpPr txBox="1"/>
          <p:nvPr/>
        </p:nvSpPr>
        <p:spPr>
          <a:xfrm>
            <a:off x="505650" y="1624750"/>
            <a:ext cx="81327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4. Which pencil length is the most common when measured to the nearest inch?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5. What additional questions you could ask about your line plot data? Write 3 new questions.</a:t>
            </a:r>
            <a:endParaRPr>
              <a:latin typeface="Quicksand"/>
              <a:ea typeface="Quicksand"/>
              <a:cs typeface="Quicksand"/>
              <a:sym typeface="Quicksand"/>
            </a:endParaRPr>
          </a:p>
        </p:txBody>
      </p:sp>
      <p:pic>
        <p:nvPicPr>
          <p:cNvPr id="1370" name="Google Shape;1370;p150"/>
          <p:cNvPicPr preferRelativeResize="0"/>
          <p:nvPr/>
        </p:nvPicPr>
        <p:blipFill>
          <a:blip r:embed="rId3">
            <a:alphaModFix/>
          </a:blip>
          <a:stretch>
            <a:fillRect/>
          </a:stretch>
        </p:blipFill>
        <p:spPr>
          <a:xfrm>
            <a:off x="3766013" y="2949525"/>
            <a:ext cx="1611975" cy="15977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4" name="Shape 1374"/>
        <p:cNvGrpSpPr/>
        <p:nvPr/>
      </p:nvGrpSpPr>
      <p:grpSpPr>
        <a:xfrm>
          <a:off x="0" y="0"/>
          <a:ext cx="0" cy="0"/>
          <a:chOff x="0" y="0"/>
          <a:chExt cx="0" cy="0"/>
        </a:xfrm>
      </p:grpSpPr>
      <p:sp>
        <p:nvSpPr>
          <p:cNvPr id="1375" name="Google Shape;1375;p15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376" name="Google Shape;1376;p151"/>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Covered By Your Grace"/>
                <a:ea typeface="Covered By Your Grace"/>
                <a:cs typeface="Covered By Your Grace"/>
                <a:sym typeface="Covered By Your Grace"/>
              </a:rPr>
              <a:t>Today we measured pencils to the nearest ¼</a:t>
            </a:r>
            <a:r>
              <a:rPr lang="en" sz="2100">
                <a:latin typeface="Covered By Your Grace"/>
                <a:ea typeface="Covered By Your Grace"/>
                <a:cs typeface="Covered By Your Grace"/>
                <a:sym typeface="Covered By Your Grace"/>
              </a:rPr>
              <a:t> </a:t>
            </a:r>
            <a:r>
              <a:rPr lang="en" sz="2100">
                <a:latin typeface="Covered By Your Grace"/>
                <a:ea typeface="Covered By Your Grace"/>
                <a:cs typeface="Covered By Your Grace"/>
                <a:sym typeface="Covered By Your Grace"/>
              </a:rPr>
              <a:t>and ⅛ inch.</a:t>
            </a:r>
            <a:endParaRPr sz="2100">
              <a:latin typeface="Covered By Your Grace"/>
              <a:ea typeface="Covered By Your Grace"/>
              <a:cs typeface="Covered By Your Grace"/>
              <a:sym typeface="Covered By Your Grace"/>
            </a:endParaRPr>
          </a:p>
        </p:txBody>
      </p:sp>
      <p:sp>
        <p:nvSpPr>
          <p:cNvPr id="1377" name="Google Shape;1377;p151"/>
          <p:cNvSpPr/>
          <p:nvPr/>
        </p:nvSpPr>
        <p:spPr>
          <a:xfrm flipH="1">
            <a:off x="771533" y="2302400"/>
            <a:ext cx="2729468"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151"/>
          <p:cNvSpPr txBox="1"/>
          <p:nvPr/>
        </p:nvSpPr>
        <p:spPr>
          <a:xfrm>
            <a:off x="1346246" y="2439425"/>
            <a:ext cx="17127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How did your data and line plots change when you measured colored pencils to the nearest inch?”</a:t>
            </a:r>
            <a:endParaRPr b="1" sz="1000">
              <a:latin typeface="Quicksand"/>
              <a:ea typeface="Quicksand"/>
              <a:cs typeface="Quicksand"/>
              <a:sym typeface="Quicksand"/>
            </a:endParaRPr>
          </a:p>
        </p:txBody>
      </p:sp>
      <p:pic>
        <p:nvPicPr>
          <p:cNvPr id="1379" name="Google Shape;1379;p151"/>
          <p:cNvPicPr preferRelativeResize="0"/>
          <p:nvPr/>
        </p:nvPicPr>
        <p:blipFill rotWithShape="1">
          <a:blip r:embed="rId3">
            <a:alphaModFix/>
          </a:blip>
          <a:srcRect b="0" l="21370" r="22481" t="0"/>
          <a:stretch/>
        </p:blipFill>
        <p:spPr>
          <a:xfrm>
            <a:off x="3721448" y="3326750"/>
            <a:ext cx="1267096" cy="1419300"/>
          </a:xfrm>
          <a:prstGeom prst="rect">
            <a:avLst/>
          </a:prstGeom>
          <a:noFill/>
          <a:ln>
            <a:noFill/>
          </a:ln>
        </p:spPr>
      </p:pic>
      <p:sp>
        <p:nvSpPr>
          <p:cNvPr id="1380" name="Google Shape;1380;p151"/>
          <p:cNvSpPr/>
          <p:nvPr/>
        </p:nvSpPr>
        <p:spPr>
          <a:xfrm>
            <a:off x="4544425" y="1429087"/>
            <a:ext cx="2548799" cy="163506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151"/>
          <p:cNvSpPr txBox="1"/>
          <p:nvPr/>
        </p:nvSpPr>
        <p:spPr>
          <a:xfrm flipH="1">
            <a:off x="5058923" y="1618263"/>
            <a:ext cx="15198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What is challenging about measuring to the nearest ⅛ inch?</a:t>
            </a:r>
            <a:endParaRPr b="1" sz="1000">
              <a:latin typeface="Quicksand"/>
              <a:ea typeface="Quicksand"/>
              <a:cs typeface="Quicksand"/>
              <a:sym typeface="Quicksand"/>
            </a:endParaRPr>
          </a:p>
        </p:txBody>
      </p:sp>
      <p:sp>
        <p:nvSpPr>
          <p:cNvPr id="1382" name="Google Shape;1382;p151"/>
          <p:cNvSpPr txBox="1"/>
          <p:nvPr/>
        </p:nvSpPr>
        <p:spPr>
          <a:xfrm flipH="1">
            <a:off x="6008867" y="3381531"/>
            <a:ext cx="2063400" cy="48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Why do you think we measure to the nearest ⅛  inch?</a:t>
            </a:r>
            <a:endParaRPr b="1" sz="1000">
              <a:latin typeface="Quicksand"/>
              <a:ea typeface="Quicksand"/>
              <a:cs typeface="Quicksand"/>
              <a:sym typeface="Quicksand"/>
            </a:endParaRPr>
          </a:p>
        </p:txBody>
      </p:sp>
      <p:sp>
        <p:nvSpPr>
          <p:cNvPr id="1383" name="Google Shape;1383;p151"/>
          <p:cNvSpPr/>
          <p:nvPr/>
        </p:nvSpPr>
        <p:spPr>
          <a:xfrm>
            <a:off x="5628675" y="3231150"/>
            <a:ext cx="2917785" cy="1057108"/>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387" name="Shape 1387"/>
        <p:cNvGrpSpPr/>
        <p:nvPr/>
      </p:nvGrpSpPr>
      <p:grpSpPr>
        <a:xfrm>
          <a:off x="0" y="0"/>
          <a:ext cx="0" cy="0"/>
          <a:chOff x="0" y="0"/>
          <a:chExt cx="0" cy="0"/>
        </a:xfrm>
      </p:grpSpPr>
      <p:sp>
        <p:nvSpPr>
          <p:cNvPr id="1388" name="Google Shape;1388;p15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Organize and Analyze Data on Line Plots</a:t>
            </a:r>
            <a:endParaRPr sz="3500">
              <a:latin typeface="Hepta Slab"/>
              <a:ea typeface="Hepta Slab"/>
              <a:cs typeface="Hepta Slab"/>
              <a:sym typeface="Hepta Slab"/>
            </a:endParaRPr>
          </a:p>
        </p:txBody>
      </p:sp>
      <p:sp>
        <p:nvSpPr>
          <p:cNvPr id="1389" name="Google Shape;1389;p152"/>
          <p:cNvSpPr txBox="1"/>
          <p:nvPr/>
        </p:nvSpPr>
        <p:spPr>
          <a:xfrm>
            <a:off x="2533375" y="2750575"/>
            <a:ext cx="6841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organize data on line plots and analyze the data.</a:t>
            </a:r>
            <a:endParaRPr>
              <a:latin typeface="Quicksand"/>
              <a:ea typeface="Quicksand"/>
              <a:cs typeface="Quicksand"/>
              <a:sym typeface="Quicksand"/>
            </a:endParaRPr>
          </a:p>
        </p:txBody>
      </p:sp>
      <p:sp>
        <p:nvSpPr>
          <p:cNvPr id="1390" name="Google Shape;1390;p152"/>
          <p:cNvSpPr/>
          <p:nvPr/>
        </p:nvSpPr>
        <p:spPr>
          <a:xfrm>
            <a:off x="2045302" y="27505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15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4.MD.B.4, 4.NF.B.3, 4.NF.B.4</a:t>
            </a:r>
            <a:endParaRPr sz="1100">
              <a:latin typeface="Quicksand"/>
              <a:ea typeface="Quicksand"/>
              <a:cs typeface="Quicksand"/>
              <a:sym typeface="Quicksand"/>
            </a:endParaRPr>
          </a:p>
        </p:txBody>
      </p:sp>
      <p:sp>
        <p:nvSpPr>
          <p:cNvPr id="1392" name="Google Shape;1392;p15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15</a:t>
            </a:r>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6" name="Shape 1396"/>
        <p:cNvGrpSpPr/>
        <p:nvPr/>
      </p:nvGrpSpPr>
      <p:grpSpPr>
        <a:xfrm>
          <a:off x="0" y="0"/>
          <a:ext cx="0" cy="0"/>
          <a:chOff x="0" y="0"/>
          <a:chExt cx="0" cy="0"/>
        </a:xfrm>
      </p:grpSpPr>
      <p:sp>
        <p:nvSpPr>
          <p:cNvPr id="1397" name="Google Shape;1397;p153"/>
          <p:cNvSpPr/>
          <p:nvPr/>
        </p:nvSpPr>
        <p:spPr>
          <a:xfrm>
            <a:off x="669250" y="1552925"/>
            <a:ext cx="2405700" cy="11130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153"/>
          <p:cNvSpPr txBox="1"/>
          <p:nvPr>
            <p:ph type="ctrTitle"/>
          </p:nvPr>
        </p:nvSpPr>
        <p:spPr>
          <a:xfrm>
            <a:off x="411450" y="47064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Estimation Exploration: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A Giant Pencil</a:t>
            </a:r>
            <a:endParaRPr b="0" sz="2800">
              <a:solidFill>
                <a:srgbClr val="595959"/>
              </a:solidFill>
              <a:latin typeface="Hepta Slab"/>
              <a:ea typeface="Hepta Slab"/>
              <a:cs typeface="Hepta Slab"/>
              <a:sym typeface="Hepta Slab"/>
            </a:endParaRPr>
          </a:p>
        </p:txBody>
      </p:sp>
      <p:sp>
        <p:nvSpPr>
          <p:cNvPr id="1399" name="Google Shape;1399;p15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00" name="Google Shape;1400;p15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01" name="Google Shape;1401;p153"/>
          <p:cNvSpPr txBox="1"/>
          <p:nvPr/>
        </p:nvSpPr>
        <p:spPr>
          <a:xfrm>
            <a:off x="776950" y="1678600"/>
            <a:ext cx="21543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About how long is the pencil? </a:t>
            </a:r>
            <a:endParaRPr sz="2000">
              <a:latin typeface="Covered By Your Grace"/>
              <a:ea typeface="Covered By Your Grace"/>
              <a:cs typeface="Covered By Your Grace"/>
              <a:sym typeface="Covered By Your Grace"/>
            </a:endParaRPr>
          </a:p>
        </p:txBody>
      </p:sp>
      <p:pic>
        <p:nvPicPr>
          <p:cNvPr id="1402" name="Google Shape;1402;p153"/>
          <p:cNvPicPr preferRelativeResize="0"/>
          <p:nvPr/>
        </p:nvPicPr>
        <p:blipFill>
          <a:blip r:embed="rId3">
            <a:alphaModFix/>
          </a:blip>
          <a:stretch>
            <a:fillRect/>
          </a:stretch>
        </p:blipFill>
        <p:spPr>
          <a:xfrm>
            <a:off x="776950" y="2768697"/>
            <a:ext cx="3115000" cy="1612700"/>
          </a:xfrm>
          <a:prstGeom prst="rect">
            <a:avLst/>
          </a:prstGeom>
          <a:noFill/>
          <a:ln>
            <a:noFill/>
          </a:ln>
        </p:spPr>
      </p:pic>
      <p:sp>
        <p:nvSpPr>
          <p:cNvPr id="1403" name="Google Shape;1403;p153"/>
          <p:cNvSpPr/>
          <p:nvPr/>
        </p:nvSpPr>
        <p:spPr>
          <a:xfrm>
            <a:off x="5247025" y="1552925"/>
            <a:ext cx="2405700" cy="111304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53"/>
          <p:cNvSpPr txBox="1"/>
          <p:nvPr/>
        </p:nvSpPr>
        <p:spPr>
          <a:xfrm>
            <a:off x="5354725" y="1678600"/>
            <a:ext cx="21543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Covered By Your Grace"/>
                <a:ea typeface="Covered By Your Grace"/>
                <a:cs typeface="Covered By Your Grace"/>
                <a:sym typeface="Covered By Your Grace"/>
              </a:rPr>
              <a:t>Record an estimate that is: </a:t>
            </a:r>
            <a:endParaRPr sz="2000">
              <a:latin typeface="Covered By Your Grace"/>
              <a:ea typeface="Covered By Your Grace"/>
              <a:cs typeface="Covered By Your Grace"/>
              <a:sym typeface="Covered By Your Grace"/>
            </a:endParaRPr>
          </a:p>
        </p:txBody>
      </p:sp>
      <p:graphicFrame>
        <p:nvGraphicFramePr>
          <p:cNvPr id="1405" name="Google Shape;1405;p153"/>
          <p:cNvGraphicFramePr/>
          <p:nvPr/>
        </p:nvGraphicFramePr>
        <p:xfrm>
          <a:off x="4875700" y="2980675"/>
          <a:ext cx="3000000" cy="3000000"/>
        </p:xfrm>
        <a:graphic>
          <a:graphicData uri="http://schemas.openxmlformats.org/drawingml/2006/table">
            <a:tbl>
              <a:tblPr>
                <a:noFill/>
                <a:tableStyleId>{97E6A5B2-9559-47BA-A5D0-3EFE36153A93}</a:tableStyleId>
              </a:tblPr>
              <a:tblGrid>
                <a:gridCol w="1129200"/>
                <a:gridCol w="1281800"/>
                <a:gridCol w="976600"/>
              </a:tblGrid>
              <a:tr h="381000">
                <a:tc>
                  <a:txBody>
                    <a:bodyPr/>
                    <a:lstStyle/>
                    <a:p>
                      <a:pPr indent="0" lvl="0" marL="0" rtl="0" algn="ctr">
                        <a:spcBef>
                          <a:spcPts val="0"/>
                        </a:spcBef>
                        <a:spcAft>
                          <a:spcPts val="0"/>
                        </a:spcAft>
                        <a:buNone/>
                      </a:pPr>
                      <a:r>
                        <a:rPr b="1" lang="en">
                          <a:latin typeface="Quicksand"/>
                          <a:ea typeface="Quicksand"/>
                          <a:cs typeface="Quicksand"/>
                          <a:sym typeface="Quicksand"/>
                        </a:rPr>
                        <a:t>Too low</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About right</a:t>
                      </a:r>
                      <a:endParaRPr b="1">
                        <a:latin typeface="Quicksand"/>
                        <a:ea typeface="Quicksand"/>
                        <a:cs typeface="Quicksand"/>
                        <a:sym typeface="Quicksand"/>
                      </a:endParaRPr>
                    </a:p>
                  </a:txBody>
                  <a:tcPr marT="91425" marB="91425" marR="91425" marL="91425"/>
                </a:tc>
                <a:tc>
                  <a:txBody>
                    <a:bodyPr/>
                    <a:lstStyle/>
                    <a:p>
                      <a:pPr indent="0" lvl="0" marL="0" rtl="0" algn="ctr">
                        <a:spcBef>
                          <a:spcPts val="0"/>
                        </a:spcBef>
                        <a:spcAft>
                          <a:spcPts val="0"/>
                        </a:spcAft>
                        <a:buNone/>
                      </a:pPr>
                      <a:r>
                        <a:rPr b="1" lang="en">
                          <a:latin typeface="Quicksand"/>
                          <a:ea typeface="Quicksand"/>
                          <a:cs typeface="Quicksand"/>
                          <a:sym typeface="Quicksand"/>
                        </a:rPr>
                        <a:t>Too high</a:t>
                      </a:r>
                      <a:endParaRPr b="1">
                        <a:latin typeface="Quicksand"/>
                        <a:ea typeface="Quicksand"/>
                        <a:cs typeface="Quicksand"/>
                        <a:sym typeface="Quicksand"/>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9" name="Shape 1409"/>
        <p:cNvGrpSpPr/>
        <p:nvPr/>
      </p:nvGrpSpPr>
      <p:grpSpPr>
        <a:xfrm>
          <a:off x="0" y="0"/>
          <a:ext cx="0" cy="0"/>
          <a:chOff x="0" y="0"/>
          <a:chExt cx="0" cy="0"/>
        </a:xfrm>
      </p:grpSpPr>
      <p:sp>
        <p:nvSpPr>
          <p:cNvPr id="1410" name="Google Shape;1410;p154"/>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600">
                <a:solidFill>
                  <a:srgbClr val="595959"/>
                </a:solidFill>
                <a:latin typeface="Hepta Slab"/>
                <a:ea typeface="Hepta Slab"/>
                <a:cs typeface="Hepta Slab"/>
                <a:sym typeface="Hepta Slab"/>
              </a:rPr>
              <a:t>Colored-Pencil Measurements</a:t>
            </a:r>
            <a:endParaRPr sz="2600">
              <a:solidFill>
                <a:srgbClr val="595959"/>
              </a:solidFill>
              <a:latin typeface="Hepta Slab"/>
              <a:ea typeface="Hepta Slab"/>
              <a:cs typeface="Hepta Slab"/>
              <a:sym typeface="Hepta Slab"/>
            </a:endParaRPr>
          </a:p>
        </p:txBody>
      </p:sp>
      <p:sp>
        <p:nvSpPr>
          <p:cNvPr id="1411" name="Google Shape;1411;p15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12" name="Google Shape;1412;p154"/>
          <p:cNvSpPr txBox="1"/>
          <p:nvPr/>
        </p:nvSpPr>
        <p:spPr>
          <a:xfrm>
            <a:off x="552550" y="1157950"/>
            <a:ext cx="3824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Andre’s class measured the length of some colored pencils to the nearest ¼ inch.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The data are shown here:</a:t>
            </a:r>
            <a:endParaRPr>
              <a:latin typeface="Quicksand"/>
              <a:ea typeface="Quicksand"/>
              <a:cs typeface="Quicksand"/>
              <a:sym typeface="Quicksand"/>
            </a:endParaRPr>
          </a:p>
        </p:txBody>
      </p:sp>
      <p:pic>
        <p:nvPicPr>
          <p:cNvPr id="1413" name="Google Shape;1413;p154"/>
          <p:cNvPicPr preferRelativeResize="0"/>
          <p:nvPr/>
        </p:nvPicPr>
        <p:blipFill>
          <a:blip r:embed="rId3">
            <a:alphaModFix/>
          </a:blip>
          <a:stretch>
            <a:fillRect/>
          </a:stretch>
        </p:blipFill>
        <p:spPr>
          <a:xfrm>
            <a:off x="592225" y="2303175"/>
            <a:ext cx="3438525" cy="990600"/>
          </a:xfrm>
          <a:prstGeom prst="rect">
            <a:avLst/>
          </a:prstGeom>
          <a:noFill/>
          <a:ln cap="flat" cmpd="sng" w="19050">
            <a:solidFill>
              <a:schemeClr val="dk2"/>
            </a:solidFill>
            <a:prstDash val="solid"/>
            <a:round/>
            <a:headEnd len="sm" w="sm" type="none"/>
            <a:tailEnd len="sm" w="sm" type="none"/>
          </a:ln>
        </p:spPr>
      </p:pic>
      <p:pic>
        <p:nvPicPr>
          <p:cNvPr id="1414" name="Google Shape;1414;p154"/>
          <p:cNvPicPr preferRelativeResize="0"/>
          <p:nvPr/>
        </p:nvPicPr>
        <p:blipFill>
          <a:blip r:embed="rId4">
            <a:alphaModFix/>
          </a:blip>
          <a:stretch>
            <a:fillRect/>
          </a:stretch>
        </p:blipFill>
        <p:spPr>
          <a:xfrm>
            <a:off x="1486025" y="3415500"/>
            <a:ext cx="1514475" cy="990600"/>
          </a:xfrm>
          <a:prstGeom prst="rect">
            <a:avLst/>
          </a:prstGeom>
          <a:noFill/>
          <a:ln cap="flat" cmpd="sng" w="19050">
            <a:solidFill>
              <a:schemeClr val="dk2"/>
            </a:solidFill>
            <a:prstDash val="solid"/>
            <a:round/>
            <a:headEnd len="sm" w="sm" type="none"/>
            <a:tailEnd len="sm" w="sm" type="none"/>
          </a:ln>
        </p:spPr>
      </p:pic>
      <p:sp>
        <p:nvSpPr>
          <p:cNvPr id="1415" name="Google Shape;1415;p154"/>
          <p:cNvSpPr txBox="1"/>
          <p:nvPr/>
        </p:nvSpPr>
        <p:spPr>
          <a:xfrm>
            <a:off x="4313700" y="1355450"/>
            <a:ext cx="45420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a. Plot the colored-pencil data on the line plot.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Which colored-pencil length is the most common in the data set?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c. Write 2 new questions that could be answered using the line plot data.</a:t>
            </a:r>
            <a:endParaRPr>
              <a:latin typeface="Quicksand"/>
              <a:ea typeface="Quicksand"/>
              <a:cs typeface="Quicksand"/>
              <a:sym typeface="Quicksand"/>
            </a:endParaRPr>
          </a:p>
        </p:txBody>
      </p:sp>
      <p:pic>
        <p:nvPicPr>
          <p:cNvPr id="1416" name="Google Shape;1416;p154"/>
          <p:cNvPicPr preferRelativeResize="0"/>
          <p:nvPr/>
        </p:nvPicPr>
        <p:blipFill>
          <a:blip r:embed="rId5">
            <a:alphaModFix/>
          </a:blip>
          <a:stretch>
            <a:fillRect/>
          </a:stretch>
        </p:blipFill>
        <p:spPr>
          <a:xfrm>
            <a:off x="4834446" y="1942925"/>
            <a:ext cx="3316850" cy="615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0" name="Shape 1420"/>
        <p:cNvGrpSpPr/>
        <p:nvPr/>
      </p:nvGrpSpPr>
      <p:grpSpPr>
        <a:xfrm>
          <a:off x="0" y="0"/>
          <a:ext cx="0" cy="0"/>
          <a:chOff x="0" y="0"/>
          <a:chExt cx="0" cy="0"/>
        </a:xfrm>
      </p:grpSpPr>
      <p:sp>
        <p:nvSpPr>
          <p:cNvPr id="1421" name="Google Shape;1421;p155"/>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600">
                <a:solidFill>
                  <a:srgbClr val="595959"/>
                </a:solidFill>
                <a:latin typeface="Hepta Slab"/>
                <a:ea typeface="Hepta Slab"/>
                <a:cs typeface="Hepta Slab"/>
                <a:sym typeface="Hepta Slab"/>
              </a:rPr>
              <a:t>Colored-Pencil Measurements</a:t>
            </a:r>
            <a:endParaRPr sz="2600">
              <a:solidFill>
                <a:srgbClr val="595959"/>
              </a:solidFill>
              <a:latin typeface="Hepta Slab"/>
              <a:ea typeface="Hepta Slab"/>
              <a:cs typeface="Hepta Slab"/>
              <a:sym typeface="Hepta Slab"/>
            </a:endParaRPr>
          </a:p>
        </p:txBody>
      </p:sp>
      <p:sp>
        <p:nvSpPr>
          <p:cNvPr id="1422" name="Google Shape;1422;p15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423" name="Google Shape;1423;p155"/>
          <p:cNvSpPr txBox="1"/>
          <p:nvPr/>
        </p:nvSpPr>
        <p:spPr>
          <a:xfrm>
            <a:off x="552550" y="1157950"/>
            <a:ext cx="3824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Next, Andre’s class measured their colored pencils to the nearest  ⅛ inch.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The data are shown here:</a:t>
            </a:r>
            <a:endParaRPr>
              <a:latin typeface="Quicksand"/>
              <a:ea typeface="Quicksand"/>
              <a:cs typeface="Quicksand"/>
              <a:sym typeface="Quicksand"/>
            </a:endParaRPr>
          </a:p>
        </p:txBody>
      </p:sp>
      <p:pic>
        <p:nvPicPr>
          <p:cNvPr id="1424" name="Google Shape;1424;p155"/>
          <p:cNvPicPr preferRelativeResize="0"/>
          <p:nvPr/>
        </p:nvPicPr>
        <p:blipFill>
          <a:blip r:embed="rId3">
            <a:alphaModFix/>
          </a:blip>
          <a:stretch>
            <a:fillRect/>
          </a:stretch>
        </p:blipFill>
        <p:spPr>
          <a:xfrm>
            <a:off x="1486025" y="3415500"/>
            <a:ext cx="1514475" cy="990600"/>
          </a:xfrm>
          <a:prstGeom prst="rect">
            <a:avLst/>
          </a:prstGeom>
          <a:noFill/>
          <a:ln cap="flat" cmpd="sng" w="19050">
            <a:solidFill>
              <a:schemeClr val="dk2"/>
            </a:solidFill>
            <a:prstDash val="solid"/>
            <a:round/>
            <a:headEnd len="sm" w="sm" type="none"/>
            <a:tailEnd len="sm" w="sm" type="none"/>
          </a:ln>
        </p:spPr>
      </p:pic>
      <p:sp>
        <p:nvSpPr>
          <p:cNvPr id="1425" name="Google Shape;1425;p155"/>
          <p:cNvSpPr txBox="1"/>
          <p:nvPr/>
        </p:nvSpPr>
        <p:spPr>
          <a:xfrm>
            <a:off x="4277775" y="1068200"/>
            <a:ext cx="4542000" cy="363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a. Plot the colored-pencil data on the line plot.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Which colored-pencil length is the most common in the data set?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c. Why did some colored pencil lengths change on this line plot?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d. What is the difference between the length of the longest colored pencil and the shortest colored pencil? Show your reasoning. </a:t>
            </a:r>
            <a:endParaRPr>
              <a:latin typeface="Quicksand"/>
              <a:ea typeface="Quicksand"/>
              <a:cs typeface="Quicksand"/>
              <a:sym typeface="Quicksand"/>
            </a:endParaRPr>
          </a:p>
        </p:txBody>
      </p:sp>
      <p:pic>
        <p:nvPicPr>
          <p:cNvPr id="1426" name="Google Shape;1426;p155"/>
          <p:cNvPicPr preferRelativeResize="0"/>
          <p:nvPr/>
        </p:nvPicPr>
        <p:blipFill>
          <a:blip r:embed="rId4">
            <a:alphaModFix/>
          </a:blip>
          <a:stretch>
            <a:fillRect/>
          </a:stretch>
        </p:blipFill>
        <p:spPr>
          <a:xfrm>
            <a:off x="4890346" y="1688025"/>
            <a:ext cx="3316850" cy="615375"/>
          </a:xfrm>
          <a:prstGeom prst="rect">
            <a:avLst/>
          </a:prstGeom>
          <a:noFill/>
          <a:ln cap="flat" cmpd="sng" w="19050">
            <a:solidFill>
              <a:schemeClr val="dk2"/>
            </a:solidFill>
            <a:prstDash val="solid"/>
            <a:round/>
            <a:headEnd len="sm" w="sm" type="none"/>
            <a:tailEnd len="sm" w="sm" type="none"/>
          </a:ln>
        </p:spPr>
      </p:pic>
      <p:pic>
        <p:nvPicPr>
          <p:cNvPr id="1427" name="Google Shape;1427;p155"/>
          <p:cNvPicPr preferRelativeResize="0"/>
          <p:nvPr/>
        </p:nvPicPr>
        <p:blipFill>
          <a:blip r:embed="rId5">
            <a:alphaModFix/>
          </a:blip>
          <a:stretch>
            <a:fillRect/>
          </a:stretch>
        </p:blipFill>
        <p:spPr>
          <a:xfrm>
            <a:off x="552549" y="2303400"/>
            <a:ext cx="3186957" cy="841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1" name="Shape 1431"/>
        <p:cNvGrpSpPr/>
        <p:nvPr/>
      </p:nvGrpSpPr>
      <p:grpSpPr>
        <a:xfrm>
          <a:off x="0" y="0"/>
          <a:ext cx="0" cy="0"/>
          <a:chOff x="0" y="0"/>
          <a:chExt cx="0" cy="0"/>
        </a:xfrm>
      </p:grpSpPr>
      <p:sp>
        <p:nvSpPr>
          <p:cNvPr id="1432" name="Google Shape;1432;p156"/>
          <p:cNvSpPr txBox="1"/>
          <p:nvPr/>
        </p:nvSpPr>
        <p:spPr>
          <a:xfrm>
            <a:off x="288950" y="427650"/>
            <a:ext cx="7998300" cy="591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800">
                <a:solidFill>
                  <a:srgbClr val="595959"/>
                </a:solidFill>
                <a:latin typeface="Hepta Slab"/>
                <a:ea typeface="Hepta Slab"/>
                <a:cs typeface="Hepta Slab"/>
                <a:sym typeface="Hepta Slab"/>
              </a:rPr>
              <a:t>Compare Colored-Pencil Data</a:t>
            </a:r>
            <a:endParaRPr sz="2800">
              <a:solidFill>
                <a:srgbClr val="595959"/>
              </a:solidFill>
              <a:latin typeface="Hepta Slab"/>
              <a:ea typeface="Hepta Slab"/>
              <a:cs typeface="Hepta Slab"/>
              <a:sym typeface="Hepta Slab"/>
            </a:endParaRPr>
          </a:p>
        </p:txBody>
      </p:sp>
      <p:sp>
        <p:nvSpPr>
          <p:cNvPr id="1433" name="Google Shape;1433;p15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pic>
        <p:nvPicPr>
          <p:cNvPr id="1434" name="Google Shape;1434;p156"/>
          <p:cNvPicPr preferRelativeResize="0"/>
          <p:nvPr/>
        </p:nvPicPr>
        <p:blipFill>
          <a:blip r:embed="rId3">
            <a:alphaModFix/>
          </a:blip>
          <a:stretch>
            <a:fillRect/>
          </a:stretch>
        </p:blipFill>
        <p:spPr>
          <a:xfrm>
            <a:off x="601200" y="1404925"/>
            <a:ext cx="3633900" cy="2499800"/>
          </a:xfrm>
          <a:prstGeom prst="rect">
            <a:avLst/>
          </a:prstGeom>
          <a:noFill/>
          <a:ln cap="flat" cmpd="sng" w="19050">
            <a:solidFill>
              <a:schemeClr val="dk2"/>
            </a:solidFill>
            <a:prstDash val="solid"/>
            <a:round/>
            <a:headEnd len="sm" w="sm" type="none"/>
            <a:tailEnd len="sm" w="sm" type="none"/>
          </a:ln>
        </p:spPr>
      </p:pic>
      <p:sp>
        <p:nvSpPr>
          <p:cNvPr id="1435" name="Google Shape;1435;p156"/>
          <p:cNvSpPr txBox="1"/>
          <p:nvPr/>
        </p:nvSpPr>
        <p:spPr>
          <a:xfrm>
            <a:off x="4367525" y="1157950"/>
            <a:ext cx="4281900" cy="285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Use each group’s data to answer these questions: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a. Which colored-pencil length occurs the most? </a:t>
            </a:r>
            <a:endParaRPr sz="1200">
              <a:latin typeface="Quicksand"/>
              <a:ea typeface="Quicksand"/>
              <a:cs typeface="Quicksand"/>
              <a:sym typeface="Quicksand"/>
            </a:endParaRPr>
          </a:p>
          <a:p>
            <a:pPr indent="0" lvl="0" marL="457200" rtl="0" algn="l">
              <a:spcBef>
                <a:spcPts val="1000"/>
              </a:spcBef>
              <a:spcAft>
                <a:spcPts val="0"/>
              </a:spcAft>
              <a:buNone/>
            </a:pPr>
            <a:r>
              <a:rPr lang="en" sz="1200">
                <a:latin typeface="Quicksand"/>
                <a:ea typeface="Quicksand"/>
                <a:cs typeface="Quicksand"/>
                <a:sym typeface="Quicksand"/>
              </a:rPr>
              <a:t>Kiran’s group:	 Clare’s group: </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b. What is the difference between the longest and the shortest pencil lengths? Show your reasoning. </a:t>
            </a:r>
            <a:endParaRPr sz="1200">
              <a:latin typeface="Quicksand"/>
              <a:ea typeface="Quicksand"/>
              <a:cs typeface="Quicksand"/>
              <a:sym typeface="Quicksand"/>
            </a:endParaRPr>
          </a:p>
          <a:p>
            <a:pPr indent="0" lvl="0" marL="457200" rtl="0" algn="l">
              <a:spcBef>
                <a:spcPts val="1000"/>
              </a:spcBef>
              <a:spcAft>
                <a:spcPts val="0"/>
              </a:spcAft>
              <a:buNone/>
            </a:pPr>
            <a:r>
              <a:rPr lang="en" sz="1200">
                <a:latin typeface="Quicksand"/>
                <a:ea typeface="Quicksand"/>
                <a:cs typeface="Quicksand"/>
                <a:sym typeface="Quicksand"/>
              </a:rPr>
              <a:t>Kiran’s group: 	Clare’s group:</a:t>
            </a:r>
            <a:endParaRPr sz="1200">
              <a:latin typeface="Quicksand"/>
              <a:ea typeface="Quicksand"/>
              <a:cs typeface="Quicksand"/>
              <a:sym typeface="Quicksand"/>
            </a:endParaRPr>
          </a:p>
          <a:p>
            <a:pPr indent="0" lvl="0" marL="45720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1000"/>
              </a:spcAft>
              <a:buNone/>
            </a:pPr>
            <a:r>
              <a:rPr lang="en" sz="1200">
                <a:latin typeface="Quicksand"/>
                <a:ea typeface="Quicksand"/>
                <a:cs typeface="Quicksand"/>
                <a:sym typeface="Quicksand"/>
              </a:rPr>
              <a:t>2. Create a line plot that shows both Kiran’s and Clare’s groups’ data.</a:t>
            </a:r>
            <a:endParaRPr sz="1200">
              <a:latin typeface="Quicksand"/>
              <a:ea typeface="Quicksand"/>
              <a:cs typeface="Quicksand"/>
              <a:sym typeface="Quicksand"/>
            </a:endParaRPr>
          </a:p>
        </p:txBody>
      </p:sp>
      <p:pic>
        <p:nvPicPr>
          <p:cNvPr id="1436" name="Google Shape;1436;p156"/>
          <p:cNvPicPr preferRelativeResize="0"/>
          <p:nvPr/>
        </p:nvPicPr>
        <p:blipFill>
          <a:blip r:embed="rId4">
            <a:alphaModFix/>
          </a:blip>
          <a:stretch>
            <a:fillRect/>
          </a:stretch>
        </p:blipFill>
        <p:spPr>
          <a:xfrm>
            <a:off x="4957450" y="4015750"/>
            <a:ext cx="3102049" cy="425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0" name="Shape 1440"/>
        <p:cNvGrpSpPr/>
        <p:nvPr/>
      </p:nvGrpSpPr>
      <p:grpSpPr>
        <a:xfrm>
          <a:off x="0" y="0"/>
          <a:ext cx="0" cy="0"/>
          <a:chOff x="0" y="0"/>
          <a:chExt cx="0" cy="0"/>
        </a:xfrm>
      </p:grpSpPr>
      <p:sp>
        <p:nvSpPr>
          <p:cNvPr id="1441" name="Google Shape;1441;p157"/>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442" name="Google Shape;1442;p157"/>
          <p:cNvSpPr txBox="1"/>
          <p:nvPr/>
        </p:nvSpPr>
        <p:spPr>
          <a:xfrm>
            <a:off x="321475" y="462000"/>
            <a:ext cx="77508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latin typeface="Covered By Your Grace"/>
                <a:ea typeface="Covered By Your Grace"/>
                <a:cs typeface="Covered By Your Grace"/>
                <a:sym typeface="Covered By Your Grace"/>
              </a:rPr>
              <a:t>Today we organized data on line plots and answered questions about the data.</a:t>
            </a:r>
            <a:endParaRPr sz="3000">
              <a:latin typeface="Covered By Your Grace"/>
              <a:ea typeface="Covered By Your Grace"/>
              <a:cs typeface="Covered By Your Grace"/>
              <a:sym typeface="Covered By Your Grace"/>
            </a:endParaRPr>
          </a:p>
        </p:txBody>
      </p:sp>
      <p:sp>
        <p:nvSpPr>
          <p:cNvPr id="1443" name="Google Shape;1443;p157"/>
          <p:cNvSpPr/>
          <p:nvPr/>
        </p:nvSpPr>
        <p:spPr>
          <a:xfrm flipH="1">
            <a:off x="938731" y="2025825"/>
            <a:ext cx="2973369" cy="1892413"/>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157"/>
          <p:cNvSpPr txBox="1"/>
          <p:nvPr/>
        </p:nvSpPr>
        <p:spPr>
          <a:xfrm>
            <a:off x="1386962" y="2268300"/>
            <a:ext cx="2076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The data we saw involved lengths measured to the nearest fourths and eighths. Why might we measure to the nearest ⅛ inch instead of to the nearest ¼ ?</a:t>
            </a:r>
            <a:endParaRPr b="1" sz="1000">
              <a:latin typeface="Quicksand"/>
              <a:ea typeface="Quicksand"/>
              <a:cs typeface="Quicksand"/>
              <a:sym typeface="Quicksand"/>
            </a:endParaRPr>
          </a:p>
        </p:txBody>
      </p:sp>
      <p:pic>
        <p:nvPicPr>
          <p:cNvPr id="1445" name="Google Shape;1445;p157"/>
          <p:cNvPicPr preferRelativeResize="0"/>
          <p:nvPr/>
        </p:nvPicPr>
        <p:blipFill rotWithShape="1">
          <a:blip r:embed="rId3">
            <a:alphaModFix/>
          </a:blip>
          <a:srcRect b="0" l="21370" r="22481" t="0"/>
          <a:stretch/>
        </p:blipFill>
        <p:spPr>
          <a:xfrm>
            <a:off x="4189773" y="3119725"/>
            <a:ext cx="1267096" cy="1419300"/>
          </a:xfrm>
          <a:prstGeom prst="rect">
            <a:avLst/>
          </a:prstGeom>
          <a:noFill/>
          <a:ln>
            <a:noFill/>
          </a:ln>
        </p:spPr>
      </p:pic>
      <p:sp>
        <p:nvSpPr>
          <p:cNvPr id="1446" name="Google Shape;1446;p157"/>
          <p:cNvSpPr/>
          <p:nvPr/>
        </p:nvSpPr>
        <p:spPr>
          <a:xfrm>
            <a:off x="5627425" y="2633300"/>
            <a:ext cx="3129590"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157"/>
          <p:cNvSpPr txBox="1"/>
          <p:nvPr/>
        </p:nvSpPr>
        <p:spPr>
          <a:xfrm flipH="1">
            <a:off x="6099458" y="2876384"/>
            <a:ext cx="2274000" cy="76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Quicksand"/>
                <a:ea typeface="Quicksand"/>
                <a:cs typeface="Quicksand"/>
                <a:sym typeface="Quicksand"/>
              </a:rPr>
              <a:t>What strategies did you use to create a line plot for both Kiran’s and Clare’s groups’ data?</a:t>
            </a:r>
            <a:endParaRPr b="1" sz="1000">
              <a:latin typeface="Quicksand"/>
              <a:ea typeface="Quicksand"/>
              <a:cs typeface="Quicksand"/>
              <a:sym typeface="Quicksand"/>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451" name="Shape 1451"/>
        <p:cNvGrpSpPr/>
        <p:nvPr/>
      </p:nvGrpSpPr>
      <p:grpSpPr>
        <a:xfrm>
          <a:off x="0" y="0"/>
          <a:ext cx="0" cy="0"/>
          <a:chOff x="0" y="0"/>
          <a:chExt cx="0" cy="0"/>
        </a:xfrm>
      </p:grpSpPr>
      <p:sp>
        <p:nvSpPr>
          <p:cNvPr id="1452" name="Google Shape;1452;p158"/>
          <p:cNvSpPr txBox="1"/>
          <p:nvPr>
            <p:ph type="ctrTitle"/>
          </p:nvPr>
        </p:nvSpPr>
        <p:spPr>
          <a:xfrm>
            <a:off x="1092900" y="157840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Use Measurement Data to Solve Problems</a:t>
            </a:r>
            <a:endParaRPr sz="3500">
              <a:latin typeface="Hepta Slab"/>
              <a:ea typeface="Hepta Slab"/>
              <a:cs typeface="Hepta Slab"/>
              <a:sym typeface="Hepta Slab"/>
            </a:endParaRPr>
          </a:p>
        </p:txBody>
      </p:sp>
      <p:sp>
        <p:nvSpPr>
          <p:cNvPr id="1453" name="Google Shape;1453;p158"/>
          <p:cNvSpPr txBox="1"/>
          <p:nvPr/>
        </p:nvSpPr>
        <p:spPr>
          <a:xfrm>
            <a:off x="2269425" y="2292600"/>
            <a:ext cx="56148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solve problems involving measurement data on line plots.</a:t>
            </a:r>
            <a:endParaRPr>
              <a:latin typeface="Quicksand"/>
              <a:ea typeface="Quicksand"/>
              <a:cs typeface="Quicksand"/>
              <a:sym typeface="Quicksand"/>
            </a:endParaRPr>
          </a:p>
        </p:txBody>
      </p:sp>
      <p:sp>
        <p:nvSpPr>
          <p:cNvPr id="1454" name="Google Shape;1454;p158"/>
          <p:cNvSpPr/>
          <p:nvPr/>
        </p:nvSpPr>
        <p:spPr>
          <a:xfrm>
            <a:off x="1672927" y="229259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158"/>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4.MD.B.4</a:t>
            </a:r>
            <a:endParaRPr sz="1100">
              <a:latin typeface="Quicksand"/>
              <a:ea typeface="Quicksand"/>
              <a:cs typeface="Quicksand"/>
              <a:sym typeface="Quicksand"/>
            </a:endParaRPr>
          </a:p>
        </p:txBody>
      </p:sp>
      <p:sp>
        <p:nvSpPr>
          <p:cNvPr id="1456" name="Google Shape;1456;p158"/>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16</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0" name="Shape 1460"/>
        <p:cNvGrpSpPr/>
        <p:nvPr/>
      </p:nvGrpSpPr>
      <p:grpSpPr>
        <a:xfrm>
          <a:off x="0" y="0"/>
          <a:ext cx="0" cy="0"/>
          <a:chOff x="0" y="0"/>
          <a:chExt cx="0" cy="0"/>
        </a:xfrm>
      </p:grpSpPr>
      <p:sp>
        <p:nvSpPr>
          <p:cNvPr id="1461" name="Google Shape;1461;p159"/>
          <p:cNvSpPr txBox="1"/>
          <p:nvPr>
            <p:ph type="ctrTitle"/>
          </p:nvPr>
        </p:nvSpPr>
        <p:spPr>
          <a:xfrm>
            <a:off x="372875" y="43469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Number Talk: </a:t>
            </a:r>
            <a:endParaRPr sz="25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500">
                <a:solidFill>
                  <a:srgbClr val="595959"/>
                </a:solidFill>
                <a:latin typeface="Hepta Slab"/>
                <a:ea typeface="Hepta Slab"/>
                <a:cs typeface="Hepta Slab"/>
                <a:sym typeface="Hepta Slab"/>
              </a:rPr>
              <a:t>Multiply a Fraction by a Whole Number </a:t>
            </a:r>
            <a:endParaRPr b="0" sz="2500">
              <a:solidFill>
                <a:srgbClr val="595959"/>
              </a:solidFill>
              <a:latin typeface="Hepta Slab"/>
              <a:ea typeface="Hepta Slab"/>
              <a:cs typeface="Hepta Slab"/>
              <a:sym typeface="Hepta Slab"/>
            </a:endParaRPr>
          </a:p>
        </p:txBody>
      </p:sp>
      <p:sp>
        <p:nvSpPr>
          <p:cNvPr id="1462" name="Google Shape;1462;p159"/>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63" name="Google Shape;1463;p15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64" name="Google Shape;1464;p159"/>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159"/>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1466" name="Google Shape;1466;p159"/>
          <p:cNvPicPr preferRelativeResize="0"/>
          <p:nvPr/>
        </p:nvPicPr>
        <p:blipFill>
          <a:blip r:embed="rId3">
            <a:alphaModFix/>
          </a:blip>
          <a:stretch>
            <a:fillRect/>
          </a:stretch>
        </p:blipFill>
        <p:spPr>
          <a:xfrm>
            <a:off x="4057150" y="1952550"/>
            <a:ext cx="2006925" cy="1545875"/>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0" name="Shape 1470"/>
        <p:cNvGrpSpPr/>
        <p:nvPr/>
      </p:nvGrpSpPr>
      <p:grpSpPr>
        <a:xfrm>
          <a:off x="0" y="0"/>
          <a:ext cx="0" cy="0"/>
          <a:chOff x="0" y="0"/>
          <a:chExt cx="0" cy="0"/>
        </a:xfrm>
      </p:grpSpPr>
      <p:sp>
        <p:nvSpPr>
          <p:cNvPr id="1471" name="Google Shape;1471;p160"/>
          <p:cNvSpPr txBox="1"/>
          <p:nvPr>
            <p:ph type="ctrTitle"/>
          </p:nvPr>
        </p:nvSpPr>
        <p:spPr>
          <a:xfrm>
            <a:off x="372875" y="43469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Number Talk: </a:t>
            </a:r>
            <a:endParaRPr sz="25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500">
                <a:solidFill>
                  <a:srgbClr val="595959"/>
                </a:solidFill>
                <a:latin typeface="Hepta Slab"/>
                <a:ea typeface="Hepta Slab"/>
                <a:cs typeface="Hepta Slab"/>
                <a:sym typeface="Hepta Slab"/>
              </a:rPr>
              <a:t>Multiply a Fraction by a Whole Number </a:t>
            </a:r>
            <a:endParaRPr b="0" sz="2500">
              <a:solidFill>
                <a:srgbClr val="595959"/>
              </a:solidFill>
              <a:latin typeface="Hepta Slab"/>
              <a:ea typeface="Hepta Slab"/>
              <a:cs typeface="Hepta Slab"/>
              <a:sym typeface="Hepta Slab"/>
            </a:endParaRPr>
          </a:p>
        </p:txBody>
      </p:sp>
      <p:sp>
        <p:nvSpPr>
          <p:cNvPr id="1472" name="Google Shape;1472;p16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73" name="Google Shape;1473;p16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74" name="Google Shape;1474;p160"/>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160"/>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1476" name="Google Shape;1476;p160"/>
          <p:cNvPicPr preferRelativeResize="0"/>
          <p:nvPr/>
        </p:nvPicPr>
        <p:blipFill>
          <a:blip r:embed="rId3">
            <a:alphaModFix/>
          </a:blip>
          <a:stretch>
            <a:fillRect/>
          </a:stretch>
        </p:blipFill>
        <p:spPr>
          <a:xfrm>
            <a:off x="3680125" y="2051275"/>
            <a:ext cx="2217600" cy="1913224"/>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0" name="Shape 1480"/>
        <p:cNvGrpSpPr/>
        <p:nvPr/>
      </p:nvGrpSpPr>
      <p:grpSpPr>
        <a:xfrm>
          <a:off x="0" y="0"/>
          <a:ext cx="0" cy="0"/>
          <a:chOff x="0" y="0"/>
          <a:chExt cx="0" cy="0"/>
        </a:xfrm>
      </p:grpSpPr>
      <p:sp>
        <p:nvSpPr>
          <p:cNvPr id="1481" name="Google Shape;1481;p161"/>
          <p:cNvSpPr txBox="1"/>
          <p:nvPr>
            <p:ph type="ctrTitle"/>
          </p:nvPr>
        </p:nvSpPr>
        <p:spPr>
          <a:xfrm>
            <a:off x="372875" y="43469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Number Talk: </a:t>
            </a:r>
            <a:endParaRPr sz="25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500">
                <a:solidFill>
                  <a:srgbClr val="595959"/>
                </a:solidFill>
                <a:latin typeface="Hepta Slab"/>
                <a:ea typeface="Hepta Slab"/>
                <a:cs typeface="Hepta Slab"/>
                <a:sym typeface="Hepta Slab"/>
              </a:rPr>
              <a:t>Multiply a Fraction by a Whole Number </a:t>
            </a:r>
            <a:endParaRPr b="0" sz="2500">
              <a:solidFill>
                <a:srgbClr val="595959"/>
              </a:solidFill>
              <a:latin typeface="Hepta Slab"/>
              <a:ea typeface="Hepta Slab"/>
              <a:cs typeface="Hepta Slab"/>
              <a:sym typeface="Hepta Slab"/>
            </a:endParaRPr>
          </a:p>
        </p:txBody>
      </p:sp>
      <p:sp>
        <p:nvSpPr>
          <p:cNvPr id="1482" name="Google Shape;1482;p16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83" name="Google Shape;1483;p16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84" name="Google Shape;1484;p161"/>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161"/>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1486" name="Google Shape;1486;p161"/>
          <p:cNvPicPr preferRelativeResize="0"/>
          <p:nvPr/>
        </p:nvPicPr>
        <p:blipFill>
          <a:blip r:embed="rId3">
            <a:alphaModFix/>
          </a:blip>
          <a:stretch>
            <a:fillRect/>
          </a:stretch>
        </p:blipFill>
        <p:spPr>
          <a:xfrm>
            <a:off x="3491650" y="2159000"/>
            <a:ext cx="2638125" cy="1602150"/>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0" name="Shape 1490"/>
        <p:cNvGrpSpPr/>
        <p:nvPr/>
      </p:nvGrpSpPr>
      <p:grpSpPr>
        <a:xfrm>
          <a:off x="0" y="0"/>
          <a:ext cx="0" cy="0"/>
          <a:chOff x="0" y="0"/>
          <a:chExt cx="0" cy="0"/>
        </a:xfrm>
      </p:grpSpPr>
      <p:sp>
        <p:nvSpPr>
          <p:cNvPr id="1491" name="Google Shape;1491;p162"/>
          <p:cNvSpPr txBox="1"/>
          <p:nvPr>
            <p:ph type="ctrTitle"/>
          </p:nvPr>
        </p:nvSpPr>
        <p:spPr>
          <a:xfrm>
            <a:off x="372875" y="43469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Number Talk: </a:t>
            </a:r>
            <a:endParaRPr sz="25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500">
                <a:solidFill>
                  <a:srgbClr val="595959"/>
                </a:solidFill>
                <a:latin typeface="Hepta Slab"/>
                <a:ea typeface="Hepta Slab"/>
                <a:cs typeface="Hepta Slab"/>
                <a:sym typeface="Hepta Slab"/>
              </a:rPr>
              <a:t>Multiply a Fraction by a Whole Number </a:t>
            </a:r>
            <a:endParaRPr b="0" sz="2500">
              <a:solidFill>
                <a:srgbClr val="595959"/>
              </a:solidFill>
              <a:latin typeface="Hepta Slab"/>
              <a:ea typeface="Hepta Slab"/>
              <a:cs typeface="Hepta Slab"/>
              <a:sym typeface="Hepta Slab"/>
            </a:endParaRPr>
          </a:p>
        </p:txBody>
      </p:sp>
      <p:sp>
        <p:nvSpPr>
          <p:cNvPr id="1492" name="Google Shape;1492;p16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493" name="Google Shape;1493;p16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494" name="Google Shape;1494;p162"/>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62"/>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product mentally. </a:t>
            </a:r>
            <a:endParaRPr b="1" sz="1600">
              <a:solidFill>
                <a:srgbClr val="434343"/>
              </a:solidFill>
              <a:latin typeface="Caveat Brush"/>
              <a:ea typeface="Caveat Brush"/>
              <a:cs typeface="Caveat Brush"/>
              <a:sym typeface="Caveat Brush"/>
            </a:endParaRPr>
          </a:p>
        </p:txBody>
      </p:sp>
      <p:pic>
        <p:nvPicPr>
          <p:cNvPr id="1496" name="Google Shape;1496;p162"/>
          <p:cNvPicPr preferRelativeResize="0"/>
          <p:nvPr/>
        </p:nvPicPr>
        <p:blipFill>
          <a:blip r:embed="rId3">
            <a:alphaModFix/>
          </a:blip>
          <a:stretch>
            <a:fillRect/>
          </a:stretch>
        </p:blipFill>
        <p:spPr>
          <a:xfrm>
            <a:off x="3359025" y="2230800"/>
            <a:ext cx="3137975" cy="1690725"/>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0" name="Shape 1500"/>
        <p:cNvGrpSpPr/>
        <p:nvPr/>
      </p:nvGrpSpPr>
      <p:grpSpPr>
        <a:xfrm>
          <a:off x="0" y="0"/>
          <a:ext cx="0" cy="0"/>
          <a:chOff x="0" y="0"/>
          <a:chExt cx="0" cy="0"/>
        </a:xfrm>
      </p:grpSpPr>
      <p:sp>
        <p:nvSpPr>
          <p:cNvPr id="1501" name="Google Shape;1501;p163"/>
          <p:cNvSpPr txBox="1"/>
          <p:nvPr/>
        </p:nvSpPr>
        <p:spPr>
          <a:xfrm>
            <a:off x="288950" y="427650"/>
            <a:ext cx="7998300" cy="6087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Growing Plants</a:t>
            </a:r>
            <a:endParaRPr sz="3200">
              <a:solidFill>
                <a:srgbClr val="595959"/>
              </a:solidFill>
              <a:latin typeface="Hepta Slab"/>
              <a:ea typeface="Hepta Slab"/>
              <a:cs typeface="Hepta Slab"/>
              <a:sym typeface="Hepta Slab"/>
            </a:endParaRPr>
          </a:p>
        </p:txBody>
      </p:sp>
      <p:sp>
        <p:nvSpPr>
          <p:cNvPr id="1502" name="Google Shape;1502;p16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03" name="Google Shape;1503;p163"/>
          <p:cNvSpPr txBox="1"/>
          <p:nvPr/>
        </p:nvSpPr>
        <p:spPr>
          <a:xfrm>
            <a:off x="489725" y="942525"/>
            <a:ext cx="39495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Students in Mai’s class are planting and measuring plants as they grow.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The table represents plant growth data from Mai’s group.</a:t>
            </a:r>
            <a:endParaRPr>
              <a:latin typeface="Quicksand"/>
              <a:ea typeface="Quicksand"/>
              <a:cs typeface="Quicksand"/>
              <a:sym typeface="Quicksand"/>
            </a:endParaRPr>
          </a:p>
        </p:txBody>
      </p:sp>
      <p:pic>
        <p:nvPicPr>
          <p:cNvPr id="1504" name="Google Shape;1504;p163"/>
          <p:cNvPicPr preferRelativeResize="0"/>
          <p:nvPr/>
        </p:nvPicPr>
        <p:blipFill>
          <a:blip r:embed="rId3">
            <a:alphaModFix/>
          </a:blip>
          <a:stretch>
            <a:fillRect/>
          </a:stretch>
        </p:blipFill>
        <p:spPr>
          <a:xfrm>
            <a:off x="624025" y="2342850"/>
            <a:ext cx="1699150" cy="1927400"/>
          </a:xfrm>
          <a:prstGeom prst="rect">
            <a:avLst/>
          </a:prstGeom>
          <a:noFill/>
          <a:ln cap="flat" cmpd="sng" w="19050">
            <a:solidFill>
              <a:schemeClr val="dk2"/>
            </a:solidFill>
            <a:prstDash val="solid"/>
            <a:round/>
            <a:headEnd len="sm" w="sm" type="none"/>
            <a:tailEnd len="sm" w="sm" type="none"/>
          </a:ln>
        </p:spPr>
      </p:pic>
      <p:pic>
        <p:nvPicPr>
          <p:cNvPr id="1505" name="Google Shape;1505;p163"/>
          <p:cNvPicPr preferRelativeResize="0"/>
          <p:nvPr/>
        </p:nvPicPr>
        <p:blipFill>
          <a:blip r:embed="rId4">
            <a:alphaModFix/>
          </a:blip>
          <a:stretch>
            <a:fillRect/>
          </a:stretch>
        </p:blipFill>
        <p:spPr>
          <a:xfrm>
            <a:off x="2412750" y="2680200"/>
            <a:ext cx="1699150" cy="1109929"/>
          </a:xfrm>
          <a:prstGeom prst="rect">
            <a:avLst/>
          </a:prstGeom>
          <a:noFill/>
          <a:ln cap="flat" cmpd="sng" w="19050">
            <a:solidFill>
              <a:schemeClr val="dk2"/>
            </a:solidFill>
            <a:prstDash val="solid"/>
            <a:round/>
            <a:headEnd len="sm" w="sm" type="none"/>
            <a:tailEnd len="sm" w="sm" type="none"/>
          </a:ln>
        </p:spPr>
      </p:pic>
      <p:sp>
        <p:nvSpPr>
          <p:cNvPr id="1506" name="Google Shape;1506;p163"/>
          <p:cNvSpPr txBox="1"/>
          <p:nvPr/>
        </p:nvSpPr>
        <p:spPr>
          <a:xfrm>
            <a:off x="4367525" y="1104100"/>
            <a:ext cx="4290900" cy="321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Here is a line plot of the class data, but it doesn’t yet include the data from Mai’s group. Complete the line plot with her group’s data.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2. Use the completed line plot to answer the questions.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a. How much did the plant that grew the most grow? </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b. How much did the plant that grew the least grow? </a:t>
            </a:r>
            <a:endParaRPr sz="1200">
              <a:latin typeface="Quicksand"/>
              <a:ea typeface="Quicksand"/>
              <a:cs typeface="Quicksand"/>
              <a:sym typeface="Quicksand"/>
            </a:endParaRPr>
          </a:p>
          <a:p>
            <a:pPr indent="0" lvl="0" marL="0" rtl="0" algn="l">
              <a:spcBef>
                <a:spcPts val="1000"/>
              </a:spcBef>
              <a:spcAft>
                <a:spcPts val="1000"/>
              </a:spcAft>
              <a:buNone/>
            </a:pPr>
            <a:r>
              <a:rPr lang="en" sz="1200">
                <a:latin typeface="Quicksand"/>
                <a:ea typeface="Quicksand"/>
                <a:cs typeface="Quicksand"/>
                <a:sym typeface="Quicksand"/>
              </a:rPr>
              <a:t>c. What is the difference between the growths of those plants?</a:t>
            </a:r>
            <a:endParaRPr sz="1200">
              <a:latin typeface="Quicksand"/>
              <a:ea typeface="Quicksand"/>
              <a:cs typeface="Quicksand"/>
              <a:sym typeface="Quicksand"/>
            </a:endParaRPr>
          </a:p>
        </p:txBody>
      </p:sp>
      <p:pic>
        <p:nvPicPr>
          <p:cNvPr id="1507" name="Google Shape;1507;p163"/>
          <p:cNvPicPr preferRelativeResize="0"/>
          <p:nvPr/>
        </p:nvPicPr>
        <p:blipFill>
          <a:blip r:embed="rId5">
            <a:alphaModFix/>
          </a:blip>
          <a:stretch>
            <a:fillRect/>
          </a:stretch>
        </p:blipFill>
        <p:spPr>
          <a:xfrm>
            <a:off x="4834632" y="1809750"/>
            <a:ext cx="3356673" cy="870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1" name="Shape 1511"/>
        <p:cNvGrpSpPr/>
        <p:nvPr/>
      </p:nvGrpSpPr>
      <p:grpSpPr>
        <a:xfrm>
          <a:off x="0" y="0"/>
          <a:ext cx="0" cy="0"/>
          <a:chOff x="0" y="0"/>
          <a:chExt cx="0" cy="0"/>
        </a:xfrm>
      </p:grpSpPr>
      <p:sp>
        <p:nvSpPr>
          <p:cNvPr id="1512" name="Google Shape;1512;p164"/>
          <p:cNvSpPr txBox="1"/>
          <p:nvPr/>
        </p:nvSpPr>
        <p:spPr>
          <a:xfrm>
            <a:off x="288950" y="427650"/>
            <a:ext cx="7998300" cy="6087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Growing Plants</a:t>
            </a:r>
            <a:endParaRPr sz="3200">
              <a:solidFill>
                <a:srgbClr val="595959"/>
              </a:solidFill>
              <a:latin typeface="Hepta Slab"/>
              <a:ea typeface="Hepta Slab"/>
              <a:cs typeface="Hepta Slab"/>
              <a:sym typeface="Hepta Slab"/>
            </a:endParaRPr>
          </a:p>
        </p:txBody>
      </p:sp>
      <p:sp>
        <p:nvSpPr>
          <p:cNvPr id="1513" name="Google Shape;1513;p16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514" name="Google Shape;1514;p164"/>
          <p:cNvSpPr txBox="1"/>
          <p:nvPr/>
        </p:nvSpPr>
        <p:spPr>
          <a:xfrm>
            <a:off x="489725" y="942525"/>
            <a:ext cx="39495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Students in Mai’s class are planting and measuring plants as they grow.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The table represents plant growth data from Mai’s group.</a:t>
            </a:r>
            <a:endParaRPr>
              <a:latin typeface="Quicksand"/>
              <a:ea typeface="Quicksand"/>
              <a:cs typeface="Quicksand"/>
              <a:sym typeface="Quicksand"/>
            </a:endParaRPr>
          </a:p>
        </p:txBody>
      </p:sp>
      <p:pic>
        <p:nvPicPr>
          <p:cNvPr id="1515" name="Google Shape;1515;p164"/>
          <p:cNvPicPr preferRelativeResize="0"/>
          <p:nvPr/>
        </p:nvPicPr>
        <p:blipFill>
          <a:blip r:embed="rId3">
            <a:alphaModFix/>
          </a:blip>
          <a:stretch>
            <a:fillRect/>
          </a:stretch>
        </p:blipFill>
        <p:spPr>
          <a:xfrm>
            <a:off x="624025" y="2342850"/>
            <a:ext cx="1699150" cy="1927400"/>
          </a:xfrm>
          <a:prstGeom prst="rect">
            <a:avLst/>
          </a:prstGeom>
          <a:noFill/>
          <a:ln cap="flat" cmpd="sng" w="19050">
            <a:solidFill>
              <a:schemeClr val="dk2"/>
            </a:solidFill>
            <a:prstDash val="solid"/>
            <a:round/>
            <a:headEnd len="sm" w="sm" type="none"/>
            <a:tailEnd len="sm" w="sm" type="none"/>
          </a:ln>
        </p:spPr>
      </p:pic>
      <p:pic>
        <p:nvPicPr>
          <p:cNvPr id="1516" name="Google Shape;1516;p164"/>
          <p:cNvPicPr preferRelativeResize="0"/>
          <p:nvPr/>
        </p:nvPicPr>
        <p:blipFill>
          <a:blip r:embed="rId4">
            <a:alphaModFix/>
          </a:blip>
          <a:stretch>
            <a:fillRect/>
          </a:stretch>
        </p:blipFill>
        <p:spPr>
          <a:xfrm>
            <a:off x="2412750" y="2680200"/>
            <a:ext cx="1699150" cy="1109929"/>
          </a:xfrm>
          <a:prstGeom prst="rect">
            <a:avLst/>
          </a:prstGeom>
          <a:noFill/>
          <a:ln cap="flat" cmpd="sng" w="19050">
            <a:solidFill>
              <a:schemeClr val="dk2"/>
            </a:solidFill>
            <a:prstDash val="solid"/>
            <a:round/>
            <a:headEnd len="sm" w="sm" type="none"/>
            <a:tailEnd len="sm" w="sm" type="none"/>
          </a:ln>
        </p:spPr>
      </p:pic>
      <p:sp>
        <p:nvSpPr>
          <p:cNvPr id="1517" name="Google Shape;1517;p164"/>
          <p:cNvSpPr txBox="1"/>
          <p:nvPr/>
        </p:nvSpPr>
        <p:spPr>
          <a:xfrm>
            <a:off x="4367525" y="1804275"/>
            <a:ext cx="4290900" cy="191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2. Use the completed line plot to answer the questions.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d. How many plants grew more than 1 ¾ inches? Explain your reasoning. </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1000"/>
              </a:spcAft>
              <a:buNone/>
            </a:pPr>
            <a:r>
              <a:rPr lang="en" sz="1200">
                <a:latin typeface="Quicksand"/>
                <a:ea typeface="Quicksand"/>
                <a:cs typeface="Quicksand"/>
                <a:sym typeface="Quicksand"/>
              </a:rPr>
              <a:t>e. Mai made an error in measuring her plant. Her measurement is off by ⅝ of an inch. What could be the actual growth of her plant? Show your reasoning.</a:t>
            </a:r>
            <a:endParaRPr sz="1200">
              <a:latin typeface="Quicksand"/>
              <a:ea typeface="Quicksand"/>
              <a:cs typeface="Quicksand"/>
              <a:sym typeface="Quicksand"/>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1" name="Shape 1521"/>
        <p:cNvGrpSpPr/>
        <p:nvPr/>
      </p:nvGrpSpPr>
      <p:grpSpPr>
        <a:xfrm>
          <a:off x="0" y="0"/>
          <a:ext cx="0" cy="0"/>
          <a:chOff x="0" y="0"/>
          <a:chExt cx="0" cy="0"/>
        </a:xfrm>
      </p:grpSpPr>
      <p:sp>
        <p:nvSpPr>
          <p:cNvPr id="1522" name="Google Shape;1522;p165"/>
          <p:cNvSpPr txBox="1"/>
          <p:nvPr/>
        </p:nvSpPr>
        <p:spPr>
          <a:xfrm>
            <a:off x="349600" y="439775"/>
            <a:ext cx="7998300" cy="669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Watering Plants</a:t>
            </a:r>
            <a:endParaRPr sz="3200">
              <a:solidFill>
                <a:srgbClr val="595959"/>
              </a:solidFill>
              <a:latin typeface="Hepta Slab"/>
              <a:ea typeface="Hepta Slab"/>
              <a:cs typeface="Hepta Slab"/>
              <a:sym typeface="Hepta Slab"/>
            </a:endParaRPr>
          </a:p>
        </p:txBody>
      </p:sp>
      <p:sp>
        <p:nvSpPr>
          <p:cNvPr id="1523" name="Google Shape;1523;p16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524" name="Google Shape;1524;p165"/>
          <p:cNvSpPr txBox="1"/>
          <p:nvPr/>
        </p:nvSpPr>
        <p:spPr>
          <a:xfrm>
            <a:off x="453800" y="942525"/>
            <a:ext cx="36804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Quicksand"/>
                <a:ea typeface="Quicksand"/>
                <a:cs typeface="Quicksand"/>
                <a:sym typeface="Quicksand"/>
              </a:rPr>
              <a:t>Ten students recorded the amount of water they gave their plant in one week. They use a table and a line plot to organize their data. </a:t>
            </a:r>
            <a:endParaRPr sz="1200">
              <a:latin typeface="Quicksand"/>
              <a:ea typeface="Quicksand"/>
              <a:cs typeface="Quicksand"/>
              <a:sym typeface="Quicksand"/>
            </a:endParaRPr>
          </a:p>
        </p:txBody>
      </p:sp>
      <p:pic>
        <p:nvPicPr>
          <p:cNvPr id="1525" name="Google Shape;1525;p165"/>
          <p:cNvPicPr preferRelativeResize="0"/>
          <p:nvPr/>
        </p:nvPicPr>
        <p:blipFill>
          <a:blip r:embed="rId3">
            <a:alphaModFix/>
          </a:blip>
          <a:stretch>
            <a:fillRect/>
          </a:stretch>
        </p:blipFill>
        <p:spPr>
          <a:xfrm>
            <a:off x="682000" y="1787625"/>
            <a:ext cx="1233225" cy="1568250"/>
          </a:xfrm>
          <a:prstGeom prst="rect">
            <a:avLst/>
          </a:prstGeom>
          <a:noFill/>
          <a:ln cap="flat" cmpd="sng" w="19050">
            <a:solidFill>
              <a:schemeClr val="dk2"/>
            </a:solidFill>
            <a:prstDash val="solid"/>
            <a:round/>
            <a:headEnd len="sm" w="sm" type="none"/>
            <a:tailEnd len="sm" w="sm" type="none"/>
          </a:ln>
        </p:spPr>
      </p:pic>
      <p:pic>
        <p:nvPicPr>
          <p:cNvPr id="1526" name="Google Shape;1526;p165"/>
          <p:cNvPicPr preferRelativeResize="0"/>
          <p:nvPr/>
        </p:nvPicPr>
        <p:blipFill>
          <a:blip r:embed="rId4">
            <a:alphaModFix/>
          </a:blip>
          <a:stretch>
            <a:fillRect/>
          </a:stretch>
        </p:blipFill>
        <p:spPr>
          <a:xfrm>
            <a:off x="2256125" y="1787188"/>
            <a:ext cx="1233225" cy="1569128"/>
          </a:xfrm>
          <a:prstGeom prst="rect">
            <a:avLst/>
          </a:prstGeom>
          <a:noFill/>
          <a:ln cap="flat" cmpd="sng" w="19050">
            <a:solidFill>
              <a:schemeClr val="dk2"/>
            </a:solidFill>
            <a:prstDash val="solid"/>
            <a:round/>
            <a:headEnd len="sm" w="sm" type="none"/>
            <a:tailEnd len="sm" w="sm" type="none"/>
          </a:ln>
        </p:spPr>
      </p:pic>
      <p:pic>
        <p:nvPicPr>
          <p:cNvPr id="1527" name="Google Shape;1527;p165"/>
          <p:cNvPicPr preferRelativeResize="0"/>
          <p:nvPr/>
        </p:nvPicPr>
        <p:blipFill>
          <a:blip r:embed="rId5">
            <a:alphaModFix/>
          </a:blip>
          <a:stretch>
            <a:fillRect/>
          </a:stretch>
        </p:blipFill>
        <p:spPr>
          <a:xfrm>
            <a:off x="938375" y="3462100"/>
            <a:ext cx="2369925" cy="1059500"/>
          </a:xfrm>
          <a:prstGeom prst="rect">
            <a:avLst/>
          </a:prstGeom>
          <a:noFill/>
          <a:ln cap="flat" cmpd="sng" w="19050">
            <a:solidFill>
              <a:schemeClr val="dk2"/>
            </a:solidFill>
            <a:prstDash val="solid"/>
            <a:round/>
            <a:headEnd len="sm" w="sm" type="none"/>
            <a:tailEnd len="sm" w="sm" type="none"/>
          </a:ln>
        </p:spPr>
      </p:pic>
      <p:sp>
        <p:nvSpPr>
          <p:cNvPr id="1528" name="Google Shape;1528;p165"/>
          <p:cNvSpPr txBox="1"/>
          <p:nvPr/>
        </p:nvSpPr>
        <p:spPr>
          <a:xfrm>
            <a:off x="4089275" y="1274675"/>
            <a:ext cx="4569000" cy="345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1. Some data is missing from the line plot. Use the data in the table to complete the line plot.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2. How much water do Han, Kiran, and Tyler give their plants altogether in one week?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3. Do Diego and Jada’s plants get more or less than 5 cups of water each week? Explain your reasoning.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4. Clare made a mistake and recorded ½ cup more than the actual amount she gave her plant.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457200" rtl="0" algn="l">
              <a:spcBef>
                <a:spcPts val="0"/>
              </a:spcBef>
              <a:spcAft>
                <a:spcPts val="0"/>
              </a:spcAft>
              <a:buNone/>
            </a:pPr>
            <a:r>
              <a:rPr lang="en" sz="1200">
                <a:latin typeface="Quicksand"/>
                <a:ea typeface="Quicksand"/>
                <a:cs typeface="Quicksand"/>
                <a:sym typeface="Quicksand"/>
              </a:rPr>
              <a:t>a. How much did Clare really give her plant? </a:t>
            </a:r>
            <a:endParaRPr sz="1200">
              <a:latin typeface="Quicksand"/>
              <a:ea typeface="Quicksand"/>
              <a:cs typeface="Quicksand"/>
              <a:sym typeface="Quicksand"/>
            </a:endParaRPr>
          </a:p>
          <a:p>
            <a:pPr indent="0" lvl="0" marL="457200" rtl="0" algn="l">
              <a:spcBef>
                <a:spcPts val="1000"/>
              </a:spcBef>
              <a:spcAft>
                <a:spcPts val="1000"/>
              </a:spcAft>
              <a:buNone/>
            </a:pPr>
            <a:r>
              <a:rPr lang="en" sz="1200">
                <a:latin typeface="Quicksand"/>
                <a:ea typeface="Quicksand"/>
                <a:cs typeface="Quicksand"/>
                <a:sym typeface="Quicksand"/>
              </a:rPr>
              <a:t>b. Does Clare’s mistake affect the line plot? Explain your reasoning.</a:t>
            </a:r>
            <a:endParaRPr sz="1200">
              <a:latin typeface="Quicksand"/>
              <a:ea typeface="Quicksand"/>
              <a:cs typeface="Quicksand"/>
              <a:sym typeface="Quicksand"/>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2" name="Shape 1532"/>
        <p:cNvGrpSpPr/>
        <p:nvPr/>
      </p:nvGrpSpPr>
      <p:grpSpPr>
        <a:xfrm>
          <a:off x="0" y="0"/>
          <a:ext cx="0" cy="0"/>
          <a:chOff x="0" y="0"/>
          <a:chExt cx="0" cy="0"/>
        </a:xfrm>
      </p:grpSpPr>
      <p:sp>
        <p:nvSpPr>
          <p:cNvPr id="1533" name="Google Shape;1533;p16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534" name="Google Shape;1534;p166"/>
          <p:cNvSpPr/>
          <p:nvPr/>
        </p:nvSpPr>
        <p:spPr>
          <a:xfrm flipH="1">
            <a:off x="382009" y="2887200"/>
            <a:ext cx="2814516" cy="125992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166"/>
          <p:cNvSpPr txBox="1"/>
          <p:nvPr/>
        </p:nvSpPr>
        <p:spPr>
          <a:xfrm>
            <a:off x="5723100" y="2081775"/>
            <a:ext cx="18399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information does the line plot not show?</a:t>
            </a:r>
            <a:endParaRPr b="1" sz="1200">
              <a:latin typeface="Quicksand"/>
              <a:ea typeface="Quicksand"/>
              <a:cs typeface="Quicksand"/>
              <a:sym typeface="Quicksand"/>
            </a:endParaRPr>
          </a:p>
        </p:txBody>
      </p:sp>
      <p:pic>
        <p:nvPicPr>
          <p:cNvPr id="1536" name="Google Shape;1536;p166"/>
          <p:cNvPicPr preferRelativeResize="0"/>
          <p:nvPr/>
        </p:nvPicPr>
        <p:blipFill rotWithShape="1">
          <a:blip r:embed="rId3">
            <a:alphaModFix/>
          </a:blip>
          <a:srcRect b="0" l="21370" r="22481" t="0"/>
          <a:stretch/>
        </p:blipFill>
        <p:spPr>
          <a:xfrm>
            <a:off x="3938448" y="3277325"/>
            <a:ext cx="1267096" cy="1419300"/>
          </a:xfrm>
          <a:prstGeom prst="rect">
            <a:avLst/>
          </a:prstGeom>
          <a:noFill/>
          <a:ln>
            <a:noFill/>
          </a:ln>
        </p:spPr>
      </p:pic>
      <p:sp>
        <p:nvSpPr>
          <p:cNvPr id="1537" name="Google Shape;1537;p166"/>
          <p:cNvSpPr/>
          <p:nvPr/>
        </p:nvSpPr>
        <p:spPr>
          <a:xfrm>
            <a:off x="5205544" y="2005625"/>
            <a:ext cx="2729468" cy="1164544"/>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166"/>
          <p:cNvSpPr txBox="1"/>
          <p:nvPr/>
        </p:nvSpPr>
        <p:spPr>
          <a:xfrm>
            <a:off x="558206" y="3144396"/>
            <a:ext cx="2462100" cy="74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do line plots help to organize measurement data?</a:t>
            </a:r>
            <a:endParaRPr b="1" sz="1200">
              <a:latin typeface="Quicksand"/>
              <a:ea typeface="Quicksand"/>
              <a:cs typeface="Quicksand"/>
              <a:sym typeface="Quicksand"/>
            </a:endParaRPr>
          </a:p>
        </p:txBody>
      </p:sp>
      <p:sp>
        <p:nvSpPr>
          <p:cNvPr id="1539" name="Google Shape;1539;p166"/>
          <p:cNvSpPr txBox="1"/>
          <p:nvPr/>
        </p:nvSpPr>
        <p:spPr>
          <a:xfrm rot="920180">
            <a:off x="5867131" y="3580197"/>
            <a:ext cx="2283309" cy="105268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did you use your understanding of fractions to analyze and solve problems involving line plots?</a:t>
            </a:r>
            <a:endParaRPr b="1" sz="1200">
              <a:latin typeface="Quicksand"/>
              <a:ea typeface="Quicksand"/>
              <a:cs typeface="Quicksand"/>
              <a:sym typeface="Quicksand"/>
            </a:endParaRPr>
          </a:p>
        </p:txBody>
      </p:sp>
      <p:sp>
        <p:nvSpPr>
          <p:cNvPr id="1540" name="Google Shape;1540;p166"/>
          <p:cNvSpPr/>
          <p:nvPr/>
        </p:nvSpPr>
        <p:spPr>
          <a:xfrm rot="919993">
            <a:off x="5515610" y="3457293"/>
            <a:ext cx="3035750" cy="1686192"/>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166"/>
          <p:cNvSpPr txBox="1"/>
          <p:nvPr/>
        </p:nvSpPr>
        <p:spPr>
          <a:xfrm>
            <a:off x="498700" y="547575"/>
            <a:ext cx="7340700" cy="1062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latin typeface="Covered By Your Grace"/>
                <a:ea typeface="Covered By Your Grace"/>
                <a:cs typeface="Covered By Your Grace"/>
                <a:sym typeface="Covered By Your Grace"/>
              </a:rPr>
              <a:t>Today we used our understanding of fraction equivalence to plot and analyze data on line plots. We also answered questions about line plot data using what we know about adding and subtracting fractions.</a:t>
            </a:r>
            <a:endParaRPr sz="1900">
              <a:latin typeface="Covered By Your Grace"/>
              <a:ea typeface="Covered By Your Grace"/>
              <a:cs typeface="Covered By Your Grace"/>
              <a:sym typeface="Covered By Your Grace"/>
            </a:endParaRPr>
          </a:p>
        </p:txBody>
      </p:sp>
      <p:sp>
        <p:nvSpPr>
          <p:cNvPr id="1542" name="Google Shape;1542;p166"/>
          <p:cNvSpPr/>
          <p:nvPr/>
        </p:nvSpPr>
        <p:spPr>
          <a:xfrm flipH="1" rot="840355">
            <a:off x="2132225" y="1813493"/>
            <a:ext cx="2814521" cy="125991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166"/>
          <p:cNvSpPr txBox="1"/>
          <p:nvPr/>
        </p:nvSpPr>
        <p:spPr>
          <a:xfrm rot="840244">
            <a:off x="2308512" y="2070649"/>
            <a:ext cx="2462077" cy="74543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information does a line plot give us about a set of data?</a:t>
            </a:r>
            <a:endParaRPr b="1" sz="1200">
              <a:latin typeface="Quicksand"/>
              <a:ea typeface="Quicksand"/>
              <a:cs typeface="Quicksand"/>
              <a:sym typeface="Quicksand"/>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7" name="Shape 1547"/>
        <p:cNvGrpSpPr/>
        <p:nvPr/>
      </p:nvGrpSpPr>
      <p:grpSpPr>
        <a:xfrm>
          <a:off x="0" y="0"/>
          <a:ext cx="0" cy="0"/>
          <a:chOff x="0" y="0"/>
          <a:chExt cx="0" cy="0"/>
        </a:xfrm>
      </p:grpSpPr>
      <p:sp>
        <p:nvSpPr>
          <p:cNvPr id="1548" name="Google Shape;1548;p167"/>
          <p:cNvSpPr txBox="1"/>
          <p:nvPr/>
        </p:nvSpPr>
        <p:spPr>
          <a:xfrm>
            <a:off x="1368600" y="3321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549" name="Google Shape;1549;p167"/>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67"/>
          <p:cNvSpPr txBox="1"/>
          <p:nvPr/>
        </p:nvSpPr>
        <p:spPr>
          <a:xfrm>
            <a:off x="351300" y="997475"/>
            <a:ext cx="84414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In this section, we studied measurement data and displayed the data on line plots.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We learned that a length can be measured to the nearest inch, ½ inch, ¼ inch, ⅛ inch, and so on. When we measure to smaller fractions of a unit, our measurements are more precise.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For instance, when measured to the nearest ¼ inch, the length of this crayon is about 2 2/4 inches. When measured to the nearest ⅛ , its length is 2 ⅜ inches.</a:t>
            </a:r>
            <a:endParaRPr sz="1600">
              <a:latin typeface="Quicksand"/>
              <a:ea typeface="Quicksand"/>
              <a:cs typeface="Quicksand"/>
              <a:sym typeface="Quicksand"/>
            </a:endParaRPr>
          </a:p>
        </p:txBody>
      </p:sp>
      <p:pic>
        <p:nvPicPr>
          <p:cNvPr id="1551" name="Google Shape;1551;p167"/>
          <p:cNvPicPr preferRelativeResize="0"/>
          <p:nvPr/>
        </p:nvPicPr>
        <p:blipFill>
          <a:blip r:embed="rId3">
            <a:alphaModFix/>
          </a:blip>
          <a:stretch>
            <a:fillRect/>
          </a:stretch>
        </p:blipFill>
        <p:spPr>
          <a:xfrm>
            <a:off x="3560575" y="2888450"/>
            <a:ext cx="2022850" cy="1657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5" name="Shape 1555"/>
        <p:cNvGrpSpPr/>
        <p:nvPr/>
      </p:nvGrpSpPr>
      <p:grpSpPr>
        <a:xfrm>
          <a:off x="0" y="0"/>
          <a:ext cx="0" cy="0"/>
          <a:chOff x="0" y="0"/>
          <a:chExt cx="0" cy="0"/>
        </a:xfrm>
      </p:grpSpPr>
      <p:sp>
        <p:nvSpPr>
          <p:cNvPr id="1556" name="Google Shape;1556;p168"/>
          <p:cNvSpPr txBox="1"/>
          <p:nvPr/>
        </p:nvSpPr>
        <p:spPr>
          <a:xfrm>
            <a:off x="1368600" y="3321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557" name="Google Shape;1557;p168"/>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168"/>
          <p:cNvSpPr txBox="1"/>
          <p:nvPr/>
        </p:nvSpPr>
        <p:spPr>
          <a:xfrm>
            <a:off x="387225" y="880775"/>
            <a:ext cx="84414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Quicksand"/>
                <a:ea typeface="Quicksand"/>
                <a:cs typeface="Quicksand"/>
                <a:sym typeface="Quicksand"/>
              </a:rPr>
              <a:t>  We then organized measurement data on line plots like this:</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t/>
            </a:r>
            <a:endParaRPr sz="1600">
              <a:latin typeface="Quicksand"/>
              <a:ea typeface="Quicksand"/>
              <a:cs typeface="Quicksand"/>
              <a:sym typeface="Quicksand"/>
            </a:endParaRPr>
          </a:p>
          <a:p>
            <a:pPr indent="0" lvl="0" marL="0" rtl="0" algn="l">
              <a:spcBef>
                <a:spcPts val="1000"/>
              </a:spcBef>
              <a:spcAft>
                <a:spcPts val="0"/>
              </a:spcAft>
              <a:buNone/>
            </a:pPr>
            <a:r>
              <a:rPr lang="en" sz="1600">
                <a:latin typeface="Quicksand"/>
                <a:ea typeface="Quicksand"/>
                <a:cs typeface="Quicksand"/>
                <a:sym typeface="Quicksand"/>
              </a:rPr>
              <a:t>Line plots can help us make sense of the data and solve problems. In this example, we can see that most colored pencils in the data are shorter than 4 inches. We can also find the difference between the longest and shortest pencils. </a:t>
            </a:r>
            <a:endParaRPr sz="1600">
              <a:latin typeface="Quicksand"/>
              <a:ea typeface="Quicksand"/>
              <a:cs typeface="Quicksand"/>
              <a:sym typeface="Quicksand"/>
            </a:endParaRPr>
          </a:p>
          <a:p>
            <a:pPr indent="0" lvl="0" marL="0" rtl="0" algn="l">
              <a:spcBef>
                <a:spcPts val="1000"/>
              </a:spcBef>
              <a:spcAft>
                <a:spcPts val="1000"/>
              </a:spcAft>
              <a:buNone/>
            </a:pPr>
            <a:r>
              <a:rPr lang="en" sz="1600">
                <a:latin typeface="Quicksand"/>
                <a:ea typeface="Quicksand"/>
                <a:cs typeface="Quicksand"/>
                <a:sym typeface="Quicksand"/>
              </a:rPr>
              <a:t>Because the measurements have different denominators, we used fraction equivalence and the relationships between halves, fourths, and eighths to plot the data and solve problems.</a:t>
            </a:r>
            <a:endParaRPr sz="1600">
              <a:latin typeface="Quicksand"/>
              <a:ea typeface="Quicksand"/>
              <a:cs typeface="Quicksand"/>
              <a:sym typeface="Quicksand"/>
            </a:endParaRPr>
          </a:p>
        </p:txBody>
      </p:sp>
      <p:pic>
        <p:nvPicPr>
          <p:cNvPr id="1559" name="Google Shape;1559;p168"/>
          <p:cNvPicPr preferRelativeResize="0"/>
          <p:nvPr/>
        </p:nvPicPr>
        <p:blipFill>
          <a:blip r:embed="rId3">
            <a:alphaModFix/>
          </a:blip>
          <a:stretch>
            <a:fillRect/>
          </a:stretch>
        </p:blipFill>
        <p:spPr>
          <a:xfrm>
            <a:off x="1211650" y="1338800"/>
            <a:ext cx="5848826" cy="1397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563" name="Shape 1563"/>
        <p:cNvGrpSpPr/>
        <p:nvPr/>
      </p:nvGrpSpPr>
      <p:grpSpPr>
        <a:xfrm>
          <a:off x="0" y="0"/>
          <a:ext cx="0" cy="0"/>
          <a:chOff x="0" y="0"/>
          <a:chExt cx="0" cy="0"/>
        </a:xfrm>
      </p:grpSpPr>
      <p:sp>
        <p:nvSpPr>
          <p:cNvPr id="1564" name="Google Shape;1564;p169"/>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Problem Solving: Mass and Capacity Measurements</a:t>
            </a:r>
            <a:endParaRPr sz="3500">
              <a:latin typeface="Hepta Slab"/>
              <a:ea typeface="Hepta Slab"/>
              <a:cs typeface="Hepta Slab"/>
              <a:sym typeface="Hepta Slab"/>
            </a:endParaRPr>
          </a:p>
        </p:txBody>
      </p:sp>
      <p:sp>
        <p:nvSpPr>
          <p:cNvPr id="1565" name="Google Shape;1565;p169"/>
          <p:cNvSpPr txBox="1"/>
          <p:nvPr/>
        </p:nvSpPr>
        <p:spPr>
          <a:xfrm>
            <a:off x="2512775" y="2906325"/>
            <a:ext cx="63549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solve problems about weight and capacity. </a:t>
            </a:r>
            <a:endParaRPr>
              <a:latin typeface="Quicksand"/>
              <a:ea typeface="Quicksand"/>
              <a:cs typeface="Quicksand"/>
              <a:sym typeface="Quicksand"/>
            </a:endParaRPr>
          </a:p>
        </p:txBody>
      </p:sp>
      <p:sp>
        <p:nvSpPr>
          <p:cNvPr id="1566" name="Google Shape;1566;p169"/>
          <p:cNvSpPr/>
          <p:nvPr/>
        </p:nvSpPr>
        <p:spPr>
          <a:xfrm>
            <a:off x="1884202" y="290631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169"/>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4.MD.A.1, 4.MD.A.2, 4.NBT.B, 4.OA.A.2</a:t>
            </a:r>
            <a:endParaRPr sz="1100">
              <a:latin typeface="Quicksand"/>
              <a:ea typeface="Quicksand"/>
              <a:cs typeface="Quicksand"/>
              <a:sym typeface="Quicksand"/>
            </a:endParaRPr>
          </a:p>
        </p:txBody>
      </p:sp>
      <p:sp>
        <p:nvSpPr>
          <p:cNvPr id="1568" name="Google Shape;1568;p169"/>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17</a:t>
            </a:r>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2" name="Shape 1572"/>
        <p:cNvGrpSpPr/>
        <p:nvPr/>
      </p:nvGrpSpPr>
      <p:grpSpPr>
        <a:xfrm>
          <a:off x="0" y="0"/>
          <a:ext cx="0" cy="0"/>
          <a:chOff x="0" y="0"/>
          <a:chExt cx="0" cy="0"/>
        </a:xfrm>
      </p:grpSpPr>
      <p:sp>
        <p:nvSpPr>
          <p:cNvPr id="1573" name="Google Shape;1573;p170"/>
          <p:cNvSpPr txBox="1"/>
          <p:nvPr>
            <p:ph type="ctrTitle"/>
          </p:nvPr>
        </p:nvSpPr>
        <p:spPr>
          <a:xfrm>
            <a:off x="372875" y="43469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Number Talk: </a:t>
            </a:r>
            <a:endParaRPr sz="25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500">
                <a:solidFill>
                  <a:srgbClr val="595959"/>
                </a:solidFill>
                <a:latin typeface="Hepta Slab"/>
                <a:ea typeface="Hepta Slab"/>
                <a:cs typeface="Hepta Slab"/>
                <a:sym typeface="Hepta Slab"/>
              </a:rPr>
              <a:t>Lots of Thousands</a:t>
            </a:r>
            <a:endParaRPr b="0" sz="2500">
              <a:solidFill>
                <a:srgbClr val="595959"/>
              </a:solidFill>
              <a:latin typeface="Hepta Slab"/>
              <a:ea typeface="Hepta Slab"/>
              <a:cs typeface="Hepta Slab"/>
              <a:sym typeface="Hepta Slab"/>
            </a:endParaRPr>
          </a:p>
        </p:txBody>
      </p:sp>
      <p:sp>
        <p:nvSpPr>
          <p:cNvPr id="1574" name="Google Shape;1574;p170"/>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75" name="Google Shape;1575;p17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76" name="Google Shape;1576;p170"/>
          <p:cNvSpPr/>
          <p:nvPr/>
        </p:nvSpPr>
        <p:spPr>
          <a:xfrm rot="-735262">
            <a:off x="783640" y="1614430"/>
            <a:ext cx="2981227" cy="9802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170"/>
          <p:cNvSpPr txBox="1"/>
          <p:nvPr/>
        </p:nvSpPr>
        <p:spPr>
          <a:xfrm rot="-805170">
            <a:off x="1177754" y="1666148"/>
            <a:ext cx="2271211" cy="74496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sum or difference mentally. </a:t>
            </a:r>
            <a:endParaRPr b="1" sz="1600">
              <a:solidFill>
                <a:srgbClr val="434343"/>
              </a:solidFill>
              <a:latin typeface="Caveat Brush"/>
              <a:ea typeface="Caveat Brush"/>
              <a:cs typeface="Caveat Brush"/>
              <a:sym typeface="Caveat Brush"/>
            </a:endParaRPr>
          </a:p>
        </p:txBody>
      </p:sp>
      <p:pic>
        <p:nvPicPr>
          <p:cNvPr id="1578" name="Google Shape;1578;p170"/>
          <p:cNvPicPr preferRelativeResize="0"/>
          <p:nvPr/>
        </p:nvPicPr>
        <p:blipFill>
          <a:blip r:embed="rId3">
            <a:alphaModFix/>
          </a:blip>
          <a:stretch>
            <a:fillRect/>
          </a:stretch>
        </p:blipFill>
        <p:spPr>
          <a:xfrm>
            <a:off x="3187921" y="2369979"/>
            <a:ext cx="3747825" cy="1202650"/>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2" name="Shape 1582"/>
        <p:cNvGrpSpPr/>
        <p:nvPr/>
      </p:nvGrpSpPr>
      <p:grpSpPr>
        <a:xfrm>
          <a:off x="0" y="0"/>
          <a:ext cx="0" cy="0"/>
          <a:chOff x="0" y="0"/>
          <a:chExt cx="0" cy="0"/>
        </a:xfrm>
      </p:grpSpPr>
      <p:sp>
        <p:nvSpPr>
          <p:cNvPr id="1583" name="Google Shape;1583;p171"/>
          <p:cNvSpPr txBox="1"/>
          <p:nvPr>
            <p:ph type="ctrTitle"/>
          </p:nvPr>
        </p:nvSpPr>
        <p:spPr>
          <a:xfrm>
            <a:off x="372875" y="43469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Number Talk: </a:t>
            </a:r>
            <a:endParaRPr sz="25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500">
                <a:solidFill>
                  <a:srgbClr val="595959"/>
                </a:solidFill>
                <a:latin typeface="Hepta Slab"/>
                <a:ea typeface="Hepta Slab"/>
                <a:cs typeface="Hepta Slab"/>
                <a:sym typeface="Hepta Slab"/>
              </a:rPr>
              <a:t>Lots of Thousands</a:t>
            </a:r>
            <a:endParaRPr b="0" sz="2500">
              <a:solidFill>
                <a:srgbClr val="595959"/>
              </a:solidFill>
              <a:latin typeface="Hepta Slab"/>
              <a:ea typeface="Hepta Slab"/>
              <a:cs typeface="Hepta Slab"/>
              <a:sym typeface="Hepta Slab"/>
            </a:endParaRPr>
          </a:p>
        </p:txBody>
      </p:sp>
      <p:sp>
        <p:nvSpPr>
          <p:cNvPr id="1584" name="Google Shape;1584;p171"/>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85" name="Google Shape;1585;p171"/>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86" name="Google Shape;1586;p171"/>
          <p:cNvSpPr/>
          <p:nvPr/>
        </p:nvSpPr>
        <p:spPr>
          <a:xfrm rot="-735262">
            <a:off x="783640" y="1614430"/>
            <a:ext cx="2981227" cy="9802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171"/>
          <p:cNvSpPr txBox="1"/>
          <p:nvPr/>
        </p:nvSpPr>
        <p:spPr>
          <a:xfrm rot="-805170">
            <a:off x="1177754" y="1666148"/>
            <a:ext cx="2271211" cy="74496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sum or difference mentally. </a:t>
            </a:r>
            <a:endParaRPr b="1" sz="1600">
              <a:solidFill>
                <a:srgbClr val="434343"/>
              </a:solidFill>
              <a:latin typeface="Caveat Brush"/>
              <a:ea typeface="Caveat Brush"/>
              <a:cs typeface="Caveat Brush"/>
              <a:sym typeface="Caveat Brush"/>
            </a:endParaRPr>
          </a:p>
        </p:txBody>
      </p:sp>
      <p:pic>
        <p:nvPicPr>
          <p:cNvPr id="1588" name="Google Shape;1588;p171"/>
          <p:cNvPicPr preferRelativeResize="0"/>
          <p:nvPr/>
        </p:nvPicPr>
        <p:blipFill>
          <a:blip r:embed="rId3">
            <a:alphaModFix/>
          </a:blip>
          <a:stretch>
            <a:fillRect/>
          </a:stretch>
        </p:blipFill>
        <p:spPr>
          <a:xfrm>
            <a:off x="2859296" y="2531578"/>
            <a:ext cx="4555025" cy="1193625"/>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2" name="Shape 1592"/>
        <p:cNvGrpSpPr/>
        <p:nvPr/>
      </p:nvGrpSpPr>
      <p:grpSpPr>
        <a:xfrm>
          <a:off x="0" y="0"/>
          <a:ext cx="0" cy="0"/>
          <a:chOff x="0" y="0"/>
          <a:chExt cx="0" cy="0"/>
        </a:xfrm>
      </p:grpSpPr>
      <p:sp>
        <p:nvSpPr>
          <p:cNvPr id="1593" name="Google Shape;1593;p172"/>
          <p:cNvSpPr txBox="1"/>
          <p:nvPr>
            <p:ph type="ctrTitle"/>
          </p:nvPr>
        </p:nvSpPr>
        <p:spPr>
          <a:xfrm>
            <a:off x="372875" y="43469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Number Talk: </a:t>
            </a:r>
            <a:endParaRPr sz="25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500">
                <a:solidFill>
                  <a:srgbClr val="595959"/>
                </a:solidFill>
                <a:latin typeface="Hepta Slab"/>
                <a:ea typeface="Hepta Slab"/>
                <a:cs typeface="Hepta Slab"/>
                <a:sym typeface="Hepta Slab"/>
              </a:rPr>
              <a:t>Lots of Thousands</a:t>
            </a:r>
            <a:endParaRPr b="0" sz="2500">
              <a:solidFill>
                <a:srgbClr val="595959"/>
              </a:solidFill>
              <a:latin typeface="Hepta Slab"/>
              <a:ea typeface="Hepta Slab"/>
              <a:cs typeface="Hepta Slab"/>
              <a:sym typeface="Hepta Slab"/>
            </a:endParaRPr>
          </a:p>
        </p:txBody>
      </p:sp>
      <p:sp>
        <p:nvSpPr>
          <p:cNvPr id="1594" name="Google Shape;1594;p17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595" name="Google Shape;1595;p17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596" name="Google Shape;1596;p172"/>
          <p:cNvSpPr/>
          <p:nvPr/>
        </p:nvSpPr>
        <p:spPr>
          <a:xfrm rot="-735262">
            <a:off x="783640" y="1614430"/>
            <a:ext cx="2981227" cy="9802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172"/>
          <p:cNvSpPr txBox="1"/>
          <p:nvPr/>
        </p:nvSpPr>
        <p:spPr>
          <a:xfrm rot="-805170">
            <a:off x="1177754" y="1666148"/>
            <a:ext cx="2271211" cy="74496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sum or difference mentally. </a:t>
            </a:r>
            <a:endParaRPr b="1" sz="1600">
              <a:solidFill>
                <a:srgbClr val="434343"/>
              </a:solidFill>
              <a:latin typeface="Caveat Brush"/>
              <a:ea typeface="Caveat Brush"/>
              <a:cs typeface="Caveat Brush"/>
              <a:sym typeface="Caveat Brush"/>
            </a:endParaRPr>
          </a:p>
        </p:txBody>
      </p:sp>
      <p:pic>
        <p:nvPicPr>
          <p:cNvPr id="1598" name="Google Shape;1598;p172"/>
          <p:cNvPicPr preferRelativeResize="0"/>
          <p:nvPr/>
        </p:nvPicPr>
        <p:blipFill>
          <a:blip r:embed="rId3">
            <a:alphaModFix/>
          </a:blip>
          <a:stretch>
            <a:fillRect/>
          </a:stretch>
        </p:blipFill>
        <p:spPr>
          <a:xfrm>
            <a:off x="2724152" y="2495679"/>
            <a:ext cx="4887475" cy="1355225"/>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2" name="Shape 1602"/>
        <p:cNvGrpSpPr/>
        <p:nvPr/>
      </p:nvGrpSpPr>
      <p:grpSpPr>
        <a:xfrm>
          <a:off x="0" y="0"/>
          <a:ext cx="0" cy="0"/>
          <a:chOff x="0" y="0"/>
          <a:chExt cx="0" cy="0"/>
        </a:xfrm>
      </p:grpSpPr>
      <p:sp>
        <p:nvSpPr>
          <p:cNvPr id="1603" name="Google Shape;1603;p173"/>
          <p:cNvSpPr txBox="1"/>
          <p:nvPr>
            <p:ph type="ctrTitle"/>
          </p:nvPr>
        </p:nvSpPr>
        <p:spPr>
          <a:xfrm>
            <a:off x="372875" y="434692"/>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rgbClr val="595959"/>
                </a:solidFill>
                <a:latin typeface="Hepta Slab"/>
                <a:ea typeface="Hepta Slab"/>
                <a:cs typeface="Hepta Slab"/>
                <a:sym typeface="Hepta Slab"/>
              </a:rPr>
              <a:t>Number Talk: </a:t>
            </a:r>
            <a:endParaRPr sz="25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500">
                <a:solidFill>
                  <a:srgbClr val="595959"/>
                </a:solidFill>
                <a:latin typeface="Hepta Slab"/>
                <a:ea typeface="Hepta Slab"/>
                <a:cs typeface="Hepta Slab"/>
                <a:sym typeface="Hepta Slab"/>
              </a:rPr>
              <a:t>Lots of Thousands</a:t>
            </a:r>
            <a:endParaRPr b="0" sz="2500">
              <a:solidFill>
                <a:srgbClr val="595959"/>
              </a:solidFill>
              <a:latin typeface="Hepta Slab"/>
              <a:ea typeface="Hepta Slab"/>
              <a:cs typeface="Hepta Slab"/>
              <a:sym typeface="Hepta Slab"/>
            </a:endParaRPr>
          </a:p>
        </p:txBody>
      </p:sp>
      <p:sp>
        <p:nvSpPr>
          <p:cNvPr id="1604" name="Google Shape;1604;p17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605" name="Google Shape;1605;p17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06" name="Google Shape;1606;p173"/>
          <p:cNvSpPr/>
          <p:nvPr/>
        </p:nvSpPr>
        <p:spPr>
          <a:xfrm rot="-735262">
            <a:off x="783640" y="1614430"/>
            <a:ext cx="2981227" cy="9802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173"/>
          <p:cNvSpPr txBox="1"/>
          <p:nvPr/>
        </p:nvSpPr>
        <p:spPr>
          <a:xfrm rot="-805170">
            <a:off x="1177754" y="1666148"/>
            <a:ext cx="2271211" cy="744967"/>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sum or difference mentally. </a:t>
            </a:r>
            <a:endParaRPr b="1" sz="1600">
              <a:solidFill>
                <a:srgbClr val="434343"/>
              </a:solidFill>
              <a:latin typeface="Caveat Brush"/>
              <a:ea typeface="Caveat Brush"/>
              <a:cs typeface="Caveat Brush"/>
              <a:sym typeface="Caveat Brush"/>
            </a:endParaRPr>
          </a:p>
        </p:txBody>
      </p:sp>
      <p:pic>
        <p:nvPicPr>
          <p:cNvPr id="1608" name="Google Shape;1608;p173"/>
          <p:cNvPicPr preferRelativeResize="0"/>
          <p:nvPr/>
        </p:nvPicPr>
        <p:blipFill>
          <a:blip r:embed="rId3">
            <a:alphaModFix/>
          </a:blip>
          <a:stretch>
            <a:fillRect/>
          </a:stretch>
        </p:blipFill>
        <p:spPr>
          <a:xfrm>
            <a:off x="2747977" y="2549528"/>
            <a:ext cx="5153388" cy="1264800"/>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2" name="Shape 1612"/>
        <p:cNvGrpSpPr/>
        <p:nvPr/>
      </p:nvGrpSpPr>
      <p:grpSpPr>
        <a:xfrm>
          <a:off x="0" y="0"/>
          <a:ext cx="0" cy="0"/>
          <a:chOff x="0" y="0"/>
          <a:chExt cx="0" cy="0"/>
        </a:xfrm>
      </p:grpSpPr>
      <p:sp>
        <p:nvSpPr>
          <p:cNvPr id="1613" name="Google Shape;1613;p174"/>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Milk and Mango Lassi</a:t>
            </a:r>
            <a:endParaRPr sz="3200">
              <a:solidFill>
                <a:srgbClr val="595959"/>
              </a:solidFill>
              <a:latin typeface="Hepta Slab"/>
              <a:ea typeface="Hepta Slab"/>
              <a:cs typeface="Hepta Slab"/>
              <a:sym typeface="Hepta Slab"/>
            </a:endParaRPr>
          </a:p>
        </p:txBody>
      </p:sp>
      <p:sp>
        <p:nvSpPr>
          <p:cNvPr id="1614" name="Google Shape;1614;p17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615" name="Google Shape;1615;p174"/>
          <p:cNvSpPr txBox="1"/>
          <p:nvPr/>
        </p:nvSpPr>
        <p:spPr>
          <a:xfrm>
            <a:off x="405650" y="1054900"/>
            <a:ext cx="43785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Quicksand"/>
                <a:ea typeface="Quicksand"/>
                <a:cs typeface="Quicksand"/>
                <a:sym typeface="Quicksand"/>
              </a:rPr>
              <a:t>1. Here are three true statements about this jug of milk.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This jug contains 1 gallon of milk. </a:t>
            </a:r>
            <a:endParaRPr sz="1200">
              <a:latin typeface="Quicksand"/>
              <a:ea typeface="Quicksand"/>
              <a:cs typeface="Quicksand"/>
              <a:sym typeface="Quicksand"/>
            </a:endParaRPr>
          </a:p>
          <a:p>
            <a:pPr indent="-304800" lvl="0" marL="457200" rtl="0" algn="l">
              <a:spcBef>
                <a:spcPts val="1000"/>
              </a:spcBef>
              <a:spcAft>
                <a:spcPts val="0"/>
              </a:spcAft>
              <a:buSzPts val="1200"/>
              <a:buFont typeface="Quicksand"/>
              <a:buChar char="●"/>
            </a:pPr>
            <a:r>
              <a:rPr lang="en" sz="1200">
                <a:latin typeface="Quicksand"/>
                <a:ea typeface="Quicksand"/>
                <a:cs typeface="Quicksand"/>
                <a:sym typeface="Quicksand"/>
              </a:rPr>
              <a:t>This jug contains 4 quarts of milk. </a:t>
            </a:r>
            <a:endParaRPr sz="1200">
              <a:latin typeface="Quicksand"/>
              <a:ea typeface="Quicksand"/>
              <a:cs typeface="Quicksand"/>
              <a:sym typeface="Quicksand"/>
            </a:endParaRPr>
          </a:p>
          <a:p>
            <a:pPr indent="-304800" lvl="0" marL="457200" rtl="0" algn="l">
              <a:spcBef>
                <a:spcPts val="1000"/>
              </a:spcBef>
              <a:spcAft>
                <a:spcPts val="0"/>
              </a:spcAft>
              <a:buSzPts val="1200"/>
              <a:buFont typeface="Quicksand"/>
              <a:buChar char="●"/>
            </a:pPr>
            <a:r>
              <a:rPr lang="en" sz="1200">
                <a:latin typeface="Quicksand"/>
                <a:ea typeface="Quicksand"/>
                <a:cs typeface="Quicksand"/>
                <a:sym typeface="Quicksand"/>
              </a:rPr>
              <a:t>This jug contains 16 cups of milk.</a:t>
            </a:r>
            <a:endParaRPr sz="1200">
              <a:latin typeface="Quicksand"/>
              <a:ea typeface="Quicksand"/>
              <a:cs typeface="Quicksand"/>
              <a:sym typeface="Quicksand"/>
            </a:endParaRPr>
          </a:p>
          <a:p>
            <a:pPr indent="0" lvl="0" marL="0" rtl="0" algn="l">
              <a:spcBef>
                <a:spcPts val="1000"/>
              </a:spcBef>
              <a:spcAft>
                <a:spcPts val="0"/>
              </a:spcAft>
              <a:buNone/>
            </a:pPr>
            <a:r>
              <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Complete each statement so that it is true: </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a. One gallon is _____ times as much as 1 quart. </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b. One gallon is _____ times as much as 1 cup. </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c. One quart is _____ times as much as 1 cup.</a:t>
            </a:r>
            <a:endParaRPr sz="1200">
              <a:latin typeface="Quicksand"/>
              <a:ea typeface="Quicksand"/>
              <a:cs typeface="Quicksand"/>
              <a:sym typeface="Quicksand"/>
            </a:endParaRPr>
          </a:p>
          <a:p>
            <a:pPr indent="0" lvl="0" marL="0" rtl="0" algn="l">
              <a:spcBef>
                <a:spcPts val="1000"/>
              </a:spcBef>
              <a:spcAft>
                <a:spcPts val="1000"/>
              </a:spcAft>
              <a:buNone/>
            </a:pPr>
            <a:r>
              <a:t/>
            </a:r>
            <a:endParaRPr sz="1200">
              <a:latin typeface="Quicksand"/>
              <a:ea typeface="Quicksand"/>
              <a:cs typeface="Quicksand"/>
              <a:sym typeface="Quicksand"/>
            </a:endParaRPr>
          </a:p>
        </p:txBody>
      </p:sp>
      <p:pic>
        <p:nvPicPr>
          <p:cNvPr id="1616" name="Google Shape;1616;p174"/>
          <p:cNvPicPr preferRelativeResize="0"/>
          <p:nvPr/>
        </p:nvPicPr>
        <p:blipFill>
          <a:blip r:embed="rId3">
            <a:alphaModFix/>
          </a:blip>
          <a:stretch>
            <a:fillRect/>
          </a:stretch>
        </p:blipFill>
        <p:spPr>
          <a:xfrm>
            <a:off x="3527550" y="1425550"/>
            <a:ext cx="620975" cy="935250"/>
          </a:xfrm>
          <a:prstGeom prst="rect">
            <a:avLst/>
          </a:prstGeom>
          <a:noFill/>
          <a:ln>
            <a:noFill/>
          </a:ln>
        </p:spPr>
      </p:pic>
      <p:sp>
        <p:nvSpPr>
          <p:cNvPr id="1617" name="Google Shape;1617;p174"/>
          <p:cNvSpPr txBox="1"/>
          <p:nvPr/>
        </p:nvSpPr>
        <p:spPr>
          <a:xfrm>
            <a:off x="4412425" y="1108650"/>
            <a:ext cx="4378500" cy="339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Quicksand"/>
                <a:ea typeface="Quicksand"/>
                <a:cs typeface="Quicksand"/>
                <a:sym typeface="Quicksand"/>
              </a:rPr>
              <a:t>2. For a potluck party, Priya and three other relatives are bringing mango lassi. Here’s how much lassi each guest has prepared.</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a. Who prepared the most mango lassi? Explain your reasoning. </a:t>
            </a:r>
            <a:endParaRPr sz="1200">
              <a:latin typeface="Quicksand"/>
              <a:ea typeface="Quicksand"/>
              <a:cs typeface="Quicksand"/>
              <a:sym typeface="Quicksand"/>
            </a:endParaRPr>
          </a:p>
          <a:p>
            <a:pPr indent="0" lvl="0" marL="0" rtl="0" algn="l">
              <a:spcBef>
                <a:spcPts val="1000"/>
              </a:spcBef>
              <a:spcAft>
                <a:spcPts val="0"/>
              </a:spcAft>
              <a:buNone/>
            </a:pPr>
            <a:r>
              <a:rPr lang="en" sz="1200">
                <a:latin typeface="Quicksand"/>
                <a:ea typeface="Quicksand"/>
                <a:cs typeface="Quicksand"/>
                <a:sym typeface="Quicksand"/>
              </a:rPr>
              <a:t>b. How many cups of lassi did all the guests bring?</a:t>
            </a:r>
            <a:endParaRPr sz="1200">
              <a:latin typeface="Quicksand"/>
              <a:ea typeface="Quicksand"/>
              <a:cs typeface="Quicksand"/>
              <a:sym typeface="Quicksand"/>
            </a:endParaRPr>
          </a:p>
          <a:p>
            <a:pPr indent="0" lvl="0" marL="0" rtl="0" algn="l">
              <a:spcBef>
                <a:spcPts val="1000"/>
              </a:spcBef>
              <a:spcAft>
                <a:spcPts val="1000"/>
              </a:spcAft>
              <a:buNone/>
            </a:pPr>
            <a:r>
              <a:rPr lang="en" sz="1200">
                <a:latin typeface="Quicksand"/>
                <a:ea typeface="Quicksand"/>
                <a:cs typeface="Quicksand"/>
                <a:sym typeface="Quicksand"/>
              </a:rPr>
              <a:t>c. Complete this sentence: Priya’s grandma made _____ times as much lassi as Priya’s cousin. Show how you know.</a:t>
            </a:r>
            <a:endParaRPr sz="1200">
              <a:latin typeface="Quicksand"/>
              <a:ea typeface="Quicksand"/>
              <a:cs typeface="Quicksand"/>
              <a:sym typeface="Quicksand"/>
            </a:endParaRPr>
          </a:p>
        </p:txBody>
      </p:sp>
      <p:pic>
        <p:nvPicPr>
          <p:cNvPr id="1618" name="Google Shape;1618;p174"/>
          <p:cNvPicPr preferRelativeResize="0"/>
          <p:nvPr/>
        </p:nvPicPr>
        <p:blipFill>
          <a:blip r:embed="rId4">
            <a:alphaModFix/>
          </a:blip>
          <a:stretch>
            <a:fillRect/>
          </a:stretch>
        </p:blipFill>
        <p:spPr>
          <a:xfrm>
            <a:off x="4945825" y="1847550"/>
            <a:ext cx="829400" cy="1012800"/>
          </a:xfrm>
          <a:prstGeom prst="rect">
            <a:avLst/>
          </a:prstGeom>
          <a:noFill/>
          <a:ln cap="flat" cmpd="sng" w="19050">
            <a:solidFill>
              <a:schemeClr val="dk2"/>
            </a:solidFill>
            <a:prstDash val="solid"/>
            <a:round/>
            <a:headEnd len="sm" w="sm" type="none"/>
            <a:tailEnd len="sm" w="sm" type="none"/>
          </a:ln>
        </p:spPr>
      </p:pic>
      <p:pic>
        <p:nvPicPr>
          <p:cNvPr id="1619" name="Google Shape;1619;p174"/>
          <p:cNvPicPr preferRelativeResize="0"/>
          <p:nvPr/>
        </p:nvPicPr>
        <p:blipFill>
          <a:blip r:embed="rId5">
            <a:alphaModFix/>
          </a:blip>
          <a:stretch>
            <a:fillRect/>
          </a:stretch>
        </p:blipFill>
        <p:spPr>
          <a:xfrm>
            <a:off x="6139700" y="1827162"/>
            <a:ext cx="1362625" cy="10535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3" name="Shape 1623"/>
        <p:cNvGrpSpPr/>
        <p:nvPr/>
      </p:nvGrpSpPr>
      <p:grpSpPr>
        <a:xfrm>
          <a:off x="0" y="0"/>
          <a:ext cx="0" cy="0"/>
          <a:chOff x="0" y="0"/>
          <a:chExt cx="0" cy="0"/>
        </a:xfrm>
      </p:grpSpPr>
      <p:sp>
        <p:nvSpPr>
          <p:cNvPr id="1624" name="Google Shape;1624;p175"/>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Clay for Art Class</a:t>
            </a:r>
            <a:endParaRPr sz="3200">
              <a:solidFill>
                <a:srgbClr val="595959"/>
              </a:solidFill>
              <a:latin typeface="Hepta Slab"/>
              <a:ea typeface="Hepta Slab"/>
              <a:cs typeface="Hepta Slab"/>
              <a:sym typeface="Hepta Slab"/>
            </a:endParaRPr>
          </a:p>
        </p:txBody>
      </p:sp>
      <p:sp>
        <p:nvSpPr>
          <p:cNvPr id="1625" name="Google Shape;1625;p17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26" name="Google Shape;1626;p175"/>
          <p:cNvSpPr txBox="1"/>
          <p:nvPr/>
        </p:nvSpPr>
        <p:spPr>
          <a:xfrm>
            <a:off x="543575" y="1094700"/>
            <a:ext cx="61329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Quicksand"/>
                <a:ea typeface="Quicksand"/>
                <a:cs typeface="Quicksand"/>
                <a:sym typeface="Quicksand"/>
              </a:rPr>
              <a:t>At a craft store, clay is sold in packs of different sizes: 1 pound, 24 ounces, 3 pounds, and 5 pounds. An art teacher needs 120 ounces of clay for her class.</a:t>
            </a:r>
            <a:endParaRPr sz="1300">
              <a:latin typeface="Quicksand"/>
              <a:ea typeface="Quicksand"/>
              <a:cs typeface="Quicksand"/>
              <a:sym typeface="Quicksand"/>
            </a:endParaRPr>
          </a:p>
        </p:txBody>
      </p:sp>
      <p:pic>
        <p:nvPicPr>
          <p:cNvPr id="1627" name="Google Shape;1627;p175"/>
          <p:cNvPicPr preferRelativeResize="0"/>
          <p:nvPr/>
        </p:nvPicPr>
        <p:blipFill>
          <a:blip r:embed="rId3">
            <a:alphaModFix/>
          </a:blip>
          <a:stretch>
            <a:fillRect/>
          </a:stretch>
        </p:blipFill>
        <p:spPr>
          <a:xfrm>
            <a:off x="6586700" y="994650"/>
            <a:ext cx="1409154" cy="785100"/>
          </a:xfrm>
          <a:prstGeom prst="rect">
            <a:avLst/>
          </a:prstGeom>
          <a:noFill/>
          <a:ln cap="flat" cmpd="sng" w="19050">
            <a:solidFill>
              <a:schemeClr val="dk2"/>
            </a:solidFill>
            <a:prstDash val="solid"/>
            <a:round/>
            <a:headEnd len="sm" w="sm" type="none"/>
            <a:tailEnd len="sm" w="sm" type="none"/>
          </a:ln>
        </p:spPr>
      </p:pic>
      <p:sp>
        <p:nvSpPr>
          <p:cNvPr id="1628" name="Google Shape;1628;p175"/>
          <p:cNvSpPr txBox="1"/>
          <p:nvPr/>
        </p:nvSpPr>
        <p:spPr>
          <a:xfrm>
            <a:off x="525625" y="1840175"/>
            <a:ext cx="3770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Would she have enough clay if she bought each of the following combinations? Explain or show your reasoning.</a:t>
            </a:r>
            <a:endParaRPr>
              <a:latin typeface="Quicksand"/>
              <a:ea typeface="Quicksand"/>
              <a:cs typeface="Quicksand"/>
              <a:sym typeface="Quicksand"/>
            </a:endParaRPr>
          </a:p>
        </p:txBody>
      </p:sp>
      <p:pic>
        <p:nvPicPr>
          <p:cNvPr id="1629" name="Google Shape;1629;p175"/>
          <p:cNvPicPr preferRelativeResize="0"/>
          <p:nvPr/>
        </p:nvPicPr>
        <p:blipFill>
          <a:blip r:embed="rId4">
            <a:alphaModFix/>
          </a:blip>
          <a:stretch>
            <a:fillRect/>
          </a:stretch>
        </p:blipFill>
        <p:spPr>
          <a:xfrm>
            <a:off x="669250" y="2831950"/>
            <a:ext cx="2979250" cy="748750"/>
          </a:xfrm>
          <a:prstGeom prst="rect">
            <a:avLst/>
          </a:prstGeom>
          <a:noFill/>
          <a:ln cap="flat" cmpd="sng" w="19050">
            <a:solidFill>
              <a:schemeClr val="dk2"/>
            </a:solidFill>
            <a:prstDash val="solid"/>
            <a:round/>
            <a:headEnd len="sm" w="sm" type="none"/>
            <a:tailEnd len="sm" w="sm" type="none"/>
          </a:ln>
        </p:spPr>
      </p:pic>
      <p:sp>
        <p:nvSpPr>
          <p:cNvPr id="1630" name="Google Shape;1630;p175"/>
          <p:cNvSpPr txBox="1"/>
          <p:nvPr/>
        </p:nvSpPr>
        <p:spPr>
          <a:xfrm>
            <a:off x="4394275" y="2001750"/>
            <a:ext cx="42192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Decide if each statement is true or false. Be prepared to explain or show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A 3-pound pack weighs 2 times as much as a 24-ounce pack.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If we combine a 1-pound pack, a 3-pound pack, and a 5-pound pack, we’d have 6 times as much clay as what’s in a 24-ounce pack.</a:t>
            </a:r>
            <a:endParaRPr>
              <a:latin typeface="Quicksand"/>
              <a:ea typeface="Quicksand"/>
              <a:cs typeface="Quicksand"/>
              <a:sym typeface="Quicksand"/>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4" name="Shape 1634"/>
        <p:cNvGrpSpPr/>
        <p:nvPr/>
      </p:nvGrpSpPr>
      <p:grpSpPr>
        <a:xfrm>
          <a:off x="0" y="0"/>
          <a:ext cx="0" cy="0"/>
          <a:chOff x="0" y="0"/>
          <a:chExt cx="0" cy="0"/>
        </a:xfrm>
      </p:grpSpPr>
      <p:sp>
        <p:nvSpPr>
          <p:cNvPr id="1635" name="Google Shape;1635;p176"/>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sp>
        <p:nvSpPr>
          <p:cNvPr id="1636" name="Google Shape;1636;p176"/>
          <p:cNvSpPr txBox="1"/>
          <p:nvPr/>
        </p:nvSpPr>
        <p:spPr>
          <a:xfrm>
            <a:off x="536925" y="334150"/>
            <a:ext cx="7152000" cy="8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Covered By Your Grace"/>
                <a:ea typeface="Covered By Your Grace"/>
                <a:cs typeface="Covered By Your Grace"/>
                <a:sym typeface="Covered By Your Grace"/>
              </a:rPr>
              <a:t>Today we solved problems by converting one unit to another unit—first from gallons to quarts or cups (or the other way around) and then from pounds to ounces (or the other way around). By converting some measurements, we were able to make comparisons, find total amounts, and more.</a:t>
            </a:r>
            <a:endParaRPr sz="1600">
              <a:latin typeface="Covered By Your Grace"/>
              <a:ea typeface="Covered By Your Grace"/>
              <a:cs typeface="Covered By Your Grace"/>
              <a:sym typeface="Covered By Your Grace"/>
            </a:endParaRPr>
          </a:p>
        </p:txBody>
      </p:sp>
      <p:pic>
        <p:nvPicPr>
          <p:cNvPr id="1637" name="Google Shape;1637;p176"/>
          <p:cNvPicPr preferRelativeResize="0"/>
          <p:nvPr/>
        </p:nvPicPr>
        <p:blipFill rotWithShape="1">
          <a:blip r:embed="rId3">
            <a:alphaModFix/>
          </a:blip>
          <a:srcRect b="0" l="21370" r="22481" t="0"/>
          <a:stretch/>
        </p:blipFill>
        <p:spPr>
          <a:xfrm>
            <a:off x="3324673" y="3221800"/>
            <a:ext cx="1267096" cy="1419300"/>
          </a:xfrm>
          <a:prstGeom prst="rect">
            <a:avLst/>
          </a:prstGeom>
          <a:noFill/>
          <a:ln>
            <a:noFill/>
          </a:ln>
        </p:spPr>
      </p:pic>
      <p:sp>
        <p:nvSpPr>
          <p:cNvPr id="1638" name="Google Shape;1638;p176"/>
          <p:cNvSpPr/>
          <p:nvPr/>
        </p:nvSpPr>
        <p:spPr>
          <a:xfrm>
            <a:off x="4765050" y="1567075"/>
            <a:ext cx="3736333" cy="164981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176"/>
          <p:cNvSpPr txBox="1"/>
          <p:nvPr/>
        </p:nvSpPr>
        <p:spPr>
          <a:xfrm flipH="1">
            <a:off x="5195800" y="1753400"/>
            <a:ext cx="27924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If someone claimed that 3 quarts is greater than 2 gallons because 3 is greater than 2, how would you explain that this is not true? What correction would you offer?</a:t>
            </a:r>
            <a:endParaRPr b="1" sz="1100">
              <a:latin typeface="Quicksand"/>
              <a:ea typeface="Quicksand"/>
              <a:cs typeface="Quicksand"/>
              <a:sym typeface="Quicksand"/>
            </a:endParaRPr>
          </a:p>
        </p:txBody>
      </p:sp>
      <p:sp>
        <p:nvSpPr>
          <p:cNvPr id="1640" name="Google Shape;1640;p176"/>
          <p:cNvSpPr/>
          <p:nvPr/>
        </p:nvSpPr>
        <p:spPr>
          <a:xfrm>
            <a:off x="5313325" y="3165700"/>
            <a:ext cx="3602890" cy="1649815"/>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176"/>
          <p:cNvSpPr txBox="1"/>
          <p:nvPr/>
        </p:nvSpPr>
        <p:spPr>
          <a:xfrm flipH="1">
            <a:off x="5741675" y="3524075"/>
            <a:ext cx="25794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If someone claimed that 24 ounces is 8 times as much as 3 pounds, would you agree? Why or why not?</a:t>
            </a:r>
            <a:endParaRPr b="1" sz="1100">
              <a:latin typeface="Quicksand"/>
              <a:ea typeface="Quicksand"/>
              <a:cs typeface="Quicksand"/>
              <a:sym typeface="Quicksand"/>
            </a:endParaRPr>
          </a:p>
        </p:txBody>
      </p:sp>
      <p:pic>
        <p:nvPicPr>
          <p:cNvPr id="1642" name="Google Shape;1642;p176"/>
          <p:cNvPicPr preferRelativeResize="0"/>
          <p:nvPr/>
        </p:nvPicPr>
        <p:blipFill>
          <a:blip r:embed="rId4">
            <a:alphaModFix/>
          </a:blip>
          <a:stretch>
            <a:fillRect/>
          </a:stretch>
        </p:blipFill>
        <p:spPr>
          <a:xfrm>
            <a:off x="897425" y="1690575"/>
            <a:ext cx="1152525" cy="952500"/>
          </a:xfrm>
          <a:prstGeom prst="rect">
            <a:avLst/>
          </a:prstGeom>
          <a:noFill/>
          <a:ln cap="flat" cmpd="sng" w="19050">
            <a:solidFill>
              <a:schemeClr val="dk2"/>
            </a:solidFill>
            <a:prstDash val="solid"/>
            <a:round/>
            <a:headEnd len="sm" w="sm" type="none"/>
            <a:tailEnd len="sm" w="sm" type="none"/>
          </a:ln>
        </p:spPr>
      </p:pic>
      <p:pic>
        <p:nvPicPr>
          <p:cNvPr id="1643" name="Google Shape;1643;p176"/>
          <p:cNvPicPr preferRelativeResize="0"/>
          <p:nvPr/>
        </p:nvPicPr>
        <p:blipFill>
          <a:blip r:embed="rId5">
            <a:alphaModFix/>
          </a:blip>
          <a:stretch>
            <a:fillRect/>
          </a:stretch>
        </p:blipFill>
        <p:spPr>
          <a:xfrm>
            <a:off x="1893850" y="2813425"/>
            <a:ext cx="1047750" cy="952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647" name="Shape 1647"/>
        <p:cNvGrpSpPr/>
        <p:nvPr/>
      </p:nvGrpSpPr>
      <p:grpSpPr>
        <a:xfrm>
          <a:off x="0" y="0"/>
          <a:ext cx="0" cy="0"/>
          <a:chOff x="0" y="0"/>
          <a:chExt cx="0" cy="0"/>
        </a:xfrm>
      </p:grpSpPr>
      <p:sp>
        <p:nvSpPr>
          <p:cNvPr id="1648" name="Google Shape;1648;p177"/>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Problem Solving: Length Measurements</a:t>
            </a:r>
            <a:endParaRPr sz="3500">
              <a:latin typeface="Hepta Slab"/>
              <a:ea typeface="Hepta Slab"/>
              <a:cs typeface="Hepta Slab"/>
              <a:sym typeface="Hepta Slab"/>
            </a:endParaRPr>
          </a:p>
        </p:txBody>
      </p:sp>
      <p:sp>
        <p:nvSpPr>
          <p:cNvPr id="1649" name="Google Shape;1649;p177"/>
          <p:cNvSpPr txBox="1"/>
          <p:nvPr/>
        </p:nvSpPr>
        <p:spPr>
          <a:xfrm>
            <a:off x="2914650" y="2765250"/>
            <a:ext cx="44013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solve problems about distances and lengths. </a:t>
            </a:r>
            <a:endParaRPr>
              <a:latin typeface="Quicksand"/>
              <a:ea typeface="Quicksand"/>
              <a:cs typeface="Quicksand"/>
              <a:sym typeface="Quicksand"/>
            </a:endParaRPr>
          </a:p>
        </p:txBody>
      </p:sp>
      <p:sp>
        <p:nvSpPr>
          <p:cNvPr id="1650" name="Google Shape;1650;p177"/>
          <p:cNvSpPr/>
          <p:nvPr/>
        </p:nvSpPr>
        <p:spPr>
          <a:xfrm>
            <a:off x="2372652"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177"/>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4.MD.A.2, 4.OA.A.2</a:t>
            </a:r>
            <a:endParaRPr sz="1100">
              <a:latin typeface="Quicksand"/>
              <a:ea typeface="Quicksand"/>
              <a:cs typeface="Quicksand"/>
              <a:sym typeface="Quicksand"/>
            </a:endParaRPr>
          </a:p>
        </p:txBody>
      </p:sp>
      <p:sp>
        <p:nvSpPr>
          <p:cNvPr id="1652" name="Google Shape;1652;p177"/>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18</a:t>
            </a:r>
            <a:endParaRP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6" name="Shape 1656"/>
        <p:cNvGrpSpPr/>
        <p:nvPr/>
      </p:nvGrpSpPr>
      <p:grpSpPr>
        <a:xfrm>
          <a:off x="0" y="0"/>
          <a:ext cx="0" cy="0"/>
          <a:chOff x="0" y="0"/>
          <a:chExt cx="0" cy="0"/>
        </a:xfrm>
      </p:grpSpPr>
      <p:sp>
        <p:nvSpPr>
          <p:cNvPr id="1657" name="Google Shape;1657;p178"/>
          <p:cNvSpPr txBox="1"/>
          <p:nvPr>
            <p:ph type="ctrTitle"/>
          </p:nvPr>
        </p:nvSpPr>
        <p:spPr>
          <a:xfrm>
            <a:off x="507150" y="630180"/>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300">
                <a:solidFill>
                  <a:srgbClr val="595959"/>
                </a:solidFill>
                <a:latin typeface="Hepta Slab"/>
                <a:ea typeface="Hepta Slab"/>
                <a:cs typeface="Hepta Slab"/>
                <a:sym typeface="Hepta Slab"/>
              </a:rPr>
              <a:t>Which One Doesn’t Belong: Measurements</a:t>
            </a:r>
            <a:endParaRPr b="0" sz="3300">
              <a:solidFill>
                <a:srgbClr val="595959"/>
              </a:solidFill>
              <a:latin typeface="Hepta Slab"/>
              <a:ea typeface="Hepta Slab"/>
              <a:cs typeface="Hepta Slab"/>
              <a:sym typeface="Hepta Slab"/>
            </a:endParaRPr>
          </a:p>
        </p:txBody>
      </p:sp>
      <p:sp>
        <p:nvSpPr>
          <p:cNvPr id="1658" name="Google Shape;1658;p178"/>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659" name="Google Shape;1659;p17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660" name="Google Shape;1660;p178"/>
          <p:cNvSpPr/>
          <p:nvPr/>
        </p:nvSpPr>
        <p:spPr>
          <a:xfrm flipH="1" rot="685801">
            <a:off x="6523469" y="2311827"/>
            <a:ext cx="2193017" cy="1034322"/>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178"/>
          <p:cNvSpPr txBox="1"/>
          <p:nvPr/>
        </p:nvSpPr>
        <p:spPr>
          <a:xfrm flipH="1" rot="751316">
            <a:off x="6571400" y="24339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434343"/>
                </a:solidFill>
                <a:latin typeface="Caveat Brush"/>
                <a:ea typeface="Caveat Brush"/>
                <a:cs typeface="Caveat Brush"/>
                <a:sym typeface="Caveat Brush"/>
              </a:rPr>
              <a:t>Which one doesn’t belong?</a:t>
            </a:r>
            <a:endParaRPr b="1" sz="1900">
              <a:solidFill>
                <a:srgbClr val="434343"/>
              </a:solidFill>
              <a:latin typeface="Caveat Brush"/>
              <a:ea typeface="Caveat Brush"/>
              <a:cs typeface="Caveat Brush"/>
              <a:sym typeface="Caveat Brush"/>
            </a:endParaRPr>
          </a:p>
        </p:txBody>
      </p:sp>
      <p:pic>
        <p:nvPicPr>
          <p:cNvPr id="1662" name="Google Shape;1662;p178"/>
          <p:cNvPicPr preferRelativeResize="0"/>
          <p:nvPr/>
        </p:nvPicPr>
        <p:blipFill>
          <a:blip r:embed="rId3">
            <a:alphaModFix/>
          </a:blip>
          <a:stretch>
            <a:fillRect/>
          </a:stretch>
        </p:blipFill>
        <p:spPr>
          <a:xfrm>
            <a:off x="3475473" y="1497475"/>
            <a:ext cx="1309625" cy="3096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6" name="Shape 1666"/>
        <p:cNvGrpSpPr/>
        <p:nvPr/>
      </p:nvGrpSpPr>
      <p:grpSpPr>
        <a:xfrm>
          <a:off x="0" y="0"/>
          <a:ext cx="0" cy="0"/>
          <a:chOff x="0" y="0"/>
          <a:chExt cx="0" cy="0"/>
        </a:xfrm>
      </p:grpSpPr>
      <p:sp>
        <p:nvSpPr>
          <p:cNvPr id="1667" name="Google Shape;1667;p179"/>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Frisbee Throws</a:t>
            </a:r>
            <a:endParaRPr sz="3200">
              <a:solidFill>
                <a:srgbClr val="595959"/>
              </a:solidFill>
              <a:latin typeface="Hepta Slab"/>
              <a:ea typeface="Hepta Slab"/>
              <a:cs typeface="Hepta Slab"/>
              <a:sym typeface="Hepta Slab"/>
            </a:endParaRPr>
          </a:p>
        </p:txBody>
      </p:sp>
      <p:sp>
        <p:nvSpPr>
          <p:cNvPr id="1668" name="Google Shape;1668;p17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669" name="Google Shape;1669;p179"/>
          <p:cNvSpPr txBox="1"/>
          <p:nvPr/>
        </p:nvSpPr>
        <p:spPr>
          <a:xfrm>
            <a:off x="4073950" y="1443350"/>
            <a:ext cx="4741800" cy="237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Quicksand"/>
                <a:ea typeface="Quicksand"/>
                <a:cs typeface="Quicksand"/>
                <a:sym typeface="Quicksand"/>
              </a:rPr>
              <a:t>1. Complete the table with Elena and Tyler’s distances. Show your reasoning.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2. Who are the top three throwers for that first round? Find out by listing the students and their distances in feet and in order, from longest to shortest.</a:t>
            </a:r>
            <a:endParaRPr sz="1300">
              <a:latin typeface="Quicksand"/>
              <a:ea typeface="Quicksand"/>
              <a:cs typeface="Quicksand"/>
              <a:sym typeface="Quicksand"/>
            </a:endParaRPr>
          </a:p>
        </p:txBody>
      </p:sp>
      <p:sp>
        <p:nvSpPr>
          <p:cNvPr id="1670" name="Google Shape;1670;p179"/>
          <p:cNvSpPr txBox="1"/>
          <p:nvPr/>
        </p:nvSpPr>
        <p:spPr>
          <a:xfrm>
            <a:off x="408925" y="1108650"/>
            <a:ext cx="3797100" cy="95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Quicksand"/>
                <a:ea typeface="Quicksand"/>
                <a:cs typeface="Quicksand"/>
                <a:sym typeface="Quicksand"/>
              </a:rPr>
              <a:t>Six students were throwing frisbees on field day. Here is some information about each person’s first throw.</a:t>
            </a:r>
            <a:endParaRPr sz="1300">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292100" lvl="0" marL="457200" rtl="0" algn="l">
              <a:spcBef>
                <a:spcPts val="0"/>
              </a:spcBef>
              <a:spcAft>
                <a:spcPts val="0"/>
              </a:spcAft>
              <a:buSzPts val="1000"/>
              <a:buFont typeface="Quicksand"/>
              <a:buChar char="●"/>
            </a:pPr>
            <a:r>
              <a:rPr lang="en" sz="1000">
                <a:latin typeface="Quicksand"/>
                <a:ea typeface="Quicksand"/>
                <a:cs typeface="Quicksand"/>
                <a:sym typeface="Quicksand"/>
              </a:rPr>
              <a:t>Elena’s frisbee went 3 times as far as Clare’s did. </a:t>
            </a:r>
            <a:endParaRPr sz="1000">
              <a:latin typeface="Quicksand"/>
              <a:ea typeface="Quicksand"/>
              <a:cs typeface="Quicksand"/>
              <a:sym typeface="Quicksand"/>
            </a:endParaRPr>
          </a:p>
          <a:p>
            <a:pPr indent="-292100" lvl="0" marL="457200" rtl="0" algn="l">
              <a:spcBef>
                <a:spcPts val="1000"/>
              </a:spcBef>
              <a:spcAft>
                <a:spcPts val="1000"/>
              </a:spcAft>
              <a:buSzPts val="1000"/>
              <a:buFont typeface="Quicksand"/>
              <a:buChar char="●"/>
            </a:pPr>
            <a:r>
              <a:rPr lang="en" sz="1000">
                <a:latin typeface="Quicksand"/>
                <a:ea typeface="Quicksand"/>
                <a:cs typeface="Quicksand"/>
                <a:sym typeface="Quicksand"/>
              </a:rPr>
              <a:t>Andre’s frisbee went 4 times as far as Tyler’s did.</a:t>
            </a:r>
            <a:endParaRPr sz="1000">
              <a:latin typeface="Quicksand"/>
              <a:ea typeface="Quicksand"/>
              <a:cs typeface="Quicksand"/>
              <a:sym typeface="Quicksand"/>
            </a:endParaRPr>
          </a:p>
        </p:txBody>
      </p:sp>
      <p:pic>
        <p:nvPicPr>
          <p:cNvPr id="1671" name="Google Shape;1671;p179"/>
          <p:cNvPicPr preferRelativeResize="0"/>
          <p:nvPr/>
        </p:nvPicPr>
        <p:blipFill>
          <a:blip r:embed="rId3">
            <a:alphaModFix/>
          </a:blip>
          <a:stretch>
            <a:fillRect/>
          </a:stretch>
        </p:blipFill>
        <p:spPr>
          <a:xfrm>
            <a:off x="1588625" y="1923300"/>
            <a:ext cx="1268900" cy="1685200"/>
          </a:xfrm>
          <a:prstGeom prst="rect">
            <a:avLst/>
          </a:prstGeom>
          <a:noFill/>
          <a:ln cap="flat" cmpd="sng" w="19050">
            <a:solidFill>
              <a:schemeClr val="dk2"/>
            </a:solidFill>
            <a:prstDash val="solid"/>
            <a:round/>
            <a:headEnd len="sm" w="sm" type="none"/>
            <a:tailEnd len="sm" w="sm" type="none"/>
          </a:ln>
        </p:spPr>
      </p:pic>
      <p:pic>
        <p:nvPicPr>
          <p:cNvPr id="1672" name="Google Shape;1672;p179"/>
          <p:cNvPicPr preferRelativeResize="0"/>
          <p:nvPr/>
        </p:nvPicPr>
        <p:blipFill>
          <a:blip r:embed="rId4">
            <a:alphaModFix/>
          </a:blip>
          <a:stretch>
            <a:fillRect/>
          </a:stretch>
        </p:blipFill>
        <p:spPr>
          <a:xfrm>
            <a:off x="5703113" y="3060949"/>
            <a:ext cx="1483475" cy="1517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6" name="Shape 1676"/>
        <p:cNvGrpSpPr/>
        <p:nvPr/>
      </p:nvGrpSpPr>
      <p:grpSpPr>
        <a:xfrm>
          <a:off x="0" y="0"/>
          <a:ext cx="0" cy="0"/>
          <a:chOff x="0" y="0"/>
          <a:chExt cx="0" cy="0"/>
        </a:xfrm>
      </p:grpSpPr>
      <p:sp>
        <p:nvSpPr>
          <p:cNvPr id="1677" name="Google Shape;1677;p180"/>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Stone Towers</a:t>
            </a:r>
            <a:endParaRPr sz="3200">
              <a:solidFill>
                <a:srgbClr val="595959"/>
              </a:solidFill>
              <a:latin typeface="Hepta Slab"/>
              <a:ea typeface="Hepta Slab"/>
              <a:cs typeface="Hepta Slab"/>
              <a:sym typeface="Hepta Slab"/>
            </a:endParaRPr>
          </a:p>
        </p:txBody>
      </p:sp>
      <p:sp>
        <p:nvSpPr>
          <p:cNvPr id="1678" name="Google Shape;1678;p18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679" name="Google Shape;1679;p180"/>
          <p:cNvSpPr txBox="1"/>
          <p:nvPr/>
        </p:nvSpPr>
        <p:spPr>
          <a:xfrm>
            <a:off x="514350" y="1017975"/>
            <a:ext cx="3449400" cy="7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Quicksand"/>
                <a:ea typeface="Quicksand"/>
                <a:cs typeface="Quicksand"/>
                <a:sym typeface="Quicksand"/>
              </a:rPr>
              <a:t>While on an outing, a group of friends had a stone-stacking contest to see who can build the tallest stone tower.</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304800" lvl="0" marL="1371600" rtl="0" algn="l">
              <a:spcBef>
                <a:spcPts val="0"/>
              </a:spcBef>
              <a:spcAft>
                <a:spcPts val="0"/>
              </a:spcAft>
              <a:buSzPts val="1200"/>
              <a:buFont typeface="Quicksand"/>
              <a:buChar char="●"/>
            </a:pPr>
            <a:r>
              <a:rPr lang="en" sz="1200">
                <a:latin typeface="Quicksand"/>
                <a:ea typeface="Quicksand"/>
                <a:cs typeface="Quicksand"/>
                <a:sym typeface="Quicksand"/>
              </a:rPr>
              <a:t>Andre’s stone tower is 3 times as tall as Diego’s, but Diego didn’t build the shortest tower. </a:t>
            </a:r>
            <a:endParaRPr sz="1200">
              <a:latin typeface="Quicksand"/>
              <a:ea typeface="Quicksand"/>
              <a:cs typeface="Quicksand"/>
              <a:sym typeface="Quicksand"/>
            </a:endParaRPr>
          </a:p>
          <a:p>
            <a:pPr indent="-304800" lvl="0" marL="1371600" rtl="0" algn="l">
              <a:spcBef>
                <a:spcPts val="1000"/>
              </a:spcBef>
              <a:spcAft>
                <a:spcPts val="0"/>
              </a:spcAft>
              <a:buSzPts val="1200"/>
              <a:buFont typeface="Quicksand"/>
              <a:buChar char="●"/>
            </a:pPr>
            <a:r>
              <a:rPr lang="en" sz="1200">
                <a:latin typeface="Quicksand"/>
                <a:ea typeface="Quicksand"/>
                <a:cs typeface="Quicksand"/>
                <a:sym typeface="Quicksand"/>
              </a:rPr>
              <a:t>The tallest tower is 4 feet and 2 inches tall and belongs to Tyler. </a:t>
            </a:r>
            <a:endParaRPr sz="1200">
              <a:latin typeface="Quicksand"/>
              <a:ea typeface="Quicksand"/>
              <a:cs typeface="Quicksand"/>
              <a:sym typeface="Quicksand"/>
            </a:endParaRPr>
          </a:p>
          <a:p>
            <a:pPr indent="-304800" lvl="0" marL="1371600" rtl="0" algn="l">
              <a:spcBef>
                <a:spcPts val="1000"/>
              </a:spcBef>
              <a:spcAft>
                <a:spcPts val="0"/>
              </a:spcAft>
              <a:buSzPts val="1200"/>
              <a:buFont typeface="Quicksand"/>
              <a:buChar char="●"/>
            </a:pPr>
            <a:r>
              <a:rPr lang="en" sz="1200">
                <a:latin typeface="Quicksand"/>
                <a:ea typeface="Quicksand"/>
                <a:cs typeface="Quicksand"/>
                <a:sym typeface="Quicksand"/>
              </a:rPr>
              <a:t>One person built a tower that is 39 inches tall. </a:t>
            </a:r>
            <a:endParaRPr sz="1200">
              <a:latin typeface="Quicksand"/>
              <a:ea typeface="Quicksand"/>
              <a:cs typeface="Quicksand"/>
              <a:sym typeface="Quicksand"/>
            </a:endParaRPr>
          </a:p>
          <a:p>
            <a:pPr indent="-304800" lvl="0" marL="1371600" rtl="0" algn="l">
              <a:spcBef>
                <a:spcPts val="1000"/>
              </a:spcBef>
              <a:spcAft>
                <a:spcPts val="1000"/>
              </a:spcAft>
              <a:buSzPts val="1200"/>
              <a:buFont typeface="Quicksand"/>
              <a:buChar char="●"/>
            </a:pPr>
            <a:r>
              <a:rPr lang="en" sz="1200">
                <a:latin typeface="Quicksand"/>
                <a:ea typeface="Quicksand"/>
                <a:cs typeface="Quicksand"/>
                <a:sym typeface="Quicksand"/>
              </a:rPr>
              <a:t>Tyler’s tower is 5 times as tall as the shortest tower.</a:t>
            </a:r>
            <a:endParaRPr sz="1200">
              <a:latin typeface="Quicksand"/>
              <a:ea typeface="Quicksand"/>
              <a:cs typeface="Quicksand"/>
              <a:sym typeface="Quicksand"/>
            </a:endParaRPr>
          </a:p>
        </p:txBody>
      </p:sp>
      <p:sp>
        <p:nvSpPr>
          <p:cNvPr id="1680" name="Google Shape;1680;p180"/>
          <p:cNvSpPr txBox="1"/>
          <p:nvPr/>
        </p:nvSpPr>
        <p:spPr>
          <a:xfrm>
            <a:off x="4286250" y="1189425"/>
            <a:ext cx="4232700" cy="34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Quicksand"/>
                <a:ea typeface="Quicksand"/>
                <a:cs typeface="Quicksand"/>
                <a:sym typeface="Quicksand"/>
              </a:rPr>
              <a:t>1. How tall is each person’s stone tower? Be prepared to explain or show your reasoning.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0" lvl="0" marL="0" rtl="0" algn="l">
              <a:spcBef>
                <a:spcPts val="0"/>
              </a:spcBef>
              <a:spcAft>
                <a:spcPts val="0"/>
              </a:spcAft>
              <a:buNone/>
            </a:pPr>
            <a:r>
              <a:rPr lang="en" sz="1200">
                <a:latin typeface="Quicksand"/>
                <a:ea typeface="Quicksand"/>
                <a:cs typeface="Quicksand"/>
                <a:sym typeface="Quicksand"/>
              </a:rPr>
              <a:t>2. Elena came along and built a tower that is 5 times as tall as Diego’s tower. Is Elena’s tower more than 6 feet? Show your reasoning.</a:t>
            </a:r>
            <a:endParaRPr sz="1200">
              <a:latin typeface="Quicksand"/>
              <a:ea typeface="Quicksand"/>
              <a:cs typeface="Quicksand"/>
              <a:sym typeface="Quicksand"/>
            </a:endParaRPr>
          </a:p>
        </p:txBody>
      </p:sp>
      <p:pic>
        <p:nvPicPr>
          <p:cNvPr id="1681" name="Google Shape;1681;p180"/>
          <p:cNvPicPr preferRelativeResize="0"/>
          <p:nvPr/>
        </p:nvPicPr>
        <p:blipFill>
          <a:blip r:embed="rId3">
            <a:alphaModFix/>
          </a:blip>
          <a:stretch>
            <a:fillRect/>
          </a:stretch>
        </p:blipFill>
        <p:spPr>
          <a:xfrm>
            <a:off x="601275" y="2057225"/>
            <a:ext cx="933625" cy="1479500"/>
          </a:xfrm>
          <a:prstGeom prst="rect">
            <a:avLst/>
          </a:prstGeom>
          <a:noFill/>
          <a:ln cap="flat" cmpd="sng" w="19050">
            <a:solidFill>
              <a:schemeClr val="dk2"/>
            </a:solidFill>
            <a:prstDash val="solid"/>
            <a:round/>
            <a:headEnd len="sm" w="sm" type="none"/>
            <a:tailEnd len="sm" w="sm" type="none"/>
          </a:ln>
        </p:spPr>
      </p:pic>
      <p:pic>
        <p:nvPicPr>
          <p:cNvPr id="1682" name="Google Shape;1682;p180"/>
          <p:cNvPicPr preferRelativeResize="0"/>
          <p:nvPr/>
        </p:nvPicPr>
        <p:blipFill>
          <a:blip r:embed="rId4">
            <a:alphaModFix/>
          </a:blip>
          <a:stretch>
            <a:fillRect/>
          </a:stretch>
        </p:blipFill>
        <p:spPr>
          <a:xfrm>
            <a:off x="5268900" y="1793997"/>
            <a:ext cx="1945380" cy="1479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6" name="Shape 1686"/>
        <p:cNvGrpSpPr/>
        <p:nvPr/>
      </p:nvGrpSpPr>
      <p:grpSpPr>
        <a:xfrm>
          <a:off x="0" y="0"/>
          <a:ext cx="0" cy="0"/>
          <a:chOff x="0" y="0"/>
          <a:chExt cx="0" cy="0"/>
        </a:xfrm>
      </p:grpSpPr>
      <p:sp>
        <p:nvSpPr>
          <p:cNvPr id="1687" name="Google Shape;1687;p18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688" name="Google Shape;1688;p181"/>
          <p:cNvPicPr preferRelativeResize="0"/>
          <p:nvPr/>
        </p:nvPicPr>
        <p:blipFill rotWithShape="1">
          <a:blip r:embed="rId3">
            <a:alphaModFix/>
          </a:blip>
          <a:srcRect b="0" l="21370" r="22481" t="0"/>
          <a:stretch/>
        </p:blipFill>
        <p:spPr>
          <a:xfrm>
            <a:off x="4126948" y="2800950"/>
            <a:ext cx="1267096" cy="1419300"/>
          </a:xfrm>
          <a:prstGeom prst="rect">
            <a:avLst/>
          </a:prstGeom>
          <a:noFill/>
          <a:ln>
            <a:noFill/>
          </a:ln>
        </p:spPr>
      </p:pic>
      <p:sp>
        <p:nvSpPr>
          <p:cNvPr id="1689" name="Google Shape;1689;p181"/>
          <p:cNvSpPr/>
          <p:nvPr/>
        </p:nvSpPr>
        <p:spPr>
          <a:xfrm flipH="1">
            <a:off x="285917" y="2132675"/>
            <a:ext cx="3448383" cy="2331937"/>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181"/>
          <p:cNvSpPr txBox="1"/>
          <p:nvPr/>
        </p:nvSpPr>
        <p:spPr>
          <a:xfrm>
            <a:off x="726401" y="2459921"/>
            <a:ext cx="2567400" cy="113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One clue says that Tyler’s tower is 5 times as tall as the shortest tower. We know that Tyler’s tower is 4 feet 2 inches. Is it easier to find the height of the shortest tower using 4 feet 2 inches or using 50 inches? Why?</a:t>
            </a:r>
            <a:endParaRPr b="1" sz="1100">
              <a:latin typeface="Quicksand"/>
              <a:ea typeface="Quicksand"/>
              <a:cs typeface="Quicksand"/>
              <a:sym typeface="Quicksand"/>
            </a:endParaRPr>
          </a:p>
        </p:txBody>
      </p:sp>
      <p:sp>
        <p:nvSpPr>
          <p:cNvPr id="1691" name="Google Shape;1691;p181"/>
          <p:cNvSpPr/>
          <p:nvPr/>
        </p:nvSpPr>
        <p:spPr>
          <a:xfrm>
            <a:off x="5352575" y="1251162"/>
            <a:ext cx="3448383" cy="158801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181"/>
          <p:cNvSpPr txBox="1"/>
          <p:nvPr/>
        </p:nvSpPr>
        <p:spPr>
          <a:xfrm flipH="1">
            <a:off x="5822073" y="1361679"/>
            <a:ext cx="2509200" cy="77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did you decide whether Elena’s tower is greater than 6 feet? Did you convert the 6 feet into inches, convert Diego’s tower into feet, or another way?</a:t>
            </a:r>
            <a:endParaRPr b="1" sz="1100">
              <a:latin typeface="Quicksand"/>
              <a:ea typeface="Quicksand"/>
              <a:cs typeface="Quicksand"/>
              <a:sym typeface="Quicksand"/>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696" name="Shape 1696"/>
        <p:cNvGrpSpPr/>
        <p:nvPr/>
      </p:nvGrpSpPr>
      <p:grpSpPr>
        <a:xfrm>
          <a:off x="0" y="0"/>
          <a:ext cx="0" cy="0"/>
          <a:chOff x="0" y="0"/>
          <a:chExt cx="0" cy="0"/>
        </a:xfrm>
      </p:grpSpPr>
      <p:sp>
        <p:nvSpPr>
          <p:cNvPr id="1697" name="Google Shape;1697;p18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Comparing Perimeters of Rectangles</a:t>
            </a:r>
            <a:endParaRPr sz="3500">
              <a:latin typeface="Hepta Slab"/>
              <a:ea typeface="Hepta Slab"/>
              <a:cs typeface="Hepta Slab"/>
              <a:sym typeface="Hepta Slab"/>
            </a:endParaRPr>
          </a:p>
        </p:txBody>
      </p:sp>
      <p:sp>
        <p:nvSpPr>
          <p:cNvPr id="1698" name="Google Shape;1698;p182"/>
          <p:cNvSpPr txBox="1"/>
          <p:nvPr/>
        </p:nvSpPr>
        <p:spPr>
          <a:xfrm>
            <a:off x="2496725" y="2765250"/>
            <a:ext cx="56577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solve problems about rectangles of different sizes.</a:t>
            </a:r>
            <a:endParaRPr>
              <a:latin typeface="Quicksand"/>
              <a:ea typeface="Quicksand"/>
              <a:cs typeface="Quicksand"/>
              <a:sym typeface="Quicksand"/>
            </a:endParaRPr>
          </a:p>
        </p:txBody>
      </p:sp>
      <p:sp>
        <p:nvSpPr>
          <p:cNvPr id="1699" name="Google Shape;1699;p182"/>
          <p:cNvSpPr/>
          <p:nvPr/>
        </p:nvSpPr>
        <p:spPr>
          <a:xfrm>
            <a:off x="1847577"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18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4.MD.A.2, 4.MD.A.3, 4.OA.A.2</a:t>
            </a:r>
            <a:endParaRPr sz="1100">
              <a:latin typeface="Quicksand"/>
              <a:ea typeface="Quicksand"/>
              <a:cs typeface="Quicksand"/>
              <a:sym typeface="Quicksand"/>
            </a:endParaRPr>
          </a:p>
        </p:txBody>
      </p:sp>
      <p:sp>
        <p:nvSpPr>
          <p:cNvPr id="1701" name="Google Shape;1701;p18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19</a:t>
            </a:r>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5" name="Shape 1705"/>
        <p:cNvGrpSpPr/>
        <p:nvPr/>
      </p:nvGrpSpPr>
      <p:grpSpPr>
        <a:xfrm>
          <a:off x="0" y="0"/>
          <a:ext cx="0" cy="0"/>
          <a:chOff x="0" y="0"/>
          <a:chExt cx="0" cy="0"/>
        </a:xfrm>
      </p:grpSpPr>
      <p:sp>
        <p:nvSpPr>
          <p:cNvPr id="1706" name="Google Shape;1706;p183"/>
          <p:cNvSpPr txBox="1"/>
          <p:nvPr>
            <p:ph type="ctrTitle"/>
          </p:nvPr>
        </p:nvSpPr>
        <p:spPr>
          <a:xfrm>
            <a:off x="399800" y="538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Two and Four Times a Fraction</a:t>
            </a:r>
            <a:endParaRPr b="0" sz="2800">
              <a:solidFill>
                <a:srgbClr val="595959"/>
              </a:solidFill>
              <a:latin typeface="Hepta Slab"/>
              <a:ea typeface="Hepta Slab"/>
              <a:cs typeface="Hepta Slab"/>
              <a:sym typeface="Hepta Slab"/>
            </a:endParaRPr>
          </a:p>
        </p:txBody>
      </p:sp>
      <p:sp>
        <p:nvSpPr>
          <p:cNvPr id="1707" name="Google Shape;1707;p18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08" name="Google Shape;1708;p18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09" name="Google Shape;1709;p183"/>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183"/>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711" name="Google Shape;1711;p183"/>
          <p:cNvPicPr preferRelativeResize="0"/>
          <p:nvPr/>
        </p:nvPicPr>
        <p:blipFill>
          <a:blip r:embed="rId3">
            <a:alphaModFix/>
          </a:blip>
          <a:stretch>
            <a:fillRect/>
          </a:stretch>
        </p:blipFill>
        <p:spPr>
          <a:xfrm>
            <a:off x="3563450" y="1988450"/>
            <a:ext cx="2401900" cy="1842725"/>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5" name="Shape 1715"/>
        <p:cNvGrpSpPr/>
        <p:nvPr/>
      </p:nvGrpSpPr>
      <p:grpSpPr>
        <a:xfrm>
          <a:off x="0" y="0"/>
          <a:ext cx="0" cy="0"/>
          <a:chOff x="0" y="0"/>
          <a:chExt cx="0" cy="0"/>
        </a:xfrm>
      </p:grpSpPr>
      <p:sp>
        <p:nvSpPr>
          <p:cNvPr id="1716" name="Google Shape;1716;p184"/>
          <p:cNvSpPr txBox="1"/>
          <p:nvPr>
            <p:ph type="ctrTitle"/>
          </p:nvPr>
        </p:nvSpPr>
        <p:spPr>
          <a:xfrm>
            <a:off x="399800" y="538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Two and Four Times a Fraction</a:t>
            </a:r>
            <a:endParaRPr b="0" sz="2800">
              <a:solidFill>
                <a:srgbClr val="595959"/>
              </a:solidFill>
              <a:latin typeface="Hepta Slab"/>
              <a:ea typeface="Hepta Slab"/>
              <a:cs typeface="Hepta Slab"/>
              <a:sym typeface="Hepta Slab"/>
            </a:endParaRPr>
          </a:p>
        </p:txBody>
      </p:sp>
      <p:sp>
        <p:nvSpPr>
          <p:cNvPr id="1717" name="Google Shape;1717;p18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18" name="Google Shape;1718;p18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19" name="Google Shape;1719;p184"/>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184"/>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721" name="Google Shape;1721;p184"/>
          <p:cNvPicPr preferRelativeResize="0"/>
          <p:nvPr/>
        </p:nvPicPr>
        <p:blipFill>
          <a:blip r:embed="rId3">
            <a:alphaModFix/>
          </a:blip>
          <a:stretch>
            <a:fillRect/>
          </a:stretch>
        </p:blipFill>
        <p:spPr>
          <a:xfrm>
            <a:off x="3742975" y="1728100"/>
            <a:ext cx="2599375" cy="2371600"/>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5" name="Shape 1725"/>
        <p:cNvGrpSpPr/>
        <p:nvPr/>
      </p:nvGrpSpPr>
      <p:grpSpPr>
        <a:xfrm>
          <a:off x="0" y="0"/>
          <a:ext cx="0" cy="0"/>
          <a:chOff x="0" y="0"/>
          <a:chExt cx="0" cy="0"/>
        </a:xfrm>
      </p:grpSpPr>
      <p:sp>
        <p:nvSpPr>
          <p:cNvPr id="1726" name="Google Shape;1726;p185"/>
          <p:cNvSpPr txBox="1"/>
          <p:nvPr>
            <p:ph type="ctrTitle"/>
          </p:nvPr>
        </p:nvSpPr>
        <p:spPr>
          <a:xfrm>
            <a:off x="399800" y="538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Two and Four Times a Fraction</a:t>
            </a:r>
            <a:endParaRPr b="0" sz="2800">
              <a:solidFill>
                <a:srgbClr val="595959"/>
              </a:solidFill>
              <a:latin typeface="Hepta Slab"/>
              <a:ea typeface="Hepta Slab"/>
              <a:cs typeface="Hepta Slab"/>
              <a:sym typeface="Hepta Slab"/>
            </a:endParaRPr>
          </a:p>
        </p:txBody>
      </p:sp>
      <p:sp>
        <p:nvSpPr>
          <p:cNvPr id="1727" name="Google Shape;1727;p18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28" name="Google Shape;1728;p18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29" name="Google Shape;1729;p185"/>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185"/>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731" name="Google Shape;1731;p185"/>
          <p:cNvPicPr preferRelativeResize="0"/>
          <p:nvPr/>
        </p:nvPicPr>
        <p:blipFill>
          <a:blip r:embed="rId3">
            <a:alphaModFix/>
          </a:blip>
          <a:stretch>
            <a:fillRect/>
          </a:stretch>
        </p:blipFill>
        <p:spPr>
          <a:xfrm>
            <a:off x="3600025" y="2042300"/>
            <a:ext cx="2751975" cy="1928850"/>
          </a:xfrm>
          <a:prstGeom prst="rect">
            <a:avLst/>
          </a:prstGeom>
          <a:noFill/>
          <a:ln>
            <a:noFill/>
          </a:ln>
        </p:spPr>
      </p:pic>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5" name="Shape 1735"/>
        <p:cNvGrpSpPr/>
        <p:nvPr/>
      </p:nvGrpSpPr>
      <p:grpSpPr>
        <a:xfrm>
          <a:off x="0" y="0"/>
          <a:ext cx="0" cy="0"/>
          <a:chOff x="0" y="0"/>
          <a:chExt cx="0" cy="0"/>
        </a:xfrm>
      </p:grpSpPr>
      <p:sp>
        <p:nvSpPr>
          <p:cNvPr id="1736" name="Google Shape;1736;p186"/>
          <p:cNvSpPr txBox="1"/>
          <p:nvPr>
            <p:ph type="ctrTitle"/>
          </p:nvPr>
        </p:nvSpPr>
        <p:spPr>
          <a:xfrm>
            <a:off x="399800" y="538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595959"/>
                </a:solidFill>
                <a:latin typeface="Hepta Slab"/>
                <a:ea typeface="Hepta Slab"/>
                <a:cs typeface="Hepta Slab"/>
                <a:sym typeface="Hepta Slab"/>
              </a:rPr>
              <a:t>Number Talk: </a:t>
            </a:r>
            <a:endParaRPr sz="28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800">
                <a:solidFill>
                  <a:srgbClr val="595959"/>
                </a:solidFill>
                <a:latin typeface="Hepta Slab"/>
                <a:ea typeface="Hepta Slab"/>
                <a:cs typeface="Hepta Slab"/>
                <a:sym typeface="Hepta Slab"/>
              </a:rPr>
              <a:t>Two and Four Times a Fraction</a:t>
            </a:r>
            <a:endParaRPr b="0" sz="2800">
              <a:solidFill>
                <a:srgbClr val="595959"/>
              </a:solidFill>
              <a:latin typeface="Hepta Slab"/>
              <a:ea typeface="Hepta Slab"/>
              <a:cs typeface="Hepta Slab"/>
              <a:sym typeface="Hepta Slab"/>
            </a:endParaRPr>
          </a:p>
        </p:txBody>
      </p:sp>
      <p:sp>
        <p:nvSpPr>
          <p:cNvPr id="1737" name="Google Shape;1737;p18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738" name="Google Shape;1738;p18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739" name="Google Shape;1739;p186"/>
          <p:cNvSpPr/>
          <p:nvPr/>
        </p:nvSpPr>
        <p:spPr>
          <a:xfrm rot="-685879">
            <a:off x="806557" y="1677113"/>
            <a:ext cx="2769299" cy="758738"/>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186"/>
          <p:cNvSpPr txBox="1"/>
          <p:nvPr/>
        </p:nvSpPr>
        <p:spPr>
          <a:xfrm rot="-751316">
            <a:off x="1165412" y="1637689"/>
            <a:ext cx="2169608" cy="66599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Find the value of each expression mentally. </a:t>
            </a:r>
            <a:endParaRPr b="1" sz="1600">
              <a:solidFill>
                <a:srgbClr val="434343"/>
              </a:solidFill>
              <a:latin typeface="Caveat Brush"/>
              <a:ea typeface="Caveat Brush"/>
              <a:cs typeface="Caveat Brush"/>
              <a:sym typeface="Caveat Brush"/>
            </a:endParaRPr>
          </a:p>
        </p:txBody>
      </p:sp>
      <p:pic>
        <p:nvPicPr>
          <p:cNvPr id="1741" name="Google Shape;1741;p186"/>
          <p:cNvPicPr preferRelativeResize="0"/>
          <p:nvPr/>
        </p:nvPicPr>
        <p:blipFill>
          <a:blip r:embed="rId3">
            <a:alphaModFix/>
          </a:blip>
          <a:stretch>
            <a:fillRect/>
          </a:stretch>
        </p:blipFill>
        <p:spPr>
          <a:xfrm>
            <a:off x="2468325" y="2491100"/>
            <a:ext cx="5286375" cy="1314450"/>
          </a:xfrm>
          <a:prstGeom prst="rect">
            <a:avLst/>
          </a:prstGeom>
          <a:noFill/>
          <a:ln>
            <a:noFill/>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5" name="Shape 1745"/>
        <p:cNvGrpSpPr/>
        <p:nvPr/>
      </p:nvGrpSpPr>
      <p:grpSpPr>
        <a:xfrm>
          <a:off x="0" y="0"/>
          <a:ext cx="0" cy="0"/>
          <a:chOff x="0" y="0"/>
          <a:chExt cx="0" cy="0"/>
        </a:xfrm>
      </p:grpSpPr>
      <p:sp>
        <p:nvSpPr>
          <p:cNvPr id="1746" name="Google Shape;1746;p187"/>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Pipe-Cleaner Perimeters</a:t>
            </a:r>
            <a:endParaRPr sz="3200">
              <a:solidFill>
                <a:srgbClr val="595959"/>
              </a:solidFill>
              <a:latin typeface="Hepta Slab"/>
              <a:ea typeface="Hepta Slab"/>
              <a:cs typeface="Hepta Slab"/>
              <a:sym typeface="Hepta Slab"/>
            </a:endParaRPr>
          </a:p>
        </p:txBody>
      </p:sp>
      <p:sp>
        <p:nvSpPr>
          <p:cNvPr id="1747" name="Google Shape;1747;p18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748" name="Google Shape;1748;p187"/>
          <p:cNvSpPr txBox="1"/>
          <p:nvPr/>
        </p:nvSpPr>
        <p:spPr>
          <a:xfrm>
            <a:off x="489725" y="1050250"/>
            <a:ext cx="8303100" cy="364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1. How many different rectangles can be made using the entire length of one 12-inch pipe cleaner?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a. Record as many pairs of side lengths as you can think of. Be prepared to explain your reasoning.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b. Which pair represent the side lengths of a square?</a:t>
            </a:r>
            <a:endParaRPr sz="1500">
              <a:latin typeface="Quicksand"/>
              <a:ea typeface="Quicksand"/>
              <a:cs typeface="Quicksand"/>
              <a:sym typeface="Quicksand"/>
            </a:endParaRPr>
          </a:p>
        </p:txBody>
      </p:sp>
      <p:pic>
        <p:nvPicPr>
          <p:cNvPr id="1749" name="Google Shape;1749;p187"/>
          <p:cNvPicPr preferRelativeResize="0"/>
          <p:nvPr/>
        </p:nvPicPr>
        <p:blipFill>
          <a:blip r:embed="rId3">
            <a:alphaModFix/>
          </a:blip>
          <a:stretch>
            <a:fillRect/>
          </a:stretch>
        </p:blipFill>
        <p:spPr>
          <a:xfrm>
            <a:off x="2217725" y="2214671"/>
            <a:ext cx="1563125" cy="1779850"/>
          </a:xfrm>
          <a:prstGeom prst="rect">
            <a:avLst/>
          </a:prstGeom>
          <a:noFill/>
          <a:ln cap="flat" cmpd="sng" w="19050">
            <a:solidFill>
              <a:schemeClr val="dk2"/>
            </a:solidFill>
            <a:prstDash val="solid"/>
            <a:round/>
            <a:headEnd len="sm" w="sm" type="none"/>
            <a:tailEnd len="sm" w="sm" type="none"/>
          </a:ln>
        </p:spPr>
      </p:pic>
      <p:pic>
        <p:nvPicPr>
          <p:cNvPr id="1750" name="Google Shape;1750;p187"/>
          <p:cNvPicPr preferRelativeResize="0"/>
          <p:nvPr/>
        </p:nvPicPr>
        <p:blipFill>
          <a:blip r:embed="rId4">
            <a:alphaModFix/>
          </a:blip>
          <a:stretch>
            <a:fillRect/>
          </a:stretch>
        </p:blipFill>
        <p:spPr>
          <a:xfrm>
            <a:off x="4653375" y="2383300"/>
            <a:ext cx="1219200" cy="12382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4" name="Shape 1754"/>
        <p:cNvGrpSpPr/>
        <p:nvPr/>
      </p:nvGrpSpPr>
      <p:grpSpPr>
        <a:xfrm>
          <a:off x="0" y="0"/>
          <a:ext cx="0" cy="0"/>
          <a:chOff x="0" y="0"/>
          <a:chExt cx="0" cy="0"/>
        </a:xfrm>
      </p:grpSpPr>
      <p:sp>
        <p:nvSpPr>
          <p:cNvPr id="1755" name="Google Shape;1755;p188"/>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Pipe-Cleaner Perimeters</a:t>
            </a:r>
            <a:endParaRPr sz="3200">
              <a:solidFill>
                <a:srgbClr val="595959"/>
              </a:solidFill>
              <a:latin typeface="Hepta Slab"/>
              <a:ea typeface="Hepta Slab"/>
              <a:cs typeface="Hepta Slab"/>
              <a:sym typeface="Hepta Slab"/>
            </a:endParaRPr>
          </a:p>
        </p:txBody>
      </p:sp>
      <p:sp>
        <p:nvSpPr>
          <p:cNvPr id="1756" name="Google Shape;1756;p18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757" name="Google Shape;1757;p188"/>
          <p:cNvSpPr txBox="1"/>
          <p:nvPr/>
        </p:nvSpPr>
        <p:spPr>
          <a:xfrm>
            <a:off x="462800" y="1651675"/>
            <a:ext cx="41562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Quicksand"/>
                <a:ea typeface="Quicksand"/>
                <a:cs typeface="Quicksand"/>
                <a:sym typeface="Quicksand"/>
              </a:rPr>
              <a:t>2. Your teacher will assign a pair of side lengths to you. Use a pipe cleaner to build a rectangle with those side lengths. </a:t>
            </a:r>
            <a:endParaRPr sz="1500">
              <a:latin typeface="Quicksand"/>
              <a:ea typeface="Quicksand"/>
              <a:cs typeface="Quicksand"/>
              <a:sym typeface="Quicksand"/>
            </a:endParaRPr>
          </a:p>
          <a:p>
            <a:pPr indent="0" lvl="0" marL="0" rtl="0" algn="l">
              <a:spcBef>
                <a:spcPts val="0"/>
              </a:spcBef>
              <a:spcAft>
                <a:spcPts val="0"/>
              </a:spcAft>
              <a:buNone/>
            </a:pPr>
            <a:r>
              <a:t/>
            </a:r>
            <a:endParaRPr sz="1500">
              <a:latin typeface="Quicksand"/>
              <a:ea typeface="Quicksand"/>
              <a:cs typeface="Quicksand"/>
              <a:sym typeface="Quicksand"/>
            </a:endParaRPr>
          </a:p>
          <a:p>
            <a:pPr indent="0" lvl="0" marL="0" rtl="0" algn="l">
              <a:spcBef>
                <a:spcPts val="0"/>
              </a:spcBef>
              <a:spcAft>
                <a:spcPts val="0"/>
              </a:spcAft>
              <a:buNone/>
            </a:pPr>
            <a:r>
              <a:rPr lang="en" sz="1500">
                <a:latin typeface="Quicksand"/>
                <a:ea typeface="Quicksand"/>
                <a:cs typeface="Quicksand"/>
                <a:sym typeface="Quicksand"/>
              </a:rPr>
              <a:t>What is the perimeter of your rectangle?</a:t>
            </a:r>
            <a:endParaRPr sz="1500">
              <a:latin typeface="Quicksand"/>
              <a:ea typeface="Quicksand"/>
              <a:cs typeface="Quicksand"/>
              <a:sym typeface="Quicksand"/>
            </a:endParaRPr>
          </a:p>
        </p:txBody>
      </p:sp>
      <p:sp>
        <p:nvSpPr>
          <p:cNvPr id="1758" name="Google Shape;1758;p188"/>
          <p:cNvSpPr txBox="1"/>
          <p:nvPr/>
        </p:nvSpPr>
        <p:spPr>
          <a:xfrm>
            <a:off x="4654775" y="1319525"/>
            <a:ext cx="39945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3. Two 12-inch pipe cleaners are joined (with no overlaps) to make a longer stick and then used to build a square.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What is the side length of this square? What is its perimeter?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How do the side length and perimeter of this square compare to those of the first square?</a:t>
            </a:r>
            <a:endParaRPr>
              <a:latin typeface="Quicksand"/>
              <a:ea typeface="Quicksand"/>
              <a:cs typeface="Quicksand"/>
              <a:sym typeface="Quicksand"/>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2" name="Shape 1762"/>
        <p:cNvGrpSpPr/>
        <p:nvPr/>
      </p:nvGrpSpPr>
      <p:grpSpPr>
        <a:xfrm>
          <a:off x="0" y="0"/>
          <a:ext cx="0" cy="0"/>
          <a:chOff x="0" y="0"/>
          <a:chExt cx="0" cy="0"/>
        </a:xfrm>
      </p:grpSpPr>
      <p:sp>
        <p:nvSpPr>
          <p:cNvPr id="1763" name="Google Shape;1763;p189"/>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Pipe-Cleaner Perimeters</a:t>
            </a:r>
            <a:endParaRPr sz="3200">
              <a:solidFill>
                <a:srgbClr val="595959"/>
              </a:solidFill>
              <a:latin typeface="Hepta Slab"/>
              <a:ea typeface="Hepta Slab"/>
              <a:cs typeface="Hepta Slab"/>
              <a:sym typeface="Hepta Slab"/>
            </a:endParaRPr>
          </a:p>
        </p:txBody>
      </p:sp>
      <p:sp>
        <p:nvSpPr>
          <p:cNvPr id="1764" name="Google Shape;1764;p189"/>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765" name="Google Shape;1765;p189"/>
          <p:cNvSpPr txBox="1"/>
          <p:nvPr/>
        </p:nvSpPr>
        <p:spPr>
          <a:xfrm>
            <a:off x="501150" y="1357025"/>
            <a:ext cx="81417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4. Several pipe cleaners are joined (with no overlaps) to build a square with a perimeter of 60 inches.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How many pipe cleaners are used? Explain or show how you know.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What is the side length of the square?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c. How do the side length and perimeter compare to those of the first square?</a:t>
            </a:r>
            <a:endParaRPr>
              <a:latin typeface="Quicksand"/>
              <a:ea typeface="Quicksand"/>
              <a:cs typeface="Quicksand"/>
              <a:sym typeface="Quicksand"/>
            </a:endParaRPr>
          </a:p>
        </p:txBody>
      </p:sp>
      <p:pic>
        <p:nvPicPr>
          <p:cNvPr id="1766" name="Google Shape;1766;p189"/>
          <p:cNvPicPr preferRelativeResize="0"/>
          <p:nvPr/>
        </p:nvPicPr>
        <p:blipFill>
          <a:blip r:embed="rId3">
            <a:alphaModFix/>
          </a:blip>
          <a:stretch>
            <a:fillRect/>
          </a:stretch>
        </p:blipFill>
        <p:spPr>
          <a:xfrm rot="-478080">
            <a:off x="6175100" y="2341325"/>
            <a:ext cx="2291936" cy="1141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0" name="Shape 1770"/>
        <p:cNvGrpSpPr/>
        <p:nvPr/>
      </p:nvGrpSpPr>
      <p:grpSpPr>
        <a:xfrm>
          <a:off x="0" y="0"/>
          <a:ext cx="0" cy="0"/>
          <a:chOff x="0" y="0"/>
          <a:chExt cx="0" cy="0"/>
        </a:xfrm>
      </p:grpSpPr>
      <p:sp>
        <p:nvSpPr>
          <p:cNvPr id="1771" name="Google Shape;1771;p190"/>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Gridded Rectangles</a:t>
            </a:r>
            <a:endParaRPr sz="3200">
              <a:solidFill>
                <a:srgbClr val="595959"/>
              </a:solidFill>
              <a:latin typeface="Hepta Slab"/>
              <a:ea typeface="Hepta Slab"/>
              <a:cs typeface="Hepta Slab"/>
              <a:sym typeface="Hepta Slab"/>
            </a:endParaRPr>
          </a:p>
        </p:txBody>
      </p:sp>
      <p:sp>
        <p:nvSpPr>
          <p:cNvPr id="1772" name="Google Shape;1772;p190"/>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773" name="Google Shape;1773;p190"/>
          <p:cNvSpPr txBox="1"/>
          <p:nvPr/>
        </p:nvSpPr>
        <p:spPr>
          <a:xfrm>
            <a:off x="514350" y="1017975"/>
            <a:ext cx="3808200" cy="7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Quicksand"/>
                <a:ea typeface="Quicksand"/>
                <a:cs typeface="Quicksand"/>
                <a:sym typeface="Quicksand"/>
              </a:rPr>
              <a:t>1. Draw the following rectangles on centimeter grid paper. Label each rectangle. Record the side lengths and the perimeter of each. </a:t>
            </a:r>
            <a:endParaRPr sz="1200">
              <a:latin typeface="Quicksand"/>
              <a:ea typeface="Quicksand"/>
              <a:cs typeface="Quicksand"/>
              <a:sym typeface="Quicksand"/>
            </a:endParaRPr>
          </a:p>
          <a:p>
            <a:pPr indent="0" lvl="0" marL="0" rtl="0" algn="l">
              <a:spcBef>
                <a:spcPts val="0"/>
              </a:spcBef>
              <a:spcAft>
                <a:spcPts val="0"/>
              </a:spcAft>
              <a:buNone/>
            </a:pPr>
            <a:r>
              <a:t/>
            </a:r>
            <a:endParaRPr sz="1200">
              <a:latin typeface="Quicksand"/>
              <a:ea typeface="Quicksand"/>
              <a:cs typeface="Quicksand"/>
              <a:sym typeface="Quicksand"/>
            </a:endParaRPr>
          </a:p>
          <a:p>
            <a:pPr indent="-304800" lvl="0" marL="457200" rtl="0" algn="l">
              <a:spcBef>
                <a:spcPts val="0"/>
              </a:spcBef>
              <a:spcAft>
                <a:spcPts val="0"/>
              </a:spcAft>
              <a:buSzPts val="1200"/>
              <a:buFont typeface="Quicksand"/>
              <a:buChar char="●"/>
            </a:pPr>
            <a:r>
              <a:rPr lang="en" sz="1200">
                <a:latin typeface="Quicksand"/>
                <a:ea typeface="Quicksand"/>
                <a:cs typeface="Quicksand"/>
                <a:sym typeface="Quicksand"/>
              </a:rPr>
              <a:t>Rectangle A has a perimeter of 16 cm. </a:t>
            </a:r>
            <a:endParaRPr sz="1200">
              <a:latin typeface="Quicksand"/>
              <a:ea typeface="Quicksand"/>
              <a:cs typeface="Quicksand"/>
              <a:sym typeface="Quicksand"/>
            </a:endParaRPr>
          </a:p>
          <a:p>
            <a:pPr indent="-304800" lvl="0" marL="457200" rtl="0" algn="l">
              <a:spcBef>
                <a:spcPts val="1000"/>
              </a:spcBef>
              <a:spcAft>
                <a:spcPts val="0"/>
              </a:spcAft>
              <a:buSzPts val="1200"/>
              <a:buFont typeface="Quicksand"/>
              <a:buChar char="●"/>
            </a:pPr>
            <a:r>
              <a:rPr lang="en" sz="1200">
                <a:latin typeface="Quicksand"/>
                <a:ea typeface="Quicksand"/>
                <a:cs typeface="Quicksand"/>
                <a:sym typeface="Quicksand"/>
              </a:rPr>
              <a:t>Rectangle B has side lengths that are 3 times the side lengths of rectangle A. </a:t>
            </a:r>
            <a:endParaRPr sz="1200">
              <a:latin typeface="Quicksand"/>
              <a:ea typeface="Quicksand"/>
              <a:cs typeface="Quicksand"/>
              <a:sym typeface="Quicksand"/>
            </a:endParaRPr>
          </a:p>
          <a:p>
            <a:pPr indent="-304800" lvl="0" marL="457200" rtl="0" algn="l">
              <a:spcBef>
                <a:spcPts val="1000"/>
              </a:spcBef>
              <a:spcAft>
                <a:spcPts val="1000"/>
              </a:spcAft>
              <a:buSzPts val="1200"/>
              <a:buFont typeface="Quicksand"/>
              <a:buChar char="●"/>
            </a:pPr>
            <a:r>
              <a:rPr lang="en" sz="1200">
                <a:latin typeface="Quicksand"/>
                <a:ea typeface="Quicksand"/>
                <a:cs typeface="Quicksand"/>
                <a:sym typeface="Quicksand"/>
              </a:rPr>
              <a:t>Rectangle C has side lengths that are ½ of the side lengths of B.</a:t>
            </a:r>
            <a:endParaRPr sz="1200">
              <a:latin typeface="Quicksand"/>
              <a:ea typeface="Quicksand"/>
              <a:cs typeface="Quicksand"/>
              <a:sym typeface="Quicksand"/>
            </a:endParaRPr>
          </a:p>
        </p:txBody>
      </p:sp>
      <p:sp>
        <p:nvSpPr>
          <p:cNvPr id="1774" name="Google Shape;1774;p190"/>
          <p:cNvSpPr txBox="1"/>
          <p:nvPr/>
        </p:nvSpPr>
        <p:spPr>
          <a:xfrm>
            <a:off x="4286250" y="1189425"/>
            <a:ext cx="4232700" cy="34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Quicksand"/>
                <a:ea typeface="Quicksand"/>
                <a:cs typeface="Quicksand"/>
                <a:sym typeface="Quicksand"/>
              </a:rPr>
              <a:t>2. Rectangle D has a perimeter of 96 centimeters.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0" lvl="0" marL="0" rtl="0" algn="l">
              <a:spcBef>
                <a:spcPts val="0"/>
              </a:spcBef>
              <a:spcAft>
                <a:spcPts val="0"/>
              </a:spcAft>
              <a:buNone/>
            </a:pPr>
            <a:r>
              <a:rPr lang="en" sz="1300">
                <a:latin typeface="Quicksand"/>
                <a:ea typeface="Quicksand"/>
                <a:cs typeface="Quicksand"/>
                <a:sym typeface="Quicksand"/>
              </a:rPr>
              <a:t>The perimeter of D is: </a:t>
            </a:r>
            <a:endParaRPr sz="1300">
              <a:latin typeface="Quicksand"/>
              <a:ea typeface="Quicksand"/>
              <a:cs typeface="Quicksand"/>
              <a:sym typeface="Quicksand"/>
            </a:endParaRPr>
          </a:p>
          <a:p>
            <a:pPr indent="0" lvl="0" marL="0" rtl="0" algn="l">
              <a:spcBef>
                <a:spcPts val="0"/>
              </a:spcBef>
              <a:spcAft>
                <a:spcPts val="0"/>
              </a:spcAft>
              <a:buNone/>
            </a:pPr>
            <a:r>
              <a:t/>
            </a:r>
            <a:endParaRPr sz="1300">
              <a:latin typeface="Quicksand"/>
              <a:ea typeface="Quicksand"/>
              <a:cs typeface="Quicksand"/>
              <a:sym typeface="Quicksand"/>
            </a:endParaRPr>
          </a:p>
          <a:p>
            <a:pPr indent="-311150" lvl="0" marL="457200" rtl="0" algn="l">
              <a:spcBef>
                <a:spcPts val="1000"/>
              </a:spcBef>
              <a:spcAft>
                <a:spcPts val="0"/>
              </a:spcAft>
              <a:buSzPts val="1300"/>
              <a:buFont typeface="Quicksand"/>
              <a:buChar char="●"/>
            </a:pPr>
            <a:r>
              <a:rPr lang="en" sz="1300">
                <a:latin typeface="Quicksand"/>
                <a:ea typeface="Quicksand"/>
                <a:cs typeface="Quicksand"/>
                <a:sym typeface="Quicksand"/>
              </a:rPr>
              <a:t>__________ times the perimeter of A </a:t>
            </a:r>
            <a:endParaRPr sz="1300">
              <a:latin typeface="Quicksand"/>
              <a:ea typeface="Quicksand"/>
              <a:cs typeface="Quicksand"/>
              <a:sym typeface="Quicksand"/>
            </a:endParaRPr>
          </a:p>
          <a:p>
            <a:pPr indent="0" lvl="0" marL="457200" rtl="0" algn="l">
              <a:spcBef>
                <a:spcPts val="1000"/>
              </a:spcBef>
              <a:spcAft>
                <a:spcPts val="0"/>
              </a:spcAft>
              <a:buNone/>
            </a:pPr>
            <a:r>
              <a:t/>
            </a:r>
            <a:endParaRPr sz="1300">
              <a:latin typeface="Quicksand"/>
              <a:ea typeface="Quicksand"/>
              <a:cs typeface="Quicksand"/>
              <a:sym typeface="Quicksand"/>
            </a:endParaRPr>
          </a:p>
          <a:p>
            <a:pPr indent="-311150" lvl="0" marL="457200" rtl="0" algn="l">
              <a:spcBef>
                <a:spcPts val="1000"/>
              </a:spcBef>
              <a:spcAft>
                <a:spcPts val="0"/>
              </a:spcAft>
              <a:buSzPts val="1300"/>
              <a:buFont typeface="Quicksand"/>
              <a:buChar char="●"/>
            </a:pPr>
            <a:r>
              <a:rPr lang="en" sz="1300">
                <a:latin typeface="Quicksand"/>
                <a:ea typeface="Quicksand"/>
                <a:cs typeface="Quicksand"/>
                <a:sym typeface="Quicksand"/>
              </a:rPr>
              <a:t>__________ times the perimeter of B</a:t>
            </a:r>
            <a:endParaRPr sz="1300">
              <a:latin typeface="Quicksand"/>
              <a:ea typeface="Quicksand"/>
              <a:cs typeface="Quicksand"/>
              <a:sym typeface="Quicksand"/>
            </a:endParaRPr>
          </a:p>
          <a:p>
            <a:pPr indent="0" lvl="0" marL="457200" rtl="0" algn="l">
              <a:spcBef>
                <a:spcPts val="1000"/>
              </a:spcBef>
              <a:spcAft>
                <a:spcPts val="0"/>
              </a:spcAft>
              <a:buNone/>
            </a:pPr>
            <a:r>
              <a:rPr lang="en" sz="1300">
                <a:latin typeface="Quicksand"/>
                <a:ea typeface="Quicksand"/>
                <a:cs typeface="Quicksand"/>
                <a:sym typeface="Quicksand"/>
              </a:rPr>
              <a:t> </a:t>
            </a:r>
            <a:endParaRPr sz="1300">
              <a:latin typeface="Quicksand"/>
              <a:ea typeface="Quicksand"/>
              <a:cs typeface="Quicksand"/>
              <a:sym typeface="Quicksand"/>
            </a:endParaRPr>
          </a:p>
          <a:p>
            <a:pPr indent="-311150" lvl="0" marL="457200" rtl="0" algn="l">
              <a:spcBef>
                <a:spcPts val="1000"/>
              </a:spcBef>
              <a:spcAft>
                <a:spcPts val="1000"/>
              </a:spcAft>
              <a:buSzPts val="1300"/>
              <a:buFont typeface="Quicksand"/>
              <a:buChar char="●"/>
            </a:pPr>
            <a:r>
              <a:rPr lang="en" sz="1300">
                <a:latin typeface="Quicksand"/>
                <a:ea typeface="Quicksand"/>
                <a:cs typeface="Quicksand"/>
                <a:sym typeface="Quicksand"/>
              </a:rPr>
              <a:t>__________ times the perimeter of C</a:t>
            </a:r>
            <a:endParaRPr sz="1300">
              <a:latin typeface="Quicksand"/>
              <a:ea typeface="Quicksand"/>
              <a:cs typeface="Quicksand"/>
              <a:sym typeface="Quicksand"/>
            </a:endParaRPr>
          </a:p>
        </p:txBody>
      </p:sp>
      <p:pic>
        <p:nvPicPr>
          <p:cNvPr id="1775" name="Google Shape;1775;p190"/>
          <p:cNvPicPr preferRelativeResize="0"/>
          <p:nvPr/>
        </p:nvPicPr>
        <p:blipFill>
          <a:blip r:embed="rId3">
            <a:alphaModFix/>
          </a:blip>
          <a:stretch>
            <a:fillRect/>
          </a:stretch>
        </p:blipFill>
        <p:spPr>
          <a:xfrm>
            <a:off x="709150" y="3188025"/>
            <a:ext cx="3021075" cy="1219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9" name="Shape 1779"/>
        <p:cNvGrpSpPr/>
        <p:nvPr/>
      </p:nvGrpSpPr>
      <p:grpSpPr>
        <a:xfrm>
          <a:off x="0" y="0"/>
          <a:ext cx="0" cy="0"/>
          <a:chOff x="0" y="0"/>
          <a:chExt cx="0" cy="0"/>
        </a:xfrm>
      </p:grpSpPr>
      <p:sp>
        <p:nvSpPr>
          <p:cNvPr id="1780" name="Google Shape;1780;p191"/>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781" name="Google Shape;1781;p191"/>
          <p:cNvPicPr preferRelativeResize="0"/>
          <p:nvPr/>
        </p:nvPicPr>
        <p:blipFill rotWithShape="1">
          <a:blip r:embed="rId3">
            <a:alphaModFix/>
          </a:blip>
          <a:srcRect b="0" l="21370" r="22481" t="0"/>
          <a:stretch/>
        </p:blipFill>
        <p:spPr>
          <a:xfrm>
            <a:off x="3938448" y="3154050"/>
            <a:ext cx="1267096" cy="1419300"/>
          </a:xfrm>
          <a:prstGeom prst="rect">
            <a:avLst/>
          </a:prstGeom>
          <a:noFill/>
          <a:ln>
            <a:noFill/>
          </a:ln>
        </p:spPr>
      </p:pic>
      <p:sp>
        <p:nvSpPr>
          <p:cNvPr id="1782" name="Google Shape;1782;p191"/>
          <p:cNvSpPr/>
          <p:nvPr/>
        </p:nvSpPr>
        <p:spPr>
          <a:xfrm flipH="1">
            <a:off x="735067" y="2377450"/>
            <a:ext cx="3119183"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191"/>
          <p:cNvSpPr txBox="1"/>
          <p:nvPr/>
        </p:nvSpPr>
        <p:spPr>
          <a:xfrm>
            <a:off x="1150275" y="2647650"/>
            <a:ext cx="23223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did you find the perimeter for rectangle B and C?</a:t>
            </a:r>
            <a:endParaRPr b="1" sz="1200">
              <a:latin typeface="Quicksand"/>
              <a:ea typeface="Quicksand"/>
              <a:cs typeface="Quicksand"/>
              <a:sym typeface="Quicksand"/>
            </a:endParaRPr>
          </a:p>
        </p:txBody>
      </p:sp>
      <p:sp>
        <p:nvSpPr>
          <p:cNvPr id="1784" name="Google Shape;1784;p191"/>
          <p:cNvSpPr/>
          <p:nvPr/>
        </p:nvSpPr>
        <p:spPr>
          <a:xfrm rot="-728198">
            <a:off x="4131796" y="713130"/>
            <a:ext cx="3251068" cy="141930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191"/>
          <p:cNvSpPr txBox="1"/>
          <p:nvPr/>
        </p:nvSpPr>
        <p:spPr>
          <a:xfrm flipH="1" rot="-728274">
            <a:off x="4518513" y="817888"/>
            <a:ext cx="2365584" cy="6892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What do you notice about the relationships between rectangles A, B, and C in these tables and drawings?</a:t>
            </a:r>
            <a:endParaRPr b="1" sz="1100">
              <a:latin typeface="Quicksand"/>
              <a:ea typeface="Quicksand"/>
              <a:cs typeface="Quicksand"/>
              <a:sym typeface="Quicksand"/>
            </a:endParaRPr>
          </a:p>
        </p:txBody>
      </p:sp>
      <p:sp>
        <p:nvSpPr>
          <p:cNvPr id="1786" name="Google Shape;1786;p191"/>
          <p:cNvSpPr/>
          <p:nvPr/>
        </p:nvSpPr>
        <p:spPr>
          <a:xfrm>
            <a:off x="5402617" y="2583700"/>
            <a:ext cx="3119183"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191"/>
          <p:cNvSpPr txBox="1"/>
          <p:nvPr/>
        </p:nvSpPr>
        <p:spPr>
          <a:xfrm flipH="1">
            <a:off x="5784292" y="2853900"/>
            <a:ext cx="23223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did you figure out how the perimeter for D compares to those of A, B, and C?</a:t>
            </a:r>
            <a:endParaRPr b="1" sz="1200">
              <a:latin typeface="Quicksand"/>
              <a:ea typeface="Quicksand"/>
              <a:cs typeface="Quicksand"/>
              <a:sym typeface="Quicksand"/>
            </a:endParaRPr>
          </a:p>
        </p:txBody>
      </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791" name="Shape 1791"/>
        <p:cNvGrpSpPr/>
        <p:nvPr/>
      </p:nvGrpSpPr>
      <p:grpSpPr>
        <a:xfrm>
          <a:off x="0" y="0"/>
          <a:ext cx="0" cy="0"/>
          <a:chOff x="0" y="0"/>
          <a:chExt cx="0" cy="0"/>
        </a:xfrm>
      </p:grpSpPr>
      <p:sp>
        <p:nvSpPr>
          <p:cNvPr id="1792" name="Google Shape;1792;p192"/>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 Problem Solving: Perimeters </a:t>
            </a:r>
            <a:endParaRPr sz="3500">
              <a:latin typeface="Hepta Slab"/>
              <a:ea typeface="Hepta Slab"/>
              <a:cs typeface="Hepta Slab"/>
              <a:sym typeface="Hepta Slab"/>
            </a:endParaRPr>
          </a:p>
        </p:txBody>
      </p:sp>
      <p:sp>
        <p:nvSpPr>
          <p:cNvPr id="1793" name="Google Shape;1793;p192"/>
          <p:cNvSpPr txBox="1"/>
          <p:nvPr/>
        </p:nvSpPr>
        <p:spPr>
          <a:xfrm>
            <a:off x="2198175" y="2765250"/>
            <a:ext cx="7412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solve some other problems about the perimeter of various shapes.</a:t>
            </a:r>
            <a:endParaRPr>
              <a:latin typeface="Quicksand"/>
              <a:ea typeface="Quicksand"/>
              <a:cs typeface="Quicksand"/>
              <a:sym typeface="Quicksand"/>
            </a:endParaRPr>
          </a:p>
        </p:txBody>
      </p:sp>
      <p:sp>
        <p:nvSpPr>
          <p:cNvPr id="1794" name="Google Shape;1794;p192"/>
          <p:cNvSpPr/>
          <p:nvPr/>
        </p:nvSpPr>
        <p:spPr>
          <a:xfrm>
            <a:off x="1766127" y="2765241"/>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192"/>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4.MD.A.2, 4.MD.A.3, 4.OA.A.2</a:t>
            </a:r>
            <a:endParaRPr sz="1100">
              <a:latin typeface="Quicksand"/>
              <a:ea typeface="Quicksand"/>
              <a:cs typeface="Quicksand"/>
              <a:sym typeface="Quicksand"/>
            </a:endParaRPr>
          </a:p>
        </p:txBody>
      </p:sp>
      <p:sp>
        <p:nvSpPr>
          <p:cNvPr id="1796" name="Google Shape;1796;p192"/>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20</a:t>
            </a:r>
            <a:endParaRPr/>
          </a:p>
        </p:txBody>
      </p:sp>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0" name="Shape 1800"/>
        <p:cNvGrpSpPr/>
        <p:nvPr/>
      </p:nvGrpSpPr>
      <p:grpSpPr>
        <a:xfrm>
          <a:off x="0" y="0"/>
          <a:ext cx="0" cy="0"/>
          <a:chOff x="0" y="0"/>
          <a:chExt cx="0" cy="0"/>
        </a:xfrm>
      </p:grpSpPr>
      <p:sp>
        <p:nvSpPr>
          <p:cNvPr id="1801" name="Google Shape;1801;p193"/>
          <p:cNvSpPr txBox="1"/>
          <p:nvPr>
            <p:ph type="ctrTitle"/>
          </p:nvPr>
        </p:nvSpPr>
        <p:spPr>
          <a:xfrm>
            <a:off x="374700" y="109680"/>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True or False: Fractions and Whole Numbers</a:t>
            </a:r>
            <a:endParaRPr b="0" sz="2400">
              <a:solidFill>
                <a:srgbClr val="595959"/>
              </a:solidFill>
              <a:latin typeface="Hepta Slab"/>
              <a:ea typeface="Hepta Slab"/>
              <a:cs typeface="Hepta Slab"/>
              <a:sym typeface="Hepta Slab"/>
            </a:endParaRPr>
          </a:p>
        </p:txBody>
      </p:sp>
      <p:sp>
        <p:nvSpPr>
          <p:cNvPr id="1802" name="Google Shape;1802;p193"/>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803" name="Google Shape;1803;p19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04" name="Google Shape;1804;p193"/>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193"/>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806" name="Google Shape;1806;p193"/>
          <p:cNvPicPr preferRelativeResize="0"/>
          <p:nvPr/>
        </p:nvPicPr>
        <p:blipFill>
          <a:blip r:embed="rId3">
            <a:alphaModFix/>
          </a:blip>
          <a:stretch>
            <a:fillRect/>
          </a:stretch>
        </p:blipFill>
        <p:spPr>
          <a:xfrm>
            <a:off x="3098099" y="2939750"/>
            <a:ext cx="4591926" cy="1121076"/>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0" name="Shape 1810"/>
        <p:cNvGrpSpPr/>
        <p:nvPr/>
      </p:nvGrpSpPr>
      <p:grpSpPr>
        <a:xfrm>
          <a:off x="0" y="0"/>
          <a:ext cx="0" cy="0"/>
          <a:chOff x="0" y="0"/>
          <a:chExt cx="0" cy="0"/>
        </a:xfrm>
      </p:grpSpPr>
      <p:sp>
        <p:nvSpPr>
          <p:cNvPr id="1811" name="Google Shape;1811;p194"/>
          <p:cNvSpPr txBox="1"/>
          <p:nvPr>
            <p:ph type="ctrTitle"/>
          </p:nvPr>
        </p:nvSpPr>
        <p:spPr>
          <a:xfrm>
            <a:off x="374700" y="109680"/>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True or False: Fractions and Whole Numbers</a:t>
            </a:r>
            <a:endParaRPr b="0" sz="2400">
              <a:solidFill>
                <a:srgbClr val="595959"/>
              </a:solidFill>
              <a:latin typeface="Hepta Slab"/>
              <a:ea typeface="Hepta Slab"/>
              <a:cs typeface="Hepta Slab"/>
              <a:sym typeface="Hepta Slab"/>
            </a:endParaRPr>
          </a:p>
        </p:txBody>
      </p:sp>
      <p:sp>
        <p:nvSpPr>
          <p:cNvPr id="1812" name="Google Shape;1812;p194"/>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813" name="Google Shape;1813;p19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14" name="Google Shape;1814;p194"/>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194"/>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816" name="Google Shape;1816;p194"/>
          <p:cNvPicPr preferRelativeResize="0"/>
          <p:nvPr/>
        </p:nvPicPr>
        <p:blipFill>
          <a:blip r:embed="rId3">
            <a:alphaModFix/>
          </a:blip>
          <a:stretch>
            <a:fillRect/>
          </a:stretch>
        </p:blipFill>
        <p:spPr>
          <a:xfrm>
            <a:off x="3919799" y="2634550"/>
            <a:ext cx="3733800" cy="1276350"/>
          </a:xfrm>
          <a:prstGeom prst="rect">
            <a:avLst/>
          </a:prstGeom>
          <a:noFill/>
          <a:ln>
            <a:noFill/>
          </a:ln>
        </p:spPr>
      </p:pic>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0" name="Shape 1820"/>
        <p:cNvGrpSpPr/>
        <p:nvPr/>
      </p:nvGrpSpPr>
      <p:grpSpPr>
        <a:xfrm>
          <a:off x="0" y="0"/>
          <a:ext cx="0" cy="0"/>
          <a:chOff x="0" y="0"/>
          <a:chExt cx="0" cy="0"/>
        </a:xfrm>
      </p:grpSpPr>
      <p:sp>
        <p:nvSpPr>
          <p:cNvPr id="1821" name="Google Shape;1821;p195"/>
          <p:cNvSpPr txBox="1"/>
          <p:nvPr>
            <p:ph type="ctrTitle"/>
          </p:nvPr>
        </p:nvSpPr>
        <p:spPr>
          <a:xfrm>
            <a:off x="374700" y="109680"/>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True or False: Fractions and Whole Numbers</a:t>
            </a:r>
            <a:endParaRPr b="0" sz="2400">
              <a:solidFill>
                <a:srgbClr val="595959"/>
              </a:solidFill>
              <a:latin typeface="Hepta Slab"/>
              <a:ea typeface="Hepta Slab"/>
              <a:cs typeface="Hepta Slab"/>
              <a:sym typeface="Hepta Slab"/>
            </a:endParaRPr>
          </a:p>
        </p:txBody>
      </p:sp>
      <p:sp>
        <p:nvSpPr>
          <p:cNvPr id="1822" name="Google Shape;1822;p195"/>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823" name="Google Shape;1823;p195"/>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24" name="Google Shape;1824;p195"/>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195"/>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826" name="Google Shape;1826;p195"/>
          <p:cNvPicPr preferRelativeResize="0"/>
          <p:nvPr/>
        </p:nvPicPr>
        <p:blipFill>
          <a:blip r:embed="rId3">
            <a:alphaModFix/>
          </a:blip>
          <a:stretch>
            <a:fillRect/>
          </a:stretch>
        </p:blipFill>
        <p:spPr>
          <a:xfrm>
            <a:off x="2899200" y="2951246"/>
            <a:ext cx="5514975" cy="1200150"/>
          </a:xfrm>
          <a:prstGeom prst="rect">
            <a:avLst/>
          </a:prstGeom>
          <a:noFill/>
          <a:ln>
            <a:noFill/>
          </a:ln>
        </p:spPr>
      </p:pic>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0" name="Shape 1830"/>
        <p:cNvGrpSpPr/>
        <p:nvPr/>
      </p:nvGrpSpPr>
      <p:grpSpPr>
        <a:xfrm>
          <a:off x="0" y="0"/>
          <a:ext cx="0" cy="0"/>
          <a:chOff x="0" y="0"/>
          <a:chExt cx="0" cy="0"/>
        </a:xfrm>
      </p:grpSpPr>
      <p:sp>
        <p:nvSpPr>
          <p:cNvPr id="1831" name="Google Shape;1831;p196"/>
          <p:cNvSpPr txBox="1"/>
          <p:nvPr>
            <p:ph type="ctrTitle"/>
          </p:nvPr>
        </p:nvSpPr>
        <p:spPr>
          <a:xfrm>
            <a:off x="374700" y="109680"/>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95959"/>
                </a:solidFill>
                <a:latin typeface="Hepta Slab"/>
                <a:ea typeface="Hepta Slab"/>
                <a:cs typeface="Hepta Slab"/>
                <a:sym typeface="Hepta Slab"/>
              </a:rPr>
              <a:t>True or False: Fractions and Whole Numbers</a:t>
            </a:r>
            <a:endParaRPr b="0" sz="2400">
              <a:solidFill>
                <a:srgbClr val="595959"/>
              </a:solidFill>
              <a:latin typeface="Hepta Slab"/>
              <a:ea typeface="Hepta Slab"/>
              <a:cs typeface="Hepta Slab"/>
              <a:sym typeface="Hepta Slab"/>
            </a:endParaRPr>
          </a:p>
        </p:txBody>
      </p:sp>
      <p:sp>
        <p:nvSpPr>
          <p:cNvPr id="1832" name="Google Shape;1832;p196"/>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833" name="Google Shape;1833;p196"/>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34" name="Google Shape;1834;p196"/>
          <p:cNvSpPr/>
          <p:nvPr/>
        </p:nvSpPr>
        <p:spPr>
          <a:xfrm>
            <a:off x="159150" y="976975"/>
            <a:ext cx="4088124" cy="2118096"/>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196"/>
          <p:cNvSpPr txBox="1"/>
          <p:nvPr/>
        </p:nvSpPr>
        <p:spPr>
          <a:xfrm rot="-716779">
            <a:off x="412423" y="1328203"/>
            <a:ext cx="3469646" cy="72765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Quicksand"/>
                <a:ea typeface="Quicksand"/>
                <a:cs typeface="Quicksand"/>
                <a:sym typeface="Quicksand"/>
              </a:rPr>
              <a:t>Decide whether each equation is true or false. Be prepared to explain your reasoning</a:t>
            </a:r>
            <a:endParaRPr b="1" sz="1900">
              <a:latin typeface="Quicksand"/>
              <a:ea typeface="Quicksand"/>
              <a:cs typeface="Quicksand"/>
              <a:sym typeface="Quicksand"/>
            </a:endParaRPr>
          </a:p>
        </p:txBody>
      </p:sp>
      <p:pic>
        <p:nvPicPr>
          <p:cNvPr id="1836" name="Google Shape;1836;p196"/>
          <p:cNvPicPr preferRelativeResize="0"/>
          <p:nvPr/>
        </p:nvPicPr>
        <p:blipFill>
          <a:blip r:embed="rId3">
            <a:alphaModFix/>
          </a:blip>
          <a:stretch>
            <a:fillRect/>
          </a:stretch>
        </p:blipFill>
        <p:spPr>
          <a:xfrm>
            <a:off x="3780299" y="2697375"/>
            <a:ext cx="3371850" cy="1076325"/>
          </a:xfrm>
          <a:prstGeom prst="rect">
            <a:avLst/>
          </a:prstGeom>
          <a:noFill/>
          <a:ln>
            <a:noFill/>
          </a:ln>
        </p:spPr>
      </p:pic>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0" name="Shape 1840"/>
        <p:cNvGrpSpPr/>
        <p:nvPr/>
      </p:nvGrpSpPr>
      <p:grpSpPr>
        <a:xfrm>
          <a:off x="0" y="0"/>
          <a:ext cx="0" cy="0"/>
          <a:chOff x="0" y="0"/>
          <a:chExt cx="0" cy="0"/>
        </a:xfrm>
      </p:grpSpPr>
      <p:sp>
        <p:nvSpPr>
          <p:cNvPr id="1841" name="Google Shape;1841;p197"/>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Along the Walls in Tiny Steps</a:t>
            </a:r>
            <a:endParaRPr sz="3200">
              <a:solidFill>
                <a:srgbClr val="595959"/>
              </a:solidFill>
              <a:latin typeface="Hepta Slab"/>
              <a:ea typeface="Hepta Slab"/>
              <a:cs typeface="Hepta Slab"/>
              <a:sym typeface="Hepta Slab"/>
            </a:endParaRPr>
          </a:p>
        </p:txBody>
      </p:sp>
      <p:sp>
        <p:nvSpPr>
          <p:cNvPr id="1842" name="Google Shape;1842;p197"/>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843" name="Google Shape;1843;p197"/>
          <p:cNvSpPr txBox="1"/>
          <p:nvPr/>
        </p:nvSpPr>
        <p:spPr>
          <a:xfrm>
            <a:off x="665850" y="977300"/>
            <a:ext cx="7812300" cy="95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Quicksand"/>
                <a:ea typeface="Quicksand"/>
                <a:cs typeface="Quicksand"/>
                <a:sym typeface="Quicksand"/>
              </a:rPr>
              <a:t>A rectangular room has a perimeter of 39 feet and a length of 10 ½  feet. </a:t>
            </a:r>
            <a:endParaRPr sz="1600">
              <a:latin typeface="Quicksand"/>
              <a:ea typeface="Quicksand"/>
              <a:cs typeface="Quicksand"/>
              <a:sym typeface="Quicksand"/>
            </a:endParaRPr>
          </a:p>
          <a:p>
            <a:pPr indent="0" lvl="0" marL="0" rtl="0" algn="ctr">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1. What is the width of the room in feet? Show your reasoning.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a:p>
            <a:pPr indent="0" lvl="0" marL="0" rtl="0" algn="l">
              <a:spcBef>
                <a:spcPts val="0"/>
              </a:spcBef>
              <a:spcAft>
                <a:spcPts val="0"/>
              </a:spcAft>
              <a:buNone/>
            </a:pPr>
            <a:r>
              <a:rPr lang="en" sz="1600">
                <a:latin typeface="Quicksand"/>
                <a:ea typeface="Quicksand"/>
                <a:cs typeface="Quicksand"/>
                <a:sym typeface="Quicksand"/>
              </a:rPr>
              <a:t>2. An ant walked along two walls of the room, always in a straight line. It started in one corner and ended up in a corner opposite of where it started. How many inches did it travel? Show your reasoning.</a:t>
            </a:r>
            <a:endParaRPr sz="1600">
              <a:latin typeface="Quicksand"/>
              <a:ea typeface="Quicksand"/>
              <a:cs typeface="Quicksand"/>
              <a:sym typeface="Quicksand"/>
            </a:endParaRPr>
          </a:p>
          <a:p>
            <a:pPr indent="0" lvl="0" marL="0" rtl="0" algn="l">
              <a:spcBef>
                <a:spcPts val="0"/>
              </a:spcBef>
              <a:spcAft>
                <a:spcPts val="0"/>
              </a:spcAft>
              <a:buNone/>
            </a:pPr>
            <a:r>
              <a:t/>
            </a:r>
            <a:endParaRPr sz="1600">
              <a:latin typeface="Quicksand"/>
              <a:ea typeface="Quicksand"/>
              <a:cs typeface="Quicksand"/>
              <a:sym typeface="Quicksand"/>
            </a:endParaRPr>
          </a:p>
        </p:txBody>
      </p:sp>
      <p:pic>
        <p:nvPicPr>
          <p:cNvPr id="1844" name="Google Shape;1844;p197"/>
          <p:cNvPicPr preferRelativeResize="0"/>
          <p:nvPr/>
        </p:nvPicPr>
        <p:blipFill>
          <a:blip r:embed="rId3">
            <a:alphaModFix/>
          </a:blip>
          <a:stretch>
            <a:fillRect/>
          </a:stretch>
        </p:blipFill>
        <p:spPr>
          <a:xfrm>
            <a:off x="2985063" y="3901425"/>
            <a:ext cx="3173875" cy="7433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8" name="Shape 1848"/>
        <p:cNvGrpSpPr/>
        <p:nvPr/>
      </p:nvGrpSpPr>
      <p:grpSpPr>
        <a:xfrm>
          <a:off x="0" y="0"/>
          <a:ext cx="0" cy="0"/>
          <a:chOff x="0" y="0"/>
          <a:chExt cx="0" cy="0"/>
        </a:xfrm>
      </p:grpSpPr>
      <p:sp>
        <p:nvSpPr>
          <p:cNvPr id="1849" name="Google Shape;1849;p198"/>
          <p:cNvSpPr txBox="1"/>
          <p:nvPr/>
        </p:nvSpPr>
        <p:spPr>
          <a:xfrm>
            <a:off x="288950" y="427650"/>
            <a:ext cx="7998300" cy="567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200">
                <a:solidFill>
                  <a:srgbClr val="595959"/>
                </a:solidFill>
                <a:latin typeface="Hepta Slab"/>
                <a:ea typeface="Hepta Slab"/>
                <a:cs typeface="Hepta Slab"/>
                <a:sym typeface="Hepta Slab"/>
              </a:rPr>
              <a:t>Missing Measurements</a:t>
            </a:r>
            <a:endParaRPr sz="3200">
              <a:solidFill>
                <a:srgbClr val="595959"/>
              </a:solidFill>
              <a:latin typeface="Hepta Slab"/>
              <a:ea typeface="Hepta Slab"/>
              <a:cs typeface="Hepta Slab"/>
              <a:sym typeface="Hepta Slab"/>
            </a:endParaRPr>
          </a:p>
        </p:txBody>
      </p:sp>
      <p:sp>
        <p:nvSpPr>
          <p:cNvPr id="1850" name="Google Shape;1850;p198"/>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851" name="Google Shape;1851;p198"/>
          <p:cNvSpPr txBox="1"/>
          <p:nvPr/>
        </p:nvSpPr>
        <p:spPr>
          <a:xfrm>
            <a:off x="514350" y="1017975"/>
            <a:ext cx="8414100" cy="70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Quicksand"/>
                <a:ea typeface="Quicksand"/>
                <a:cs typeface="Quicksand"/>
                <a:sym typeface="Quicksand"/>
              </a:rPr>
              <a:t>Your teacher has posted six quadrilaterals around the room. </a:t>
            </a:r>
            <a:endParaRPr sz="1500">
              <a:latin typeface="Quicksand"/>
              <a:ea typeface="Quicksand"/>
              <a:cs typeface="Quicksand"/>
              <a:sym typeface="Quicksand"/>
            </a:endParaRPr>
          </a:p>
          <a:p>
            <a:pPr indent="0" lvl="0" marL="0" rtl="0" algn="ctr">
              <a:spcBef>
                <a:spcPts val="0"/>
              </a:spcBef>
              <a:spcAft>
                <a:spcPts val="0"/>
              </a:spcAft>
              <a:buNone/>
            </a:pPr>
            <a:r>
              <a:rPr lang="en" sz="1500">
                <a:latin typeface="Quicksand"/>
                <a:ea typeface="Quicksand"/>
                <a:cs typeface="Quicksand"/>
                <a:sym typeface="Quicksand"/>
              </a:rPr>
              <a:t>Each one has a missing side length or a missing perimeter.</a:t>
            </a:r>
            <a:endParaRPr sz="1500">
              <a:latin typeface="Quicksand"/>
              <a:ea typeface="Quicksand"/>
              <a:cs typeface="Quicksand"/>
              <a:sym typeface="Quicksand"/>
            </a:endParaRPr>
          </a:p>
        </p:txBody>
      </p:sp>
      <p:sp>
        <p:nvSpPr>
          <p:cNvPr id="1852" name="Google Shape;1852;p198"/>
          <p:cNvSpPr txBox="1"/>
          <p:nvPr/>
        </p:nvSpPr>
        <p:spPr>
          <a:xfrm>
            <a:off x="498700" y="1849150"/>
            <a:ext cx="38778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Choose two diagrams—one with a missing length and another with a missing perimeter.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Find the missing values. Show your reasoning and remember to include the units</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Discuss your responses with your group until everyone agrees on the missing measurements for all six figures.</a:t>
            </a:r>
            <a:endParaRPr>
              <a:latin typeface="Quicksand"/>
              <a:ea typeface="Quicksand"/>
              <a:cs typeface="Quicksand"/>
              <a:sym typeface="Quicksand"/>
            </a:endParaRPr>
          </a:p>
        </p:txBody>
      </p:sp>
      <p:sp>
        <p:nvSpPr>
          <p:cNvPr id="1853" name="Google Shape;1853;p198"/>
          <p:cNvSpPr txBox="1"/>
          <p:nvPr/>
        </p:nvSpPr>
        <p:spPr>
          <a:xfrm>
            <a:off x="4573800" y="1813050"/>
            <a:ext cx="38778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3. Answer one of the following questions. Explain or show your reasoning.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a. The perimeter of B is how many times the perimeter of D?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b. The perimeter of one figure is 1,000 times that of another figure. Which are the two figures?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c. The perimeter of F is how many times the perimeter of B?</a:t>
            </a:r>
            <a:endParaRPr>
              <a:latin typeface="Quicksand"/>
              <a:ea typeface="Quicksand"/>
              <a:cs typeface="Quicksand"/>
              <a:sym typeface="Quicksand"/>
            </a:endParaRPr>
          </a:p>
        </p:txBody>
      </p:sp>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7" name="Shape 1857"/>
        <p:cNvGrpSpPr/>
        <p:nvPr/>
      </p:nvGrpSpPr>
      <p:grpSpPr>
        <a:xfrm>
          <a:off x="0" y="0"/>
          <a:ext cx="0" cy="0"/>
          <a:chOff x="0" y="0"/>
          <a:chExt cx="0" cy="0"/>
        </a:xfrm>
      </p:grpSpPr>
      <p:sp>
        <p:nvSpPr>
          <p:cNvPr id="1858" name="Google Shape;1858;p199"/>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859" name="Google Shape;1859;p199"/>
          <p:cNvPicPr preferRelativeResize="0"/>
          <p:nvPr/>
        </p:nvPicPr>
        <p:blipFill rotWithShape="1">
          <a:blip r:embed="rId3">
            <a:alphaModFix/>
          </a:blip>
          <a:srcRect b="0" l="21370" r="22481" t="0"/>
          <a:stretch/>
        </p:blipFill>
        <p:spPr>
          <a:xfrm>
            <a:off x="3938448" y="3154050"/>
            <a:ext cx="1267096" cy="1419300"/>
          </a:xfrm>
          <a:prstGeom prst="rect">
            <a:avLst/>
          </a:prstGeom>
          <a:noFill/>
          <a:ln>
            <a:noFill/>
          </a:ln>
        </p:spPr>
      </p:pic>
      <p:sp>
        <p:nvSpPr>
          <p:cNvPr id="1860" name="Google Shape;1860;p199"/>
          <p:cNvSpPr/>
          <p:nvPr/>
        </p:nvSpPr>
        <p:spPr>
          <a:xfrm flipH="1">
            <a:off x="735067" y="2377450"/>
            <a:ext cx="3119183"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199"/>
          <p:cNvSpPr txBox="1"/>
          <p:nvPr/>
        </p:nvSpPr>
        <p:spPr>
          <a:xfrm>
            <a:off x="1150275" y="2647650"/>
            <a:ext cx="23223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did you know that the perimeter of B is 2 times that of D?</a:t>
            </a:r>
            <a:endParaRPr b="1" sz="1200">
              <a:latin typeface="Quicksand"/>
              <a:ea typeface="Quicksand"/>
              <a:cs typeface="Quicksand"/>
              <a:sym typeface="Quicksand"/>
            </a:endParaRPr>
          </a:p>
        </p:txBody>
      </p:sp>
      <p:sp>
        <p:nvSpPr>
          <p:cNvPr id="1862" name="Google Shape;1862;p199"/>
          <p:cNvSpPr/>
          <p:nvPr/>
        </p:nvSpPr>
        <p:spPr>
          <a:xfrm rot="-728198">
            <a:off x="4131796" y="713130"/>
            <a:ext cx="3251068" cy="1419301"/>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199"/>
          <p:cNvSpPr txBox="1"/>
          <p:nvPr/>
        </p:nvSpPr>
        <p:spPr>
          <a:xfrm flipH="1" rot="-728274">
            <a:off x="4509538" y="916613"/>
            <a:ext cx="2365584" cy="6892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latin typeface="Quicksand"/>
                <a:ea typeface="Quicksand"/>
                <a:cs typeface="Quicksand"/>
                <a:sym typeface="Quicksand"/>
              </a:rPr>
              <a:t>How did you find a figure with a perimeter 1,000 times that of another figure?</a:t>
            </a:r>
            <a:endParaRPr b="1" sz="1100">
              <a:latin typeface="Quicksand"/>
              <a:ea typeface="Quicksand"/>
              <a:cs typeface="Quicksand"/>
              <a:sym typeface="Quicksand"/>
            </a:endParaRPr>
          </a:p>
        </p:txBody>
      </p:sp>
      <p:sp>
        <p:nvSpPr>
          <p:cNvPr id="1864" name="Google Shape;1864;p199"/>
          <p:cNvSpPr/>
          <p:nvPr/>
        </p:nvSpPr>
        <p:spPr>
          <a:xfrm>
            <a:off x="5402617" y="2583700"/>
            <a:ext cx="3119183"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199"/>
          <p:cNvSpPr txBox="1"/>
          <p:nvPr/>
        </p:nvSpPr>
        <p:spPr>
          <a:xfrm flipH="1">
            <a:off x="5784292" y="2853900"/>
            <a:ext cx="23223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did you know that the perimeter of F is 9 times that of B</a:t>
            </a:r>
            <a:endParaRPr b="1" sz="1200">
              <a:latin typeface="Quicksand"/>
              <a:ea typeface="Quicksand"/>
              <a:cs typeface="Quicksand"/>
              <a:sym typeface="Quicksand"/>
            </a:endParaRPr>
          </a:p>
        </p:txBody>
      </p:sp>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9" name="Shape 1869"/>
        <p:cNvGrpSpPr/>
        <p:nvPr/>
      </p:nvGrpSpPr>
      <p:grpSpPr>
        <a:xfrm>
          <a:off x="0" y="0"/>
          <a:ext cx="0" cy="0"/>
          <a:chOff x="0" y="0"/>
          <a:chExt cx="0" cy="0"/>
        </a:xfrm>
      </p:grpSpPr>
      <p:sp>
        <p:nvSpPr>
          <p:cNvPr id="1870" name="Google Shape;1870;p200"/>
          <p:cNvSpPr txBox="1"/>
          <p:nvPr/>
        </p:nvSpPr>
        <p:spPr>
          <a:xfrm>
            <a:off x="1368600" y="332100"/>
            <a:ext cx="6406800" cy="7365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3400">
                <a:solidFill>
                  <a:srgbClr val="434343"/>
                </a:solidFill>
                <a:latin typeface="Hepta Slab"/>
                <a:ea typeface="Hepta Slab"/>
                <a:cs typeface="Hepta Slab"/>
                <a:sym typeface="Hepta Slab"/>
              </a:rPr>
              <a:t>Section Summary</a:t>
            </a:r>
            <a:endParaRPr sz="3400">
              <a:solidFill>
                <a:srgbClr val="434343"/>
              </a:solidFill>
              <a:latin typeface="Hepta Slab"/>
              <a:ea typeface="Hepta Slab"/>
              <a:cs typeface="Hepta Slab"/>
              <a:sym typeface="Hepta Slab"/>
            </a:endParaRPr>
          </a:p>
        </p:txBody>
      </p:sp>
      <p:sp>
        <p:nvSpPr>
          <p:cNvPr id="1871" name="Google Shape;1871;p200"/>
          <p:cNvSpPr/>
          <p:nvPr/>
        </p:nvSpPr>
        <p:spPr>
          <a:xfrm>
            <a:off x="8091198" y="235050"/>
            <a:ext cx="846320" cy="712129"/>
          </a:xfrm>
          <a:custGeom>
            <a:rect b="b" l="l" r="r" t="t"/>
            <a:pathLst>
              <a:path extrusionOk="0" h="16267" w="16266">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200"/>
          <p:cNvSpPr txBox="1"/>
          <p:nvPr/>
        </p:nvSpPr>
        <p:spPr>
          <a:xfrm>
            <a:off x="494925" y="997475"/>
            <a:ext cx="8289000" cy="7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In this section, we solved problems and puzzles by converting units of measurement—gallons, quarts, cups, pounds, ounces, yards, feet, and inches—and by comparing measurements in different units. We saw that the problems could be solved in different ways. </a:t>
            </a:r>
            <a:endParaRPr sz="1500">
              <a:latin typeface="Quicksand"/>
              <a:ea typeface="Quicksand"/>
              <a:cs typeface="Quicksand"/>
              <a:sym typeface="Quicksand"/>
            </a:endParaRPr>
          </a:p>
          <a:p>
            <a:pPr indent="0" lvl="0" marL="0" rtl="0" algn="l">
              <a:spcBef>
                <a:spcPts val="1000"/>
              </a:spcBef>
              <a:spcAft>
                <a:spcPts val="0"/>
              </a:spcAft>
              <a:buNone/>
            </a:pPr>
            <a:r>
              <a:rPr lang="en" sz="1500">
                <a:latin typeface="Quicksand"/>
                <a:ea typeface="Quicksand"/>
                <a:cs typeface="Quicksand"/>
                <a:sym typeface="Quicksand"/>
              </a:rPr>
              <a:t>For example, if Priya threw a frisbee 16 yards and this is 4 times as far as the distance Jada threw in feet, how far did Jada throw the frisbee?</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0"/>
              </a:spcAft>
              <a:buNone/>
            </a:pPr>
            <a:r>
              <a:t/>
            </a:r>
            <a:endParaRPr sz="1500">
              <a:latin typeface="Quicksand"/>
              <a:ea typeface="Quicksand"/>
              <a:cs typeface="Quicksand"/>
              <a:sym typeface="Quicksand"/>
            </a:endParaRPr>
          </a:p>
          <a:p>
            <a:pPr indent="0" lvl="0" marL="0" rtl="0" algn="l">
              <a:spcBef>
                <a:spcPts val="1000"/>
              </a:spcBef>
              <a:spcAft>
                <a:spcPts val="1000"/>
              </a:spcAft>
              <a:buNone/>
            </a:pPr>
            <a:r>
              <a:rPr lang="en" sz="1500">
                <a:latin typeface="Quicksand"/>
                <a:ea typeface="Quicksand"/>
                <a:cs typeface="Quicksand"/>
                <a:sym typeface="Quicksand"/>
              </a:rPr>
              <a:t>In the last two lessons, we solved multiplication and comparison problems that involve the perimeter of rectangles and some other quadrilaterals.</a:t>
            </a:r>
            <a:endParaRPr sz="1500">
              <a:latin typeface="Quicksand"/>
              <a:ea typeface="Quicksand"/>
              <a:cs typeface="Quicksand"/>
              <a:sym typeface="Quicksand"/>
            </a:endParaRPr>
          </a:p>
        </p:txBody>
      </p:sp>
      <p:pic>
        <p:nvPicPr>
          <p:cNvPr id="1873" name="Google Shape;1873;p200"/>
          <p:cNvPicPr preferRelativeResize="0"/>
          <p:nvPr/>
        </p:nvPicPr>
        <p:blipFill>
          <a:blip r:embed="rId3">
            <a:alphaModFix/>
          </a:blip>
          <a:stretch>
            <a:fillRect/>
          </a:stretch>
        </p:blipFill>
        <p:spPr>
          <a:xfrm>
            <a:off x="1449400" y="2622450"/>
            <a:ext cx="5686425" cy="1276350"/>
          </a:xfrm>
          <a:prstGeom prst="rect">
            <a:avLst/>
          </a:prstGeom>
          <a:noFill/>
          <a:ln>
            <a:noFill/>
          </a:ln>
        </p:spPr>
      </p:pic>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877" name="Shape 1877"/>
        <p:cNvGrpSpPr/>
        <p:nvPr/>
      </p:nvGrpSpPr>
      <p:grpSpPr>
        <a:xfrm>
          <a:off x="0" y="0"/>
          <a:ext cx="0" cy="0"/>
          <a:chOff x="0" y="0"/>
          <a:chExt cx="0" cy="0"/>
        </a:xfrm>
      </p:grpSpPr>
      <p:sp>
        <p:nvSpPr>
          <p:cNvPr id="1878" name="Google Shape;1878;p201"/>
          <p:cNvSpPr txBox="1"/>
          <p:nvPr>
            <p:ph type="ctrTitle"/>
          </p:nvPr>
        </p:nvSpPr>
        <p:spPr>
          <a:xfrm>
            <a:off x="1092900" y="2027250"/>
            <a:ext cx="6958200" cy="73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latin typeface="Hepta Slab"/>
                <a:ea typeface="Hepta Slab"/>
                <a:cs typeface="Hepta Slab"/>
                <a:sym typeface="Hepta Slab"/>
              </a:rPr>
              <a:t>Two Truths and a Lie</a:t>
            </a:r>
            <a:endParaRPr sz="3500">
              <a:latin typeface="Hepta Slab"/>
              <a:ea typeface="Hepta Slab"/>
              <a:cs typeface="Hepta Slab"/>
              <a:sym typeface="Hepta Slab"/>
            </a:endParaRPr>
          </a:p>
        </p:txBody>
      </p:sp>
      <p:sp>
        <p:nvSpPr>
          <p:cNvPr id="1879" name="Google Shape;1879;p201"/>
          <p:cNvSpPr txBox="1"/>
          <p:nvPr/>
        </p:nvSpPr>
        <p:spPr>
          <a:xfrm>
            <a:off x="3288250" y="2687375"/>
            <a:ext cx="7412100" cy="55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Quicksand"/>
                <a:ea typeface="Quicksand"/>
                <a:cs typeface="Quicksand"/>
                <a:sym typeface="Quicksand"/>
              </a:rPr>
              <a:t>Let’s compare facts about animals.</a:t>
            </a:r>
            <a:endParaRPr>
              <a:latin typeface="Quicksand"/>
              <a:ea typeface="Quicksand"/>
              <a:cs typeface="Quicksand"/>
              <a:sym typeface="Quicksand"/>
            </a:endParaRPr>
          </a:p>
        </p:txBody>
      </p:sp>
      <p:sp>
        <p:nvSpPr>
          <p:cNvPr id="1880" name="Google Shape;1880;p201"/>
          <p:cNvSpPr/>
          <p:nvPr/>
        </p:nvSpPr>
        <p:spPr>
          <a:xfrm>
            <a:off x="2839952" y="2687366"/>
            <a:ext cx="387161" cy="402569"/>
          </a:xfrm>
          <a:custGeom>
            <a:rect b="b" l="l" r="r" t="t"/>
            <a:pathLst>
              <a:path extrusionOk="0" h="18420" w="17715">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201"/>
          <p:cNvSpPr txBox="1"/>
          <p:nvPr/>
        </p:nvSpPr>
        <p:spPr>
          <a:xfrm>
            <a:off x="0" y="4834325"/>
            <a:ext cx="26982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Quicksand"/>
                <a:ea typeface="Quicksand"/>
                <a:cs typeface="Quicksand"/>
                <a:sym typeface="Quicksand"/>
              </a:rPr>
              <a:t>4.MD.A.1, 4.OA.A.2 </a:t>
            </a:r>
            <a:endParaRPr sz="1100">
              <a:latin typeface="Quicksand"/>
              <a:ea typeface="Quicksand"/>
              <a:cs typeface="Quicksand"/>
              <a:sym typeface="Quicksand"/>
            </a:endParaRPr>
          </a:p>
        </p:txBody>
      </p:sp>
      <p:sp>
        <p:nvSpPr>
          <p:cNvPr id="1882" name="Google Shape;1882;p201"/>
          <p:cNvSpPr txBox="1"/>
          <p:nvPr/>
        </p:nvSpPr>
        <p:spPr>
          <a:xfrm>
            <a:off x="7468075" y="0"/>
            <a:ext cx="19071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0">
                <a:solidFill>
                  <a:schemeClr val="dk2"/>
                </a:solidFill>
                <a:latin typeface="Raleway ExtraBold"/>
                <a:ea typeface="Raleway ExtraBold"/>
                <a:cs typeface="Raleway ExtraBold"/>
                <a:sym typeface="Raleway ExtraBold"/>
              </a:rPr>
              <a:t>21</a:t>
            </a:r>
            <a:endParaRPr/>
          </a:p>
        </p:txBody>
      </p:sp>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6" name="Shape 1886"/>
        <p:cNvGrpSpPr/>
        <p:nvPr/>
      </p:nvGrpSpPr>
      <p:grpSpPr>
        <a:xfrm>
          <a:off x="0" y="0"/>
          <a:ext cx="0" cy="0"/>
          <a:chOff x="0" y="0"/>
          <a:chExt cx="0" cy="0"/>
        </a:xfrm>
      </p:grpSpPr>
      <p:sp>
        <p:nvSpPr>
          <p:cNvPr id="1887" name="Google Shape;1887;p202"/>
          <p:cNvSpPr txBox="1"/>
          <p:nvPr>
            <p:ph type="ctrTitle"/>
          </p:nvPr>
        </p:nvSpPr>
        <p:spPr>
          <a:xfrm>
            <a:off x="553950" y="494917"/>
            <a:ext cx="7772400" cy="86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solidFill>
                  <a:srgbClr val="595959"/>
                </a:solidFill>
                <a:latin typeface="Hepta Slab"/>
                <a:ea typeface="Hepta Slab"/>
                <a:cs typeface="Hepta Slab"/>
                <a:sym typeface="Hepta Slab"/>
              </a:rPr>
              <a:t>Notice and Wonder: </a:t>
            </a:r>
            <a:endParaRPr sz="2600">
              <a:solidFill>
                <a:srgbClr val="595959"/>
              </a:solidFill>
              <a:latin typeface="Hepta Slab"/>
              <a:ea typeface="Hepta Slab"/>
              <a:cs typeface="Hepta Slab"/>
              <a:sym typeface="Hepta Slab"/>
            </a:endParaRPr>
          </a:p>
          <a:p>
            <a:pPr indent="0" lvl="0" marL="0" rtl="0" algn="ctr">
              <a:spcBef>
                <a:spcPts val="0"/>
              </a:spcBef>
              <a:spcAft>
                <a:spcPts val="0"/>
              </a:spcAft>
              <a:buNone/>
            </a:pPr>
            <a:r>
              <a:rPr lang="en" sz="2600">
                <a:solidFill>
                  <a:srgbClr val="595959"/>
                </a:solidFill>
                <a:latin typeface="Hepta Slab"/>
                <a:ea typeface="Hepta Slab"/>
                <a:cs typeface="Hepta Slab"/>
                <a:sym typeface="Hepta Slab"/>
              </a:rPr>
              <a:t>Animal Facts</a:t>
            </a:r>
            <a:endParaRPr b="0" sz="2600">
              <a:solidFill>
                <a:srgbClr val="595959"/>
              </a:solidFill>
              <a:latin typeface="Hepta Slab"/>
              <a:ea typeface="Hepta Slab"/>
              <a:cs typeface="Hepta Slab"/>
              <a:sym typeface="Hepta Slab"/>
            </a:endParaRPr>
          </a:p>
        </p:txBody>
      </p:sp>
      <p:sp>
        <p:nvSpPr>
          <p:cNvPr id="1888" name="Google Shape;1888;p202"/>
          <p:cNvSpPr txBox="1"/>
          <p:nvPr/>
        </p:nvSpPr>
        <p:spPr>
          <a:xfrm>
            <a:off x="99150" y="176275"/>
            <a:ext cx="815100" cy="1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Quicksand"/>
              <a:ea typeface="Quicksand"/>
              <a:cs typeface="Quicksand"/>
              <a:sym typeface="Quicksand"/>
            </a:endParaRPr>
          </a:p>
        </p:txBody>
      </p:sp>
      <p:sp>
        <p:nvSpPr>
          <p:cNvPr id="1889" name="Google Shape;1889;p202"/>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Warm up</a:t>
            </a:r>
            <a:endParaRPr sz="1600">
              <a:solidFill>
                <a:srgbClr val="B7B7B7"/>
              </a:solidFill>
              <a:latin typeface="Nixie One"/>
              <a:ea typeface="Nixie One"/>
              <a:cs typeface="Nixie One"/>
              <a:sym typeface="Nixie One"/>
            </a:endParaRPr>
          </a:p>
        </p:txBody>
      </p:sp>
      <p:sp>
        <p:nvSpPr>
          <p:cNvPr id="1890" name="Google Shape;1890;p202"/>
          <p:cNvSpPr/>
          <p:nvPr/>
        </p:nvSpPr>
        <p:spPr>
          <a:xfrm rot="-658143">
            <a:off x="722543" y="1672375"/>
            <a:ext cx="1569951" cy="720085"/>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202"/>
          <p:cNvSpPr txBox="1"/>
          <p:nvPr/>
        </p:nvSpPr>
        <p:spPr>
          <a:xfrm rot="-721396">
            <a:off x="961605" y="1716299"/>
            <a:ext cx="1091647" cy="63230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notice?</a:t>
            </a:r>
            <a:endParaRPr b="1" sz="1600">
              <a:solidFill>
                <a:srgbClr val="434343"/>
              </a:solidFill>
              <a:latin typeface="Caveat Brush"/>
              <a:ea typeface="Caveat Brush"/>
              <a:cs typeface="Caveat Brush"/>
              <a:sym typeface="Caveat Brush"/>
            </a:endParaRPr>
          </a:p>
        </p:txBody>
      </p:sp>
      <p:sp>
        <p:nvSpPr>
          <p:cNvPr id="1892" name="Google Shape;1892;p202"/>
          <p:cNvSpPr/>
          <p:nvPr/>
        </p:nvSpPr>
        <p:spPr>
          <a:xfrm rot="925591">
            <a:off x="6789559" y="3379392"/>
            <a:ext cx="1747880" cy="703517"/>
          </a:xfrm>
          <a:prstGeom prst="cloud">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202"/>
          <p:cNvSpPr txBox="1"/>
          <p:nvPr/>
        </p:nvSpPr>
        <p:spPr>
          <a:xfrm rot="857210">
            <a:off x="7056263" y="3347025"/>
            <a:ext cx="1214460" cy="61817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434343"/>
                </a:solidFill>
                <a:latin typeface="Caveat Brush"/>
                <a:ea typeface="Caveat Brush"/>
                <a:cs typeface="Caveat Brush"/>
                <a:sym typeface="Caveat Brush"/>
              </a:rPr>
              <a:t>What do you wonder?</a:t>
            </a:r>
            <a:endParaRPr b="1" sz="1600">
              <a:solidFill>
                <a:srgbClr val="434343"/>
              </a:solidFill>
              <a:latin typeface="Caveat Brush"/>
              <a:ea typeface="Caveat Brush"/>
              <a:cs typeface="Caveat Brush"/>
              <a:sym typeface="Caveat Brush"/>
            </a:endParaRPr>
          </a:p>
        </p:txBody>
      </p:sp>
      <p:pic>
        <p:nvPicPr>
          <p:cNvPr id="1894" name="Google Shape;1894;p202"/>
          <p:cNvPicPr preferRelativeResize="0"/>
          <p:nvPr/>
        </p:nvPicPr>
        <p:blipFill>
          <a:blip r:embed="rId3">
            <a:alphaModFix/>
          </a:blip>
          <a:stretch>
            <a:fillRect/>
          </a:stretch>
        </p:blipFill>
        <p:spPr>
          <a:xfrm>
            <a:off x="2323886" y="2116101"/>
            <a:ext cx="4232514" cy="1989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8" name="Shape 1898"/>
        <p:cNvGrpSpPr/>
        <p:nvPr/>
      </p:nvGrpSpPr>
      <p:grpSpPr>
        <a:xfrm>
          <a:off x="0" y="0"/>
          <a:ext cx="0" cy="0"/>
          <a:chOff x="0" y="0"/>
          <a:chExt cx="0" cy="0"/>
        </a:xfrm>
      </p:grpSpPr>
      <p:sp>
        <p:nvSpPr>
          <p:cNvPr id="1899" name="Google Shape;1899;p203"/>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Two Truths and a Lie</a:t>
            </a:r>
            <a:endParaRPr sz="2700">
              <a:solidFill>
                <a:srgbClr val="595959"/>
              </a:solidFill>
              <a:latin typeface="Hepta Slab"/>
              <a:ea typeface="Hepta Slab"/>
              <a:cs typeface="Hepta Slab"/>
              <a:sym typeface="Hepta Slab"/>
            </a:endParaRPr>
          </a:p>
        </p:txBody>
      </p:sp>
      <p:sp>
        <p:nvSpPr>
          <p:cNvPr id="1900" name="Google Shape;1900;p203"/>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#1</a:t>
            </a:r>
            <a:endParaRPr sz="1600">
              <a:solidFill>
                <a:srgbClr val="B7B7B7"/>
              </a:solidFill>
              <a:latin typeface="Nixie One"/>
              <a:ea typeface="Nixie One"/>
              <a:cs typeface="Nixie One"/>
              <a:sym typeface="Nixie One"/>
            </a:endParaRPr>
          </a:p>
        </p:txBody>
      </p:sp>
      <p:sp>
        <p:nvSpPr>
          <p:cNvPr id="1901" name="Google Shape;1901;p203"/>
          <p:cNvSpPr txBox="1"/>
          <p:nvPr/>
        </p:nvSpPr>
        <p:spPr>
          <a:xfrm>
            <a:off x="386550" y="1108750"/>
            <a:ext cx="82626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Your teacher will give you a fact sheet about some animals or ask you to perform some research</a:t>
            </a:r>
            <a:endParaRPr>
              <a:latin typeface="Quicksand"/>
              <a:ea typeface="Quicksand"/>
              <a:cs typeface="Quicksand"/>
              <a:sym typeface="Quicksand"/>
            </a:endParaRPr>
          </a:p>
        </p:txBody>
      </p:sp>
      <p:sp>
        <p:nvSpPr>
          <p:cNvPr id="1902" name="Google Shape;1902;p203"/>
          <p:cNvSpPr txBox="1"/>
          <p:nvPr/>
        </p:nvSpPr>
        <p:spPr>
          <a:xfrm>
            <a:off x="588450" y="1813250"/>
            <a:ext cx="8060700" cy="182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Choose two animals that you would like to compare.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
                <a:latin typeface="Quicksand"/>
                <a:ea typeface="Quicksand"/>
                <a:cs typeface="Quicksand"/>
                <a:sym typeface="Quicksand"/>
              </a:rPr>
              <a:t>2. Use the information from your teacher or your research to write two true comparison statements and one false comparison statement about these animals.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457200" rtl="0" algn="l">
              <a:spcBef>
                <a:spcPts val="0"/>
              </a:spcBef>
              <a:spcAft>
                <a:spcPts val="0"/>
              </a:spcAft>
              <a:buNone/>
            </a:pPr>
            <a:r>
              <a:rPr lang="en">
                <a:latin typeface="Quicksand"/>
                <a:ea typeface="Quicksand"/>
                <a:cs typeface="Quicksand"/>
                <a:sym typeface="Quicksand"/>
              </a:rPr>
              <a:t>a. Write one statement on the front side of an index card. </a:t>
            </a:r>
            <a:endParaRPr>
              <a:latin typeface="Quicksand"/>
              <a:ea typeface="Quicksand"/>
              <a:cs typeface="Quicksand"/>
              <a:sym typeface="Quicksand"/>
            </a:endParaRPr>
          </a:p>
          <a:p>
            <a:pPr indent="0" lvl="0" marL="457200" rtl="0" algn="l">
              <a:spcBef>
                <a:spcPts val="1000"/>
              </a:spcBef>
              <a:spcAft>
                <a:spcPts val="1000"/>
              </a:spcAft>
              <a:buNone/>
            </a:pPr>
            <a:r>
              <a:rPr lang="en">
                <a:latin typeface="Quicksand"/>
                <a:ea typeface="Quicksand"/>
                <a:cs typeface="Quicksand"/>
                <a:sym typeface="Quicksand"/>
              </a:rPr>
              <a:t>b. On the back side of the card, write whether the statement is true or false.</a:t>
            </a:r>
            <a:endParaRPr>
              <a:latin typeface="Quicksand"/>
              <a:ea typeface="Quicksand"/>
              <a:cs typeface="Quicksand"/>
              <a:sym typeface="Quicksand"/>
            </a:endParaRPr>
          </a:p>
        </p:txBody>
      </p:sp>
      <p:pic>
        <p:nvPicPr>
          <p:cNvPr id="1903" name="Google Shape;1903;p203"/>
          <p:cNvPicPr preferRelativeResize="0"/>
          <p:nvPr/>
        </p:nvPicPr>
        <p:blipFill>
          <a:blip r:embed="rId3">
            <a:alphaModFix/>
          </a:blip>
          <a:stretch>
            <a:fillRect/>
          </a:stretch>
        </p:blipFill>
        <p:spPr>
          <a:xfrm>
            <a:off x="3665325" y="3681075"/>
            <a:ext cx="1906950" cy="1020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7" name="Shape 1907"/>
        <p:cNvGrpSpPr/>
        <p:nvPr/>
      </p:nvGrpSpPr>
      <p:grpSpPr>
        <a:xfrm>
          <a:off x="0" y="0"/>
          <a:ext cx="0" cy="0"/>
          <a:chOff x="0" y="0"/>
          <a:chExt cx="0" cy="0"/>
        </a:xfrm>
      </p:grpSpPr>
      <p:sp>
        <p:nvSpPr>
          <p:cNvPr id="1908" name="Google Shape;1908;p204"/>
          <p:cNvSpPr txBox="1"/>
          <p:nvPr/>
        </p:nvSpPr>
        <p:spPr>
          <a:xfrm>
            <a:off x="288950" y="427650"/>
            <a:ext cx="7998300" cy="681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700">
                <a:solidFill>
                  <a:srgbClr val="595959"/>
                </a:solidFill>
                <a:latin typeface="Hepta Slab"/>
                <a:ea typeface="Hepta Slab"/>
                <a:cs typeface="Hepta Slab"/>
                <a:sym typeface="Hepta Slab"/>
              </a:rPr>
              <a:t>Gallery Walk: Two Truths and a Lie</a:t>
            </a:r>
            <a:endParaRPr sz="2700">
              <a:solidFill>
                <a:srgbClr val="595959"/>
              </a:solidFill>
              <a:latin typeface="Hepta Slab"/>
              <a:ea typeface="Hepta Slab"/>
              <a:cs typeface="Hepta Slab"/>
              <a:sym typeface="Hepta Slab"/>
            </a:endParaRPr>
          </a:p>
        </p:txBody>
      </p:sp>
      <p:sp>
        <p:nvSpPr>
          <p:cNvPr id="1909" name="Google Shape;1909;p204"/>
          <p:cNvSpPr txBox="1"/>
          <p:nvPr/>
        </p:nvSpPr>
        <p:spPr>
          <a:xfrm>
            <a:off x="8040725" y="267250"/>
            <a:ext cx="9804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sz="1600">
                <a:solidFill>
                  <a:srgbClr val="B7B7B7"/>
                </a:solidFill>
                <a:latin typeface="Nixie One"/>
                <a:ea typeface="Nixie One"/>
                <a:cs typeface="Nixie One"/>
                <a:sym typeface="Nixie One"/>
              </a:rPr>
              <a:t>Activity #2</a:t>
            </a:r>
            <a:endParaRPr sz="1600">
              <a:solidFill>
                <a:srgbClr val="B7B7B7"/>
              </a:solidFill>
              <a:latin typeface="Nixie One"/>
              <a:ea typeface="Nixie One"/>
              <a:cs typeface="Nixie One"/>
              <a:sym typeface="Nixie One"/>
            </a:endParaRPr>
          </a:p>
        </p:txBody>
      </p:sp>
      <p:sp>
        <p:nvSpPr>
          <p:cNvPr id="1910" name="Google Shape;1910;p204"/>
          <p:cNvSpPr txBox="1"/>
          <p:nvPr/>
        </p:nvSpPr>
        <p:spPr>
          <a:xfrm>
            <a:off x="386550" y="1108750"/>
            <a:ext cx="82626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icksand"/>
                <a:ea typeface="Quicksand"/>
                <a:cs typeface="Quicksand"/>
                <a:sym typeface="Quicksand"/>
              </a:rPr>
              <a:t>Your teacher will give you directions for posting your statements from the first activity. </a:t>
            </a:r>
            <a:endParaRPr>
              <a:latin typeface="Quicksand"/>
              <a:ea typeface="Quicksand"/>
              <a:cs typeface="Quicksand"/>
              <a:sym typeface="Quicksand"/>
            </a:endParaRPr>
          </a:p>
        </p:txBody>
      </p:sp>
      <p:sp>
        <p:nvSpPr>
          <p:cNvPr id="1911" name="Google Shape;1911;p204"/>
          <p:cNvSpPr txBox="1"/>
          <p:nvPr/>
        </p:nvSpPr>
        <p:spPr>
          <a:xfrm>
            <a:off x="543550" y="1624725"/>
            <a:ext cx="3590700" cy="272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1. Read at least 5 statements that are not yours and decide if they are true. </a:t>
            </a:r>
            <a:endParaRPr>
              <a:latin typeface="Quicksand"/>
              <a:ea typeface="Quicksand"/>
              <a:cs typeface="Quicksand"/>
              <a:sym typeface="Quicksand"/>
            </a:endParaRPr>
          </a:p>
          <a:p>
            <a:pPr indent="0" lvl="0" marL="0" rtl="0" algn="l">
              <a:spcBef>
                <a:spcPts val="1000"/>
              </a:spcBef>
              <a:spcAft>
                <a:spcPts val="0"/>
              </a:spcAft>
              <a:buNone/>
            </a:pPr>
            <a:r>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Find at least one statement that is false. Write down the statement here. Be prepared to explain or show how you know.</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If a statement you read is unclear, use a sticky note to leave a comment or question for the writer. </a:t>
            </a:r>
            <a:endParaRPr>
              <a:latin typeface="Quicksand"/>
              <a:ea typeface="Quicksand"/>
              <a:cs typeface="Quicksand"/>
              <a:sym typeface="Quicksand"/>
            </a:endParaRPr>
          </a:p>
        </p:txBody>
      </p:sp>
      <p:sp>
        <p:nvSpPr>
          <p:cNvPr id="1912" name="Google Shape;1912;p204"/>
          <p:cNvSpPr txBox="1"/>
          <p:nvPr/>
        </p:nvSpPr>
        <p:spPr>
          <a:xfrm>
            <a:off x="4519825" y="1824600"/>
            <a:ext cx="4066500" cy="173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icksand"/>
                <a:ea typeface="Quicksand"/>
                <a:cs typeface="Quicksand"/>
                <a:sym typeface="Quicksand"/>
              </a:rPr>
              <a:t>2. Collect your cards and any notes that your classmates might have left for you. </a:t>
            </a:r>
            <a:endParaRPr>
              <a:latin typeface="Quicksand"/>
              <a:ea typeface="Quicksand"/>
              <a:cs typeface="Quicksand"/>
              <a:sym typeface="Quicksand"/>
            </a:endParaRPr>
          </a:p>
          <a:p>
            <a:pPr indent="-317500" lvl="0" marL="457200" rtl="0" algn="l">
              <a:spcBef>
                <a:spcPts val="1000"/>
              </a:spcBef>
              <a:spcAft>
                <a:spcPts val="0"/>
              </a:spcAft>
              <a:buSzPts val="1400"/>
              <a:buFont typeface="Quicksand"/>
              <a:buChar char="●"/>
            </a:pPr>
            <a:r>
              <a:rPr lang="en">
                <a:latin typeface="Quicksand"/>
                <a:ea typeface="Quicksand"/>
                <a:cs typeface="Quicksand"/>
                <a:sym typeface="Quicksand"/>
              </a:rPr>
              <a:t>Think about how to make revisions to make your statements stronger and clearer. </a:t>
            </a:r>
            <a:endParaRPr>
              <a:latin typeface="Quicksand"/>
              <a:ea typeface="Quicksand"/>
              <a:cs typeface="Quicksand"/>
              <a:sym typeface="Quicksand"/>
            </a:endParaRPr>
          </a:p>
          <a:p>
            <a:pPr indent="-317500" lvl="0" marL="457200" rtl="0" algn="l">
              <a:spcBef>
                <a:spcPts val="1000"/>
              </a:spcBef>
              <a:spcAft>
                <a:spcPts val="1000"/>
              </a:spcAft>
              <a:buSzPts val="1400"/>
              <a:buFont typeface="Quicksand"/>
              <a:buChar char="●"/>
            </a:pPr>
            <a:r>
              <a:rPr lang="en">
                <a:latin typeface="Quicksand"/>
                <a:ea typeface="Quicksand"/>
                <a:cs typeface="Quicksand"/>
                <a:sym typeface="Quicksand"/>
              </a:rPr>
              <a:t>Record your revised statements here.</a:t>
            </a:r>
            <a:endParaRPr>
              <a:latin typeface="Quicksand"/>
              <a:ea typeface="Quicksand"/>
              <a:cs typeface="Quicksand"/>
              <a:sym typeface="Quicksand"/>
            </a:endParaRPr>
          </a:p>
        </p:txBody>
      </p:sp>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6" name="Shape 1916"/>
        <p:cNvGrpSpPr/>
        <p:nvPr/>
      </p:nvGrpSpPr>
      <p:grpSpPr>
        <a:xfrm>
          <a:off x="0" y="0"/>
          <a:ext cx="0" cy="0"/>
          <a:chOff x="0" y="0"/>
          <a:chExt cx="0" cy="0"/>
        </a:xfrm>
      </p:grpSpPr>
      <p:sp>
        <p:nvSpPr>
          <p:cNvPr id="1917" name="Google Shape;1917;p205"/>
          <p:cNvSpPr txBox="1"/>
          <p:nvPr/>
        </p:nvSpPr>
        <p:spPr>
          <a:xfrm>
            <a:off x="7943375" y="220450"/>
            <a:ext cx="1068600" cy="841500"/>
          </a:xfrm>
          <a:prstGeom prst="rect">
            <a:avLst/>
          </a:prstGeom>
          <a:noFill/>
          <a:ln cap="flat" cmpd="sng" w="19050">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400">
              <a:latin typeface="Nixie One"/>
              <a:ea typeface="Nixie One"/>
              <a:cs typeface="Nixie One"/>
              <a:sym typeface="Nixie One"/>
            </a:endParaRPr>
          </a:p>
          <a:p>
            <a:pPr indent="0" lvl="0" marL="0" rtl="0" algn="ctr">
              <a:spcBef>
                <a:spcPts val="0"/>
              </a:spcBef>
              <a:spcAft>
                <a:spcPts val="0"/>
              </a:spcAft>
              <a:buNone/>
            </a:pPr>
            <a:r>
              <a:rPr lang="en">
                <a:solidFill>
                  <a:srgbClr val="B7B7B7"/>
                </a:solidFill>
                <a:latin typeface="Nixie One"/>
                <a:ea typeface="Nixie One"/>
                <a:cs typeface="Nixie One"/>
                <a:sym typeface="Nixie One"/>
              </a:rPr>
              <a:t>Lesson Synthesis</a:t>
            </a:r>
            <a:endParaRPr>
              <a:solidFill>
                <a:srgbClr val="B7B7B7"/>
              </a:solidFill>
              <a:latin typeface="Nixie One"/>
              <a:ea typeface="Nixie One"/>
              <a:cs typeface="Nixie One"/>
              <a:sym typeface="Nixie One"/>
            </a:endParaRPr>
          </a:p>
        </p:txBody>
      </p:sp>
      <p:pic>
        <p:nvPicPr>
          <p:cNvPr id="1918" name="Google Shape;1918;p205"/>
          <p:cNvPicPr preferRelativeResize="0"/>
          <p:nvPr/>
        </p:nvPicPr>
        <p:blipFill rotWithShape="1">
          <a:blip r:embed="rId3">
            <a:alphaModFix/>
          </a:blip>
          <a:srcRect b="0" l="21370" r="22481" t="0"/>
          <a:stretch/>
        </p:blipFill>
        <p:spPr>
          <a:xfrm>
            <a:off x="3938448" y="3154050"/>
            <a:ext cx="1267096" cy="1419300"/>
          </a:xfrm>
          <a:prstGeom prst="rect">
            <a:avLst/>
          </a:prstGeom>
          <a:noFill/>
          <a:ln>
            <a:noFill/>
          </a:ln>
        </p:spPr>
      </p:pic>
      <p:sp>
        <p:nvSpPr>
          <p:cNvPr id="1919" name="Google Shape;1919;p205"/>
          <p:cNvSpPr/>
          <p:nvPr/>
        </p:nvSpPr>
        <p:spPr>
          <a:xfrm flipH="1">
            <a:off x="364033" y="2377450"/>
            <a:ext cx="3490217"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205"/>
          <p:cNvSpPr txBox="1"/>
          <p:nvPr/>
        </p:nvSpPr>
        <p:spPr>
          <a:xfrm>
            <a:off x="858802" y="2464949"/>
            <a:ext cx="25986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How was the experience of creating true and false statements in today’s activity different from other experiences</a:t>
            </a:r>
            <a:endParaRPr b="1" sz="1200">
              <a:latin typeface="Quicksand"/>
              <a:ea typeface="Quicksand"/>
              <a:cs typeface="Quicksand"/>
              <a:sym typeface="Quicksand"/>
            </a:endParaRPr>
          </a:p>
        </p:txBody>
      </p:sp>
      <p:sp>
        <p:nvSpPr>
          <p:cNvPr id="1921" name="Google Shape;1921;p205"/>
          <p:cNvSpPr/>
          <p:nvPr/>
        </p:nvSpPr>
        <p:spPr>
          <a:xfrm>
            <a:off x="5402617" y="2583700"/>
            <a:ext cx="3119183" cy="1419309"/>
          </a:xfrm>
          <a:custGeom>
            <a:rect b="b" l="l" r="r" t="t"/>
            <a:pathLst>
              <a:path extrusionOk="0" h="15403" w="16717">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205"/>
          <p:cNvSpPr txBox="1"/>
          <p:nvPr/>
        </p:nvSpPr>
        <p:spPr>
          <a:xfrm flipH="1">
            <a:off x="5784292" y="2853900"/>
            <a:ext cx="2322300" cy="68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Quicksand"/>
                <a:ea typeface="Quicksand"/>
                <a:cs typeface="Quicksand"/>
                <a:sym typeface="Quicksand"/>
              </a:rPr>
              <a:t>What was interesting? What was challenging about this experience?</a:t>
            </a:r>
            <a:endParaRPr b="1" sz="1200">
              <a:latin typeface="Quicksand"/>
              <a:ea typeface="Quicksand"/>
              <a:cs typeface="Quicksand"/>
              <a:sym typeface="Quicksand"/>
            </a:endParaRPr>
          </a:p>
        </p:txBody>
      </p:sp>
      <p:sp>
        <p:nvSpPr>
          <p:cNvPr id="1923" name="Google Shape;1923;p205"/>
          <p:cNvSpPr txBox="1"/>
          <p:nvPr/>
        </p:nvSpPr>
        <p:spPr>
          <a:xfrm>
            <a:off x="561525" y="556550"/>
            <a:ext cx="72708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latin typeface="Covered By Your Grace"/>
                <a:ea typeface="Covered By Your Grace"/>
                <a:cs typeface="Covered By Your Grace"/>
                <a:sym typeface="Covered By Your Grace"/>
              </a:rPr>
              <a:t>Today we wrote some true or false statements and figured out if others’ statements were true or false. </a:t>
            </a:r>
            <a:endParaRPr sz="2500">
              <a:latin typeface="Covered By Your Grace"/>
              <a:ea typeface="Covered By Your Grace"/>
              <a:cs typeface="Covered By Your Grace"/>
              <a:sym typeface="Covered By Your Grace"/>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