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168.xml"/>
  <Override ContentType="application/vnd.openxmlformats-officedocument.presentationml.notesSlide+xml" PartName="/ppt/notesSlides/notesSlide125.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206.xml"/>
  <Override ContentType="application/vnd.openxmlformats-officedocument.presentationml.notesSlide+xml" PartName="/ppt/notesSlides/notesSlide91.xml"/>
  <Override ContentType="application/vnd.openxmlformats-officedocument.presentationml.notesSlide+xml" PartName="/ppt/notesSlides/notesSlide133.xml"/>
  <Override ContentType="application/vnd.openxmlformats-officedocument.presentationml.notesSlide+xml" PartName="/ppt/notesSlides/notesSlide176.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16.xml"/>
  <Override ContentType="application/vnd.openxmlformats-officedocument.presentationml.notesSlide+xml" PartName="/ppt/notesSlides/notesSlide214.xml"/>
  <Override ContentType="application/vnd.openxmlformats-officedocument.presentationml.notesSlide+xml" PartName="/ppt/notesSlides/notesSlide1.xml"/>
  <Override ContentType="application/vnd.openxmlformats-officedocument.presentationml.notesSlide+xml" PartName="/ppt/notesSlides/notesSlide196.xml"/>
  <Override ContentType="application/vnd.openxmlformats-officedocument.presentationml.notesSlide+xml" PartName="/ppt/notesSlides/notesSlide105.xml"/>
  <Override ContentType="application/vnd.openxmlformats-officedocument.presentationml.notesSlide+xml" PartName="/ppt/notesSlides/notesSlide148.xml"/>
  <Override ContentType="application/vnd.openxmlformats-officedocument.presentationml.notesSlide+xml" PartName="/ppt/notesSlides/notesSlide202.xml"/>
  <Override ContentType="application/vnd.openxmlformats-officedocument.presentationml.notesSlide+xml" PartName="/ppt/notesSlides/notesSlide39.xml"/>
  <Override ContentType="application/vnd.openxmlformats-officedocument.presentationml.notesSlide+xml" PartName="/ppt/notesSlides/notesSlide137.xml"/>
  <Override ContentType="application/vnd.openxmlformats-officedocument.presentationml.notesSlide+xml" PartName="/ppt/notesSlides/notesSlide87.xml"/>
  <Override ContentType="application/vnd.openxmlformats-officedocument.presentationml.notesSlide+xml" PartName="/ppt/notesSlides/notesSlide44.xml"/>
  <Override ContentType="application/vnd.openxmlformats-officedocument.presentationml.notesSlide+xml" PartName="/ppt/notesSlides/notesSlide141.xml"/>
  <Override ContentType="application/vnd.openxmlformats-officedocument.presentationml.notesSlide+xml" PartName="/ppt/notesSlides/notesSlide153.xml"/>
  <Override ContentType="application/vnd.openxmlformats-officedocument.presentationml.notesSlide+xml" PartName="/ppt/notesSlides/notesSlide110.xml"/>
  <Override ContentType="application/vnd.openxmlformats-officedocument.presentationml.notesSlide+xml" PartName="/ppt/notesSlides/notesSlide184.xml"/>
  <Override ContentType="application/vnd.openxmlformats-officedocument.presentationml.notesSlide+xml" PartName="/ppt/notesSlides/notesSlide75.xml"/>
  <Override ContentType="application/vnd.openxmlformats-officedocument.presentationml.notesSlide+xml" PartName="/ppt/notesSlides/notesSlide180.xml"/>
  <Override ContentType="application/vnd.openxmlformats-officedocument.presentationml.notesSlide+xml" PartName="/ppt/notesSlides/notesSlide172.xml"/>
  <Override ContentType="application/vnd.openxmlformats-officedocument.presentationml.notesSlide+xml" PartName="/ppt/notesSlides/notesSlide9.xml"/>
  <Override ContentType="application/vnd.openxmlformats-officedocument.presentationml.notesSlide+xml" PartName="/ppt/notesSlides/notesSlide63.xml"/>
  <Override ContentType="application/vnd.openxmlformats-officedocument.presentationml.notesSlide+xml" PartName="/ppt/notesSlides/notesSlide20.xml"/>
  <Override ContentType="application/vnd.openxmlformats-officedocument.presentationml.notesSlide+xml" PartName="/ppt/notesSlides/notesSlide210.xml"/>
  <Override ContentType="application/vnd.openxmlformats-officedocument.presentationml.notesSlide+xml" PartName="/ppt/notesSlides/notesSlide129.xml"/>
  <Override ContentType="application/vnd.openxmlformats-officedocument.presentationml.notesSlide+xml" PartName="/ppt/notesSlides/notesSlide60.xml"/>
  <Override ContentType="application/vnd.openxmlformats-officedocument.presentationml.notesSlide+xml" PartName="/ppt/notesSlides/notesSlide144.xml"/>
  <Override ContentType="application/vnd.openxmlformats-officedocument.presentationml.notesSlide+xml" PartName="/ppt/notesSlides/notesSlide48.xml"/>
  <Override ContentType="application/vnd.openxmlformats-officedocument.presentationml.notesSlide+xml" PartName="/ppt/notesSlides/notesSlide157.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52.xml"/>
  <Override ContentType="application/vnd.openxmlformats-officedocument.presentationml.notesSlide+xml" PartName="/ppt/notesSlides/notesSlide35.xml"/>
  <Override ContentType="application/vnd.openxmlformats-officedocument.presentationml.notesSlide+xml" PartName="/ppt/notesSlides/notesSlide161.xml"/>
  <Override ContentType="application/vnd.openxmlformats-officedocument.presentationml.notesSlide+xml" PartName="/ppt/notesSlides/notesSlide5.xml"/>
  <Override ContentType="application/vnd.openxmlformats-officedocument.presentationml.notesSlide+xml" PartName="/ppt/notesSlides/notesSlide187.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84.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24.xml"/>
  <Override ContentType="application/vnd.openxmlformats-officedocument.presentationml.notesSlide+xml" PartName="/ppt/notesSlides/notesSlide213.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177.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90.xml"/>
  <Override ContentType="application/vnd.openxmlformats-officedocument.presentationml.notesSlide+xml" PartName="/ppt/notesSlides/notesSlide134.xml"/>
  <Override ContentType="application/vnd.openxmlformats-officedocument.presentationml.notesSlide+xml" PartName="/ppt/notesSlides/notesSlide4.xml"/>
  <Override ContentType="application/vnd.openxmlformats-officedocument.presentationml.notesSlide+xml" PartName="/ppt/notesSlides/notesSlide203.xml"/>
  <Override ContentType="application/vnd.openxmlformats-officedocument.presentationml.notesSlide+xml" PartName="/ppt/notesSlides/notesSlide13.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152.xml"/>
  <Override ContentType="application/vnd.openxmlformats-officedocument.presentationml.notesSlide+xml" PartName="/ppt/notesSlides/notesSlide195.xml"/>
  <Override ContentType="application/vnd.openxmlformats-officedocument.presentationml.notesSlide+xml" PartName="/ppt/notesSlides/notesSlide183.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167.xml"/>
  <Override ContentType="application/vnd.openxmlformats-officedocument.presentationml.notesSlide+xml" PartName="/ppt/notesSlides/notesSlide140.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149.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28.xml"/>
  <Override ContentType="application/vnd.openxmlformats-officedocument.presentationml.notesSlide+xml" PartName="/ppt/notesSlides/notesSlide139.xml"/>
  <Override ContentType="application/vnd.openxmlformats-officedocument.presentationml.notesSlide+xml" PartName="/ppt/notesSlides/notesSlide55.xml"/>
  <Override ContentType="application/vnd.openxmlformats-officedocument.presentationml.notesSlide+xml" PartName="/ppt/notesSlides/notesSlide156.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199.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90.xml"/>
  <Override ContentType="application/vnd.openxmlformats-officedocument.presentationml.notesSlide+xml" PartName="/ppt/notesSlides/notesSlide8.xml"/>
  <Override ContentType="application/vnd.openxmlformats-officedocument.presentationml.notesSlide+xml" PartName="/ppt/notesSlides/notesSlide130.xml"/>
  <Override ContentType="application/vnd.openxmlformats-officedocument.presentationml.notesSlide+xml" PartName="/ppt/notesSlides/notesSlide38.xml"/>
  <Override ContentType="application/vnd.openxmlformats-officedocument.presentationml.notesSlide+xml" PartName="/ppt/notesSlides/notesSlide173.xml"/>
  <Override ContentType="application/vnd.openxmlformats-officedocument.presentationml.notesSlide+xml" PartName="/ppt/notesSlides/notesSlide128.xml"/>
  <Override ContentType="application/vnd.openxmlformats-officedocument.presentationml.notesSlide+xml" PartName="/ppt/notesSlides/notesSlide162.xml"/>
  <Override ContentType="application/vnd.openxmlformats-officedocument.presentationml.notesSlide+xml" PartName="/ppt/notesSlides/notesSlide49.xml"/>
  <Override ContentType="application/vnd.openxmlformats-officedocument.presentationml.notesSlide+xml" PartName="/ppt/notesSlides/notesSlide145.xml"/>
  <Override ContentType="application/vnd.openxmlformats-officedocument.presentationml.notesSlide+xml" PartName="/ppt/notesSlides/notesSlide207.xml"/>
  <Override ContentType="application/vnd.openxmlformats-officedocument.presentationml.notesSlide+xml" PartName="/ppt/notesSlides/notesSlide102.xml"/>
  <Override ContentType="application/vnd.openxmlformats-officedocument.presentationml.notesSlide+xml" PartName="/ppt/notesSlides/notesSlide8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88.xml"/>
  <Override ContentType="application/vnd.openxmlformats-officedocument.presentationml.notesSlide+xml" PartName="/ppt/notesSlides/notesSlide3.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86.xml"/>
  <Override ContentType="application/vnd.openxmlformats-officedocument.presentationml.notesSlide+xml" PartName="/ppt/notesSlides/notesSlide143.xml"/>
  <Override ContentType="application/vnd.openxmlformats-officedocument.presentationml.notesSlide+xml" PartName="/ppt/notesSlides/notesSlide151.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94.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81.xml"/>
  <Override ContentType="application/vnd.openxmlformats-officedocument.presentationml.notesSlide+xml" PartName="/ppt/notesSlides/notesSlide166.xml"/>
  <Override ContentType="application/vnd.openxmlformats-officedocument.presentationml.notesSlide+xml" PartName="/ppt/notesSlides/notesSlide182.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78.xml"/>
  <Override ContentType="application/vnd.openxmlformats-officedocument.presentationml.notesSlide+xml" PartName="/ppt/notesSlides/notesSlide26.xml"/>
  <Override ContentType="application/vnd.openxmlformats-officedocument.presentationml.notesSlide+xml" PartName="/ppt/notesSlides/notesSlide135.xml"/>
  <Override ContentType="application/vnd.openxmlformats-officedocument.presentationml.notesSlide+xml" PartName="/ppt/notesSlides/notesSlide93.xml"/>
  <Override ContentType="application/vnd.openxmlformats-officedocument.presentationml.notesSlide+xml" PartName="/ppt/notesSlides/notesSlide204.xml"/>
  <Override ContentType="application/vnd.openxmlformats-officedocument.presentationml.notesSlide+xml" PartName="/ppt/notesSlides/notesSlide57.xml"/>
  <Override ContentType="application/vnd.openxmlformats-officedocument.presentationml.notesSlide+xml" PartName="/ppt/notesSlides/notesSlide123.xml"/>
  <Override ContentType="application/vnd.openxmlformats-officedocument.presentationml.notesSlide+xml" PartName="/ppt/notesSlides/notesSlide171.xml"/>
  <Override ContentType="application/vnd.openxmlformats-officedocument.presentationml.notesSlide+xml" PartName="/ppt/notesSlides/notesSlide14.xml"/>
  <Override ContentType="application/vnd.openxmlformats-officedocument.presentationml.notesSlide+xml" PartName="/ppt/notesSlides/notesSlide37.xml"/>
  <Override ContentType="application/vnd.openxmlformats-officedocument.presentationml.notesSlide+xml" PartName="/ppt/notesSlides/notesSlide138.xml"/>
  <Override ContentType="application/vnd.openxmlformats-officedocument.presentationml.notesSlide+xml" PartName="/ppt/notesSlides/notesSlide163.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98.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155.xml"/>
  <Override ContentType="application/vnd.openxmlformats-officedocument.presentationml.notesSlide+xml" PartName="/ppt/notesSlides/notesSlide189.xml"/>
  <Override ContentType="application/vnd.openxmlformats-officedocument.presentationml.notesSlide+xml" PartName="/ppt/notesSlides/notesSlide46.xml"/>
  <Override ContentType="application/vnd.openxmlformats-officedocument.presentationml.notesSlide+xml" PartName="/ppt/notesSlides/notesSlide89.xml"/>
  <Override ContentType="application/vnd.openxmlformats-officedocument.presentationml.notesSlide+xml" PartName="/ppt/notesSlides/notesSlide146.xml"/>
  <Override ContentType="application/vnd.openxmlformats-officedocument.presentationml.notesSlide+xml" PartName="/ppt/notesSlides/notesSlide11.xml"/>
  <Override ContentType="application/vnd.openxmlformats-officedocument.presentationml.notesSlide+xml" PartName="/ppt/notesSlides/notesSlide120.xml"/>
  <Override ContentType="application/vnd.openxmlformats-officedocument.presentationml.notesSlide+xml" PartName="/ppt/notesSlides/notesSlide201.xml"/>
  <Override ContentType="application/vnd.openxmlformats-officedocument.presentationml.notesSlide+xml" PartName="/ppt/notesSlides/notesSlide18.xml"/>
  <Override ContentType="application/vnd.openxmlformats-officedocument.presentationml.notesSlide+xml" PartName="/ppt/notesSlides/notesSlide131.xml"/>
  <Override ContentType="application/vnd.openxmlformats-officedocument.presentationml.notesSlide+xml" PartName="/ppt/notesSlides/notesSlide127.xml"/>
  <Override ContentType="application/vnd.openxmlformats-officedocument.presentationml.notesSlide+xml" PartName="/ppt/notesSlides/notesSlide191.xml"/>
  <Override ContentType="application/vnd.openxmlformats-officedocument.presentationml.notesSlide+xml" PartName="/ppt/notesSlides/notesSlide20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65.xml"/>
  <Override ContentType="application/vnd.openxmlformats-officedocument.presentationml.notesSlide+xml" PartName="/ppt/notesSlides/notesSlide174.xml"/>
  <Override ContentType="application/vnd.openxmlformats-officedocument.presentationml.notesSlide+xml" PartName="/ppt/notesSlides/notesSlide212.xml"/>
  <Override ContentType="application/vnd.openxmlformats-officedocument.presentationml.notesSlide+xml" PartName="/ppt/notesSlides/notesSlide92.xml"/>
  <Override ContentType="application/vnd.openxmlformats-officedocument.presentationml.notesSlide+xml" PartName="/ppt/notesSlides/notesSlide193.xml"/>
  <Override ContentType="application/vnd.openxmlformats-officedocument.presentationml.notesSlide+xml" PartName="/ppt/notesSlides/notesSlide150.xml"/>
  <Override ContentType="application/vnd.openxmlformats-officedocument.presentationml.notesSlide+xml" PartName="/ppt/notesSlides/notesSlide142.xml"/>
  <Override ContentType="application/vnd.openxmlformats-officedocument.presentationml.notesSlide+xml" PartName="/ppt/notesSlides/notesSlide116.xml"/>
  <Override ContentType="application/vnd.openxmlformats-officedocument.presentationml.notesSlide+xml" PartName="/ppt/notesSlides/notesSlide15.xml"/>
  <Override ContentType="application/vnd.openxmlformats-officedocument.presentationml.notesSlide+xml" PartName="/ppt/notesSlides/notesSlide159.xml"/>
  <Override ContentType="application/vnd.openxmlformats-officedocument.presentationml.notesSlide+xml" PartName="/ppt/notesSlides/notesSlide185.xml"/>
  <Override ContentType="application/vnd.openxmlformats-officedocument.presentationml.notesSlide+xml" PartName="/ppt/notesSlides/notesSlide126.xml"/>
  <Override ContentType="application/vnd.openxmlformats-officedocument.presentationml.notesSlide+xml" PartName="/ppt/notesSlides/notesSlide68.xml"/>
  <Override ContentType="application/vnd.openxmlformats-officedocument.presentationml.notesSlide+xml" PartName="/ppt/notesSlides/notesSlide169.xml"/>
  <Override ContentType="application/vnd.openxmlformats-officedocument.presentationml.notesSlide+xml" PartName="/ppt/notesSlides/notesSlide205.xml"/>
  <Override ContentType="application/vnd.openxmlformats-officedocument.presentationml.notesSlide+xml" PartName="/ppt/notesSlides/notesSlide108.xml"/>
  <Override ContentType="application/vnd.openxmlformats-officedocument.presentationml.notesSlide+xml" PartName="/ppt/notesSlides/notesSlide25.xml"/>
  <Override ContentType="application/vnd.openxmlformats-officedocument.presentationml.notesSlide+xml" PartName="/ppt/notesSlides/notesSlide160.xml"/>
  <Override ContentType="application/vnd.openxmlformats-officedocument.presentationml.notesSlide+xml" PartName="/ppt/notesSlides/notesSlide43.xml"/>
  <Override ContentType="application/vnd.openxmlformats-officedocument.presentationml.notesSlide+xml" PartName="/ppt/notesSlides/notesSlide86.xml"/>
  <Override ContentType="application/vnd.openxmlformats-officedocument.presentationml.notesSlide+xml" PartName="/ppt/notesSlides/notesSlide179.xml"/>
  <Override ContentType="application/vnd.openxmlformats-officedocument.presentationml.notesSlide+xml" PartName="/ppt/notesSlides/notesSlide165.xml"/>
  <Override ContentType="application/vnd.openxmlformats-officedocument.presentationml.notesSlide+xml" PartName="/ppt/notesSlides/notesSlide122.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74.xml"/>
  <Override ContentType="application/vnd.openxmlformats-officedocument.presentationml.notesSlide+xml" PartName="/ppt/notesSlides/notesSlide170.xml"/>
  <Override ContentType="application/vnd.openxmlformats-officedocument.presentationml.notesSlide+xml" PartName="/ppt/notesSlides/notesSlide197.xml"/>
  <Override ContentType="application/vnd.openxmlformats-officedocument.presentationml.notesSlide+xml" PartName="/ppt/notesSlides/notesSlide58.xml"/>
  <Override ContentType="application/vnd.openxmlformats-officedocument.presentationml.notesSlide+xml" PartName="/ppt/notesSlides/notesSlide154.xml"/>
  <Override ContentType="application/vnd.openxmlformats-officedocument.presentationml.notesSlide+xml" PartName="/ppt/notesSlides/notesSlide136.xml"/>
  <Override ContentType="application/vnd.openxmlformats-officedocument.presentationml.notesSlide+xml" PartName="/ppt/notesSlides/notesSlide2.xml"/>
  <Override ContentType="application/vnd.openxmlformats-officedocument.presentationml.notesSlide+xml" PartName="/ppt/notesSlides/notesSlide70.xml"/>
  <Override ContentType="application/vnd.openxmlformats-officedocument.presentationml.notesSlide+xml" PartName="/ppt/notesSlides/notesSlide111.xml"/>
  <Override ContentType="application/vnd.openxmlformats-officedocument.presentationml.notesSlide+xml" PartName="/ppt/notesSlides/notesSlide200.xml"/>
  <Override ContentType="application/vnd.openxmlformats-officedocument.presentationml.notesSlide+xml" PartName="/ppt/notesSlides/notesSlide181.xml"/>
  <Override ContentType="application/vnd.openxmlformats-officedocument.presentationml.notesSlide+xml" PartName="/ppt/notesSlides/notesSlide47.xml"/>
  <Override ContentType="application/vnd.openxmlformats-officedocument.presentationml.notesSlide+xml" PartName="/ppt/notesSlides/notesSlide209.xml"/>
  <Override ContentType="application/vnd.openxmlformats-officedocument.presentationml.notesSlide+xml" PartName="/ppt/notesSlides/notesSlide104.xml"/>
  <Override ContentType="application/vnd.openxmlformats-officedocument.presentationml.notesSlide+xml" PartName="/ppt/notesSlides/notesSlide147.xml"/>
  <Override ContentType="application/vnd.openxmlformats-officedocument.presentationml.notesSlide+xml" PartName="/ppt/notesSlides/notesSlide21.xml"/>
  <Override ContentType="application/vnd.openxmlformats-officedocument.presentationml.notesSlide+xml" PartName="/ppt/notesSlides/notesSlide164.xml"/>
  <Override ContentType="application/vnd.openxmlformats-officedocument.presentationml.notesSlide+xml" PartName="/ppt/notesSlides/notesSlide64.xml"/>
  <Override ContentType="application/vnd.openxmlformats-officedocument.presentationml.notesSlide+xml" PartName="/ppt/notesSlides/notesSlide121.xml"/>
  <Override ContentType="application/vnd.openxmlformats-officedocument.presentationml.notesSlide+xml" PartName="/ppt/notesSlides/notesSlide6.xml"/>
  <Override ContentType="application/vnd.openxmlformats-officedocument.presentationml.notesSlide+xml" PartName="/ppt/notesSlides/notesSlide211.xml"/>
  <Override ContentType="application/vnd.openxmlformats-officedocument.presentationml.notesSlide+xml" PartName="/ppt/notesSlides/notesSlide79.xml"/>
  <Override ContentType="application/vnd.openxmlformats-officedocument.presentationml.notesSlide+xml" PartName="/ppt/notesSlides/notesSlide132.xml"/>
  <Override ContentType="application/vnd.openxmlformats-officedocument.presentationml.notesSlide+xml" PartName="/ppt/notesSlides/notesSlide36.xml"/>
  <Override ContentType="application/vnd.openxmlformats-officedocument.presentationml.notesSlide+xml" PartName="/ppt/notesSlides/notesSlide96.xml"/>
  <Override ContentType="application/vnd.openxmlformats-officedocument.presentationml.notesSlide+xml" PartName="/ppt/notesSlides/notesSlide192.xml"/>
  <Override ContentType="application/vnd.openxmlformats-officedocument.presentationml.notesSlide+xml" PartName="/ppt/notesSlides/notesSlide19.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158.xml"/>
  <Override ContentType="application/vnd.openxmlformats-officedocument.presentationml.notesSlide+xml" PartName="/ppt/notesSlides/notesSlide175.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21.xml"/>
  <Override ContentType="application/vnd.openxmlformats-officedocument.presentationml.slide+xml" PartName="/ppt/slides/slide164.xml"/>
  <Override ContentType="application/vnd.openxmlformats-officedocument.presentationml.slide+xml" PartName="/ppt/slides/slide43.xml"/>
  <Override ContentType="application/vnd.openxmlformats-officedocument.presentationml.slide+xml" PartName="/ppt/slides/slide199.xml"/>
  <Override ContentType="application/vnd.openxmlformats-officedocument.presentationml.slide+xml" PartName="/ppt/slides/slide210.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202.xml"/>
  <Override ContentType="application/vnd.openxmlformats-officedocument.presentationml.slide+xml" PartName="/ppt/slides/slide105.xml"/>
  <Override ContentType="application/vnd.openxmlformats-officedocument.presentationml.slide+xml" PartName="/ppt/slides/slide148.xml"/>
  <Override ContentType="application/vnd.openxmlformats-officedocument.presentationml.slide+xml" PartName="/ppt/slides/slide172.xml"/>
  <Override ContentType="application/vnd.openxmlformats-officedocument.presentationml.slide+xml" PartName="/ppt/slides/slide19.xml"/>
  <Override ContentType="application/vnd.openxmlformats-officedocument.presentationml.slide+xml" PartName="/ppt/slides/slide5.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94.xml"/>
  <Override ContentType="application/vnd.openxmlformats-officedocument.presentationml.slide+xml" PartName="/ppt/slides/slide156.xml"/>
  <Override ContentType="application/vnd.openxmlformats-officedocument.presentationml.slide+xml" PartName="/ppt/slides/slide71.xml"/>
  <Override ContentType="application/vnd.openxmlformats-officedocument.presentationml.slide+xml" PartName="/ppt/slides/slide179.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36.xml"/>
  <Override ContentType="application/vnd.openxmlformats-officedocument.presentationml.slide+xml" PartName="/ppt/slides/slide184.xml"/>
  <Override ContentType="application/vnd.openxmlformats-officedocument.presentationml.slide+xml" PartName="/ppt/slides/slide141.xml"/>
  <Override ContentType="application/vnd.openxmlformats-officedocument.presentationml.slide+xml" PartName="/ppt/slides/slide82.xml"/>
  <Override ContentType="application/vnd.openxmlformats-officedocument.presentationml.slide+xml" PartName="/ppt/slides/slide9.xml"/>
  <Override ContentType="application/vnd.openxmlformats-officedocument.presentationml.slide+xml" PartName="/ppt/slides/slide168.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187.xml"/>
  <Override ContentType="application/vnd.openxmlformats-officedocument.presentationml.slide+xml" PartName="/ppt/slides/slide98.xml"/>
  <Override ContentType="application/vnd.openxmlformats-officedocument.presentationml.slide+xml" PartName="/ppt/slides/slide152.xml"/>
  <Override ContentType="application/vnd.openxmlformats-officedocument.presentationml.slide+xml" PartName="/ppt/slides/slide125.xml"/>
  <Override ContentType="application/vnd.openxmlformats-officedocument.presentationml.slide+xml" PartName="/ppt/slides/slide20.xml"/>
  <Override ContentType="application/vnd.openxmlformats-officedocument.presentationml.slide+xml" PartName="/ppt/slides/slide161.xml"/>
  <Override ContentType="application/vnd.openxmlformats-officedocument.presentationml.slide+xml" PartName="/ppt/slides/slide214.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206.xml"/>
  <Override ContentType="application/vnd.openxmlformats-officedocument.presentationml.slide+xml" PartName="/ppt/slides/slide55.xml"/>
  <Override ContentType="application/vnd.openxmlformats-officedocument.presentationml.slide+xml" PartName="/ppt/slides/slide195.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129.xml"/>
  <Override ContentType="application/vnd.openxmlformats-officedocument.presentationml.slide+xml" PartName="/ppt/slides/slide63.xml"/>
  <Override ContentType="application/vnd.openxmlformats-officedocument.presentationml.slide+xml" PartName="/ppt/slides/slide159.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144.xml"/>
  <Override ContentType="application/vnd.openxmlformats-officedocument.presentationml.slide+xml" PartName="/ppt/slides/slide133.xml"/>
  <Override ContentType="application/vnd.openxmlformats-officedocument.presentationml.slide+xml" PartName="/ppt/slides/slide91.xml"/>
  <Override ContentType="application/vnd.openxmlformats-officedocument.presentationml.slide+xml" PartName="/ppt/slides/slide31.xml"/>
  <Override ContentType="application/vnd.openxmlformats-officedocument.presentationml.slide+xml" PartName="/ppt/slides/slide74.xml"/>
  <Override ContentType="application/vnd.openxmlformats-officedocument.presentationml.slide+xml" PartName="/ppt/slides/slide176.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180.xml"/>
  <Override ContentType="application/vnd.openxmlformats-officedocument.presentationml.slide+xml" PartName="/ppt/slides/slide18.xml"/>
  <Override ContentType="application/vnd.openxmlformats-officedocument.presentationml.slide+xml" PartName="/ppt/slides/slide201.xml"/>
  <Override ContentType="application/vnd.openxmlformats-officedocument.presentationml.slide+xml" PartName="/ppt/slides/slide52.xml"/>
  <Override ContentType="application/vnd.openxmlformats-officedocument.presentationml.slide+xml" PartName="/ppt/slides/slide95.xml"/>
  <Override ContentType="application/vnd.openxmlformats-officedocument.presentationml.slide+xml" PartName="/ppt/slides/slide181.xml"/>
  <Override ContentType="application/vnd.openxmlformats-officedocument.presentationml.slide+xml" PartName="/ppt/slides/slide157.xml"/>
  <Override ContentType="application/vnd.openxmlformats-officedocument.presentationml.slide+xml" PartName="/ppt/slides/slide211.xml"/>
  <Override ContentType="application/vnd.openxmlformats-officedocument.presentationml.slide+xml" PartName="/ppt/slides/slide77.xml"/>
  <Override ContentType="application/vnd.openxmlformats-officedocument.presentationml.slide+xml" PartName="/ppt/slides/slide165.xml"/>
  <Override ContentType="application/vnd.openxmlformats-officedocument.presentationml.slide+xml" PartName="/ppt/slides/slide34.xml"/>
  <Override ContentType="application/vnd.openxmlformats-officedocument.presentationml.slide+xml" PartName="/ppt/slides/slide122.xml"/>
  <Override ContentType="application/vnd.openxmlformats-officedocument.presentationml.slide+xml" PartName="/ppt/slides/slide147.xml"/>
  <Override ContentType="application/vnd.openxmlformats-officedocument.presentationml.slide+xml" PartName="/ppt/slides/slide191.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137.xml"/>
  <Override ContentType="application/vnd.openxmlformats-officedocument.presentationml.slide+xml" PartName="/ppt/slides/slide110.xml"/>
  <Override ContentType="application/vnd.openxmlformats-officedocument.presentationml.slide+xml" PartName="/ppt/slides/slide153.xml"/>
  <Override ContentType="application/vnd.openxmlformats-officedocument.presentationml.slide+xml" PartName="/ppt/slides/slide67.xml"/>
  <Override ContentType="application/vnd.openxmlformats-officedocument.presentationml.slide+xml" PartName="/ppt/slides/slide196.xml"/>
  <Override ContentType="application/vnd.openxmlformats-officedocument.presentationml.slide+xml" PartName="/ppt/slides/slide171.xml"/>
  <Override ContentType="application/vnd.openxmlformats-officedocument.presentationml.slide+xml" PartName="/ppt/slides/slide49.xml"/>
  <Override ContentType="application/vnd.openxmlformats-officedocument.presentationml.slide+xml" PartName="/ppt/slides/slide83.xml"/>
  <Override ContentType="application/vnd.openxmlformats-officedocument.presentationml.slide+xml" PartName="/ppt/slides/slide6.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169.xml"/>
  <Override ContentType="application/vnd.openxmlformats-officedocument.presentationml.slide+xml" PartName="/ppt/slides/slide30.xml"/>
  <Override ContentType="application/vnd.openxmlformats-officedocument.presentationml.slide+xml" PartName="/ppt/slides/slide126.xml"/>
  <Override ContentType="application/vnd.openxmlformats-officedocument.presentationml.slide+xml" PartName="/ppt/slides/slide186.xml"/>
  <Override ContentType="application/vnd.openxmlformats-officedocument.presentationml.slide+xml" PartName="/ppt/slides/slide109.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205.xml"/>
  <Override ContentType="application/vnd.openxmlformats-officedocument.presentationml.slide+xml" PartName="/ppt/slides/slide160.xml"/>
  <Override ContentType="application/vnd.openxmlformats-officedocument.presentationml.slide+xml" PartName="/ppt/slides/slide100.xml"/>
  <Override ContentType="application/vnd.openxmlformats-officedocument.presentationml.slide+xml" PartName="/ppt/slides/slide90.xml"/>
  <Override ContentType="application/vnd.openxmlformats-officedocument.presentationml.slide+xml" PartName="/ppt/slides/slide143.xml"/>
  <Override ContentType="application/vnd.openxmlformats-officedocument.presentationml.slide+xml" PartName="/ppt/slides/slide132.xml"/>
  <Override ContentType="application/vnd.openxmlformats-officedocument.presentationml.slide+xml" PartName="/ppt/slides/slide62.xml"/>
  <Override ContentType="application/vnd.openxmlformats-officedocument.presentationml.slide+xml" PartName="/ppt/slides/slide175.xml"/>
  <Override ContentType="application/vnd.openxmlformats-officedocument.presentationml.slide+xml" PartName="/ppt/slides/slide1.xml"/>
  <Override ContentType="application/vnd.openxmlformats-officedocument.presentationml.slide+xml" PartName="/ppt/slides/slide192.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209.xml"/>
  <Override ContentType="application/vnd.openxmlformats-officedocument.presentationml.slide+xml" PartName="/ppt/slides/slide200.xml"/>
  <Override ContentType="application/vnd.openxmlformats-officedocument.presentationml.slide+xml" PartName="/ppt/slides/slide88.xml"/>
  <Override ContentType="application/vnd.openxmlformats-officedocument.presentationml.slide+xml" PartName="/ppt/slides/slide158.xml"/>
  <Override ContentType="application/vnd.openxmlformats-officedocument.presentationml.slide+xml" PartName="/ppt/slides/slide115.xml"/>
  <Override ContentType="application/vnd.openxmlformats-officedocument.presentationml.slide+xml" PartName="/ppt/slides/slide3.xml"/>
  <Override ContentType="application/vnd.openxmlformats-officedocument.presentationml.slide+xml" PartName="/ppt/slides/slide182.xml"/>
  <Override ContentType="application/vnd.openxmlformats-officedocument.presentationml.slide+xml" PartName="/ppt/slides/slide17.xml"/>
  <Override ContentType="application/vnd.openxmlformats-officedocument.presentationml.slide+xml" PartName="/ppt/slides/slide138.xml"/>
  <Override ContentType="application/vnd.openxmlformats-officedocument.presentationml.slide+xml" PartName="/ppt/slides/slide25.xml"/>
  <Override ContentType="application/vnd.openxmlformats-officedocument.presentationml.slide+xml" PartName="/ppt/slides/slide174.xml"/>
  <Override ContentType="application/vnd.openxmlformats-officedocument.presentationml.slide+xml" PartName="/ppt/slides/slide190.xml"/>
  <Override ContentType="application/vnd.openxmlformats-officedocument.presentationml.slide+xml" PartName="/ppt/slides/slide33.xml"/>
  <Override ContentType="application/vnd.openxmlformats-officedocument.presentationml.slide+xml" PartName="/ppt/slides/slide68.xml"/>
  <Override ContentType="application/vnd.openxmlformats-officedocument.presentationml.slide+xml" PartName="/ppt/slides/slide170.xml"/>
  <Override ContentType="application/vnd.openxmlformats-officedocument.presentationml.slide+xml" PartName="/ppt/slides/slide204.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123.xml"/>
  <Override ContentType="application/vnd.openxmlformats-officedocument.presentationml.slide+xml" PartName="/ppt/slides/slide166.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4.xml"/>
  <Override ContentType="application/vnd.openxmlformats-officedocument.presentationml.slide+xml" PartName="/ppt/slides/slide197.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185.xml"/>
  <Override ContentType="application/vnd.openxmlformats-officedocument.presentationml.slide+xml" PartName="/ppt/slides/slide65.xml"/>
  <Override ContentType="application/vnd.openxmlformats-officedocument.presentationml.slide+xml" PartName="/ppt/slides/slide118.xml"/>
  <Override ContentType="application/vnd.openxmlformats-officedocument.presentationml.slide+xml" PartName="/ppt/slides/slide142.xml"/>
  <Override ContentType="application/vnd.openxmlformats-officedocument.presentationml.slide+xml" PartName="/ppt/slides/slide72.xml"/>
  <Override ContentType="application/vnd.openxmlformats-officedocument.presentationml.slide+xml" PartName="/ppt/slides/slide135.xml"/>
  <Override ContentType="application/vnd.openxmlformats-officedocument.presentationml.slide+xml" PartName="/ppt/slides/slide178.xml"/>
  <Override ContentType="application/vnd.openxmlformats-officedocument.presentationml.slide+xml" PartName="/ppt/slides/slide29.xml"/>
  <Override ContentType="application/vnd.openxmlformats-officedocument.presentationml.slide+xml" PartName="/ppt/slides/slide212.xml"/>
  <Override ContentType="application/vnd.openxmlformats-officedocument.presentationml.slide+xml" PartName="/ppt/slides/slide76.xml"/>
  <Override ContentType="application/vnd.openxmlformats-officedocument.presentationml.slide+xml" PartName="/ppt/slides/slide131.xml"/>
  <Override ContentType="application/vnd.openxmlformats-officedocument.presentationml.slide+xml" PartName="/ppt/slides/slide93.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114.xml"/>
  <Override ContentType="application/vnd.openxmlformats-officedocument.presentationml.slide+xml" PartName="/ppt/slides/slide163.xml"/>
  <Override ContentType="application/vnd.openxmlformats-officedocument.presentationml.slide+xml" PartName="/ppt/slides/slide127.xml"/>
  <Override ContentType="application/vnd.openxmlformats-officedocument.presentationml.slide+xml" PartName="/ppt/slides/slide146.xml"/>
  <Override ContentType="application/vnd.openxmlformats-officedocument.presentationml.slide+xml" PartName="/ppt/slides/slide150.xml"/>
  <Override ContentType="application/vnd.openxmlformats-officedocument.presentationml.slide+xml" PartName="/ppt/slides/slide189.xml"/>
  <Override ContentType="application/vnd.openxmlformats-officedocument.presentationml.slide+xml" PartName="/ppt/slides/slide120.xml"/>
  <Override ContentType="application/vnd.openxmlformats-officedocument.presentationml.slide+xml" PartName="/ppt/slides/slide87.xml"/>
  <Override ContentType="application/vnd.openxmlformats-officedocument.presentationml.slide+xml" PartName="/ppt/slides/slide57.xml"/>
  <Override ContentType="application/vnd.openxmlformats-officedocument.presentationml.slide+xml" PartName="/ppt/slides/slide44.xml"/>
  <Override ContentType="application/vnd.openxmlformats-officedocument.presentationml.slide+xml" PartName="/ppt/slides/slide193.xml"/>
  <Override ContentType="application/vnd.openxmlformats-officedocument.presentationml.slide+xml" PartName="/ppt/slides/slide208.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39.xml"/>
  <Override ContentType="application/vnd.openxmlformats-officedocument.presentationml.slide+xml" PartName="/ppt/slides/slide60.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198.xml"/>
  <Override ContentType="application/vnd.openxmlformats-officedocument.presentationml.slide+xml" PartName="/ppt/slides/slide15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130.xml"/>
  <Override ContentType="application/vnd.openxmlformats-officedocument.presentationml.slide+xml" PartName="/ppt/slides/slide173.xml"/>
  <Override ContentType="application/vnd.openxmlformats-officedocument.presentationml.slide+xml" PartName="/ppt/slides/slide16.xml"/>
  <Override ContentType="application/vnd.openxmlformats-officedocument.presentationml.slide+xml" PartName="/ppt/slides/slide97.xml"/>
  <Override ContentType="application/vnd.openxmlformats-officedocument.presentationml.slide+xml" PartName="/ppt/slides/slide140.xml"/>
  <Override ContentType="application/vnd.openxmlformats-officedocument.presentationml.slide+xml" PartName="/ppt/slides/slide11.xml"/>
  <Override ContentType="application/vnd.openxmlformats-officedocument.presentationml.slide+xml" PartName="/ppt/slides/slide183.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149.xml"/>
  <Override ContentType="application/vnd.openxmlformats-officedocument.presentationml.slide+xml" PartName="/ppt/slides/slide203.xml"/>
  <Override ContentType="application/vnd.openxmlformats-officedocument.presentationml.slide+xml" PartName="/ppt/slides/slide124.xml"/>
  <Override ContentType="application/vnd.openxmlformats-officedocument.presentationml.slide+xml" PartName="/ppt/slides/slide106.xml"/>
  <Override ContentType="application/vnd.openxmlformats-officedocument.presentationml.slide+xml" PartName="/ppt/slides/slide167.xml"/>
  <Override ContentType="application/vnd.openxmlformats-officedocument.presentationml.slide+xml" PartName="/ppt/slides/slide70.xml"/>
  <Override ContentType="application/vnd.openxmlformats-officedocument.presentationml.slide+xml" PartName="/ppt/slides/slide194.xml"/>
  <Override ContentType="application/vnd.openxmlformats-officedocument.presentationml.slide+xml" PartName="/ppt/slides/slide151.xml"/>
  <Override ContentType="application/vnd.openxmlformats-officedocument.presentationml.slide+xml" PartName="/ppt/slides/slide177.xml"/>
  <Override ContentType="application/vnd.openxmlformats-officedocument.presentationml.slide+xml" PartName="/ppt/slides/slide134.xml"/>
  <Override ContentType="application/vnd.openxmlformats-officedocument.presentationml.slide+xml" PartName="/ppt/slides/slide207.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8.xml"/>
  <Override ContentType="application/vnd.openxmlformats-officedocument.presentationml.slide+xml" PartName="/ppt/slides/slide117.xml"/>
  <Override ContentType="application/vnd.openxmlformats-officedocument.presentationml.slide+xml" PartName="/ppt/slides/slide145.xml"/>
  <Override ContentType="application/vnd.openxmlformats-officedocument.presentationml.slide+xml" PartName="/ppt/slides/slide188.xml"/>
  <Override ContentType="application/vnd.openxmlformats-officedocument.presentationml.slide+xml" PartName="/ppt/slides/slide162.xml"/>
  <Override ContentType="application/vnd.openxmlformats-officedocument.presentationml.slide+xml" PartName="/ppt/slides/slide32.xml"/>
  <Override ContentType="application/vnd.openxmlformats-officedocument.presentationml.slide+xml" PartName="/ppt/slides/slide75.xml"/>
  <Override ContentType="application/vnd.openxmlformats-officedocument.presentationml.slide+xml" PartName="/ppt/slides/slide213.xml"/>
  <Override ContentType="application/vnd.openxmlformats-officedocument.presentationml.slide+xml" PartName="/ppt/slides/slide58.xml"/>
  <Override ContentType="application/vnd.openxmlformats-officedocument.presentationml.slide+xml" PartName="/ppt/slides/slide15.xml"/>
  <Override ContentType="application/vnd.openxmlformats-officedocument.presentationml.slide+xml" PartName="/ppt/slides/slide128.xml"/>
  <Override ContentType="application/vnd.openxmlformats-officedocument.presentationml.slide+xml" PartName="/ppt/slides/slide92.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76" r:id="rId3"/>
    <p:sldMasterId id="2147483677"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 id="357" r:id="rId107"/>
    <p:sldId id="358" r:id="rId108"/>
    <p:sldId id="359" r:id="rId109"/>
    <p:sldId id="360" r:id="rId110"/>
    <p:sldId id="361" r:id="rId111"/>
    <p:sldId id="362" r:id="rId112"/>
    <p:sldId id="363" r:id="rId113"/>
    <p:sldId id="364" r:id="rId114"/>
    <p:sldId id="365" r:id="rId115"/>
    <p:sldId id="366" r:id="rId116"/>
    <p:sldId id="367" r:id="rId117"/>
    <p:sldId id="368" r:id="rId118"/>
    <p:sldId id="369" r:id="rId119"/>
    <p:sldId id="370" r:id="rId120"/>
    <p:sldId id="371" r:id="rId121"/>
    <p:sldId id="372" r:id="rId122"/>
    <p:sldId id="373" r:id="rId123"/>
    <p:sldId id="374" r:id="rId124"/>
    <p:sldId id="375" r:id="rId125"/>
    <p:sldId id="376" r:id="rId126"/>
    <p:sldId id="377" r:id="rId127"/>
    <p:sldId id="378" r:id="rId128"/>
    <p:sldId id="379" r:id="rId129"/>
    <p:sldId id="380" r:id="rId130"/>
    <p:sldId id="381" r:id="rId131"/>
    <p:sldId id="382" r:id="rId132"/>
    <p:sldId id="383" r:id="rId133"/>
    <p:sldId id="384" r:id="rId134"/>
    <p:sldId id="385" r:id="rId135"/>
    <p:sldId id="386" r:id="rId136"/>
    <p:sldId id="387" r:id="rId137"/>
    <p:sldId id="388" r:id="rId138"/>
    <p:sldId id="389" r:id="rId139"/>
    <p:sldId id="390" r:id="rId140"/>
    <p:sldId id="391" r:id="rId141"/>
    <p:sldId id="392" r:id="rId142"/>
    <p:sldId id="393" r:id="rId143"/>
    <p:sldId id="394" r:id="rId144"/>
    <p:sldId id="395" r:id="rId145"/>
    <p:sldId id="396" r:id="rId146"/>
    <p:sldId id="397" r:id="rId147"/>
    <p:sldId id="398" r:id="rId148"/>
    <p:sldId id="399" r:id="rId149"/>
    <p:sldId id="400" r:id="rId150"/>
    <p:sldId id="401" r:id="rId151"/>
    <p:sldId id="402" r:id="rId152"/>
    <p:sldId id="403" r:id="rId153"/>
    <p:sldId id="404" r:id="rId154"/>
    <p:sldId id="405" r:id="rId155"/>
    <p:sldId id="406" r:id="rId156"/>
    <p:sldId id="407" r:id="rId157"/>
    <p:sldId id="408" r:id="rId158"/>
    <p:sldId id="409" r:id="rId159"/>
    <p:sldId id="410" r:id="rId160"/>
    <p:sldId id="411" r:id="rId161"/>
    <p:sldId id="412" r:id="rId162"/>
    <p:sldId id="413" r:id="rId163"/>
    <p:sldId id="414" r:id="rId164"/>
    <p:sldId id="415" r:id="rId165"/>
    <p:sldId id="416" r:id="rId166"/>
    <p:sldId id="417" r:id="rId167"/>
    <p:sldId id="418" r:id="rId168"/>
    <p:sldId id="419" r:id="rId169"/>
    <p:sldId id="420" r:id="rId170"/>
    <p:sldId id="421" r:id="rId171"/>
    <p:sldId id="422" r:id="rId172"/>
    <p:sldId id="423" r:id="rId173"/>
    <p:sldId id="424" r:id="rId174"/>
    <p:sldId id="425" r:id="rId175"/>
    <p:sldId id="426" r:id="rId176"/>
    <p:sldId id="427" r:id="rId177"/>
    <p:sldId id="428" r:id="rId178"/>
    <p:sldId id="429" r:id="rId179"/>
    <p:sldId id="430" r:id="rId180"/>
    <p:sldId id="431" r:id="rId181"/>
    <p:sldId id="432" r:id="rId182"/>
    <p:sldId id="433" r:id="rId183"/>
    <p:sldId id="434" r:id="rId184"/>
    <p:sldId id="435" r:id="rId185"/>
    <p:sldId id="436" r:id="rId186"/>
    <p:sldId id="437" r:id="rId187"/>
    <p:sldId id="438" r:id="rId188"/>
    <p:sldId id="439" r:id="rId189"/>
    <p:sldId id="440" r:id="rId190"/>
    <p:sldId id="441" r:id="rId191"/>
    <p:sldId id="442" r:id="rId192"/>
    <p:sldId id="443" r:id="rId193"/>
    <p:sldId id="444" r:id="rId194"/>
    <p:sldId id="445" r:id="rId195"/>
    <p:sldId id="446" r:id="rId196"/>
    <p:sldId id="447" r:id="rId197"/>
    <p:sldId id="448" r:id="rId198"/>
    <p:sldId id="449" r:id="rId199"/>
    <p:sldId id="450" r:id="rId200"/>
    <p:sldId id="451" r:id="rId201"/>
    <p:sldId id="452" r:id="rId202"/>
    <p:sldId id="453" r:id="rId203"/>
    <p:sldId id="454" r:id="rId204"/>
    <p:sldId id="455" r:id="rId205"/>
    <p:sldId id="456" r:id="rId206"/>
    <p:sldId id="457" r:id="rId207"/>
    <p:sldId id="458" r:id="rId208"/>
    <p:sldId id="459" r:id="rId209"/>
    <p:sldId id="460" r:id="rId210"/>
    <p:sldId id="461" r:id="rId211"/>
    <p:sldId id="462" r:id="rId212"/>
    <p:sldId id="463" r:id="rId213"/>
    <p:sldId id="464" r:id="rId214"/>
    <p:sldId id="465" r:id="rId215"/>
    <p:sldId id="466" r:id="rId216"/>
    <p:sldId id="467" r:id="rId217"/>
    <p:sldId id="468" r:id="rId218"/>
    <p:sldId id="469" r:id="rId219"/>
  </p:sldIdLst>
  <p:sldSz cy="5143500" cx="9144000"/>
  <p:notesSz cx="6858000" cy="9144000"/>
  <p:embeddedFontLst>
    <p:embeddedFont>
      <p:font typeface="Raleway"/>
      <p:regular r:id="rId220"/>
      <p:bold r:id="rId221"/>
      <p:italic r:id="rId222"/>
      <p:boldItalic r:id="rId223"/>
    </p:embeddedFont>
    <p:embeddedFont>
      <p:font typeface="Raleway ExtraBold"/>
      <p:bold r:id="rId224"/>
      <p:boldItalic r:id="rId225"/>
    </p:embeddedFont>
    <p:embeddedFont>
      <p:font typeface="Amatic SC"/>
      <p:regular r:id="rId226"/>
      <p:bold r:id="rId227"/>
    </p:embeddedFont>
    <p:embeddedFont>
      <p:font typeface="Nixie One"/>
      <p:regular r:id="rId228"/>
    </p:embeddedFont>
    <p:embeddedFont>
      <p:font typeface="Hepta Slab"/>
      <p:regular r:id="rId229"/>
      <p:bold r:id="rId230"/>
    </p:embeddedFont>
    <p:embeddedFont>
      <p:font typeface="Covered By Your Grace"/>
      <p:regular r:id="rId231"/>
    </p:embeddedFont>
    <p:embeddedFont>
      <p:font typeface="Livvic"/>
      <p:regular r:id="rId232"/>
      <p:bold r:id="rId233"/>
      <p:italic r:id="rId234"/>
      <p:boldItalic r:id="rId235"/>
    </p:embeddedFont>
    <p:embeddedFont>
      <p:font typeface="Quicksand"/>
      <p:regular r:id="rId236"/>
      <p:bold r:id="rId237"/>
    </p:embeddedFont>
    <p:embeddedFont>
      <p:font typeface="Love Ya Like A Sister"/>
      <p:regular r:id="rId238"/>
    </p:embeddedFont>
    <p:embeddedFont>
      <p:font typeface="Caveat Brush"/>
      <p:regular r:id="rId23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190" Type="http://schemas.openxmlformats.org/officeDocument/2006/relationships/slide" Target="slides/slide18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194" Type="http://schemas.openxmlformats.org/officeDocument/2006/relationships/slide" Target="slides/slide189.xml"/><Relationship Id="rId43" Type="http://schemas.openxmlformats.org/officeDocument/2006/relationships/slide" Target="slides/slide38.xml"/><Relationship Id="rId193" Type="http://schemas.openxmlformats.org/officeDocument/2006/relationships/slide" Target="slides/slide188.xml"/><Relationship Id="rId46" Type="http://schemas.openxmlformats.org/officeDocument/2006/relationships/slide" Target="slides/slide41.xml"/><Relationship Id="rId192" Type="http://schemas.openxmlformats.org/officeDocument/2006/relationships/slide" Target="slides/slide187.xml"/><Relationship Id="rId45" Type="http://schemas.openxmlformats.org/officeDocument/2006/relationships/slide" Target="slides/slide40.xml"/><Relationship Id="rId191" Type="http://schemas.openxmlformats.org/officeDocument/2006/relationships/slide" Target="slides/slide186.xml"/><Relationship Id="rId48" Type="http://schemas.openxmlformats.org/officeDocument/2006/relationships/slide" Target="slides/slide43.xml"/><Relationship Id="rId187" Type="http://schemas.openxmlformats.org/officeDocument/2006/relationships/slide" Target="slides/slide182.xml"/><Relationship Id="rId47" Type="http://schemas.openxmlformats.org/officeDocument/2006/relationships/slide" Target="slides/slide42.xml"/><Relationship Id="rId186" Type="http://schemas.openxmlformats.org/officeDocument/2006/relationships/slide" Target="slides/slide181.xml"/><Relationship Id="rId185" Type="http://schemas.openxmlformats.org/officeDocument/2006/relationships/slide" Target="slides/slide180.xml"/><Relationship Id="rId49" Type="http://schemas.openxmlformats.org/officeDocument/2006/relationships/slide" Target="slides/slide44.xml"/><Relationship Id="rId184" Type="http://schemas.openxmlformats.org/officeDocument/2006/relationships/slide" Target="slides/slide179.xml"/><Relationship Id="rId189" Type="http://schemas.openxmlformats.org/officeDocument/2006/relationships/slide" Target="slides/slide184.xml"/><Relationship Id="rId188" Type="http://schemas.openxmlformats.org/officeDocument/2006/relationships/slide" Target="slides/slide18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183" Type="http://schemas.openxmlformats.org/officeDocument/2006/relationships/slide" Target="slides/slide178.xml"/><Relationship Id="rId32" Type="http://schemas.openxmlformats.org/officeDocument/2006/relationships/slide" Target="slides/slide27.xml"/><Relationship Id="rId182" Type="http://schemas.openxmlformats.org/officeDocument/2006/relationships/slide" Target="slides/slide177.xml"/><Relationship Id="rId35" Type="http://schemas.openxmlformats.org/officeDocument/2006/relationships/slide" Target="slides/slide30.xml"/><Relationship Id="rId181" Type="http://schemas.openxmlformats.org/officeDocument/2006/relationships/slide" Target="slides/slide176.xml"/><Relationship Id="rId34" Type="http://schemas.openxmlformats.org/officeDocument/2006/relationships/slide" Target="slides/slide29.xml"/><Relationship Id="rId180" Type="http://schemas.openxmlformats.org/officeDocument/2006/relationships/slide" Target="slides/slide175.xml"/><Relationship Id="rId37" Type="http://schemas.openxmlformats.org/officeDocument/2006/relationships/slide" Target="slides/slide32.xml"/><Relationship Id="rId176" Type="http://schemas.openxmlformats.org/officeDocument/2006/relationships/slide" Target="slides/slide171.xml"/><Relationship Id="rId36" Type="http://schemas.openxmlformats.org/officeDocument/2006/relationships/slide" Target="slides/slide31.xml"/><Relationship Id="rId175" Type="http://schemas.openxmlformats.org/officeDocument/2006/relationships/slide" Target="slides/slide170.xml"/><Relationship Id="rId39" Type="http://schemas.openxmlformats.org/officeDocument/2006/relationships/slide" Target="slides/slide34.xml"/><Relationship Id="rId174" Type="http://schemas.openxmlformats.org/officeDocument/2006/relationships/slide" Target="slides/slide169.xml"/><Relationship Id="rId38" Type="http://schemas.openxmlformats.org/officeDocument/2006/relationships/slide" Target="slides/slide33.xml"/><Relationship Id="rId173" Type="http://schemas.openxmlformats.org/officeDocument/2006/relationships/slide" Target="slides/slide168.xml"/><Relationship Id="rId179" Type="http://schemas.openxmlformats.org/officeDocument/2006/relationships/slide" Target="slides/slide174.xml"/><Relationship Id="rId178" Type="http://schemas.openxmlformats.org/officeDocument/2006/relationships/slide" Target="slides/slide173.xml"/><Relationship Id="rId177" Type="http://schemas.openxmlformats.org/officeDocument/2006/relationships/slide" Target="slides/slide172.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98" Type="http://schemas.openxmlformats.org/officeDocument/2006/relationships/slide" Target="slides/slide193.xml"/><Relationship Id="rId14" Type="http://schemas.openxmlformats.org/officeDocument/2006/relationships/slide" Target="slides/slide9.xml"/><Relationship Id="rId197" Type="http://schemas.openxmlformats.org/officeDocument/2006/relationships/slide" Target="slides/slide192.xml"/><Relationship Id="rId17" Type="http://schemas.openxmlformats.org/officeDocument/2006/relationships/slide" Target="slides/slide12.xml"/><Relationship Id="rId196" Type="http://schemas.openxmlformats.org/officeDocument/2006/relationships/slide" Target="slides/slide191.xml"/><Relationship Id="rId16" Type="http://schemas.openxmlformats.org/officeDocument/2006/relationships/slide" Target="slides/slide11.xml"/><Relationship Id="rId195" Type="http://schemas.openxmlformats.org/officeDocument/2006/relationships/slide" Target="slides/slide190.xml"/><Relationship Id="rId19" Type="http://schemas.openxmlformats.org/officeDocument/2006/relationships/slide" Target="slides/slide14.xml"/><Relationship Id="rId18" Type="http://schemas.openxmlformats.org/officeDocument/2006/relationships/slide" Target="slides/slide13.xml"/><Relationship Id="rId199" Type="http://schemas.openxmlformats.org/officeDocument/2006/relationships/slide" Target="slides/slide194.xml"/><Relationship Id="rId84" Type="http://schemas.openxmlformats.org/officeDocument/2006/relationships/slide" Target="slides/slide79.xml"/><Relationship Id="rId83" Type="http://schemas.openxmlformats.org/officeDocument/2006/relationships/slide" Target="slides/slide78.xml"/><Relationship Id="rId86" Type="http://schemas.openxmlformats.org/officeDocument/2006/relationships/slide" Target="slides/slide81.xml"/><Relationship Id="rId85" Type="http://schemas.openxmlformats.org/officeDocument/2006/relationships/slide" Target="slides/slide80.xml"/><Relationship Id="rId88" Type="http://schemas.openxmlformats.org/officeDocument/2006/relationships/slide" Target="slides/slide83.xml"/><Relationship Id="rId150" Type="http://schemas.openxmlformats.org/officeDocument/2006/relationships/slide" Target="slides/slide145.xml"/><Relationship Id="rId87" Type="http://schemas.openxmlformats.org/officeDocument/2006/relationships/slide" Target="slides/slide82.xml"/><Relationship Id="rId89" Type="http://schemas.openxmlformats.org/officeDocument/2006/relationships/slide" Target="slides/slide84.xml"/><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149" Type="http://schemas.openxmlformats.org/officeDocument/2006/relationships/slide" Target="slides/slide144.xml"/><Relationship Id="rId4" Type="http://schemas.openxmlformats.org/officeDocument/2006/relationships/slideMaster" Target="slideMasters/slideMaster2.xml"/><Relationship Id="rId148" Type="http://schemas.openxmlformats.org/officeDocument/2006/relationships/slide" Target="slides/slide143.xml"/><Relationship Id="rId9" Type="http://schemas.openxmlformats.org/officeDocument/2006/relationships/slide" Target="slides/slide4.xml"/><Relationship Id="rId143" Type="http://schemas.openxmlformats.org/officeDocument/2006/relationships/slide" Target="slides/slide138.xml"/><Relationship Id="rId142" Type="http://schemas.openxmlformats.org/officeDocument/2006/relationships/slide" Target="slides/slide137.xml"/><Relationship Id="rId141" Type="http://schemas.openxmlformats.org/officeDocument/2006/relationships/slide" Target="slides/slide136.xml"/><Relationship Id="rId140" Type="http://schemas.openxmlformats.org/officeDocument/2006/relationships/slide" Target="slides/slide135.xml"/><Relationship Id="rId5" Type="http://schemas.openxmlformats.org/officeDocument/2006/relationships/notesMaster" Target="notesMasters/notesMaster1.xml"/><Relationship Id="rId147" Type="http://schemas.openxmlformats.org/officeDocument/2006/relationships/slide" Target="slides/slide142.xml"/><Relationship Id="rId6" Type="http://schemas.openxmlformats.org/officeDocument/2006/relationships/slide" Target="slides/slide1.xml"/><Relationship Id="rId146" Type="http://schemas.openxmlformats.org/officeDocument/2006/relationships/slide" Target="slides/slide141.xml"/><Relationship Id="rId7" Type="http://schemas.openxmlformats.org/officeDocument/2006/relationships/slide" Target="slides/slide2.xml"/><Relationship Id="rId145" Type="http://schemas.openxmlformats.org/officeDocument/2006/relationships/slide" Target="slides/slide140.xml"/><Relationship Id="rId8" Type="http://schemas.openxmlformats.org/officeDocument/2006/relationships/slide" Target="slides/slide3.xml"/><Relationship Id="rId144" Type="http://schemas.openxmlformats.org/officeDocument/2006/relationships/slide" Target="slides/slide139.xml"/><Relationship Id="rId73" Type="http://schemas.openxmlformats.org/officeDocument/2006/relationships/slide" Target="slides/slide68.xml"/><Relationship Id="rId72" Type="http://schemas.openxmlformats.org/officeDocument/2006/relationships/slide" Target="slides/slide67.xml"/><Relationship Id="rId75" Type="http://schemas.openxmlformats.org/officeDocument/2006/relationships/slide" Target="slides/slide70.xml"/><Relationship Id="rId74" Type="http://schemas.openxmlformats.org/officeDocument/2006/relationships/slide" Target="slides/slide69.xml"/><Relationship Id="rId77" Type="http://schemas.openxmlformats.org/officeDocument/2006/relationships/slide" Target="slides/slide72.xml"/><Relationship Id="rId76" Type="http://schemas.openxmlformats.org/officeDocument/2006/relationships/slide" Target="slides/slide71.xml"/><Relationship Id="rId79" Type="http://schemas.openxmlformats.org/officeDocument/2006/relationships/slide" Target="slides/slide74.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139" Type="http://schemas.openxmlformats.org/officeDocument/2006/relationships/slide" Target="slides/slide134.xml"/><Relationship Id="rId138" Type="http://schemas.openxmlformats.org/officeDocument/2006/relationships/slide" Target="slides/slide133.xml"/><Relationship Id="rId137" Type="http://schemas.openxmlformats.org/officeDocument/2006/relationships/slide" Target="slides/slide132.xml"/><Relationship Id="rId132" Type="http://schemas.openxmlformats.org/officeDocument/2006/relationships/slide" Target="slides/slide127.xml"/><Relationship Id="rId131" Type="http://schemas.openxmlformats.org/officeDocument/2006/relationships/slide" Target="slides/slide126.xml"/><Relationship Id="rId130" Type="http://schemas.openxmlformats.org/officeDocument/2006/relationships/slide" Target="slides/slide125.xml"/><Relationship Id="rId136" Type="http://schemas.openxmlformats.org/officeDocument/2006/relationships/slide" Target="slides/slide131.xml"/><Relationship Id="rId135" Type="http://schemas.openxmlformats.org/officeDocument/2006/relationships/slide" Target="slides/slide130.xml"/><Relationship Id="rId134" Type="http://schemas.openxmlformats.org/officeDocument/2006/relationships/slide" Target="slides/slide129.xml"/><Relationship Id="rId133" Type="http://schemas.openxmlformats.org/officeDocument/2006/relationships/slide" Target="slides/slide128.xml"/><Relationship Id="rId62" Type="http://schemas.openxmlformats.org/officeDocument/2006/relationships/slide" Target="slides/slide57.xml"/><Relationship Id="rId61" Type="http://schemas.openxmlformats.org/officeDocument/2006/relationships/slide" Target="slides/slide56.xml"/><Relationship Id="rId64" Type="http://schemas.openxmlformats.org/officeDocument/2006/relationships/slide" Target="slides/slide59.xml"/><Relationship Id="rId63" Type="http://schemas.openxmlformats.org/officeDocument/2006/relationships/slide" Target="slides/slide58.xml"/><Relationship Id="rId66" Type="http://schemas.openxmlformats.org/officeDocument/2006/relationships/slide" Target="slides/slide61.xml"/><Relationship Id="rId172" Type="http://schemas.openxmlformats.org/officeDocument/2006/relationships/slide" Target="slides/slide167.xml"/><Relationship Id="rId65" Type="http://schemas.openxmlformats.org/officeDocument/2006/relationships/slide" Target="slides/slide60.xml"/><Relationship Id="rId171" Type="http://schemas.openxmlformats.org/officeDocument/2006/relationships/slide" Target="slides/slide166.xml"/><Relationship Id="rId68" Type="http://schemas.openxmlformats.org/officeDocument/2006/relationships/slide" Target="slides/slide63.xml"/><Relationship Id="rId170" Type="http://schemas.openxmlformats.org/officeDocument/2006/relationships/slide" Target="slides/slide165.xml"/><Relationship Id="rId67" Type="http://schemas.openxmlformats.org/officeDocument/2006/relationships/slide" Target="slides/slide62.xml"/><Relationship Id="rId60" Type="http://schemas.openxmlformats.org/officeDocument/2006/relationships/slide" Target="slides/slide55.xml"/><Relationship Id="rId165" Type="http://schemas.openxmlformats.org/officeDocument/2006/relationships/slide" Target="slides/slide160.xml"/><Relationship Id="rId69" Type="http://schemas.openxmlformats.org/officeDocument/2006/relationships/slide" Target="slides/slide64.xml"/><Relationship Id="rId164" Type="http://schemas.openxmlformats.org/officeDocument/2006/relationships/slide" Target="slides/slide159.xml"/><Relationship Id="rId163" Type="http://schemas.openxmlformats.org/officeDocument/2006/relationships/slide" Target="slides/slide158.xml"/><Relationship Id="rId162" Type="http://schemas.openxmlformats.org/officeDocument/2006/relationships/slide" Target="slides/slide157.xml"/><Relationship Id="rId169" Type="http://schemas.openxmlformats.org/officeDocument/2006/relationships/slide" Target="slides/slide164.xml"/><Relationship Id="rId168" Type="http://schemas.openxmlformats.org/officeDocument/2006/relationships/slide" Target="slides/slide163.xml"/><Relationship Id="rId167" Type="http://schemas.openxmlformats.org/officeDocument/2006/relationships/slide" Target="slides/slide162.xml"/><Relationship Id="rId166" Type="http://schemas.openxmlformats.org/officeDocument/2006/relationships/slide" Target="slides/slide161.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55" Type="http://schemas.openxmlformats.org/officeDocument/2006/relationships/slide" Target="slides/slide50.xml"/><Relationship Id="rId161" Type="http://schemas.openxmlformats.org/officeDocument/2006/relationships/slide" Target="slides/slide156.xml"/><Relationship Id="rId54" Type="http://schemas.openxmlformats.org/officeDocument/2006/relationships/slide" Target="slides/slide49.xml"/><Relationship Id="rId160" Type="http://schemas.openxmlformats.org/officeDocument/2006/relationships/slide" Target="slides/slide155.xml"/><Relationship Id="rId57" Type="http://schemas.openxmlformats.org/officeDocument/2006/relationships/slide" Target="slides/slide52.xml"/><Relationship Id="rId56" Type="http://schemas.openxmlformats.org/officeDocument/2006/relationships/slide" Target="slides/slide51.xml"/><Relationship Id="rId159" Type="http://schemas.openxmlformats.org/officeDocument/2006/relationships/slide" Target="slides/slide154.xml"/><Relationship Id="rId59" Type="http://schemas.openxmlformats.org/officeDocument/2006/relationships/slide" Target="slides/slide54.xml"/><Relationship Id="rId154" Type="http://schemas.openxmlformats.org/officeDocument/2006/relationships/slide" Target="slides/slide149.xml"/><Relationship Id="rId58" Type="http://schemas.openxmlformats.org/officeDocument/2006/relationships/slide" Target="slides/slide53.xml"/><Relationship Id="rId153" Type="http://schemas.openxmlformats.org/officeDocument/2006/relationships/slide" Target="slides/slide148.xml"/><Relationship Id="rId152" Type="http://schemas.openxmlformats.org/officeDocument/2006/relationships/slide" Target="slides/slide147.xml"/><Relationship Id="rId151" Type="http://schemas.openxmlformats.org/officeDocument/2006/relationships/slide" Target="slides/slide146.xml"/><Relationship Id="rId158" Type="http://schemas.openxmlformats.org/officeDocument/2006/relationships/slide" Target="slides/slide153.xml"/><Relationship Id="rId157" Type="http://schemas.openxmlformats.org/officeDocument/2006/relationships/slide" Target="slides/slide152.xml"/><Relationship Id="rId156" Type="http://schemas.openxmlformats.org/officeDocument/2006/relationships/slide" Target="slides/slide151.xml"/><Relationship Id="rId155" Type="http://schemas.openxmlformats.org/officeDocument/2006/relationships/slide" Target="slides/slide150.xml"/><Relationship Id="rId107" Type="http://schemas.openxmlformats.org/officeDocument/2006/relationships/slide" Target="slides/slide102.xml"/><Relationship Id="rId228" Type="http://schemas.openxmlformats.org/officeDocument/2006/relationships/font" Target="fonts/NixieOne-regular.fntdata"/><Relationship Id="rId106" Type="http://schemas.openxmlformats.org/officeDocument/2006/relationships/slide" Target="slides/slide101.xml"/><Relationship Id="rId227" Type="http://schemas.openxmlformats.org/officeDocument/2006/relationships/font" Target="fonts/AmaticSC-bold.fntdata"/><Relationship Id="rId105" Type="http://schemas.openxmlformats.org/officeDocument/2006/relationships/slide" Target="slides/slide100.xml"/><Relationship Id="rId226" Type="http://schemas.openxmlformats.org/officeDocument/2006/relationships/font" Target="fonts/AmaticSC-regular.fntdata"/><Relationship Id="rId104" Type="http://schemas.openxmlformats.org/officeDocument/2006/relationships/slide" Target="slides/slide99.xml"/><Relationship Id="rId225" Type="http://schemas.openxmlformats.org/officeDocument/2006/relationships/font" Target="fonts/RalewayExtraBold-boldItalic.fntdata"/><Relationship Id="rId109" Type="http://schemas.openxmlformats.org/officeDocument/2006/relationships/slide" Target="slides/slide104.xml"/><Relationship Id="rId108" Type="http://schemas.openxmlformats.org/officeDocument/2006/relationships/slide" Target="slides/slide103.xml"/><Relationship Id="rId229" Type="http://schemas.openxmlformats.org/officeDocument/2006/relationships/font" Target="fonts/HeptaSlab-regular.fntdata"/><Relationship Id="rId220" Type="http://schemas.openxmlformats.org/officeDocument/2006/relationships/font" Target="fonts/Raleway-regular.fntdata"/><Relationship Id="rId103" Type="http://schemas.openxmlformats.org/officeDocument/2006/relationships/slide" Target="slides/slide98.xml"/><Relationship Id="rId224" Type="http://schemas.openxmlformats.org/officeDocument/2006/relationships/font" Target="fonts/RalewayExtraBold-bold.fntdata"/><Relationship Id="rId102" Type="http://schemas.openxmlformats.org/officeDocument/2006/relationships/slide" Target="slides/slide97.xml"/><Relationship Id="rId223" Type="http://schemas.openxmlformats.org/officeDocument/2006/relationships/font" Target="fonts/Raleway-boldItalic.fntdata"/><Relationship Id="rId101" Type="http://schemas.openxmlformats.org/officeDocument/2006/relationships/slide" Target="slides/slide96.xml"/><Relationship Id="rId222" Type="http://schemas.openxmlformats.org/officeDocument/2006/relationships/font" Target="fonts/Raleway-italic.fntdata"/><Relationship Id="rId100" Type="http://schemas.openxmlformats.org/officeDocument/2006/relationships/slide" Target="slides/slide95.xml"/><Relationship Id="rId221" Type="http://schemas.openxmlformats.org/officeDocument/2006/relationships/font" Target="fonts/Raleway-bold.fntdata"/><Relationship Id="rId217" Type="http://schemas.openxmlformats.org/officeDocument/2006/relationships/slide" Target="slides/slide212.xml"/><Relationship Id="rId216" Type="http://schemas.openxmlformats.org/officeDocument/2006/relationships/slide" Target="slides/slide211.xml"/><Relationship Id="rId215" Type="http://schemas.openxmlformats.org/officeDocument/2006/relationships/slide" Target="slides/slide210.xml"/><Relationship Id="rId214" Type="http://schemas.openxmlformats.org/officeDocument/2006/relationships/slide" Target="slides/slide209.xml"/><Relationship Id="rId219" Type="http://schemas.openxmlformats.org/officeDocument/2006/relationships/slide" Target="slides/slide214.xml"/><Relationship Id="rId218" Type="http://schemas.openxmlformats.org/officeDocument/2006/relationships/slide" Target="slides/slide213.xml"/><Relationship Id="rId213" Type="http://schemas.openxmlformats.org/officeDocument/2006/relationships/slide" Target="slides/slide208.xml"/><Relationship Id="rId212" Type="http://schemas.openxmlformats.org/officeDocument/2006/relationships/slide" Target="slides/slide207.xml"/><Relationship Id="rId211" Type="http://schemas.openxmlformats.org/officeDocument/2006/relationships/slide" Target="slides/slide206.xml"/><Relationship Id="rId210" Type="http://schemas.openxmlformats.org/officeDocument/2006/relationships/slide" Target="slides/slide205.xml"/><Relationship Id="rId129" Type="http://schemas.openxmlformats.org/officeDocument/2006/relationships/slide" Target="slides/slide124.xml"/><Relationship Id="rId128" Type="http://schemas.openxmlformats.org/officeDocument/2006/relationships/slide" Target="slides/slide123.xml"/><Relationship Id="rId127" Type="http://schemas.openxmlformats.org/officeDocument/2006/relationships/slide" Target="slides/slide122.xml"/><Relationship Id="rId126" Type="http://schemas.openxmlformats.org/officeDocument/2006/relationships/slide" Target="slides/slide121.xml"/><Relationship Id="rId121" Type="http://schemas.openxmlformats.org/officeDocument/2006/relationships/slide" Target="slides/slide116.xml"/><Relationship Id="rId120" Type="http://schemas.openxmlformats.org/officeDocument/2006/relationships/slide" Target="slides/slide115.xml"/><Relationship Id="rId125" Type="http://schemas.openxmlformats.org/officeDocument/2006/relationships/slide" Target="slides/slide120.xml"/><Relationship Id="rId124" Type="http://schemas.openxmlformats.org/officeDocument/2006/relationships/slide" Target="slides/slide119.xml"/><Relationship Id="rId123" Type="http://schemas.openxmlformats.org/officeDocument/2006/relationships/slide" Target="slides/slide118.xml"/><Relationship Id="rId122" Type="http://schemas.openxmlformats.org/officeDocument/2006/relationships/slide" Target="slides/slide117.xml"/><Relationship Id="rId95" Type="http://schemas.openxmlformats.org/officeDocument/2006/relationships/slide" Target="slides/slide90.xml"/><Relationship Id="rId94" Type="http://schemas.openxmlformats.org/officeDocument/2006/relationships/slide" Target="slides/slide89.xml"/><Relationship Id="rId97" Type="http://schemas.openxmlformats.org/officeDocument/2006/relationships/slide" Target="slides/slide92.xml"/><Relationship Id="rId96" Type="http://schemas.openxmlformats.org/officeDocument/2006/relationships/slide" Target="slides/slide91.xml"/><Relationship Id="rId99" Type="http://schemas.openxmlformats.org/officeDocument/2006/relationships/slide" Target="slides/slide94.xml"/><Relationship Id="rId98" Type="http://schemas.openxmlformats.org/officeDocument/2006/relationships/slide" Target="slides/slide93.xml"/><Relationship Id="rId91" Type="http://schemas.openxmlformats.org/officeDocument/2006/relationships/slide" Target="slides/slide86.xml"/><Relationship Id="rId90" Type="http://schemas.openxmlformats.org/officeDocument/2006/relationships/slide" Target="slides/slide85.xml"/><Relationship Id="rId93" Type="http://schemas.openxmlformats.org/officeDocument/2006/relationships/slide" Target="slides/slide88.xml"/><Relationship Id="rId92" Type="http://schemas.openxmlformats.org/officeDocument/2006/relationships/slide" Target="slides/slide87.xml"/><Relationship Id="rId118" Type="http://schemas.openxmlformats.org/officeDocument/2006/relationships/slide" Target="slides/slide113.xml"/><Relationship Id="rId239" Type="http://schemas.openxmlformats.org/officeDocument/2006/relationships/font" Target="fonts/CaveatBrush-regular.fntdata"/><Relationship Id="rId117" Type="http://schemas.openxmlformats.org/officeDocument/2006/relationships/slide" Target="slides/slide112.xml"/><Relationship Id="rId238" Type="http://schemas.openxmlformats.org/officeDocument/2006/relationships/font" Target="fonts/LoveYaLikeASister-regular.fntdata"/><Relationship Id="rId116" Type="http://schemas.openxmlformats.org/officeDocument/2006/relationships/slide" Target="slides/slide111.xml"/><Relationship Id="rId237" Type="http://schemas.openxmlformats.org/officeDocument/2006/relationships/font" Target="fonts/Quicksand-bold.fntdata"/><Relationship Id="rId115" Type="http://schemas.openxmlformats.org/officeDocument/2006/relationships/slide" Target="slides/slide110.xml"/><Relationship Id="rId236" Type="http://schemas.openxmlformats.org/officeDocument/2006/relationships/font" Target="fonts/Quicksand-regular.fntdata"/><Relationship Id="rId119" Type="http://schemas.openxmlformats.org/officeDocument/2006/relationships/slide" Target="slides/slide114.xml"/><Relationship Id="rId110" Type="http://schemas.openxmlformats.org/officeDocument/2006/relationships/slide" Target="slides/slide105.xml"/><Relationship Id="rId231" Type="http://schemas.openxmlformats.org/officeDocument/2006/relationships/font" Target="fonts/CoveredByYourGrace-regular.fntdata"/><Relationship Id="rId230" Type="http://schemas.openxmlformats.org/officeDocument/2006/relationships/font" Target="fonts/HeptaSlab-bold.fntdata"/><Relationship Id="rId114" Type="http://schemas.openxmlformats.org/officeDocument/2006/relationships/slide" Target="slides/slide109.xml"/><Relationship Id="rId235" Type="http://schemas.openxmlformats.org/officeDocument/2006/relationships/font" Target="fonts/Livvic-boldItalic.fntdata"/><Relationship Id="rId113" Type="http://schemas.openxmlformats.org/officeDocument/2006/relationships/slide" Target="slides/slide108.xml"/><Relationship Id="rId234" Type="http://schemas.openxmlformats.org/officeDocument/2006/relationships/font" Target="fonts/Livvic-italic.fntdata"/><Relationship Id="rId112" Type="http://schemas.openxmlformats.org/officeDocument/2006/relationships/slide" Target="slides/slide107.xml"/><Relationship Id="rId233" Type="http://schemas.openxmlformats.org/officeDocument/2006/relationships/font" Target="fonts/Livvic-bold.fntdata"/><Relationship Id="rId111" Type="http://schemas.openxmlformats.org/officeDocument/2006/relationships/slide" Target="slides/slide106.xml"/><Relationship Id="rId232" Type="http://schemas.openxmlformats.org/officeDocument/2006/relationships/font" Target="fonts/Livvic-regular.fntdata"/><Relationship Id="rId206" Type="http://schemas.openxmlformats.org/officeDocument/2006/relationships/slide" Target="slides/slide201.xml"/><Relationship Id="rId205" Type="http://schemas.openxmlformats.org/officeDocument/2006/relationships/slide" Target="slides/slide200.xml"/><Relationship Id="rId204" Type="http://schemas.openxmlformats.org/officeDocument/2006/relationships/slide" Target="slides/slide199.xml"/><Relationship Id="rId203" Type="http://schemas.openxmlformats.org/officeDocument/2006/relationships/slide" Target="slides/slide198.xml"/><Relationship Id="rId209" Type="http://schemas.openxmlformats.org/officeDocument/2006/relationships/slide" Target="slides/slide204.xml"/><Relationship Id="rId208" Type="http://schemas.openxmlformats.org/officeDocument/2006/relationships/slide" Target="slides/slide203.xml"/><Relationship Id="rId207" Type="http://schemas.openxmlformats.org/officeDocument/2006/relationships/slide" Target="slides/slide202.xml"/><Relationship Id="rId202" Type="http://schemas.openxmlformats.org/officeDocument/2006/relationships/slide" Target="slides/slide197.xml"/><Relationship Id="rId201" Type="http://schemas.openxmlformats.org/officeDocument/2006/relationships/slide" Target="slides/slide196.xml"/><Relationship Id="rId200" Type="http://schemas.openxmlformats.org/officeDocument/2006/relationships/slide" Target="slides/slide19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5f391192_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35f391192_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ad6ab7c6bf_0_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ad6ab7c6bf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8a1c5e0f93_0_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8a1c5e0f93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916dfe3cd7_0_11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916dfe3cd7_0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916dfe3cd7_0_1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916dfe3cd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916dfe3cd7_0_1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916dfe3cd7_0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916dfe3cd7_0_13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916dfe3cd7_0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ad6ab7c6bf_0_1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ad6ab7c6bf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ad6ab7c6bf_0_15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ad6ab7c6bf_0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ad6ab7c6bf_0_16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5" name="Google Shape;255;gad6ab7c6bf_0_1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916dfe3cd7_0_15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916dfe3cd7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ad6ab7c6bf_0_17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ad6ab7c6bf_0_1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ad6ab7c6bf_0_18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86" name="Google Shape;286;gad6ab7c6bf_0_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ad6ab7c6bf_0_18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ad6ab7c6bf_0_1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ad6ab7c6bf_0_2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02" name="Google Shape;302;gad6ab7c6bf_0_2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gad6ab7c6bf_0_2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10" name="Google Shape;310;gad6ab7c6bf_0_2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gad6ab7c6bf_0_19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18" name="Google Shape;318;gad6ab7c6bf_0_1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ad6ab7c6bf_0_20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25" name="Google Shape;325;gad6ab7c6bf_0_2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ad6ab7c6bf_0_22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33" name="Google Shape;333;gad6ab7c6bf_0_2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g7cc8ad3f27_0_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47" name="Google Shape;347;g7cc8ad3f2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g3606f1c2d_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56" name="Google Shape;356;g3606f1c2d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g7cc8ad3f27_0_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68" name="Google Shape;368;g7cc8ad3f27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gad6ab7c6bf_0_50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80" name="Google Shape;380;gad6ab7c6bf_0_5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g7cc8ad3f27_0_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91" name="Google Shape;391;g7cc8ad3f27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gad6ab7c6bf_0_5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99" name="Google Shape;399;gad6ab7c6bf_0_5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gad6ab7c6bf_0_5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09" name="Google Shape;409;gad6ab7c6bf_0_5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g7cc8ad3f27_0_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16" name="Google Shape;416;g7cc8ad3f27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g7cc8ad3f27_0_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36" name="Google Shape;436;g7cc8ad3f27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g7cc8ad3f27_0_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45" name="Google Shape;445;g7cc8ad3f27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gad6ab7c6bf_0_56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54" name="Google Shape;454;gad6ab7c6bf_0_5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gad6ab7c6bf_0_5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63" name="Google Shape;463;gad6ab7c6bf_0_5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gad6ab7c6bf_0_57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72" name="Google Shape;472;gad6ab7c6bf_0_5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g769c54a84e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81" name="Google Shape;481;g769c54a84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Match each fraction with a diagram that represents it. Two of the fractions are not represented. Create a representation for each of them.</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2" name="Shape 502"/>
        <p:cNvGrpSpPr/>
        <p:nvPr/>
      </p:nvGrpSpPr>
      <p:grpSpPr>
        <a:xfrm>
          <a:off x="0" y="0"/>
          <a:ext cx="0" cy="0"/>
          <a:chOff x="0" y="0"/>
          <a:chExt cx="0" cy="0"/>
        </a:xfrm>
      </p:grpSpPr>
      <p:sp>
        <p:nvSpPr>
          <p:cNvPr id="503" name="Google Shape;503;gad6ab7c6bf_0_60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04" name="Google Shape;504;gad6ab7c6bf_0_6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Match each fraction with a diagram that represents it. Two of the fractions are not represented. Create a representation for each of them.</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g769c54a84e_0_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12" name="Google Shape;512;g769c54a84e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gad6ab7c6bf_0_63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21" name="Google Shape;521;gad6ab7c6bf_0_6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g9d4a5294be_0_23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29" name="Google Shape;529;g9d4a5294be_0_2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8" name="Shape 538"/>
        <p:cNvGrpSpPr/>
        <p:nvPr/>
      </p:nvGrpSpPr>
      <p:grpSpPr>
        <a:xfrm>
          <a:off x="0" y="0"/>
          <a:ext cx="0" cy="0"/>
          <a:chOff x="0" y="0"/>
          <a:chExt cx="0" cy="0"/>
        </a:xfrm>
      </p:grpSpPr>
      <p:sp>
        <p:nvSpPr>
          <p:cNvPr id="539" name="Google Shape;539;g769c54a84e_0_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40" name="Google Shape;540;g769c54a84e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7" name="Shape 547"/>
        <p:cNvGrpSpPr/>
        <p:nvPr/>
      </p:nvGrpSpPr>
      <p:grpSpPr>
        <a:xfrm>
          <a:off x="0" y="0"/>
          <a:ext cx="0" cy="0"/>
          <a:chOff x="0" y="0"/>
          <a:chExt cx="0" cy="0"/>
        </a:xfrm>
      </p:grpSpPr>
      <p:sp>
        <p:nvSpPr>
          <p:cNvPr id="548" name="Google Shape;548;g769c54a84e_0_5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49" name="Google Shape;549;g769c54a84e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4" name="Shape 554"/>
        <p:cNvGrpSpPr/>
        <p:nvPr/>
      </p:nvGrpSpPr>
      <p:grpSpPr>
        <a:xfrm>
          <a:off x="0" y="0"/>
          <a:ext cx="0" cy="0"/>
          <a:chOff x="0" y="0"/>
          <a:chExt cx="0" cy="0"/>
        </a:xfrm>
      </p:grpSpPr>
      <p:sp>
        <p:nvSpPr>
          <p:cNvPr id="555" name="Google Shape;555;g769c54a84e_0_6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56" name="Google Shape;556;g769c54a84e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4" name="Shape 564"/>
        <p:cNvGrpSpPr/>
        <p:nvPr/>
      </p:nvGrpSpPr>
      <p:grpSpPr>
        <a:xfrm>
          <a:off x="0" y="0"/>
          <a:ext cx="0" cy="0"/>
          <a:chOff x="0" y="0"/>
          <a:chExt cx="0" cy="0"/>
        </a:xfrm>
      </p:grpSpPr>
      <p:sp>
        <p:nvSpPr>
          <p:cNvPr id="565" name="Google Shape;565;g8c4dba3f64_0_7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66" name="Google Shape;566;g8c4dba3f64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 name="Shape 574"/>
        <p:cNvGrpSpPr/>
        <p:nvPr/>
      </p:nvGrpSpPr>
      <p:grpSpPr>
        <a:xfrm>
          <a:off x="0" y="0"/>
          <a:ext cx="0" cy="0"/>
          <a:chOff x="0" y="0"/>
          <a:chExt cx="0" cy="0"/>
        </a:xfrm>
      </p:grpSpPr>
      <p:sp>
        <p:nvSpPr>
          <p:cNvPr id="575" name="Google Shape;575;gad6ab7c6bf_0_66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76" name="Google Shape;576;gad6ab7c6bf_0_6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3" name="Shape 583"/>
        <p:cNvGrpSpPr/>
        <p:nvPr/>
      </p:nvGrpSpPr>
      <p:grpSpPr>
        <a:xfrm>
          <a:off x="0" y="0"/>
          <a:ext cx="0" cy="0"/>
          <a:chOff x="0" y="0"/>
          <a:chExt cx="0" cy="0"/>
        </a:xfrm>
      </p:grpSpPr>
      <p:sp>
        <p:nvSpPr>
          <p:cNvPr id="584" name="Google Shape;584;gad6ab7c6bf_0_67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85" name="Google Shape;585;gad6ab7c6bf_0_6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g769c54a84e_0_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02" name="Google Shape;602;g769c54a84e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9" name="Shape 609"/>
        <p:cNvGrpSpPr/>
        <p:nvPr/>
      </p:nvGrpSpPr>
      <p:grpSpPr>
        <a:xfrm>
          <a:off x="0" y="0"/>
          <a:ext cx="0" cy="0"/>
          <a:chOff x="0" y="0"/>
          <a:chExt cx="0" cy="0"/>
        </a:xfrm>
      </p:grpSpPr>
      <p:sp>
        <p:nvSpPr>
          <p:cNvPr id="610" name="Google Shape;610;g769c54a84e_0_10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11" name="Google Shape;611;g769c54a84e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8" name="Shape 618"/>
        <p:cNvGrpSpPr/>
        <p:nvPr/>
      </p:nvGrpSpPr>
      <p:grpSpPr>
        <a:xfrm>
          <a:off x="0" y="0"/>
          <a:ext cx="0" cy="0"/>
          <a:chOff x="0" y="0"/>
          <a:chExt cx="0" cy="0"/>
        </a:xfrm>
      </p:grpSpPr>
      <p:sp>
        <p:nvSpPr>
          <p:cNvPr id="619" name="Google Shape;619;g769c54a84e_0_1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20" name="Google Shape;620;g769c54a84e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6" name="Shape 626"/>
        <p:cNvGrpSpPr/>
        <p:nvPr/>
      </p:nvGrpSpPr>
      <p:grpSpPr>
        <a:xfrm>
          <a:off x="0" y="0"/>
          <a:ext cx="0" cy="0"/>
          <a:chOff x="0" y="0"/>
          <a:chExt cx="0" cy="0"/>
        </a:xfrm>
      </p:grpSpPr>
      <p:sp>
        <p:nvSpPr>
          <p:cNvPr id="627" name="Google Shape;627;g769c54a84e_0_1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28" name="Google Shape;628;g769c54a84e_0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6" name="Shape 636"/>
        <p:cNvGrpSpPr/>
        <p:nvPr/>
      </p:nvGrpSpPr>
      <p:grpSpPr>
        <a:xfrm>
          <a:off x="0" y="0"/>
          <a:ext cx="0" cy="0"/>
          <a:chOff x="0" y="0"/>
          <a:chExt cx="0" cy="0"/>
        </a:xfrm>
      </p:grpSpPr>
      <p:sp>
        <p:nvSpPr>
          <p:cNvPr id="637" name="Google Shape;637;g9d4a5294be_0_31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38" name="Google Shape;638;g9d4a5294be_0_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5" name="Shape 655"/>
        <p:cNvGrpSpPr/>
        <p:nvPr/>
      </p:nvGrpSpPr>
      <p:grpSpPr>
        <a:xfrm>
          <a:off x="0" y="0"/>
          <a:ext cx="0" cy="0"/>
          <a:chOff x="0" y="0"/>
          <a:chExt cx="0" cy="0"/>
        </a:xfrm>
      </p:grpSpPr>
      <p:sp>
        <p:nvSpPr>
          <p:cNvPr id="656" name="Google Shape;656;g8a1c706384_0_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57" name="Google Shape;657;g8a1c706384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4" name="Shape 664"/>
        <p:cNvGrpSpPr/>
        <p:nvPr/>
      </p:nvGrpSpPr>
      <p:grpSpPr>
        <a:xfrm>
          <a:off x="0" y="0"/>
          <a:ext cx="0" cy="0"/>
          <a:chOff x="0" y="0"/>
          <a:chExt cx="0" cy="0"/>
        </a:xfrm>
      </p:grpSpPr>
      <p:sp>
        <p:nvSpPr>
          <p:cNvPr id="665" name="Google Shape;665;g8a1c706384_0_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66" name="Google Shape;666;g8a1c706384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4" name="Shape 674"/>
        <p:cNvGrpSpPr/>
        <p:nvPr/>
      </p:nvGrpSpPr>
      <p:grpSpPr>
        <a:xfrm>
          <a:off x="0" y="0"/>
          <a:ext cx="0" cy="0"/>
          <a:chOff x="0" y="0"/>
          <a:chExt cx="0" cy="0"/>
        </a:xfrm>
      </p:grpSpPr>
      <p:sp>
        <p:nvSpPr>
          <p:cNvPr id="675" name="Google Shape;675;gad6ab7c6bf_0_72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76" name="Google Shape;676;gad6ab7c6bf_0_7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4" name="Shape 684"/>
        <p:cNvGrpSpPr/>
        <p:nvPr/>
      </p:nvGrpSpPr>
      <p:grpSpPr>
        <a:xfrm>
          <a:off x="0" y="0"/>
          <a:ext cx="0" cy="0"/>
          <a:chOff x="0" y="0"/>
          <a:chExt cx="0" cy="0"/>
        </a:xfrm>
      </p:grpSpPr>
      <p:sp>
        <p:nvSpPr>
          <p:cNvPr id="685" name="Google Shape;685;gad6ab7c6bf_0_73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86" name="Google Shape;686;gad6ab7c6bf_0_7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4" name="Shape 694"/>
        <p:cNvGrpSpPr/>
        <p:nvPr/>
      </p:nvGrpSpPr>
      <p:grpSpPr>
        <a:xfrm>
          <a:off x="0" y="0"/>
          <a:ext cx="0" cy="0"/>
          <a:chOff x="0" y="0"/>
          <a:chExt cx="0" cy="0"/>
        </a:xfrm>
      </p:grpSpPr>
      <p:sp>
        <p:nvSpPr>
          <p:cNvPr id="695" name="Google Shape;695;gad6ab7c6bf_0_74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96" name="Google Shape;696;gad6ab7c6bf_0_7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4" name="Shape 704"/>
        <p:cNvGrpSpPr/>
        <p:nvPr/>
      </p:nvGrpSpPr>
      <p:grpSpPr>
        <a:xfrm>
          <a:off x="0" y="0"/>
          <a:ext cx="0" cy="0"/>
          <a:chOff x="0" y="0"/>
          <a:chExt cx="0" cy="0"/>
        </a:xfrm>
      </p:grpSpPr>
      <p:sp>
        <p:nvSpPr>
          <p:cNvPr id="705" name="Google Shape;705;g8a1c706384_0_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06" name="Google Shape;706;g8a1c706384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5" name="Shape 725"/>
        <p:cNvGrpSpPr/>
        <p:nvPr/>
      </p:nvGrpSpPr>
      <p:grpSpPr>
        <a:xfrm>
          <a:off x="0" y="0"/>
          <a:ext cx="0" cy="0"/>
          <a:chOff x="0" y="0"/>
          <a:chExt cx="0" cy="0"/>
        </a:xfrm>
      </p:grpSpPr>
      <p:sp>
        <p:nvSpPr>
          <p:cNvPr id="726" name="Google Shape;726;gad6ab7c6bf_0_77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27" name="Google Shape;727;gad6ab7c6bf_0_7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4" name="Shape 734"/>
        <p:cNvGrpSpPr/>
        <p:nvPr/>
      </p:nvGrpSpPr>
      <p:grpSpPr>
        <a:xfrm>
          <a:off x="0" y="0"/>
          <a:ext cx="0" cy="0"/>
          <a:chOff x="0" y="0"/>
          <a:chExt cx="0" cy="0"/>
        </a:xfrm>
      </p:grpSpPr>
      <p:sp>
        <p:nvSpPr>
          <p:cNvPr id="735" name="Google Shape;735;g9d4a5294be_0_38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36" name="Google Shape;736;g9d4a5294be_0_3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4" name="Shape 744"/>
        <p:cNvGrpSpPr/>
        <p:nvPr/>
      </p:nvGrpSpPr>
      <p:grpSpPr>
        <a:xfrm>
          <a:off x="0" y="0"/>
          <a:ext cx="0" cy="0"/>
          <a:chOff x="0" y="0"/>
          <a:chExt cx="0" cy="0"/>
        </a:xfrm>
      </p:grpSpPr>
      <p:sp>
        <p:nvSpPr>
          <p:cNvPr id="745" name="Google Shape;745;g9d4a5294be_0_39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46" name="Google Shape;746;g9d4a5294be_0_3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3" name="Shape 753"/>
        <p:cNvGrpSpPr/>
        <p:nvPr/>
      </p:nvGrpSpPr>
      <p:grpSpPr>
        <a:xfrm>
          <a:off x="0" y="0"/>
          <a:ext cx="0" cy="0"/>
          <a:chOff x="0" y="0"/>
          <a:chExt cx="0" cy="0"/>
        </a:xfrm>
      </p:grpSpPr>
      <p:sp>
        <p:nvSpPr>
          <p:cNvPr id="754" name="Google Shape;754;gad6ab7c6bf_0_80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55" name="Google Shape;755;gad6ab7c6bf_0_8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1" name="Shape 761"/>
        <p:cNvGrpSpPr/>
        <p:nvPr/>
      </p:nvGrpSpPr>
      <p:grpSpPr>
        <a:xfrm>
          <a:off x="0" y="0"/>
          <a:ext cx="0" cy="0"/>
          <a:chOff x="0" y="0"/>
          <a:chExt cx="0" cy="0"/>
        </a:xfrm>
      </p:grpSpPr>
      <p:sp>
        <p:nvSpPr>
          <p:cNvPr id="762" name="Google Shape;762;gad6ab7c6bf_0_8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63" name="Google Shape;763;gad6ab7c6bf_0_8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9" name="Shape 769"/>
        <p:cNvGrpSpPr/>
        <p:nvPr/>
      </p:nvGrpSpPr>
      <p:grpSpPr>
        <a:xfrm>
          <a:off x="0" y="0"/>
          <a:ext cx="0" cy="0"/>
          <a:chOff x="0" y="0"/>
          <a:chExt cx="0" cy="0"/>
        </a:xfrm>
      </p:grpSpPr>
      <p:sp>
        <p:nvSpPr>
          <p:cNvPr id="770" name="Google Shape;770;g8a1c706384_0_17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71" name="Google Shape;771;g8a1c706384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8" name="Shape 778"/>
        <p:cNvGrpSpPr/>
        <p:nvPr/>
      </p:nvGrpSpPr>
      <p:grpSpPr>
        <a:xfrm>
          <a:off x="0" y="0"/>
          <a:ext cx="0" cy="0"/>
          <a:chOff x="0" y="0"/>
          <a:chExt cx="0" cy="0"/>
        </a:xfrm>
      </p:grpSpPr>
      <p:sp>
        <p:nvSpPr>
          <p:cNvPr id="779" name="Google Shape;779;g8a1c706384_0_1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80" name="Google Shape;780;g8a1c706384_0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7" name="Shape 787"/>
        <p:cNvGrpSpPr/>
        <p:nvPr/>
      </p:nvGrpSpPr>
      <p:grpSpPr>
        <a:xfrm>
          <a:off x="0" y="0"/>
          <a:ext cx="0" cy="0"/>
          <a:chOff x="0" y="0"/>
          <a:chExt cx="0" cy="0"/>
        </a:xfrm>
      </p:grpSpPr>
      <p:sp>
        <p:nvSpPr>
          <p:cNvPr id="788" name="Google Shape;788;g8a1c706384_0_1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89" name="Google Shape;789;g8a1c706384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6" name="Shape 796"/>
        <p:cNvGrpSpPr/>
        <p:nvPr/>
      </p:nvGrpSpPr>
      <p:grpSpPr>
        <a:xfrm>
          <a:off x="0" y="0"/>
          <a:ext cx="0" cy="0"/>
          <a:chOff x="0" y="0"/>
          <a:chExt cx="0" cy="0"/>
        </a:xfrm>
      </p:grpSpPr>
      <p:sp>
        <p:nvSpPr>
          <p:cNvPr id="797" name="Google Shape;797;g8a1c706384_0_1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98" name="Google Shape;798;g8a1c706384_0_1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8" name="Shape 808"/>
        <p:cNvGrpSpPr/>
        <p:nvPr/>
      </p:nvGrpSpPr>
      <p:grpSpPr>
        <a:xfrm>
          <a:off x="0" y="0"/>
          <a:ext cx="0" cy="0"/>
          <a:chOff x="0" y="0"/>
          <a:chExt cx="0" cy="0"/>
        </a:xfrm>
      </p:grpSpPr>
      <p:sp>
        <p:nvSpPr>
          <p:cNvPr id="809" name="Google Shape;809;gad9dffbc40_0_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10" name="Google Shape;810;gad9dffbc40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0" name="Shape 820"/>
        <p:cNvGrpSpPr/>
        <p:nvPr/>
      </p:nvGrpSpPr>
      <p:grpSpPr>
        <a:xfrm>
          <a:off x="0" y="0"/>
          <a:ext cx="0" cy="0"/>
          <a:chOff x="0" y="0"/>
          <a:chExt cx="0" cy="0"/>
        </a:xfrm>
      </p:grpSpPr>
      <p:sp>
        <p:nvSpPr>
          <p:cNvPr id="821" name="Google Shape;821;gad9dffbc40_0_2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22" name="Google Shape;822;gad9dffbc40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1" name="Shape 831"/>
        <p:cNvGrpSpPr/>
        <p:nvPr/>
      </p:nvGrpSpPr>
      <p:grpSpPr>
        <a:xfrm>
          <a:off x="0" y="0"/>
          <a:ext cx="0" cy="0"/>
          <a:chOff x="0" y="0"/>
          <a:chExt cx="0" cy="0"/>
        </a:xfrm>
      </p:grpSpPr>
      <p:sp>
        <p:nvSpPr>
          <p:cNvPr id="832" name="Google Shape;832;g9d4a5294be_0_57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33" name="Google Shape;833;g9d4a5294be_0_5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6" name="Shape 846"/>
        <p:cNvGrpSpPr/>
        <p:nvPr/>
      </p:nvGrpSpPr>
      <p:grpSpPr>
        <a:xfrm>
          <a:off x="0" y="0"/>
          <a:ext cx="0" cy="0"/>
          <a:chOff x="0" y="0"/>
          <a:chExt cx="0" cy="0"/>
        </a:xfrm>
      </p:grpSpPr>
      <p:sp>
        <p:nvSpPr>
          <p:cNvPr id="847" name="Google Shape;847;g922780eb3d_0_8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48" name="Google Shape;848;g922780eb3d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5" name="Shape 855"/>
        <p:cNvGrpSpPr/>
        <p:nvPr/>
      </p:nvGrpSpPr>
      <p:grpSpPr>
        <a:xfrm>
          <a:off x="0" y="0"/>
          <a:ext cx="0" cy="0"/>
          <a:chOff x="0" y="0"/>
          <a:chExt cx="0" cy="0"/>
        </a:xfrm>
      </p:grpSpPr>
      <p:sp>
        <p:nvSpPr>
          <p:cNvPr id="856" name="Google Shape;856;g8a1c706384_0_29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57" name="Google Shape;857;g8a1c706384_0_2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3" name="Shape 863"/>
        <p:cNvGrpSpPr/>
        <p:nvPr/>
      </p:nvGrpSpPr>
      <p:grpSpPr>
        <a:xfrm>
          <a:off x="0" y="0"/>
          <a:ext cx="0" cy="0"/>
          <a:chOff x="0" y="0"/>
          <a:chExt cx="0" cy="0"/>
        </a:xfrm>
      </p:grpSpPr>
      <p:sp>
        <p:nvSpPr>
          <p:cNvPr id="864" name="Google Shape;864;g9d4a5294be_0_6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65" name="Google Shape;865;g9d4a5294be_0_6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5" name="Shape 875"/>
        <p:cNvGrpSpPr/>
        <p:nvPr/>
      </p:nvGrpSpPr>
      <p:grpSpPr>
        <a:xfrm>
          <a:off x="0" y="0"/>
          <a:ext cx="0" cy="0"/>
          <a:chOff x="0" y="0"/>
          <a:chExt cx="0" cy="0"/>
        </a:xfrm>
      </p:grpSpPr>
      <p:sp>
        <p:nvSpPr>
          <p:cNvPr id="876" name="Google Shape;876;g8a1c706384_0_3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77" name="Google Shape;877;g8a1c706384_0_3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5" name="Shape 885"/>
        <p:cNvGrpSpPr/>
        <p:nvPr/>
      </p:nvGrpSpPr>
      <p:grpSpPr>
        <a:xfrm>
          <a:off x="0" y="0"/>
          <a:ext cx="0" cy="0"/>
          <a:chOff x="0" y="0"/>
          <a:chExt cx="0" cy="0"/>
        </a:xfrm>
      </p:grpSpPr>
      <p:sp>
        <p:nvSpPr>
          <p:cNvPr id="886" name="Google Shape;886;gad9dffbc40_0_6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87" name="Google Shape;887;gad9dffbc40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5" name="Shape 895"/>
        <p:cNvGrpSpPr/>
        <p:nvPr/>
      </p:nvGrpSpPr>
      <p:grpSpPr>
        <a:xfrm>
          <a:off x="0" y="0"/>
          <a:ext cx="0" cy="0"/>
          <a:chOff x="0" y="0"/>
          <a:chExt cx="0" cy="0"/>
        </a:xfrm>
      </p:grpSpPr>
      <p:sp>
        <p:nvSpPr>
          <p:cNvPr id="896" name="Google Shape;896;gad9dffbc40_0_7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97" name="Google Shape;897;gad9dffbc40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4" name="Shape 904"/>
        <p:cNvGrpSpPr/>
        <p:nvPr/>
      </p:nvGrpSpPr>
      <p:grpSpPr>
        <a:xfrm>
          <a:off x="0" y="0"/>
          <a:ext cx="0" cy="0"/>
          <a:chOff x="0" y="0"/>
          <a:chExt cx="0" cy="0"/>
        </a:xfrm>
      </p:grpSpPr>
      <p:sp>
        <p:nvSpPr>
          <p:cNvPr id="905" name="Google Shape;905;g9d4a5294be_0_64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06" name="Google Shape;906;g9d4a5294be_0_6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6" name="Shape 916"/>
        <p:cNvGrpSpPr/>
        <p:nvPr/>
      </p:nvGrpSpPr>
      <p:grpSpPr>
        <a:xfrm>
          <a:off x="0" y="0"/>
          <a:ext cx="0" cy="0"/>
          <a:chOff x="0" y="0"/>
          <a:chExt cx="0" cy="0"/>
        </a:xfrm>
      </p:grpSpPr>
      <p:sp>
        <p:nvSpPr>
          <p:cNvPr id="917" name="Google Shape;917;g922780eb3d_0_10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18" name="Google Shape;918;g922780eb3d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5" name="Shape 925"/>
        <p:cNvGrpSpPr/>
        <p:nvPr/>
      </p:nvGrpSpPr>
      <p:grpSpPr>
        <a:xfrm>
          <a:off x="0" y="0"/>
          <a:ext cx="0" cy="0"/>
          <a:chOff x="0" y="0"/>
          <a:chExt cx="0" cy="0"/>
        </a:xfrm>
      </p:grpSpPr>
      <p:sp>
        <p:nvSpPr>
          <p:cNvPr id="926" name="Google Shape;926;g8c4dba3f64_0_17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27" name="Google Shape;927;g8c4dba3f64_0_1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7" name="Shape 937"/>
        <p:cNvGrpSpPr/>
        <p:nvPr/>
      </p:nvGrpSpPr>
      <p:grpSpPr>
        <a:xfrm>
          <a:off x="0" y="0"/>
          <a:ext cx="0" cy="0"/>
          <a:chOff x="0" y="0"/>
          <a:chExt cx="0" cy="0"/>
        </a:xfrm>
      </p:grpSpPr>
      <p:sp>
        <p:nvSpPr>
          <p:cNvPr id="938" name="Google Shape;938;g8c4dba3f64_0_25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39" name="Google Shape;939;g8c4dba3f64_0_2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7" name="Shape 947"/>
        <p:cNvGrpSpPr/>
        <p:nvPr/>
      </p:nvGrpSpPr>
      <p:grpSpPr>
        <a:xfrm>
          <a:off x="0" y="0"/>
          <a:ext cx="0" cy="0"/>
          <a:chOff x="0" y="0"/>
          <a:chExt cx="0" cy="0"/>
        </a:xfrm>
      </p:grpSpPr>
      <p:sp>
        <p:nvSpPr>
          <p:cNvPr id="948" name="Google Shape;948;gad9dffbc40_0_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49" name="Google Shape;949;gad9dffbc40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7" name="Shape 957"/>
        <p:cNvGrpSpPr/>
        <p:nvPr/>
      </p:nvGrpSpPr>
      <p:grpSpPr>
        <a:xfrm>
          <a:off x="0" y="0"/>
          <a:ext cx="0" cy="0"/>
          <a:chOff x="0" y="0"/>
          <a:chExt cx="0" cy="0"/>
        </a:xfrm>
      </p:grpSpPr>
      <p:sp>
        <p:nvSpPr>
          <p:cNvPr id="958" name="Google Shape;958;g8c4dba3f64_0_26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59" name="Google Shape;959;g8c4dba3f64_0_2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5" name="Shape 965"/>
        <p:cNvGrpSpPr/>
        <p:nvPr/>
      </p:nvGrpSpPr>
      <p:grpSpPr>
        <a:xfrm>
          <a:off x="0" y="0"/>
          <a:ext cx="0" cy="0"/>
          <a:chOff x="0" y="0"/>
          <a:chExt cx="0" cy="0"/>
        </a:xfrm>
      </p:grpSpPr>
      <p:sp>
        <p:nvSpPr>
          <p:cNvPr id="966" name="Google Shape;966;g9d4a5294be_0_7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67" name="Google Shape;967;g9d4a5294be_0_7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4" name="Shape 974"/>
        <p:cNvGrpSpPr/>
        <p:nvPr/>
      </p:nvGrpSpPr>
      <p:grpSpPr>
        <a:xfrm>
          <a:off x="0" y="0"/>
          <a:ext cx="0" cy="0"/>
          <a:chOff x="0" y="0"/>
          <a:chExt cx="0" cy="0"/>
        </a:xfrm>
      </p:grpSpPr>
      <p:sp>
        <p:nvSpPr>
          <p:cNvPr id="975" name="Google Shape;975;gad9dffbc40_0_1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76" name="Google Shape;976;gad9dffbc40_0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3" name="Shape 983"/>
        <p:cNvGrpSpPr/>
        <p:nvPr/>
      </p:nvGrpSpPr>
      <p:grpSpPr>
        <a:xfrm>
          <a:off x="0" y="0"/>
          <a:ext cx="0" cy="0"/>
          <a:chOff x="0" y="0"/>
          <a:chExt cx="0" cy="0"/>
        </a:xfrm>
      </p:grpSpPr>
      <p:sp>
        <p:nvSpPr>
          <p:cNvPr id="984" name="Google Shape;984;g9d4a5294be_0_7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85" name="Google Shape;985;g9d4a5294be_0_7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9" name="Shape 999"/>
        <p:cNvGrpSpPr/>
        <p:nvPr/>
      </p:nvGrpSpPr>
      <p:grpSpPr>
        <a:xfrm>
          <a:off x="0" y="0"/>
          <a:ext cx="0" cy="0"/>
          <a:chOff x="0" y="0"/>
          <a:chExt cx="0" cy="0"/>
        </a:xfrm>
      </p:grpSpPr>
      <p:sp>
        <p:nvSpPr>
          <p:cNvPr id="1000" name="Google Shape;1000;g993e5b0cd7_0_25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01" name="Google Shape;1001;g993e5b0cd7_0_2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8" name="Shape 1008"/>
        <p:cNvGrpSpPr/>
        <p:nvPr/>
      </p:nvGrpSpPr>
      <p:grpSpPr>
        <a:xfrm>
          <a:off x="0" y="0"/>
          <a:ext cx="0" cy="0"/>
          <a:chOff x="0" y="0"/>
          <a:chExt cx="0" cy="0"/>
        </a:xfrm>
      </p:grpSpPr>
      <p:sp>
        <p:nvSpPr>
          <p:cNvPr id="1009" name="Google Shape;1009;g993e5b0cd7_0_29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10" name="Google Shape;1010;g993e5b0cd7_0_2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8" name="Shape 1018"/>
        <p:cNvGrpSpPr/>
        <p:nvPr/>
      </p:nvGrpSpPr>
      <p:grpSpPr>
        <a:xfrm>
          <a:off x="0" y="0"/>
          <a:ext cx="0" cy="0"/>
          <a:chOff x="0" y="0"/>
          <a:chExt cx="0" cy="0"/>
        </a:xfrm>
      </p:grpSpPr>
      <p:sp>
        <p:nvSpPr>
          <p:cNvPr id="1019" name="Google Shape;1019;gad9dffbc40_0_14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20" name="Google Shape;1020;gad9dffbc40_0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8" name="Shape 1028"/>
        <p:cNvGrpSpPr/>
        <p:nvPr/>
      </p:nvGrpSpPr>
      <p:grpSpPr>
        <a:xfrm>
          <a:off x="0" y="0"/>
          <a:ext cx="0" cy="0"/>
          <a:chOff x="0" y="0"/>
          <a:chExt cx="0" cy="0"/>
        </a:xfrm>
      </p:grpSpPr>
      <p:sp>
        <p:nvSpPr>
          <p:cNvPr id="1029" name="Google Shape;1029;gad9dffbc40_0_15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30" name="Google Shape;1030;gad9dffbc40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8" name="Shape 1038"/>
        <p:cNvGrpSpPr/>
        <p:nvPr/>
      </p:nvGrpSpPr>
      <p:grpSpPr>
        <a:xfrm>
          <a:off x="0" y="0"/>
          <a:ext cx="0" cy="0"/>
          <a:chOff x="0" y="0"/>
          <a:chExt cx="0" cy="0"/>
        </a:xfrm>
      </p:grpSpPr>
      <p:sp>
        <p:nvSpPr>
          <p:cNvPr id="1039" name="Google Shape;1039;g993e5b0cd7_0_26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40" name="Google Shape;1040;g993e5b0cd7_0_2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4" name="Shape 1054"/>
        <p:cNvGrpSpPr/>
        <p:nvPr/>
      </p:nvGrpSpPr>
      <p:grpSpPr>
        <a:xfrm>
          <a:off x="0" y="0"/>
          <a:ext cx="0" cy="0"/>
          <a:chOff x="0" y="0"/>
          <a:chExt cx="0" cy="0"/>
        </a:xfrm>
      </p:grpSpPr>
      <p:sp>
        <p:nvSpPr>
          <p:cNvPr id="1055" name="Google Shape;1055;g9d4a5294be_0_76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56" name="Google Shape;1056;g9d4a5294be_0_7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2" name="Shape 1062"/>
        <p:cNvGrpSpPr/>
        <p:nvPr/>
      </p:nvGrpSpPr>
      <p:grpSpPr>
        <a:xfrm>
          <a:off x="0" y="0"/>
          <a:ext cx="0" cy="0"/>
          <a:chOff x="0" y="0"/>
          <a:chExt cx="0" cy="0"/>
        </a:xfrm>
      </p:grpSpPr>
      <p:sp>
        <p:nvSpPr>
          <p:cNvPr id="1063" name="Google Shape;1063;g993e5b0cd7_0_27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64" name="Google Shape;1064;g993e5b0cd7_0_2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1" name="Shape 1071"/>
        <p:cNvGrpSpPr/>
        <p:nvPr/>
      </p:nvGrpSpPr>
      <p:grpSpPr>
        <a:xfrm>
          <a:off x="0" y="0"/>
          <a:ext cx="0" cy="0"/>
          <a:chOff x="0" y="0"/>
          <a:chExt cx="0" cy="0"/>
        </a:xfrm>
      </p:grpSpPr>
      <p:sp>
        <p:nvSpPr>
          <p:cNvPr id="1072" name="Google Shape;1072;g9d4a5294be_0_80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73" name="Google Shape;1073;g9d4a5294be_0_8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2" name="Shape 1082"/>
        <p:cNvGrpSpPr/>
        <p:nvPr/>
      </p:nvGrpSpPr>
      <p:grpSpPr>
        <a:xfrm>
          <a:off x="0" y="0"/>
          <a:ext cx="0" cy="0"/>
          <a:chOff x="0" y="0"/>
          <a:chExt cx="0" cy="0"/>
        </a:xfrm>
      </p:grpSpPr>
      <p:sp>
        <p:nvSpPr>
          <p:cNvPr id="1083" name="Google Shape;1083;g993e5b0cd7_0_3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84" name="Google Shape;1084;g993e5b0cd7_0_3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1" name="Shape 1091"/>
        <p:cNvGrpSpPr/>
        <p:nvPr/>
      </p:nvGrpSpPr>
      <p:grpSpPr>
        <a:xfrm>
          <a:off x="0" y="0"/>
          <a:ext cx="0" cy="0"/>
          <a:chOff x="0" y="0"/>
          <a:chExt cx="0" cy="0"/>
        </a:xfrm>
      </p:grpSpPr>
      <p:sp>
        <p:nvSpPr>
          <p:cNvPr id="1092" name="Google Shape;1092;g993e5b0cd7_0_34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93" name="Google Shape;1093;g993e5b0cd7_0_3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3" name="Shape 1103"/>
        <p:cNvGrpSpPr/>
        <p:nvPr/>
      </p:nvGrpSpPr>
      <p:grpSpPr>
        <a:xfrm>
          <a:off x="0" y="0"/>
          <a:ext cx="0" cy="0"/>
          <a:chOff x="0" y="0"/>
          <a:chExt cx="0" cy="0"/>
        </a:xfrm>
      </p:grpSpPr>
      <p:sp>
        <p:nvSpPr>
          <p:cNvPr id="1104" name="Google Shape;1104;g993e5b0cd7_0_3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05" name="Google Shape;1105;g993e5b0cd7_0_3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3" name="Shape 1113"/>
        <p:cNvGrpSpPr/>
        <p:nvPr/>
      </p:nvGrpSpPr>
      <p:grpSpPr>
        <a:xfrm>
          <a:off x="0" y="0"/>
          <a:ext cx="0" cy="0"/>
          <a:chOff x="0" y="0"/>
          <a:chExt cx="0" cy="0"/>
        </a:xfrm>
      </p:grpSpPr>
      <p:sp>
        <p:nvSpPr>
          <p:cNvPr id="1114" name="Google Shape;1114;g993e5b0cd7_0_38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15" name="Google Shape;1115;g993e5b0cd7_0_3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2" name="Shape 1122"/>
        <p:cNvGrpSpPr/>
        <p:nvPr/>
      </p:nvGrpSpPr>
      <p:grpSpPr>
        <a:xfrm>
          <a:off x="0" y="0"/>
          <a:ext cx="0" cy="0"/>
          <a:chOff x="0" y="0"/>
          <a:chExt cx="0" cy="0"/>
        </a:xfrm>
      </p:grpSpPr>
      <p:sp>
        <p:nvSpPr>
          <p:cNvPr id="1123" name="Google Shape;1123;gad9dffbc40_0_21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24" name="Google Shape;1124;gad9dffbc40_0_2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1" name="Shape 1131"/>
        <p:cNvGrpSpPr/>
        <p:nvPr/>
      </p:nvGrpSpPr>
      <p:grpSpPr>
        <a:xfrm>
          <a:off x="0" y="0"/>
          <a:ext cx="0" cy="0"/>
          <a:chOff x="0" y="0"/>
          <a:chExt cx="0" cy="0"/>
        </a:xfrm>
      </p:grpSpPr>
      <p:sp>
        <p:nvSpPr>
          <p:cNvPr id="1132" name="Google Shape;1132;gad9dffbc40_0_2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33" name="Google Shape;1133;gad9dffbc40_0_2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0" name="Shape 1140"/>
        <p:cNvGrpSpPr/>
        <p:nvPr/>
      </p:nvGrpSpPr>
      <p:grpSpPr>
        <a:xfrm>
          <a:off x="0" y="0"/>
          <a:ext cx="0" cy="0"/>
          <a:chOff x="0" y="0"/>
          <a:chExt cx="0" cy="0"/>
        </a:xfrm>
      </p:grpSpPr>
      <p:sp>
        <p:nvSpPr>
          <p:cNvPr id="1141" name="Google Shape;1141;ga4543fd23c_0_7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42" name="Google Shape;1142;ga4543fd23c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2" name="Shape 1152"/>
        <p:cNvGrpSpPr/>
        <p:nvPr/>
      </p:nvGrpSpPr>
      <p:grpSpPr>
        <a:xfrm>
          <a:off x="0" y="0"/>
          <a:ext cx="0" cy="0"/>
          <a:chOff x="0" y="0"/>
          <a:chExt cx="0" cy="0"/>
        </a:xfrm>
      </p:grpSpPr>
      <p:sp>
        <p:nvSpPr>
          <p:cNvPr id="1153" name="Google Shape;1153;g993e5b0cd7_0_4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54" name="Google Shape;1154;g993e5b0cd7_0_4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1" name="Shape 1161"/>
        <p:cNvGrpSpPr/>
        <p:nvPr/>
      </p:nvGrpSpPr>
      <p:grpSpPr>
        <a:xfrm>
          <a:off x="0" y="0"/>
          <a:ext cx="0" cy="0"/>
          <a:chOff x="0" y="0"/>
          <a:chExt cx="0" cy="0"/>
        </a:xfrm>
      </p:grpSpPr>
      <p:sp>
        <p:nvSpPr>
          <p:cNvPr id="1162" name="Google Shape;1162;g993e5b0cd7_0_43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63" name="Google Shape;1163;g993e5b0cd7_0_4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0" name="Shape 1170"/>
        <p:cNvGrpSpPr/>
        <p:nvPr/>
      </p:nvGrpSpPr>
      <p:grpSpPr>
        <a:xfrm>
          <a:off x="0" y="0"/>
          <a:ext cx="0" cy="0"/>
          <a:chOff x="0" y="0"/>
          <a:chExt cx="0" cy="0"/>
        </a:xfrm>
      </p:grpSpPr>
      <p:sp>
        <p:nvSpPr>
          <p:cNvPr id="1171" name="Google Shape;1171;g993e5b0cd7_0_4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72" name="Google Shape;1172;g993e5b0cd7_0_4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1" name="Shape 1181"/>
        <p:cNvGrpSpPr/>
        <p:nvPr/>
      </p:nvGrpSpPr>
      <p:grpSpPr>
        <a:xfrm>
          <a:off x="0" y="0"/>
          <a:ext cx="0" cy="0"/>
          <a:chOff x="0" y="0"/>
          <a:chExt cx="0" cy="0"/>
        </a:xfrm>
      </p:grpSpPr>
      <p:sp>
        <p:nvSpPr>
          <p:cNvPr id="1182" name="Google Shape;1182;g993e5b0cd7_0_48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83" name="Google Shape;1183;g993e5b0cd7_0_4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1" name="Shape 1191"/>
        <p:cNvGrpSpPr/>
        <p:nvPr/>
      </p:nvGrpSpPr>
      <p:grpSpPr>
        <a:xfrm>
          <a:off x="0" y="0"/>
          <a:ext cx="0" cy="0"/>
          <a:chOff x="0" y="0"/>
          <a:chExt cx="0" cy="0"/>
        </a:xfrm>
      </p:grpSpPr>
      <p:sp>
        <p:nvSpPr>
          <p:cNvPr id="1192" name="Google Shape;1192;gad9dffbc40_0_2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93" name="Google Shape;1193;gad9dffbc40_0_2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3" name="Shape 1203"/>
        <p:cNvGrpSpPr/>
        <p:nvPr/>
      </p:nvGrpSpPr>
      <p:grpSpPr>
        <a:xfrm>
          <a:off x="0" y="0"/>
          <a:ext cx="0" cy="0"/>
          <a:chOff x="0" y="0"/>
          <a:chExt cx="0" cy="0"/>
        </a:xfrm>
      </p:grpSpPr>
      <p:sp>
        <p:nvSpPr>
          <p:cNvPr id="1204" name="Google Shape;1204;g9d4a5294be_0_50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05" name="Google Shape;1205;g9d4a5294be_0_5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1" name="Shape 1211"/>
        <p:cNvGrpSpPr/>
        <p:nvPr/>
      </p:nvGrpSpPr>
      <p:grpSpPr>
        <a:xfrm>
          <a:off x="0" y="0"/>
          <a:ext cx="0" cy="0"/>
          <a:chOff x="0" y="0"/>
          <a:chExt cx="0" cy="0"/>
        </a:xfrm>
      </p:grpSpPr>
      <p:sp>
        <p:nvSpPr>
          <p:cNvPr id="1212" name="Google Shape;1212;g9d4a5294be_0_59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13" name="Google Shape;1213;g9d4a5294be_0_5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9" name="Shape 1219"/>
        <p:cNvGrpSpPr/>
        <p:nvPr/>
      </p:nvGrpSpPr>
      <p:grpSpPr>
        <a:xfrm>
          <a:off x="0" y="0"/>
          <a:ext cx="0" cy="0"/>
          <a:chOff x="0" y="0"/>
          <a:chExt cx="0" cy="0"/>
        </a:xfrm>
      </p:grpSpPr>
      <p:sp>
        <p:nvSpPr>
          <p:cNvPr id="1220" name="Google Shape;1220;gad6ab7c6bf_0_27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21" name="Google Shape;1221;gad6ab7c6bf_0_2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8" name="Shape 1228"/>
        <p:cNvGrpSpPr/>
        <p:nvPr/>
      </p:nvGrpSpPr>
      <p:grpSpPr>
        <a:xfrm>
          <a:off x="0" y="0"/>
          <a:ext cx="0" cy="0"/>
          <a:chOff x="0" y="0"/>
          <a:chExt cx="0" cy="0"/>
        </a:xfrm>
      </p:grpSpPr>
      <p:sp>
        <p:nvSpPr>
          <p:cNvPr id="1229" name="Google Shape;1229;gad6ab7c6bf_0_28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30" name="Google Shape;1230;gad6ab7c6bf_0_2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7" name="Shape 1237"/>
        <p:cNvGrpSpPr/>
        <p:nvPr/>
      </p:nvGrpSpPr>
      <p:grpSpPr>
        <a:xfrm>
          <a:off x="0" y="0"/>
          <a:ext cx="0" cy="0"/>
          <a:chOff x="0" y="0"/>
          <a:chExt cx="0" cy="0"/>
        </a:xfrm>
      </p:grpSpPr>
      <p:sp>
        <p:nvSpPr>
          <p:cNvPr id="1238" name="Google Shape;1238;gad6ab7c6bf_0_34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39" name="Google Shape;1239;gad6ab7c6bf_0_3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6" name="Shape 1246"/>
        <p:cNvGrpSpPr/>
        <p:nvPr/>
      </p:nvGrpSpPr>
      <p:grpSpPr>
        <a:xfrm>
          <a:off x="0" y="0"/>
          <a:ext cx="0" cy="0"/>
          <a:chOff x="0" y="0"/>
          <a:chExt cx="0" cy="0"/>
        </a:xfrm>
      </p:grpSpPr>
      <p:sp>
        <p:nvSpPr>
          <p:cNvPr id="1247" name="Google Shape;1247;gad6ab7c6bf_0_35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48" name="Google Shape;1248;gad6ab7c6bf_0_3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5" name="Shape 1255"/>
        <p:cNvGrpSpPr/>
        <p:nvPr/>
      </p:nvGrpSpPr>
      <p:grpSpPr>
        <a:xfrm>
          <a:off x="0" y="0"/>
          <a:ext cx="0" cy="0"/>
          <a:chOff x="0" y="0"/>
          <a:chExt cx="0" cy="0"/>
        </a:xfrm>
      </p:grpSpPr>
      <p:sp>
        <p:nvSpPr>
          <p:cNvPr id="1256" name="Google Shape;1256;gad6ab7c6bf_0_36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57" name="Google Shape;1257;gad6ab7c6bf_0_3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4" name="Shape 1264"/>
        <p:cNvGrpSpPr/>
        <p:nvPr/>
      </p:nvGrpSpPr>
      <p:grpSpPr>
        <a:xfrm>
          <a:off x="0" y="0"/>
          <a:ext cx="0" cy="0"/>
          <a:chOff x="0" y="0"/>
          <a:chExt cx="0" cy="0"/>
        </a:xfrm>
      </p:grpSpPr>
      <p:sp>
        <p:nvSpPr>
          <p:cNvPr id="1265" name="Google Shape;1265;gad6ab7c6bf_0_29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66" name="Google Shape;1266;gad6ab7c6bf_0_2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2" name="Shape 1272"/>
        <p:cNvGrpSpPr/>
        <p:nvPr/>
      </p:nvGrpSpPr>
      <p:grpSpPr>
        <a:xfrm>
          <a:off x="0" y="0"/>
          <a:ext cx="0" cy="0"/>
          <a:chOff x="0" y="0"/>
          <a:chExt cx="0" cy="0"/>
        </a:xfrm>
      </p:grpSpPr>
      <p:sp>
        <p:nvSpPr>
          <p:cNvPr id="1273" name="Google Shape;1273;gad6ab7c6bf_0_38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74" name="Google Shape;1274;gad6ab7c6bf_0_3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0" name="Shape 1280"/>
        <p:cNvGrpSpPr/>
        <p:nvPr/>
      </p:nvGrpSpPr>
      <p:grpSpPr>
        <a:xfrm>
          <a:off x="0" y="0"/>
          <a:ext cx="0" cy="0"/>
          <a:chOff x="0" y="0"/>
          <a:chExt cx="0" cy="0"/>
        </a:xfrm>
      </p:grpSpPr>
      <p:sp>
        <p:nvSpPr>
          <p:cNvPr id="1281" name="Google Shape;1281;gad6ab7c6bf_0_3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82" name="Google Shape;1282;gad6ab7c6bf_0_3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9" name="Shape 1289"/>
        <p:cNvGrpSpPr/>
        <p:nvPr/>
      </p:nvGrpSpPr>
      <p:grpSpPr>
        <a:xfrm>
          <a:off x="0" y="0"/>
          <a:ext cx="0" cy="0"/>
          <a:chOff x="0" y="0"/>
          <a:chExt cx="0" cy="0"/>
        </a:xfrm>
      </p:grpSpPr>
      <p:sp>
        <p:nvSpPr>
          <p:cNvPr id="1290" name="Google Shape;1290;gad6ab7c6bf_0_3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91" name="Google Shape;1291;gad6ab7c6bf_0_3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9" name="Shape 1299"/>
        <p:cNvGrpSpPr/>
        <p:nvPr/>
      </p:nvGrpSpPr>
      <p:grpSpPr>
        <a:xfrm>
          <a:off x="0" y="0"/>
          <a:ext cx="0" cy="0"/>
          <a:chOff x="0" y="0"/>
          <a:chExt cx="0" cy="0"/>
        </a:xfrm>
      </p:grpSpPr>
      <p:sp>
        <p:nvSpPr>
          <p:cNvPr id="1300" name="Google Shape;1300;gad6ab7c6bf_0_3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01" name="Google Shape;1301;gad6ab7c6bf_0_3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8" name="Shape 1308"/>
        <p:cNvGrpSpPr/>
        <p:nvPr/>
      </p:nvGrpSpPr>
      <p:grpSpPr>
        <a:xfrm>
          <a:off x="0" y="0"/>
          <a:ext cx="0" cy="0"/>
          <a:chOff x="0" y="0"/>
          <a:chExt cx="0" cy="0"/>
        </a:xfrm>
      </p:grpSpPr>
      <p:sp>
        <p:nvSpPr>
          <p:cNvPr id="1309" name="Google Shape;1309;gad6ab7c6bf_0_40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10" name="Google Shape;1310;gad6ab7c6bf_0_4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7" name="Shape 1317"/>
        <p:cNvGrpSpPr/>
        <p:nvPr/>
      </p:nvGrpSpPr>
      <p:grpSpPr>
        <a:xfrm>
          <a:off x="0" y="0"/>
          <a:ext cx="0" cy="0"/>
          <a:chOff x="0" y="0"/>
          <a:chExt cx="0" cy="0"/>
        </a:xfrm>
      </p:grpSpPr>
      <p:sp>
        <p:nvSpPr>
          <p:cNvPr id="1318" name="Google Shape;1318;gad6ab7c6bf_0_4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19" name="Google Shape;1319;gad6ab7c6bf_0_4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6" name="Shape 1326"/>
        <p:cNvGrpSpPr/>
        <p:nvPr/>
      </p:nvGrpSpPr>
      <p:grpSpPr>
        <a:xfrm>
          <a:off x="0" y="0"/>
          <a:ext cx="0" cy="0"/>
          <a:chOff x="0" y="0"/>
          <a:chExt cx="0" cy="0"/>
        </a:xfrm>
      </p:grpSpPr>
      <p:sp>
        <p:nvSpPr>
          <p:cNvPr id="1327" name="Google Shape;1327;gad6ab7c6bf_0_42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28" name="Google Shape;1328;gad6ab7c6bf_0_4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5" name="Shape 1335"/>
        <p:cNvGrpSpPr/>
        <p:nvPr/>
      </p:nvGrpSpPr>
      <p:grpSpPr>
        <a:xfrm>
          <a:off x="0" y="0"/>
          <a:ext cx="0" cy="0"/>
          <a:chOff x="0" y="0"/>
          <a:chExt cx="0" cy="0"/>
        </a:xfrm>
      </p:grpSpPr>
      <p:sp>
        <p:nvSpPr>
          <p:cNvPr id="1336" name="Google Shape;1336;gad6ab7c6bf_0_4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37" name="Google Shape;1337;gad6ab7c6bf_0_4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4" name="Shape 1344"/>
        <p:cNvGrpSpPr/>
        <p:nvPr/>
      </p:nvGrpSpPr>
      <p:grpSpPr>
        <a:xfrm>
          <a:off x="0" y="0"/>
          <a:ext cx="0" cy="0"/>
          <a:chOff x="0" y="0"/>
          <a:chExt cx="0" cy="0"/>
        </a:xfrm>
      </p:grpSpPr>
      <p:sp>
        <p:nvSpPr>
          <p:cNvPr id="1345" name="Google Shape;1345;gad6ab7c6bf_0_43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46" name="Google Shape;1346;gad6ab7c6bf_0_4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3" name="Shape 1353"/>
        <p:cNvGrpSpPr/>
        <p:nvPr/>
      </p:nvGrpSpPr>
      <p:grpSpPr>
        <a:xfrm>
          <a:off x="0" y="0"/>
          <a:ext cx="0" cy="0"/>
          <a:chOff x="0" y="0"/>
          <a:chExt cx="0" cy="0"/>
        </a:xfrm>
      </p:grpSpPr>
      <p:sp>
        <p:nvSpPr>
          <p:cNvPr id="1354" name="Google Shape;1354;gad6ab7c6bf_0_45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55" name="Google Shape;1355;gad6ab7c6bf_0_4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1" name="Shape 1361"/>
        <p:cNvGrpSpPr/>
        <p:nvPr/>
      </p:nvGrpSpPr>
      <p:grpSpPr>
        <a:xfrm>
          <a:off x="0" y="0"/>
          <a:ext cx="0" cy="0"/>
          <a:chOff x="0" y="0"/>
          <a:chExt cx="0" cy="0"/>
        </a:xfrm>
      </p:grpSpPr>
      <p:sp>
        <p:nvSpPr>
          <p:cNvPr id="1362" name="Google Shape;1362;gad6ab7c6bf_0_4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63" name="Google Shape;1363;gad6ab7c6bf_0_4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1" name="Shape 1371"/>
        <p:cNvGrpSpPr/>
        <p:nvPr/>
      </p:nvGrpSpPr>
      <p:grpSpPr>
        <a:xfrm>
          <a:off x="0" y="0"/>
          <a:ext cx="0" cy="0"/>
          <a:chOff x="0" y="0"/>
          <a:chExt cx="0" cy="0"/>
        </a:xfrm>
      </p:grpSpPr>
      <p:sp>
        <p:nvSpPr>
          <p:cNvPr id="1372" name="Google Shape;1372;g993e5b0cd7_0_55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73" name="Google Shape;1373;g993e5b0cd7_0_5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0" name="Shape 1380"/>
        <p:cNvGrpSpPr/>
        <p:nvPr/>
      </p:nvGrpSpPr>
      <p:grpSpPr>
        <a:xfrm>
          <a:off x="0" y="0"/>
          <a:ext cx="0" cy="0"/>
          <a:chOff x="0" y="0"/>
          <a:chExt cx="0" cy="0"/>
        </a:xfrm>
      </p:grpSpPr>
      <p:sp>
        <p:nvSpPr>
          <p:cNvPr id="1381" name="Google Shape;1381;g993e5b0cd7_0_56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82" name="Google Shape;1382;g993e5b0cd7_0_5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8" name="Shape 1388"/>
        <p:cNvGrpSpPr/>
        <p:nvPr/>
      </p:nvGrpSpPr>
      <p:grpSpPr>
        <a:xfrm>
          <a:off x="0" y="0"/>
          <a:ext cx="0" cy="0"/>
          <a:chOff x="0" y="0"/>
          <a:chExt cx="0" cy="0"/>
        </a:xfrm>
      </p:grpSpPr>
      <p:sp>
        <p:nvSpPr>
          <p:cNvPr id="1389" name="Google Shape;1389;g993e5b0cd7_0_57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90" name="Google Shape;1390;g993e5b0cd7_0_5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9" name="Shape 1399"/>
        <p:cNvGrpSpPr/>
        <p:nvPr/>
      </p:nvGrpSpPr>
      <p:grpSpPr>
        <a:xfrm>
          <a:off x="0" y="0"/>
          <a:ext cx="0" cy="0"/>
          <a:chOff x="0" y="0"/>
          <a:chExt cx="0" cy="0"/>
        </a:xfrm>
      </p:grpSpPr>
      <p:sp>
        <p:nvSpPr>
          <p:cNvPr id="1400" name="Google Shape;1400;gad9dffbc40_0_29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01" name="Google Shape;1401;gad9dffbc40_0_2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1" name="Shape 1411"/>
        <p:cNvGrpSpPr/>
        <p:nvPr/>
      </p:nvGrpSpPr>
      <p:grpSpPr>
        <a:xfrm>
          <a:off x="0" y="0"/>
          <a:ext cx="0" cy="0"/>
          <a:chOff x="0" y="0"/>
          <a:chExt cx="0" cy="0"/>
        </a:xfrm>
      </p:grpSpPr>
      <p:sp>
        <p:nvSpPr>
          <p:cNvPr id="1412" name="Google Shape;1412;gad9dffbc40_0_30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13" name="Google Shape;1413;gad9dffbc40_0_3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0" name="Shape 1420"/>
        <p:cNvGrpSpPr/>
        <p:nvPr/>
      </p:nvGrpSpPr>
      <p:grpSpPr>
        <a:xfrm>
          <a:off x="0" y="0"/>
          <a:ext cx="0" cy="0"/>
          <a:chOff x="0" y="0"/>
          <a:chExt cx="0" cy="0"/>
        </a:xfrm>
      </p:grpSpPr>
      <p:sp>
        <p:nvSpPr>
          <p:cNvPr id="1421" name="Google Shape;1421;g993e5b0cd7_0_6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22" name="Google Shape;1422;g993e5b0cd7_0_6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7" name="Shape 1427"/>
        <p:cNvGrpSpPr/>
        <p:nvPr/>
      </p:nvGrpSpPr>
      <p:grpSpPr>
        <a:xfrm>
          <a:off x="0" y="0"/>
          <a:ext cx="0" cy="0"/>
          <a:chOff x="0" y="0"/>
          <a:chExt cx="0" cy="0"/>
        </a:xfrm>
      </p:grpSpPr>
      <p:sp>
        <p:nvSpPr>
          <p:cNvPr id="1428" name="Google Shape;1428;gad9dffbc40_0_3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29" name="Google Shape;1429;gad9dffbc40_0_3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6" name="Shape 1436"/>
        <p:cNvGrpSpPr/>
        <p:nvPr/>
      </p:nvGrpSpPr>
      <p:grpSpPr>
        <a:xfrm>
          <a:off x="0" y="0"/>
          <a:ext cx="0" cy="0"/>
          <a:chOff x="0" y="0"/>
          <a:chExt cx="0" cy="0"/>
        </a:xfrm>
      </p:grpSpPr>
      <p:sp>
        <p:nvSpPr>
          <p:cNvPr id="1437" name="Google Shape;1437;ga4543fd23c_0_2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38" name="Google Shape;1438;ga4543fd23c_0_2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4" name="Shape 1444"/>
        <p:cNvGrpSpPr/>
        <p:nvPr/>
      </p:nvGrpSpPr>
      <p:grpSpPr>
        <a:xfrm>
          <a:off x="0" y="0"/>
          <a:ext cx="0" cy="0"/>
          <a:chOff x="0" y="0"/>
          <a:chExt cx="0" cy="0"/>
        </a:xfrm>
      </p:grpSpPr>
      <p:sp>
        <p:nvSpPr>
          <p:cNvPr id="1445" name="Google Shape;1445;gad9dffbc40_0_33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46" name="Google Shape;1446;gad9dffbc40_0_3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1" name="Shape 1451"/>
        <p:cNvGrpSpPr/>
        <p:nvPr/>
      </p:nvGrpSpPr>
      <p:grpSpPr>
        <a:xfrm>
          <a:off x="0" y="0"/>
          <a:ext cx="0" cy="0"/>
          <a:chOff x="0" y="0"/>
          <a:chExt cx="0" cy="0"/>
        </a:xfrm>
      </p:grpSpPr>
      <p:sp>
        <p:nvSpPr>
          <p:cNvPr id="1452" name="Google Shape;1452;gad9dffbc40_0_3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53" name="Google Shape;1453;gad9dffbc40_0_3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8" name="Shape 1458"/>
        <p:cNvGrpSpPr/>
        <p:nvPr/>
      </p:nvGrpSpPr>
      <p:grpSpPr>
        <a:xfrm>
          <a:off x="0" y="0"/>
          <a:ext cx="0" cy="0"/>
          <a:chOff x="0" y="0"/>
          <a:chExt cx="0" cy="0"/>
        </a:xfrm>
      </p:grpSpPr>
      <p:sp>
        <p:nvSpPr>
          <p:cNvPr id="1459" name="Google Shape;1459;gad9dffbc40_0_3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60" name="Google Shape;1460;gad9dffbc40_0_3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7" name="Shape 1467"/>
        <p:cNvGrpSpPr/>
        <p:nvPr/>
      </p:nvGrpSpPr>
      <p:grpSpPr>
        <a:xfrm>
          <a:off x="0" y="0"/>
          <a:ext cx="0" cy="0"/>
          <a:chOff x="0" y="0"/>
          <a:chExt cx="0" cy="0"/>
        </a:xfrm>
      </p:grpSpPr>
      <p:sp>
        <p:nvSpPr>
          <p:cNvPr id="1468" name="Google Shape;1468;g993e5b0cd7_0_64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69" name="Google Shape;1469;g993e5b0cd7_0_6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6" name="Shape 1476"/>
        <p:cNvGrpSpPr/>
        <p:nvPr/>
      </p:nvGrpSpPr>
      <p:grpSpPr>
        <a:xfrm>
          <a:off x="0" y="0"/>
          <a:ext cx="0" cy="0"/>
          <a:chOff x="0" y="0"/>
          <a:chExt cx="0" cy="0"/>
        </a:xfrm>
      </p:grpSpPr>
      <p:sp>
        <p:nvSpPr>
          <p:cNvPr id="1477" name="Google Shape;1477;g993e5b0cd7_0_6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78" name="Google Shape;1478;g993e5b0cd7_0_6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6" name="Shape 1486"/>
        <p:cNvGrpSpPr/>
        <p:nvPr/>
      </p:nvGrpSpPr>
      <p:grpSpPr>
        <a:xfrm>
          <a:off x="0" y="0"/>
          <a:ext cx="0" cy="0"/>
          <a:chOff x="0" y="0"/>
          <a:chExt cx="0" cy="0"/>
        </a:xfrm>
      </p:grpSpPr>
      <p:sp>
        <p:nvSpPr>
          <p:cNvPr id="1487" name="Google Shape;1487;gad9dffbc40_0_3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88" name="Google Shape;1488;gad9dffbc40_0_3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6" name="Shape 1496"/>
        <p:cNvGrpSpPr/>
        <p:nvPr/>
      </p:nvGrpSpPr>
      <p:grpSpPr>
        <a:xfrm>
          <a:off x="0" y="0"/>
          <a:ext cx="0" cy="0"/>
          <a:chOff x="0" y="0"/>
          <a:chExt cx="0" cy="0"/>
        </a:xfrm>
      </p:grpSpPr>
      <p:sp>
        <p:nvSpPr>
          <p:cNvPr id="1497" name="Google Shape;1497;gad9dffbc40_0_37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98" name="Google Shape;1498;gad9dffbc40_0_3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6" name="Shape 1506"/>
        <p:cNvGrpSpPr/>
        <p:nvPr/>
      </p:nvGrpSpPr>
      <p:grpSpPr>
        <a:xfrm>
          <a:off x="0" y="0"/>
          <a:ext cx="0" cy="0"/>
          <a:chOff x="0" y="0"/>
          <a:chExt cx="0" cy="0"/>
        </a:xfrm>
      </p:grpSpPr>
      <p:sp>
        <p:nvSpPr>
          <p:cNvPr id="1507" name="Google Shape;1507;gad9dffbc40_0_38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08" name="Google Shape;1508;gad9dffbc40_0_3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6" name="Shape 1516"/>
        <p:cNvGrpSpPr/>
        <p:nvPr/>
      </p:nvGrpSpPr>
      <p:grpSpPr>
        <a:xfrm>
          <a:off x="0" y="0"/>
          <a:ext cx="0" cy="0"/>
          <a:chOff x="0" y="0"/>
          <a:chExt cx="0" cy="0"/>
        </a:xfrm>
      </p:grpSpPr>
      <p:sp>
        <p:nvSpPr>
          <p:cNvPr id="1517" name="Google Shape;1517;g993e5b0cd7_0_6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18" name="Google Shape;1518;g993e5b0cd7_0_6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7" name="Shape 1527"/>
        <p:cNvGrpSpPr/>
        <p:nvPr/>
      </p:nvGrpSpPr>
      <p:grpSpPr>
        <a:xfrm>
          <a:off x="0" y="0"/>
          <a:ext cx="0" cy="0"/>
          <a:chOff x="0" y="0"/>
          <a:chExt cx="0" cy="0"/>
        </a:xfrm>
      </p:grpSpPr>
      <p:sp>
        <p:nvSpPr>
          <p:cNvPr id="1528" name="Google Shape;1528;ga4543fd23c_0_29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29" name="Google Shape;1529;ga4543fd23c_0_2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7" name="Shape 1537"/>
        <p:cNvGrpSpPr/>
        <p:nvPr/>
      </p:nvGrpSpPr>
      <p:grpSpPr>
        <a:xfrm>
          <a:off x="0" y="0"/>
          <a:ext cx="0" cy="0"/>
          <a:chOff x="0" y="0"/>
          <a:chExt cx="0" cy="0"/>
        </a:xfrm>
      </p:grpSpPr>
      <p:sp>
        <p:nvSpPr>
          <p:cNvPr id="1538" name="Google Shape;1538;ga4543fd23c_0_3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39" name="Google Shape;1539;ga4543fd23c_0_3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0" name="Shape 1550"/>
        <p:cNvGrpSpPr/>
        <p:nvPr/>
      </p:nvGrpSpPr>
      <p:grpSpPr>
        <a:xfrm>
          <a:off x="0" y="0"/>
          <a:ext cx="0" cy="0"/>
          <a:chOff x="0" y="0"/>
          <a:chExt cx="0" cy="0"/>
        </a:xfrm>
      </p:grpSpPr>
      <p:sp>
        <p:nvSpPr>
          <p:cNvPr id="1551" name="Google Shape;1551;g993e5b0cd7_0_7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52" name="Google Shape;1552;g993e5b0cd7_0_7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9" name="Shape 1559"/>
        <p:cNvGrpSpPr/>
        <p:nvPr/>
      </p:nvGrpSpPr>
      <p:grpSpPr>
        <a:xfrm>
          <a:off x="0" y="0"/>
          <a:ext cx="0" cy="0"/>
          <a:chOff x="0" y="0"/>
          <a:chExt cx="0" cy="0"/>
        </a:xfrm>
      </p:grpSpPr>
      <p:sp>
        <p:nvSpPr>
          <p:cNvPr id="1560" name="Google Shape;1560;g993e5b0cd7_0_7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61" name="Google Shape;1561;g993e5b0cd7_0_7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7" name="Shape 1567"/>
        <p:cNvGrpSpPr/>
        <p:nvPr/>
      </p:nvGrpSpPr>
      <p:grpSpPr>
        <a:xfrm>
          <a:off x="0" y="0"/>
          <a:ext cx="0" cy="0"/>
          <a:chOff x="0" y="0"/>
          <a:chExt cx="0" cy="0"/>
        </a:xfrm>
      </p:grpSpPr>
      <p:sp>
        <p:nvSpPr>
          <p:cNvPr id="1568" name="Google Shape;1568;g993e5b0cd7_0_73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69" name="Google Shape;1569;g993e5b0cd7_0_7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6" name="Shape 1576"/>
        <p:cNvGrpSpPr/>
        <p:nvPr/>
      </p:nvGrpSpPr>
      <p:grpSpPr>
        <a:xfrm>
          <a:off x="0" y="0"/>
          <a:ext cx="0" cy="0"/>
          <a:chOff x="0" y="0"/>
          <a:chExt cx="0" cy="0"/>
        </a:xfrm>
      </p:grpSpPr>
      <p:sp>
        <p:nvSpPr>
          <p:cNvPr id="1577" name="Google Shape;1577;g993e5b0cd7_0_74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78" name="Google Shape;1578;g993e5b0cd7_0_7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7" name="Shape 1587"/>
        <p:cNvGrpSpPr/>
        <p:nvPr/>
      </p:nvGrpSpPr>
      <p:grpSpPr>
        <a:xfrm>
          <a:off x="0" y="0"/>
          <a:ext cx="0" cy="0"/>
          <a:chOff x="0" y="0"/>
          <a:chExt cx="0" cy="0"/>
        </a:xfrm>
      </p:grpSpPr>
      <p:sp>
        <p:nvSpPr>
          <p:cNvPr id="1588" name="Google Shape;1588;ga4543fd23c_0_34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89" name="Google Shape;1589;ga4543fd23c_0_3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2" name="Shape 1602"/>
        <p:cNvGrpSpPr/>
        <p:nvPr/>
      </p:nvGrpSpPr>
      <p:grpSpPr>
        <a:xfrm>
          <a:off x="0" y="0"/>
          <a:ext cx="0" cy="0"/>
          <a:chOff x="0" y="0"/>
          <a:chExt cx="0" cy="0"/>
        </a:xfrm>
      </p:grpSpPr>
      <p:sp>
        <p:nvSpPr>
          <p:cNvPr id="1603" name="Google Shape;1603;g993e5b0cd7_0_78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04" name="Google Shape;1604;g993e5b0cd7_0_7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1" name="Shape 1611"/>
        <p:cNvGrpSpPr/>
        <p:nvPr/>
      </p:nvGrpSpPr>
      <p:grpSpPr>
        <a:xfrm>
          <a:off x="0" y="0"/>
          <a:ext cx="0" cy="0"/>
          <a:chOff x="0" y="0"/>
          <a:chExt cx="0" cy="0"/>
        </a:xfrm>
      </p:grpSpPr>
      <p:sp>
        <p:nvSpPr>
          <p:cNvPr id="1612" name="Google Shape;1612;g993e5b0cd7_0_79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13" name="Google Shape;1613;g993e5b0cd7_0_7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0" name="Shape 1620"/>
        <p:cNvGrpSpPr/>
        <p:nvPr/>
      </p:nvGrpSpPr>
      <p:grpSpPr>
        <a:xfrm>
          <a:off x="0" y="0"/>
          <a:ext cx="0" cy="0"/>
          <a:chOff x="0" y="0"/>
          <a:chExt cx="0" cy="0"/>
        </a:xfrm>
      </p:grpSpPr>
      <p:sp>
        <p:nvSpPr>
          <p:cNvPr id="1621" name="Google Shape;1621;g993e5b0cd7_0_80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22" name="Google Shape;1622;g993e5b0cd7_0_8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8" name="Shape 1628"/>
        <p:cNvGrpSpPr/>
        <p:nvPr/>
      </p:nvGrpSpPr>
      <p:grpSpPr>
        <a:xfrm>
          <a:off x="0" y="0"/>
          <a:ext cx="0" cy="0"/>
          <a:chOff x="0" y="0"/>
          <a:chExt cx="0" cy="0"/>
        </a:xfrm>
      </p:grpSpPr>
      <p:sp>
        <p:nvSpPr>
          <p:cNvPr id="1629" name="Google Shape;1629;gad9dffbc40_0_45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30" name="Google Shape;1630;gad9dffbc40_0_4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6" name="Shape 1636"/>
        <p:cNvGrpSpPr/>
        <p:nvPr/>
      </p:nvGrpSpPr>
      <p:grpSpPr>
        <a:xfrm>
          <a:off x="0" y="0"/>
          <a:ext cx="0" cy="0"/>
          <a:chOff x="0" y="0"/>
          <a:chExt cx="0" cy="0"/>
        </a:xfrm>
      </p:grpSpPr>
      <p:sp>
        <p:nvSpPr>
          <p:cNvPr id="1637" name="Google Shape;1637;g993e5b0cd7_0_81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38" name="Google Shape;1638;g993e5b0cd7_0_8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4" name="Shape 1644"/>
        <p:cNvGrpSpPr/>
        <p:nvPr/>
      </p:nvGrpSpPr>
      <p:grpSpPr>
        <a:xfrm>
          <a:off x="0" y="0"/>
          <a:ext cx="0" cy="0"/>
          <a:chOff x="0" y="0"/>
          <a:chExt cx="0" cy="0"/>
        </a:xfrm>
      </p:grpSpPr>
      <p:sp>
        <p:nvSpPr>
          <p:cNvPr id="1645" name="Google Shape;1645;gad9dffbc40_0_47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46" name="Google Shape;1646;gad9dffbc40_0_4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2" name="Shape 1652"/>
        <p:cNvGrpSpPr/>
        <p:nvPr/>
      </p:nvGrpSpPr>
      <p:grpSpPr>
        <a:xfrm>
          <a:off x="0" y="0"/>
          <a:ext cx="0" cy="0"/>
          <a:chOff x="0" y="0"/>
          <a:chExt cx="0" cy="0"/>
        </a:xfrm>
      </p:grpSpPr>
      <p:sp>
        <p:nvSpPr>
          <p:cNvPr id="1653" name="Google Shape;1653;gad9dffbc40_0_47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54" name="Google Shape;1654;gad9dffbc40_0_4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0" name="Shape 1660"/>
        <p:cNvGrpSpPr/>
        <p:nvPr/>
      </p:nvGrpSpPr>
      <p:grpSpPr>
        <a:xfrm>
          <a:off x="0" y="0"/>
          <a:ext cx="0" cy="0"/>
          <a:chOff x="0" y="0"/>
          <a:chExt cx="0" cy="0"/>
        </a:xfrm>
      </p:grpSpPr>
      <p:sp>
        <p:nvSpPr>
          <p:cNvPr id="1661" name="Google Shape;1661;gad9dffbc40_0_48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62" name="Google Shape;1662;gad9dffbc40_0_4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8" name="Shape 1668"/>
        <p:cNvGrpSpPr/>
        <p:nvPr/>
      </p:nvGrpSpPr>
      <p:grpSpPr>
        <a:xfrm>
          <a:off x="0" y="0"/>
          <a:ext cx="0" cy="0"/>
          <a:chOff x="0" y="0"/>
          <a:chExt cx="0" cy="0"/>
        </a:xfrm>
      </p:grpSpPr>
      <p:sp>
        <p:nvSpPr>
          <p:cNvPr id="1669" name="Google Shape;1669;ga4543fd23c_0_38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70" name="Google Shape;1670;ga4543fd23c_0_3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9" name="Shape 1679"/>
        <p:cNvGrpSpPr/>
        <p:nvPr/>
      </p:nvGrpSpPr>
      <p:grpSpPr>
        <a:xfrm>
          <a:off x="0" y="0"/>
          <a:ext cx="0" cy="0"/>
          <a:chOff x="0" y="0"/>
          <a:chExt cx="0" cy="0"/>
        </a:xfrm>
      </p:grpSpPr>
      <p:sp>
        <p:nvSpPr>
          <p:cNvPr id="1680" name="Google Shape;1680;gad9dffbc40_0_50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81" name="Google Shape;1681;gad9dffbc40_0_5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9" name="Shape 1689"/>
        <p:cNvGrpSpPr/>
        <p:nvPr/>
      </p:nvGrpSpPr>
      <p:grpSpPr>
        <a:xfrm>
          <a:off x="0" y="0"/>
          <a:ext cx="0" cy="0"/>
          <a:chOff x="0" y="0"/>
          <a:chExt cx="0" cy="0"/>
        </a:xfrm>
      </p:grpSpPr>
      <p:sp>
        <p:nvSpPr>
          <p:cNvPr id="1690" name="Google Shape;1690;ga4543fd23c_0_4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91" name="Google Shape;1691;ga4543fd23c_0_4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2" name="Shape 1702"/>
        <p:cNvGrpSpPr/>
        <p:nvPr/>
      </p:nvGrpSpPr>
      <p:grpSpPr>
        <a:xfrm>
          <a:off x="0" y="0"/>
          <a:ext cx="0" cy="0"/>
          <a:chOff x="0" y="0"/>
          <a:chExt cx="0" cy="0"/>
        </a:xfrm>
      </p:grpSpPr>
      <p:sp>
        <p:nvSpPr>
          <p:cNvPr id="1703" name="Google Shape;1703;g993e5b0cd7_0_8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04" name="Google Shape;1704;g993e5b0cd7_0_8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1" name="Shape 1711"/>
        <p:cNvGrpSpPr/>
        <p:nvPr/>
      </p:nvGrpSpPr>
      <p:grpSpPr>
        <a:xfrm>
          <a:off x="0" y="0"/>
          <a:ext cx="0" cy="0"/>
          <a:chOff x="0" y="0"/>
          <a:chExt cx="0" cy="0"/>
        </a:xfrm>
      </p:grpSpPr>
      <p:sp>
        <p:nvSpPr>
          <p:cNvPr id="1712" name="Google Shape;1712;g993e5b0cd7_0_85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13" name="Google Shape;1713;g993e5b0cd7_0_8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1" name="Shape 1721"/>
        <p:cNvGrpSpPr/>
        <p:nvPr/>
      </p:nvGrpSpPr>
      <p:grpSpPr>
        <a:xfrm>
          <a:off x="0" y="0"/>
          <a:ext cx="0" cy="0"/>
          <a:chOff x="0" y="0"/>
          <a:chExt cx="0" cy="0"/>
        </a:xfrm>
      </p:grpSpPr>
      <p:sp>
        <p:nvSpPr>
          <p:cNvPr id="1722" name="Google Shape;1722;gad9dffbc40_0_5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23" name="Google Shape;1723;gad9dffbc40_0_5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1" name="Shape 1731"/>
        <p:cNvGrpSpPr/>
        <p:nvPr/>
      </p:nvGrpSpPr>
      <p:grpSpPr>
        <a:xfrm>
          <a:off x="0" y="0"/>
          <a:ext cx="0" cy="0"/>
          <a:chOff x="0" y="0"/>
          <a:chExt cx="0" cy="0"/>
        </a:xfrm>
      </p:grpSpPr>
      <p:sp>
        <p:nvSpPr>
          <p:cNvPr id="1732" name="Google Shape;1732;gad9dffbc40_0_53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33" name="Google Shape;1733;gad9dffbc40_0_5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1" name="Shape 1741"/>
        <p:cNvGrpSpPr/>
        <p:nvPr/>
      </p:nvGrpSpPr>
      <p:grpSpPr>
        <a:xfrm>
          <a:off x="0" y="0"/>
          <a:ext cx="0" cy="0"/>
          <a:chOff x="0" y="0"/>
          <a:chExt cx="0" cy="0"/>
        </a:xfrm>
      </p:grpSpPr>
      <p:sp>
        <p:nvSpPr>
          <p:cNvPr id="1742" name="Google Shape;1742;gad9dffbc40_0_54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43" name="Google Shape;1743;gad9dffbc40_0_5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1" name="Shape 1751"/>
        <p:cNvGrpSpPr/>
        <p:nvPr/>
      </p:nvGrpSpPr>
      <p:grpSpPr>
        <a:xfrm>
          <a:off x="0" y="0"/>
          <a:ext cx="0" cy="0"/>
          <a:chOff x="0" y="0"/>
          <a:chExt cx="0" cy="0"/>
        </a:xfrm>
      </p:grpSpPr>
      <p:sp>
        <p:nvSpPr>
          <p:cNvPr id="1752" name="Google Shape;1752;g993e5b0cd7_0_8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53" name="Google Shape;1753;g993e5b0cd7_0_8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1" name="Shape 1761"/>
        <p:cNvGrpSpPr/>
        <p:nvPr/>
      </p:nvGrpSpPr>
      <p:grpSpPr>
        <a:xfrm>
          <a:off x="0" y="0"/>
          <a:ext cx="0" cy="0"/>
          <a:chOff x="0" y="0"/>
          <a:chExt cx="0" cy="0"/>
        </a:xfrm>
      </p:grpSpPr>
      <p:sp>
        <p:nvSpPr>
          <p:cNvPr id="1762" name="Google Shape;1762;g993e5b0cd7_0_8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63" name="Google Shape;1763;g993e5b0cd7_0_8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9" name="Shape 1769"/>
        <p:cNvGrpSpPr/>
        <p:nvPr/>
      </p:nvGrpSpPr>
      <p:grpSpPr>
        <a:xfrm>
          <a:off x="0" y="0"/>
          <a:ext cx="0" cy="0"/>
          <a:chOff x="0" y="0"/>
          <a:chExt cx="0" cy="0"/>
        </a:xfrm>
      </p:grpSpPr>
      <p:sp>
        <p:nvSpPr>
          <p:cNvPr id="1770" name="Google Shape;1770;gad9dffbc40_0_57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71" name="Google Shape;1771;gad9dffbc40_0_5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8" name="Shape 1778"/>
        <p:cNvGrpSpPr/>
        <p:nvPr/>
      </p:nvGrpSpPr>
      <p:grpSpPr>
        <a:xfrm>
          <a:off x="0" y="0"/>
          <a:ext cx="0" cy="0"/>
          <a:chOff x="0" y="0"/>
          <a:chExt cx="0" cy="0"/>
        </a:xfrm>
      </p:grpSpPr>
      <p:sp>
        <p:nvSpPr>
          <p:cNvPr id="1779" name="Google Shape;1779;ga4543fd23c_0_4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80" name="Google Shape;1780;ga4543fd23c_0_4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3" name="Shape 1793"/>
        <p:cNvGrpSpPr/>
        <p:nvPr/>
      </p:nvGrpSpPr>
      <p:grpSpPr>
        <a:xfrm>
          <a:off x="0" y="0"/>
          <a:ext cx="0" cy="0"/>
          <a:chOff x="0" y="0"/>
          <a:chExt cx="0" cy="0"/>
        </a:xfrm>
      </p:grpSpPr>
      <p:sp>
        <p:nvSpPr>
          <p:cNvPr id="1794" name="Google Shape;1794;g993e5b0cd7_0_90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95" name="Google Shape;1795;g993e5b0cd7_0_9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2" name="Shape 1802"/>
        <p:cNvGrpSpPr/>
        <p:nvPr/>
      </p:nvGrpSpPr>
      <p:grpSpPr>
        <a:xfrm>
          <a:off x="0" y="0"/>
          <a:ext cx="0" cy="0"/>
          <a:chOff x="0" y="0"/>
          <a:chExt cx="0" cy="0"/>
        </a:xfrm>
      </p:grpSpPr>
      <p:sp>
        <p:nvSpPr>
          <p:cNvPr id="1803" name="Google Shape;1803;g993e5b0cd7_0_9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04" name="Google Shape;1804;g993e5b0cd7_0_9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4" name="Shape 1814"/>
        <p:cNvGrpSpPr/>
        <p:nvPr/>
      </p:nvGrpSpPr>
      <p:grpSpPr>
        <a:xfrm>
          <a:off x="0" y="0"/>
          <a:ext cx="0" cy="0"/>
          <a:chOff x="0" y="0"/>
          <a:chExt cx="0" cy="0"/>
        </a:xfrm>
      </p:grpSpPr>
      <p:sp>
        <p:nvSpPr>
          <p:cNvPr id="1815" name="Google Shape;1815;g993e5b0cd7_0_9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16" name="Google Shape;1816;g993e5b0cd7_0_9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5" name="Shape 1825"/>
        <p:cNvGrpSpPr/>
        <p:nvPr/>
      </p:nvGrpSpPr>
      <p:grpSpPr>
        <a:xfrm>
          <a:off x="0" y="0"/>
          <a:ext cx="0" cy="0"/>
          <a:chOff x="0" y="0"/>
          <a:chExt cx="0" cy="0"/>
        </a:xfrm>
      </p:grpSpPr>
      <p:sp>
        <p:nvSpPr>
          <p:cNvPr id="1826" name="Google Shape;1826;g993e5b0cd7_0_9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27" name="Google Shape;1827;g993e5b0cd7_0_9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6" name="Shape 1836"/>
        <p:cNvGrpSpPr/>
        <p:nvPr/>
      </p:nvGrpSpPr>
      <p:grpSpPr>
        <a:xfrm>
          <a:off x="0" y="0"/>
          <a:ext cx="0" cy="0"/>
          <a:chOff x="0" y="0"/>
          <a:chExt cx="0" cy="0"/>
        </a:xfrm>
      </p:grpSpPr>
      <p:sp>
        <p:nvSpPr>
          <p:cNvPr id="1837" name="Google Shape;1837;g993e5b0cd7_0_9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38" name="Google Shape;1838;g993e5b0cd7_0_9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5" name="Shape 1845"/>
        <p:cNvGrpSpPr/>
        <p:nvPr/>
      </p:nvGrpSpPr>
      <p:grpSpPr>
        <a:xfrm>
          <a:off x="0" y="0"/>
          <a:ext cx="0" cy="0"/>
          <a:chOff x="0" y="0"/>
          <a:chExt cx="0" cy="0"/>
        </a:xfrm>
      </p:grpSpPr>
      <p:sp>
        <p:nvSpPr>
          <p:cNvPr id="1846" name="Google Shape;1846;ga4543fd23c_0_50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47" name="Google Shape;1847;ga4543fd23c_0_5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7" name="Shape 1857"/>
        <p:cNvGrpSpPr/>
        <p:nvPr/>
      </p:nvGrpSpPr>
      <p:grpSpPr>
        <a:xfrm>
          <a:off x="0" y="0"/>
          <a:ext cx="0" cy="0"/>
          <a:chOff x="0" y="0"/>
          <a:chExt cx="0" cy="0"/>
        </a:xfrm>
      </p:grpSpPr>
      <p:sp>
        <p:nvSpPr>
          <p:cNvPr id="1858" name="Google Shape;1858;ga4543fd23c_0_5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59" name="Google Shape;1859;ga4543fd23c_0_5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4" name="Shape 1864"/>
        <p:cNvGrpSpPr/>
        <p:nvPr/>
      </p:nvGrpSpPr>
      <p:grpSpPr>
        <a:xfrm>
          <a:off x="0" y="0"/>
          <a:ext cx="0" cy="0"/>
          <a:chOff x="0" y="0"/>
          <a:chExt cx="0" cy="0"/>
        </a:xfrm>
      </p:grpSpPr>
      <p:sp>
        <p:nvSpPr>
          <p:cNvPr id="1865" name="Google Shape;1865;ga4543fd23c_0_5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66" name="Google Shape;1866;ga4543fd23c_0_5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3" name="Shape 1873"/>
        <p:cNvGrpSpPr/>
        <p:nvPr/>
      </p:nvGrpSpPr>
      <p:grpSpPr>
        <a:xfrm>
          <a:off x="0" y="0"/>
          <a:ext cx="0" cy="0"/>
          <a:chOff x="0" y="0"/>
          <a:chExt cx="0" cy="0"/>
        </a:xfrm>
      </p:grpSpPr>
      <p:sp>
        <p:nvSpPr>
          <p:cNvPr id="1874" name="Google Shape;1874;ga4543fd23c_0_54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75" name="Google Shape;1875;ga4543fd23c_0_5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1" name="Shape 1881"/>
        <p:cNvGrpSpPr/>
        <p:nvPr/>
      </p:nvGrpSpPr>
      <p:grpSpPr>
        <a:xfrm>
          <a:off x="0" y="0"/>
          <a:ext cx="0" cy="0"/>
          <a:chOff x="0" y="0"/>
          <a:chExt cx="0" cy="0"/>
        </a:xfrm>
      </p:grpSpPr>
      <p:sp>
        <p:nvSpPr>
          <p:cNvPr id="1882" name="Google Shape;1882;ga4543fd23c_0_5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83" name="Google Shape;1883;ga4543fd23c_0_5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0" name="Shape 1890"/>
        <p:cNvGrpSpPr/>
        <p:nvPr/>
      </p:nvGrpSpPr>
      <p:grpSpPr>
        <a:xfrm>
          <a:off x="0" y="0"/>
          <a:ext cx="0" cy="0"/>
          <a:chOff x="0" y="0"/>
          <a:chExt cx="0" cy="0"/>
        </a:xfrm>
      </p:grpSpPr>
      <p:sp>
        <p:nvSpPr>
          <p:cNvPr id="1891" name="Google Shape;1891;ga4543fd23c_0_55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92" name="Google Shape;1892;ga4543fd23c_0_5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1" name="Shape 1901"/>
        <p:cNvGrpSpPr/>
        <p:nvPr/>
      </p:nvGrpSpPr>
      <p:grpSpPr>
        <a:xfrm>
          <a:off x="0" y="0"/>
          <a:ext cx="0" cy="0"/>
          <a:chOff x="0" y="0"/>
          <a:chExt cx="0" cy="0"/>
        </a:xfrm>
      </p:grpSpPr>
      <p:sp>
        <p:nvSpPr>
          <p:cNvPr id="1902" name="Google Shape;1902;ga4543fd23c_0_57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03" name="Google Shape;1903;ga4543fd23c_0_5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8" name="Shape 1918"/>
        <p:cNvGrpSpPr/>
        <p:nvPr/>
      </p:nvGrpSpPr>
      <p:grpSpPr>
        <a:xfrm>
          <a:off x="0" y="0"/>
          <a:ext cx="0" cy="0"/>
          <a:chOff x="0" y="0"/>
          <a:chExt cx="0" cy="0"/>
        </a:xfrm>
      </p:grpSpPr>
      <p:sp>
        <p:nvSpPr>
          <p:cNvPr id="1919" name="Google Shape;1919;gad9dffbc40_130_6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20" name="Google Shape;1920;gad9dffbc40_13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7" name="Shape 1927"/>
        <p:cNvGrpSpPr/>
        <p:nvPr/>
      </p:nvGrpSpPr>
      <p:grpSpPr>
        <a:xfrm>
          <a:off x="0" y="0"/>
          <a:ext cx="0" cy="0"/>
          <a:chOff x="0" y="0"/>
          <a:chExt cx="0" cy="0"/>
        </a:xfrm>
      </p:grpSpPr>
      <p:sp>
        <p:nvSpPr>
          <p:cNvPr id="1928" name="Google Shape;1928;gad9dffbc40_130_11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29" name="Google Shape;1929;gad9dffbc40_13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7" name="Shape 1937"/>
        <p:cNvGrpSpPr/>
        <p:nvPr/>
      </p:nvGrpSpPr>
      <p:grpSpPr>
        <a:xfrm>
          <a:off x="0" y="0"/>
          <a:ext cx="0" cy="0"/>
          <a:chOff x="0" y="0"/>
          <a:chExt cx="0" cy="0"/>
        </a:xfrm>
      </p:grpSpPr>
      <p:sp>
        <p:nvSpPr>
          <p:cNvPr id="1938" name="Google Shape;1938;gad9dffbc40_130_1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39" name="Google Shape;1939;gad9dffbc40_13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7" name="Shape 1947"/>
        <p:cNvGrpSpPr/>
        <p:nvPr/>
      </p:nvGrpSpPr>
      <p:grpSpPr>
        <a:xfrm>
          <a:off x="0" y="0"/>
          <a:ext cx="0" cy="0"/>
          <a:chOff x="0" y="0"/>
          <a:chExt cx="0" cy="0"/>
        </a:xfrm>
      </p:grpSpPr>
      <p:sp>
        <p:nvSpPr>
          <p:cNvPr id="1948" name="Google Shape;1948;gad9dffbc40_130_14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49" name="Google Shape;1949;gad9dffbc40_13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7" name="Shape 1957"/>
        <p:cNvGrpSpPr/>
        <p:nvPr/>
      </p:nvGrpSpPr>
      <p:grpSpPr>
        <a:xfrm>
          <a:off x="0" y="0"/>
          <a:ext cx="0" cy="0"/>
          <a:chOff x="0" y="0"/>
          <a:chExt cx="0" cy="0"/>
        </a:xfrm>
      </p:grpSpPr>
      <p:sp>
        <p:nvSpPr>
          <p:cNvPr id="1958" name="Google Shape;1958;gad9dffbc40_130_15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59" name="Google Shape;1959;gad9dffbc40_130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7" name="Shape 1967"/>
        <p:cNvGrpSpPr/>
        <p:nvPr/>
      </p:nvGrpSpPr>
      <p:grpSpPr>
        <a:xfrm>
          <a:off x="0" y="0"/>
          <a:ext cx="0" cy="0"/>
          <a:chOff x="0" y="0"/>
          <a:chExt cx="0" cy="0"/>
        </a:xfrm>
      </p:grpSpPr>
      <p:sp>
        <p:nvSpPr>
          <p:cNvPr id="1968" name="Google Shape;1968;gad9dffbc40_130_8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69" name="Google Shape;1969;gad9dffbc40_13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5" name="Shape 1975"/>
        <p:cNvGrpSpPr/>
        <p:nvPr/>
      </p:nvGrpSpPr>
      <p:grpSpPr>
        <a:xfrm>
          <a:off x="0" y="0"/>
          <a:ext cx="0" cy="0"/>
          <a:chOff x="0" y="0"/>
          <a:chExt cx="0" cy="0"/>
        </a:xfrm>
      </p:grpSpPr>
      <p:sp>
        <p:nvSpPr>
          <p:cNvPr id="1976" name="Google Shape;1976;gad9dffbc40_130_16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77" name="Google Shape;1977;gad9dffbc40_130_1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4" name="Shape 1984"/>
        <p:cNvGrpSpPr/>
        <p:nvPr/>
      </p:nvGrpSpPr>
      <p:grpSpPr>
        <a:xfrm>
          <a:off x="0" y="0"/>
          <a:ext cx="0" cy="0"/>
          <a:chOff x="0" y="0"/>
          <a:chExt cx="0" cy="0"/>
        </a:xfrm>
      </p:grpSpPr>
      <p:sp>
        <p:nvSpPr>
          <p:cNvPr id="1985" name="Google Shape;1985;gad9dffbc40_130_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86" name="Google Shape;1986;gad9dffbc40_13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6" name="Shape 1996"/>
        <p:cNvGrpSpPr/>
        <p:nvPr/>
      </p:nvGrpSpPr>
      <p:grpSpPr>
        <a:xfrm>
          <a:off x="0" y="0"/>
          <a:ext cx="0" cy="0"/>
          <a:chOff x="0" y="0"/>
          <a:chExt cx="0" cy="0"/>
        </a:xfrm>
      </p:grpSpPr>
      <p:sp>
        <p:nvSpPr>
          <p:cNvPr id="1997" name="Google Shape;1997;gad9dffbc40_130_1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98" name="Google Shape;1998;gad9dffbc40_130_1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9" name="Shape 2009"/>
        <p:cNvGrpSpPr/>
        <p:nvPr/>
      </p:nvGrpSpPr>
      <p:grpSpPr>
        <a:xfrm>
          <a:off x="0" y="0"/>
          <a:ext cx="0" cy="0"/>
          <a:chOff x="0" y="0"/>
          <a:chExt cx="0" cy="0"/>
        </a:xfrm>
      </p:grpSpPr>
      <p:sp>
        <p:nvSpPr>
          <p:cNvPr id="2010" name="Google Shape;2010;gad9dffbc40_130_1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11" name="Google Shape;2011;gad9dffbc40_13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1" name="Shape 2021"/>
        <p:cNvGrpSpPr/>
        <p:nvPr/>
      </p:nvGrpSpPr>
      <p:grpSpPr>
        <a:xfrm>
          <a:off x="0" y="0"/>
          <a:ext cx="0" cy="0"/>
          <a:chOff x="0" y="0"/>
          <a:chExt cx="0" cy="0"/>
        </a:xfrm>
      </p:grpSpPr>
      <p:sp>
        <p:nvSpPr>
          <p:cNvPr id="2022" name="Google Shape;2022;gad9dffbc40_130_20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23" name="Google Shape;2023;gad9dffbc40_130_2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0" name="Shape 2030"/>
        <p:cNvGrpSpPr/>
        <p:nvPr/>
      </p:nvGrpSpPr>
      <p:grpSpPr>
        <a:xfrm>
          <a:off x="0" y="0"/>
          <a:ext cx="0" cy="0"/>
          <a:chOff x="0" y="0"/>
          <a:chExt cx="0" cy="0"/>
        </a:xfrm>
      </p:grpSpPr>
      <p:sp>
        <p:nvSpPr>
          <p:cNvPr id="2031" name="Google Shape;2031;gad9dffbc40_130_2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32" name="Google Shape;2032;gad9dffbc40_130_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3" name="Shape 2043"/>
        <p:cNvGrpSpPr/>
        <p:nvPr/>
      </p:nvGrpSpPr>
      <p:grpSpPr>
        <a:xfrm>
          <a:off x="0" y="0"/>
          <a:ext cx="0" cy="0"/>
          <a:chOff x="0" y="0"/>
          <a:chExt cx="0" cy="0"/>
        </a:xfrm>
      </p:grpSpPr>
      <p:sp>
        <p:nvSpPr>
          <p:cNvPr id="2044" name="Google Shape;2044;gad9dffbc40_130_24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45" name="Google Shape;2045;gad9dffbc40_130_2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2" name="Shape 2052"/>
        <p:cNvGrpSpPr/>
        <p:nvPr/>
      </p:nvGrpSpPr>
      <p:grpSpPr>
        <a:xfrm>
          <a:off x="0" y="0"/>
          <a:ext cx="0" cy="0"/>
          <a:chOff x="0" y="0"/>
          <a:chExt cx="0" cy="0"/>
        </a:xfrm>
      </p:grpSpPr>
      <p:sp>
        <p:nvSpPr>
          <p:cNvPr id="2053" name="Google Shape;2053;gad9dffbc40_130_30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54" name="Google Shape;2054;gad9dffbc40_130_3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0" name="Shape 2060"/>
        <p:cNvGrpSpPr/>
        <p:nvPr/>
      </p:nvGrpSpPr>
      <p:grpSpPr>
        <a:xfrm>
          <a:off x="0" y="0"/>
          <a:ext cx="0" cy="0"/>
          <a:chOff x="0" y="0"/>
          <a:chExt cx="0" cy="0"/>
        </a:xfrm>
      </p:grpSpPr>
      <p:sp>
        <p:nvSpPr>
          <p:cNvPr id="2061" name="Google Shape;2061;gad9dffbc40_130_2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62" name="Google Shape;2062;gad9dffbc40_130_2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8" name="Shape 2068"/>
        <p:cNvGrpSpPr/>
        <p:nvPr/>
      </p:nvGrpSpPr>
      <p:grpSpPr>
        <a:xfrm>
          <a:off x="0" y="0"/>
          <a:ext cx="0" cy="0"/>
          <a:chOff x="0" y="0"/>
          <a:chExt cx="0" cy="0"/>
        </a:xfrm>
      </p:grpSpPr>
      <p:sp>
        <p:nvSpPr>
          <p:cNvPr id="2069" name="Google Shape;2069;gad9dffbc40_130_3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70" name="Google Shape;2070;gad9dffbc40_130_3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6" name="Shape 2076"/>
        <p:cNvGrpSpPr/>
        <p:nvPr/>
      </p:nvGrpSpPr>
      <p:grpSpPr>
        <a:xfrm>
          <a:off x="0" y="0"/>
          <a:ext cx="0" cy="0"/>
          <a:chOff x="0" y="0"/>
          <a:chExt cx="0" cy="0"/>
        </a:xfrm>
      </p:grpSpPr>
      <p:sp>
        <p:nvSpPr>
          <p:cNvPr id="2077" name="Google Shape;2077;gad9dffbc40_130_28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78" name="Google Shape;2078;gad9dffbc40_130_2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4" name="Shape 2084"/>
        <p:cNvGrpSpPr/>
        <p:nvPr/>
      </p:nvGrpSpPr>
      <p:grpSpPr>
        <a:xfrm>
          <a:off x="0" y="0"/>
          <a:ext cx="0" cy="0"/>
          <a:chOff x="0" y="0"/>
          <a:chExt cx="0" cy="0"/>
        </a:xfrm>
      </p:grpSpPr>
      <p:sp>
        <p:nvSpPr>
          <p:cNvPr id="2085" name="Google Shape;2085;gad9dffbc40_130_3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86" name="Google Shape;2086;gad9dffbc40_130_3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3" name="Shape 2093"/>
        <p:cNvGrpSpPr/>
        <p:nvPr/>
      </p:nvGrpSpPr>
      <p:grpSpPr>
        <a:xfrm>
          <a:off x="0" y="0"/>
          <a:ext cx="0" cy="0"/>
          <a:chOff x="0" y="0"/>
          <a:chExt cx="0" cy="0"/>
        </a:xfrm>
      </p:grpSpPr>
      <p:sp>
        <p:nvSpPr>
          <p:cNvPr id="2094" name="Google Shape;2094;gad9dffbc40_130_34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95" name="Google Shape;2095;gad9dffbc40_130_3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1" name="Shape 2101"/>
        <p:cNvGrpSpPr/>
        <p:nvPr/>
      </p:nvGrpSpPr>
      <p:grpSpPr>
        <a:xfrm>
          <a:off x="0" y="0"/>
          <a:ext cx="0" cy="0"/>
          <a:chOff x="0" y="0"/>
          <a:chExt cx="0" cy="0"/>
        </a:xfrm>
      </p:grpSpPr>
      <p:sp>
        <p:nvSpPr>
          <p:cNvPr id="2102" name="Google Shape;2102;gad9dffbc40_130_35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03" name="Google Shape;2103;gad9dffbc40_130_3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0" name="Shape 2110"/>
        <p:cNvGrpSpPr/>
        <p:nvPr/>
      </p:nvGrpSpPr>
      <p:grpSpPr>
        <a:xfrm>
          <a:off x="0" y="0"/>
          <a:ext cx="0" cy="0"/>
          <a:chOff x="0" y="0"/>
          <a:chExt cx="0" cy="0"/>
        </a:xfrm>
      </p:grpSpPr>
      <p:sp>
        <p:nvSpPr>
          <p:cNvPr id="2111" name="Google Shape;2111;gad9dffbc40_130_39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12" name="Google Shape;2112;gad9dffbc40_130_3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8" name="Shape 2118"/>
        <p:cNvGrpSpPr/>
        <p:nvPr/>
      </p:nvGrpSpPr>
      <p:grpSpPr>
        <a:xfrm>
          <a:off x="0" y="0"/>
          <a:ext cx="0" cy="0"/>
          <a:chOff x="0" y="0"/>
          <a:chExt cx="0" cy="0"/>
        </a:xfrm>
      </p:grpSpPr>
      <p:sp>
        <p:nvSpPr>
          <p:cNvPr id="2119" name="Google Shape;2119;gad9dffbc40_130_36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20" name="Google Shape;2120;gad9dffbc40_130_3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7" name="Shape 2127"/>
        <p:cNvGrpSpPr/>
        <p:nvPr/>
      </p:nvGrpSpPr>
      <p:grpSpPr>
        <a:xfrm>
          <a:off x="0" y="0"/>
          <a:ext cx="0" cy="0"/>
          <a:chOff x="0" y="0"/>
          <a:chExt cx="0" cy="0"/>
        </a:xfrm>
      </p:grpSpPr>
      <p:sp>
        <p:nvSpPr>
          <p:cNvPr id="2128" name="Google Shape;2128;gad9dffbc40_130_38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29" name="Google Shape;2129;gad9dffbc40_130_3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5" name="Shape 2135"/>
        <p:cNvGrpSpPr/>
        <p:nvPr/>
      </p:nvGrpSpPr>
      <p:grpSpPr>
        <a:xfrm>
          <a:off x="0" y="0"/>
          <a:ext cx="0" cy="0"/>
          <a:chOff x="0" y="0"/>
          <a:chExt cx="0" cy="0"/>
        </a:xfrm>
      </p:grpSpPr>
      <p:sp>
        <p:nvSpPr>
          <p:cNvPr id="2136" name="Google Shape;2136;gad9dffbc40_130_4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37" name="Google Shape;2137;gad9dffbc40_130_4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4" name="Shape 2144"/>
        <p:cNvGrpSpPr/>
        <p:nvPr/>
      </p:nvGrpSpPr>
      <p:grpSpPr>
        <a:xfrm>
          <a:off x="0" y="0"/>
          <a:ext cx="0" cy="0"/>
          <a:chOff x="0" y="0"/>
          <a:chExt cx="0" cy="0"/>
        </a:xfrm>
      </p:grpSpPr>
      <p:sp>
        <p:nvSpPr>
          <p:cNvPr id="2145" name="Google Shape;2145;gad9dffbc40_130_42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46" name="Google Shape;2146;gad9dffbc40_130_4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4" name="Shape 2154"/>
        <p:cNvGrpSpPr/>
        <p:nvPr/>
      </p:nvGrpSpPr>
      <p:grpSpPr>
        <a:xfrm>
          <a:off x="0" y="0"/>
          <a:ext cx="0" cy="0"/>
          <a:chOff x="0" y="0"/>
          <a:chExt cx="0" cy="0"/>
        </a:xfrm>
      </p:grpSpPr>
      <p:sp>
        <p:nvSpPr>
          <p:cNvPr id="2155" name="Google Shape;2155;gad9dffbc40_130_46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56" name="Google Shape;2156;gad9dffbc40_130_4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4" name="Shape 2164"/>
        <p:cNvGrpSpPr/>
        <p:nvPr/>
      </p:nvGrpSpPr>
      <p:grpSpPr>
        <a:xfrm>
          <a:off x="0" y="0"/>
          <a:ext cx="0" cy="0"/>
          <a:chOff x="0" y="0"/>
          <a:chExt cx="0" cy="0"/>
        </a:xfrm>
      </p:grpSpPr>
      <p:sp>
        <p:nvSpPr>
          <p:cNvPr id="2165" name="Google Shape;2165;gad9dffbc40_130_47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66" name="Google Shape;2166;gad9dffbc40_130_4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4" name="Shape 2174"/>
        <p:cNvGrpSpPr/>
        <p:nvPr/>
      </p:nvGrpSpPr>
      <p:grpSpPr>
        <a:xfrm>
          <a:off x="0" y="0"/>
          <a:ext cx="0" cy="0"/>
          <a:chOff x="0" y="0"/>
          <a:chExt cx="0" cy="0"/>
        </a:xfrm>
      </p:grpSpPr>
      <p:sp>
        <p:nvSpPr>
          <p:cNvPr id="2175" name="Google Shape;2175;gad9dffbc40_130_48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76" name="Google Shape;2176;gad9dffbc40_130_4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4" name="Shape 2184"/>
        <p:cNvGrpSpPr/>
        <p:nvPr/>
      </p:nvGrpSpPr>
      <p:grpSpPr>
        <a:xfrm>
          <a:off x="0" y="0"/>
          <a:ext cx="0" cy="0"/>
          <a:chOff x="0" y="0"/>
          <a:chExt cx="0" cy="0"/>
        </a:xfrm>
      </p:grpSpPr>
      <p:sp>
        <p:nvSpPr>
          <p:cNvPr id="2185" name="Google Shape;2185;gad9dffbc40_130_4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86" name="Google Shape;2186;gad9dffbc40_130_4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2" name="Shape 2192"/>
        <p:cNvGrpSpPr/>
        <p:nvPr/>
      </p:nvGrpSpPr>
      <p:grpSpPr>
        <a:xfrm>
          <a:off x="0" y="0"/>
          <a:ext cx="0" cy="0"/>
          <a:chOff x="0" y="0"/>
          <a:chExt cx="0" cy="0"/>
        </a:xfrm>
      </p:grpSpPr>
      <p:sp>
        <p:nvSpPr>
          <p:cNvPr id="2193" name="Google Shape;2193;gad9dffbc40_130_44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94" name="Google Shape;2194;gad9dffbc40_130_4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9" name="Shape 2199"/>
        <p:cNvGrpSpPr/>
        <p:nvPr/>
      </p:nvGrpSpPr>
      <p:grpSpPr>
        <a:xfrm>
          <a:off x="0" y="0"/>
          <a:ext cx="0" cy="0"/>
          <a:chOff x="0" y="0"/>
          <a:chExt cx="0" cy="0"/>
        </a:xfrm>
      </p:grpSpPr>
      <p:sp>
        <p:nvSpPr>
          <p:cNvPr id="2200" name="Google Shape;2200;gad9dffbc40_130_4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01" name="Google Shape;2201;gad9dffbc40_130_4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8" name="Shape 2208"/>
        <p:cNvGrpSpPr/>
        <p:nvPr/>
      </p:nvGrpSpPr>
      <p:grpSpPr>
        <a:xfrm>
          <a:off x="0" y="0"/>
          <a:ext cx="0" cy="0"/>
          <a:chOff x="0" y="0"/>
          <a:chExt cx="0" cy="0"/>
        </a:xfrm>
      </p:grpSpPr>
      <p:sp>
        <p:nvSpPr>
          <p:cNvPr id="2209" name="Google Shape;2209;gad9dffbc40_130_50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10" name="Google Shape;2210;gad9dffbc40_130_5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5" name="Shape 2215"/>
        <p:cNvGrpSpPr/>
        <p:nvPr/>
      </p:nvGrpSpPr>
      <p:grpSpPr>
        <a:xfrm>
          <a:off x="0" y="0"/>
          <a:ext cx="0" cy="0"/>
          <a:chOff x="0" y="0"/>
          <a:chExt cx="0" cy="0"/>
        </a:xfrm>
      </p:grpSpPr>
      <p:sp>
        <p:nvSpPr>
          <p:cNvPr id="2216" name="Google Shape;2216;gad9dffbc40_130_51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17" name="Google Shape;2217;gad9dffbc40_130_5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4" name="Shape 2224"/>
        <p:cNvGrpSpPr/>
        <p:nvPr/>
      </p:nvGrpSpPr>
      <p:grpSpPr>
        <a:xfrm>
          <a:off x="0" y="0"/>
          <a:ext cx="0" cy="0"/>
          <a:chOff x="0" y="0"/>
          <a:chExt cx="0" cy="0"/>
        </a:xfrm>
      </p:grpSpPr>
      <p:sp>
        <p:nvSpPr>
          <p:cNvPr id="2225" name="Google Shape;2225;gad9dffbc40_130_5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26" name="Google Shape;2226;gad9dffbc40_130_5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2" name="Shape 2232"/>
        <p:cNvGrpSpPr/>
        <p:nvPr/>
      </p:nvGrpSpPr>
      <p:grpSpPr>
        <a:xfrm>
          <a:off x="0" y="0"/>
          <a:ext cx="0" cy="0"/>
          <a:chOff x="0" y="0"/>
          <a:chExt cx="0" cy="0"/>
        </a:xfrm>
      </p:grpSpPr>
      <p:sp>
        <p:nvSpPr>
          <p:cNvPr id="2233" name="Google Shape;2233;gad9dffbc40_130_5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34" name="Google Shape;2234;gad9dffbc40_130_5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1" name="Shape 2241"/>
        <p:cNvGrpSpPr/>
        <p:nvPr/>
      </p:nvGrpSpPr>
      <p:grpSpPr>
        <a:xfrm>
          <a:off x="0" y="0"/>
          <a:ext cx="0" cy="0"/>
          <a:chOff x="0" y="0"/>
          <a:chExt cx="0" cy="0"/>
        </a:xfrm>
      </p:grpSpPr>
      <p:sp>
        <p:nvSpPr>
          <p:cNvPr id="2242" name="Google Shape;2242;gad9dffbc40_130_59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43" name="Google Shape;2243;gad9dffbc40_130_5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9" name="Shape 2249"/>
        <p:cNvGrpSpPr/>
        <p:nvPr/>
      </p:nvGrpSpPr>
      <p:grpSpPr>
        <a:xfrm>
          <a:off x="0" y="0"/>
          <a:ext cx="0" cy="0"/>
          <a:chOff x="0" y="0"/>
          <a:chExt cx="0" cy="0"/>
        </a:xfrm>
      </p:grpSpPr>
      <p:sp>
        <p:nvSpPr>
          <p:cNvPr id="2250" name="Google Shape;2250;gad9dffbc40_130_56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51" name="Google Shape;2251;gad9dffbc40_130_5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8" name="Shape 2258"/>
        <p:cNvGrpSpPr/>
        <p:nvPr/>
      </p:nvGrpSpPr>
      <p:grpSpPr>
        <a:xfrm>
          <a:off x="0" y="0"/>
          <a:ext cx="0" cy="0"/>
          <a:chOff x="0" y="0"/>
          <a:chExt cx="0" cy="0"/>
        </a:xfrm>
      </p:grpSpPr>
      <p:sp>
        <p:nvSpPr>
          <p:cNvPr id="2259" name="Google Shape;2259;gad9dffbc40_130_57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60" name="Google Shape;2260;gad9dffbc40_130_5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50" name="Shape 50"/>
        <p:cNvGrpSpPr/>
        <p:nvPr/>
      </p:nvGrpSpPr>
      <p:grpSpPr>
        <a:xfrm>
          <a:off x="0" y="0"/>
          <a:ext cx="0" cy="0"/>
          <a:chOff x="0" y="0"/>
          <a:chExt cx="0" cy="0"/>
        </a:xfrm>
      </p:grpSpPr>
      <p:sp>
        <p:nvSpPr>
          <p:cNvPr id="51" name="Google Shape;51;p13"/>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3"/>
          <p:cNvSpPr txBox="1"/>
          <p:nvPr>
            <p:ph type="ctrTitle"/>
          </p:nvPr>
        </p:nvSpPr>
        <p:spPr>
          <a:xfrm>
            <a:off x="685800" y="2726342"/>
            <a:ext cx="7772400" cy="1159800"/>
          </a:xfrm>
          <a:prstGeom prst="rect">
            <a:avLst/>
          </a:prstGeom>
        </p:spPr>
        <p:txBody>
          <a:bodyPr anchorCtr="0" anchor="b"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53" name="Google Shape;53;p13"/>
          <p:cNvSpPr txBox="1"/>
          <p:nvPr>
            <p:ph idx="1" type="subTitle"/>
          </p:nvPr>
        </p:nvSpPr>
        <p:spPr>
          <a:xfrm>
            <a:off x="685800" y="3830653"/>
            <a:ext cx="7772400" cy="784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1800"/>
              <a:buNone/>
              <a:defRPr>
                <a:solidFill>
                  <a:schemeClr val="lt1"/>
                </a:solidFill>
              </a:defRPr>
            </a:lvl1pPr>
            <a:lvl2pPr lvl="1" rtl="0">
              <a:spcBef>
                <a:spcPts val="1600"/>
              </a:spcBef>
              <a:spcAft>
                <a:spcPts val="0"/>
              </a:spcAft>
              <a:buClr>
                <a:schemeClr val="lt1"/>
              </a:buClr>
              <a:buSzPts val="3000"/>
              <a:buNone/>
              <a:defRPr sz="3000">
                <a:solidFill>
                  <a:schemeClr val="lt1"/>
                </a:solidFill>
              </a:defRPr>
            </a:lvl2pPr>
            <a:lvl3pPr lvl="2" rtl="0">
              <a:spcBef>
                <a:spcPts val="1600"/>
              </a:spcBef>
              <a:spcAft>
                <a:spcPts val="0"/>
              </a:spcAft>
              <a:buClr>
                <a:schemeClr val="lt1"/>
              </a:buClr>
              <a:buSzPts val="3000"/>
              <a:buNone/>
              <a:defRPr sz="3000">
                <a:solidFill>
                  <a:schemeClr val="lt1"/>
                </a:solidFill>
              </a:defRPr>
            </a:lvl3pPr>
            <a:lvl4pPr lvl="3" rtl="0">
              <a:spcBef>
                <a:spcPts val="1600"/>
              </a:spcBef>
              <a:spcAft>
                <a:spcPts val="0"/>
              </a:spcAft>
              <a:buClr>
                <a:schemeClr val="lt1"/>
              </a:buClr>
              <a:buSzPts val="3000"/>
              <a:buNone/>
              <a:defRPr sz="3000">
                <a:solidFill>
                  <a:schemeClr val="lt1"/>
                </a:solidFill>
              </a:defRPr>
            </a:lvl4pPr>
            <a:lvl5pPr lvl="4" rtl="0">
              <a:spcBef>
                <a:spcPts val="1600"/>
              </a:spcBef>
              <a:spcAft>
                <a:spcPts val="0"/>
              </a:spcAft>
              <a:buClr>
                <a:schemeClr val="lt1"/>
              </a:buClr>
              <a:buSzPts val="3000"/>
              <a:buNone/>
              <a:defRPr sz="3000">
                <a:solidFill>
                  <a:schemeClr val="lt1"/>
                </a:solidFill>
              </a:defRPr>
            </a:lvl5pPr>
            <a:lvl6pPr lvl="5" rtl="0">
              <a:spcBef>
                <a:spcPts val="1600"/>
              </a:spcBef>
              <a:spcAft>
                <a:spcPts val="0"/>
              </a:spcAft>
              <a:buClr>
                <a:schemeClr val="lt1"/>
              </a:buClr>
              <a:buSzPts val="3000"/>
              <a:buNone/>
              <a:defRPr sz="3000">
                <a:solidFill>
                  <a:schemeClr val="lt1"/>
                </a:solidFill>
              </a:defRPr>
            </a:lvl6pPr>
            <a:lvl7pPr lvl="6" rtl="0">
              <a:spcBef>
                <a:spcPts val="1600"/>
              </a:spcBef>
              <a:spcAft>
                <a:spcPts val="0"/>
              </a:spcAft>
              <a:buClr>
                <a:schemeClr val="lt1"/>
              </a:buClr>
              <a:buSzPts val="3000"/>
              <a:buNone/>
              <a:defRPr sz="3000">
                <a:solidFill>
                  <a:schemeClr val="lt1"/>
                </a:solidFill>
              </a:defRPr>
            </a:lvl7pPr>
            <a:lvl8pPr lvl="7" rtl="0">
              <a:spcBef>
                <a:spcPts val="1600"/>
              </a:spcBef>
              <a:spcAft>
                <a:spcPts val="0"/>
              </a:spcAft>
              <a:buClr>
                <a:schemeClr val="lt1"/>
              </a:buClr>
              <a:buSzPts val="3000"/>
              <a:buNone/>
              <a:defRPr sz="3000">
                <a:solidFill>
                  <a:schemeClr val="lt1"/>
                </a:solidFill>
              </a:defRPr>
            </a:lvl8pPr>
            <a:lvl9pPr lvl="8" rtl="0">
              <a:spcBef>
                <a:spcPts val="1600"/>
              </a:spcBef>
              <a:spcAft>
                <a:spcPts val="1600"/>
              </a:spcAft>
              <a:buClr>
                <a:schemeClr val="lt1"/>
              </a:buClr>
              <a:buSzPts val="3000"/>
              <a:buNone/>
              <a:defRPr sz="3000">
                <a:solidFill>
                  <a:schemeClr val="lt1"/>
                </a:solidFil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54" name="Shape 54"/>
        <p:cNvGrpSpPr/>
        <p:nvPr/>
      </p:nvGrpSpPr>
      <p:grpSpPr>
        <a:xfrm>
          <a:off x="0" y="0"/>
          <a:ext cx="0" cy="0"/>
          <a:chOff x="0" y="0"/>
          <a:chExt cx="0" cy="0"/>
        </a:xfrm>
      </p:grpSpPr>
      <p:sp>
        <p:nvSpPr>
          <p:cNvPr id="55" name="Google Shape;55;p14"/>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accent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4"/>
          <p:cNvSpPr txBox="1"/>
          <p:nvPr>
            <p:ph type="title"/>
          </p:nvPr>
        </p:nvSpPr>
        <p:spPr>
          <a:xfrm>
            <a:off x="922000" y="891775"/>
            <a:ext cx="6866100" cy="8574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 name="Google Shape;57;p14"/>
          <p:cNvSpPr txBox="1"/>
          <p:nvPr>
            <p:ph idx="1" type="body"/>
          </p:nvPr>
        </p:nvSpPr>
        <p:spPr>
          <a:xfrm>
            <a:off x="922000"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58" name="Google Shape;58;p14"/>
          <p:cNvSpPr txBox="1"/>
          <p:nvPr>
            <p:ph idx="2" type="body"/>
          </p:nvPr>
        </p:nvSpPr>
        <p:spPr>
          <a:xfrm>
            <a:off x="3373778"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59" name="Google Shape;59;p14"/>
          <p:cNvSpPr txBox="1"/>
          <p:nvPr>
            <p:ph idx="3" type="body"/>
          </p:nvPr>
        </p:nvSpPr>
        <p:spPr>
          <a:xfrm>
            <a:off x="5825557"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60" name="Google Shape;60;p14"/>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61" name="Shape 61"/>
        <p:cNvGrpSpPr/>
        <p:nvPr/>
      </p:nvGrpSpPr>
      <p:grpSpPr>
        <a:xfrm>
          <a:off x="0" y="0"/>
          <a:ext cx="0" cy="0"/>
          <a:chOff x="0" y="0"/>
          <a:chExt cx="0" cy="0"/>
        </a:xfrm>
      </p:grpSpPr>
      <p:sp>
        <p:nvSpPr>
          <p:cNvPr id="62" name="Google Shape;62;p15"/>
          <p:cNvSpPr/>
          <p:nvPr/>
        </p:nvSpPr>
        <p:spPr>
          <a:xfrm flipH="1">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5"/>
          <p:cNvSpPr txBox="1"/>
          <p:nvPr>
            <p:ph idx="1" type="body"/>
          </p:nvPr>
        </p:nvSpPr>
        <p:spPr>
          <a:xfrm>
            <a:off x="1757200" y="2161800"/>
            <a:ext cx="5629800" cy="819900"/>
          </a:xfrm>
          <a:prstGeom prst="rect">
            <a:avLst/>
          </a:prstGeom>
        </p:spPr>
        <p:txBody>
          <a:bodyPr anchorCtr="0" anchor="ctr" bIns="91425" lIns="91425" spcFirstLastPara="1" rIns="91425" wrap="square" tIns="91425">
            <a:noAutofit/>
          </a:bodyPr>
          <a:lstStyle>
            <a:lvl1pPr indent="-419100" lvl="0" marL="457200" rtl="0" algn="ctr">
              <a:spcBef>
                <a:spcPts val="0"/>
              </a:spcBef>
              <a:spcAft>
                <a:spcPts val="0"/>
              </a:spcAft>
              <a:buClr>
                <a:schemeClr val="dk1"/>
              </a:buClr>
              <a:buSzPts val="3000"/>
              <a:buChar char="●"/>
              <a:defRPr i="1" sz="3000">
                <a:solidFill>
                  <a:schemeClr val="dk1"/>
                </a:solidFill>
              </a:defRPr>
            </a:lvl1pPr>
            <a:lvl2pPr indent="-419100" lvl="1" marL="914400" rtl="0" algn="ctr">
              <a:spcBef>
                <a:spcPts val="1600"/>
              </a:spcBef>
              <a:spcAft>
                <a:spcPts val="0"/>
              </a:spcAft>
              <a:buClr>
                <a:schemeClr val="dk1"/>
              </a:buClr>
              <a:buSzPts val="3000"/>
              <a:buChar char="○"/>
              <a:defRPr i="1" sz="3000">
                <a:solidFill>
                  <a:schemeClr val="dk1"/>
                </a:solidFill>
              </a:defRPr>
            </a:lvl2pPr>
            <a:lvl3pPr indent="-419100" lvl="2" marL="1371600" rtl="0" algn="ctr">
              <a:spcBef>
                <a:spcPts val="1600"/>
              </a:spcBef>
              <a:spcAft>
                <a:spcPts val="0"/>
              </a:spcAft>
              <a:buClr>
                <a:schemeClr val="dk1"/>
              </a:buClr>
              <a:buSzPts val="3000"/>
              <a:buChar char="■"/>
              <a:defRPr i="1" sz="3000">
                <a:solidFill>
                  <a:schemeClr val="dk1"/>
                </a:solidFill>
              </a:defRPr>
            </a:lvl3pPr>
            <a:lvl4pPr indent="-419100" lvl="3" marL="1828800" rtl="0" algn="ctr">
              <a:spcBef>
                <a:spcPts val="1600"/>
              </a:spcBef>
              <a:spcAft>
                <a:spcPts val="0"/>
              </a:spcAft>
              <a:buClr>
                <a:schemeClr val="dk1"/>
              </a:buClr>
              <a:buSzPts val="3000"/>
              <a:buChar char="●"/>
              <a:defRPr i="1" sz="3000">
                <a:solidFill>
                  <a:schemeClr val="dk1"/>
                </a:solidFill>
              </a:defRPr>
            </a:lvl4pPr>
            <a:lvl5pPr indent="-419100" lvl="4" marL="2286000" rtl="0" algn="ctr">
              <a:spcBef>
                <a:spcPts val="1600"/>
              </a:spcBef>
              <a:spcAft>
                <a:spcPts val="0"/>
              </a:spcAft>
              <a:buClr>
                <a:schemeClr val="dk1"/>
              </a:buClr>
              <a:buSzPts val="3000"/>
              <a:buChar char="○"/>
              <a:defRPr i="1" sz="3000">
                <a:solidFill>
                  <a:schemeClr val="dk1"/>
                </a:solidFill>
              </a:defRPr>
            </a:lvl5pPr>
            <a:lvl6pPr indent="-419100" lvl="5" marL="2743200" rtl="0" algn="ctr">
              <a:spcBef>
                <a:spcPts val="1600"/>
              </a:spcBef>
              <a:spcAft>
                <a:spcPts val="0"/>
              </a:spcAft>
              <a:buClr>
                <a:schemeClr val="dk1"/>
              </a:buClr>
              <a:buSzPts val="3000"/>
              <a:buChar char="■"/>
              <a:defRPr i="1" sz="3000">
                <a:solidFill>
                  <a:schemeClr val="dk1"/>
                </a:solidFill>
              </a:defRPr>
            </a:lvl6pPr>
            <a:lvl7pPr indent="-419100" lvl="6" marL="3200400" rtl="0" algn="ctr">
              <a:spcBef>
                <a:spcPts val="1600"/>
              </a:spcBef>
              <a:spcAft>
                <a:spcPts val="0"/>
              </a:spcAft>
              <a:buClr>
                <a:schemeClr val="dk1"/>
              </a:buClr>
              <a:buSzPts val="3000"/>
              <a:buChar char="●"/>
              <a:defRPr i="1" sz="3000">
                <a:solidFill>
                  <a:schemeClr val="dk1"/>
                </a:solidFill>
              </a:defRPr>
            </a:lvl7pPr>
            <a:lvl8pPr indent="-419100" lvl="7" marL="3657600" rtl="0" algn="ctr">
              <a:spcBef>
                <a:spcPts val="1600"/>
              </a:spcBef>
              <a:spcAft>
                <a:spcPts val="0"/>
              </a:spcAft>
              <a:buClr>
                <a:schemeClr val="dk1"/>
              </a:buClr>
              <a:buSzPts val="3000"/>
              <a:buChar char="○"/>
              <a:defRPr i="1" sz="3000">
                <a:solidFill>
                  <a:schemeClr val="dk1"/>
                </a:solidFill>
              </a:defRPr>
            </a:lvl8pPr>
            <a:lvl9pPr indent="-419100" lvl="8" marL="4114800" rtl="0" algn="ctr">
              <a:spcBef>
                <a:spcPts val="1600"/>
              </a:spcBef>
              <a:spcAft>
                <a:spcPts val="1600"/>
              </a:spcAft>
              <a:buClr>
                <a:schemeClr val="dk1"/>
              </a:buClr>
              <a:buSzPts val="3000"/>
              <a:buChar char="■"/>
              <a:defRPr i="1" sz="3000">
                <a:solidFill>
                  <a:schemeClr val="dk1"/>
                </a:solidFill>
              </a:defRPr>
            </a:lvl9pPr>
          </a:lstStyle>
          <a:p/>
        </p:txBody>
      </p:sp>
      <p:sp>
        <p:nvSpPr>
          <p:cNvPr id="64" name="Google Shape;64;p15"/>
          <p:cNvSpPr txBox="1"/>
          <p:nvPr/>
        </p:nvSpPr>
        <p:spPr>
          <a:xfrm>
            <a:off x="205550" y="75075"/>
            <a:ext cx="799500" cy="65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0">
                <a:solidFill>
                  <a:schemeClr val="dk1"/>
                </a:solidFill>
                <a:latin typeface="Raleway"/>
                <a:ea typeface="Raleway"/>
                <a:cs typeface="Raleway"/>
                <a:sym typeface="Raleway"/>
              </a:rPr>
              <a:t>“</a:t>
            </a:r>
            <a:endParaRPr b="1" sz="12000">
              <a:solidFill>
                <a:schemeClr val="dk1"/>
              </a:solidFill>
              <a:latin typeface="Raleway"/>
              <a:ea typeface="Raleway"/>
              <a:cs typeface="Raleway"/>
              <a:sym typeface="Raleway"/>
            </a:endParaRPr>
          </a:p>
        </p:txBody>
      </p:sp>
      <p:sp>
        <p:nvSpPr>
          <p:cNvPr id="65" name="Google Shape;65;p15"/>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0" name="Shape 70"/>
        <p:cNvGrpSpPr/>
        <p:nvPr/>
      </p:nvGrpSpPr>
      <p:grpSpPr>
        <a:xfrm>
          <a:off x="0" y="0"/>
          <a:ext cx="0" cy="0"/>
          <a:chOff x="0" y="0"/>
          <a:chExt cx="0" cy="0"/>
        </a:xfrm>
      </p:grpSpPr>
      <p:sp>
        <p:nvSpPr>
          <p:cNvPr id="71" name="Google Shape;71;p17"/>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72" name="Google Shape;72;p17"/>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73" name="Google Shape;73;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4" name="Shape 74"/>
        <p:cNvGrpSpPr/>
        <p:nvPr/>
      </p:nvGrpSpPr>
      <p:grpSpPr>
        <a:xfrm>
          <a:off x="0" y="0"/>
          <a:ext cx="0" cy="0"/>
          <a:chOff x="0" y="0"/>
          <a:chExt cx="0" cy="0"/>
        </a:xfrm>
      </p:grpSpPr>
      <p:sp>
        <p:nvSpPr>
          <p:cNvPr id="75" name="Google Shape;75;p18"/>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76" name="Google Shape;76;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77" name="Shape 77"/>
        <p:cNvGrpSpPr/>
        <p:nvPr/>
      </p:nvGrpSpPr>
      <p:grpSpPr>
        <a:xfrm>
          <a:off x="0" y="0"/>
          <a:ext cx="0" cy="0"/>
          <a:chOff x="0" y="0"/>
          <a:chExt cx="0" cy="0"/>
        </a:xfrm>
      </p:grpSpPr>
      <p:sp>
        <p:nvSpPr>
          <p:cNvPr id="78" name="Google Shape;78;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9" name="Google Shape;79;p1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80" name="Google Shape;80;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81" name="Shape 81"/>
        <p:cNvGrpSpPr/>
        <p:nvPr/>
      </p:nvGrpSpPr>
      <p:grpSpPr>
        <a:xfrm>
          <a:off x="0" y="0"/>
          <a:ext cx="0" cy="0"/>
          <a:chOff x="0" y="0"/>
          <a:chExt cx="0" cy="0"/>
        </a:xfrm>
      </p:grpSpPr>
      <p:sp>
        <p:nvSpPr>
          <p:cNvPr id="82" name="Google Shape;82;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3" name="Google Shape;83;p20"/>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84" name="Google Shape;84;p20"/>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85" name="Google Shape;85;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6" name="Shape 86"/>
        <p:cNvGrpSpPr/>
        <p:nvPr/>
      </p:nvGrpSpPr>
      <p:grpSpPr>
        <a:xfrm>
          <a:off x="0" y="0"/>
          <a:ext cx="0" cy="0"/>
          <a:chOff x="0" y="0"/>
          <a:chExt cx="0" cy="0"/>
        </a:xfrm>
      </p:grpSpPr>
      <p:sp>
        <p:nvSpPr>
          <p:cNvPr id="87" name="Google Shape;87;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8" name="Google Shape;88;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89" name="Shape 89"/>
        <p:cNvGrpSpPr/>
        <p:nvPr/>
      </p:nvGrpSpPr>
      <p:grpSpPr>
        <a:xfrm>
          <a:off x="0" y="0"/>
          <a:ext cx="0" cy="0"/>
          <a:chOff x="0" y="0"/>
          <a:chExt cx="0" cy="0"/>
        </a:xfrm>
      </p:grpSpPr>
      <p:sp>
        <p:nvSpPr>
          <p:cNvPr id="90" name="Google Shape;90;p22"/>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91" name="Google Shape;91;p22"/>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92" name="Google Shape;92;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93" name="Shape 93"/>
        <p:cNvGrpSpPr/>
        <p:nvPr/>
      </p:nvGrpSpPr>
      <p:grpSpPr>
        <a:xfrm>
          <a:off x="0" y="0"/>
          <a:ext cx="0" cy="0"/>
          <a:chOff x="0" y="0"/>
          <a:chExt cx="0" cy="0"/>
        </a:xfrm>
      </p:grpSpPr>
      <p:sp>
        <p:nvSpPr>
          <p:cNvPr id="94" name="Google Shape;94;p23"/>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95" name="Google Shape;95;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96" name="Shape 96"/>
        <p:cNvGrpSpPr/>
        <p:nvPr/>
      </p:nvGrpSpPr>
      <p:grpSpPr>
        <a:xfrm>
          <a:off x="0" y="0"/>
          <a:ext cx="0" cy="0"/>
          <a:chOff x="0" y="0"/>
          <a:chExt cx="0" cy="0"/>
        </a:xfrm>
      </p:grpSpPr>
      <p:sp>
        <p:nvSpPr>
          <p:cNvPr id="97" name="Google Shape;97;p24"/>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24"/>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99" name="Google Shape;99;p24"/>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00" name="Google Shape;100;p24"/>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101" name="Google Shape;101;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02" name="Shape 102"/>
        <p:cNvGrpSpPr/>
        <p:nvPr/>
      </p:nvGrpSpPr>
      <p:grpSpPr>
        <a:xfrm>
          <a:off x="0" y="0"/>
          <a:ext cx="0" cy="0"/>
          <a:chOff x="0" y="0"/>
          <a:chExt cx="0" cy="0"/>
        </a:xfrm>
      </p:grpSpPr>
      <p:sp>
        <p:nvSpPr>
          <p:cNvPr id="103" name="Google Shape;103;p2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104" name="Google Shape;104;p2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05" name="Shape 105"/>
        <p:cNvGrpSpPr/>
        <p:nvPr/>
      </p:nvGrpSpPr>
      <p:grpSpPr>
        <a:xfrm>
          <a:off x="0" y="0"/>
          <a:ext cx="0" cy="0"/>
          <a:chOff x="0" y="0"/>
          <a:chExt cx="0" cy="0"/>
        </a:xfrm>
      </p:grpSpPr>
      <p:sp>
        <p:nvSpPr>
          <p:cNvPr id="106" name="Google Shape;106;p26"/>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107" name="Google Shape;107;p26"/>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108" name="Google Shape;108;p2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9" name="Shape 109"/>
        <p:cNvGrpSpPr/>
        <p:nvPr/>
      </p:nvGrpSpPr>
      <p:grpSpPr>
        <a:xfrm>
          <a:off x="0" y="0"/>
          <a:ext cx="0" cy="0"/>
          <a:chOff x="0" y="0"/>
          <a:chExt cx="0" cy="0"/>
        </a:xfrm>
      </p:grpSpPr>
      <p:sp>
        <p:nvSpPr>
          <p:cNvPr id="110" name="Google Shape;110;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111" name="Shape 111"/>
        <p:cNvGrpSpPr/>
        <p:nvPr/>
      </p:nvGrpSpPr>
      <p:grpSpPr>
        <a:xfrm>
          <a:off x="0" y="0"/>
          <a:ext cx="0" cy="0"/>
          <a:chOff x="0" y="0"/>
          <a:chExt cx="0" cy="0"/>
        </a:xfrm>
      </p:grpSpPr>
      <p:sp>
        <p:nvSpPr>
          <p:cNvPr id="112" name="Google Shape;112;p28"/>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28"/>
          <p:cNvSpPr txBox="1"/>
          <p:nvPr>
            <p:ph type="ctrTitle"/>
          </p:nvPr>
        </p:nvSpPr>
        <p:spPr>
          <a:xfrm>
            <a:off x="685800" y="2726342"/>
            <a:ext cx="7772400" cy="1159800"/>
          </a:xfrm>
          <a:prstGeom prst="rect">
            <a:avLst/>
          </a:prstGeom>
        </p:spPr>
        <p:txBody>
          <a:bodyPr anchorCtr="0" anchor="b"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114" name="Google Shape;114;p28"/>
          <p:cNvSpPr txBox="1"/>
          <p:nvPr>
            <p:ph idx="1" type="subTitle"/>
          </p:nvPr>
        </p:nvSpPr>
        <p:spPr>
          <a:xfrm>
            <a:off x="685800" y="3830653"/>
            <a:ext cx="7772400" cy="784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1800"/>
              <a:buNone/>
              <a:defRPr>
                <a:solidFill>
                  <a:schemeClr val="lt1"/>
                </a:solidFill>
              </a:defRPr>
            </a:lvl1pPr>
            <a:lvl2pPr lvl="1" rtl="0">
              <a:spcBef>
                <a:spcPts val="1600"/>
              </a:spcBef>
              <a:spcAft>
                <a:spcPts val="0"/>
              </a:spcAft>
              <a:buClr>
                <a:schemeClr val="lt1"/>
              </a:buClr>
              <a:buSzPts val="3000"/>
              <a:buNone/>
              <a:defRPr sz="3000">
                <a:solidFill>
                  <a:schemeClr val="lt1"/>
                </a:solidFill>
              </a:defRPr>
            </a:lvl2pPr>
            <a:lvl3pPr lvl="2" rtl="0">
              <a:spcBef>
                <a:spcPts val="1600"/>
              </a:spcBef>
              <a:spcAft>
                <a:spcPts val="0"/>
              </a:spcAft>
              <a:buClr>
                <a:schemeClr val="lt1"/>
              </a:buClr>
              <a:buSzPts val="3000"/>
              <a:buNone/>
              <a:defRPr sz="3000">
                <a:solidFill>
                  <a:schemeClr val="lt1"/>
                </a:solidFill>
              </a:defRPr>
            </a:lvl3pPr>
            <a:lvl4pPr lvl="3" rtl="0">
              <a:spcBef>
                <a:spcPts val="1600"/>
              </a:spcBef>
              <a:spcAft>
                <a:spcPts val="0"/>
              </a:spcAft>
              <a:buClr>
                <a:schemeClr val="lt1"/>
              </a:buClr>
              <a:buSzPts val="3000"/>
              <a:buNone/>
              <a:defRPr sz="3000">
                <a:solidFill>
                  <a:schemeClr val="lt1"/>
                </a:solidFill>
              </a:defRPr>
            </a:lvl4pPr>
            <a:lvl5pPr lvl="4" rtl="0">
              <a:spcBef>
                <a:spcPts val="1600"/>
              </a:spcBef>
              <a:spcAft>
                <a:spcPts val="0"/>
              </a:spcAft>
              <a:buClr>
                <a:schemeClr val="lt1"/>
              </a:buClr>
              <a:buSzPts val="3000"/>
              <a:buNone/>
              <a:defRPr sz="3000">
                <a:solidFill>
                  <a:schemeClr val="lt1"/>
                </a:solidFill>
              </a:defRPr>
            </a:lvl5pPr>
            <a:lvl6pPr lvl="5" rtl="0">
              <a:spcBef>
                <a:spcPts val="1600"/>
              </a:spcBef>
              <a:spcAft>
                <a:spcPts val="0"/>
              </a:spcAft>
              <a:buClr>
                <a:schemeClr val="lt1"/>
              </a:buClr>
              <a:buSzPts val="3000"/>
              <a:buNone/>
              <a:defRPr sz="3000">
                <a:solidFill>
                  <a:schemeClr val="lt1"/>
                </a:solidFill>
              </a:defRPr>
            </a:lvl6pPr>
            <a:lvl7pPr lvl="6" rtl="0">
              <a:spcBef>
                <a:spcPts val="1600"/>
              </a:spcBef>
              <a:spcAft>
                <a:spcPts val="0"/>
              </a:spcAft>
              <a:buClr>
                <a:schemeClr val="lt1"/>
              </a:buClr>
              <a:buSzPts val="3000"/>
              <a:buNone/>
              <a:defRPr sz="3000">
                <a:solidFill>
                  <a:schemeClr val="lt1"/>
                </a:solidFill>
              </a:defRPr>
            </a:lvl7pPr>
            <a:lvl8pPr lvl="7" rtl="0">
              <a:spcBef>
                <a:spcPts val="1600"/>
              </a:spcBef>
              <a:spcAft>
                <a:spcPts val="0"/>
              </a:spcAft>
              <a:buClr>
                <a:schemeClr val="lt1"/>
              </a:buClr>
              <a:buSzPts val="3000"/>
              <a:buNone/>
              <a:defRPr sz="3000">
                <a:solidFill>
                  <a:schemeClr val="lt1"/>
                </a:solidFill>
              </a:defRPr>
            </a:lvl8pPr>
            <a:lvl9pPr lvl="8" rtl="0">
              <a:spcBef>
                <a:spcPts val="1600"/>
              </a:spcBef>
              <a:spcAft>
                <a:spcPts val="1600"/>
              </a:spcAft>
              <a:buClr>
                <a:schemeClr val="lt1"/>
              </a:buClr>
              <a:buSzPts val="3000"/>
              <a:buNone/>
              <a:defRPr sz="3000">
                <a:solidFill>
                  <a:schemeClr val="lt1"/>
                </a:solidFill>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115" name="Shape 115"/>
        <p:cNvGrpSpPr/>
        <p:nvPr/>
      </p:nvGrpSpPr>
      <p:grpSpPr>
        <a:xfrm>
          <a:off x="0" y="0"/>
          <a:ext cx="0" cy="0"/>
          <a:chOff x="0" y="0"/>
          <a:chExt cx="0" cy="0"/>
        </a:xfrm>
      </p:grpSpPr>
      <p:sp>
        <p:nvSpPr>
          <p:cNvPr id="116" name="Google Shape;116;p29"/>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accent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29"/>
          <p:cNvSpPr txBox="1"/>
          <p:nvPr>
            <p:ph type="title"/>
          </p:nvPr>
        </p:nvSpPr>
        <p:spPr>
          <a:xfrm>
            <a:off x="922000" y="891775"/>
            <a:ext cx="6866100" cy="8574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8" name="Google Shape;118;p29"/>
          <p:cNvSpPr txBox="1"/>
          <p:nvPr>
            <p:ph idx="1" type="body"/>
          </p:nvPr>
        </p:nvSpPr>
        <p:spPr>
          <a:xfrm>
            <a:off x="922000"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119" name="Google Shape;119;p29"/>
          <p:cNvSpPr txBox="1"/>
          <p:nvPr>
            <p:ph idx="2" type="body"/>
          </p:nvPr>
        </p:nvSpPr>
        <p:spPr>
          <a:xfrm>
            <a:off x="3373778"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120" name="Google Shape;120;p29"/>
          <p:cNvSpPr txBox="1"/>
          <p:nvPr>
            <p:ph idx="3" type="body"/>
          </p:nvPr>
        </p:nvSpPr>
        <p:spPr>
          <a:xfrm>
            <a:off x="5825557"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121" name="Google Shape;121;p29"/>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solidFill>
          <a:schemeClr val="accent1"/>
        </a:solidFill>
      </p:bgPr>
    </p:bg>
    <p:spTree>
      <p:nvGrpSpPr>
        <p:cNvPr id="122" name="Shape 122"/>
        <p:cNvGrpSpPr/>
        <p:nvPr/>
      </p:nvGrpSpPr>
      <p:grpSpPr>
        <a:xfrm>
          <a:off x="0" y="0"/>
          <a:ext cx="0" cy="0"/>
          <a:chOff x="0" y="0"/>
          <a:chExt cx="0" cy="0"/>
        </a:xfrm>
      </p:grpSpPr>
      <p:sp>
        <p:nvSpPr>
          <p:cNvPr id="123" name="Google Shape;123;p30"/>
          <p:cNvSpPr/>
          <p:nvPr/>
        </p:nvSpPr>
        <p:spPr>
          <a:xfrm flipH="1">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30"/>
          <p:cNvSpPr txBox="1"/>
          <p:nvPr>
            <p:ph idx="1" type="body"/>
          </p:nvPr>
        </p:nvSpPr>
        <p:spPr>
          <a:xfrm>
            <a:off x="1757200" y="2161800"/>
            <a:ext cx="5629800" cy="819900"/>
          </a:xfrm>
          <a:prstGeom prst="rect">
            <a:avLst/>
          </a:prstGeom>
        </p:spPr>
        <p:txBody>
          <a:bodyPr anchorCtr="0" anchor="ctr" bIns="91425" lIns="91425" spcFirstLastPara="1" rIns="91425" wrap="square" tIns="91425">
            <a:noAutofit/>
          </a:bodyPr>
          <a:lstStyle>
            <a:lvl1pPr indent="-419100" lvl="0" marL="457200" rtl="0" algn="ctr">
              <a:spcBef>
                <a:spcPts val="0"/>
              </a:spcBef>
              <a:spcAft>
                <a:spcPts val="0"/>
              </a:spcAft>
              <a:buClr>
                <a:schemeClr val="dk1"/>
              </a:buClr>
              <a:buSzPts val="3000"/>
              <a:buChar char="●"/>
              <a:defRPr i="1" sz="3000">
                <a:solidFill>
                  <a:schemeClr val="dk1"/>
                </a:solidFill>
              </a:defRPr>
            </a:lvl1pPr>
            <a:lvl2pPr indent="-419100" lvl="1" marL="914400" rtl="0" algn="ctr">
              <a:spcBef>
                <a:spcPts val="1600"/>
              </a:spcBef>
              <a:spcAft>
                <a:spcPts val="0"/>
              </a:spcAft>
              <a:buClr>
                <a:schemeClr val="dk1"/>
              </a:buClr>
              <a:buSzPts val="3000"/>
              <a:buChar char="○"/>
              <a:defRPr i="1" sz="3000">
                <a:solidFill>
                  <a:schemeClr val="dk1"/>
                </a:solidFill>
              </a:defRPr>
            </a:lvl2pPr>
            <a:lvl3pPr indent="-419100" lvl="2" marL="1371600" rtl="0" algn="ctr">
              <a:spcBef>
                <a:spcPts val="1600"/>
              </a:spcBef>
              <a:spcAft>
                <a:spcPts val="0"/>
              </a:spcAft>
              <a:buClr>
                <a:schemeClr val="dk1"/>
              </a:buClr>
              <a:buSzPts val="3000"/>
              <a:buChar char="■"/>
              <a:defRPr i="1" sz="3000">
                <a:solidFill>
                  <a:schemeClr val="dk1"/>
                </a:solidFill>
              </a:defRPr>
            </a:lvl3pPr>
            <a:lvl4pPr indent="-419100" lvl="3" marL="1828800" rtl="0" algn="ctr">
              <a:spcBef>
                <a:spcPts val="1600"/>
              </a:spcBef>
              <a:spcAft>
                <a:spcPts val="0"/>
              </a:spcAft>
              <a:buClr>
                <a:schemeClr val="dk1"/>
              </a:buClr>
              <a:buSzPts val="3000"/>
              <a:buChar char="●"/>
              <a:defRPr i="1" sz="3000">
                <a:solidFill>
                  <a:schemeClr val="dk1"/>
                </a:solidFill>
              </a:defRPr>
            </a:lvl4pPr>
            <a:lvl5pPr indent="-419100" lvl="4" marL="2286000" rtl="0" algn="ctr">
              <a:spcBef>
                <a:spcPts val="1600"/>
              </a:spcBef>
              <a:spcAft>
                <a:spcPts val="0"/>
              </a:spcAft>
              <a:buClr>
                <a:schemeClr val="dk1"/>
              </a:buClr>
              <a:buSzPts val="3000"/>
              <a:buChar char="○"/>
              <a:defRPr i="1" sz="3000">
                <a:solidFill>
                  <a:schemeClr val="dk1"/>
                </a:solidFill>
              </a:defRPr>
            </a:lvl5pPr>
            <a:lvl6pPr indent="-419100" lvl="5" marL="2743200" rtl="0" algn="ctr">
              <a:spcBef>
                <a:spcPts val="1600"/>
              </a:spcBef>
              <a:spcAft>
                <a:spcPts val="0"/>
              </a:spcAft>
              <a:buClr>
                <a:schemeClr val="dk1"/>
              </a:buClr>
              <a:buSzPts val="3000"/>
              <a:buChar char="■"/>
              <a:defRPr i="1" sz="3000">
                <a:solidFill>
                  <a:schemeClr val="dk1"/>
                </a:solidFill>
              </a:defRPr>
            </a:lvl6pPr>
            <a:lvl7pPr indent="-419100" lvl="6" marL="3200400" rtl="0" algn="ctr">
              <a:spcBef>
                <a:spcPts val="1600"/>
              </a:spcBef>
              <a:spcAft>
                <a:spcPts val="0"/>
              </a:spcAft>
              <a:buClr>
                <a:schemeClr val="dk1"/>
              </a:buClr>
              <a:buSzPts val="3000"/>
              <a:buChar char="●"/>
              <a:defRPr i="1" sz="3000">
                <a:solidFill>
                  <a:schemeClr val="dk1"/>
                </a:solidFill>
              </a:defRPr>
            </a:lvl7pPr>
            <a:lvl8pPr indent="-419100" lvl="7" marL="3657600" rtl="0" algn="ctr">
              <a:spcBef>
                <a:spcPts val="1600"/>
              </a:spcBef>
              <a:spcAft>
                <a:spcPts val="0"/>
              </a:spcAft>
              <a:buClr>
                <a:schemeClr val="dk1"/>
              </a:buClr>
              <a:buSzPts val="3000"/>
              <a:buChar char="○"/>
              <a:defRPr i="1" sz="3000">
                <a:solidFill>
                  <a:schemeClr val="dk1"/>
                </a:solidFill>
              </a:defRPr>
            </a:lvl8pPr>
            <a:lvl9pPr indent="-419100" lvl="8" marL="4114800" rtl="0" algn="ctr">
              <a:spcBef>
                <a:spcPts val="1600"/>
              </a:spcBef>
              <a:spcAft>
                <a:spcPts val="1600"/>
              </a:spcAft>
              <a:buClr>
                <a:schemeClr val="dk1"/>
              </a:buClr>
              <a:buSzPts val="3000"/>
              <a:buChar char="■"/>
              <a:defRPr i="1" sz="3000">
                <a:solidFill>
                  <a:schemeClr val="dk1"/>
                </a:solidFill>
              </a:defRPr>
            </a:lvl9pPr>
          </a:lstStyle>
          <a:p/>
        </p:txBody>
      </p:sp>
      <p:sp>
        <p:nvSpPr>
          <p:cNvPr id="125" name="Google Shape;125;p30"/>
          <p:cNvSpPr txBox="1"/>
          <p:nvPr/>
        </p:nvSpPr>
        <p:spPr>
          <a:xfrm>
            <a:off x="205550" y="75075"/>
            <a:ext cx="799500" cy="65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0">
                <a:solidFill>
                  <a:schemeClr val="dk1"/>
                </a:solidFill>
                <a:latin typeface="Raleway"/>
                <a:ea typeface="Raleway"/>
                <a:cs typeface="Raleway"/>
                <a:sym typeface="Raleway"/>
              </a:rPr>
              <a:t>“</a:t>
            </a:r>
            <a:endParaRPr b="1" sz="12000">
              <a:solidFill>
                <a:schemeClr val="dk1"/>
              </a:solidFill>
              <a:latin typeface="Raleway"/>
              <a:ea typeface="Raleway"/>
              <a:cs typeface="Raleway"/>
              <a:sym typeface="Raleway"/>
            </a:endParaRPr>
          </a:p>
        </p:txBody>
      </p:sp>
      <p:sp>
        <p:nvSpPr>
          <p:cNvPr id="126" name="Google Shape;126;p30"/>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3.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5.xml"/><Relationship Id="rId10" Type="http://schemas.openxmlformats.org/officeDocument/2006/relationships/slideLayout" Target="../slideLayouts/slideLayout24.xml"/><Relationship Id="rId13" Type="http://schemas.openxmlformats.org/officeDocument/2006/relationships/slideLayout" Target="../slideLayouts/slideLayout27.xml"/><Relationship Id="rId12" Type="http://schemas.openxmlformats.org/officeDocument/2006/relationships/slideLayout" Target="../slideLayouts/slideLayout26.xml"/><Relationship Id="rId1" Type="http://schemas.openxmlformats.org/officeDocument/2006/relationships/slideLayout" Target="../slideLayouts/slideLayout15.xml"/><Relationship Id="rId2" Type="http://schemas.openxmlformats.org/officeDocument/2006/relationships/slideLayout" Target="../slideLayouts/slideLayout16.xml"/><Relationship Id="rId3" Type="http://schemas.openxmlformats.org/officeDocument/2006/relationships/slideLayout" Target="../slideLayouts/slideLayout17.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5" Type="http://schemas.openxmlformats.org/officeDocument/2006/relationships/theme" Target="../theme/theme2.xml"/><Relationship Id="rId14" Type="http://schemas.openxmlformats.org/officeDocument/2006/relationships/slideLayout" Target="../slideLayouts/slideLayout28.xml"/><Relationship Id="rId5" Type="http://schemas.openxmlformats.org/officeDocument/2006/relationships/slideLayout" Target="../slideLayouts/slideLayout19.xml"/><Relationship Id="rId6" Type="http://schemas.openxmlformats.org/officeDocument/2006/relationships/slideLayout" Target="../slideLayouts/slideLayout20.xml"/><Relationship Id="rId7" Type="http://schemas.openxmlformats.org/officeDocument/2006/relationships/slideLayout" Target="../slideLayouts/slideLayout21.xml"/><Relationship Id="rId8"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3F3F3"/>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66" name="Shape 66"/>
        <p:cNvGrpSpPr/>
        <p:nvPr/>
      </p:nvGrpSpPr>
      <p:grpSpPr>
        <a:xfrm>
          <a:off x="0" y="0"/>
          <a:ext cx="0" cy="0"/>
          <a:chOff x="0" y="0"/>
          <a:chExt cx="0" cy="0"/>
        </a:xfrm>
      </p:grpSpPr>
      <p:sp>
        <p:nvSpPr>
          <p:cNvPr id="67" name="Google Shape;67;p1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68" name="Google Shape;68;p1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1600"/>
              </a:spcBef>
              <a:spcAft>
                <a:spcPts val="0"/>
              </a:spcAft>
              <a:buClr>
                <a:schemeClr val="dk2"/>
              </a:buClr>
              <a:buSzPts val="1400"/>
              <a:buChar char="○"/>
              <a:defRPr>
                <a:solidFill>
                  <a:schemeClr val="dk2"/>
                </a:solidFill>
              </a:defRPr>
            </a:lvl2pPr>
            <a:lvl3pPr indent="-317500" lvl="2" marL="1371600" rtl="0">
              <a:lnSpc>
                <a:spcPct val="115000"/>
              </a:lnSpc>
              <a:spcBef>
                <a:spcPts val="1600"/>
              </a:spcBef>
              <a:spcAft>
                <a:spcPts val="0"/>
              </a:spcAft>
              <a:buClr>
                <a:schemeClr val="dk2"/>
              </a:buClr>
              <a:buSzPts val="1400"/>
              <a:buChar char="■"/>
              <a:defRPr>
                <a:solidFill>
                  <a:schemeClr val="dk2"/>
                </a:solidFill>
              </a:defRPr>
            </a:lvl3pPr>
            <a:lvl4pPr indent="-317500" lvl="3" marL="1828800" rtl="0">
              <a:lnSpc>
                <a:spcPct val="115000"/>
              </a:lnSpc>
              <a:spcBef>
                <a:spcPts val="1600"/>
              </a:spcBef>
              <a:spcAft>
                <a:spcPts val="0"/>
              </a:spcAft>
              <a:buClr>
                <a:schemeClr val="dk2"/>
              </a:buClr>
              <a:buSzPts val="1400"/>
              <a:buChar char="●"/>
              <a:defRPr>
                <a:solidFill>
                  <a:schemeClr val="dk2"/>
                </a:solidFill>
              </a:defRPr>
            </a:lvl4pPr>
            <a:lvl5pPr indent="-317500" lvl="4" marL="2286000" rtl="0">
              <a:lnSpc>
                <a:spcPct val="115000"/>
              </a:lnSpc>
              <a:spcBef>
                <a:spcPts val="1600"/>
              </a:spcBef>
              <a:spcAft>
                <a:spcPts val="0"/>
              </a:spcAft>
              <a:buClr>
                <a:schemeClr val="dk2"/>
              </a:buClr>
              <a:buSzPts val="1400"/>
              <a:buChar char="○"/>
              <a:defRPr>
                <a:solidFill>
                  <a:schemeClr val="dk2"/>
                </a:solidFill>
              </a:defRPr>
            </a:lvl5pPr>
            <a:lvl6pPr indent="-317500" lvl="5" marL="2743200" rtl="0">
              <a:lnSpc>
                <a:spcPct val="115000"/>
              </a:lnSpc>
              <a:spcBef>
                <a:spcPts val="1600"/>
              </a:spcBef>
              <a:spcAft>
                <a:spcPts val="0"/>
              </a:spcAft>
              <a:buClr>
                <a:schemeClr val="dk2"/>
              </a:buClr>
              <a:buSzPts val="1400"/>
              <a:buChar char="■"/>
              <a:defRPr>
                <a:solidFill>
                  <a:schemeClr val="dk2"/>
                </a:solidFill>
              </a:defRPr>
            </a:lvl6pPr>
            <a:lvl7pPr indent="-317500" lvl="6" marL="3200400" rtl="0">
              <a:lnSpc>
                <a:spcPct val="115000"/>
              </a:lnSpc>
              <a:spcBef>
                <a:spcPts val="1600"/>
              </a:spcBef>
              <a:spcAft>
                <a:spcPts val="0"/>
              </a:spcAft>
              <a:buClr>
                <a:schemeClr val="dk2"/>
              </a:buClr>
              <a:buSzPts val="1400"/>
              <a:buChar char="●"/>
              <a:defRPr>
                <a:solidFill>
                  <a:schemeClr val="dk2"/>
                </a:solidFill>
              </a:defRPr>
            </a:lvl7pPr>
            <a:lvl8pPr indent="-317500" lvl="7" marL="3657600" rtl="0">
              <a:lnSpc>
                <a:spcPct val="115000"/>
              </a:lnSpc>
              <a:spcBef>
                <a:spcPts val="1600"/>
              </a:spcBef>
              <a:spcAft>
                <a:spcPts val="0"/>
              </a:spcAft>
              <a:buClr>
                <a:schemeClr val="dk2"/>
              </a:buClr>
              <a:buSzPts val="1400"/>
              <a:buChar char="○"/>
              <a:defRPr>
                <a:solidFill>
                  <a:schemeClr val="dk2"/>
                </a:solidFill>
              </a:defRPr>
            </a:lvl8pPr>
            <a:lvl9pPr indent="-317500" lvl="8" marL="4114800" rtl="0">
              <a:lnSpc>
                <a:spcPct val="115000"/>
              </a:lnSpc>
              <a:spcBef>
                <a:spcPts val="1600"/>
              </a:spcBef>
              <a:spcAft>
                <a:spcPts val="1600"/>
              </a:spcAft>
              <a:buClr>
                <a:schemeClr val="dk2"/>
              </a:buClr>
              <a:buSzPts val="1400"/>
              <a:buChar char="■"/>
              <a:defRPr>
                <a:solidFill>
                  <a:schemeClr val="dk2"/>
                </a:solidFill>
              </a:defRPr>
            </a:lvl9pPr>
          </a:lstStyle>
          <a:p/>
        </p:txBody>
      </p:sp>
      <p:sp>
        <p:nvSpPr>
          <p:cNvPr id="69" name="Google Shape;69;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8.png"/><Relationship Id="rId4" Type="http://schemas.openxmlformats.org/officeDocument/2006/relationships/image" Target="../media/image3.png"/><Relationship Id="rId5" Type="http://schemas.openxmlformats.org/officeDocument/2006/relationships/image" Target="../media/image6.png"/></Relationships>
</file>

<file path=ppt/slides/_rels/slide3.xml.rels><?xml version="1.0" encoding="UTF-8" standalone="yes"?><Relationships xmlns="http://schemas.openxmlformats.org/package/2006/relationships"><Relationship Id="rId40" Type="http://schemas.openxmlformats.org/officeDocument/2006/relationships/slide" Target="/ppt/slides/slide20.xml"/><Relationship Id="rId20" Type="http://schemas.openxmlformats.org/officeDocument/2006/relationships/image" Target="../media/image4.png"/><Relationship Id="rId42" Type="http://schemas.openxmlformats.org/officeDocument/2006/relationships/slide" Target="/ppt/slides/slide20.xml"/><Relationship Id="rId41" Type="http://schemas.openxmlformats.org/officeDocument/2006/relationships/slide" Target="/ppt/slides/slide104.xml"/><Relationship Id="rId22" Type="http://schemas.openxmlformats.org/officeDocument/2006/relationships/image" Target="../media/image1.png"/><Relationship Id="rId44" Type="http://schemas.openxmlformats.org/officeDocument/2006/relationships/slide" Target="/ppt/slides/slide177.xml"/><Relationship Id="rId21" Type="http://schemas.openxmlformats.org/officeDocument/2006/relationships/hyperlink" Target="https://www.gregtangmath.com/games" TargetMode="External"/><Relationship Id="rId43" Type="http://schemas.openxmlformats.org/officeDocument/2006/relationships/slide" Target="/ppt/slides/slide113.xml"/><Relationship Id="rId24" Type="http://schemas.openxmlformats.org/officeDocument/2006/relationships/slide" Target="/ppt/slides/slide20.xml"/><Relationship Id="rId46" Type="http://schemas.openxmlformats.org/officeDocument/2006/relationships/slide" Target="/ppt/slides/slide194.xml"/><Relationship Id="rId23" Type="http://schemas.openxmlformats.org/officeDocument/2006/relationships/slide" Target="/ppt/slides/slide74.xml"/><Relationship Id="rId45" Type="http://schemas.openxmlformats.org/officeDocument/2006/relationships/slide" Target="/ppt/slides/slide187.xml"/><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slide" Target="/ppt/slides/slide20.xml"/><Relationship Id="rId4" Type="http://schemas.openxmlformats.org/officeDocument/2006/relationships/slide" Target="/ppt/slides/slide20.xml"/><Relationship Id="rId9" Type="http://schemas.openxmlformats.org/officeDocument/2006/relationships/slide" Target="/ppt/slides/slide44.xml"/><Relationship Id="rId26" Type="http://schemas.openxmlformats.org/officeDocument/2006/relationships/slide" Target="/ppt/slides/slide82.xml"/><Relationship Id="rId48" Type="http://schemas.openxmlformats.org/officeDocument/2006/relationships/slide" Target="/ppt/slides/slide209.xml"/><Relationship Id="rId25" Type="http://schemas.openxmlformats.org/officeDocument/2006/relationships/slide" Target="/ppt/slides/slide4.xml"/><Relationship Id="rId47" Type="http://schemas.openxmlformats.org/officeDocument/2006/relationships/slide" Target="/ppt/slides/slide200.xml"/><Relationship Id="rId28" Type="http://schemas.openxmlformats.org/officeDocument/2006/relationships/slide" Target="/ppt/slides/slide97.xml"/><Relationship Id="rId27" Type="http://schemas.openxmlformats.org/officeDocument/2006/relationships/slide" Target="/ppt/slides/slide90.xml"/><Relationship Id="rId5" Type="http://schemas.openxmlformats.org/officeDocument/2006/relationships/slide" Target="/ppt/slides/slide28.xml"/><Relationship Id="rId6" Type="http://schemas.openxmlformats.org/officeDocument/2006/relationships/slide" Target="/ppt/slides/slide28.xml"/><Relationship Id="rId29" Type="http://schemas.openxmlformats.org/officeDocument/2006/relationships/slide" Target="/ppt/slides/slide121.xml"/><Relationship Id="rId7" Type="http://schemas.openxmlformats.org/officeDocument/2006/relationships/slide" Target="/ppt/slides/slide38.xml"/><Relationship Id="rId8" Type="http://schemas.openxmlformats.org/officeDocument/2006/relationships/slide" Target="/ppt/slides/slide38.xml"/><Relationship Id="rId31" Type="http://schemas.openxmlformats.org/officeDocument/2006/relationships/slide" Target="/ppt/slides/slide140.xml"/><Relationship Id="rId30" Type="http://schemas.openxmlformats.org/officeDocument/2006/relationships/slide" Target="/ppt/slides/slide132.xml"/><Relationship Id="rId11" Type="http://schemas.openxmlformats.org/officeDocument/2006/relationships/slide" Target="/ppt/slides/slide49.xml"/><Relationship Id="rId33" Type="http://schemas.openxmlformats.org/officeDocument/2006/relationships/slide" Target="/ppt/slides/slide156.xml"/><Relationship Id="rId10" Type="http://schemas.openxmlformats.org/officeDocument/2006/relationships/slide" Target="/ppt/slides/slide44.xml"/><Relationship Id="rId32" Type="http://schemas.openxmlformats.org/officeDocument/2006/relationships/slide" Target="/ppt/slides/slide145.xml"/><Relationship Id="rId13" Type="http://schemas.openxmlformats.org/officeDocument/2006/relationships/slide" Target="/ppt/slides/slide49.xml"/><Relationship Id="rId35" Type="http://schemas.openxmlformats.org/officeDocument/2006/relationships/hyperlink" Target="https://toytheater.com/" TargetMode="External"/><Relationship Id="rId12" Type="http://schemas.openxmlformats.org/officeDocument/2006/relationships/slide" Target="/ppt/slides/slide49.xml"/><Relationship Id="rId34" Type="http://schemas.openxmlformats.org/officeDocument/2006/relationships/slide" Target="/ppt/slides/slide165.xml"/><Relationship Id="rId15" Type="http://schemas.openxmlformats.org/officeDocument/2006/relationships/slide" Target="/ppt/slides/slide60.xml"/><Relationship Id="rId37" Type="http://schemas.openxmlformats.org/officeDocument/2006/relationships/slide" Target="/ppt/slides/slide172.xml"/><Relationship Id="rId14" Type="http://schemas.openxmlformats.org/officeDocument/2006/relationships/slide" Target="/ppt/slides/slide60.xml"/><Relationship Id="rId36" Type="http://schemas.openxmlformats.org/officeDocument/2006/relationships/image" Target="../media/image15.png"/><Relationship Id="rId17" Type="http://schemas.openxmlformats.org/officeDocument/2006/relationships/slide" Target="/ppt/slides/slide67.xml"/><Relationship Id="rId39" Type="http://schemas.openxmlformats.org/officeDocument/2006/relationships/slide" Target="/ppt/slides/slide4.xml"/><Relationship Id="rId16" Type="http://schemas.openxmlformats.org/officeDocument/2006/relationships/slide" Target="/ppt/slides/slide60.xml"/><Relationship Id="rId38" Type="http://schemas.openxmlformats.org/officeDocument/2006/relationships/slide" Target="/ppt/slides/slide20.xml"/><Relationship Id="rId19" Type="http://schemas.openxmlformats.org/officeDocument/2006/relationships/hyperlink" Target="https://www.flourishkh.com/" TargetMode="External"/><Relationship Id="rId18" Type="http://schemas.openxmlformats.org/officeDocument/2006/relationships/slide" Target="/ppt/slides/slide6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5.xml"/><Relationship Id="rId3" Type="http://schemas.openxmlformats.org/officeDocument/2006/relationships/image" Target="../media/image2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6.xml"/><Relationship Id="rId3"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7.xml"/><Relationship Id="rId3" Type="http://schemas.openxmlformats.org/officeDocument/2006/relationships/image" Target="../media/image1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8.xml"/><Relationship Id="rId3"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9.xml"/><Relationship Id="rId3"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0.xml"/><Relationship Id="rId3"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1.xml"/><Relationship Id="rId3"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4.xml"/><Relationship Id="rId3" Type="http://schemas.openxmlformats.org/officeDocument/2006/relationships/image" Target="../media/image9.pn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5.xml"/><Relationship Id="rId3"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6.xml"/><Relationship Id="rId3" Type="http://schemas.openxmlformats.org/officeDocument/2006/relationships/image" Target="../media/image1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7.xml"/><Relationship Id="rId3" Type="http://schemas.openxmlformats.org/officeDocument/2006/relationships/image" Target="../media/image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8.xml"/><Relationship Id="rId3" Type="http://schemas.openxmlformats.org/officeDocument/2006/relationships/image" Target="../media/image1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9.xml"/><Relationship Id="rId3" Type="http://schemas.openxmlformats.org/officeDocument/2006/relationships/image" Target="../media/image1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2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20.png"/><Relationship Id="rId4" Type="http://schemas.openxmlformats.org/officeDocument/2006/relationships/image" Target="../media/image23.png"/><Relationship Id="rId5" Type="http://schemas.openxmlformats.org/officeDocument/2006/relationships/image" Target="../media/image4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image" Target="../media/image20.png"/><Relationship Id="rId4" Type="http://schemas.openxmlformats.org/officeDocument/2006/relationships/image" Target="../media/image37.png"/><Relationship Id="rId5" Type="http://schemas.openxmlformats.org/officeDocument/2006/relationships/image" Target="../media/image2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 Id="rId3" Type="http://schemas.openxmlformats.org/officeDocument/2006/relationships/image" Target="../media/image2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 Id="rId3" Type="http://schemas.openxmlformats.org/officeDocument/2006/relationships/image" Target="../media/image26.png"/><Relationship Id="rId4" Type="http://schemas.openxmlformats.org/officeDocument/2006/relationships/image" Target="../media/image32.png"/><Relationship Id="rId5" Type="http://schemas.openxmlformats.org/officeDocument/2006/relationships/image" Target="../media/image2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 Id="rId3" Type="http://schemas.openxmlformats.org/officeDocument/2006/relationships/image" Target="../media/image3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 Id="rId3" Type="http://schemas.openxmlformats.org/officeDocument/2006/relationships/image" Target="../media/image16.png"/><Relationship Id="rId4" Type="http://schemas.openxmlformats.org/officeDocument/2006/relationships/image" Target="../media/image2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 Id="rId3" Type="http://schemas.openxmlformats.org/officeDocument/2006/relationships/image" Target="../media/image3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 Id="rId3" Type="http://schemas.openxmlformats.org/officeDocument/2006/relationships/image" Target="../media/image4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 Id="rId3" Type="http://schemas.openxmlformats.org/officeDocument/2006/relationships/image" Target="../media/image5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 Id="rId3" Type="http://schemas.openxmlformats.org/officeDocument/2006/relationships/image" Target="../media/image4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3.xml"/><Relationship Id="rId3" Type="http://schemas.openxmlformats.org/officeDocument/2006/relationships/image" Target="../media/image31.png"/><Relationship Id="rId4" Type="http://schemas.openxmlformats.org/officeDocument/2006/relationships/image" Target="../media/image30.png"/><Relationship Id="rId9" Type="http://schemas.openxmlformats.org/officeDocument/2006/relationships/image" Target="../media/image44.png"/><Relationship Id="rId5" Type="http://schemas.openxmlformats.org/officeDocument/2006/relationships/image" Target="../media/image41.png"/><Relationship Id="rId6" Type="http://schemas.openxmlformats.org/officeDocument/2006/relationships/image" Target="../media/image33.png"/><Relationship Id="rId7" Type="http://schemas.openxmlformats.org/officeDocument/2006/relationships/image" Target="../media/image29.png"/><Relationship Id="rId8" Type="http://schemas.openxmlformats.org/officeDocument/2006/relationships/image" Target="../media/image39.png"/><Relationship Id="rId11" Type="http://schemas.openxmlformats.org/officeDocument/2006/relationships/image" Target="../media/image38.png"/><Relationship Id="rId10" Type="http://schemas.openxmlformats.org/officeDocument/2006/relationships/image" Target="../media/image40.png"/><Relationship Id="rId13" Type="http://schemas.openxmlformats.org/officeDocument/2006/relationships/image" Target="../media/image45.png"/><Relationship Id="rId12" Type="http://schemas.openxmlformats.org/officeDocument/2006/relationships/image" Target="../media/image47.png"/><Relationship Id="rId15" Type="http://schemas.openxmlformats.org/officeDocument/2006/relationships/image" Target="../media/image46.png"/><Relationship Id="rId14" Type="http://schemas.openxmlformats.org/officeDocument/2006/relationships/image" Target="../media/image49.png"/><Relationship Id="rId17" Type="http://schemas.openxmlformats.org/officeDocument/2006/relationships/image" Target="../media/image61.png"/><Relationship Id="rId16" Type="http://schemas.openxmlformats.org/officeDocument/2006/relationships/image" Target="../media/image59.png"/><Relationship Id="rId18" Type="http://schemas.openxmlformats.org/officeDocument/2006/relationships/image" Target="../media/image6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 Id="rId3" Type="http://schemas.openxmlformats.org/officeDocument/2006/relationships/image" Target="../media/image5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5.xml"/><Relationship Id="rId3" Type="http://schemas.openxmlformats.org/officeDocument/2006/relationships/image" Target="../media/image53.png"/><Relationship Id="rId4" Type="http://schemas.openxmlformats.org/officeDocument/2006/relationships/image" Target="../media/image5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 Id="rId3" Type="http://schemas.openxmlformats.org/officeDocument/2006/relationships/image" Target="../media/image5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7.xml"/><Relationship Id="rId3" Type="http://schemas.openxmlformats.org/officeDocument/2006/relationships/image" Target="../media/image1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9.xml"/><Relationship Id="rId3" Type="http://schemas.openxmlformats.org/officeDocument/2006/relationships/image" Target="../media/image76.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0.xml"/><Relationship Id="rId3" Type="http://schemas.openxmlformats.org/officeDocument/2006/relationships/image" Target="../media/image58.png"/><Relationship Id="rId4" Type="http://schemas.openxmlformats.org/officeDocument/2006/relationships/image" Target="../media/image60.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1.xml"/><Relationship Id="rId3" Type="http://schemas.openxmlformats.org/officeDocument/2006/relationships/image" Target="../media/image50.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2.xml"/><Relationship Id="rId3" Type="http://schemas.openxmlformats.org/officeDocument/2006/relationships/image" Target="../media/image52.png"/><Relationship Id="rId4" Type="http://schemas.openxmlformats.org/officeDocument/2006/relationships/image" Target="../media/image57.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3.xml"/><Relationship Id="rId3" Type="http://schemas.openxmlformats.org/officeDocument/2006/relationships/image" Target="../media/image16.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5.xml"/><Relationship Id="rId3" Type="http://schemas.openxmlformats.org/officeDocument/2006/relationships/image" Target="../media/image62.png"/><Relationship Id="rId4" Type="http://schemas.openxmlformats.org/officeDocument/2006/relationships/image" Target="../media/image63.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6.xml"/><Relationship Id="rId3" Type="http://schemas.openxmlformats.org/officeDocument/2006/relationships/image" Target="../media/image77.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7.xml"/><Relationship Id="rId3" Type="http://schemas.openxmlformats.org/officeDocument/2006/relationships/image" Target="../media/image72.png"/><Relationship Id="rId4" Type="http://schemas.openxmlformats.org/officeDocument/2006/relationships/image" Target="../media/image67.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8.xml"/><Relationship Id="rId3" Type="http://schemas.openxmlformats.org/officeDocument/2006/relationships/image" Target="../media/image16.png"/><Relationship Id="rId4" Type="http://schemas.openxmlformats.org/officeDocument/2006/relationships/image" Target="../media/image64.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0.xml"/><Relationship Id="rId3" Type="http://schemas.openxmlformats.org/officeDocument/2006/relationships/image" Target="../media/image69.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1.xml"/><Relationship Id="rId3" Type="http://schemas.openxmlformats.org/officeDocument/2006/relationships/image" Target="../media/image79.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2.xml"/><Relationship Id="rId3" Type="http://schemas.openxmlformats.org/officeDocument/2006/relationships/image" Target="../media/image66.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3.xml"/><Relationship Id="rId3" Type="http://schemas.openxmlformats.org/officeDocument/2006/relationships/image" Target="../media/image73.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4.xml"/><Relationship Id="rId3" Type="http://schemas.openxmlformats.org/officeDocument/2006/relationships/image" Target="../media/image84.png"/><Relationship Id="rId4" Type="http://schemas.openxmlformats.org/officeDocument/2006/relationships/image" Target="../media/image71.png"/><Relationship Id="rId9" Type="http://schemas.openxmlformats.org/officeDocument/2006/relationships/image" Target="../media/image74.png"/><Relationship Id="rId5" Type="http://schemas.openxmlformats.org/officeDocument/2006/relationships/image" Target="../media/image68.png"/><Relationship Id="rId6" Type="http://schemas.openxmlformats.org/officeDocument/2006/relationships/image" Target="../media/image75.png"/><Relationship Id="rId7" Type="http://schemas.openxmlformats.org/officeDocument/2006/relationships/image" Target="../media/image86.png"/><Relationship Id="rId8" Type="http://schemas.openxmlformats.org/officeDocument/2006/relationships/image" Target="../media/image70.png"/><Relationship Id="rId11" Type="http://schemas.openxmlformats.org/officeDocument/2006/relationships/image" Target="../media/image80.png"/><Relationship Id="rId10" Type="http://schemas.openxmlformats.org/officeDocument/2006/relationships/image" Target="../media/image78.png"/><Relationship Id="rId12" Type="http://schemas.openxmlformats.org/officeDocument/2006/relationships/image" Target="../media/image82.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5.xml"/><Relationship Id="rId3" Type="http://schemas.openxmlformats.org/officeDocument/2006/relationships/image" Target="../media/image83.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6.xml"/><Relationship Id="rId3" Type="http://schemas.openxmlformats.org/officeDocument/2006/relationships/image" Target="../media/image88.png"/><Relationship Id="rId4" Type="http://schemas.openxmlformats.org/officeDocument/2006/relationships/image" Target="../media/image89.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7.xml"/><Relationship Id="rId3" Type="http://schemas.openxmlformats.org/officeDocument/2006/relationships/image" Target="../media/image16.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8.xml"/><Relationship Id="rId3" Type="http://schemas.openxmlformats.org/officeDocument/2006/relationships/image" Target="../media/image81.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9.xml"/><Relationship Id="rId3" Type="http://schemas.openxmlformats.org/officeDocument/2006/relationships/image" Target="../media/image93.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1.xml"/><Relationship Id="rId3" Type="http://schemas.openxmlformats.org/officeDocument/2006/relationships/image" Target="../media/image108.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3.xml"/><Relationship Id="rId3" Type="http://schemas.openxmlformats.org/officeDocument/2006/relationships/image" Target="../media/image85.png"/><Relationship Id="rId4" Type="http://schemas.openxmlformats.org/officeDocument/2006/relationships/image" Target="../media/image95.png"/><Relationship Id="rId5" Type="http://schemas.openxmlformats.org/officeDocument/2006/relationships/image" Target="../media/image87.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4.xml"/><Relationship Id="rId3" Type="http://schemas.openxmlformats.org/officeDocument/2006/relationships/image" Target="../media/image85.png"/><Relationship Id="rId4" Type="http://schemas.openxmlformats.org/officeDocument/2006/relationships/image" Target="../media/image99.png"/><Relationship Id="rId5" Type="http://schemas.openxmlformats.org/officeDocument/2006/relationships/image" Target="../media/image92.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5.xml"/><Relationship Id="rId3" Type="http://schemas.openxmlformats.org/officeDocument/2006/relationships/image" Target="../media/image85.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6.xml"/><Relationship Id="rId3" Type="http://schemas.openxmlformats.org/officeDocument/2006/relationships/image" Target="../media/image16.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9.xml"/><Relationship Id="rId3" Type="http://schemas.openxmlformats.org/officeDocument/2006/relationships/image" Target="../media/image97.png"/><Relationship Id="rId4" Type="http://schemas.openxmlformats.org/officeDocument/2006/relationships/image" Target="../media/image90.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0.xml"/><Relationship Id="rId3" Type="http://schemas.openxmlformats.org/officeDocument/2006/relationships/image" Target="../media/image100.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1.xml"/><Relationship Id="rId3" Type="http://schemas.openxmlformats.org/officeDocument/2006/relationships/image" Target="../media/image100.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2.xml"/><Relationship Id="rId3" Type="http://schemas.openxmlformats.org/officeDocument/2006/relationships/image" Target="../media/image91.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3.xml"/><Relationship Id="rId3" Type="http://schemas.openxmlformats.org/officeDocument/2006/relationships/image" Target="../media/image104.png"/><Relationship Id="rId4" Type="http://schemas.openxmlformats.org/officeDocument/2006/relationships/image" Target="../media/image16.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5.xml"/><Relationship Id="rId3" Type="http://schemas.openxmlformats.org/officeDocument/2006/relationships/image" Target="../media/image98.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6.xml"/><Relationship Id="rId3" Type="http://schemas.openxmlformats.org/officeDocument/2006/relationships/image" Target="../media/image94.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7.xml"/><Relationship Id="rId3" Type="http://schemas.openxmlformats.org/officeDocument/2006/relationships/image" Target="../media/image94.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8.xml"/><Relationship Id="rId3" Type="http://schemas.openxmlformats.org/officeDocument/2006/relationships/image" Target="../media/image101.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9.xml"/><Relationship Id="rId3" Type="http://schemas.openxmlformats.org/officeDocument/2006/relationships/image" Target="../media/image96.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0.xml"/><Relationship Id="rId3" Type="http://schemas.openxmlformats.org/officeDocument/2006/relationships/image" Target="../media/image107.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1.xml"/><Relationship Id="rId3" Type="http://schemas.openxmlformats.org/officeDocument/2006/relationships/image" Target="../media/image16.png"/><Relationship Id="rId4" Type="http://schemas.openxmlformats.org/officeDocument/2006/relationships/image" Target="../media/image105.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3.xml"/><Relationship Id="rId3" Type="http://schemas.openxmlformats.org/officeDocument/2006/relationships/image" Target="../media/image102.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4.xml"/><Relationship Id="rId3" Type="http://schemas.openxmlformats.org/officeDocument/2006/relationships/image" Target="../media/image109.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5.xml"/><Relationship Id="rId3" Type="http://schemas.openxmlformats.org/officeDocument/2006/relationships/image" Target="../media/image106.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6.xml"/><Relationship Id="rId3" Type="http://schemas.openxmlformats.org/officeDocument/2006/relationships/image" Target="../media/image103.png"/><Relationship Id="rId4" Type="http://schemas.openxmlformats.org/officeDocument/2006/relationships/image" Target="../media/image112.png"/><Relationship Id="rId9" Type="http://schemas.openxmlformats.org/officeDocument/2006/relationships/image" Target="../media/image121.png"/><Relationship Id="rId5" Type="http://schemas.openxmlformats.org/officeDocument/2006/relationships/image" Target="../media/image113.png"/><Relationship Id="rId6" Type="http://schemas.openxmlformats.org/officeDocument/2006/relationships/image" Target="../media/image110.png"/><Relationship Id="rId7" Type="http://schemas.openxmlformats.org/officeDocument/2006/relationships/image" Target="../media/image133.png"/><Relationship Id="rId8" Type="http://schemas.openxmlformats.org/officeDocument/2006/relationships/image" Target="../media/image111.png"/><Relationship Id="rId11" Type="http://schemas.openxmlformats.org/officeDocument/2006/relationships/image" Target="../media/image118.png"/><Relationship Id="rId10" Type="http://schemas.openxmlformats.org/officeDocument/2006/relationships/image" Target="../media/image115.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8.xml"/><Relationship Id="rId3" Type="http://schemas.openxmlformats.org/officeDocument/2006/relationships/image" Target="../media/image116.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9.xml"/><Relationship Id="rId3" Type="http://schemas.openxmlformats.org/officeDocument/2006/relationships/image" Target="../media/image16.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1.xml"/><Relationship Id="rId3" Type="http://schemas.openxmlformats.org/officeDocument/2006/relationships/image" Target="../media/image126.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2.xml"/><Relationship Id="rId3" Type="http://schemas.openxmlformats.org/officeDocument/2006/relationships/image" Target="../media/image114.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3.xml"/><Relationship Id="rId3" Type="http://schemas.openxmlformats.org/officeDocument/2006/relationships/image" Target="../media/image119.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4.xml"/><Relationship Id="rId3" Type="http://schemas.openxmlformats.org/officeDocument/2006/relationships/image" Target="../media/image119.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5.xml"/><Relationship Id="rId3" Type="http://schemas.openxmlformats.org/officeDocument/2006/relationships/image" Target="../media/image119.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6.xml"/><Relationship Id="rId3" Type="http://schemas.openxmlformats.org/officeDocument/2006/relationships/image" Target="../media/image16.png"/><Relationship Id="rId4" Type="http://schemas.openxmlformats.org/officeDocument/2006/relationships/image" Target="../media/image122.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8.xml"/><Relationship Id="rId3" Type="http://schemas.openxmlformats.org/officeDocument/2006/relationships/image" Target="../media/image132.png"/><Relationship Id="rId4" Type="http://schemas.openxmlformats.org/officeDocument/2006/relationships/image" Target="../media/image123.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9.xml"/><Relationship Id="rId3" Type="http://schemas.openxmlformats.org/officeDocument/2006/relationships/image" Target="../media/image128.png"/><Relationship Id="rId4" Type="http://schemas.openxmlformats.org/officeDocument/2006/relationships/image" Target="../media/image117.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0.xml"/><Relationship Id="rId3" Type="http://schemas.openxmlformats.org/officeDocument/2006/relationships/image" Target="../media/image125.png"/><Relationship Id="rId4" Type="http://schemas.openxmlformats.org/officeDocument/2006/relationships/image" Target="../media/image124.png"/><Relationship Id="rId5" Type="http://schemas.openxmlformats.org/officeDocument/2006/relationships/image" Target="../media/image130.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1.xml"/><Relationship Id="rId3" Type="http://schemas.openxmlformats.org/officeDocument/2006/relationships/image" Target="../media/image16.png"/><Relationship Id="rId4" Type="http://schemas.openxmlformats.org/officeDocument/2006/relationships/image" Target="../media/image135.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2.xml"/><Relationship Id="rId3" Type="http://schemas.openxmlformats.org/officeDocument/2006/relationships/image" Target="../media/image120.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3.xml"/><Relationship Id="rId3" Type="http://schemas.openxmlformats.org/officeDocument/2006/relationships/image" Target="../media/image129.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05.xml"/><Relationship Id="rId3" Type="http://schemas.openxmlformats.org/officeDocument/2006/relationships/image" Target="../media/image137.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06.xml"/><Relationship Id="rId3" Type="http://schemas.openxmlformats.org/officeDocument/2006/relationships/image" Target="../media/image127.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07.xml"/><Relationship Id="rId3" Type="http://schemas.openxmlformats.org/officeDocument/2006/relationships/image" Target="../media/image145.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08.xml"/><Relationship Id="rId3" Type="http://schemas.openxmlformats.org/officeDocument/2006/relationships/image" Target="../media/image148.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09.xml"/><Relationship Id="rId3" Type="http://schemas.openxmlformats.org/officeDocument/2006/relationships/image" Target="../media/image147.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10.xml"/><Relationship Id="rId3" Type="http://schemas.openxmlformats.org/officeDocument/2006/relationships/image" Target="../media/image147.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1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12.xml"/><Relationship Id="rId3" Type="http://schemas.openxmlformats.org/officeDocument/2006/relationships/image" Target="../media/image16.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1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14.xml"/><Relationship Id="rId3" Type="http://schemas.openxmlformats.org/officeDocument/2006/relationships/image" Target="../media/image136.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15.xml"/><Relationship Id="rId3" Type="http://schemas.openxmlformats.org/officeDocument/2006/relationships/image" Target="../media/image131.pn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16.xml"/><Relationship Id="rId3" Type="http://schemas.openxmlformats.org/officeDocument/2006/relationships/image" Target="../media/image144.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17.xml"/><Relationship Id="rId3" Type="http://schemas.openxmlformats.org/officeDocument/2006/relationships/image" Target="../media/image140.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18.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19.xml"/><Relationship Id="rId3" Type="http://schemas.openxmlformats.org/officeDocument/2006/relationships/image" Target="../media/image142.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20.xml"/><Relationship Id="rId3" Type="http://schemas.openxmlformats.org/officeDocument/2006/relationships/image" Target="../media/image16.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2.xml"/><Relationship Id="rId3" Type="http://schemas.openxmlformats.org/officeDocument/2006/relationships/image" Target="../media/image143.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3.xml"/><Relationship Id="rId3" Type="http://schemas.openxmlformats.org/officeDocument/2006/relationships/image" Target="../media/image141.png"/><Relationship Id="rId4" Type="http://schemas.openxmlformats.org/officeDocument/2006/relationships/image" Target="../media/image139.png"/><Relationship Id="rId5" Type="http://schemas.openxmlformats.org/officeDocument/2006/relationships/image" Target="../media/image134.pn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4.xml"/><Relationship Id="rId3" Type="http://schemas.openxmlformats.org/officeDocument/2006/relationships/image" Target="../media/image141.png"/><Relationship Id="rId4" Type="http://schemas.openxmlformats.org/officeDocument/2006/relationships/image" Target="../media/image138.png"/><Relationship Id="rId5" Type="http://schemas.openxmlformats.org/officeDocument/2006/relationships/image" Target="../media/image149.png"/><Relationship Id="rId6" Type="http://schemas.openxmlformats.org/officeDocument/2006/relationships/image" Target="../media/image146.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5.xml"/><Relationship Id="rId3" Type="http://schemas.openxmlformats.org/officeDocument/2006/relationships/image" Target="../media/image141.pn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6.xml"/><Relationship Id="rId3" Type="http://schemas.openxmlformats.org/officeDocument/2006/relationships/image" Target="../media/image150.pn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7.xml"/><Relationship Id="rId3" Type="http://schemas.openxmlformats.org/officeDocument/2006/relationships/image" Target="../media/image160.png"/><Relationship Id="rId4" Type="http://schemas.openxmlformats.org/officeDocument/2006/relationships/image" Target="../media/image152.pn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8.xml"/><Relationship Id="rId3" Type="http://schemas.openxmlformats.org/officeDocument/2006/relationships/image" Target="../media/image155.pn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9.xml"/><Relationship Id="rId3" Type="http://schemas.openxmlformats.org/officeDocument/2006/relationships/image" Target="../media/image151.png"/></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0.xml"/><Relationship Id="rId3" Type="http://schemas.openxmlformats.org/officeDocument/2006/relationships/image" Target="../media/image156.pn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1.xml"/><Relationship Id="rId3" Type="http://schemas.openxmlformats.org/officeDocument/2006/relationships/image" Target="../media/image16.png"/></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3.xml"/><Relationship Id="rId3" Type="http://schemas.openxmlformats.org/officeDocument/2006/relationships/image" Target="../media/image158.pn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4.xml"/><Relationship Id="rId3" Type="http://schemas.openxmlformats.org/officeDocument/2006/relationships/image" Target="../media/image154.pn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5.xml"/><Relationship Id="rId3" Type="http://schemas.openxmlformats.org/officeDocument/2006/relationships/image" Target="../media/image153.png"/></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6.xml"/><Relationship Id="rId3" Type="http://schemas.openxmlformats.org/officeDocument/2006/relationships/image" Target="../media/image172.png"/></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7.xml"/><Relationship Id="rId3" Type="http://schemas.openxmlformats.org/officeDocument/2006/relationships/image" Target="../media/image157.png"/><Relationship Id="rId4" Type="http://schemas.openxmlformats.org/officeDocument/2006/relationships/image" Target="../media/image165.png"/><Relationship Id="rId5" Type="http://schemas.openxmlformats.org/officeDocument/2006/relationships/image" Target="../media/image181.png"/></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8.xml"/><Relationship Id="rId3" Type="http://schemas.openxmlformats.org/officeDocument/2006/relationships/image" Target="../media/image159.png"/><Relationship Id="rId4" Type="http://schemas.openxmlformats.org/officeDocument/2006/relationships/image" Target="../media/image162.pn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9.xml"/><Relationship Id="rId3" Type="http://schemas.openxmlformats.org/officeDocument/2006/relationships/image" Target="../media/image16.png"/></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0.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1.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2.xml"/><Relationship Id="rId3" Type="http://schemas.openxmlformats.org/officeDocument/2006/relationships/image" Target="../media/image163.png"/></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3.xml"/><Relationship Id="rId3" Type="http://schemas.openxmlformats.org/officeDocument/2006/relationships/image" Target="../media/image168.png"/><Relationship Id="rId4" Type="http://schemas.openxmlformats.org/officeDocument/2006/relationships/image" Target="../media/image164.png"/></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4.xml"/><Relationship Id="rId3" Type="http://schemas.openxmlformats.org/officeDocument/2006/relationships/image" Target="../media/image16.png"/></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5.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6.xml"/><Relationship Id="rId3" Type="http://schemas.openxmlformats.org/officeDocument/2006/relationships/image" Target="../media/image169.png"/><Relationship Id="rId4" Type="http://schemas.openxmlformats.org/officeDocument/2006/relationships/image" Target="../media/image167.png"/></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7.xml"/><Relationship Id="rId3" Type="http://schemas.openxmlformats.org/officeDocument/2006/relationships/image" Target="../media/image161.png"/></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8.xml"/><Relationship Id="rId3" Type="http://schemas.openxmlformats.org/officeDocument/2006/relationships/image" Target="../media/image170.png"/></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9.xml"/><Relationship Id="rId3" Type="http://schemas.openxmlformats.org/officeDocument/2006/relationships/image" Target="../media/image173.png"/></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0.xml"/><Relationship Id="rId3" Type="http://schemas.openxmlformats.org/officeDocument/2006/relationships/image" Target="../media/image176.png"/></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1.xml"/><Relationship Id="rId3" Type="http://schemas.openxmlformats.org/officeDocument/2006/relationships/image" Target="../media/image177.png"/></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2.xml"/><Relationship Id="rId3" Type="http://schemas.openxmlformats.org/officeDocument/2006/relationships/image" Target="../media/image166.png"/></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3.xml"/><Relationship Id="rId3" Type="http://schemas.openxmlformats.org/officeDocument/2006/relationships/image" Target="../media/image190.png"/><Relationship Id="rId4" Type="http://schemas.openxmlformats.org/officeDocument/2006/relationships/image" Target="../media/image174.png"/></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4.xml"/><Relationship Id="rId3" Type="http://schemas.openxmlformats.org/officeDocument/2006/relationships/image" Target="../media/image190.png"/><Relationship Id="rId4" Type="http://schemas.openxmlformats.org/officeDocument/2006/relationships/image" Target="../media/image171.png"/></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5.xml"/><Relationship Id="rId3" Type="http://schemas.openxmlformats.org/officeDocument/2006/relationships/image" Target="../media/image16.png"/></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6.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7.xml"/><Relationship Id="rId3" Type="http://schemas.openxmlformats.org/officeDocument/2006/relationships/image" Target="../media/image178.png"/></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8.xml"/><Relationship Id="rId3" Type="http://schemas.openxmlformats.org/officeDocument/2006/relationships/image" Target="../media/image175.png"/></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9.xml"/><Relationship Id="rId3" Type="http://schemas.openxmlformats.org/officeDocument/2006/relationships/image" Target="../media/image179.png"/></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0.xml"/><Relationship Id="rId3" Type="http://schemas.openxmlformats.org/officeDocument/2006/relationships/image" Target="../media/image189.png"/></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1.xml"/><Relationship Id="rId3" Type="http://schemas.openxmlformats.org/officeDocument/2006/relationships/image" Target="../media/image183.png"/></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2.xml"/><Relationship Id="rId3" Type="http://schemas.openxmlformats.org/officeDocument/2006/relationships/image" Target="../media/image180.png"/></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3.xml"/><Relationship Id="rId3" Type="http://schemas.openxmlformats.org/officeDocument/2006/relationships/image" Target="../media/image184.png"/></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4.xml"/><Relationship Id="rId3" Type="http://schemas.openxmlformats.org/officeDocument/2006/relationships/image" Target="../media/image16.png"/><Relationship Id="rId4" Type="http://schemas.openxmlformats.org/officeDocument/2006/relationships/image" Target="../media/image182.png"/></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5.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6.xml"/><Relationship Id="rId3" Type="http://schemas.openxmlformats.org/officeDocument/2006/relationships/image" Target="../media/image185.png"/></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7.xml"/><Relationship Id="rId3" Type="http://schemas.openxmlformats.org/officeDocument/2006/relationships/image" Target="../media/image187.png"/><Relationship Id="rId4" Type="http://schemas.openxmlformats.org/officeDocument/2006/relationships/image" Target="../media/image186.png"/></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8.xml"/><Relationship Id="rId3" Type="http://schemas.openxmlformats.org/officeDocument/2006/relationships/image" Target="../media/image191.png"/></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9.xml"/><Relationship Id="rId3" Type="http://schemas.openxmlformats.org/officeDocument/2006/relationships/image" Target="../media/image195.png"/></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0.xml"/><Relationship Id="rId3" Type="http://schemas.openxmlformats.org/officeDocument/2006/relationships/image" Target="../media/image16.png"/><Relationship Id="rId4" Type="http://schemas.openxmlformats.org/officeDocument/2006/relationships/image" Target="../media/image185.png"/></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1.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3.xml"/><Relationship Id="rId3" Type="http://schemas.openxmlformats.org/officeDocument/2006/relationships/image" Target="../media/image196.png"/></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4.xml"/><Relationship Id="rId3" Type="http://schemas.openxmlformats.org/officeDocument/2006/relationships/image" Target="../media/image206.png"/></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5.xml"/><Relationship Id="rId3" Type="http://schemas.openxmlformats.org/officeDocument/2006/relationships/image" Target="../media/image188.png"/><Relationship Id="rId4" Type="http://schemas.openxmlformats.org/officeDocument/2006/relationships/image" Target="../media/image192.png"/><Relationship Id="rId5" Type="http://schemas.openxmlformats.org/officeDocument/2006/relationships/image" Target="../media/image199.png"/></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6.xml"/><Relationship Id="rId3" Type="http://schemas.openxmlformats.org/officeDocument/2006/relationships/image" Target="../media/image16.png"/><Relationship Id="rId4" Type="http://schemas.openxmlformats.org/officeDocument/2006/relationships/image" Target="../media/image194.png"/></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7.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8.xml"/><Relationship Id="rId3" Type="http://schemas.openxmlformats.org/officeDocument/2006/relationships/image" Target="../media/image202.png"/></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9.xml"/><Relationship Id="rId3" Type="http://schemas.openxmlformats.org/officeDocument/2006/relationships/image" Target="../media/image197.png"/></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0.xml"/><Relationship Id="rId3" Type="http://schemas.openxmlformats.org/officeDocument/2006/relationships/image" Target="../media/image200.png"/></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1.xml"/><Relationship Id="rId3" Type="http://schemas.openxmlformats.org/officeDocument/2006/relationships/image" Target="../media/image193.png"/></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2.xml"/><Relationship Id="rId3" Type="http://schemas.openxmlformats.org/officeDocument/2006/relationships/image" Target="../media/image198.png"/></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3.xml"/><Relationship Id="rId3" Type="http://schemas.openxmlformats.org/officeDocument/2006/relationships/image" Target="../media/image201.png"/></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4.xml"/><Relationship Id="rId3" Type="http://schemas.openxmlformats.org/officeDocument/2006/relationships/image" Target="../media/image204.png"/><Relationship Id="rId4" Type="http://schemas.openxmlformats.org/officeDocument/2006/relationships/image" Target="../media/image205.png"/><Relationship Id="rId5" Type="http://schemas.openxmlformats.org/officeDocument/2006/relationships/image" Target="../media/image210.png"/><Relationship Id="rId6" Type="http://schemas.openxmlformats.org/officeDocument/2006/relationships/image" Target="../media/image207.png"/></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5.xml"/><Relationship Id="rId3" Type="http://schemas.openxmlformats.org/officeDocument/2006/relationships/image" Target="../media/image204.png"/><Relationship Id="rId4" Type="http://schemas.openxmlformats.org/officeDocument/2006/relationships/image" Target="../media/image205.png"/><Relationship Id="rId5" Type="http://schemas.openxmlformats.org/officeDocument/2006/relationships/image" Target="../media/image210.png"/><Relationship Id="rId6" Type="http://schemas.openxmlformats.org/officeDocument/2006/relationships/image" Target="../media/image207.png"/><Relationship Id="rId7" Type="http://schemas.openxmlformats.org/officeDocument/2006/relationships/image" Target="../media/image203.png"/></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6.xml"/><Relationship Id="rId3" Type="http://schemas.openxmlformats.org/officeDocument/2006/relationships/image" Target="../media/image16.png"/><Relationship Id="rId4" Type="http://schemas.openxmlformats.org/officeDocument/2006/relationships/image" Target="../media/image216.png"/><Relationship Id="rId5" Type="http://schemas.openxmlformats.org/officeDocument/2006/relationships/image" Target="../media/image213.png"/></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7.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8.xml"/><Relationship Id="rId3" Type="http://schemas.openxmlformats.org/officeDocument/2006/relationships/image" Target="../media/image211.png"/><Relationship Id="rId4" Type="http://schemas.openxmlformats.org/officeDocument/2006/relationships/image" Target="../media/image208.png"/></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9.xml"/><Relationship Id="rId3" Type="http://schemas.openxmlformats.org/officeDocument/2006/relationships/image" Target="../media/image209.png"/><Relationship Id="rId4" Type="http://schemas.openxmlformats.org/officeDocument/2006/relationships/image" Target="../media/image212.png"/></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0.xml"/><Relationship Id="rId3" Type="http://schemas.openxmlformats.org/officeDocument/2006/relationships/image" Target="../media/image215.png"/></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1.xml"/><Relationship Id="rId3" Type="http://schemas.openxmlformats.org/officeDocument/2006/relationships/image" Target="../media/image217.png"/></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2.xml"/><Relationship Id="rId3" Type="http://schemas.openxmlformats.org/officeDocument/2006/relationships/image" Target="../media/image231.png"/></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3.xml"/><Relationship Id="rId3" Type="http://schemas.openxmlformats.org/officeDocument/2006/relationships/image" Target="../media/image16.png"/><Relationship Id="rId4" Type="http://schemas.openxmlformats.org/officeDocument/2006/relationships/image" Target="../media/image218.png"/></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4.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5.xml"/><Relationship Id="rId3" Type="http://schemas.openxmlformats.org/officeDocument/2006/relationships/image" Target="../media/image221.png"/></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6.xml"/><Relationship Id="rId3" Type="http://schemas.openxmlformats.org/officeDocument/2006/relationships/image" Target="../media/image225.png"/><Relationship Id="rId4" Type="http://schemas.openxmlformats.org/officeDocument/2006/relationships/image" Target="../media/image220.png"/></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7.xml"/><Relationship Id="rId3" Type="http://schemas.openxmlformats.org/officeDocument/2006/relationships/image" Target="../media/image224.png"/></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8.xml"/><Relationship Id="rId3" Type="http://schemas.openxmlformats.org/officeDocument/2006/relationships/image" Target="../media/image219.png"/></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9.xml"/><Relationship Id="rId3" Type="http://schemas.openxmlformats.org/officeDocument/2006/relationships/image" Target="../media/image16.png"/><Relationship Id="rId4" Type="http://schemas.openxmlformats.org/officeDocument/2006/relationships/image" Target="../media/image214.png"/></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0.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1.xml"/><Relationship Id="rId3" Type="http://schemas.openxmlformats.org/officeDocument/2006/relationships/image" Target="../media/image232.png"/></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2.xml"/><Relationship Id="rId3" Type="http://schemas.openxmlformats.org/officeDocument/2006/relationships/image" Target="../media/image222.png"/></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3.xml"/><Relationship Id="rId3" Type="http://schemas.openxmlformats.org/officeDocument/2006/relationships/image" Target="../media/image227.png"/></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4.xml"/><Relationship Id="rId3" Type="http://schemas.openxmlformats.org/officeDocument/2006/relationships/image" Target="../media/image229.png"/></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5.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6.xml"/><Relationship Id="rId3" Type="http://schemas.openxmlformats.org/officeDocument/2006/relationships/image" Target="../media/image223.png"/></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7.xml"/><Relationship Id="rId3" Type="http://schemas.openxmlformats.org/officeDocument/2006/relationships/image" Target="../media/image16.png"/><Relationship Id="rId4" Type="http://schemas.openxmlformats.org/officeDocument/2006/relationships/image" Target="../media/image228.png"/></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8.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9.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0.xml"/><Relationship Id="rId3" Type="http://schemas.openxmlformats.org/officeDocument/2006/relationships/image" Target="../media/image226.png"/></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1.xml"/><Relationship Id="rId3" Type="http://schemas.openxmlformats.org/officeDocument/2006/relationships/image" Target="../media/image233.png"/></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3.xml"/><Relationship Id="rId3" Type="http://schemas.openxmlformats.org/officeDocument/2006/relationships/image" Target="../media/image230.png"/></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4.xml"/><Relationship Id="rId3"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FC5E8"/>
        </a:solidFill>
      </p:bgPr>
    </p:bg>
    <p:spTree>
      <p:nvGrpSpPr>
        <p:cNvPr id="130" name="Shape 130"/>
        <p:cNvGrpSpPr/>
        <p:nvPr/>
      </p:nvGrpSpPr>
      <p:grpSpPr>
        <a:xfrm>
          <a:off x="0" y="0"/>
          <a:ext cx="0" cy="0"/>
          <a:chOff x="0" y="0"/>
          <a:chExt cx="0" cy="0"/>
        </a:xfrm>
      </p:grpSpPr>
      <p:sp>
        <p:nvSpPr>
          <p:cNvPr id="131" name="Google Shape;131;p31"/>
          <p:cNvSpPr txBox="1"/>
          <p:nvPr>
            <p:ph type="ctrTitle"/>
          </p:nvPr>
        </p:nvSpPr>
        <p:spPr>
          <a:xfrm>
            <a:off x="758025" y="1579027"/>
            <a:ext cx="7772400" cy="1522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Decimal Fractions and Large Numbers</a:t>
            </a:r>
            <a:endParaRPr b="0" sz="4400">
              <a:solidFill>
                <a:srgbClr val="434343"/>
              </a:solidFill>
              <a:latin typeface="Hepta Slab"/>
              <a:ea typeface="Hepta Slab"/>
              <a:cs typeface="Hepta Slab"/>
              <a:sym typeface="Hepta Slab"/>
            </a:endParaRPr>
          </a:p>
          <a:p>
            <a:pPr indent="0" lvl="0" marL="0" rtl="0" algn="l">
              <a:spcBef>
                <a:spcPts val="0"/>
              </a:spcBef>
              <a:spcAft>
                <a:spcPts val="0"/>
              </a:spcAft>
              <a:buNone/>
            </a:pPr>
            <a:r>
              <a:t/>
            </a:r>
            <a:endParaRPr b="0" sz="1500">
              <a:solidFill>
                <a:srgbClr val="FFFFFF"/>
              </a:solidFill>
              <a:latin typeface="Hepta Slab"/>
              <a:ea typeface="Hepta Slab"/>
              <a:cs typeface="Hepta Slab"/>
              <a:sym typeface="Hepta Slab"/>
            </a:endParaRPr>
          </a:p>
          <a:p>
            <a:pPr indent="0" lvl="0" marL="0" rtl="0" algn="ctr">
              <a:spcBef>
                <a:spcPts val="0"/>
              </a:spcBef>
              <a:spcAft>
                <a:spcPts val="0"/>
              </a:spcAft>
              <a:buNone/>
            </a:pPr>
            <a:r>
              <a:rPr b="0" lang="en" sz="2000">
                <a:solidFill>
                  <a:srgbClr val="434343"/>
                </a:solidFill>
                <a:latin typeface="Hepta Slab"/>
                <a:ea typeface="Hepta Slab"/>
                <a:cs typeface="Hepta Slab"/>
                <a:sym typeface="Hepta Slab"/>
              </a:rPr>
              <a:t>Grade 4</a:t>
            </a:r>
            <a:r>
              <a:rPr b="0" lang="en" sz="2000">
                <a:solidFill>
                  <a:srgbClr val="434343"/>
                </a:solidFill>
                <a:latin typeface="Hepta Slab"/>
                <a:ea typeface="Hepta Slab"/>
                <a:cs typeface="Hepta Slab"/>
                <a:sym typeface="Hepta Slab"/>
              </a:rPr>
              <a:t>:</a:t>
            </a:r>
            <a:r>
              <a:rPr b="0" lang="en" sz="2000">
                <a:solidFill>
                  <a:srgbClr val="434343"/>
                </a:solidFill>
                <a:latin typeface="Hepta Slab"/>
                <a:ea typeface="Hepta Slab"/>
                <a:cs typeface="Hepta Slab"/>
                <a:sym typeface="Hepta Slab"/>
              </a:rPr>
              <a:t> Unit </a:t>
            </a:r>
            <a:r>
              <a:rPr lang="en" sz="2000">
                <a:solidFill>
                  <a:srgbClr val="434343"/>
                </a:solidFill>
                <a:latin typeface="Hepta Slab"/>
                <a:ea typeface="Hepta Slab"/>
                <a:cs typeface="Hepta Slab"/>
                <a:sym typeface="Hepta Slab"/>
              </a:rPr>
              <a:t>4</a:t>
            </a:r>
            <a:endParaRPr b="0" sz="2000">
              <a:solidFill>
                <a:srgbClr val="434343"/>
              </a:solidFill>
              <a:latin typeface="Hepta Slab"/>
              <a:ea typeface="Hepta Slab"/>
              <a:cs typeface="Hepta Slab"/>
              <a:sym typeface="Hepta Slab"/>
            </a:endParaRPr>
          </a:p>
        </p:txBody>
      </p:sp>
      <p:pic>
        <p:nvPicPr>
          <p:cNvPr id="132" name="Google Shape;132;p31"/>
          <p:cNvPicPr preferRelativeResize="0"/>
          <p:nvPr/>
        </p:nvPicPr>
        <p:blipFill>
          <a:blip r:embed="rId3">
            <a:alphaModFix amt="50000"/>
          </a:blip>
          <a:stretch>
            <a:fillRect/>
          </a:stretch>
        </p:blipFill>
        <p:spPr>
          <a:xfrm>
            <a:off x="7970425" y="129300"/>
            <a:ext cx="992875" cy="1027275"/>
          </a:xfrm>
          <a:prstGeom prst="rect">
            <a:avLst/>
          </a:prstGeom>
          <a:noFill/>
          <a:ln>
            <a:noFill/>
          </a:ln>
        </p:spPr>
      </p:pic>
      <p:sp>
        <p:nvSpPr>
          <p:cNvPr id="133" name="Google Shape;133;p31"/>
          <p:cNvSpPr txBox="1"/>
          <p:nvPr/>
        </p:nvSpPr>
        <p:spPr>
          <a:xfrm>
            <a:off x="486525" y="3961700"/>
            <a:ext cx="8043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666666"/>
                </a:solidFill>
                <a:latin typeface="Hepta Slab"/>
                <a:ea typeface="Hepta Slab"/>
                <a:cs typeface="Hepta Slab"/>
                <a:sym typeface="Hepta Slab"/>
              </a:rPr>
              <a:t>Standards addressed: </a:t>
            </a:r>
            <a:r>
              <a:rPr lang="en" sz="1200">
                <a:solidFill>
                  <a:schemeClr val="dk1"/>
                </a:solidFill>
                <a:latin typeface="Hepta Slab"/>
                <a:ea typeface="Hepta Slab"/>
                <a:cs typeface="Hepta Slab"/>
                <a:sym typeface="Hepta Slab"/>
              </a:rPr>
              <a:t>4.NF.C.5, 4.NF.C.6, 4.NF.C.7, 4.NBT.A.1, 4.NBT.A.2, 4.NBT.A.2, 4.NBT.A.3, 4.NBT.A.2, 4.NBT.A.3, 4.NBT.B.4, 4.NF.B.3.c</a:t>
            </a:r>
            <a:endParaRPr sz="1200">
              <a:solidFill>
                <a:schemeClr val="dk1"/>
              </a:solidFill>
              <a:latin typeface="Hepta Slab"/>
              <a:ea typeface="Hepta Slab"/>
              <a:cs typeface="Hepta Slab"/>
              <a:sym typeface="Hepta Slab"/>
            </a:endParaRPr>
          </a:p>
          <a:p>
            <a:pPr indent="0" lvl="0" marL="0" rtl="0" algn="l">
              <a:spcBef>
                <a:spcPts val="0"/>
              </a:spcBef>
              <a:spcAft>
                <a:spcPts val="0"/>
              </a:spcAft>
              <a:buNone/>
            </a:pPr>
            <a:r>
              <a:rPr lang="en" sz="800">
                <a:solidFill>
                  <a:schemeClr val="dk1"/>
                </a:solidFill>
                <a:latin typeface="Quicksand"/>
                <a:ea typeface="Quicksand"/>
                <a:cs typeface="Quicksand"/>
                <a:sym typeface="Quicksand"/>
              </a:rPr>
              <a:t> </a:t>
            </a:r>
            <a:endParaRPr sz="800">
              <a:solidFill>
                <a:schemeClr val="dk1"/>
              </a:solidFill>
              <a:latin typeface="Quicksand"/>
              <a:ea typeface="Quicksand"/>
              <a:cs typeface="Quicksand"/>
              <a:sym typeface="Quicksand"/>
            </a:endParaRPr>
          </a:p>
          <a:p>
            <a:pPr indent="0" lvl="0" marL="0" rtl="0" algn="l">
              <a:spcBef>
                <a:spcPts val="0"/>
              </a:spcBef>
              <a:spcAft>
                <a:spcPts val="0"/>
              </a:spcAft>
              <a:buNone/>
            </a:pPr>
            <a:r>
              <a:rPr lang="en" sz="800">
                <a:solidFill>
                  <a:schemeClr val="dk1"/>
                </a:solidFill>
                <a:latin typeface="Quicksand"/>
                <a:ea typeface="Quicksand"/>
                <a:cs typeface="Quicksand"/>
                <a:sym typeface="Quicksand"/>
              </a:rPr>
              <a:t> </a:t>
            </a:r>
            <a:endParaRPr sz="800">
              <a:solidFill>
                <a:schemeClr val="dk1"/>
              </a:solidFill>
              <a:latin typeface="Quicksand"/>
              <a:ea typeface="Quicksand"/>
              <a:cs typeface="Quicksand"/>
              <a:sym typeface="Quicksand"/>
            </a:endParaRPr>
          </a:p>
          <a:p>
            <a:pPr indent="0" lvl="0" marL="0" rtl="0" algn="l">
              <a:spcBef>
                <a:spcPts val="0"/>
              </a:spcBef>
              <a:spcAft>
                <a:spcPts val="0"/>
              </a:spcAft>
              <a:buNone/>
            </a:pPr>
            <a:r>
              <a:t/>
            </a:r>
            <a:endParaRPr sz="800">
              <a:solidFill>
                <a:schemeClr val="dk1"/>
              </a:solidFill>
              <a:latin typeface="Quicksand"/>
              <a:ea typeface="Quicksand"/>
              <a:cs typeface="Quicksand"/>
              <a:sym typeface="Quicksand"/>
            </a:endParaRPr>
          </a:p>
          <a:p>
            <a:pPr indent="0" lvl="0" marL="0" rtl="0" algn="l">
              <a:spcBef>
                <a:spcPts val="0"/>
              </a:spcBef>
              <a:spcAft>
                <a:spcPts val="0"/>
              </a:spcAft>
              <a:buNone/>
            </a:pPr>
            <a:r>
              <a:t/>
            </a:r>
            <a:endParaRPr>
              <a:solidFill>
                <a:srgbClr val="666666"/>
              </a:solidFill>
              <a:latin typeface="Hepta Slab"/>
              <a:ea typeface="Hepta Slab"/>
              <a:cs typeface="Hepta Slab"/>
              <a:sym typeface="Hepta Slab"/>
            </a:endParaRPr>
          </a:p>
        </p:txBody>
      </p:sp>
      <p:sp>
        <p:nvSpPr>
          <p:cNvPr id="134" name="Google Shape;134;p31"/>
          <p:cNvSpPr txBox="1"/>
          <p:nvPr/>
        </p:nvSpPr>
        <p:spPr>
          <a:xfrm>
            <a:off x="0" y="4773850"/>
            <a:ext cx="9144000" cy="30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750">
                <a:solidFill>
                  <a:schemeClr val="dk1"/>
                </a:solidFill>
                <a:latin typeface="Times New Roman"/>
                <a:ea typeface="Times New Roman"/>
                <a:cs typeface="Times New Roman"/>
                <a:sym typeface="Times New Roman"/>
              </a:rPr>
              <a:t> These slides have been created by Britnee Wright- Southeast Arkansas Education Cooperative  and are not official IM materials. Images and language are taken from IM Grade 4  Unit 4 by Illustrative Mathematics.  </a:t>
            </a:r>
            <a:endParaRPr sz="850">
              <a:latin typeface="Times New Roman"/>
              <a:ea typeface="Times New Roman"/>
              <a:cs typeface="Times New Roman"/>
              <a:sym typeface="Times New Roman"/>
            </a:endParaRPr>
          </a:p>
          <a:p>
            <a:pPr indent="0" lvl="0" marL="0" rtl="0" algn="ctr">
              <a:spcBef>
                <a:spcPts val="0"/>
              </a:spcBef>
              <a:spcAft>
                <a:spcPts val="0"/>
              </a:spcAft>
              <a:buNone/>
            </a:pPr>
            <a:r>
              <a:rPr lang="en" sz="850">
                <a:latin typeface="Times New Roman"/>
                <a:ea typeface="Times New Roman"/>
                <a:cs typeface="Times New Roman"/>
                <a:sym typeface="Times New Roman"/>
              </a:rPr>
              <a:t>Copyright 2020 by Illustrative Mathematics. All Rights Reserved, adapted and shared with permission.</a:t>
            </a:r>
            <a:endParaRPr sz="750">
              <a:latin typeface="Times New Roman"/>
              <a:ea typeface="Times New Roman"/>
              <a:cs typeface="Times New Roman"/>
              <a:sym typeface="Times New Roman"/>
            </a:endParaRPr>
          </a:p>
          <a:p>
            <a:pPr indent="0" lvl="0" marL="0" rtl="0" algn="ctr">
              <a:spcBef>
                <a:spcPts val="0"/>
              </a:spcBef>
              <a:spcAft>
                <a:spcPts val="0"/>
              </a:spcAft>
              <a:buNone/>
            </a:pPr>
            <a:r>
              <a:t/>
            </a:r>
            <a:endParaRPr sz="550">
              <a:latin typeface="Times New Roman"/>
              <a:ea typeface="Times New Roman"/>
              <a:cs typeface="Times New Roman"/>
              <a:sym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8" name="Shape 138"/>
        <p:cNvGrpSpPr/>
        <p:nvPr/>
      </p:nvGrpSpPr>
      <p:grpSpPr>
        <a:xfrm>
          <a:off x="0" y="0"/>
          <a:ext cx="0" cy="0"/>
          <a:chOff x="0" y="0"/>
          <a:chExt cx="0" cy="0"/>
        </a:xfrm>
      </p:grpSpPr>
      <p:sp>
        <p:nvSpPr>
          <p:cNvPr id="139" name="Google Shape;139;p32"/>
          <p:cNvSpPr/>
          <p:nvPr/>
        </p:nvSpPr>
        <p:spPr>
          <a:xfrm>
            <a:off x="6331950" y="950691"/>
            <a:ext cx="2693100" cy="576600"/>
          </a:xfrm>
          <a:prstGeom prst="homePlate">
            <a:avLst>
              <a:gd fmla="val 50000" name="adj"/>
            </a:avLst>
          </a:prstGeom>
          <a:solidFill>
            <a:srgbClr val="C9DAF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140" name="Google Shape;140;p32"/>
          <p:cNvSpPr txBox="1"/>
          <p:nvPr/>
        </p:nvSpPr>
        <p:spPr>
          <a:xfrm>
            <a:off x="6703238" y="1654269"/>
            <a:ext cx="1872600" cy="20808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Add and subtract multi-digit whole numbers using the standard algorithm. </a:t>
            </a:r>
            <a:endParaRPr sz="1200">
              <a:solidFill>
                <a:schemeClr val="dk1"/>
              </a:solidFill>
              <a:latin typeface="Quicksand"/>
              <a:ea typeface="Quicksand"/>
              <a:cs typeface="Quicksand"/>
              <a:sym typeface="Quicksand"/>
            </a:endParaRPr>
          </a:p>
        </p:txBody>
      </p:sp>
      <p:grpSp>
        <p:nvGrpSpPr>
          <p:cNvPr id="141" name="Google Shape;141;p32"/>
          <p:cNvGrpSpPr/>
          <p:nvPr/>
        </p:nvGrpSpPr>
        <p:grpSpPr>
          <a:xfrm>
            <a:off x="4446889" y="944370"/>
            <a:ext cx="2459110" cy="2080906"/>
            <a:chOff x="5632317" y="1189775"/>
            <a:chExt cx="3305700" cy="2367087"/>
          </a:xfrm>
        </p:grpSpPr>
        <p:sp>
          <p:nvSpPr>
            <p:cNvPr id="142" name="Google Shape;142;p32"/>
            <p:cNvSpPr/>
            <p:nvPr/>
          </p:nvSpPr>
          <p:spPr>
            <a:xfrm>
              <a:off x="5632317" y="1189775"/>
              <a:ext cx="3305700" cy="669000"/>
            </a:xfrm>
            <a:prstGeom prst="chevron">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143" name="Google Shape;143;p32"/>
            <p:cNvSpPr txBox="1"/>
            <p:nvPr/>
          </p:nvSpPr>
          <p:spPr>
            <a:xfrm>
              <a:off x="6064550" y="1968962"/>
              <a:ext cx="2328900" cy="15879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Compare, order and round multi-digit whole numbers within 1 million. </a:t>
              </a:r>
              <a:endParaRPr sz="1200">
                <a:solidFill>
                  <a:schemeClr val="dk1"/>
                </a:solidFill>
                <a:latin typeface="Quicksand"/>
                <a:ea typeface="Quicksand"/>
                <a:cs typeface="Quicksand"/>
                <a:sym typeface="Quicksand"/>
              </a:endParaRPr>
            </a:p>
          </p:txBody>
        </p:sp>
      </p:grpSp>
      <p:grpSp>
        <p:nvGrpSpPr>
          <p:cNvPr id="144" name="Google Shape;144;p32"/>
          <p:cNvGrpSpPr/>
          <p:nvPr/>
        </p:nvGrpSpPr>
        <p:grpSpPr>
          <a:xfrm>
            <a:off x="0" y="944379"/>
            <a:ext cx="2693161" cy="2758219"/>
            <a:chOff x="0" y="1189989"/>
            <a:chExt cx="3546900" cy="3199419"/>
          </a:xfrm>
        </p:grpSpPr>
        <p:sp>
          <p:nvSpPr>
            <p:cNvPr id="145" name="Google Shape;145;p32"/>
            <p:cNvSpPr/>
            <p:nvPr/>
          </p:nvSpPr>
          <p:spPr>
            <a:xfrm>
              <a:off x="0" y="1189989"/>
              <a:ext cx="3546900" cy="669000"/>
            </a:xfrm>
            <a:prstGeom prst="homePlate">
              <a:avLst>
                <a:gd fmla="val 50000" name="adj"/>
              </a:avLst>
            </a:prstGeom>
            <a:solidFill>
              <a:srgbClr val="C9DAF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146" name="Google Shape;146;p32"/>
            <p:cNvSpPr txBox="1"/>
            <p:nvPr/>
          </p:nvSpPr>
          <p:spPr>
            <a:xfrm>
              <a:off x="283700" y="1975908"/>
              <a:ext cx="2466300" cy="24135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Represent, compare, and order decimals to the hundredths by reasoning about their size. </a:t>
              </a:r>
              <a:endParaRPr sz="1200">
                <a:solidFill>
                  <a:schemeClr val="dk1"/>
                </a:solidFill>
                <a:latin typeface="Quicksand"/>
                <a:ea typeface="Quicksand"/>
                <a:cs typeface="Quicksand"/>
                <a:sym typeface="Quicksand"/>
              </a:endParaRPr>
            </a:p>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Write tenths and hundredths in decimal notation.</a:t>
              </a:r>
              <a:endParaRPr sz="1200">
                <a:solidFill>
                  <a:schemeClr val="dk1"/>
                </a:solidFill>
                <a:latin typeface="Quicksand"/>
                <a:ea typeface="Quicksand"/>
                <a:cs typeface="Quicksand"/>
                <a:sym typeface="Quicksand"/>
              </a:endParaRPr>
            </a:p>
          </p:txBody>
        </p:sp>
      </p:grpSp>
      <p:grpSp>
        <p:nvGrpSpPr>
          <p:cNvPr id="147" name="Google Shape;147;p32"/>
          <p:cNvGrpSpPr/>
          <p:nvPr/>
        </p:nvGrpSpPr>
        <p:grpSpPr>
          <a:xfrm>
            <a:off x="2271658" y="944366"/>
            <a:ext cx="2591999" cy="2445514"/>
            <a:chOff x="2944204" y="1189775"/>
            <a:chExt cx="3305700" cy="2778046"/>
          </a:xfrm>
        </p:grpSpPr>
        <p:sp>
          <p:nvSpPr>
            <p:cNvPr id="148" name="Google Shape;148;p32"/>
            <p:cNvSpPr/>
            <p:nvPr/>
          </p:nvSpPr>
          <p:spPr>
            <a:xfrm>
              <a:off x="2944204" y="1189775"/>
              <a:ext cx="3305700" cy="669000"/>
            </a:xfrm>
            <a:prstGeom prst="chevron">
              <a:avLst>
                <a:gd fmla="val 50000" name="adj"/>
              </a:avLst>
            </a:prstGeom>
            <a:solidFill>
              <a:srgbClr val="A4C2F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149" name="Google Shape;149;p32"/>
            <p:cNvSpPr txBox="1"/>
            <p:nvPr/>
          </p:nvSpPr>
          <p:spPr>
            <a:xfrm>
              <a:off x="3114375" y="1991421"/>
              <a:ext cx="2642700" cy="19764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Read, represent, and describe the relative magnitude of multi-digit whole numbers up to 1 million. </a:t>
              </a:r>
              <a:endParaRPr sz="1200">
                <a:solidFill>
                  <a:schemeClr val="dk1"/>
                </a:solidFill>
                <a:latin typeface="Quicksand"/>
                <a:ea typeface="Quicksand"/>
                <a:cs typeface="Quicksand"/>
                <a:sym typeface="Quicksand"/>
              </a:endParaRPr>
            </a:p>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Recognize that in a multi-digit whole number, the value of a digit in one place represents ten times what it represents in the place to its right</a:t>
              </a:r>
              <a:endParaRPr sz="1200">
                <a:solidFill>
                  <a:schemeClr val="dk1"/>
                </a:solidFill>
                <a:latin typeface="Quicksand"/>
                <a:ea typeface="Quicksand"/>
                <a:cs typeface="Quicksand"/>
                <a:sym typeface="Quicksand"/>
              </a:endParaRPr>
            </a:p>
          </p:txBody>
        </p:sp>
      </p:grpSp>
      <p:sp>
        <p:nvSpPr>
          <p:cNvPr id="150" name="Google Shape;150;p32"/>
          <p:cNvSpPr txBox="1"/>
          <p:nvPr/>
        </p:nvSpPr>
        <p:spPr>
          <a:xfrm>
            <a:off x="97200" y="863750"/>
            <a:ext cx="24108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A</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1-5</a:t>
            </a:r>
            <a:endParaRPr>
              <a:latin typeface="Quicksand"/>
              <a:ea typeface="Quicksand"/>
              <a:cs typeface="Quicksand"/>
              <a:sym typeface="Quicksand"/>
            </a:endParaRPr>
          </a:p>
          <a:p>
            <a:pPr indent="0" lvl="0" marL="0" rtl="0" algn="ctr">
              <a:spcBef>
                <a:spcPts val="0"/>
              </a:spcBef>
              <a:spcAft>
                <a:spcPts val="0"/>
              </a:spcAft>
              <a:buNone/>
            </a:pPr>
            <a:r>
              <a:rPr lang="en" sz="800">
                <a:latin typeface="Quicksand"/>
                <a:ea typeface="Quicksand"/>
                <a:cs typeface="Quicksand"/>
                <a:sym typeface="Quicksand"/>
              </a:rPr>
              <a:t>4.NF.C.5, 4.NF.C.6, 4.NF.C.7</a:t>
            </a:r>
            <a:endParaRPr sz="800">
              <a:latin typeface="Quicksand"/>
              <a:ea typeface="Quicksand"/>
              <a:cs typeface="Quicksand"/>
              <a:sym typeface="Quicksand"/>
            </a:endParaRPr>
          </a:p>
        </p:txBody>
      </p:sp>
      <p:sp>
        <p:nvSpPr>
          <p:cNvPr id="151" name="Google Shape;151;p32"/>
          <p:cNvSpPr txBox="1"/>
          <p:nvPr/>
        </p:nvSpPr>
        <p:spPr>
          <a:xfrm>
            <a:off x="2123000" y="863750"/>
            <a:ext cx="26427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B</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6-11</a:t>
            </a:r>
            <a:endParaRPr>
              <a:latin typeface="Quicksand"/>
              <a:ea typeface="Quicksand"/>
              <a:cs typeface="Quicksand"/>
              <a:sym typeface="Quicksand"/>
            </a:endParaRPr>
          </a:p>
          <a:p>
            <a:pPr indent="0" lvl="0" marL="0" rtl="0" algn="ctr">
              <a:spcBef>
                <a:spcPts val="0"/>
              </a:spcBef>
              <a:spcAft>
                <a:spcPts val="0"/>
              </a:spcAft>
              <a:buNone/>
            </a:pPr>
            <a:r>
              <a:rPr lang="en" sz="800">
                <a:latin typeface="Quicksand"/>
                <a:ea typeface="Quicksand"/>
                <a:cs typeface="Quicksand"/>
                <a:sym typeface="Quicksand"/>
              </a:rPr>
              <a:t>4.NBT.A.1, 4.NBT.A.2</a:t>
            </a:r>
            <a:endParaRPr sz="800">
              <a:latin typeface="Quicksand"/>
              <a:ea typeface="Quicksand"/>
              <a:cs typeface="Quicksand"/>
              <a:sym typeface="Quicksand"/>
            </a:endParaRPr>
          </a:p>
        </p:txBody>
      </p:sp>
      <p:sp>
        <p:nvSpPr>
          <p:cNvPr id="152" name="Google Shape;152;p32"/>
          <p:cNvSpPr txBox="1"/>
          <p:nvPr/>
        </p:nvSpPr>
        <p:spPr>
          <a:xfrm>
            <a:off x="4698675" y="863750"/>
            <a:ext cx="22440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C</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12-17</a:t>
            </a:r>
            <a:endParaRPr>
              <a:latin typeface="Quicksand"/>
              <a:ea typeface="Quicksand"/>
              <a:cs typeface="Quicksand"/>
              <a:sym typeface="Quicksand"/>
            </a:endParaRPr>
          </a:p>
          <a:p>
            <a:pPr indent="0" lvl="0" marL="0" rtl="0" algn="ctr">
              <a:spcBef>
                <a:spcPts val="0"/>
              </a:spcBef>
              <a:spcAft>
                <a:spcPts val="0"/>
              </a:spcAft>
              <a:buNone/>
            </a:pPr>
            <a:r>
              <a:rPr lang="en" sz="800">
                <a:latin typeface="Quicksand"/>
                <a:ea typeface="Quicksand"/>
                <a:cs typeface="Quicksand"/>
                <a:sym typeface="Quicksand"/>
              </a:rPr>
              <a:t>4.NBT.A.2, 4.NBT.A.3</a:t>
            </a:r>
            <a:endParaRPr sz="800">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sp>
        <p:nvSpPr>
          <p:cNvPr id="153" name="Google Shape;153;p32"/>
          <p:cNvSpPr txBox="1"/>
          <p:nvPr/>
        </p:nvSpPr>
        <p:spPr>
          <a:xfrm>
            <a:off x="1052700" y="134150"/>
            <a:ext cx="70386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Unit 4 Progression Overview</a:t>
            </a:r>
            <a:endParaRPr sz="2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1800">
                <a:latin typeface="Hepta Slab"/>
                <a:ea typeface="Hepta Slab"/>
                <a:cs typeface="Hepta Slab"/>
                <a:sym typeface="Hepta Slab"/>
              </a:rPr>
              <a:t>Decimal Fractions and Large Numbers</a:t>
            </a:r>
            <a:endParaRPr sz="1800">
              <a:latin typeface="Hepta Slab"/>
              <a:ea typeface="Hepta Slab"/>
              <a:cs typeface="Hepta Slab"/>
              <a:sym typeface="Hepta Slab"/>
            </a:endParaRPr>
          </a:p>
        </p:txBody>
      </p:sp>
      <p:sp>
        <p:nvSpPr>
          <p:cNvPr id="154" name="Google Shape;154;p32"/>
          <p:cNvSpPr txBox="1"/>
          <p:nvPr/>
        </p:nvSpPr>
        <p:spPr>
          <a:xfrm>
            <a:off x="6556525" y="881200"/>
            <a:ext cx="24108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D</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18-23</a:t>
            </a:r>
            <a:endParaRPr>
              <a:latin typeface="Quicksand"/>
              <a:ea typeface="Quicksand"/>
              <a:cs typeface="Quicksand"/>
              <a:sym typeface="Quicksand"/>
            </a:endParaRPr>
          </a:p>
          <a:p>
            <a:pPr indent="0" lvl="0" marL="0" rtl="0" algn="ctr">
              <a:spcBef>
                <a:spcPts val="0"/>
              </a:spcBef>
              <a:spcAft>
                <a:spcPts val="0"/>
              </a:spcAft>
              <a:buNone/>
            </a:pPr>
            <a:r>
              <a:rPr lang="en" sz="800">
                <a:latin typeface="Quicksand"/>
                <a:ea typeface="Quicksand"/>
                <a:cs typeface="Quicksand"/>
                <a:sym typeface="Quicksand"/>
              </a:rPr>
              <a:t>4.NBT.A.2, 4.NBT.A.3, 4.NBT.B.4, 4.NF.B.3.c</a:t>
            </a:r>
            <a:endParaRPr sz="800">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pic>
        <p:nvPicPr>
          <p:cNvPr id="155" name="Google Shape;155;p32"/>
          <p:cNvPicPr preferRelativeResize="0"/>
          <p:nvPr/>
        </p:nvPicPr>
        <p:blipFill>
          <a:blip r:embed="rId3">
            <a:alphaModFix/>
          </a:blip>
          <a:stretch>
            <a:fillRect/>
          </a:stretch>
        </p:blipFill>
        <p:spPr>
          <a:xfrm>
            <a:off x="190500" y="3702607"/>
            <a:ext cx="2410800" cy="1199343"/>
          </a:xfrm>
          <a:prstGeom prst="rect">
            <a:avLst/>
          </a:prstGeom>
          <a:noFill/>
          <a:ln>
            <a:noFill/>
          </a:ln>
        </p:spPr>
      </p:pic>
      <p:pic>
        <p:nvPicPr>
          <p:cNvPr id="156" name="Google Shape;156;p32"/>
          <p:cNvPicPr preferRelativeResize="0"/>
          <p:nvPr/>
        </p:nvPicPr>
        <p:blipFill>
          <a:blip r:embed="rId4">
            <a:alphaModFix/>
          </a:blip>
          <a:stretch>
            <a:fillRect/>
          </a:stretch>
        </p:blipFill>
        <p:spPr>
          <a:xfrm>
            <a:off x="4698675" y="2938161"/>
            <a:ext cx="2109625" cy="451714"/>
          </a:xfrm>
          <a:prstGeom prst="rect">
            <a:avLst/>
          </a:prstGeom>
          <a:noFill/>
          <a:ln>
            <a:noFill/>
          </a:ln>
        </p:spPr>
      </p:pic>
      <p:pic>
        <p:nvPicPr>
          <p:cNvPr id="157" name="Google Shape;157;p32"/>
          <p:cNvPicPr preferRelativeResize="0"/>
          <p:nvPr/>
        </p:nvPicPr>
        <p:blipFill>
          <a:blip r:embed="rId5">
            <a:alphaModFix/>
          </a:blip>
          <a:stretch>
            <a:fillRect/>
          </a:stretch>
        </p:blipFill>
        <p:spPr>
          <a:xfrm>
            <a:off x="6465925" y="3702588"/>
            <a:ext cx="2592000" cy="83471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61" name="Shape 161"/>
        <p:cNvGrpSpPr/>
        <p:nvPr/>
      </p:nvGrpSpPr>
      <p:grpSpPr>
        <a:xfrm>
          <a:off x="0" y="0"/>
          <a:ext cx="0" cy="0"/>
          <a:chOff x="0" y="0"/>
          <a:chExt cx="0" cy="0"/>
        </a:xfrm>
      </p:grpSpPr>
      <p:sp>
        <p:nvSpPr>
          <p:cNvPr id="162" name="Google Shape;162;p33">
            <a:hlinkClick action="ppaction://hlinksldjump" r:id="rId3"/>
          </p:cNvPr>
          <p:cNvSpPr txBox="1"/>
          <p:nvPr/>
        </p:nvSpPr>
        <p:spPr>
          <a:xfrm>
            <a:off x="579338" y="10063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4">
                  <a:extLst>
                    <a:ext uri="{A12FA001-AC4F-418D-AE19-62706E023703}">
                      <ahyp:hlinkClr val="tx"/>
                    </a:ext>
                  </a:extLst>
                </a:hlinkClick>
              </a:rPr>
              <a:t>L1</a:t>
            </a:r>
            <a:endParaRPr b="1" sz="2200">
              <a:solidFill>
                <a:srgbClr val="45818E"/>
              </a:solidFill>
              <a:latin typeface="Hepta Slab"/>
              <a:ea typeface="Hepta Slab"/>
              <a:cs typeface="Hepta Slab"/>
              <a:sym typeface="Hepta Slab"/>
            </a:endParaRPr>
          </a:p>
        </p:txBody>
      </p:sp>
      <p:sp>
        <p:nvSpPr>
          <p:cNvPr id="163" name="Google Shape;163;p33">
            <a:hlinkClick action="ppaction://hlinksldjump" r:id="rId5"/>
          </p:cNvPr>
          <p:cNvSpPr txBox="1"/>
          <p:nvPr/>
        </p:nvSpPr>
        <p:spPr>
          <a:xfrm>
            <a:off x="1321075" y="10063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6">
                  <a:extLst>
                    <a:ext uri="{A12FA001-AC4F-418D-AE19-62706E023703}">
                      <ahyp:hlinkClr val="tx"/>
                    </a:ext>
                  </a:extLst>
                </a:hlinkClick>
              </a:rPr>
              <a:t>L2</a:t>
            </a:r>
            <a:endParaRPr b="1" sz="2200">
              <a:solidFill>
                <a:srgbClr val="45818E"/>
              </a:solidFill>
              <a:latin typeface="Hepta Slab"/>
              <a:ea typeface="Hepta Slab"/>
              <a:cs typeface="Hepta Slab"/>
              <a:sym typeface="Hepta Slab"/>
            </a:endParaRPr>
          </a:p>
        </p:txBody>
      </p:sp>
      <p:sp>
        <p:nvSpPr>
          <p:cNvPr id="164" name="Google Shape;164;p33">
            <a:hlinkClick action="ppaction://hlinksldjump" r:id="rId7"/>
          </p:cNvPr>
          <p:cNvSpPr txBox="1"/>
          <p:nvPr/>
        </p:nvSpPr>
        <p:spPr>
          <a:xfrm>
            <a:off x="2062800" y="10063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8">
                  <a:extLst>
                    <a:ext uri="{A12FA001-AC4F-418D-AE19-62706E023703}">
                      <ahyp:hlinkClr val="tx"/>
                    </a:ext>
                  </a:extLst>
                </a:hlinkClick>
              </a:rPr>
              <a:t>L3</a:t>
            </a:r>
            <a:endParaRPr b="1" sz="2200">
              <a:solidFill>
                <a:srgbClr val="45818E"/>
              </a:solidFill>
              <a:latin typeface="Hepta Slab"/>
              <a:ea typeface="Hepta Slab"/>
              <a:cs typeface="Hepta Slab"/>
              <a:sym typeface="Hepta Slab"/>
            </a:endParaRPr>
          </a:p>
        </p:txBody>
      </p:sp>
      <p:sp>
        <p:nvSpPr>
          <p:cNvPr id="165" name="Google Shape;165;p33">
            <a:hlinkClick action="ppaction://hlinksldjump" r:id="rId9"/>
          </p:cNvPr>
          <p:cNvSpPr txBox="1"/>
          <p:nvPr/>
        </p:nvSpPr>
        <p:spPr>
          <a:xfrm>
            <a:off x="2804525" y="10063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10">
                  <a:extLst>
                    <a:ext uri="{A12FA001-AC4F-418D-AE19-62706E023703}">
                      <ahyp:hlinkClr val="tx"/>
                    </a:ext>
                  </a:extLst>
                </a:hlinkClick>
              </a:rPr>
              <a:t>L4</a:t>
            </a:r>
            <a:endParaRPr b="1" sz="2200">
              <a:solidFill>
                <a:srgbClr val="45818E"/>
              </a:solidFill>
              <a:latin typeface="Hepta Slab"/>
              <a:ea typeface="Hepta Slab"/>
              <a:cs typeface="Hepta Slab"/>
              <a:sym typeface="Hepta Slab"/>
            </a:endParaRPr>
          </a:p>
        </p:txBody>
      </p:sp>
      <p:sp>
        <p:nvSpPr>
          <p:cNvPr id="166" name="Google Shape;166;p33">
            <a:hlinkClick action="ppaction://hlinksldjump" r:id="rId11"/>
          </p:cNvPr>
          <p:cNvSpPr txBox="1"/>
          <p:nvPr/>
        </p:nvSpPr>
        <p:spPr>
          <a:xfrm>
            <a:off x="3546250" y="10063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12">
                  <a:extLst>
                    <a:ext uri="{A12FA001-AC4F-418D-AE19-62706E023703}">
                      <ahyp:hlinkClr val="tx"/>
                    </a:ext>
                  </a:extLst>
                </a:hlinkClick>
              </a:rPr>
              <a:t>L</a:t>
            </a:r>
            <a:r>
              <a:rPr b="1" lang="en" sz="2200" u="sng">
                <a:solidFill>
                  <a:srgbClr val="45818E"/>
                </a:solidFill>
                <a:latin typeface="Hepta Slab"/>
                <a:ea typeface="Hepta Slab"/>
                <a:cs typeface="Hepta Slab"/>
                <a:sym typeface="Hepta Slab"/>
                <a:hlinkClick action="ppaction://hlinksldjump" r:id="rId13">
                  <a:extLst>
                    <a:ext uri="{A12FA001-AC4F-418D-AE19-62706E023703}">
                      <ahyp:hlinkClr val="tx"/>
                    </a:ext>
                  </a:extLst>
                </a:hlinkClick>
              </a:rPr>
              <a:t>5</a:t>
            </a:r>
            <a:endParaRPr b="1" sz="2200">
              <a:solidFill>
                <a:srgbClr val="45818E"/>
              </a:solidFill>
              <a:latin typeface="Hepta Slab"/>
              <a:ea typeface="Hepta Slab"/>
              <a:cs typeface="Hepta Slab"/>
              <a:sym typeface="Hepta Slab"/>
            </a:endParaRPr>
          </a:p>
        </p:txBody>
      </p:sp>
      <p:sp>
        <p:nvSpPr>
          <p:cNvPr id="167" name="Google Shape;167;p33">
            <a:hlinkClick action="ppaction://hlinksldjump" r:id="rId14"/>
          </p:cNvPr>
          <p:cNvSpPr txBox="1"/>
          <p:nvPr/>
        </p:nvSpPr>
        <p:spPr>
          <a:xfrm>
            <a:off x="4287963" y="10063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15">
                  <a:extLst>
                    <a:ext uri="{A12FA001-AC4F-418D-AE19-62706E023703}">
                      <ahyp:hlinkClr val="tx"/>
                    </a:ext>
                  </a:extLst>
                </a:hlinkClick>
              </a:rPr>
              <a:t>L</a:t>
            </a:r>
            <a:r>
              <a:rPr b="1" lang="en" sz="2200" u="sng">
                <a:solidFill>
                  <a:srgbClr val="45818E"/>
                </a:solidFill>
                <a:latin typeface="Hepta Slab"/>
                <a:ea typeface="Hepta Slab"/>
                <a:cs typeface="Hepta Slab"/>
                <a:sym typeface="Hepta Slab"/>
                <a:hlinkClick action="ppaction://hlinksldjump" r:id="rId16">
                  <a:extLst>
                    <a:ext uri="{A12FA001-AC4F-418D-AE19-62706E023703}">
                      <ahyp:hlinkClr val="tx"/>
                    </a:ext>
                  </a:extLst>
                </a:hlinkClick>
              </a:rPr>
              <a:t>6</a:t>
            </a:r>
            <a:endParaRPr b="1" sz="2200">
              <a:solidFill>
                <a:srgbClr val="45818E"/>
              </a:solidFill>
              <a:latin typeface="Hepta Slab"/>
              <a:ea typeface="Hepta Slab"/>
              <a:cs typeface="Hepta Slab"/>
              <a:sym typeface="Hepta Slab"/>
            </a:endParaRPr>
          </a:p>
        </p:txBody>
      </p:sp>
      <p:sp>
        <p:nvSpPr>
          <p:cNvPr id="168" name="Google Shape;168;p33">
            <a:hlinkClick/>
          </p:cNvPr>
          <p:cNvSpPr txBox="1"/>
          <p:nvPr/>
        </p:nvSpPr>
        <p:spPr>
          <a:xfrm>
            <a:off x="5063475" y="10063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17">
                  <a:extLst>
                    <a:ext uri="{A12FA001-AC4F-418D-AE19-62706E023703}">
                      <ahyp:hlinkClr val="tx"/>
                    </a:ext>
                  </a:extLst>
                </a:hlinkClick>
              </a:rPr>
              <a:t>L</a:t>
            </a:r>
            <a:r>
              <a:rPr b="1" lang="en" sz="2200" u="sng">
                <a:solidFill>
                  <a:srgbClr val="45818E"/>
                </a:solidFill>
                <a:latin typeface="Hepta Slab"/>
                <a:ea typeface="Hepta Slab"/>
                <a:cs typeface="Hepta Slab"/>
                <a:sym typeface="Hepta Slab"/>
                <a:hlinkClick action="ppaction://hlinksldjump" r:id="rId18">
                  <a:extLst>
                    <a:ext uri="{A12FA001-AC4F-418D-AE19-62706E023703}">
                      <ahyp:hlinkClr val="tx"/>
                    </a:ext>
                  </a:extLst>
                </a:hlinkClick>
              </a:rPr>
              <a:t>7</a:t>
            </a:r>
            <a:endParaRPr b="1" sz="2200">
              <a:solidFill>
                <a:srgbClr val="45818E"/>
              </a:solidFill>
              <a:latin typeface="Hepta Slab"/>
              <a:ea typeface="Hepta Slab"/>
              <a:cs typeface="Hepta Slab"/>
              <a:sym typeface="Hepta Slab"/>
            </a:endParaRPr>
          </a:p>
        </p:txBody>
      </p:sp>
      <p:pic>
        <p:nvPicPr>
          <p:cNvPr id="169" name="Google Shape;169;p33">
            <a:hlinkClick r:id="rId19"/>
          </p:cNvPr>
          <p:cNvPicPr preferRelativeResize="0"/>
          <p:nvPr/>
        </p:nvPicPr>
        <p:blipFill>
          <a:blip r:embed="rId20">
            <a:alphaModFix/>
          </a:blip>
          <a:stretch>
            <a:fillRect/>
          </a:stretch>
        </p:blipFill>
        <p:spPr>
          <a:xfrm>
            <a:off x="8064186" y="1665250"/>
            <a:ext cx="548700" cy="560038"/>
          </a:xfrm>
          <a:prstGeom prst="rect">
            <a:avLst/>
          </a:prstGeom>
          <a:noFill/>
          <a:ln cap="flat" cmpd="sng" w="38100">
            <a:solidFill>
              <a:srgbClr val="595959"/>
            </a:solidFill>
            <a:prstDash val="solid"/>
            <a:round/>
            <a:headEnd len="sm" w="sm" type="none"/>
            <a:tailEnd len="sm" w="sm" type="none"/>
          </a:ln>
        </p:spPr>
      </p:pic>
      <p:pic>
        <p:nvPicPr>
          <p:cNvPr id="170" name="Google Shape;170;p33">
            <a:hlinkClick r:id="rId21"/>
          </p:cNvPr>
          <p:cNvPicPr preferRelativeResize="0"/>
          <p:nvPr/>
        </p:nvPicPr>
        <p:blipFill>
          <a:blip r:embed="rId22">
            <a:alphaModFix/>
          </a:blip>
          <a:stretch>
            <a:fillRect/>
          </a:stretch>
        </p:blipFill>
        <p:spPr>
          <a:xfrm>
            <a:off x="8064199" y="2473611"/>
            <a:ext cx="580025" cy="506289"/>
          </a:xfrm>
          <a:prstGeom prst="rect">
            <a:avLst/>
          </a:prstGeom>
          <a:noFill/>
          <a:ln cap="flat" cmpd="sng" w="38100">
            <a:solidFill>
              <a:srgbClr val="595959"/>
            </a:solidFill>
            <a:prstDash val="solid"/>
            <a:round/>
            <a:headEnd len="sm" w="sm" type="none"/>
            <a:tailEnd len="sm" w="sm" type="none"/>
          </a:ln>
        </p:spPr>
      </p:pic>
      <p:sp>
        <p:nvSpPr>
          <p:cNvPr id="171" name="Google Shape;171;p33">
            <a:hlinkClick/>
          </p:cNvPr>
          <p:cNvSpPr txBox="1"/>
          <p:nvPr/>
        </p:nvSpPr>
        <p:spPr>
          <a:xfrm>
            <a:off x="5838975" y="100631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23">
                  <a:extLst>
                    <a:ext uri="{A12FA001-AC4F-418D-AE19-62706E023703}">
                      <ahyp:hlinkClr val="tx"/>
                    </a:ext>
                  </a:extLst>
                </a:hlinkClick>
              </a:rPr>
              <a:t>L8</a:t>
            </a:r>
            <a:endParaRPr b="1" sz="2200">
              <a:solidFill>
                <a:srgbClr val="45818E"/>
              </a:solidFill>
              <a:latin typeface="Hepta Slab"/>
              <a:ea typeface="Hepta Slab"/>
              <a:cs typeface="Hepta Slab"/>
              <a:sym typeface="Hepta Slab"/>
            </a:endParaRPr>
          </a:p>
        </p:txBody>
      </p:sp>
      <p:grpSp>
        <p:nvGrpSpPr>
          <p:cNvPr id="172" name="Google Shape;172;p33"/>
          <p:cNvGrpSpPr/>
          <p:nvPr/>
        </p:nvGrpSpPr>
        <p:grpSpPr>
          <a:xfrm>
            <a:off x="8000373" y="283909"/>
            <a:ext cx="780563" cy="669288"/>
            <a:chOff x="570875" y="4322250"/>
            <a:chExt cx="443300" cy="443325"/>
          </a:xfrm>
        </p:grpSpPr>
        <p:sp>
          <p:nvSpPr>
            <p:cNvPr id="173" name="Google Shape;173;p33"/>
            <p:cNvSpPr/>
            <p:nvPr/>
          </p:nvSpPr>
          <p:spPr>
            <a:xfrm>
              <a:off x="570875" y="4322250"/>
              <a:ext cx="443300" cy="443325"/>
            </a:xfrm>
            <a:custGeom>
              <a:rect b="b" l="l" r="r" t="t"/>
              <a:pathLst>
                <a:path extrusionOk="0" h="17733" w="17732">
                  <a:moveTo>
                    <a:pt x="13091" y="2712"/>
                  </a:moveTo>
                  <a:lnTo>
                    <a:pt x="13286" y="2736"/>
                  </a:lnTo>
                  <a:lnTo>
                    <a:pt x="13506" y="2785"/>
                  </a:lnTo>
                  <a:lnTo>
                    <a:pt x="13702" y="2858"/>
                  </a:lnTo>
                  <a:lnTo>
                    <a:pt x="13873" y="2956"/>
                  </a:lnTo>
                  <a:lnTo>
                    <a:pt x="14068" y="3054"/>
                  </a:lnTo>
                  <a:lnTo>
                    <a:pt x="14239" y="3176"/>
                  </a:lnTo>
                  <a:lnTo>
                    <a:pt x="14410" y="3323"/>
                  </a:lnTo>
                  <a:lnTo>
                    <a:pt x="14556" y="3493"/>
                  </a:lnTo>
                  <a:lnTo>
                    <a:pt x="14679" y="3664"/>
                  </a:lnTo>
                  <a:lnTo>
                    <a:pt x="14776" y="3860"/>
                  </a:lnTo>
                  <a:lnTo>
                    <a:pt x="14874" y="4031"/>
                  </a:lnTo>
                  <a:lnTo>
                    <a:pt x="14947" y="4226"/>
                  </a:lnTo>
                  <a:lnTo>
                    <a:pt x="14996" y="4446"/>
                  </a:lnTo>
                  <a:lnTo>
                    <a:pt x="15021" y="4641"/>
                  </a:lnTo>
                  <a:lnTo>
                    <a:pt x="15021" y="4861"/>
                  </a:lnTo>
                  <a:lnTo>
                    <a:pt x="15021" y="5057"/>
                  </a:lnTo>
                  <a:lnTo>
                    <a:pt x="14996" y="5252"/>
                  </a:lnTo>
                  <a:lnTo>
                    <a:pt x="14947" y="5472"/>
                  </a:lnTo>
                  <a:lnTo>
                    <a:pt x="14874" y="5667"/>
                  </a:lnTo>
                  <a:lnTo>
                    <a:pt x="14776" y="5838"/>
                  </a:lnTo>
                  <a:lnTo>
                    <a:pt x="14679" y="6033"/>
                  </a:lnTo>
                  <a:lnTo>
                    <a:pt x="14556" y="6204"/>
                  </a:lnTo>
                  <a:lnTo>
                    <a:pt x="14410" y="6375"/>
                  </a:lnTo>
                  <a:lnTo>
                    <a:pt x="13433" y="7328"/>
                  </a:lnTo>
                  <a:lnTo>
                    <a:pt x="13311" y="7426"/>
                  </a:lnTo>
                  <a:lnTo>
                    <a:pt x="13189" y="7499"/>
                  </a:lnTo>
                  <a:lnTo>
                    <a:pt x="13042" y="7548"/>
                  </a:lnTo>
                  <a:lnTo>
                    <a:pt x="12871" y="7572"/>
                  </a:lnTo>
                  <a:lnTo>
                    <a:pt x="12725" y="7548"/>
                  </a:lnTo>
                  <a:lnTo>
                    <a:pt x="12578" y="7499"/>
                  </a:lnTo>
                  <a:lnTo>
                    <a:pt x="12456" y="7426"/>
                  </a:lnTo>
                  <a:lnTo>
                    <a:pt x="12334" y="7328"/>
                  </a:lnTo>
                  <a:lnTo>
                    <a:pt x="10405" y="5398"/>
                  </a:lnTo>
                  <a:lnTo>
                    <a:pt x="10307" y="5276"/>
                  </a:lnTo>
                  <a:lnTo>
                    <a:pt x="10234" y="5154"/>
                  </a:lnTo>
                  <a:lnTo>
                    <a:pt x="10185" y="5008"/>
                  </a:lnTo>
                  <a:lnTo>
                    <a:pt x="10160" y="4861"/>
                  </a:lnTo>
                  <a:lnTo>
                    <a:pt x="10185" y="4690"/>
                  </a:lnTo>
                  <a:lnTo>
                    <a:pt x="10234" y="4544"/>
                  </a:lnTo>
                  <a:lnTo>
                    <a:pt x="10307" y="4422"/>
                  </a:lnTo>
                  <a:lnTo>
                    <a:pt x="10405" y="4299"/>
                  </a:lnTo>
                  <a:lnTo>
                    <a:pt x="11357" y="3323"/>
                  </a:lnTo>
                  <a:lnTo>
                    <a:pt x="11528" y="3176"/>
                  </a:lnTo>
                  <a:lnTo>
                    <a:pt x="11699" y="3054"/>
                  </a:lnTo>
                  <a:lnTo>
                    <a:pt x="11894" y="2956"/>
                  </a:lnTo>
                  <a:lnTo>
                    <a:pt x="12065" y="2858"/>
                  </a:lnTo>
                  <a:lnTo>
                    <a:pt x="12261" y="2785"/>
                  </a:lnTo>
                  <a:lnTo>
                    <a:pt x="12481" y="2736"/>
                  </a:lnTo>
                  <a:lnTo>
                    <a:pt x="12676" y="2712"/>
                  </a:lnTo>
                  <a:close/>
                  <a:moveTo>
                    <a:pt x="8377" y="8867"/>
                  </a:moveTo>
                  <a:lnTo>
                    <a:pt x="8475" y="8891"/>
                  </a:lnTo>
                  <a:lnTo>
                    <a:pt x="8548" y="8915"/>
                  </a:lnTo>
                  <a:lnTo>
                    <a:pt x="8646" y="8964"/>
                  </a:lnTo>
                  <a:lnTo>
                    <a:pt x="8719" y="9013"/>
                  </a:lnTo>
                  <a:lnTo>
                    <a:pt x="8768" y="9086"/>
                  </a:lnTo>
                  <a:lnTo>
                    <a:pt x="8817" y="9184"/>
                  </a:lnTo>
                  <a:lnTo>
                    <a:pt x="8841" y="9257"/>
                  </a:lnTo>
                  <a:lnTo>
                    <a:pt x="8866" y="9355"/>
                  </a:lnTo>
                  <a:lnTo>
                    <a:pt x="8841" y="9453"/>
                  </a:lnTo>
                  <a:lnTo>
                    <a:pt x="8817" y="9550"/>
                  </a:lnTo>
                  <a:lnTo>
                    <a:pt x="8768" y="9624"/>
                  </a:lnTo>
                  <a:lnTo>
                    <a:pt x="8719" y="9697"/>
                  </a:lnTo>
                  <a:lnTo>
                    <a:pt x="6179" y="12237"/>
                  </a:lnTo>
                  <a:lnTo>
                    <a:pt x="6106" y="12310"/>
                  </a:lnTo>
                  <a:lnTo>
                    <a:pt x="6033" y="12359"/>
                  </a:lnTo>
                  <a:lnTo>
                    <a:pt x="5935" y="12383"/>
                  </a:lnTo>
                  <a:lnTo>
                    <a:pt x="5740" y="12383"/>
                  </a:lnTo>
                  <a:lnTo>
                    <a:pt x="5642" y="12359"/>
                  </a:lnTo>
                  <a:lnTo>
                    <a:pt x="5569" y="12310"/>
                  </a:lnTo>
                  <a:lnTo>
                    <a:pt x="5496" y="12237"/>
                  </a:lnTo>
                  <a:lnTo>
                    <a:pt x="5422" y="12164"/>
                  </a:lnTo>
                  <a:lnTo>
                    <a:pt x="5373" y="12090"/>
                  </a:lnTo>
                  <a:lnTo>
                    <a:pt x="5349" y="11993"/>
                  </a:lnTo>
                  <a:lnTo>
                    <a:pt x="5349" y="11895"/>
                  </a:lnTo>
                  <a:lnTo>
                    <a:pt x="5349" y="11797"/>
                  </a:lnTo>
                  <a:lnTo>
                    <a:pt x="5373" y="11700"/>
                  </a:lnTo>
                  <a:lnTo>
                    <a:pt x="5422" y="11626"/>
                  </a:lnTo>
                  <a:lnTo>
                    <a:pt x="5496" y="11553"/>
                  </a:lnTo>
                  <a:lnTo>
                    <a:pt x="8036" y="9013"/>
                  </a:lnTo>
                  <a:lnTo>
                    <a:pt x="8109" y="8964"/>
                  </a:lnTo>
                  <a:lnTo>
                    <a:pt x="8182" y="8915"/>
                  </a:lnTo>
                  <a:lnTo>
                    <a:pt x="8280" y="8891"/>
                  </a:lnTo>
                  <a:lnTo>
                    <a:pt x="8377" y="8867"/>
                  </a:lnTo>
                  <a:close/>
                  <a:moveTo>
                    <a:pt x="14825" y="1"/>
                  </a:moveTo>
                  <a:lnTo>
                    <a:pt x="14288" y="25"/>
                  </a:lnTo>
                  <a:lnTo>
                    <a:pt x="13751" y="50"/>
                  </a:lnTo>
                  <a:lnTo>
                    <a:pt x="13213" y="123"/>
                  </a:lnTo>
                  <a:lnTo>
                    <a:pt x="12676" y="245"/>
                  </a:lnTo>
                  <a:lnTo>
                    <a:pt x="12163" y="367"/>
                  </a:lnTo>
                  <a:lnTo>
                    <a:pt x="11675" y="538"/>
                  </a:lnTo>
                  <a:lnTo>
                    <a:pt x="11235" y="758"/>
                  </a:lnTo>
                  <a:lnTo>
                    <a:pt x="11015" y="856"/>
                  </a:lnTo>
                  <a:lnTo>
                    <a:pt x="10844" y="1002"/>
                  </a:lnTo>
                  <a:lnTo>
                    <a:pt x="10649" y="1124"/>
                  </a:lnTo>
                  <a:lnTo>
                    <a:pt x="10502" y="1271"/>
                  </a:lnTo>
                  <a:lnTo>
                    <a:pt x="5544" y="6229"/>
                  </a:lnTo>
                  <a:lnTo>
                    <a:pt x="391" y="6229"/>
                  </a:lnTo>
                  <a:lnTo>
                    <a:pt x="245" y="6253"/>
                  </a:lnTo>
                  <a:lnTo>
                    <a:pt x="147" y="6278"/>
                  </a:lnTo>
                  <a:lnTo>
                    <a:pt x="49" y="6327"/>
                  </a:lnTo>
                  <a:lnTo>
                    <a:pt x="0" y="6400"/>
                  </a:lnTo>
                  <a:lnTo>
                    <a:pt x="0" y="6473"/>
                  </a:lnTo>
                  <a:lnTo>
                    <a:pt x="25" y="6571"/>
                  </a:lnTo>
                  <a:lnTo>
                    <a:pt x="74" y="6668"/>
                  </a:lnTo>
                  <a:lnTo>
                    <a:pt x="171" y="6791"/>
                  </a:lnTo>
                  <a:lnTo>
                    <a:pt x="2589" y="9184"/>
                  </a:lnTo>
                  <a:lnTo>
                    <a:pt x="2272" y="9502"/>
                  </a:lnTo>
                  <a:lnTo>
                    <a:pt x="953" y="9746"/>
                  </a:lnTo>
                  <a:lnTo>
                    <a:pt x="806" y="9795"/>
                  </a:lnTo>
                  <a:lnTo>
                    <a:pt x="684" y="9843"/>
                  </a:lnTo>
                  <a:lnTo>
                    <a:pt x="611" y="9941"/>
                  </a:lnTo>
                  <a:lnTo>
                    <a:pt x="562" y="10014"/>
                  </a:lnTo>
                  <a:lnTo>
                    <a:pt x="562" y="10112"/>
                  </a:lnTo>
                  <a:lnTo>
                    <a:pt x="586" y="10234"/>
                  </a:lnTo>
                  <a:lnTo>
                    <a:pt x="635" y="10332"/>
                  </a:lnTo>
                  <a:lnTo>
                    <a:pt x="733" y="10454"/>
                  </a:lnTo>
                  <a:lnTo>
                    <a:pt x="7278" y="16999"/>
                  </a:lnTo>
                  <a:lnTo>
                    <a:pt x="7401" y="17097"/>
                  </a:lnTo>
                  <a:lnTo>
                    <a:pt x="7498" y="17146"/>
                  </a:lnTo>
                  <a:lnTo>
                    <a:pt x="7620" y="17170"/>
                  </a:lnTo>
                  <a:lnTo>
                    <a:pt x="7718" y="17170"/>
                  </a:lnTo>
                  <a:lnTo>
                    <a:pt x="7791" y="17122"/>
                  </a:lnTo>
                  <a:lnTo>
                    <a:pt x="7889" y="17048"/>
                  </a:lnTo>
                  <a:lnTo>
                    <a:pt x="7938" y="16926"/>
                  </a:lnTo>
                  <a:lnTo>
                    <a:pt x="7987" y="16780"/>
                  </a:lnTo>
                  <a:lnTo>
                    <a:pt x="8231" y="15461"/>
                  </a:lnTo>
                  <a:lnTo>
                    <a:pt x="8548" y="15143"/>
                  </a:lnTo>
                  <a:lnTo>
                    <a:pt x="10942" y="17561"/>
                  </a:lnTo>
                  <a:lnTo>
                    <a:pt x="11064" y="17659"/>
                  </a:lnTo>
                  <a:lnTo>
                    <a:pt x="11162" y="17708"/>
                  </a:lnTo>
                  <a:lnTo>
                    <a:pt x="11259" y="17732"/>
                  </a:lnTo>
                  <a:lnTo>
                    <a:pt x="11333" y="17732"/>
                  </a:lnTo>
                  <a:lnTo>
                    <a:pt x="11406" y="17683"/>
                  </a:lnTo>
                  <a:lnTo>
                    <a:pt x="11455" y="17586"/>
                  </a:lnTo>
                  <a:lnTo>
                    <a:pt x="11479" y="17488"/>
                  </a:lnTo>
                  <a:lnTo>
                    <a:pt x="11504" y="17341"/>
                  </a:lnTo>
                  <a:lnTo>
                    <a:pt x="11504" y="12188"/>
                  </a:lnTo>
                  <a:lnTo>
                    <a:pt x="16461" y="7230"/>
                  </a:lnTo>
                  <a:lnTo>
                    <a:pt x="16608" y="7084"/>
                  </a:lnTo>
                  <a:lnTo>
                    <a:pt x="16730" y="6888"/>
                  </a:lnTo>
                  <a:lnTo>
                    <a:pt x="16877" y="6693"/>
                  </a:lnTo>
                  <a:lnTo>
                    <a:pt x="16974" y="6498"/>
                  </a:lnTo>
                  <a:lnTo>
                    <a:pt x="17194" y="6058"/>
                  </a:lnTo>
                  <a:lnTo>
                    <a:pt x="17365" y="5569"/>
                  </a:lnTo>
                  <a:lnTo>
                    <a:pt x="17487" y="5057"/>
                  </a:lnTo>
                  <a:lnTo>
                    <a:pt x="17609" y="4519"/>
                  </a:lnTo>
                  <a:lnTo>
                    <a:pt x="17683" y="3982"/>
                  </a:lnTo>
                  <a:lnTo>
                    <a:pt x="17707" y="3445"/>
                  </a:lnTo>
                  <a:lnTo>
                    <a:pt x="17731" y="2907"/>
                  </a:lnTo>
                  <a:lnTo>
                    <a:pt x="17731" y="2419"/>
                  </a:lnTo>
                  <a:lnTo>
                    <a:pt x="17707" y="1955"/>
                  </a:lnTo>
                  <a:lnTo>
                    <a:pt x="17658" y="1515"/>
                  </a:lnTo>
                  <a:lnTo>
                    <a:pt x="17585" y="1149"/>
                  </a:lnTo>
                  <a:lnTo>
                    <a:pt x="17512" y="831"/>
                  </a:lnTo>
                  <a:lnTo>
                    <a:pt x="17414" y="587"/>
                  </a:lnTo>
                  <a:lnTo>
                    <a:pt x="17341" y="489"/>
                  </a:lnTo>
                  <a:lnTo>
                    <a:pt x="17292" y="441"/>
                  </a:lnTo>
                  <a:lnTo>
                    <a:pt x="17243" y="392"/>
                  </a:lnTo>
                  <a:lnTo>
                    <a:pt x="17145" y="318"/>
                  </a:lnTo>
                  <a:lnTo>
                    <a:pt x="16901" y="221"/>
                  </a:lnTo>
                  <a:lnTo>
                    <a:pt x="16584" y="148"/>
                  </a:lnTo>
                  <a:lnTo>
                    <a:pt x="16217" y="74"/>
                  </a:lnTo>
                  <a:lnTo>
                    <a:pt x="15778" y="25"/>
                  </a:lnTo>
                  <a:lnTo>
                    <a:pt x="15314"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33"/>
            <p:cNvSpPr/>
            <p:nvPr/>
          </p:nvSpPr>
          <p:spPr>
            <a:xfrm>
              <a:off x="597725" y="4665400"/>
              <a:ext cx="73300" cy="73300"/>
            </a:xfrm>
            <a:custGeom>
              <a:rect b="b" l="l" r="r" t="t"/>
              <a:pathLst>
                <a:path extrusionOk="0" h="2932" w="2932">
                  <a:moveTo>
                    <a:pt x="2028" y="1"/>
                  </a:moveTo>
                  <a:lnTo>
                    <a:pt x="1857" y="25"/>
                  </a:lnTo>
                  <a:lnTo>
                    <a:pt x="1686" y="74"/>
                  </a:lnTo>
                  <a:lnTo>
                    <a:pt x="1515" y="147"/>
                  </a:lnTo>
                  <a:lnTo>
                    <a:pt x="1369" y="269"/>
                  </a:lnTo>
                  <a:lnTo>
                    <a:pt x="1222" y="489"/>
                  </a:lnTo>
                  <a:lnTo>
                    <a:pt x="1002" y="831"/>
                  </a:lnTo>
                  <a:lnTo>
                    <a:pt x="563" y="1735"/>
                  </a:lnTo>
                  <a:lnTo>
                    <a:pt x="172" y="2565"/>
                  </a:lnTo>
                  <a:lnTo>
                    <a:pt x="1" y="2932"/>
                  </a:lnTo>
                  <a:lnTo>
                    <a:pt x="1" y="2932"/>
                  </a:lnTo>
                  <a:lnTo>
                    <a:pt x="367" y="2761"/>
                  </a:lnTo>
                  <a:lnTo>
                    <a:pt x="1198" y="2370"/>
                  </a:lnTo>
                  <a:lnTo>
                    <a:pt x="2101" y="1930"/>
                  </a:lnTo>
                  <a:lnTo>
                    <a:pt x="2443" y="1710"/>
                  </a:lnTo>
                  <a:lnTo>
                    <a:pt x="2663" y="1564"/>
                  </a:lnTo>
                  <a:lnTo>
                    <a:pt x="2785" y="1417"/>
                  </a:lnTo>
                  <a:lnTo>
                    <a:pt x="2858" y="1246"/>
                  </a:lnTo>
                  <a:lnTo>
                    <a:pt x="2907" y="1075"/>
                  </a:lnTo>
                  <a:lnTo>
                    <a:pt x="2932" y="904"/>
                  </a:lnTo>
                  <a:lnTo>
                    <a:pt x="2907" y="733"/>
                  </a:lnTo>
                  <a:lnTo>
                    <a:pt x="2858" y="562"/>
                  </a:lnTo>
                  <a:lnTo>
                    <a:pt x="2785" y="416"/>
                  </a:lnTo>
                  <a:lnTo>
                    <a:pt x="2663" y="269"/>
                  </a:lnTo>
                  <a:lnTo>
                    <a:pt x="2517" y="147"/>
                  </a:lnTo>
                  <a:lnTo>
                    <a:pt x="2370" y="74"/>
                  </a:lnTo>
                  <a:lnTo>
                    <a:pt x="2199" y="25"/>
                  </a:lnTo>
                  <a:lnTo>
                    <a:pt x="202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33"/>
            <p:cNvSpPr/>
            <p:nvPr/>
          </p:nvSpPr>
          <p:spPr>
            <a:xfrm>
              <a:off x="654525" y="4708150"/>
              <a:ext cx="47025" cy="47025"/>
            </a:xfrm>
            <a:custGeom>
              <a:rect b="b" l="l" r="r" t="t"/>
              <a:pathLst>
                <a:path extrusionOk="0" h="1881" w="1881">
                  <a:moveTo>
                    <a:pt x="1124" y="0"/>
                  </a:moveTo>
                  <a:lnTo>
                    <a:pt x="977" y="25"/>
                  </a:lnTo>
                  <a:lnTo>
                    <a:pt x="831" y="74"/>
                  </a:lnTo>
                  <a:lnTo>
                    <a:pt x="709" y="147"/>
                  </a:lnTo>
                  <a:lnTo>
                    <a:pt x="586" y="245"/>
                  </a:lnTo>
                  <a:lnTo>
                    <a:pt x="464" y="391"/>
                  </a:lnTo>
                  <a:lnTo>
                    <a:pt x="367" y="611"/>
                  </a:lnTo>
                  <a:lnTo>
                    <a:pt x="269" y="880"/>
                  </a:lnTo>
                  <a:lnTo>
                    <a:pt x="171" y="1173"/>
                  </a:lnTo>
                  <a:lnTo>
                    <a:pt x="49" y="1686"/>
                  </a:lnTo>
                  <a:lnTo>
                    <a:pt x="0" y="1881"/>
                  </a:lnTo>
                  <a:lnTo>
                    <a:pt x="0" y="1881"/>
                  </a:lnTo>
                  <a:lnTo>
                    <a:pt x="220" y="1857"/>
                  </a:lnTo>
                  <a:lnTo>
                    <a:pt x="733" y="1710"/>
                  </a:lnTo>
                  <a:lnTo>
                    <a:pt x="1002" y="1637"/>
                  </a:lnTo>
                  <a:lnTo>
                    <a:pt x="1270" y="1539"/>
                  </a:lnTo>
                  <a:lnTo>
                    <a:pt x="1515" y="1417"/>
                  </a:lnTo>
                  <a:lnTo>
                    <a:pt x="1661" y="1319"/>
                  </a:lnTo>
                  <a:lnTo>
                    <a:pt x="1759" y="1197"/>
                  </a:lnTo>
                  <a:lnTo>
                    <a:pt x="1832" y="1051"/>
                  </a:lnTo>
                  <a:lnTo>
                    <a:pt x="1881" y="928"/>
                  </a:lnTo>
                  <a:lnTo>
                    <a:pt x="1881" y="782"/>
                  </a:lnTo>
                  <a:lnTo>
                    <a:pt x="1881" y="635"/>
                  </a:lnTo>
                  <a:lnTo>
                    <a:pt x="1832" y="489"/>
                  </a:lnTo>
                  <a:lnTo>
                    <a:pt x="1759" y="367"/>
                  </a:lnTo>
                  <a:lnTo>
                    <a:pt x="1661" y="245"/>
                  </a:lnTo>
                  <a:lnTo>
                    <a:pt x="1539" y="147"/>
                  </a:lnTo>
                  <a:lnTo>
                    <a:pt x="1417" y="74"/>
                  </a:lnTo>
                  <a:lnTo>
                    <a:pt x="1270" y="25"/>
                  </a:lnTo>
                  <a:lnTo>
                    <a:pt x="1124" y="0"/>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33"/>
            <p:cNvSpPr/>
            <p:nvPr/>
          </p:nvSpPr>
          <p:spPr>
            <a:xfrm>
              <a:off x="581250" y="4634875"/>
              <a:ext cx="47050" cy="47050"/>
            </a:xfrm>
            <a:custGeom>
              <a:rect b="b" l="l" r="r" t="t"/>
              <a:pathLst>
                <a:path extrusionOk="0" h="1882" w="1882">
                  <a:moveTo>
                    <a:pt x="953" y="1"/>
                  </a:moveTo>
                  <a:lnTo>
                    <a:pt x="831" y="49"/>
                  </a:lnTo>
                  <a:lnTo>
                    <a:pt x="684" y="123"/>
                  </a:lnTo>
                  <a:lnTo>
                    <a:pt x="562" y="220"/>
                  </a:lnTo>
                  <a:lnTo>
                    <a:pt x="465" y="367"/>
                  </a:lnTo>
                  <a:lnTo>
                    <a:pt x="342" y="611"/>
                  </a:lnTo>
                  <a:lnTo>
                    <a:pt x="245" y="880"/>
                  </a:lnTo>
                  <a:lnTo>
                    <a:pt x="171" y="1148"/>
                  </a:lnTo>
                  <a:lnTo>
                    <a:pt x="25" y="1661"/>
                  </a:lnTo>
                  <a:lnTo>
                    <a:pt x="1" y="1881"/>
                  </a:lnTo>
                  <a:lnTo>
                    <a:pt x="196" y="1832"/>
                  </a:lnTo>
                  <a:lnTo>
                    <a:pt x="709" y="1710"/>
                  </a:lnTo>
                  <a:lnTo>
                    <a:pt x="1002" y="1613"/>
                  </a:lnTo>
                  <a:lnTo>
                    <a:pt x="1271" y="1515"/>
                  </a:lnTo>
                  <a:lnTo>
                    <a:pt x="1490" y="1417"/>
                  </a:lnTo>
                  <a:lnTo>
                    <a:pt x="1637" y="1295"/>
                  </a:lnTo>
                  <a:lnTo>
                    <a:pt x="1735" y="1173"/>
                  </a:lnTo>
                  <a:lnTo>
                    <a:pt x="1808" y="1051"/>
                  </a:lnTo>
                  <a:lnTo>
                    <a:pt x="1857" y="904"/>
                  </a:lnTo>
                  <a:lnTo>
                    <a:pt x="1881" y="758"/>
                  </a:lnTo>
                  <a:lnTo>
                    <a:pt x="1857" y="611"/>
                  </a:lnTo>
                  <a:lnTo>
                    <a:pt x="1808" y="465"/>
                  </a:lnTo>
                  <a:lnTo>
                    <a:pt x="1735" y="343"/>
                  </a:lnTo>
                  <a:lnTo>
                    <a:pt x="1637" y="220"/>
                  </a:lnTo>
                  <a:lnTo>
                    <a:pt x="1515" y="123"/>
                  </a:lnTo>
                  <a:lnTo>
                    <a:pt x="1393" y="49"/>
                  </a:lnTo>
                  <a:lnTo>
                    <a:pt x="1246"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7" name="Google Shape;177;p33"/>
          <p:cNvSpPr txBox="1"/>
          <p:nvPr/>
        </p:nvSpPr>
        <p:spPr>
          <a:xfrm>
            <a:off x="1702375" y="426425"/>
            <a:ext cx="5276100" cy="5799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 sz="3200">
                <a:solidFill>
                  <a:srgbClr val="434343"/>
                </a:solidFill>
                <a:latin typeface="Gayathri"/>
                <a:ea typeface="Gayathri"/>
                <a:cs typeface="Gayathri"/>
                <a:sym typeface="Gayathri"/>
              </a:rPr>
              <a:t>Unit 4 Quick Links</a:t>
            </a:r>
            <a:endParaRPr sz="3200">
              <a:solidFill>
                <a:srgbClr val="434343"/>
              </a:solidFill>
              <a:latin typeface="Gayathri"/>
              <a:ea typeface="Gayathri"/>
              <a:cs typeface="Gayathri"/>
              <a:sym typeface="Gayathri"/>
            </a:endParaRPr>
          </a:p>
        </p:txBody>
      </p:sp>
      <p:sp>
        <p:nvSpPr>
          <p:cNvPr id="178" name="Google Shape;178;p33">
            <a:hlinkClick action="ppaction://hlinksldjump" r:id="rId24"/>
          </p:cNvPr>
          <p:cNvSpPr txBox="1"/>
          <p:nvPr/>
        </p:nvSpPr>
        <p:spPr>
          <a:xfrm>
            <a:off x="2062800" y="21636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9900FF"/>
              </a:solidFill>
              <a:latin typeface="Quicksand"/>
              <a:ea typeface="Quicksand"/>
              <a:cs typeface="Quicksand"/>
              <a:sym typeface="Quicksand"/>
            </a:endParaRPr>
          </a:p>
          <a:p>
            <a:pPr indent="0" lvl="0" marL="0" rtl="0" algn="ctr">
              <a:spcBef>
                <a:spcPts val="0"/>
              </a:spcBef>
              <a:spcAft>
                <a:spcPts val="0"/>
              </a:spcAft>
              <a:buNone/>
            </a:pPr>
            <a:r>
              <a:rPr b="1" lang="en" sz="1000" u="sng">
                <a:solidFill>
                  <a:srgbClr val="434343"/>
                </a:solidFill>
                <a:latin typeface="Hepta Slab"/>
                <a:ea typeface="Hepta Slab"/>
                <a:cs typeface="Hepta Slab"/>
                <a:sym typeface="Hepta Slab"/>
                <a:hlinkClick action="ppaction://hlinksldjump" r:id="rId25">
                  <a:extLst>
                    <a:ext uri="{A12FA001-AC4F-418D-AE19-62706E023703}">
                      <ahyp:hlinkClr val="tx"/>
                    </a:ext>
                  </a:extLst>
                </a:hlinkClick>
              </a:rPr>
              <a:t>Adapt 1</a:t>
            </a:r>
            <a:endParaRPr b="1" sz="1000">
              <a:solidFill>
                <a:srgbClr val="434343"/>
              </a:solidFill>
              <a:latin typeface="Hepta Slab"/>
              <a:ea typeface="Hepta Slab"/>
              <a:cs typeface="Hepta Slab"/>
              <a:sym typeface="Hepta Slab"/>
            </a:endParaRPr>
          </a:p>
        </p:txBody>
      </p:sp>
      <p:sp>
        <p:nvSpPr>
          <p:cNvPr id="179" name="Google Shape;179;p33">
            <a:hlinkClick/>
          </p:cNvPr>
          <p:cNvSpPr txBox="1"/>
          <p:nvPr/>
        </p:nvSpPr>
        <p:spPr>
          <a:xfrm>
            <a:off x="6614463" y="10063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2200" u="sng">
                <a:solidFill>
                  <a:schemeClr val="hlink"/>
                </a:solidFill>
                <a:latin typeface="Hepta Slab"/>
                <a:ea typeface="Hepta Slab"/>
                <a:cs typeface="Hepta Slab"/>
                <a:sym typeface="Hepta Slab"/>
                <a:hlinkClick action="ppaction://hlinksldjump" r:id="rId26"/>
              </a:rPr>
              <a:t>L9</a:t>
            </a:r>
            <a:endParaRPr b="1" sz="2200">
              <a:solidFill>
                <a:srgbClr val="45818E"/>
              </a:solidFill>
              <a:latin typeface="Hepta Slab"/>
              <a:ea typeface="Hepta Slab"/>
              <a:cs typeface="Hepta Slab"/>
              <a:sym typeface="Hepta Slab"/>
            </a:endParaRPr>
          </a:p>
        </p:txBody>
      </p:sp>
      <p:sp>
        <p:nvSpPr>
          <p:cNvPr id="180" name="Google Shape;180;p33">
            <a:hlinkClick/>
          </p:cNvPr>
          <p:cNvSpPr txBox="1"/>
          <p:nvPr/>
        </p:nvSpPr>
        <p:spPr>
          <a:xfrm>
            <a:off x="579350" y="21636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45818E"/>
                </a:solidFill>
                <a:latin typeface="Hepta Slab"/>
                <a:ea typeface="Hepta Slab"/>
                <a:cs typeface="Hepta Slab"/>
                <a:sym typeface="Hepta Slab"/>
                <a:hlinkClick action="ppaction://hlinksldjump" r:id="rId27">
                  <a:extLst>
                    <a:ext uri="{A12FA001-AC4F-418D-AE19-62706E023703}">
                      <ahyp:hlinkClr val="tx"/>
                    </a:ext>
                  </a:extLst>
                </a:hlinkClick>
              </a:rPr>
              <a:t>L</a:t>
            </a:r>
            <a:r>
              <a:rPr b="1" lang="en" sz="1800">
                <a:solidFill>
                  <a:srgbClr val="45818E"/>
                </a:solidFill>
                <a:latin typeface="Hepta Slab"/>
                <a:ea typeface="Hepta Slab"/>
                <a:cs typeface="Hepta Slab"/>
                <a:sym typeface="Hepta Slab"/>
              </a:rPr>
              <a:t>10</a:t>
            </a:r>
            <a:endParaRPr b="1" sz="1800">
              <a:solidFill>
                <a:srgbClr val="45818E"/>
              </a:solidFill>
              <a:latin typeface="Hepta Slab"/>
              <a:ea typeface="Hepta Slab"/>
              <a:cs typeface="Hepta Slab"/>
              <a:sym typeface="Hepta Slab"/>
            </a:endParaRPr>
          </a:p>
        </p:txBody>
      </p:sp>
      <p:sp>
        <p:nvSpPr>
          <p:cNvPr id="181" name="Google Shape;181;p33">
            <a:hlinkClick/>
          </p:cNvPr>
          <p:cNvSpPr txBox="1"/>
          <p:nvPr/>
        </p:nvSpPr>
        <p:spPr>
          <a:xfrm>
            <a:off x="1321075" y="21636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45818E"/>
                </a:solidFill>
                <a:latin typeface="Hepta Slab"/>
                <a:ea typeface="Hepta Slab"/>
                <a:cs typeface="Hepta Slab"/>
                <a:sym typeface="Hepta Slab"/>
                <a:hlinkClick action="ppaction://hlinksldjump" r:id="rId28">
                  <a:extLst>
                    <a:ext uri="{A12FA001-AC4F-418D-AE19-62706E023703}">
                      <ahyp:hlinkClr val="tx"/>
                    </a:ext>
                  </a:extLst>
                </a:hlinkClick>
              </a:rPr>
              <a:t>L</a:t>
            </a:r>
            <a:r>
              <a:rPr b="1" lang="en" sz="1800">
                <a:solidFill>
                  <a:srgbClr val="45818E"/>
                </a:solidFill>
                <a:latin typeface="Hepta Slab"/>
                <a:ea typeface="Hepta Slab"/>
                <a:cs typeface="Hepta Slab"/>
                <a:sym typeface="Hepta Slab"/>
              </a:rPr>
              <a:t>11</a:t>
            </a:r>
            <a:endParaRPr b="1" sz="1800">
              <a:solidFill>
                <a:srgbClr val="45818E"/>
              </a:solidFill>
              <a:latin typeface="Hepta Slab"/>
              <a:ea typeface="Hepta Slab"/>
              <a:cs typeface="Hepta Slab"/>
              <a:sym typeface="Hepta Slab"/>
            </a:endParaRPr>
          </a:p>
        </p:txBody>
      </p:sp>
      <p:sp>
        <p:nvSpPr>
          <p:cNvPr id="182" name="Google Shape;182;p33">
            <a:hlinkClick/>
          </p:cNvPr>
          <p:cNvSpPr txBox="1"/>
          <p:nvPr/>
        </p:nvSpPr>
        <p:spPr>
          <a:xfrm>
            <a:off x="3546250" y="21636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45818E"/>
                </a:solidFill>
                <a:latin typeface="Hepta Slab"/>
                <a:ea typeface="Hepta Slab"/>
                <a:cs typeface="Hepta Slab"/>
                <a:sym typeface="Hepta Slab"/>
                <a:hlinkClick action="ppaction://hlinksldjump" r:id="rId29">
                  <a:extLst>
                    <a:ext uri="{A12FA001-AC4F-418D-AE19-62706E023703}">
                      <ahyp:hlinkClr val="tx"/>
                    </a:ext>
                  </a:extLst>
                </a:hlinkClick>
              </a:rPr>
              <a:t>L</a:t>
            </a:r>
            <a:r>
              <a:rPr b="1" lang="en" sz="1800">
                <a:solidFill>
                  <a:srgbClr val="45818E"/>
                </a:solidFill>
                <a:latin typeface="Hepta Slab"/>
                <a:ea typeface="Hepta Slab"/>
                <a:cs typeface="Hepta Slab"/>
                <a:sym typeface="Hepta Slab"/>
              </a:rPr>
              <a:t>12</a:t>
            </a:r>
            <a:endParaRPr b="1" sz="1800">
              <a:solidFill>
                <a:srgbClr val="45818E"/>
              </a:solidFill>
              <a:latin typeface="Hepta Slab"/>
              <a:ea typeface="Hepta Slab"/>
              <a:cs typeface="Hepta Slab"/>
              <a:sym typeface="Hepta Slab"/>
            </a:endParaRPr>
          </a:p>
        </p:txBody>
      </p:sp>
      <p:sp>
        <p:nvSpPr>
          <p:cNvPr id="183" name="Google Shape;183;p33">
            <a:hlinkClick/>
          </p:cNvPr>
          <p:cNvSpPr txBox="1"/>
          <p:nvPr/>
        </p:nvSpPr>
        <p:spPr>
          <a:xfrm>
            <a:off x="4287975" y="21636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45818E"/>
                </a:solidFill>
                <a:latin typeface="Hepta Slab"/>
                <a:ea typeface="Hepta Slab"/>
                <a:cs typeface="Hepta Slab"/>
                <a:sym typeface="Hepta Slab"/>
                <a:hlinkClick action="ppaction://hlinksldjump" r:id="rId30">
                  <a:extLst>
                    <a:ext uri="{A12FA001-AC4F-418D-AE19-62706E023703}">
                      <ahyp:hlinkClr val="tx"/>
                    </a:ext>
                  </a:extLst>
                </a:hlinkClick>
              </a:rPr>
              <a:t>L</a:t>
            </a:r>
            <a:r>
              <a:rPr b="1" lang="en" sz="1800">
                <a:solidFill>
                  <a:srgbClr val="45818E"/>
                </a:solidFill>
                <a:latin typeface="Hepta Slab"/>
                <a:ea typeface="Hepta Slab"/>
                <a:cs typeface="Hepta Slab"/>
                <a:sym typeface="Hepta Slab"/>
              </a:rPr>
              <a:t>13</a:t>
            </a:r>
            <a:endParaRPr b="1" sz="1800">
              <a:solidFill>
                <a:srgbClr val="45818E"/>
              </a:solidFill>
              <a:latin typeface="Hepta Slab"/>
              <a:ea typeface="Hepta Slab"/>
              <a:cs typeface="Hepta Slab"/>
              <a:sym typeface="Hepta Slab"/>
            </a:endParaRPr>
          </a:p>
        </p:txBody>
      </p:sp>
      <p:sp>
        <p:nvSpPr>
          <p:cNvPr id="184" name="Google Shape;184;p33">
            <a:hlinkClick/>
          </p:cNvPr>
          <p:cNvSpPr txBox="1"/>
          <p:nvPr/>
        </p:nvSpPr>
        <p:spPr>
          <a:xfrm>
            <a:off x="5046588" y="218177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45818E"/>
                </a:solidFill>
                <a:latin typeface="Hepta Slab"/>
                <a:ea typeface="Hepta Slab"/>
                <a:cs typeface="Hepta Slab"/>
                <a:sym typeface="Hepta Slab"/>
                <a:hlinkClick action="ppaction://hlinksldjump" r:id="rId31">
                  <a:extLst>
                    <a:ext uri="{A12FA001-AC4F-418D-AE19-62706E023703}">
                      <ahyp:hlinkClr val="tx"/>
                    </a:ext>
                  </a:extLst>
                </a:hlinkClick>
              </a:rPr>
              <a:t>L</a:t>
            </a:r>
            <a:r>
              <a:rPr b="1" lang="en" sz="1800">
                <a:solidFill>
                  <a:srgbClr val="45818E"/>
                </a:solidFill>
                <a:latin typeface="Hepta Slab"/>
                <a:ea typeface="Hepta Slab"/>
                <a:cs typeface="Hepta Slab"/>
                <a:sym typeface="Hepta Slab"/>
              </a:rPr>
              <a:t>14</a:t>
            </a:r>
            <a:endParaRPr b="1" sz="1800">
              <a:solidFill>
                <a:srgbClr val="45818E"/>
              </a:solidFill>
              <a:latin typeface="Hepta Slab"/>
              <a:ea typeface="Hepta Slab"/>
              <a:cs typeface="Hepta Slab"/>
              <a:sym typeface="Hepta Slab"/>
            </a:endParaRPr>
          </a:p>
        </p:txBody>
      </p:sp>
      <p:sp>
        <p:nvSpPr>
          <p:cNvPr id="185" name="Google Shape;185;p33">
            <a:hlinkClick/>
          </p:cNvPr>
          <p:cNvSpPr txBox="1"/>
          <p:nvPr/>
        </p:nvSpPr>
        <p:spPr>
          <a:xfrm>
            <a:off x="5805213" y="218178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45818E"/>
                </a:solidFill>
                <a:latin typeface="Hepta Slab"/>
                <a:ea typeface="Hepta Slab"/>
                <a:cs typeface="Hepta Slab"/>
                <a:sym typeface="Hepta Slab"/>
                <a:hlinkClick action="ppaction://hlinksldjump" r:id="rId32">
                  <a:extLst>
                    <a:ext uri="{A12FA001-AC4F-418D-AE19-62706E023703}">
                      <ahyp:hlinkClr val="tx"/>
                    </a:ext>
                  </a:extLst>
                </a:hlinkClick>
              </a:rPr>
              <a:t>L</a:t>
            </a:r>
            <a:r>
              <a:rPr b="1" lang="en" sz="1800">
                <a:solidFill>
                  <a:srgbClr val="45818E"/>
                </a:solidFill>
                <a:latin typeface="Hepta Slab"/>
                <a:ea typeface="Hepta Slab"/>
                <a:cs typeface="Hepta Slab"/>
                <a:sym typeface="Hepta Slab"/>
              </a:rPr>
              <a:t>15</a:t>
            </a:r>
            <a:endParaRPr b="1" sz="1800">
              <a:solidFill>
                <a:srgbClr val="45818E"/>
              </a:solidFill>
              <a:latin typeface="Hepta Slab"/>
              <a:ea typeface="Hepta Slab"/>
              <a:cs typeface="Hepta Slab"/>
              <a:sym typeface="Hepta Slab"/>
            </a:endParaRPr>
          </a:p>
        </p:txBody>
      </p:sp>
      <p:sp>
        <p:nvSpPr>
          <p:cNvPr id="186" name="Google Shape;186;p33">
            <a:hlinkClick/>
          </p:cNvPr>
          <p:cNvSpPr txBox="1"/>
          <p:nvPr/>
        </p:nvSpPr>
        <p:spPr>
          <a:xfrm>
            <a:off x="6614463" y="218178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45818E"/>
                </a:solidFill>
                <a:latin typeface="Hepta Slab"/>
                <a:ea typeface="Hepta Slab"/>
                <a:cs typeface="Hepta Slab"/>
                <a:sym typeface="Hepta Slab"/>
                <a:hlinkClick action="ppaction://hlinksldjump" r:id="rId33">
                  <a:extLst>
                    <a:ext uri="{A12FA001-AC4F-418D-AE19-62706E023703}">
                      <ahyp:hlinkClr val="tx"/>
                    </a:ext>
                  </a:extLst>
                </a:hlinkClick>
              </a:rPr>
              <a:t>L</a:t>
            </a:r>
            <a:r>
              <a:rPr b="1" lang="en" sz="1800">
                <a:solidFill>
                  <a:srgbClr val="45818E"/>
                </a:solidFill>
                <a:latin typeface="Hepta Slab"/>
                <a:ea typeface="Hepta Slab"/>
                <a:cs typeface="Hepta Slab"/>
                <a:sym typeface="Hepta Slab"/>
              </a:rPr>
              <a:t>16</a:t>
            </a:r>
            <a:endParaRPr b="1" sz="1800">
              <a:solidFill>
                <a:srgbClr val="45818E"/>
              </a:solidFill>
              <a:latin typeface="Hepta Slab"/>
              <a:ea typeface="Hepta Slab"/>
              <a:cs typeface="Hepta Slab"/>
              <a:sym typeface="Hepta Slab"/>
            </a:endParaRPr>
          </a:p>
        </p:txBody>
      </p:sp>
      <p:sp>
        <p:nvSpPr>
          <p:cNvPr id="187" name="Google Shape;187;p33">
            <a:hlinkClick/>
          </p:cNvPr>
          <p:cNvSpPr txBox="1"/>
          <p:nvPr/>
        </p:nvSpPr>
        <p:spPr>
          <a:xfrm>
            <a:off x="519150" y="332087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45818E"/>
                </a:solidFill>
                <a:latin typeface="Hepta Slab"/>
                <a:ea typeface="Hepta Slab"/>
                <a:cs typeface="Hepta Slab"/>
                <a:sym typeface="Hepta Slab"/>
                <a:hlinkClick action="ppaction://hlinksldjump" r:id="rId34">
                  <a:extLst>
                    <a:ext uri="{A12FA001-AC4F-418D-AE19-62706E023703}">
                      <ahyp:hlinkClr val="tx"/>
                    </a:ext>
                  </a:extLst>
                </a:hlinkClick>
              </a:rPr>
              <a:t>L</a:t>
            </a:r>
            <a:r>
              <a:rPr b="1" lang="en" sz="1800">
                <a:solidFill>
                  <a:srgbClr val="45818E"/>
                </a:solidFill>
                <a:latin typeface="Hepta Slab"/>
                <a:ea typeface="Hepta Slab"/>
                <a:cs typeface="Hepta Slab"/>
                <a:sym typeface="Hepta Slab"/>
              </a:rPr>
              <a:t>17</a:t>
            </a:r>
            <a:endParaRPr b="1" sz="1800">
              <a:solidFill>
                <a:srgbClr val="45818E"/>
              </a:solidFill>
              <a:latin typeface="Hepta Slab"/>
              <a:ea typeface="Hepta Slab"/>
              <a:cs typeface="Hepta Slab"/>
              <a:sym typeface="Hepta Slab"/>
            </a:endParaRPr>
          </a:p>
        </p:txBody>
      </p:sp>
      <p:pic>
        <p:nvPicPr>
          <p:cNvPr id="188" name="Google Shape;188;p33">
            <a:hlinkClick r:id="rId35"/>
          </p:cNvPr>
          <p:cNvPicPr preferRelativeResize="0"/>
          <p:nvPr/>
        </p:nvPicPr>
        <p:blipFill>
          <a:blip r:embed="rId36">
            <a:alphaModFix/>
          </a:blip>
          <a:stretch>
            <a:fillRect/>
          </a:stretch>
        </p:blipFill>
        <p:spPr>
          <a:xfrm>
            <a:off x="8100512" y="3306538"/>
            <a:ext cx="580025" cy="564587"/>
          </a:xfrm>
          <a:prstGeom prst="rect">
            <a:avLst/>
          </a:prstGeom>
          <a:noFill/>
          <a:ln cap="flat" cmpd="sng" w="28575">
            <a:solidFill>
              <a:srgbClr val="595959"/>
            </a:solidFill>
            <a:prstDash val="solid"/>
            <a:round/>
            <a:headEnd len="sm" w="sm" type="none"/>
            <a:tailEnd len="sm" w="sm" type="none"/>
          </a:ln>
        </p:spPr>
      </p:pic>
      <p:sp>
        <p:nvSpPr>
          <p:cNvPr id="189" name="Google Shape;189;p33">
            <a:hlinkClick/>
          </p:cNvPr>
          <p:cNvSpPr txBox="1"/>
          <p:nvPr/>
        </p:nvSpPr>
        <p:spPr>
          <a:xfrm>
            <a:off x="2804525" y="33065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45818E"/>
                </a:solidFill>
                <a:latin typeface="Hepta Slab"/>
                <a:ea typeface="Hepta Slab"/>
                <a:cs typeface="Hepta Slab"/>
                <a:sym typeface="Hepta Slab"/>
                <a:hlinkClick action="ppaction://hlinksldjump" r:id="rId37">
                  <a:extLst>
                    <a:ext uri="{A12FA001-AC4F-418D-AE19-62706E023703}">
                      <ahyp:hlinkClr val="tx"/>
                    </a:ext>
                  </a:extLst>
                </a:hlinkClick>
              </a:rPr>
              <a:t>L</a:t>
            </a:r>
            <a:r>
              <a:rPr b="1" lang="en" sz="1800">
                <a:solidFill>
                  <a:srgbClr val="45818E"/>
                </a:solidFill>
                <a:latin typeface="Hepta Slab"/>
                <a:ea typeface="Hepta Slab"/>
                <a:cs typeface="Hepta Slab"/>
                <a:sym typeface="Hepta Slab"/>
              </a:rPr>
              <a:t>18</a:t>
            </a:r>
            <a:endParaRPr b="1" sz="1800">
              <a:solidFill>
                <a:srgbClr val="45818E"/>
              </a:solidFill>
              <a:latin typeface="Hepta Slab"/>
              <a:ea typeface="Hepta Slab"/>
              <a:cs typeface="Hepta Slab"/>
              <a:sym typeface="Hepta Slab"/>
            </a:endParaRPr>
          </a:p>
        </p:txBody>
      </p:sp>
      <p:sp>
        <p:nvSpPr>
          <p:cNvPr id="190" name="Google Shape;190;p33">
            <a:hlinkClick action="ppaction://hlinksldjump" r:id="rId38"/>
          </p:cNvPr>
          <p:cNvSpPr txBox="1"/>
          <p:nvPr/>
        </p:nvSpPr>
        <p:spPr>
          <a:xfrm>
            <a:off x="2804525" y="21636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9900FF"/>
              </a:solidFill>
              <a:latin typeface="Quicksand"/>
              <a:ea typeface="Quicksand"/>
              <a:cs typeface="Quicksand"/>
              <a:sym typeface="Quicksand"/>
            </a:endParaRPr>
          </a:p>
          <a:p>
            <a:pPr indent="0" lvl="0" marL="0" rtl="0" algn="ctr">
              <a:spcBef>
                <a:spcPts val="0"/>
              </a:spcBef>
              <a:spcAft>
                <a:spcPts val="0"/>
              </a:spcAft>
              <a:buNone/>
            </a:pPr>
            <a:r>
              <a:rPr b="1" lang="en" sz="1000" u="sng">
                <a:solidFill>
                  <a:srgbClr val="434343"/>
                </a:solidFill>
                <a:latin typeface="Hepta Slab"/>
                <a:ea typeface="Hepta Slab"/>
                <a:cs typeface="Hepta Slab"/>
                <a:sym typeface="Hepta Slab"/>
                <a:hlinkClick action="ppaction://hlinksldjump" r:id="rId39">
                  <a:extLst>
                    <a:ext uri="{A12FA001-AC4F-418D-AE19-62706E023703}">
                      <ahyp:hlinkClr val="tx"/>
                    </a:ext>
                  </a:extLst>
                </a:hlinkClick>
              </a:rPr>
              <a:t>Adapt </a:t>
            </a:r>
            <a:r>
              <a:rPr b="1" lang="en" sz="1000">
                <a:solidFill>
                  <a:srgbClr val="434343"/>
                </a:solidFill>
                <a:latin typeface="Hepta Slab"/>
                <a:ea typeface="Hepta Slab"/>
                <a:cs typeface="Hepta Slab"/>
                <a:sym typeface="Hepta Slab"/>
              </a:rPr>
              <a:t>2</a:t>
            </a:r>
            <a:endParaRPr b="1" sz="1000">
              <a:solidFill>
                <a:srgbClr val="434343"/>
              </a:solidFill>
              <a:latin typeface="Hepta Slab"/>
              <a:ea typeface="Hepta Slab"/>
              <a:cs typeface="Hepta Slab"/>
              <a:sym typeface="Hepta Slab"/>
            </a:endParaRPr>
          </a:p>
        </p:txBody>
      </p:sp>
      <p:sp>
        <p:nvSpPr>
          <p:cNvPr id="191" name="Google Shape;191;p33">
            <a:hlinkClick action="ppaction://hlinksldjump" r:id="rId40"/>
          </p:cNvPr>
          <p:cNvSpPr txBox="1"/>
          <p:nvPr/>
        </p:nvSpPr>
        <p:spPr>
          <a:xfrm>
            <a:off x="1321075" y="33065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9900FF"/>
              </a:solidFill>
              <a:latin typeface="Quicksand"/>
              <a:ea typeface="Quicksand"/>
              <a:cs typeface="Quicksand"/>
              <a:sym typeface="Quicksand"/>
            </a:endParaRPr>
          </a:p>
          <a:p>
            <a:pPr indent="0" lvl="0" marL="0" rtl="0" algn="ctr">
              <a:spcBef>
                <a:spcPts val="0"/>
              </a:spcBef>
              <a:spcAft>
                <a:spcPts val="0"/>
              </a:spcAft>
              <a:buNone/>
            </a:pPr>
            <a:r>
              <a:rPr b="1" lang="en" sz="1000" u="sng">
                <a:solidFill>
                  <a:srgbClr val="434343"/>
                </a:solidFill>
                <a:latin typeface="Hepta Slab"/>
                <a:ea typeface="Hepta Slab"/>
                <a:cs typeface="Hepta Slab"/>
                <a:sym typeface="Hepta Slab"/>
                <a:hlinkClick action="ppaction://hlinksldjump" r:id="rId41">
                  <a:extLst>
                    <a:ext uri="{A12FA001-AC4F-418D-AE19-62706E023703}">
                      <ahyp:hlinkClr val="tx"/>
                    </a:ext>
                  </a:extLst>
                </a:hlinkClick>
              </a:rPr>
              <a:t>Adapt </a:t>
            </a:r>
            <a:r>
              <a:rPr b="1" lang="en" sz="1000">
                <a:solidFill>
                  <a:srgbClr val="434343"/>
                </a:solidFill>
                <a:latin typeface="Hepta Slab"/>
                <a:ea typeface="Hepta Slab"/>
                <a:cs typeface="Hepta Slab"/>
                <a:sym typeface="Hepta Slab"/>
              </a:rPr>
              <a:t>3</a:t>
            </a:r>
            <a:endParaRPr b="1" sz="1000">
              <a:solidFill>
                <a:srgbClr val="434343"/>
              </a:solidFill>
              <a:latin typeface="Hepta Slab"/>
              <a:ea typeface="Hepta Slab"/>
              <a:cs typeface="Hepta Slab"/>
              <a:sym typeface="Hepta Slab"/>
            </a:endParaRPr>
          </a:p>
        </p:txBody>
      </p:sp>
      <p:sp>
        <p:nvSpPr>
          <p:cNvPr id="192" name="Google Shape;192;p33">
            <a:hlinkClick action="ppaction://hlinksldjump" r:id="rId42"/>
          </p:cNvPr>
          <p:cNvSpPr txBox="1"/>
          <p:nvPr/>
        </p:nvSpPr>
        <p:spPr>
          <a:xfrm>
            <a:off x="2062800" y="33065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9900FF"/>
              </a:solidFill>
              <a:latin typeface="Quicksand"/>
              <a:ea typeface="Quicksand"/>
              <a:cs typeface="Quicksand"/>
              <a:sym typeface="Quicksand"/>
            </a:endParaRPr>
          </a:p>
          <a:p>
            <a:pPr indent="0" lvl="0" marL="0" rtl="0" algn="ctr">
              <a:spcBef>
                <a:spcPts val="0"/>
              </a:spcBef>
              <a:spcAft>
                <a:spcPts val="0"/>
              </a:spcAft>
              <a:buNone/>
            </a:pPr>
            <a:r>
              <a:rPr b="1" lang="en" sz="1000" u="sng">
                <a:solidFill>
                  <a:srgbClr val="434343"/>
                </a:solidFill>
                <a:latin typeface="Hepta Slab"/>
                <a:ea typeface="Hepta Slab"/>
                <a:cs typeface="Hepta Slab"/>
                <a:sym typeface="Hepta Slab"/>
                <a:hlinkClick action="ppaction://hlinksldjump" r:id="rId43">
                  <a:extLst>
                    <a:ext uri="{A12FA001-AC4F-418D-AE19-62706E023703}">
                      <ahyp:hlinkClr val="tx"/>
                    </a:ext>
                  </a:extLst>
                </a:hlinkClick>
              </a:rPr>
              <a:t>Adapt </a:t>
            </a:r>
            <a:r>
              <a:rPr b="1" lang="en" sz="1000">
                <a:solidFill>
                  <a:srgbClr val="434343"/>
                </a:solidFill>
                <a:latin typeface="Hepta Slab"/>
                <a:ea typeface="Hepta Slab"/>
                <a:cs typeface="Hepta Slab"/>
                <a:sym typeface="Hepta Slab"/>
              </a:rPr>
              <a:t>4</a:t>
            </a:r>
            <a:endParaRPr b="1" sz="1000">
              <a:solidFill>
                <a:srgbClr val="434343"/>
              </a:solidFill>
              <a:latin typeface="Hepta Slab"/>
              <a:ea typeface="Hepta Slab"/>
              <a:cs typeface="Hepta Slab"/>
              <a:sym typeface="Hepta Slab"/>
            </a:endParaRPr>
          </a:p>
        </p:txBody>
      </p:sp>
      <p:sp>
        <p:nvSpPr>
          <p:cNvPr id="193" name="Google Shape;193;p33">
            <a:hlinkClick/>
          </p:cNvPr>
          <p:cNvSpPr txBox="1"/>
          <p:nvPr/>
        </p:nvSpPr>
        <p:spPr>
          <a:xfrm>
            <a:off x="3546250" y="332087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45818E"/>
                </a:solidFill>
                <a:latin typeface="Hepta Slab"/>
                <a:ea typeface="Hepta Slab"/>
                <a:cs typeface="Hepta Slab"/>
                <a:sym typeface="Hepta Slab"/>
                <a:hlinkClick action="ppaction://hlinksldjump" r:id="rId44">
                  <a:extLst>
                    <a:ext uri="{A12FA001-AC4F-418D-AE19-62706E023703}">
                      <ahyp:hlinkClr val="tx"/>
                    </a:ext>
                  </a:extLst>
                </a:hlinkClick>
              </a:rPr>
              <a:t>L</a:t>
            </a:r>
            <a:r>
              <a:rPr b="1" lang="en" sz="1800">
                <a:solidFill>
                  <a:srgbClr val="45818E"/>
                </a:solidFill>
                <a:latin typeface="Hepta Slab"/>
                <a:ea typeface="Hepta Slab"/>
                <a:cs typeface="Hepta Slab"/>
                <a:sym typeface="Hepta Slab"/>
              </a:rPr>
              <a:t>19</a:t>
            </a:r>
            <a:endParaRPr b="1" sz="1800">
              <a:solidFill>
                <a:srgbClr val="45818E"/>
              </a:solidFill>
              <a:latin typeface="Hepta Slab"/>
              <a:ea typeface="Hepta Slab"/>
              <a:cs typeface="Hepta Slab"/>
              <a:sym typeface="Hepta Slab"/>
            </a:endParaRPr>
          </a:p>
        </p:txBody>
      </p:sp>
      <p:sp>
        <p:nvSpPr>
          <p:cNvPr id="194" name="Google Shape;194;p33">
            <a:hlinkClick/>
          </p:cNvPr>
          <p:cNvSpPr txBox="1"/>
          <p:nvPr/>
        </p:nvSpPr>
        <p:spPr>
          <a:xfrm>
            <a:off x="4287975" y="332087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0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1700" u="sng">
                <a:solidFill>
                  <a:srgbClr val="45818E"/>
                </a:solidFill>
                <a:latin typeface="Hepta Slab"/>
                <a:ea typeface="Hepta Slab"/>
                <a:cs typeface="Hepta Slab"/>
                <a:sym typeface="Hepta Slab"/>
                <a:hlinkClick action="ppaction://hlinksldjump" r:id="rId45">
                  <a:extLst>
                    <a:ext uri="{A12FA001-AC4F-418D-AE19-62706E023703}">
                      <ahyp:hlinkClr val="tx"/>
                    </a:ext>
                  </a:extLst>
                </a:hlinkClick>
              </a:rPr>
              <a:t>L</a:t>
            </a:r>
            <a:r>
              <a:rPr b="1" lang="en" sz="1700">
                <a:solidFill>
                  <a:srgbClr val="45818E"/>
                </a:solidFill>
                <a:latin typeface="Hepta Slab"/>
                <a:ea typeface="Hepta Slab"/>
                <a:cs typeface="Hepta Slab"/>
                <a:sym typeface="Hepta Slab"/>
              </a:rPr>
              <a:t>20</a:t>
            </a:r>
            <a:endParaRPr b="1" sz="1700">
              <a:solidFill>
                <a:srgbClr val="45818E"/>
              </a:solidFill>
              <a:latin typeface="Hepta Slab"/>
              <a:ea typeface="Hepta Slab"/>
              <a:cs typeface="Hepta Slab"/>
              <a:sym typeface="Hepta Slab"/>
            </a:endParaRPr>
          </a:p>
        </p:txBody>
      </p:sp>
      <p:sp>
        <p:nvSpPr>
          <p:cNvPr id="195" name="Google Shape;195;p33">
            <a:hlinkClick/>
          </p:cNvPr>
          <p:cNvSpPr txBox="1"/>
          <p:nvPr/>
        </p:nvSpPr>
        <p:spPr>
          <a:xfrm>
            <a:off x="5029700" y="33065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0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1700" u="sng">
                <a:solidFill>
                  <a:srgbClr val="45818E"/>
                </a:solidFill>
                <a:latin typeface="Hepta Slab"/>
                <a:ea typeface="Hepta Slab"/>
                <a:cs typeface="Hepta Slab"/>
                <a:sym typeface="Hepta Slab"/>
                <a:hlinkClick action="ppaction://hlinksldjump" r:id="rId46">
                  <a:extLst>
                    <a:ext uri="{A12FA001-AC4F-418D-AE19-62706E023703}">
                      <ahyp:hlinkClr val="tx"/>
                    </a:ext>
                  </a:extLst>
                </a:hlinkClick>
              </a:rPr>
              <a:t>L</a:t>
            </a:r>
            <a:r>
              <a:rPr b="1" lang="en" sz="1700">
                <a:solidFill>
                  <a:srgbClr val="45818E"/>
                </a:solidFill>
                <a:latin typeface="Hepta Slab"/>
                <a:ea typeface="Hepta Slab"/>
                <a:cs typeface="Hepta Slab"/>
                <a:sym typeface="Hepta Slab"/>
              </a:rPr>
              <a:t>21</a:t>
            </a:r>
            <a:endParaRPr b="1" sz="1700">
              <a:solidFill>
                <a:srgbClr val="45818E"/>
              </a:solidFill>
              <a:latin typeface="Hepta Slab"/>
              <a:ea typeface="Hepta Slab"/>
              <a:cs typeface="Hepta Slab"/>
              <a:sym typeface="Hepta Slab"/>
            </a:endParaRPr>
          </a:p>
        </p:txBody>
      </p:sp>
      <p:sp>
        <p:nvSpPr>
          <p:cNvPr id="196" name="Google Shape;196;p33">
            <a:hlinkClick/>
          </p:cNvPr>
          <p:cNvSpPr txBox="1"/>
          <p:nvPr/>
        </p:nvSpPr>
        <p:spPr>
          <a:xfrm>
            <a:off x="5771425" y="33065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0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1700" u="sng">
                <a:solidFill>
                  <a:srgbClr val="45818E"/>
                </a:solidFill>
                <a:latin typeface="Hepta Slab"/>
                <a:ea typeface="Hepta Slab"/>
                <a:cs typeface="Hepta Slab"/>
                <a:sym typeface="Hepta Slab"/>
                <a:hlinkClick action="ppaction://hlinksldjump" r:id="rId47">
                  <a:extLst>
                    <a:ext uri="{A12FA001-AC4F-418D-AE19-62706E023703}">
                      <ahyp:hlinkClr val="tx"/>
                    </a:ext>
                  </a:extLst>
                </a:hlinkClick>
              </a:rPr>
              <a:t>L</a:t>
            </a:r>
            <a:r>
              <a:rPr b="1" lang="en" sz="1700">
                <a:solidFill>
                  <a:srgbClr val="45818E"/>
                </a:solidFill>
                <a:latin typeface="Hepta Slab"/>
                <a:ea typeface="Hepta Slab"/>
                <a:cs typeface="Hepta Slab"/>
                <a:sym typeface="Hepta Slab"/>
              </a:rPr>
              <a:t>22</a:t>
            </a:r>
            <a:endParaRPr b="1" sz="1700">
              <a:solidFill>
                <a:srgbClr val="45818E"/>
              </a:solidFill>
              <a:latin typeface="Hepta Slab"/>
              <a:ea typeface="Hepta Slab"/>
              <a:cs typeface="Hepta Slab"/>
              <a:sym typeface="Hepta Slab"/>
            </a:endParaRPr>
          </a:p>
        </p:txBody>
      </p:sp>
      <p:sp>
        <p:nvSpPr>
          <p:cNvPr id="197" name="Google Shape;197;p33">
            <a:hlinkClick/>
          </p:cNvPr>
          <p:cNvSpPr txBox="1"/>
          <p:nvPr/>
        </p:nvSpPr>
        <p:spPr>
          <a:xfrm>
            <a:off x="6565100" y="33065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0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1700" u="sng">
                <a:solidFill>
                  <a:schemeClr val="hlink"/>
                </a:solidFill>
                <a:latin typeface="Hepta Slab"/>
                <a:ea typeface="Hepta Slab"/>
                <a:cs typeface="Hepta Slab"/>
                <a:sym typeface="Hepta Slab"/>
                <a:hlinkClick action="ppaction://hlinksldjump" r:id="rId48"/>
              </a:rPr>
              <a:t>L23</a:t>
            </a:r>
            <a:endParaRPr b="1" sz="1700">
              <a:solidFill>
                <a:srgbClr val="45818E"/>
              </a:solidFill>
              <a:latin typeface="Hepta Slab"/>
              <a:ea typeface="Hepta Slab"/>
              <a:cs typeface="Hepta Slab"/>
              <a:sym typeface="Hepta Slab"/>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201" name="Shape 201"/>
        <p:cNvGrpSpPr/>
        <p:nvPr/>
      </p:nvGrpSpPr>
      <p:grpSpPr>
        <a:xfrm>
          <a:off x="0" y="0"/>
          <a:ext cx="0" cy="0"/>
          <a:chOff x="0" y="0"/>
          <a:chExt cx="0" cy="0"/>
        </a:xfrm>
      </p:grpSpPr>
      <p:sp>
        <p:nvSpPr>
          <p:cNvPr id="202" name="Google Shape;202;p34"/>
          <p:cNvSpPr txBox="1"/>
          <p:nvPr>
            <p:ph type="ctrTitle"/>
          </p:nvPr>
        </p:nvSpPr>
        <p:spPr>
          <a:xfrm>
            <a:off x="1259875" y="2019150"/>
            <a:ext cx="64611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Introduction to Rounding</a:t>
            </a:r>
            <a:endParaRPr sz="4400">
              <a:solidFill>
                <a:srgbClr val="434343"/>
              </a:solidFill>
              <a:latin typeface="Hepta Slab"/>
              <a:ea typeface="Hepta Slab"/>
              <a:cs typeface="Hepta Slab"/>
              <a:sym typeface="Hepta Slab"/>
            </a:endParaRPr>
          </a:p>
        </p:txBody>
      </p:sp>
      <p:sp>
        <p:nvSpPr>
          <p:cNvPr id="203" name="Google Shape;203;p34"/>
          <p:cNvSpPr txBox="1"/>
          <p:nvPr/>
        </p:nvSpPr>
        <p:spPr>
          <a:xfrm>
            <a:off x="2558900" y="2757150"/>
            <a:ext cx="4253400" cy="55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Let’s learn about rounding</a:t>
            </a:r>
            <a:endParaRPr>
              <a:latin typeface="Quicksand"/>
              <a:ea typeface="Quicksand"/>
              <a:cs typeface="Quicksand"/>
              <a:sym typeface="Quicksand"/>
            </a:endParaRPr>
          </a:p>
        </p:txBody>
      </p:sp>
      <p:sp>
        <p:nvSpPr>
          <p:cNvPr id="204" name="Google Shape;204;p34"/>
          <p:cNvSpPr/>
          <p:nvPr/>
        </p:nvSpPr>
        <p:spPr>
          <a:xfrm>
            <a:off x="3026327" y="27571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34"/>
          <p:cNvSpPr txBox="1"/>
          <p:nvPr/>
        </p:nvSpPr>
        <p:spPr>
          <a:xfrm>
            <a:off x="0" y="4834325"/>
            <a:ext cx="356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 3.NBT.A.1</a:t>
            </a:r>
            <a:endParaRPr sz="1100">
              <a:latin typeface="Quicksand"/>
              <a:ea typeface="Quicksand"/>
              <a:cs typeface="Quicksand"/>
              <a:sym typeface="Quicksand"/>
            </a:endParaRPr>
          </a:p>
        </p:txBody>
      </p:sp>
      <p:sp>
        <p:nvSpPr>
          <p:cNvPr id="206" name="Google Shape;206;p34"/>
          <p:cNvSpPr txBox="1"/>
          <p:nvPr/>
        </p:nvSpPr>
        <p:spPr>
          <a:xfrm>
            <a:off x="7884875" y="365450"/>
            <a:ext cx="1173600" cy="909000"/>
          </a:xfrm>
          <a:prstGeom prst="rect">
            <a:avLst/>
          </a:prstGeom>
          <a:noFill/>
          <a:ln cap="flat" cmpd="sng" w="7620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1</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10" name="Shape 210"/>
        <p:cNvGrpSpPr/>
        <p:nvPr/>
      </p:nvGrpSpPr>
      <p:grpSpPr>
        <a:xfrm>
          <a:off x="0" y="0"/>
          <a:ext cx="0" cy="0"/>
          <a:chOff x="0" y="0"/>
          <a:chExt cx="0" cy="0"/>
        </a:xfrm>
      </p:grpSpPr>
      <p:sp>
        <p:nvSpPr>
          <p:cNvPr id="211" name="Google Shape;211;p35"/>
          <p:cNvSpPr txBox="1"/>
          <p:nvPr>
            <p:ph type="ctrTitle"/>
          </p:nvPr>
        </p:nvSpPr>
        <p:spPr>
          <a:xfrm>
            <a:off x="546500" y="400647"/>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What Do You Know About _____? </a:t>
            </a:r>
            <a:endParaRPr b="0" sz="3000">
              <a:solidFill>
                <a:srgbClr val="595959"/>
              </a:solidFill>
              <a:latin typeface="Hepta Slab"/>
              <a:ea typeface="Hepta Slab"/>
              <a:cs typeface="Hepta Slab"/>
              <a:sym typeface="Hepta Slab"/>
            </a:endParaRPr>
          </a:p>
        </p:txBody>
      </p:sp>
      <p:sp>
        <p:nvSpPr>
          <p:cNvPr id="212" name="Google Shape;212;p3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13" name="Google Shape;213;p35"/>
          <p:cNvSpPr txBox="1"/>
          <p:nvPr/>
        </p:nvSpPr>
        <p:spPr>
          <a:xfrm>
            <a:off x="1210875" y="1628800"/>
            <a:ext cx="6815100" cy="942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800">
                <a:latin typeface="Love Ya Like A Sister"/>
                <a:ea typeface="Love Ya Like A Sister"/>
                <a:cs typeface="Love Ya Like A Sister"/>
                <a:sym typeface="Love Ya Like A Sister"/>
              </a:rPr>
              <a:t>What do you know about the number line? </a:t>
            </a:r>
            <a:endParaRPr b="1" sz="2800">
              <a:latin typeface="Love Ya Like A Sister"/>
              <a:ea typeface="Love Ya Like A Sister"/>
              <a:cs typeface="Love Ya Like A Sister"/>
              <a:sym typeface="Love Ya Like A Sister"/>
            </a:endParaRPr>
          </a:p>
        </p:txBody>
      </p:sp>
      <p:pic>
        <p:nvPicPr>
          <p:cNvPr id="214" name="Google Shape;214;p35"/>
          <p:cNvPicPr preferRelativeResize="0"/>
          <p:nvPr/>
        </p:nvPicPr>
        <p:blipFill>
          <a:blip r:embed="rId3">
            <a:alphaModFix/>
          </a:blip>
          <a:stretch>
            <a:fillRect/>
          </a:stretch>
        </p:blipFill>
        <p:spPr>
          <a:xfrm>
            <a:off x="2928925" y="2571700"/>
            <a:ext cx="3286125" cy="13906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18" name="Shape 218"/>
        <p:cNvGrpSpPr/>
        <p:nvPr/>
      </p:nvGrpSpPr>
      <p:grpSpPr>
        <a:xfrm>
          <a:off x="0" y="0"/>
          <a:ext cx="0" cy="0"/>
          <a:chOff x="0" y="0"/>
          <a:chExt cx="0" cy="0"/>
        </a:xfrm>
      </p:grpSpPr>
      <p:sp>
        <p:nvSpPr>
          <p:cNvPr id="219" name="Google Shape;219;p36"/>
          <p:cNvSpPr txBox="1"/>
          <p:nvPr>
            <p:ph type="ctrTitle"/>
          </p:nvPr>
        </p:nvSpPr>
        <p:spPr>
          <a:xfrm>
            <a:off x="697325" y="466150"/>
            <a:ext cx="7073400" cy="64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What is Close To?</a:t>
            </a:r>
            <a:endParaRPr b="0" sz="3000">
              <a:solidFill>
                <a:srgbClr val="595959"/>
              </a:solidFill>
              <a:latin typeface="Hepta Slab"/>
              <a:ea typeface="Hepta Slab"/>
              <a:cs typeface="Hepta Slab"/>
              <a:sym typeface="Hepta Slab"/>
            </a:endParaRPr>
          </a:p>
        </p:txBody>
      </p:sp>
      <p:sp>
        <p:nvSpPr>
          <p:cNvPr id="220" name="Google Shape;220;p3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221" name="Google Shape;221;p36"/>
          <p:cNvSpPr txBox="1"/>
          <p:nvPr/>
        </p:nvSpPr>
        <p:spPr>
          <a:xfrm>
            <a:off x="650100" y="1156100"/>
            <a:ext cx="7843800" cy="40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 What is an amount that is close to the amount the student is describing, but not exactly that amount? You can use the number line to show your reasoning. </a:t>
            </a:r>
            <a:endParaRPr/>
          </a:p>
          <a:p>
            <a:pPr indent="0" lvl="0" marL="0" rtl="0" algn="l">
              <a:spcBef>
                <a:spcPts val="0"/>
              </a:spcBef>
              <a:spcAft>
                <a:spcPts val="0"/>
              </a:spcAft>
              <a:buNone/>
            </a:pPr>
            <a:r>
              <a:t/>
            </a:r>
            <a:endParaRPr/>
          </a:p>
          <a:p>
            <a:pPr indent="0" lvl="0" marL="914400" rtl="0" algn="l">
              <a:spcBef>
                <a:spcPts val="0"/>
              </a:spcBef>
              <a:spcAft>
                <a:spcPts val="0"/>
              </a:spcAft>
              <a:buNone/>
            </a:pPr>
            <a:r>
              <a:rPr lang="en"/>
              <a:t>a. Noah is wrapping gifts and says he needs about 100 feet of ribbon for all the gifts. </a:t>
            </a:r>
            <a:endParaRPr/>
          </a:p>
          <a:p>
            <a:pPr indent="0" lvl="0" marL="914400" rtl="0" algn="l">
              <a:spcBef>
                <a:spcPts val="0"/>
              </a:spcBef>
              <a:spcAft>
                <a:spcPts val="0"/>
              </a:spcAft>
              <a:buNone/>
            </a:pPr>
            <a:r>
              <a:rPr lang="en"/>
              <a:t>b. Mai says about 35 people came to her last soccer game. </a:t>
            </a:r>
            <a:endParaRPr/>
          </a:p>
          <a:p>
            <a:pPr indent="0" lvl="0" marL="914400" rtl="0" algn="l">
              <a:spcBef>
                <a:spcPts val="0"/>
              </a:spcBef>
              <a:spcAft>
                <a:spcPts val="0"/>
              </a:spcAft>
              <a:buNone/>
            </a:pPr>
            <a:r>
              <a:rPr lang="en"/>
              <a:t>c. Priya has about 75 stuffed animals in her bedroom.</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2. Why don’t we need an exact amount in these situations?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3. What is a situation in which you’d want to make sure you got the exact amount? </a:t>
            </a:r>
            <a:endParaRPr/>
          </a:p>
        </p:txBody>
      </p:sp>
      <p:pic>
        <p:nvPicPr>
          <p:cNvPr id="222" name="Google Shape;222;p36"/>
          <p:cNvPicPr preferRelativeResize="0"/>
          <p:nvPr/>
        </p:nvPicPr>
        <p:blipFill>
          <a:blip r:embed="rId3">
            <a:alphaModFix/>
          </a:blip>
          <a:stretch>
            <a:fillRect/>
          </a:stretch>
        </p:blipFill>
        <p:spPr>
          <a:xfrm>
            <a:off x="1668475" y="2836250"/>
            <a:ext cx="5807050" cy="7286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26" name="Shape 226"/>
        <p:cNvGrpSpPr/>
        <p:nvPr/>
      </p:nvGrpSpPr>
      <p:grpSpPr>
        <a:xfrm>
          <a:off x="0" y="0"/>
          <a:ext cx="0" cy="0"/>
          <a:chOff x="0" y="0"/>
          <a:chExt cx="0" cy="0"/>
        </a:xfrm>
      </p:grpSpPr>
      <p:sp>
        <p:nvSpPr>
          <p:cNvPr id="227" name="Google Shape;227;p37"/>
          <p:cNvSpPr txBox="1"/>
          <p:nvPr>
            <p:ph type="ctrTitle"/>
          </p:nvPr>
        </p:nvSpPr>
        <p:spPr>
          <a:xfrm>
            <a:off x="1725375" y="512450"/>
            <a:ext cx="5390400" cy="580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What Am I Rounding To?</a:t>
            </a:r>
            <a:endParaRPr b="0" sz="3000">
              <a:solidFill>
                <a:srgbClr val="666666"/>
              </a:solidFill>
              <a:latin typeface="Hepta Slab"/>
              <a:ea typeface="Hepta Slab"/>
              <a:cs typeface="Hepta Slab"/>
              <a:sym typeface="Hepta Slab"/>
            </a:endParaRPr>
          </a:p>
        </p:txBody>
      </p:sp>
      <p:sp>
        <p:nvSpPr>
          <p:cNvPr id="228" name="Google Shape;228;p3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grpSp>
        <p:nvGrpSpPr>
          <p:cNvPr id="229" name="Google Shape;229;p37"/>
          <p:cNvGrpSpPr/>
          <p:nvPr/>
        </p:nvGrpSpPr>
        <p:grpSpPr>
          <a:xfrm>
            <a:off x="600225" y="1350717"/>
            <a:ext cx="7997012" cy="3404127"/>
            <a:chOff x="600225" y="1350717"/>
            <a:chExt cx="7997012" cy="3404127"/>
          </a:xfrm>
        </p:grpSpPr>
        <p:sp>
          <p:nvSpPr>
            <p:cNvPr id="230" name="Google Shape;230;p37"/>
            <p:cNvSpPr/>
            <p:nvPr/>
          </p:nvSpPr>
          <p:spPr>
            <a:xfrm rot="-685926">
              <a:off x="636082" y="1504706"/>
              <a:ext cx="1589434" cy="758738"/>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37"/>
            <p:cNvSpPr txBox="1"/>
            <p:nvPr/>
          </p:nvSpPr>
          <p:spPr>
            <a:xfrm rot="-751223">
              <a:off x="878038" y="1551088"/>
              <a:ext cx="1105695"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Caveat Brush"/>
                  <a:ea typeface="Caveat Brush"/>
                  <a:cs typeface="Caveat Brush"/>
                  <a:sym typeface="Caveat Brush"/>
                </a:rPr>
                <a:t>What do you notice?</a:t>
              </a:r>
              <a:endParaRPr b="1" sz="1600">
                <a:latin typeface="Caveat Brush"/>
                <a:ea typeface="Caveat Brush"/>
                <a:cs typeface="Caveat Brush"/>
                <a:sym typeface="Caveat Brush"/>
              </a:endParaRPr>
            </a:p>
          </p:txBody>
        </p:sp>
        <p:sp>
          <p:nvSpPr>
            <p:cNvPr id="232" name="Google Shape;232;p37"/>
            <p:cNvSpPr/>
            <p:nvPr/>
          </p:nvSpPr>
          <p:spPr>
            <a:xfrm rot="963630">
              <a:off x="6767258" y="3781529"/>
              <a:ext cx="1772334" cy="739837"/>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37"/>
            <p:cNvSpPr txBox="1"/>
            <p:nvPr/>
          </p:nvSpPr>
          <p:spPr>
            <a:xfrm rot="892376">
              <a:off x="7038064" y="3826290"/>
              <a:ext cx="1230733" cy="650307"/>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Caveat Brush"/>
                  <a:ea typeface="Caveat Brush"/>
                  <a:cs typeface="Caveat Brush"/>
                  <a:sym typeface="Caveat Brush"/>
                </a:rPr>
                <a:t>What do you wonder?</a:t>
              </a:r>
              <a:endParaRPr b="1" sz="1600">
                <a:latin typeface="Caveat Brush"/>
                <a:ea typeface="Caveat Brush"/>
                <a:cs typeface="Caveat Brush"/>
                <a:sym typeface="Caveat Brush"/>
              </a:endParaRPr>
            </a:p>
          </p:txBody>
        </p:sp>
      </p:grpSp>
      <p:pic>
        <p:nvPicPr>
          <p:cNvPr id="234" name="Google Shape;234;p37"/>
          <p:cNvPicPr preferRelativeResize="0"/>
          <p:nvPr/>
        </p:nvPicPr>
        <p:blipFill>
          <a:blip r:embed="rId3">
            <a:alphaModFix/>
          </a:blip>
          <a:stretch>
            <a:fillRect/>
          </a:stretch>
        </p:blipFill>
        <p:spPr>
          <a:xfrm>
            <a:off x="2843200" y="1350713"/>
            <a:ext cx="3457575" cy="28289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38" name="Shape 238"/>
        <p:cNvGrpSpPr/>
        <p:nvPr/>
      </p:nvGrpSpPr>
      <p:grpSpPr>
        <a:xfrm>
          <a:off x="0" y="0"/>
          <a:ext cx="0" cy="0"/>
          <a:chOff x="0" y="0"/>
          <a:chExt cx="0" cy="0"/>
        </a:xfrm>
      </p:grpSpPr>
      <p:sp>
        <p:nvSpPr>
          <p:cNvPr id="239" name="Google Shape;239;p38"/>
          <p:cNvSpPr txBox="1"/>
          <p:nvPr>
            <p:ph type="ctrTitle"/>
          </p:nvPr>
        </p:nvSpPr>
        <p:spPr>
          <a:xfrm>
            <a:off x="1725375" y="512450"/>
            <a:ext cx="5390400" cy="580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What Am I Rounding To?</a:t>
            </a:r>
            <a:endParaRPr b="0" sz="3000">
              <a:solidFill>
                <a:srgbClr val="666666"/>
              </a:solidFill>
              <a:latin typeface="Hepta Slab"/>
              <a:ea typeface="Hepta Slab"/>
              <a:cs typeface="Hepta Slab"/>
              <a:sym typeface="Hepta Slab"/>
            </a:endParaRPr>
          </a:p>
        </p:txBody>
      </p:sp>
      <p:sp>
        <p:nvSpPr>
          <p:cNvPr id="240" name="Google Shape;240;p3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241" name="Google Shape;241;p38"/>
          <p:cNvSpPr txBox="1"/>
          <p:nvPr/>
        </p:nvSpPr>
        <p:spPr>
          <a:xfrm>
            <a:off x="650100" y="1156100"/>
            <a:ext cx="7843800" cy="402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Did Diego round to the nearest multiple of 10 or the nearest multiple of 100? </a:t>
            </a:r>
            <a:endParaRPr/>
          </a:p>
          <a:p>
            <a:pPr indent="0" lvl="0" marL="0" rtl="0" algn="ctr">
              <a:spcBef>
                <a:spcPts val="0"/>
              </a:spcBef>
              <a:spcAft>
                <a:spcPts val="0"/>
              </a:spcAft>
              <a:buNone/>
            </a:pPr>
            <a:r>
              <a:rPr lang="en"/>
              <a:t>Explain your reasoning.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42" name="Google Shape;242;p38"/>
          <p:cNvSpPr txBox="1"/>
          <p:nvPr/>
        </p:nvSpPr>
        <p:spPr>
          <a:xfrm>
            <a:off x="1144200" y="2181400"/>
            <a:ext cx="7104300" cy="2379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1. Diego says the number marked on this number line rounds to 100. </a:t>
            </a:r>
            <a:endParaRPr/>
          </a:p>
        </p:txBody>
      </p:sp>
      <p:pic>
        <p:nvPicPr>
          <p:cNvPr id="243" name="Google Shape;243;p38"/>
          <p:cNvPicPr preferRelativeResize="0"/>
          <p:nvPr/>
        </p:nvPicPr>
        <p:blipFill>
          <a:blip r:embed="rId3">
            <a:alphaModFix/>
          </a:blip>
          <a:stretch>
            <a:fillRect/>
          </a:stretch>
        </p:blipFill>
        <p:spPr>
          <a:xfrm>
            <a:off x="2322946" y="2887775"/>
            <a:ext cx="4746797" cy="5805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47" name="Shape 247"/>
        <p:cNvGrpSpPr/>
        <p:nvPr/>
      </p:nvGrpSpPr>
      <p:grpSpPr>
        <a:xfrm>
          <a:off x="0" y="0"/>
          <a:ext cx="0" cy="0"/>
          <a:chOff x="0" y="0"/>
          <a:chExt cx="0" cy="0"/>
        </a:xfrm>
      </p:grpSpPr>
      <p:sp>
        <p:nvSpPr>
          <p:cNvPr id="248" name="Google Shape;248;p39"/>
          <p:cNvSpPr txBox="1"/>
          <p:nvPr>
            <p:ph type="ctrTitle"/>
          </p:nvPr>
        </p:nvSpPr>
        <p:spPr>
          <a:xfrm>
            <a:off x="1725375" y="512450"/>
            <a:ext cx="5390400" cy="580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What Am I Rounding To?</a:t>
            </a:r>
            <a:endParaRPr b="0" sz="3000">
              <a:solidFill>
                <a:srgbClr val="666666"/>
              </a:solidFill>
              <a:latin typeface="Hepta Slab"/>
              <a:ea typeface="Hepta Slab"/>
              <a:cs typeface="Hepta Slab"/>
              <a:sym typeface="Hepta Slab"/>
            </a:endParaRPr>
          </a:p>
        </p:txBody>
      </p:sp>
      <p:sp>
        <p:nvSpPr>
          <p:cNvPr id="249" name="Google Shape;249;p3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250" name="Google Shape;250;p39"/>
          <p:cNvSpPr txBox="1"/>
          <p:nvPr/>
        </p:nvSpPr>
        <p:spPr>
          <a:xfrm>
            <a:off x="650100" y="1156100"/>
            <a:ext cx="7843800" cy="402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Did Diego round to the nearest multiple of 10 or the nearest multiple of 100? </a:t>
            </a:r>
            <a:endParaRPr/>
          </a:p>
          <a:p>
            <a:pPr indent="0" lvl="0" marL="0" rtl="0" algn="ctr">
              <a:spcBef>
                <a:spcPts val="0"/>
              </a:spcBef>
              <a:spcAft>
                <a:spcPts val="0"/>
              </a:spcAft>
              <a:buNone/>
            </a:pPr>
            <a:r>
              <a:rPr lang="en"/>
              <a:t>Explain your reasoning.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51" name="Google Shape;251;p39"/>
          <p:cNvSpPr txBox="1"/>
          <p:nvPr/>
        </p:nvSpPr>
        <p:spPr>
          <a:xfrm>
            <a:off x="1144200" y="2181400"/>
            <a:ext cx="7104300" cy="2379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chemeClr val="dk1"/>
                </a:solidFill>
              </a:rPr>
              <a:t>2. Diego says the number marked on this number line rounds to 0. </a:t>
            </a:r>
            <a:endParaRPr>
              <a:solidFill>
                <a:schemeClr val="dk1"/>
              </a:solidFill>
            </a:endParaRPr>
          </a:p>
          <a:p>
            <a:pPr indent="0" lvl="0" marL="0" rtl="0" algn="ctr">
              <a:spcBef>
                <a:spcPts val="0"/>
              </a:spcBef>
              <a:spcAft>
                <a:spcPts val="0"/>
              </a:spcAft>
              <a:buNone/>
            </a:pPr>
            <a:r>
              <a:t/>
            </a:r>
            <a:endParaRPr/>
          </a:p>
        </p:txBody>
      </p:sp>
      <p:pic>
        <p:nvPicPr>
          <p:cNvPr id="252" name="Google Shape;252;p39"/>
          <p:cNvPicPr preferRelativeResize="0"/>
          <p:nvPr/>
        </p:nvPicPr>
        <p:blipFill>
          <a:blip r:embed="rId3">
            <a:alphaModFix/>
          </a:blip>
          <a:stretch>
            <a:fillRect/>
          </a:stretch>
        </p:blipFill>
        <p:spPr>
          <a:xfrm>
            <a:off x="1661113" y="2893723"/>
            <a:ext cx="6070475" cy="7412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56" name="Shape 256"/>
        <p:cNvGrpSpPr/>
        <p:nvPr/>
      </p:nvGrpSpPr>
      <p:grpSpPr>
        <a:xfrm>
          <a:off x="0" y="0"/>
          <a:ext cx="0" cy="0"/>
          <a:chOff x="0" y="0"/>
          <a:chExt cx="0" cy="0"/>
        </a:xfrm>
      </p:grpSpPr>
      <p:sp>
        <p:nvSpPr>
          <p:cNvPr id="257" name="Google Shape;257;p40"/>
          <p:cNvSpPr txBox="1"/>
          <p:nvPr>
            <p:ph type="ctrTitle"/>
          </p:nvPr>
        </p:nvSpPr>
        <p:spPr>
          <a:xfrm>
            <a:off x="1725375" y="512450"/>
            <a:ext cx="5390400" cy="580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What Am I Rounding To?</a:t>
            </a:r>
            <a:endParaRPr b="0" sz="3000">
              <a:solidFill>
                <a:srgbClr val="666666"/>
              </a:solidFill>
              <a:latin typeface="Hepta Slab"/>
              <a:ea typeface="Hepta Slab"/>
              <a:cs typeface="Hepta Slab"/>
              <a:sym typeface="Hepta Slab"/>
            </a:endParaRPr>
          </a:p>
        </p:txBody>
      </p:sp>
      <p:sp>
        <p:nvSpPr>
          <p:cNvPr id="258" name="Google Shape;258;p4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259" name="Google Shape;259;p40"/>
          <p:cNvSpPr txBox="1"/>
          <p:nvPr/>
        </p:nvSpPr>
        <p:spPr>
          <a:xfrm>
            <a:off x="650100" y="1156100"/>
            <a:ext cx="7843800" cy="402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Did Diego round to the nearest multiple of 10 or the nearest multiple of 100? </a:t>
            </a:r>
            <a:endParaRPr/>
          </a:p>
          <a:p>
            <a:pPr indent="0" lvl="0" marL="0" rtl="0" algn="ctr">
              <a:spcBef>
                <a:spcPts val="0"/>
              </a:spcBef>
              <a:spcAft>
                <a:spcPts val="0"/>
              </a:spcAft>
              <a:buNone/>
            </a:pPr>
            <a:r>
              <a:rPr lang="en"/>
              <a:t>Explain your reasoning.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60" name="Google Shape;260;p40"/>
          <p:cNvSpPr txBox="1"/>
          <p:nvPr/>
        </p:nvSpPr>
        <p:spPr>
          <a:xfrm>
            <a:off x="1144200" y="2181400"/>
            <a:ext cx="7104300" cy="2379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dk1"/>
                </a:solidFill>
              </a:rPr>
              <a:t>3. Diego says the number marked on this number line rounds to 70. </a:t>
            </a:r>
            <a:endParaRPr>
              <a:solidFill>
                <a:schemeClr val="dk1"/>
              </a:solidFill>
            </a:endParaRPr>
          </a:p>
          <a:p>
            <a:pPr indent="0" lvl="0" marL="0" rtl="0" algn="ctr">
              <a:spcBef>
                <a:spcPts val="0"/>
              </a:spcBef>
              <a:spcAft>
                <a:spcPts val="0"/>
              </a:spcAft>
              <a:buNone/>
            </a:pPr>
            <a:r>
              <a:t/>
            </a:r>
            <a:endParaRPr/>
          </a:p>
        </p:txBody>
      </p:sp>
      <p:pic>
        <p:nvPicPr>
          <p:cNvPr id="261" name="Google Shape;261;p40"/>
          <p:cNvPicPr preferRelativeResize="0"/>
          <p:nvPr/>
        </p:nvPicPr>
        <p:blipFill>
          <a:blip r:embed="rId3">
            <a:alphaModFix/>
          </a:blip>
          <a:stretch>
            <a:fillRect/>
          </a:stretch>
        </p:blipFill>
        <p:spPr>
          <a:xfrm>
            <a:off x="1299013" y="2820575"/>
            <a:ext cx="6794665" cy="8415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65" name="Shape 265"/>
        <p:cNvGrpSpPr/>
        <p:nvPr/>
      </p:nvGrpSpPr>
      <p:grpSpPr>
        <a:xfrm>
          <a:off x="0" y="0"/>
          <a:ext cx="0" cy="0"/>
          <a:chOff x="0" y="0"/>
          <a:chExt cx="0" cy="0"/>
        </a:xfrm>
      </p:grpSpPr>
      <p:grpSp>
        <p:nvGrpSpPr>
          <p:cNvPr id="266" name="Google Shape;266;p41"/>
          <p:cNvGrpSpPr/>
          <p:nvPr/>
        </p:nvGrpSpPr>
        <p:grpSpPr>
          <a:xfrm>
            <a:off x="1137064" y="1061937"/>
            <a:ext cx="2162414" cy="1740257"/>
            <a:chOff x="2592843" y="1573500"/>
            <a:chExt cx="2456730" cy="2053643"/>
          </a:xfrm>
        </p:grpSpPr>
        <p:sp>
          <p:nvSpPr>
            <p:cNvPr id="267" name="Google Shape;267;p41"/>
            <p:cNvSpPr/>
            <p:nvPr/>
          </p:nvSpPr>
          <p:spPr>
            <a:xfrm flipH="1">
              <a:off x="2592843" y="1573500"/>
              <a:ext cx="2456730" cy="205364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41"/>
            <p:cNvSpPr txBox="1"/>
            <p:nvPr/>
          </p:nvSpPr>
          <p:spPr>
            <a:xfrm>
              <a:off x="2894663" y="1814926"/>
              <a:ext cx="1853100" cy="93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700">
                  <a:solidFill>
                    <a:schemeClr val="dk1"/>
                  </a:solidFill>
                  <a:latin typeface="Livvic"/>
                  <a:ea typeface="Livvic"/>
                  <a:cs typeface="Livvic"/>
                  <a:sym typeface="Livvic"/>
                </a:rPr>
                <a:t>How would you describe rounding to a friend?</a:t>
              </a:r>
              <a:endParaRPr b="1" sz="1700">
                <a:latin typeface="Quicksand"/>
                <a:ea typeface="Quicksand"/>
                <a:cs typeface="Quicksand"/>
                <a:sym typeface="Quicksand"/>
              </a:endParaRPr>
            </a:p>
          </p:txBody>
        </p:sp>
      </p:grpSp>
      <p:sp>
        <p:nvSpPr>
          <p:cNvPr id="269" name="Google Shape;269;p41"/>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270" name="Google Shape;270;p41"/>
          <p:cNvPicPr preferRelativeResize="0"/>
          <p:nvPr/>
        </p:nvPicPr>
        <p:blipFill rotWithShape="1">
          <a:blip r:embed="rId3">
            <a:alphaModFix/>
          </a:blip>
          <a:srcRect b="0" l="20580" r="21018" t="0"/>
          <a:stretch/>
        </p:blipFill>
        <p:spPr>
          <a:xfrm>
            <a:off x="3509675" y="1589800"/>
            <a:ext cx="1225225" cy="1319575"/>
          </a:xfrm>
          <a:prstGeom prst="rect">
            <a:avLst/>
          </a:prstGeom>
          <a:noFill/>
          <a:ln>
            <a:noFill/>
          </a:ln>
        </p:spPr>
      </p:pic>
      <p:grpSp>
        <p:nvGrpSpPr>
          <p:cNvPr id="271" name="Google Shape;271;p41"/>
          <p:cNvGrpSpPr/>
          <p:nvPr/>
        </p:nvGrpSpPr>
        <p:grpSpPr>
          <a:xfrm flipH="1">
            <a:off x="6270450" y="2453875"/>
            <a:ext cx="2361409" cy="2164562"/>
            <a:chOff x="2592856" y="1261207"/>
            <a:chExt cx="2456730" cy="2554357"/>
          </a:xfrm>
        </p:grpSpPr>
        <p:sp>
          <p:nvSpPr>
            <p:cNvPr id="272" name="Google Shape;272;p41"/>
            <p:cNvSpPr/>
            <p:nvPr/>
          </p:nvSpPr>
          <p:spPr>
            <a:xfrm flipH="1">
              <a:off x="2592856" y="1261207"/>
              <a:ext cx="2456730" cy="255435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41"/>
            <p:cNvSpPr txBox="1"/>
            <p:nvPr/>
          </p:nvSpPr>
          <p:spPr>
            <a:xfrm>
              <a:off x="2894689" y="1557963"/>
              <a:ext cx="1853100" cy="93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300">
                  <a:solidFill>
                    <a:schemeClr val="dk1"/>
                  </a:solidFill>
                  <a:latin typeface="Livvic"/>
                  <a:ea typeface="Livvic"/>
                  <a:cs typeface="Livvic"/>
                  <a:sym typeface="Livvic"/>
                </a:rPr>
                <a:t>How do you know whether you are rounding to the nearest multiple of 10 or the nearest multiple of 100?</a:t>
              </a:r>
              <a:endParaRPr b="1" sz="1300">
                <a:latin typeface="Quicksand"/>
                <a:ea typeface="Quicksand"/>
                <a:cs typeface="Quicksand"/>
                <a:sym typeface="Quicksand"/>
              </a:endParaRPr>
            </a:p>
          </p:txBody>
        </p:sp>
      </p:grpSp>
      <p:pic>
        <p:nvPicPr>
          <p:cNvPr id="274" name="Google Shape;274;p41"/>
          <p:cNvPicPr preferRelativeResize="0"/>
          <p:nvPr/>
        </p:nvPicPr>
        <p:blipFill rotWithShape="1">
          <a:blip r:embed="rId3">
            <a:alphaModFix/>
          </a:blip>
          <a:srcRect b="0" l="20580" r="21018" t="0"/>
          <a:stretch/>
        </p:blipFill>
        <p:spPr>
          <a:xfrm>
            <a:off x="5045000" y="3222175"/>
            <a:ext cx="1225225" cy="13195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278" name="Shape 278"/>
        <p:cNvGrpSpPr/>
        <p:nvPr/>
      </p:nvGrpSpPr>
      <p:grpSpPr>
        <a:xfrm>
          <a:off x="0" y="0"/>
          <a:ext cx="0" cy="0"/>
          <a:chOff x="0" y="0"/>
          <a:chExt cx="0" cy="0"/>
        </a:xfrm>
      </p:grpSpPr>
      <p:sp>
        <p:nvSpPr>
          <p:cNvPr id="279" name="Google Shape;279;p42"/>
          <p:cNvSpPr txBox="1"/>
          <p:nvPr>
            <p:ph type="ctrTitle"/>
          </p:nvPr>
        </p:nvSpPr>
        <p:spPr>
          <a:xfrm>
            <a:off x="1259875" y="2019150"/>
            <a:ext cx="64611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200">
                <a:solidFill>
                  <a:srgbClr val="434343"/>
                </a:solidFill>
                <a:latin typeface="Hepta Slab"/>
                <a:ea typeface="Hepta Slab"/>
                <a:cs typeface="Hepta Slab"/>
                <a:sym typeface="Hepta Slab"/>
              </a:rPr>
              <a:t>Round to the Nearest Ten or Hundred within 1,000 </a:t>
            </a:r>
            <a:endParaRPr sz="4200">
              <a:solidFill>
                <a:srgbClr val="434343"/>
              </a:solidFill>
              <a:latin typeface="Hepta Slab"/>
              <a:ea typeface="Hepta Slab"/>
              <a:cs typeface="Hepta Slab"/>
              <a:sym typeface="Hepta Slab"/>
            </a:endParaRPr>
          </a:p>
        </p:txBody>
      </p:sp>
      <p:sp>
        <p:nvSpPr>
          <p:cNvPr id="280" name="Google Shape;280;p42"/>
          <p:cNvSpPr txBox="1"/>
          <p:nvPr/>
        </p:nvSpPr>
        <p:spPr>
          <a:xfrm>
            <a:off x="2632100" y="2757138"/>
            <a:ext cx="4995600" cy="55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Let’s round numbers to the nearest multiple of 10 and 100. </a:t>
            </a:r>
            <a:endParaRPr>
              <a:latin typeface="Quicksand"/>
              <a:ea typeface="Quicksand"/>
              <a:cs typeface="Quicksand"/>
              <a:sym typeface="Quicksand"/>
            </a:endParaRPr>
          </a:p>
        </p:txBody>
      </p:sp>
      <p:sp>
        <p:nvSpPr>
          <p:cNvPr id="281" name="Google Shape;281;p42"/>
          <p:cNvSpPr/>
          <p:nvPr/>
        </p:nvSpPr>
        <p:spPr>
          <a:xfrm>
            <a:off x="2158327" y="27571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42"/>
          <p:cNvSpPr txBox="1"/>
          <p:nvPr/>
        </p:nvSpPr>
        <p:spPr>
          <a:xfrm>
            <a:off x="0" y="4834325"/>
            <a:ext cx="356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3.NBT.A.1</a:t>
            </a:r>
            <a:endParaRPr sz="1100">
              <a:latin typeface="Quicksand"/>
              <a:ea typeface="Quicksand"/>
              <a:cs typeface="Quicksand"/>
              <a:sym typeface="Quicksand"/>
            </a:endParaRPr>
          </a:p>
        </p:txBody>
      </p:sp>
      <p:sp>
        <p:nvSpPr>
          <p:cNvPr id="283" name="Google Shape;283;p42"/>
          <p:cNvSpPr txBox="1"/>
          <p:nvPr/>
        </p:nvSpPr>
        <p:spPr>
          <a:xfrm>
            <a:off x="7884875" y="365450"/>
            <a:ext cx="1173600" cy="909000"/>
          </a:xfrm>
          <a:prstGeom prst="rect">
            <a:avLst/>
          </a:prstGeom>
          <a:noFill/>
          <a:ln cap="flat" cmpd="sng" w="7620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2</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87" name="Shape 287"/>
        <p:cNvGrpSpPr/>
        <p:nvPr/>
      </p:nvGrpSpPr>
      <p:grpSpPr>
        <a:xfrm>
          <a:off x="0" y="0"/>
          <a:ext cx="0" cy="0"/>
          <a:chOff x="0" y="0"/>
          <a:chExt cx="0" cy="0"/>
        </a:xfrm>
      </p:grpSpPr>
      <p:sp>
        <p:nvSpPr>
          <p:cNvPr id="288" name="Google Shape;288;p43"/>
          <p:cNvSpPr txBox="1"/>
          <p:nvPr>
            <p:ph type="ctrTitle"/>
          </p:nvPr>
        </p:nvSpPr>
        <p:spPr>
          <a:xfrm>
            <a:off x="546500" y="400647"/>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Choral Count: Tens and Hundreds</a:t>
            </a:r>
            <a:endParaRPr b="0" sz="3000">
              <a:solidFill>
                <a:srgbClr val="595959"/>
              </a:solidFill>
              <a:latin typeface="Hepta Slab"/>
              <a:ea typeface="Hepta Slab"/>
              <a:cs typeface="Hepta Slab"/>
              <a:sym typeface="Hepta Slab"/>
            </a:endParaRPr>
          </a:p>
        </p:txBody>
      </p:sp>
      <p:sp>
        <p:nvSpPr>
          <p:cNvPr id="289" name="Google Shape;289;p4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90" name="Google Shape;290;p43"/>
          <p:cNvSpPr txBox="1"/>
          <p:nvPr/>
        </p:nvSpPr>
        <p:spPr>
          <a:xfrm>
            <a:off x="1210875" y="1628800"/>
            <a:ext cx="6815100" cy="942900"/>
          </a:xfrm>
          <a:prstGeom prst="rect">
            <a:avLst/>
          </a:prstGeom>
          <a:noFill/>
          <a:ln>
            <a:noFill/>
          </a:ln>
        </p:spPr>
        <p:txBody>
          <a:bodyPr anchorCtr="0" anchor="t" bIns="91425" lIns="91425" spcFirstLastPara="1" rIns="91425" wrap="square" tIns="91425">
            <a:noAutofit/>
          </a:bodyPr>
          <a:lstStyle/>
          <a:p>
            <a:pPr indent="0" lvl="0" marL="0" rtl="0" algn="ctr">
              <a:lnSpc>
                <a:spcPct val="150000"/>
              </a:lnSpc>
              <a:spcBef>
                <a:spcPts val="0"/>
              </a:spcBef>
              <a:spcAft>
                <a:spcPts val="0"/>
              </a:spcAft>
              <a:buNone/>
            </a:pPr>
            <a:r>
              <a:rPr b="1" lang="en" sz="2800">
                <a:latin typeface="Love Ya Like A Sister"/>
                <a:ea typeface="Love Ya Like A Sister"/>
                <a:cs typeface="Love Ya Like A Sister"/>
                <a:sym typeface="Love Ya Like A Sister"/>
              </a:rPr>
              <a:t>“Count by 10, starting at 0.” </a:t>
            </a:r>
            <a:endParaRPr b="1" sz="2800">
              <a:latin typeface="Love Ya Like A Sister"/>
              <a:ea typeface="Love Ya Like A Sister"/>
              <a:cs typeface="Love Ya Like A Sister"/>
              <a:sym typeface="Love Ya Like A Sister"/>
            </a:endParaRPr>
          </a:p>
          <a:p>
            <a:pPr indent="0" lvl="0" marL="0" rtl="0" algn="ctr">
              <a:lnSpc>
                <a:spcPct val="150000"/>
              </a:lnSpc>
              <a:spcBef>
                <a:spcPts val="1000"/>
              </a:spcBef>
              <a:spcAft>
                <a:spcPts val="1000"/>
              </a:spcAft>
              <a:buNone/>
            </a:pPr>
            <a:r>
              <a:rPr b="1" lang="en" sz="2800">
                <a:latin typeface="Love Ya Like A Sister"/>
                <a:ea typeface="Love Ya Like A Sister"/>
                <a:cs typeface="Love Ya Like A Sister"/>
                <a:sym typeface="Love Ya Like A Sister"/>
              </a:rPr>
              <a:t>“Count by 100, starting at 0.” </a:t>
            </a:r>
            <a:endParaRPr b="1" sz="2800">
              <a:latin typeface="Love Ya Like A Sister"/>
              <a:ea typeface="Love Ya Like A Sister"/>
              <a:cs typeface="Love Ya Like A Sister"/>
              <a:sym typeface="Love Ya Like A Siste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94" name="Shape 294"/>
        <p:cNvGrpSpPr/>
        <p:nvPr/>
      </p:nvGrpSpPr>
      <p:grpSpPr>
        <a:xfrm>
          <a:off x="0" y="0"/>
          <a:ext cx="0" cy="0"/>
          <a:chOff x="0" y="0"/>
          <a:chExt cx="0" cy="0"/>
        </a:xfrm>
      </p:grpSpPr>
      <p:sp>
        <p:nvSpPr>
          <p:cNvPr id="295" name="Google Shape;295;p44"/>
          <p:cNvSpPr txBox="1"/>
          <p:nvPr>
            <p:ph type="ctrTitle"/>
          </p:nvPr>
        </p:nvSpPr>
        <p:spPr>
          <a:xfrm>
            <a:off x="697325" y="466150"/>
            <a:ext cx="7073400" cy="64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Round to the Nearest Ten or Hundred</a:t>
            </a:r>
            <a:endParaRPr b="0" sz="2600">
              <a:solidFill>
                <a:srgbClr val="595959"/>
              </a:solidFill>
              <a:latin typeface="Hepta Slab"/>
              <a:ea typeface="Hepta Slab"/>
              <a:cs typeface="Hepta Slab"/>
              <a:sym typeface="Hepta Slab"/>
            </a:endParaRPr>
          </a:p>
        </p:txBody>
      </p:sp>
      <p:sp>
        <p:nvSpPr>
          <p:cNvPr id="296" name="Google Shape;296;p4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297" name="Google Shape;297;p44"/>
          <p:cNvSpPr txBox="1"/>
          <p:nvPr/>
        </p:nvSpPr>
        <p:spPr>
          <a:xfrm>
            <a:off x="650100" y="1156100"/>
            <a:ext cx="8083200" cy="40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1. Plot 3, 5, and 18 on the number line. Then round each number to the nearest multiple of 10.</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2. Plot 90, 528, and 891 on the number line. Then round each number to the nearest multiple of 100.</a:t>
            </a:r>
            <a:endParaRPr/>
          </a:p>
        </p:txBody>
      </p:sp>
      <p:pic>
        <p:nvPicPr>
          <p:cNvPr id="298" name="Google Shape;298;p44"/>
          <p:cNvPicPr preferRelativeResize="0"/>
          <p:nvPr/>
        </p:nvPicPr>
        <p:blipFill>
          <a:blip r:embed="rId3">
            <a:alphaModFix/>
          </a:blip>
          <a:stretch>
            <a:fillRect/>
          </a:stretch>
        </p:blipFill>
        <p:spPr>
          <a:xfrm>
            <a:off x="1410325" y="2032550"/>
            <a:ext cx="6562725" cy="819150"/>
          </a:xfrm>
          <a:prstGeom prst="rect">
            <a:avLst/>
          </a:prstGeom>
          <a:noFill/>
          <a:ln cap="flat" cmpd="sng" w="19050">
            <a:solidFill>
              <a:schemeClr val="dk2"/>
            </a:solidFill>
            <a:prstDash val="solid"/>
            <a:round/>
            <a:headEnd len="sm" w="sm" type="none"/>
            <a:tailEnd len="sm" w="sm" type="none"/>
          </a:ln>
        </p:spPr>
      </p:pic>
      <p:pic>
        <p:nvPicPr>
          <p:cNvPr id="299" name="Google Shape;299;p44"/>
          <p:cNvPicPr preferRelativeResize="0"/>
          <p:nvPr/>
        </p:nvPicPr>
        <p:blipFill>
          <a:blip r:embed="rId4">
            <a:alphaModFix/>
          </a:blip>
          <a:stretch>
            <a:fillRect/>
          </a:stretch>
        </p:blipFill>
        <p:spPr>
          <a:xfrm>
            <a:off x="1410325" y="3775500"/>
            <a:ext cx="6716301" cy="9138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03" name="Shape 303"/>
        <p:cNvGrpSpPr/>
        <p:nvPr/>
      </p:nvGrpSpPr>
      <p:grpSpPr>
        <a:xfrm>
          <a:off x="0" y="0"/>
          <a:ext cx="0" cy="0"/>
          <a:chOff x="0" y="0"/>
          <a:chExt cx="0" cy="0"/>
        </a:xfrm>
      </p:grpSpPr>
      <p:sp>
        <p:nvSpPr>
          <p:cNvPr id="304" name="Google Shape;304;p45"/>
          <p:cNvSpPr txBox="1"/>
          <p:nvPr>
            <p:ph type="ctrTitle"/>
          </p:nvPr>
        </p:nvSpPr>
        <p:spPr>
          <a:xfrm>
            <a:off x="697325" y="466150"/>
            <a:ext cx="7073400" cy="64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Round to the Nearest Ten or Hundred</a:t>
            </a:r>
            <a:endParaRPr b="0" sz="2600">
              <a:solidFill>
                <a:srgbClr val="595959"/>
              </a:solidFill>
              <a:latin typeface="Hepta Slab"/>
              <a:ea typeface="Hepta Slab"/>
              <a:cs typeface="Hepta Slab"/>
              <a:sym typeface="Hepta Slab"/>
            </a:endParaRPr>
          </a:p>
        </p:txBody>
      </p:sp>
      <p:sp>
        <p:nvSpPr>
          <p:cNvPr id="305" name="Google Shape;305;p4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306" name="Google Shape;306;p45"/>
          <p:cNvSpPr txBox="1"/>
          <p:nvPr/>
        </p:nvSpPr>
        <p:spPr>
          <a:xfrm>
            <a:off x="650100" y="1156100"/>
            <a:ext cx="8083200" cy="40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
              <a:t>3. Round each number to the nearest multiple of 10. You can use the number line. </a:t>
            </a:r>
            <a:endParaRPr/>
          </a:p>
          <a:p>
            <a:pPr indent="0" lvl="0" marL="0" rtl="0" algn="l">
              <a:spcBef>
                <a:spcPts val="0"/>
              </a:spcBef>
              <a:spcAft>
                <a:spcPts val="0"/>
              </a:spcAft>
              <a:buNone/>
            </a:pPr>
            <a:r>
              <a:t/>
            </a:r>
            <a:endParaRPr/>
          </a:p>
          <a:p>
            <a:pPr indent="0" lvl="0" marL="0" rtl="0" algn="ctr">
              <a:spcBef>
                <a:spcPts val="0"/>
              </a:spcBef>
              <a:spcAft>
                <a:spcPts val="0"/>
              </a:spcAft>
              <a:buNone/>
            </a:pPr>
            <a:r>
              <a:rPr lang="en"/>
              <a:t>a. 14 </a:t>
            </a:r>
            <a:endParaRPr/>
          </a:p>
          <a:p>
            <a:pPr indent="0" lvl="0" marL="0" rtl="0" algn="ctr">
              <a:spcBef>
                <a:spcPts val="1000"/>
              </a:spcBef>
              <a:spcAft>
                <a:spcPts val="0"/>
              </a:spcAft>
              <a:buNone/>
            </a:pPr>
            <a:r>
              <a:rPr lang="en"/>
              <a:t>b. 68 </a:t>
            </a:r>
            <a:endParaRPr/>
          </a:p>
          <a:p>
            <a:pPr indent="0" lvl="0" marL="0" rtl="0" algn="ctr">
              <a:spcBef>
                <a:spcPts val="1000"/>
              </a:spcBef>
              <a:spcAft>
                <a:spcPts val="0"/>
              </a:spcAft>
              <a:buNone/>
            </a:pPr>
            <a:r>
              <a:rPr lang="en"/>
              <a:t>c. 25</a:t>
            </a:r>
            <a:endParaRPr/>
          </a:p>
          <a:p>
            <a:pPr indent="0" lvl="0" marL="0" rtl="0" algn="l">
              <a:spcBef>
                <a:spcPts val="100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pic>
        <p:nvPicPr>
          <p:cNvPr id="307" name="Google Shape;307;p45"/>
          <p:cNvPicPr preferRelativeResize="0"/>
          <p:nvPr/>
        </p:nvPicPr>
        <p:blipFill>
          <a:blip r:embed="rId3">
            <a:alphaModFix/>
          </a:blip>
          <a:stretch>
            <a:fillRect/>
          </a:stretch>
        </p:blipFill>
        <p:spPr>
          <a:xfrm>
            <a:off x="816775" y="3061250"/>
            <a:ext cx="7143750" cy="9715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11" name="Shape 311"/>
        <p:cNvGrpSpPr/>
        <p:nvPr/>
      </p:nvGrpSpPr>
      <p:grpSpPr>
        <a:xfrm>
          <a:off x="0" y="0"/>
          <a:ext cx="0" cy="0"/>
          <a:chOff x="0" y="0"/>
          <a:chExt cx="0" cy="0"/>
        </a:xfrm>
      </p:grpSpPr>
      <p:sp>
        <p:nvSpPr>
          <p:cNvPr id="312" name="Google Shape;312;p46"/>
          <p:cNvSpPr txBox="1"/>
          <p:nvPr>
            <p:ph type="ctrTitle"/>
          </p:nvPr>
        </p:nvSpPr>
        <p:spPr>
          <a:xfrm>
            <a:off x="697325" y="466150"/>
            <a:ext cx="7073400" cy="64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Round to the Nearest Ten or Hundred</a:t>
            </a:r>
            <a:endParaRPr b="0" sz="2600">
              <a:solidFill>
                <a:srgbClr val="595959"/>
              </a:solidFill>
              <a:latin typeface="Hepta Slab"/>
              <a:ea typeface="Hepta Slab"/>
              <a:cs typeface="Hepta Slab"/>
              <a:sym typeface="Hepta Slab"/>
            </a:endParaRPr>
          </a:p>
        </p:txBody>
      </p:sp>
      <p:sp>
        <p:nvSpPr>
          <p:cNvPr id="313" name="Google Shape;313;p4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314" name="Google Shape;314;p46"/>
          <p:cNvSpPr txBox="1"/>
          <p:nvPr/>
        </p:nvSpPr>
        <p:spPr>
          <a:xfrm>
            <a:off x="650100" y="1156100"/>
            <a:ext cx="8083200" cy="40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
              <a:t>4. Round each number to the nearest multiple of 100. You can use the number line. </a:t>
            </a:r>
            <a:endParaRPr/>
          </a:p>
          <a:p>
            <a:pPr indent="0" lvl="0" marL="0" rtl="0" algn="l">
              <a:spcBef>
                <a:spcPts val="0"/>
              </a:spcBef>
              <a:spcAft>
                <a:spcPts val="0"/>
              </a:spcAft>
              <a:buNone/>
            </a:pPr>
            <a:r>
              <a:t/>
            </a:r>
            <a:endParaRPr/>
          </a:p>
          <a:p>
            <a:pPr indent="0" lvl="0" marL="0" rtl="0" algn="ctr">
              <a:spcBef>
                <a:spcPts val="0"/>
              </a:spcBef>
              <a:spcAft>
                <a:spcPts val="0"/>
              </a:spcAft>
              <a:buNone/>
            </a:pPr>
            <a:r>
              <a:rPr lang="en"/>
              <a:t>a. 110 </a:t>
            </a:r>
            <a:endParaRPr/>
          </a:p>
          <a:p>
            <a:pPr indent="0" lvl="0" marL="0" rtl="0" algn="ctr">
              <a:spcBef>
                <a:spcPts val="1000"/>
              </a:spcBef>
              <a:spcAft>
                <a:spcPts val="0"/>
              </a:spcAft>
              <a:buNone/>
            </a:pPr>
            <a:r>
              <a:rPr lang="en"/>
              <a:t>b. 872 </a:t>
            </a:r>
            <a:endParaRPr/>
          </a:p>
          <a:p>
            <a:pPr indent="0" lvl="0" marL="0" rtl="0" algn="ctr">
              <a:spcBef>
                <a:spcPts val="1000"/>
              </a:spcBef>
              <a:spcAft>
                <a:spcPts val="0"/>
              </a:spcAft>
              <a:buNone/>
            </a:pPr>
            <a:r>
              <a:rPr lang="en"/>
              <a:t>c. 250</a:t>
            </a:r>
            <a:endParaRPr/>
          </a:p>
          <a:p>
            <a:pPr indent="0" lvl="0" marL="0" rtl="0" algn="l">
              <a:spcBef>
                <a:spcPts val="100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pic>
        <p:nvPicPr>
          <p:cNvPr id="315" name="Google Shape;315;p46"/>
          <p:cNvPicPr preferRelativeResize="0"/>
          <p:nvPr/>
        </p:nvPicPr>
        <p:blipFill>
          <a:blip r:embed="rId3">
            <a:alphaModFix/>
          </a:blip>
          <a:stretch>
            <a:fillRect/>
          </a:stretch>
        </p:blipFill>
        <p:spPr>
          <a:xfrm>
            <a:off x="690563" y="3157725"/>
            <a:ext cx="7762875" cy="8763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19" name="Shape 319"/>
        <p:cNvGrpSpPr/>
        <p:nvPr/>
      </p:nvGrpSpPr>
      <p:grpSpPr>
        <a:xfrm>
          <a:off x="0" y="0"/>
          <a:ext cx="0" cy="0"/>
          <a:chOff x="0" y="0"/>
          <a:chExt cx="0" cy="0"/>
        </a:xfrm>
      </p:grpSpPr>
      <p:sp>
        <p:nvSpPr>
          <p:cNvPr id="320" name="Google Shape;320;p47"/>
          <p:cNvSpPr txBox="1"/>
          <p:nvPr>
            <p:ph type="ctrTitle"/>
          </p:nvPr>
        </p:nvSpPr>
        <p:spPr>
          <a:xfrm>
            <a:off x="964400" y="512450"/>
            <a:ext cx="6151500" cy="580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Where Am I Rounding To?</a:t>
            </a:r>
            <a:endParaRPr b="0" sz="3000">
              <a:solidFill>
                <a:srgbClr val="666666"/>
              </a:solidFill>
              <a:latin typeface="Hepta Slab"/>
              <a:ea typeface="Hepta Slab"/>
              <a:cs typeface="Hepta Slab"/>
              <a:sym typeface="Hepta Slab"/>
            </a:endParaRPr>
          </a:p>
        </p:txBody>
      </p:sp>
      <p:sp>
        <p:nvSpPr>
          <p:cNvPr id="321" name="Google Shape;321;p4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322" name="Google Shape;322;p47"/>
          <p:cNvPicPr preferRelativeResize="0"/>
          <p:nvPr/>
        </p:nvPicPr>
        <p:blipFill>
          <a:blip r:embed="rId3">
            <a:alphaModFix/>
          </a:blip>
          <a:stretch>
            <a:fillRect/>
          </a:stretch>
        </p:blipFill>
        <p:spPr>
          <a:xfrm>
            <a:off x="1448975" y="1636200"/>
            <a:ext cx="6105525" cy="22860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26" name="Shape 326"/>
        <p:cNvGrpSpPr/>
        <p:nvPr/>
      </p:nvGrpSpPr>
      <p:grpSpPr>
        <a:xfrm>
          <a:off x="0" y="0"/>
          <a:ext cx="0" cy="0"/>
          <a:chOff x="0" y="0"/>
          <a:chExt cx="0" cy="0"/>
        </a:xfrm>
      </p:grpSpPr>
      <p:sp>
        <p:nvSpPr>
          <p:cNvPr id="327" name="Google Shape;327;p48"/>
          <p:cNvSpPr txBox="1"/>
          <p:nvPr>
            <p:ph type="ctrTitle"/>
          </p:nvPr>
        </p:nvSpPr>
        <p:spPr>
          <a:xfrm>
            <a:off x="1725375" y="512450"/>
            <a:ext cx="5390400" cy="580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What Am I Rounding To?</a:t>
            </a:r>
            <a:endParaRPr b="0" sz="3000">
              <a:solidFill>
                <a:srgbClr val="666666"/>
              </a:solidFill>
              <a:latin typeface="Hepta Slab"/>
              <a:ea typeface="Hepta Slab"/>
              <a:cs typeface="Hepta Slab"/>
              <a:sym typeface="Hepta Slab"/>
            </a:endParaRPr>
          </a:p>
        </p:txBody>
      </p:sp>
      <p:sp>
        <p:nvSpPr>
          <p:cNvPr id="328" name="Google Shape;328;p4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329" name="Google Shape;329;p48"/>
          <p:cNvSpPr txBox="1"/>
          <p:nvPr/>
        </p:nvSpPr>
        <p:spPr>
          <a:xfrm>
            <a:off x="650100" y="1156100"/>
            <a:ext cx="7843800" cy="402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Complete the table. Be prepared to explain your reasoning</a:t>
            </a:r>
            <a:endParaRPr/>
          </a:p>
        </p:txBody>
      </p:sp>
      <p:pic>
        <p:nvPicPr>
          <p:cNvPr id="330" name="Google Shape;330;p48"/>
          <p:cNvPicPr preferRelativeResize="0"/>
          <p:nvPr/>
        </p:nvPicPr>
        <p:blipFill>
          <a:blip r:embed="rId3">
            <a:alphaModFix/>
          </a:blip>
          <a:stretch>
            <a:fillRect/>
          </a:stretch>
        </p:blipFill>
        <p:spPr>
          <a:xfrm>
            <a:off x="3163500" y="1621850"/>
            <a:ext cx="3340900" cy="29254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34" name="Shape 334"/>
        <p:cNvGrpSpPr/>
        <p:nvPr/>
      </p:nvGrpSpPr>
      <p:grpSpPr>
        <a:xfrm>
          <a:off x="0" y="0"/>
          <a:ext cx="0" cy="0"/>
          <a:chOff x="0" y="0"/>
          <a:chExt cx="0" cy="0"/>
        </a:xfrm>
      </p:grpSpPr>
      <p:grpSp>
        <p:nvGrpSpPr>
          <p:cNvPr id="335" name="Google Shape;335;p49"/>
          <p:cNvGrpSpPr/>
          <p:nvPr/>
        </p:nvGrpSpPr>
        <p:grpSpPr>
          <a:xfrm>
            <a:off x="997764" y="2004912"/>
            <a:ext cx="2162414" cy="1740257"/>
            <a:chOff x="2592843" y="1573500"/>
            <a:chExt cx="2456730" cy="2053643"/>
          </a:xfrm>
        </p:grpSpPr>
        <p:sp>
          <p:nvSpPr>
            <p:cNvPr id="336" name="Google Shape;336;p49"/>
            <p:cNvSpPr/>
            <p:nvPr/>
          </p:nvSpPr>
          <p:spPr>
            <a:xfrm flipH="1">
              <a:off x="2592843" y="1573500"/>
              <a:ext cx="2456730" cy="205364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49"/>
            <p:cNvSpPr txBox="1"/>
            <p:nvPr/>
          </p:nvSpPr>
          <p:spPr>
            <a:xfrm>
              <a:off x="2894663" y="1814926"/>
              <a:ext cx="1853100" cy="93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300">
                  <a:solidFill>
                    <a:schemeClr val="dk1"/>
                  </a:solidFill>
                  <a:latin typeface="Livvic"/>
                  <a:ea typeface="Livvic"/>
                  <a:cs typeface="Livvic"/>
                  <a:sym typeface="Livvic"/>
                </a:rPr>
                <a:t>If you were going to round 75 to the nearest 10, what number would it round to?</a:t>
              </a:r>
              <a:endParaRPr b="1" sz="1300">
                <a:latin typeface="Quicksand"/>
                <a:ea typeface="Quicksand"/>
                <a:cs typeface="Quicksand"/>
                <a:sym typeface="Quicksand"/>
              </a:endParaRPr>
            </a:p>
          </p:txBody>
        </p:sp>
      </p:grpSp>
      <p:sp>
        <p:nvSpPr>
          <p:cNvPr id="338" name="Google Shape;338;p49"/>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339" name="Google Shape;339;p49"/>
          <p:cNvPicPr preferRelativeResize="0"/>
          <p:nvPr/>
        </p:nvPicPr>
        <p:blipFill rotWithShape="1">
          <a:blip r:embed="rId3">
            <a:alphaModFix/>
          </a:blip>
          <a:srcRect b="0" l="20580" r="21018" t="0"/>
          <a:stretch/>
        </p:blipFill>
        <p:spPr>
          <a:xfrm>
            <a:off x="3370375" y="2532775"/>
            <a:ext cx="1225225" cy="1319575"/>
          </a:xfrm>
          <a:prstGeom prst="rect">
            <a:avLst/>
          </a:prstGeom>
          <a:noFill/>
          <a:ln>
            <a:noFill/>
          </a:ln>
        </p:spPr>
      </p:pic>
      <p:grpSp>
        <p:nvGrpSpPr>
          <p:cNvPr id="340" name="Google Shape;340;p49"/>
          <p:cNvGrpSpPr/>
          <p:nvPr/>
        </p:nvGrpSpPr>
        <p:grpSpPr>
          <a:xfrm flipH="1">
            <a:off x="6270450" y="2453875"/>
            <a:ext cx="2361409" cy="1939537"/>
            <a:chOff x="2592856" y="1261207"/>
            <a:chExt cx="2456730" cy="2288809"/>
          </a:xfrm>
        </p:grpSpPr>
        <p:sp>
          <p:nvSpPr>
            <p:cNvPr id="341" name="Google Shape;341;p49"/>
            <p:cNvSpPr/>
            <p:nvPr/>
          </p:nvSpPr>
          <p:spPr>
            <a:xfrm flipH="1">
              <a:off x="2592856" y="1261207"/>
              <a:ext cx="2456730" cy="228880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49"/>
            <p:cNvSpPr txBox="1"/>
            <p:nvPr/>
          </p:nvSpPr>
          <p:spPr>
            <a:xfrm>
              <a:off x="2894689" y="1557963"/>
              <a:ext cx="1853100" cy="93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300">
                  <a:solidFill>
                    <a:schemeClr val="dk1"/>
                  </a:solidFill>
                  <a:latin typeface="Livvic"/>
                  <a:ea typeface="Livvic"/>
                  <a:cs typeface="Livvic"/>
                  <a:sym typeface="Livvic"/>
                </a:rPr>
                <a:t>How could you use how you rounded 75 to the nearest ten to round 175 to the nearest 10?</a:t>
              </a:r>
              <a:endParaRPr b="1" sz="1300">
                <a:latin typeface="Quicksand"/>
                <a:ea typeface="Quicksand"/>
                <a:cs typeface="Quicksand"/>
                <a:sym typeface="Quicksand"/>
              </a:endParaRPr>
            </a:p>
          </p:txBody>
        </p:sp>
      </p:grpSp>
      <p:pic>
        <p:nvPicPr>
          <p:cNvPr id="343" name="Google Shape;343;p49"/>
          <p:cNvPicPr preferRelativeResize="0"/>
          <p:nvPr/>
        </p:nvPicPr>
        <p:blipFill rotWithShape="1">
          <a:blip r:embed="rId3">
            <a:alphaModFix/>
          </a:blip>
          <a:srcRect b="0" l="20580" r="21018" t="0"/>
          <a:stretch/>
        </p:blipFill>
        <p:spPr>
          <a:xfrm>
            <a:off x="5045000" y="3222175"/>
            <a:ext cx="1225225" cy="1319575"/>
          </a:xfrm>
          <a:prstGeom prst="rect">
            <a:avLst/>
          </a:prstGeom>
          <a:noFill/>
          <a:ln>
            <a:noFill/>
          </a:ln>
        </p:spPr>
      </p:pic>
      <p:sp>
        <p:nvSpPr>
          <p:cNvPr id="344" name="Google Shape;344;p49"/>
          <p:cNvSpPr txBox="1"/>
          <p:nvPr/>
        </p:nvSpPr>
        <p:spPr>
          <a:xfrm>
            <a:off x="921525" y="878675"/>
            <a:ext cx="7136700" cy="99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Hepta Slab"/>
                <a:ea typeface="Hepta Slab"/>
                <a:cs typeface="Hepta Slab"/>
                <a:sym typeface="Hepta Slab"/>
              </a:rPr>
              <a:t>Today we rounded numbers to the nearest multiple of 10 and 100. We also learned what to do when a number is halfway between two multiples of 10.</a:t>
            </a:r>
            <a:endParaRPr>
              <a:latin typeface="Hepta Slab"/>
              <a:ea typeface="Hepta Slab"/>
              <a:cs typeface="Hepta Slab"/>
              <a:sym typeface="Hepta Slab"/>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348" name="Shape 348"/>
        <p:cNvGrpSpPr/>
        <p:nvPr/>
      </p:nvGrpSpPr>
      <p:grpSpPr>
        <a:xfrm>
          <a:off x="0" y="0"/>
          <a:ext cx="0" cy="0"/>
          <a:chOff x="0" y="0"/>
          <a:chExt cx="0" cy="0"/>
        </a:xfrm>
      </p:grpSpPr>
      <p:sp>
        <p:nvSpPr>
          <p:cNvPr id="349" name="Google Shape;349;p50"/>
          <p:cNvSpPr txBox="1"/>
          <p:nvPr>
            <p:ph type="ctrTitle"/>
          </p:nvPr>
        </p:nvSpPr>
        <p:spPr>
          <a:xfrm>
            <a:off x="545900" y="1951600"/>
            <a:ext cx="80670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Decimal Notation</a:t>
            </a:r>
            <a:endParaRPr sz="4400">
              <a:solidFill>
                <a:srgbClr val="434343"/>
              </a:solidFill>
              <a:latin typeface="Hepta Slab"/>
              <a:ea typeface="Hepta Slab"/>
              <a:cs typeface="Hepta Slab"/>
              <a:sym typeface="Hepta Slab"/>
            </a:endParaRPr>
          </a:p>
        </p:txBody>
      </p:sp>
      <p:sp>
        <p:nvSpPr>
          <p:cNvPr id="350" name="Google Shape;350;p50"/>
          <p:cNvSpPr txBox="1"/>
          <p:nvPr/>
        </p:nvSpPr>
        <p:spPr>
          <a:xfrm>
            <a:off x="3286075" y="2689588"/>
            <a:ext cx="4896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learn about decimals.</a:t>
            </a:r>
            <a:endParaRPr>
              <a:latin typeface="Quicksand"/>
              <a:ea typeface="Quicksand"/>
              <a:cs typeface="Quicksand"/>
              <a:sym typeface="Quicksand"/>
            </a:endParaRPr>
          </a:p>
        </p:txBody>
      </p:sp>
      <p:sp>
        <p:nvSpPr>
          <p:cNvPr id="351" name="Google Shape;351;p50"/>
          <p:cNvSpPr/>
          <p:nvPr/>
        </p:nvSpPr>
        <p:spPr>
          <a:xfrm>
            <a:off x="2742602" y="2689603"/>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50"/>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4.NF.C.6</a:t>
            </a:r>
            <a:endParaRPr sz="1100">
              <a:latin typeface="Quicksand"/>
              <a:ea typeface="Quicksand"/>
              <a:cs typeface="Quicksand"/>
              <a:sym typeface="Quicksand"/>
            </a:endParaRPr>
          </a:p>
        </p:txBody>
      </p:sp>
      <p:sp>
        <p:nvSpPr>
          <p:cNvPr id="353" name="Google Shape;353;p50"/>
          <p:cNvSpPr txBox="1"/>
          <p:nvPr/>
        </p:nvSpPr>
        <p:spPr>
          <a:xfrm>
            <a:off x="7770600" y="-1793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1</a:t>
            </a:r>
            <a:endParaRPr sz="8000">
              <a:solidFill>
                <a:srgbClr val="595959"/>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p51"/>
          <p:cNvSpPr txBox="1"/>
          <p:nvPr>
            <p:ph type="ctrTitle"/>
          </p:nvPr>
        </p:nvSpPr>
        <p:spPr>
          <a:xfrm>
            <a:off x="685800" y="501347"/>
            <a:ext cx="7772400" cy="658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Shaded Grid </a:t>
            </a:r>
            <a:endParaRPr b="0" sz="3000">
              <a:solidFill>
                <a:srgbClr val="666666"/>
              </a:solidFill>
              <a:latin typeface="Hepta Slab"/>
              <a:ea typeface="Hepta Slab"/>
              <a:cs typeface="Hepta Slab"/>
              <a:sym typeface="Hepta Slab"/>
            </a:endParaRPr>
          </a:p>
        </p:txBody>
      </p:sp>
      <p:sp>
        <p:nvSpPr>
          <p:cNvPr id="359" name="Google Shape;359;p5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360" name="Google Shape;360;p51"/>
          <p:cNvGrpSpPr/>
          <p:nvPr/>
        </p:nvGrpSpPr>
        <p:grpSpPr>
          <a:xfrm>
            <a:off x="600225" y="1350717"/>
            <a:ext cx="7997012" cy="3404127"/>
            <a:chOff x="600225" y="1350717"/>
            <a:chExt cx="7997012" cy="3404127"/>
          </a:xfrm>
        </p:grpSpPr>
        <p:sp>
          <p:nvSpPr>
            <p:cNvPr id="361" name="Google Shape;361;p51"/>
            <p:cNvSpPr/>
            <p:nvPr/>
          </p:nvSpPr>
          <p:spPr>
            <a:xfrm rot="-685926">
              <a:off x="636082" y="1504706"/>
              <a:ext cx="1589434" cy="758738"/>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51"/>
            <p:cNvSpPr txBox="1"/>
            <p:nvPr/>
          </p:nvSpPr>
          <p:spPr>
            <a:xfrm rot="-751223">
              <a:off x="878038" y="1551088"/>
              <a:ext cx="1105695"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Caveat Brush"/>
                  <a:ea typeface="Caveat Brush"/>
                  <a:cs typeface="Caveat Brush"/>
                  <a:sym typeface="Caveat Brush"/>
                </a:rPr>
                <a:t>What do you notice?</a:t>
              </a:r>
              <a:endParaRPr b="1" sz="1600">
                <a:latin typeface="Caveat Brush"/>
                <a:ea typeface="Caveat Brush"/>
                <a:cs typeface="Caveat Brush"/>
                <a:sym typeface="Caveat Brush"/>
              </a:endParaRPr>
            </a:p>
          </p:txBody>
        </p:sp>
        <p:sp>
          <p:nvSpPr>
            <p:cNvPr id="363" name="Google Shape;363;p51"/>
            <p:cNvSpPr/>
            <p:nvPr/>
          </p:nvSpPr>
          <p:spPr>
            <a:xfrm rot="963630">
              <a:off x="6767258" y="3781529"/>
              <a:ext cx="1772334" cy="739837"/>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51"/>
            <p:cNvSpPr txBox="1"/>
            <p:nvPr/>
          </p:nvSpPr>
          <p:spPr>
            <a:xfrm rot="892376">
              <a:off x="7038064" y="3826290"/>
              <a:ext cx="1230733" cy="650307"/>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Caveat Brush"/>
                  <a:ea typeface="Caveat Brush"/>
                  <a:cs typeface="Caveat Brush"/>
                  <a:sym typeface="Caveat Brush"/>
                </a:rPr>
                <a:t>What do you wonder?</a:t>
              </a:r>
              <a:endParaRPr b="1" sz="1600">
                <a:latin typeface="Caveat Brush"/>
                <a:ea typeface="Caveat Brush"/>
                <a:cs typeface="Caveat Brush"/>
                <a:sym typeface="Caveat Brush"/>
              </a:endParaRPr>
            </a:p>
          </p:txBody>
        </p:sp>
      </p:grpSp>
      <p:pic>
        <p:nvPicPr>
          <p:cNvPr id="365" name="Google Shape;365;p51"/>
          <p:cNvPicPr preferRelativeResize="0"/>
          <p:nvPr/>
        </p:nvPicPr>
        <p:blipFill>
          <a:blip r:embed="rId3">
            <a:alphaModFix/>
          </a:blip>
          <a:stretch>
            <a:fillRect/>
          </a:stretch>
        </p:blipFill>
        <p:spPr>
          <a:xfrm>
            <a:off x="3262313" y="1262063"/>
            <a:ext cx="2619375" cy="261937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id="370" name="Google Shape;370;p52"/>
          <p:cNvSpPr txBox="1"/>
          <p:nvPr>
            <p:ph type="title"/>
          </p:nvPr>
        </p:nvSpPr>
        <p:spPr>
          <a:xfrm>
            <a:off x="172400" y="187850"/>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Shady Fractions</a:t>
            </a:r>
            <a:endParaRPr b="0" sz="3000">
              <a:solidFill>
                <a:srgbClr val="595959"/>
              </a:solidFill>
              <a:latin typeface="Hepta Slab"/>
              <a:ea typeface="Hepta Slab"/>
              <a:cs typeface="Hepta Slab"/>
              <a:sym typeface="Hepta Slab"/>
            </a:endParaRPr>
          </a:p>
        </p:txBody>
      </p:sp>
      <p:sp>
        <p:nvSpPr>
          <p:cNvPr id="371" name="Google Shape;371;p5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372" name="Google Shape;372;p5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373" name="Google Shape;373;p52"/>
          <p:cNvPicPr preferRelativeResize="0"/>
          <p:nvPr/>
        </p:nvPicPr>
        <p:blipFill>
          <a:blip r:embed="rId3">
            <a:alphaModFix/>
          </a:blip>
          <a:stretch>
            <a:fillRect/>
          </a:stretch>
        </p:blipFill>
        <p:spPr>
          <a:xfrm>
            <a:off x="172400" y="760550"/>
            <a:ext cx="2867025" cy="361950"/>
          </a:xfrm>
          <a:prstGeom prst="rect">
            <a:avLst/>
          </a:prstGeom>
          <a:noFill/>
          <a:ln>
            <a:noFill/>
          </a:ln>
        </p:spPr>
      </p:pic>
      <p:sp>
        <p:nvSpPr>
          <p:cNvPr id="374" name="Google Shape;374;p52"/>
          <p:cNvSpPr txBox="1"/>
          <p:nvPr/>
        </p:nvSpPr>
        <p:spPr>
          <a:xfrm>
            <a:off x="235750" y="1201213"/>
            <a:ext cx="3814800" cy="492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 What fraction does the shaded part of each diagram represent? For the last square, shade in some parts and name the fraction it represents.</a:t>
            </a:r>
            <a:endParaRPr/>
          </a:p>
        </p:txBody>
      </p:sp>
      <p:pic>
        <p:nvPicPr>
          <p:cNvPr id="375" name="Google Shape;375;p52"/>
          <p:cNvPicPr preferRelativeResize="0"/>
          <p:nvPr/>
        </p:nvPicPr>
        <p:blipFill>
          <a:blip r:embed="rId4">
            <a:alphaModFix/>
          </a:blip>
          <a:stretch>
            <a:fillRect/>
          </a:stretch>
        </p:blipFill>
        <p:spPr>
          <a:xfrm>
            <a:off x="516700" y="2189800"/>
            <a:ext cx="3381375" cy="2867025"/>
          </a:xfrm>
          <a:prstGeom prst="rect">
            <a:avLst/>
          </a:prstGeom>
          <a:noFill/>
          <a:ln cap="flat" cmpd="sng" w="19050">
            <a:solidFill>
              <a:schemeClr val="dk2"/>
            </a:solidFill>
            <a:prstDash val="solid"/>
            <a:round/>
            <a:headEnd len="sm" w="sm" type="none"/>
            <a:tailEnd len="sm" w="sm" type="none"/>
          </a:ln>
        </p:spPr>
      </p:pic>
      <p:sp>
        <p:nvSpPr>
          <p:cNvPr id="376" name="Google Shape;376;p52"/>
          <p:cNvSpPr txBox="1"/>
          <p:nvPr/>
        </p:nvSpPr>
        <p:spPr>
          <a:xfrm>
            <a:off x="4657650" y="1122488"/>
            <a:ext cx="3814800" cy="492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2. The first diagram here represents 0.01 or “1 hundredth.” The second diagram represents 0.10 or “10 hundredths.” It also represents 0.1 or "1 tenth." </a:t>
            </a:r>
            <a:endParaRPr/>
          </a:p>
        </p:txBody>
      </p:sp>
      <p:pic>
        <p:nvPicPr>
          <p:cNvPr id="377" name="Google Shape;377;p52"/>
          <p:cNvPicPr preferRelativeResize="0"/>
          <p:nvPr/>
        </p:nvPicPr>
        <p:blipFill>
          <a:blip r:embed="rId5">
            <a:alphaModFix/>
          </a:blip>
          <a:stretch>
            <a:fillRect/>
          </a:stretch>
        </p:blipFill>
        <p:spPr>
          <a:xfrm>
            <a:off x="4854150" y="2189788"/>
            <a:ext cx="3314700" cy="26384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1" name="Shape 381"/>
        <p:cNvGrpSpPr/>
        <p:nvPr/>
      </p:nvGrpSpPr>
      <p:grpSpPr>
        <a:xfrm>
          <a:off x="0" y="0"/>
          <a:ext cx="0" cy="0"/>
          <a:chOff x="0" y="0"/>
          <a:chExt cx="0" cy="0"/>
        </a:xfrm>
      </p:grpSpPr>
      <p:sp>
        <p:nvSpPr>
          <p:cNvPr id="382" name="Google Shape;382;p53"/>
          <p:cNvSpPr txBox="1"/>
          <p:nvPr>
            <p:ph type="title"/>
          </p:nvPr>
        </p:nvSpPr>
        <p:spPr>
          <a:xfrm>
            <a:off x="172400" y="187850"/>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Shady Fractions</a:t>
            </a:r>
            <a:endParaRPr b="0" sz="3000">
              <a:solidFill>
                <a:srgbClr val="595959"/>
              </a:solidFill>
              <a:latin typeface="Hepta Slab"/>
              <a:ea typeface="Hepta Slab"/>
              <a:cs typeface="Hepta Slab"/>
              <a:sym typeface="Hepta Slab"/>
            </a:endParaRPr>
          </a:p>
        </p:txBody>
      </p:sp>
      <p:sp>
        <p:nvSpPr>
          <p:cNvPr id="383" name="Google Shape;383;p5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384" name="Google Shape;384;p5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385" name="Google Shape;385;p53"/>
          <p:cNvPicPr preferRelativeResize="0"/>
          <p:nvPr/>
        </p:nvPicPr>
        <p:blipFill>
          <a:blip r:embed="rId3">
            <a:alphaModFix/>
          </a:blip>
          <a:stretch>
            <a:fillRect/>
          </a:stretch>
        </p:blipFill>
        <p:spPr>
          <a:xfrm>
            <a:off x="172400" y="760550"/>
            <a:ext cx="2867025" cy="361950"/>
          </a:xfrm>
          <a:prstGeom prst="rect">
            <a:avLst/>
          </a:prstGeom>
          <a:noFill/>
          <a:ln>
            <a:noFill/>
          </a:ln>
        </p:spPr>
      </p:pic>
      <p:sp>
        <p:nvSpPr>
          <p:cNvPr id="386" name="Google Shape;386;p53"/>
          <p:cNvSpPr txBox="1"/>
          <p:nvPr/>
        </p:nvSpPr>
        <p:spPr>
          <a:xfrm>
            <a:off x="235750" y="1201225"/>
            <a:ext cx="8520600" cy="492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3. What fraction do the shaded parts of each diagram represent? What decimal do they represent?</a:t>
            </a:r>
            <a:endParaRPr/>
          </a:p>
        </p:txBody>
      </p:sp>
      <p:pic>
        <p:nvPicPr>
          <p:cNvPr id="387" name="Google Shape;387;p53"/>
          <p:cNvPicPr preferRelativeResize="0"/>
          <p:nvPr/>
        </p:nvPicPr>
        <p:blipFill>
          <a:blip r:embed="rId4">
            <a:alphaModFix/>
          </a:blip>
          <a:stretch>
            <a:fillRect/>
          </a:stretch>
        </p:blipFill>
        <p:spPr>
          <a:xfrm>
            <a:off x="409550" y="1954825"/>
            <a:ext cx="4155451" cy="2320475"/>
          </a:xfrm>
          <a:prstGeom prst="rect">
            <a:avLst/>
          </a:prstGeom>
          <a:noFill/>
          <a:ln cap="flat" cmpd="sng" w="19050">
            <a:solidFill>
              <a:schemeClr val="dk2"/>
            </a:solidFill>
            <a:prstDash val="solid"/>
            <a:round/>
            <a:headEnd len="sm" w="sm" type="none"/>
            <a:tailEnd len="sm" w="sm" type="none"/>
          </a:ln>
        </p:spPr>
      </p:pic>
      <p:pic>
        <p:nvPicPr>
          <p:cNvPr id="388" name="Google Shape;388;p53"/>
          <p:cNvPicPr preferRelativeResize="0"/>
          <p:nvPr/>
        </p:nvPicPr>
        <p:blipFill>
          <a:blip r:embed="rId5">
            <a:alphaModFix/>
          </a:blip>
          <a:stretch>
            <a:fillRect/>
          </a:stretch>
        </p:blipFill>
        <p:spPr>
          <a:xfrm>
            <a:off x="4736350" y="1946071"/>
            <a:ext cx="4155450" cy="2337967"/>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sp>
        <p:nvSpPr>
          <p:cNvPr id="393" name="Google Shape;393;p54"/>
          <p:cNvSpPr txBox="1"/>
          <p:nvPr>
            <p:ph type="ctrTitle"/>
          </p:nvPr>
        </p:nvSpPr>
        <p:spPr>
          <a:xfrm>
            <a:off x="268325" y="370622"/>
            <a:ext cx="7772400" cy="63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Ways to Express a Number</a:t>
            </a:r>
            <a:endParaRPr b="0" sz="2900">
              <a:solidFill>
                <a:srgbClr val="595959"/>
              </a:solidFill>
              <a:latin typeface="Hepta Slab"/>
              <a:ea typeface="Hepta Slab"/>
              <a:cs typeface="Hepta Slab"/>
              <a:sym typeface="Hepta Slab"/>
            </a:endParaRPr>
          </a:p>
        </p:txBody>
      </p:sp>
      <p:sp>
        <p:nvSpPr>
          <p:cNvPr id="394" name="Google Shape;394;p5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395" name="Google Shape;395;p54"/>
          <p:cNvSpPr txBox="1"/>
          <p:nvPr/>
        </p:nvSpPr>
        <p:spPr>
          <a:xfrm>
            <a:off x="750025" y="1108750"/>
            <a:ext cx="7500900" cy="63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 Write a fraction and a decimal that the shaded part of each diagram could represent. Then, write each amount in words.</a:t>
            </a:r>
            <a:endParaRPr/>
          </a:p>
        </p:txBody>
      </p:sp>
      <p:pic>
        <p:nvPicPr>
          <p:cNvPr id="396" name="Google Shape;396;p54"/>
          <p:cNvPicPr preferRelativeResize="0"/>
          <p:nvPr/>
        </p:nvPicPr>
        <p:blipFill>
          <a:blip r:embed="rId3">
            <a:alphaModFix/>
          </a:blip>
          <a:stretch>
            <a:fillRect/>
          </a:stretch>
        </p:blipFill>
        <p:spPr>
          <a:xfrm>
            <a:off x="1953125" y="1962850"/>
            <a:ext cx="5237750" cy="23126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sp>
        <p:nvSpPr>
          <p:cNvPr id="401" name="Google Shape;401;p55"/>
          <p:cNvSpPr txBox="1"/>
          <p:nvPr>
            <p:ph type="ctrTitle"/>
          </p:nvPr>
        </p:nvSpPr>
        <p:spPr>
          <a:xfrm>
            <a:off x="268325" y="370622"/>
            <a:ext cx="7772400" cy="63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Ways to Express a Number</a:t>
            </a:r>
            <a:endParaRPr b="0" sz="2900">
              <a:solidFill>
                <a:srgbClr val="595959"/>
              </a:solidFill>
              <a:latin typeface="Hepta Slab"/>
              <a:ea typeface="Hepta Slab"/>
              <a:cs typeface="Hepta Slab"/>
              <a:sym typeface="Hepta Slab"/>
            </a:endParaRPr>
          </a:p>
        </p:txBody>
      </p:sp>
      <p:sp>
        <p:nvSpPr>
          <p:cNvPr id="402" name="Google Shape;402;p5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403" name="Google Shape;403;p55"/>
          <p:cNvSpPr txBox="1"/>
          <p:nvPr/>
        </p:nvSpPr>
        <p:spPr>
          <a:xfrm>
            <a:off x="750025" y="1108750"/>
            <a:ext cx="7500900" cy="63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2. Shade each diagram to represent each given fraction or decimal. </a:t>
            </a:r>
            <a:endParaRPr/>
          </a:p>
        </p:txBody>
      </p:sp>
      <p:pic>
        <p:nvPicPr>
          <p:cNvPr id="404" name="Google Shape;404;p55"/>
          <p:cNvPicPr preferRelativeResize="0"/>
          <p:nvPr/>
        </p:nvPicPr>
        <p:blipFill>
          <a:blip r:embed="rId3">
            <a:alphaModFix/>
          </a:blip>
          <a:stretch>
            <a:fillRect/>
          </a:stretch>
        </p:blipFill>
        <p:spPr>
          <a:xfrm>
            <a:off x="268325" y="1943325"/>
            <a:ext cx="4259800" cy="2112400"/>
          </a:xfrm>
          <a:prstGeom prst="rect">
            <a:avLst/>
          </a:prstGeom>
          <a:noFill/>
          <a:ln cap="flat" cmpd="sng" w="19050">
            <a:solidFill>
              <a:schemeClr val="dk2"/>
            </a:solidFill>
            <a:prstDash val="solid"/>
            <a:round/>
            <a:headEnd len="sm" w="sm" type="none"/>
            <a:tailEnd len="sm" w="sm" type="none"/>
          </a:ln>
        </p:spPr>
      </p:pic>
      <p:pic>
        <p:nvPicPr>
          <p:cNvPr id="405" name="Google Shape;405;p55"/>
          <p:cNvPicPr preferRelativeResize="0"/>
          <p:nvPr/>
        </p:nvPicPr>
        <p:blipFill>
          <a:blip r:embed="rId4">
            <a:alphaModFix/>
          </a:blip>
          <a:stretch>
            <a:fillRect/>
          </a:stretch>
        </p:blipFill>
        <p:spPr>
          <a:xfrm>
            <a:off x="4710700" y="1514725"/>
            <a:ext cx="4150500" cy="1609700"/>
          </a:xfrm>
          <a:prstGeom prst="rect">
            <a:avLst/>
          </a:prstGeom>
          <a:noFill/>
          <a:ln cap="flat" cmpd="sng" w="19050">
            <a:solidFill>
              <a:schemeClr val="dk2"/>
            </a:solidFill>
            <a:prstDash val="solid"/>
            <a:round/>
            <a:headEnd len="sm" w="sm" type="none"/>
            <a:tailEnd len="sm" w="sm" type="none"/>
          </a:ln>
        </p:spPr>
      </p:pic>
      <p:pic>
        <p:nvPicPr>
          <p:cNvPr id="406" name="Google Shape;406;p55"/>
          <p:cNvPicPr preferRelativeResize="0"/>
          <p:nvPr/>
        </p:nvPicPr>
        <p:blipFill>
          <a:blip r:embed="rId5">
            <a:alphaModFix/>
          </a:blip>
          <a:stretch>
            <a:fillRect/>
          </a:stretch>
        </p:blipFill>
        <p:spPr>
          <a:xfrm>
            <a:off x="4710695" y="3207945"/>
            <a:ext cx="4150499" cy="15557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0" name="Shape 410"/>
        <p:cNvGrpSpPr/>
        <p:nvPr/>
      </p:nvGrpSpPr>
      <p:grpSpPr>
        <a:xfrm>
          <a:off x="0" y="0"/>
          <a:ext cx="0" cy="0"/>
          <a:chOff x="0" y="0"/>
          <a:chExt cx="0" cy="0"/>
        </a:xfrm>
      </p:grpSpPr>
      <p:sp>
        <p:nvSpPr>
          <p:cNvPr id="411" name="Google Shape;411;p56"/>
          <p:cNvSpPr txBox="1"/>
          <p:nvPr>
            <p:ph type="ctrTitle"/>
          </p:nvPr>
        </p:nvSpPr>
        <p:spPr>
          <a:xfrm>
            <a:off x="268325" y="370622"/>
            <a:ext cx="7772400" cy="63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Ways to Express a Number</a:t>
            </a:r>
            <a:endParaRPr b="0" sz="2900">
              <a:solidFill>
                <a:srgbClr val="595959"/>
              </a:solidFill>
              <a:latin typeface="Hepta Slab"/>
              <a:ea typeface="Hepta Slab"/>
              <a:cs typeface="Hepta Slab"/>
              <a:sym typeface="Hepta Slab"/>
            </a:endParaRPr>
          </a:p>
        </p:txBody>
      </p:sp>
      <p:sp>
        <p:nvSpPr>
          <p:cNvPr id="412" name="Google Shape;412;p5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413" name="Google Shape;413;p56"/>
          <p:cNvPicPr preferRelativeResize="0"/>
          <p:nvPr/>
        </p:nvPicPr>
        <p:blipFill>
          <a:blip r:embed="rId3">
            <a:alphaModFix/>
          </a:blip>
          <a:stretch>
            <a:fillRect/>
          </a:stretch>
        </p:blipFill>
        <p:spPr>
          <a:xfrm>
            <a:off x="907700" y="1338725"/>
            <a:ext cx="7229475" cy="28765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sp>
        <p:nvSpPr>
          <p:cNvPr id="418" name="Google Shape;418;p57"/>
          <p:cNvSpPr txBox="1"/>
          <p:nvPr/>
        </p:nvSpPr>
        <p:spPr>
          <a:xfrm>
            <a:off x="317625" y="1664825"/>
            <a:ext cx="18531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pic>
        <p:nvPicPr>
          <p:cNvPr id="419" name="Google Shape;419;p57"/>
          <p:cNvPicPr preferRelativeResize="0"/>
          <p:nvPr/>
        </p:nvPicPr>
        <p:blipFill rotWithShape="1">
          <a:blip r:embed="rId3">
            <a:alphaModFix/>
          </a:blip>
          <a:srcRect b="0" l="21370" r="22481" t="0"/>
          <a:stretch/>
        </p:blipFill>
        <p:spPr>
          <a:xfrm>
            <a:off x="3284925" y="2449021"/>
            <a:ext cx="1068600" cy="1197004"/>
          </a:xfrm>
          <a:prstGeom prst="rect">
            <a:avLst/>
          </a:prstGeom>
          <a:noFill/>
          <a:ln>
            <a:noFill/>
          </a:ln>
        </p:spPr>
      </p:pic>
      <p:sp>
        <p:nvSpPr>
          <p:cNvPr id="420" name="Google Shape;420;p57"/>
          <p:cNvSpPr/>
          <p:nvPr/>
        </p:nvSpPr>
        <p:spPr>
          <a:xfrm>
            <a:off x="5906848" y="1381675"/>
            <a:ext cx="2201378" cy="144449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57"/>
          <p:cNvSpPr txBox="1"/>
          <p:nvPr/>
        </p:nvSpPr>
        <p:spPr>
          <a:xfrm>
            <a:off x="6334112" y="1542025"/>
            <a:ext cx="1475400" cy="101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In 0.6, what does the 6 represent?” (Six tenths) “In 0.60, what does the 60 represent?</a:t>
            </a:r>
            <a:endParaRPr b="1" sz="1000">
              <a:latin typeface="Quicksand"/>
              <a:ea typeface="Quicksand"/>
              <a:cs typeface="Quicksand"/>
              <a:sym typeface="Quicksand"/>
            </a:endParaRPr>
          </a:p>
        </p:txBody>
      </p:sp>
      <p:sp>
        <p:nvSpPr>
          <p:cNvPr id="422" name="Google Shape;422;p57"/>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grpSp>
        <p:nvGrpSpPr>
          <p:cNvPr id="423" name="Google Shape;423;p57"/>
          <p:cNvGrpSpPr/>
          <p:nvPr/>
        </p:nvGrpSpPr>
        <p:grpSpPr>
          <a:xfrm rot="464694">
            <a:off x="883324" y="1539477"/>
            <a:ext cx="2428813" cy="1284438"/>
            <a:chOff x="1095361" y="1845150"/>
            <a:chExt cx="2612240" cy="1667182"/>
          </a:xfrm>
        </p:grpSpPr>
        <p:sp>
          <p:nvSpPr>
            <p:cNvPr id="424" name="Google Shape;424;p57"/>
            <p:cNvSpPr/>
            <p:nvPr/>
          </p:nvSpPr>
          <p:spPr>
            <a:xfrm flipH="1">
              <a:off x="1095361" y="1845150"/>
              <a:ext cx="2612240" cy="166718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57"/>
            <p:cNvSpPr txBox="1"/>
            <p:nvPr/>
          </p:nvSpPr>
          <p:spPr>
            <a:xfrm>
              <a:off x="1522173" y="2048739"/>
              <a:ext cx="1949100" cy="804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In both numbers, what does the 0 to the left of the decimal point represent?</a:t>
              </a:r>
              <a:endParaRPr b="1" sz="1100">
                <a:latin typeface="Quicksand"/>
                <a:ea typeface="Quicksand"/>
                <a:cs typeface="Quicksand"/>
                <a:sym typeface="Quicksand"/>
              </a:endParaRPr>
            </a:p>
          </p:txBody>
        </p:sp>
      </p:grpSp>
      <p:sp>
        <p:nvSpPr>
          <p:cNvPr id="426" name="Google Shape;426;p57"/>
          <p:cNvSpPr txBox="1"/>
          <p:nvPr/>
        </p:nvSpPr>
        <p:spPr>
          <a:xfrm>
            <a:off x="583400" y="510775"/>
            <a:ext cx="75963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Today we learned that a fraction can be written in decimal form, regardless of whether it is less or greater than 1.</a:t>
            </a:r>
            <a:endParaRPr sz="2100">
              <a:latin typeface="Covered By Your Grace"/>
              <a:ea typeface="Covered By Your Grace"/>
              <a:cs typeface="Covered By Your Grace"/>
              <a:sym typeface="Covered By Your Grace"/>
            </a:endParaRPr>
          </a:p>
        </p:txBody>
      </p:sp>
      <p:pic>
        <p:nvPicPr>
          <p:cNvPr id="427" name="Google Shape;427;p57"/>
          <p:cNvPicPr preferRelativeResize="0"/>
          <p:nvPr/>
        </p:nvPicPr>
        <p:blipFill rotWithShape="1">
          <a:blip r:embed="rId3">
            <a:alphaModFix/>
          </a:blip>
          <a:srcRect b="0" l="21370" r="22481" t="0"/>
          <a:stretch/>
        </p:blipFill>
        <p:spPr>
          <a:xfrm>
            <a:off x="4979200" y="3420971"/>
            <a:ext cx="1068600" cy="1197004"/>
          </a:xfrm>
          <a:prstGeom prst="rect">
            <a:avLst/>
          </a:prstGeom>
          <a:noFill/>
          <a:ln>
            <a:noFill/>
          </a:ln>
        </p:spPr>
      </p:pic>
      <p:pic>
        <p:nvPicPr>
          <p:cNvPr id="428" name="Google Shape;428;p57"/>
          <p:cNvPicPr preferRelativeResize="0"/>
          <p:nvPr/>
        </p:nvPicPr>
        <p:blipFill>
          <a:blip r:embed="rId4">
            <a:alphaModFix/>
          </a:blip>
          <a:stretch>
            <a:fillRect/>
          </a:stretch>
        </p:blipFill>
        <p:spPr>
          <a:xfrm>
            <a:off x="3767750" y="1310879"/>
            <a:ext cx="1758925" cy="596500"/>
          </a:xfrm>
          <a:prstGeom prst="rect">
            <a:avLst/>
          </a:prstGeom>
          <a:noFill/>
          <a:ln>
            <a:noFill/>
          </a:ln>
        </p:spPr>
      </p:pic>
      <p:grpSp>
        <p:nvGrpSpPr>
          <p:cNvPr id="429" name="Google Shape;429;p57"/>
          <p:cNvGrpSpPr/>
          <p:nvPr/>
        </p:nvGrpSpPr>
        <p:grpSpPr>
          <a:xfrm rot="-977801">
            <a:off x="714825" y="3138674"/>
            <a:ext cx="2428747" cy="1284331"/>
            <a:chOff x="1095361" y="1845150"/>
            <a:chExt cx="2612240" cy="1667182"/>
          </a:xfrm>
        </p:grpSpPr>
        <p:sp>
          <p:nvSpPr>
            <p:cNvPr id="430" name="Google Shape;430;p57"/>
            <p:cNvSpPr/>
            <p:nvPr/>
          </p:nvSpPr>
          <p:spPr>
            <a:xfrm flipH="1">
              <a:off x="1095361" y="1845150"/>
              <a:ext cx="2612240" cy="166718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57"/>
            <p:cNvSpPr txBox="1"/>
            <p:nvPr/>
          </p:nvSpPr>
          <p:spPr>
            <a:xfrm>
              <a:off x="1511389" y="1953101"/>
              <a:ext cx="1780200" cy="804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How do we say these numbers in words?</a:t>
              </a:r>
              <a:endParaRPr b="1" sz="1200">
                <a:latin typeface="Quicksand"/>
                <a:ea typeface="Quicksand"/>
                <a:cs typeface="Quicksand"/>
                <a:sym typeface="Quicksand"/>
              </a:endParaRPr>
            </a:p>
          </p:txBody>
        </p:sp>
      </p:grpSp>
      <p:sp>
        <p:nvSpPr>
          <p:cNvPr id="432" name="Google Shape;432;p57"/>
          <p:cNvSpPr/>
          <p:nvPr/>
        </p:nvSpPr>
        <p:spPr>
          <a:xfrm rot="756974">
            <a:off x="6341292" y="2981715"/>
            <a:ext cx="2201370" cy="144448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57"/>
          <p:cNvSpPr txBox="1"/>
          <p:nvPr/>
        </p:nvSpPr>
        <p:spPr>
          <a:xfrm rot="756884">
            <a:off x="6719964" y="3124381"/>
            <a:ext cx="1475313" cy="101969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Why can we use the same diagram to represent 0.6 and 0.60?</a:t>
            </a:r>
            <a:endParaRPr b="1" sz="1000">
              <a:latin typeface="Quicksand"/>
              <a:ea typeface="Quicksand"/>
              <a:cs typeface="Quicksand"/>
              <a:sym typeface="Quicksan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437" name="Shape 437"/>
        <p:cNvGrpSpPr/>
        <p:nvPr/>
      </p:nvGrpSpPr>
      <p:grpSpPr>
        <a:xfrm>
          <a:off x="0" y="0"/>
          <a:ext cx="0" cy="0"/>
          <a:chOff x="0" y="0"/>
          <a:chExt cx="0" cy="0"/>
        </a:xfrm>
      </p:grpSpPr>
      <p:sp>
        <p:nvSpPr>
          <p:cNvPr id="438" name="Google Shape;438;p58"/>
          <p:cNvSpPr txBox="1"/>
          <p:nvPr>
            <p:ph type="ctrTitle"/>
          </p:nvPr>
        </p:nvSpPr>
        <p:spPr>
          <a:xfrm>
            <a:off x="1095375" y="1602625"/>
            <a:ext cx="74178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200">
                <a:solidFill>
                  <a:srgbClr val="434343"/>
                </a:solidFill>
                <a:latin typeface="Hepta Slab"/>
                <a:ea typeface="Hepta Slab"/>
                <a:cs typeface="Hepta Slab"/>
                <a:sym typeface="Hepta Slab"/>
              </a:rPr>
              <a:t>Equivalent Decimals</a:t>
            </a:r>
            <a:endParaRPr sz="4200">
              <a:solidFill>
                <a:srgbClr val="434343"/>
              </a:solidFill>
              <a:latin typeface="Hepta Slab"/>
              <a:ea typeface="Hepta Slab"/>
              <a:cs typeface="Hepta Slab"/>
              <a:sym typeface="Hepta Slab"/>
            </a:endParaRPr>
          </a:p>
        </p:txBody>
      </p:sp>
      <p:sp>
        <p:nvSpPr>
          <p:cNvPr id="439" name="Google Shape;439;p58"/>
          <p:cNvSpPr txBox="1"/>
          <p:nvPr/>
        </p:nvSpPr>
        <p:spPr>
          <a:xfrm>
            <a:off x="3039675" y="2340625"/>
            <a:ext cx="62472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think about equivalent decimals.</a:t>
            </a:r>
            <a:endParaRPr b="1">
              <a:latin typeface="Quicksand"/>
              <a:ea typeface="Quicksand"/>
              <a:cs typeface="Quicksand"/>
              <a:sym typeface="Quicksand"/>
            </a:endParaRPr>
          </a:p>
        </p:txBody>
      </p:sp>
      <p:sp>
        <p:nvSpPr>
          <p:cNvPr id="440" name="Google Shape;440;p58"/>
          <p:cNvSpPr/>
          <p:nvPr/>
        </p:nvSpPr>
        <p:spPr>
          <a:xfrm>
            <a:off x="2425327" y="23704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58"/>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4.NF.C.6, 4.NF.C.7</a:t>
            </a:r>
            <a:endParaRPr sz="1100">
              <a:latin typeface="Quicksand"/>
              <a:ea typeface="Quicksand"/>
              <a:cs typeface="Quicksand"/>
              <a:sym typeface="Quicksand"/>
            </a:endParaRPr>
          </a:p>
        </p:txBody>
      </p:sp>
      <p:sp>
        <p:nvSpPr>
          <p:cNvPr id="442" name="Google Shape;442;p58"/>
          <p:cNvSpPr txBox="1"/>
          <p:nvPr/>
        </p:nvSpPr>
        <p:spPr>
          <a:xfrm>
            <a:off x="7770600" y="-1702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2</a:t>
            </a:r>
            <a:endParaRPr sz="8000">
              <a:solidFill>
                <a:srgbClr val="595959"/>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6" name="Shape 446"/>
        <p:cNvGrpSpPr/>
        <p:nvPr/>
      </p:nvGrpSpPr>
      <p:grpSpPr>
        <a:xfrm>
          <a:off x="0" y="0"/>
          <a:ext cx="0" cy="0"/>
          <a:chOff x="0" y="0"/>
          <a:chExt cx="0" cy="0"/>
        </a:xfrm>
      </p:grpSpPr>
      <p:sp>
        <p:nvSpPr>
          <p:cNvPr id="447" name="Google Shape;447;p59"/>
          <p:cNvSpPr txBox="1"/>
          <p:nvPr>
            <p:ph type="ctrTitle"/>
          </p:nvPr>
        </p:nvSpPr>
        <p:spPr>
          <a:xfrm>
            <a:off x="582600" y="620971"/>
            <a:ext cx="7772400" cy="627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True or False: Equivalent Fractions</a:t>
            </a:r>
            <a:endParaRPr b="0" sz="2800">
              <a:solidFill>
                <a:srgbClr val="595959"/>
              </a:solidFill>
              <a:latin typeface="Hepta Slab"/>
              <a:ea typeface="Hepta Slab"/>
              <a:cs typeface="Hepta Slab"/>
              <a:sym typeface="Hepta Slab"/>
            </a:endParaRPr>
          </a:p>
        </p:txBody>
      </p:sp>
      <p:sp>
        <p:nvSpPr>
          <p:cNvPr id="448" name="Google Shape;448;p5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449" name="Google Shape;449;p59"/>
          <p:cNvSpPr/>
          <p:nvPr/>
        </p:nvSpPr>
        <p:spPr>
          <a:xfrm>
            <a:off x="6279350" y="2561025"/>
            <a:ext cx="2432484" cy="205740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59"/>
          <p:cNvSpPr txBox="1"/>
          <p:nvPr/>
        </p:nvSpPr>
        <p:spPr>
          <a:xfrm rot="311761">
            <a:off x="6515068" y="2882569"/>
            <a:ext cx="1961059" cy="110373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Love Ya Like A Sister"/>
                <a:ea typeface="Love Ya Like A Sister"/>
                <a:cs typeface="Love Ya Like A Sister"/>
                <a:sym typeface="Love Ya Like A Sister"/>
              </a:rPr>
              <a:t>Decide whether each statement is true or false. Be prepared to explain your reasoning. </a:t>
            </a:r>
            <a:endParaRPr sz="1500">
              <a:latin typeface="Love Ya Like A Sister"/>
              <a:ea typeface="Love Ya Like A Sister"/>
              <a:cs typeface="Love Ya Like A Sister"/>
              <a:sym typeface="Love Ya Like A Sister"/>
            </a:endParaRPr>
          </a:p>
        </p:txBody>
      </p:sp>
      <p:pic>
        <p:nvPicPr>
          <p:cNvPr id="451" name="Google Shape;451;p59"/>
          <p:cNvPicPr preferRelativeResize="0"/>
          <p:nvPr/>
        </p:nvPicPr>
        <p:blipFill>
          <a:blip r:embed="rId3">
            <a:alphaModFix/>
          </a:blip>
          <a:stretch>
            <a:fillRect/>
          </a:stretch>
        </p:blipFill>
        <p:spPr>
          <a:xfrm>
            <a:off x="2190400" y="1801609"/>
            <a:ext cx="3644575" cy="173712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 name="Shape 455"/>
        <p:cNvGrpSpPr/>
        <p:nvPr/>
      </p:nvGrpSpPr>
      <p:grpSpPr>
        <a:xfrm>
          <a:off x="0" y="0"/>
          <a:ext cx="0" cy="0"/>
          <a:chOff x="0" y="0"/>
          <a:chExt cx="0" cy="0"/>
        </a:xfrm>
      </p:grpSpPr>
      <p:sp>
        <p:nvSpPr>
          <p:cNvPr id="456" name="Google Shape;456;p60"/>
          <p:cNvSpPr txBox="1"/>
          <p:nvPr>
            <p:ph type="ctrTitle"/>
          </p:nvPr>
        </p:nvSpPr>
        <p:spPr>
          <a:xfrm>
            <a:off x="582600" y="620971"/>
            <a:ext cx="7772400" cy="627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True or False: Equivalent Fractions</a:t>
            </a:r>
            <a:endParaRPr b="0" sz="2800">
              <a:solidFill>
                <a:srgbClr val="595959"/>
              </a:solidFill>
              <a:latin typeface="Hepta Slab"/>
              <a:ea typeface="Hepta Slab"/>
              <a:cs typeface="Hepta Slab"/>
              <a:sym typeface="Hepta Slab"/>
            </a:endParaRPr>
          </a:p>
        </p:txBody>
      </p:sp>
      <p:sp>
        <p:nvSpPr>
          <p:cNvPr id="457" name="Google Shape;457;p6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458" name="Google Shape;458;p60"/>
          <p:cNvSpPr/>
          <p:nvPr/>
        </p:nvSpPr>
        <p:spPr>
          <a:xfrm>
            <a:off x="6279350" y="2561025"/>
            <a:ext cx="2432484" cy="205740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60"/>
          <p:cNvSpPr txBox="1"/>
          <p:nvPr/>
        </p:nvSpPr>
        <p:spPr>
          <a:xfrm rot="311761">
            <a:off x="6515068" y="2882569"/>
            <a:ext cx="1961059" cy="110373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Love Ya Like A Sister"/>
                <a:ea typeface="Love Ya Like A Sister"/>
                <a:cs typeface="Love Ya Like A Sister"/>
                <a:sym typeface="Love Ya Like A Sister"/>
              </a:rPr>
              <a:t>Decide whether each statement is true or false. Be prepared to explain your reasoning. </a:t>
            </a:r>
            <a:endParaRPr sz="1500">
              <a:latin typeface="Love Ya Like A Sister"/>
              <a:ea typeface="Love Ya Like A Sister"/>
              <a:cs typeface="Love Ya Like A Sister"/>
              <a:sym typeface="Love Ya Like A Sister"/>
            </a:endParaRPr>
          </a:p>
        </p:txBody>
      </p:sp>
      <p:pic>
        <p:nvPicPr>
          <p:cNvPr id="460" name="Google Shape;460;p60"/>
          <p:cNvPicPr preferRelativeResize="0"/>
          <p:nvPr/>
        </p:nvPicPr>
        <p:blipFill>
          <a:blip r:embed="rId3">
            <a:alphaModFix/>
          </a:blip>
          <a:stretch>
            <a:fillRect/>
          </a:stretch>
        </p:blipFill>
        <p:spPr>
          <a:xfrm>
            <a:off x="2481550" y="1813724"/>
            <a:ext cx="3295575" cy="15708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sp>
        <p:nvSpPr>
          <p:cNvPr id="465" name="Google Shape;465;p61"/>
          <p:cNvSpPr txBox="1"/>
          <p:nvPr>
            <p:ph type="ctrTitle"/>
          </p:nvPr>
        </p:nvSpPr>
        <p:spPr>
          <a:xfrm>
            <a:off x="582600" y="620971"/>
            <a:ext cx="7772400" cy="627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True or False: Equivalent Fractions</a:t>
            </a:r>
            <a:endParaRPr b="0" sz="2800">
              <a:solidFill>
                <a:srgbClr val="595959"/>
              </a:solidFill>
              <a:latin typeface="Hepta Slab"/>
              <a:ea typeface="Hepta Slab"/>
              <a:cs typeface="Hepta Slab"/>
              <a:sym typeface="Hepta Slab"/>
            </a:endParaRPr>
          </a:p>
        </p:txBody>
      </p:sp>
      <p:sp>
        <p:nvSpPr>
          <p:cNvPr id="466" name="Google Shape;466;p6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467" name="Google Shape;467;p61"/>
          <p:cNvSpPr/>
          <p:nvPr/>
        </p:nvSpPr>
        <p:spPr>
          <a:xfrm>
            <a:off x="6279350" y="2561025"/>
            <a:ext cx="2432484" cy="205740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61"/>
          <p:cNvSpPr txBox="1"/>
          <p:nvPr/>
        </p:nvSpPr>
        <p:spPr>
          <a:xfrm rot="311761">
            <a:off x="6515068" y="2882569"/>
            <a:ext cx="1961059" cy="110373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Love Ya Like A Sister"/>
                <a:ea typeface="Love Ya Like A Sister"/>
                <a:cs typeface="Love Ya Like A Sister"/>
                <a:sym typeface="Love Ya Like A Sister"/>
              </a:rPr>
              <a:t>Decide whether each statement is true or false. Be prepared to explain your reasoning. </a:t>
            </a:r>
            <a:endParaRPr sz="1500">
              <a:latin typeface="Love Ya Like A Sister"/>
              <a:ea typeface="Love Ya Like A Sister"/>
              <a:cs typeface="Love Ya Like A Sister"/>
              <a:sym typeface="Love Ya Like A Sister"/>
            </a:endParaRPr>
          </a:p>
        </p:txBody>
      </p:sp>
      <p:pic>
        <p:nvPicPr>
          <p:cNvPr id="469" name="Google Shape;469;p61"/>
          <p:cNvPicPr preferRelativeResize="0"/>
          <p:nvPr/>
        </p:nvPicPr>
        <p:blipFill>
          <a:blip r:embed="rId3">
            <a:alphaModFix/>
          </a:blip>
          <a:stretch>
            <a:fillRect/>
          </a:stretch>
        </p:blipFill>
        <p:spPr>
          <a:xfrm>
            <a:off x="1850725" y="1862233"/>
            <a:ext cx="3878175" cy="159505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sp>
        <p:nvSpPr>
          <p:cNvPr id="474" name="Google Shape;474;p62"/>
          <p:cNvSpPr txBox="1"/>
          <p:nvPr>
            <p:ph type="ctrTitle"/>
          </p:nvPr>
        </p:nvSpPr>
        <p:spPr>
          <a:xfrm>
            <a:off x="582600" y="620971"/>
            <a:ext cx="7772400" cy="627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True or False: Equivalent Fractions</a:t>
            </a:r>
            <a:endParaRPr b="0" sz="2800">
              <a:solidFill>
                <a:srgbClr val="595959"/>
              </a:solidFill>
              <a:latin typeface="Hepta Slab"/>
              <a:ea typeface="Hepta Slab"/>
              <a:cs typeface="Hepta Slab"/>
              <a:sym typeface="Hepta Slab"/>
            </a:endParaRPr>
          </a:p>
        </p:txBody>
      </p:sp>
      <p:sp>
        <p:nvSpPr>
          <p:cNvPr id="475" name="Google Shape;475;p6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476" name="Google Shape;476;p62"/>
          <p:cNvSpPr/>
          <p:nvPr/>
        </p:nvSpPr>
        <p:spPr>
          <a:xfrm>
            <a:off x="6279350" y="2561025"/>
            <a:ext cx="2432484" cy="205740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62"/>
          <p:cNvSpPr txBox="1"/>
          <p:nvPr/>
        </p:nvSpPr>
        <p:spPr>
          <a:xfrm rot="311761">
            <a:off x="6515068" y="2882569"/>
            <a:ext cx="1961059" cy="110373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Love Ya Like A Sister"/>
                <a:ea typeface="Love Ya Like A Sister"/>
                <a:cs typeface="Love Ya Like A Sister"/>
                <a:sym typeface="Love Ya Like A Sister"/>
              </a:rPr>
              <a:t>Decide whether each statement is true or false. Be prepared to explain your reasoning. </a:t>
            </a:r>
            <a:endParaRPr sz="1500">
              <a:latin typeface="Love Ya Like A Sister"/>
              <a:ea typeface="Love Ya Like A Sister"/>
              <a:cs typeface="Love Ya Like A Sister"/>
              <a:sym typeface="Love Ya Like A Sister"/>
            </a:endParaRPr>
          </a:p>
        </p:txBody>
      </p:sp>
      <p:pic>
        <p:nvPicPr>
          <p:cNvPr id="478" name="Google Shape;478;p62"/>
          <p:cNvPicPr preferRelativeResize="0"/>
          <p:nvPr/>
        </p:nvPicPr>
        <p:blipFill>
          <a:blip r:embed="rId3">
            <a:alphaModFix/>
          </a:blip>
          <a:stretch>
            <a:fillRect/>
          </a:stretch>
        </p:blipFill>
        <p:spPr>
          <a:xfrm>
            <a:off x="2214675" y="1862234"/>
            <a:ext cx="3662725" cy="166785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2" name="Shape 482"/>
        <p:cNvGrpSpPr/>
        <p:nvPr/>
      </p:nvGrpSpPr>
      <p:grpSpPr>
        <a:xfrm>
          <a:off x="0" y="0"/>
          <a:ext cx="0" cy="0"/>
          <a:chOff x="0" y="0"/>
          <a:chExt cx="0" cy="0"/>
        </a:xfrm>
      </p:grpSpPr>
      <p:sp>
        <p:nvSpPr>
          <p:cNvPr id="483" name="Google Shape;483;p63"/>
          <p:cNvSpPr txBox="1"/>
          <p:nvPr>
            <p:ph type="ctrTitle"/>
          </p:nvPr>
        </p:nvSpPr>
        <p:spPr>
          <a:xfrm>
            <a:off x="369300" y="420546"/>
            <a:ext cx="7772400" cy="534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595959"/>
                </a:solidFill>
                <a:latin typeface="Hepta Slab"/>
                <a:ea typeface="Hepta Slab"/>
                <a:cs typeface="Hepta Slab"/>
                <a:sym typeface="Hepta Slab"/>
              </a:rPr>
              <a:t>Card Sort: Diagrams of Fractions and Decimals</a:t>
            </a:r>
            <a:endParaRPr b="0" sz="2300">
              <a:solidFill>
                <a:srgbClr val="595959"/>
              </a:solidFill>
              <a:latin typeface="Hepta Slab"/>
              <a:ea typeface="Hepta Slab"/>
              <a:cs typeface="Hepta Slab"/>
              <a:sym typeface="Hepta Slab"/>
            </a:endParaRPr>
          </a:p>
        </p:txBody>
      </p:sp>
      <p:sp>
        <p:nvSpPr>
          <p:cNvPr id="484" name="Google Shape;484;p6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485" name="Google Shape;485;p63"/>
          <p:cNvSpPr txBox="1"/>
          <p:nvPr/>
        </p:nvSpPr>
        <p:spPr>
          <a:xfrm>
            <a:off x="642925" y="955450"/>
            <a:ext cx="8166900" cy="94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t>Your teacher will give you a set of cards. Each large square on the cards represents 1. </a:t>
            </a:r>
            <a:endParaRPr b="1" sz="1100"/>
          </a:p>
          <a:p>
            <a:pPr indent="0" lvl="0" marL="0" rtl="0" algn="l">
              <a:spcBef>
                <a:spcPts val="1000"/>
              </a:spcBef>
              <a:spcAft>
                <a:spcPts val="1000"/>
              </a:spcAft>
              <a:buNone/>
            </a:pPr>
            <a:r>
              <a:rPr b="1" lang="en" sz="1100"/>
              <a:t>1. Sort the cards into groups so that the representations in each group have the same value. Record your sorting decisions. Be prepared to explain your reasoning. </a:t>
            </a:r>
            <a:endParaRPr b="1" sz="1100"/>
          </a:p>
        </p:txBody>
      </p:sp>
      <p:pic>
        <p:nvPicPr>
          <p:cNvPr id="486" name="Google Shape;486;p63"/>
          <p:cNvPicPr preferRelativeResize="0"/>
          <p:nvPr/>
        </p:nvPicPr>
        <p:blipFill>
          <a:blip r:embed="rId3">
            <a:alphaModFix/>
          </a:blip>
          <a:stretch>
            <a:fillRect/>
          </a:stretch>
        </p:blipFill>
        <p:spPr>
          <a:xfrm>
            <a:off x="387925" y="1837225"/>
            <a:ext cx="1263775" cy="636400"/>
          </a:xfrm>
          <a:prstGeom prst="rect">
            <a:avLst/>
          </a:prstGeom>
          <a:noFill/>
          <a:ln cap="flat" cmpd="sng" w="19050">
            <a:solidFill>
              <a:schemeClr val="dk2"/>
            </a:solidFill>
            <a:prstDash val="solid"/>
            <a:round/>
            <a:headEnd len="sm" w="sm" type="none"/>
            <a:tailEnd len="sm" w="sm" type="none"/>
          </a:ln>
        </p:spPr>
      </p:pic>
      <p:pic>
        <p:nvPicPr>
          <p:cNvPr id="487" name="Google Shape;487;p63"/>
          <p:cNvPicPr preferRelativeResize="0"/>
          <p:nvPr/>
        </p:nvPicPr>
        <p:blipFill>
          <a:blip r:embed="rId4">
            <a:alphaModFix/>
          </a:blip>
          <a:stretch>
            <a:fillRect/>
          </a:stretch>
        </p:blipFill>
        <p:spPr>
          <a:xfrm>
            <a:off x="387113" y="2594550"/>
            <a:ext cx="1327900" cy="698125"/>
          </a:xfrm>
          <a:prstGeom prst="rect">
            <a:avLst/>
          </a:prstGeom>
          <a:noFill/>
          <a:ln cap="flat" cmpd="sng" w="19050">
            <a:solidFill>
              <a:schemeClr val="dk2"/>
            </a:solidFill>
            <a:prstDash val="solid"/>
            <a:round/>
            <a:headEnd len="sm" w="sm" type="none"/>
            <a:tailEnd len="sm" w="sm" type="none"/>
          </a:ln>
        </p:spPr>
      </p:pic>
      <p:pic>
        <p:nvPicPr>
          <p:cNvPr id="488" name="Google Shape;488;p63"/>
          <p:cNvPicPr preferRelativeResize="0"/>
          <p:nvPr/>
        </p:nvPicPr>
        <p:blipFill>
          <a:blip r:embed="rId5">
            <a:alphaModFix/>
          </a:blip>
          <a:stretch>
            <a:fillRect/>
          </a:stretch>
        </p:blipFill>
        <p:spPr>
          <a:xfrm>
            <a:off x="387126" y="3413600"/>
            <a:ext cx="1211259" cy="534900"/>
          </a:xfrm>
          <a:prstGeom prst="rect">
            <a:avLst/>
          </a:prstGeom>
          <a:noFill/>
          <a:ln cap="flat" cmpd="sng" w="19050">
            <a:solidFill>
              <a:schemeClr val="dk2"/>
            </a:solidFill>
            <a:prstDash val="solid"/>
            <a:round/>
            <a:headEnd len="sm" w="sm" type="none"/>
            <a:tailEnd len="sm" w="sm" type="none"/>
          </a:ln>
        </p:spPr>
      </p:pic>
      <p:pic>
        <p:nvPicPr>
          <p:cNvPr id="489" name="Google Shape;489;p63"/>
          <p:cNvPicPr preferRelativeResize="0"/>
          <p:nvPr/>
        </p:nvPicPr>
        <p:blipFill>
          <a:blip r:embed="rId6">
            <a:alphaModFix/>
          </a:blip>
          <a:stretch>
            <a:fillRect/>
          </a:stretch>
        </p:blipFill>
        <p:spPr>
          <a:xfrm>
            <a:off x="387131" y="4069418"/>
            <a:ext cx="1327875" cy="605782"/>
          </a:xfrm>
          <a:prstGeom prst="rect">
            <a:avLst/>
          </a:prstGeom>
          <a:noFill/>
          <a:ln cap="flat" cmpd="sng" w="19050">
            <a:solidFill>
              <a:schemeClr val="dk2"/>
            </a:solidFill>
            <a:prstDash val="solid"/>
            <a:round/>
            <a:headEnd len="sm" w="sm" type="none"/>
            <a:tailEnd len="sm" w="sm" type="none"/>
          </a:ln>
        </p:spPr>
      </p:pic>
      <p:pic>
        <p:nvPicPr>
          <p:cNvPr id="490" name="Google Shape;490;p63"/>
          <p:cNvPicPr preferRelativeResize="0"/>
          <p:nvPr/>
        </p:nvPicPr>
        <p:blipFill>
          <a:blip r:embed="rId7">
            <a:alphaModFix/>
          </a:blip>
          <a:stretch>
            <a:fillRect/>
          </a:stretch>
        </p:blipFill>
        <p:spPr>
          <a:xfrm>
            <a:off x="1980713" y="1866325"/>
            <a:ext cx="1403225" cy="636400"/>
          </a:xfrm>
          <a:prstGeom prst="rect">
            <a:avLst/>
          </a:prstGeom>
          <a:noFill/>
          <a:ln cap="flat" cmpd="sng" w="19050">
            <a:solidFill>
              <a:schemeClr val="dk2"/>
            </a:solidFill>
            <a:prstDash val="solid"/>
            <a:round/>
            <a:headEnd len="sm" w="sm" type="none"/>
            <a:tailEnd len="sm" w="sm" type="none"/>
          </a:ln>
        </p:spPr>
      </p:pic>
      <p:pic>
        <p:nvPicPr>
          <p:cNvPr id="491" name="Google Shape;491;p63"/>
          <p:cNvPicPr preferRelativeResize="0"/>
          <p:nvPr/>
        </p:nvPicPr>
        <p:blipFill>
          <a:blip r:embed="rId8">
            <a:alphaModFix/>
          </a:blip>
          <a:stretch>
            <a:fillRect/>
          </a:stretch>
        </p:blipFill>
        <p:spPr>
          <a:xfrm>
            <a:off x="1980725" y="2613925"/>
            <a:ext cx="1403225" cy="688466"/>
          </a:xfrm>
          <a:prstGeom prst="rect">
            <a:avLst/>
          </a:prstGeom>
          <a:noFill/>
          <a:ln cap="flat" cmpd="sng" w="19050">
            <a:solidFill>
              <a:schemeClr val="dk2"/>
            </a:solidFill>
            <a:prstDash val="solid"/>
            <a:round/>
            <a:headEnd len="sm" w="sm" type="none"/>
            <a:tailEnd len="sm" w="sm" type="none"/>
          </a:ln>
        </p:spPr>
      </p:pic>
      <p:pic>
        <p:nvPicPr>
          <p:cNvPr id="492" name="Google Shape;492;p63"/>
          <p:cNvPicPr preferRelativeResize="0"/>
          <p:nvPr/>
        </p:nvPicPr>
        <p:blipFill>
          <a:blip r:embed="rId9">
            <a:alphaModFix/>
          </a:blip>
          <a:stretch>
            <a:fillRect/>
          </a:stretch>
        </p:blipFill>
        <p:spPr>
          <a:xfrm>
            <a:off x="1980713" y="3420877"/>
            <a:ext cx="1104160" cy="688475"/>
          </a:xfrm>
          <a:prstGeom prst="rect">
            <a:avLst/>
          </a:prstGeom>
          <a:noFill/>
          <a:ln cap="flat" cmpd="sng" w="19050">
            <a:solidFill>
              <a:schemeClr val="dk2"/>
            </a:solidFill>
            <a:prstDash val="solid"/>
            <a:round/>
            <a:headEnd len="sm" w="sm" type="none"/>
            <a:tailEnd len="sm" w="sm" type="none"/>
          </a:ln>
        </p:spPr>
      </p:pic>
      <p:pic>
        <p:nvPicPr>
          <p:cNvPr id="493" name="Google Shape;493;p63"/>
          <p:cNvPicPr preferRelativeResize="0"/>
          <p:nvPr/>
        </p:nvPicPr>
        <p:blipFill>
          <a:blip r:embed="rId10">
            <a:alphaModFix/>
          </a:blip>
          <a:stretch>
            <a:fillRect/>
          </a:stretch>
        </p:blipFill>
        <p:spPr>
          <a:xfrm>
            <a:off x="1927156" y="4227814"/>
            <a:ext cx="1211250" cy="763186"/>
          </a:xfrm>
          <a:prstGeom prst="rect">
            <a:avLst/>
          </a:prstGeom>
          <a:noFill/>
          <a:ln cap="flat" cmpd="sng" w="19050">
            <a:solidFill>
              <a:schemeClr val="dk2"/>
            </a:solidFill>
            <a:prstDash val="solid"/>
            <a:round/>
            <a:headEnd len="sm" w="sm" type="none"/>
            <a:tailEnd len="sm" w="sm" type="none"/>
          </a:ln>
        </p:spPr>
      </p:pic>
      <p:pic>
        <p:nvPicPr>
          <p:cNvPr id="494" name="Google Shape;494;p63"/>
          <p:cNvPicPr preferRelativeResize="0"/>
          <p:nvPr/>
        </p:nvPicPr>
        <p:blipFill>
          <a:blip r:embed="rId11">
            <a:alphaModFix/>
          </a:blip>
          <a:stretch>
            <a:fillRect/>
          </a:stretch>
        </p:blipFill>
        <p:spPr>
          <a:xfrm>
            <a:off x="4219781" y="1594600"/>
            <a:ext cx="1500836" cy="534900"/>
          </a:xfrm>
          <a:prstGeom prst="rect">
            <a:avLst/>
          </a:prstGeom>
          <a:noFill/>
          <a:ln cap="flat" cmpd="sng" w="19050">
            <a:solidFill>
              <a:schemeClr val="dk2"/>
            </a:solidFill>
            <a:prstDash val="solid"/>
            <a:round/>
            <a:headEnd len="sm" w="sm" type="none"/>
            <a:tailEnd len="sm" w="sm" type="none"/>
          </a:ln>
        </p:spPr>
      </p:pic>
      <p:pic>
        <p:nvPicPr>
          <p:cNvPr id="495" name="Google Shape;495;p63"/>
          <p:cNvPicPr preferRelativeResize="0"/>
          <p:nvPr/>
        </p:nvPicPr>
        <p:blipFill>
          <a:blip r:embed="rId12">
            <a:alphaModFix/>
          </a:blip>
          <a:stretch>
            <a:fillRect/>
          </a:stretch>
        </p:blipFill>
        <p:spPr>
          <a:xfrm>
            <a:off x="3567067" y="2296475"/>
            <a:ext cx="1593188" cy="605775"/>
          </a:xfrm>
          <a:prstGeom prst="rect">
            <a:avLst/>
          </a:prstGeom>
          <a:noFill/>
          <a:ln cap="flat" cmpd="sng" w="19050">
            <a:solidFill>
              <a:schemeClr val="dk2"/>
            </a:solidFill>
            <a:prstDash val="solid"/>
            <a:round/>
            <a:headEnd len="sm" w="sm" type="none"/>
            <a:tailEnd len="sm" w="sm" type="none"/>
          </a:ln>
        </p:spPr>
      </p:pic>
      <p:pic>
        <p:nvPicPr>
          <p:cNvPr id="496" name="Google Shape;496;p63"/>
          <p:cNvPicPr preferRelativeResize="0"/>
          <p:nvPr/>
        </p:nvPicPr>
        <p:blipFill>
          <a:blip r:embed="rId13">
            <a:alphaModFix/>
          </a:blip>
          <a:stretch>
            <a:fillRect/>
          </a:stretch>
        </p:blipFill>
        <p:spPr>
          <a:xfrm>
            <a:off x="3567051" y="3142037"/>
            <a:ext cx="1263775" cy="746345"/>
          </a:xfrm>
          <a:prstGeom prst="rect">
            <a:avLst/>
          </a:prstGeom>
          <a:noFill/>
          <a:ln cap="flat" cmpd="sng" w="19050">
            <a:solidFill>
              <a:schemeClr val="dk2"/>
            </a:solidFill>
            <a:prstDash val="solid"/>
            <a:round/>
            <a:headEnd len="sm" w="sm" type="none"/>
            <a:tailEnd len="sm" w="sm" type="none"/>
          </a:ln>
        </p:spPr>
      </p:pic>
      <p:pic>
        <p:nvPicPr>
          <p:cNvPr id="497" name="Google Shape;497;p63"/>
          <p:cNvPicPr preferRelativeResize="0"/>
          <p:nvPr/>
        </p:nvPicPr>
        <p:blipFill>
          <a:blip r:embed="rId14">
            <a:alphaModFix/>
          </a:blip>
          <a:stretch>
            <a:fillRect/>
          </a:stretch>
        </p:blipFill>
        <p:spPr>
          <a:xfrm>
            <a:off x="3553900" y="4128150"/>
            <a:ext cx="1403225" cy="873538"/>
          </a:xfrm>
          <a:prstGeom prst="rect">
            <a:avLst/>
          </a:prstGeom>
          <a:noFill/>
          <a:ln cap="flat" cmpd="sng" w="19050">
            <a:solidFill>
              <a:schemeClr val="dk2"/>
            </a:solidFill>
            <a:prstDash val="solid"/>
            <a:round/>
            <a:headEnd len="sm" w="sm" type="none"/>
            <a:tailEnd len="sm" w="sm" type="none"/>
          </a:ln>
        </p:spPr>
      </p:pic>
      <p:pic>
        <p:nvPicPr>
          <p:cNvPr id="498" name="Google Shape;498;p63"/>
          <p:cNvPicPr preferRelativeResize="0"/>
          <p:nvPr/>
        </p:nvPicPr>
        <p:blipFill>
          <a:blip r:embed="rId15">
            <a:alphaModFix/>
          </a:blip>
          <a:stretch>
            <a:fillRect/>
          </a:stretch>
        </p:blipFill>
        <p:spPr>
          <a:xfrm>
            <a:off x="6149696" y="1594588"/>
            <a:ext cx="1403225" cy="877587"/>
          </a:xfrm>
          <a:prstGeom prst="rect">
            <a:avLst/>
          </a:prstGeom>
          <a:noFill/>
          <a:ln cap="flat" cmpd="sng" w="19050">
            <a:solidFill>
              <a:schemeClr val="dk2"/>
            </a:solidFill>
            <a:prstDash val="solid"/>
            <a:round/>
            <a:headEnd len="sm" w="sm" type="none"/>
            <a:tailEnd len="sm" w="sm" type="none"/>
          </a:ln>
        </p:spPr>
      </p:pic>
      <p:pic>
        <p:nvPicPr>
          <p:cNvPr id="499" name="Google Shape;499;p63"/>
          <p:cNvPicPr preferRelativeResize="0"/>
          <p:nvPr/>
        </p:nvPicPr>
        <p:blipFill>
          <a:blip r:embed="rId16">
            <a:alphaModFix/>
          </a:blip>
          <a:stretch>
            <a:fillRect/>
          </a:stretch>
        </p:blipFill>
        <p:spPr>
          <a:xfrm>
            <a:off x="5343372" y="2717295"/>
            <a:ext cx="1593200" cy="914805"/>
          </a:xfrm>
          <a:prstGeom prst="rect">
            <a:avLst/>
          </a:prstGeom>
          <a:noFill/>
          <a:ln cap="flat" cmpd="sng" w="19050">
            <a:solidFill>
              <a:schemeClr val="dk2"/>
            </a:solidFill>
            <a:prstDash val="solid"/>
            <a:round/>
            <a:headEnd len="sm" w="sm" type="none"/>
            <a:tailEnd len="sm" w="sm" type="none"/>
          </a:ln>
        </p:spPr>
      </p:pic>
      <p:pic>
        <p:nvPicPr>
          <p:cNvPr id="500" name="Google Shape;500;p63"/>
          <p:cNvPicPr preferRelativeResize="0"/>
          <p:nvPr/>
        </p:nvPicPr>
        <p:blipFill>
          <a:blip r:embed="rId17">
            <a:alphaModFix/>
          </a:blip>
          <a:stretch>
            <a:fillRect/>
          </a:stretch>
        </p:blipFill>
        <p:spPr>
          <a:xfrm>
            <a:off x="5258450" y="3877225"/>
            <a:ext cx="2082630" cy="914800"/>
          </a:xfrm>
          <a:prstGeom prst="rect">
            <a:avLst/>
          </a:prstGeom>
          <a:noFill/>
          <a:ln cap="flat" cmpd="sng" w="19050">
            <a:solidFill>
              <a:schemeClr val="dk2"/>
            </a:solidFill>
            <a:prstDash val="solid"/>
            <a:round/>
            <a:headEnd len="sm" w="sm" type="none"/>
            <a:tailEnd len="sm" w="sm" type="none"/>
          </a:ln>
        </p:spPr>
      </p:pic>
      <p:pic>
        <p:nvPicPr>
          <p:cNvPr id="501" name="Google Shape;501;p63"/>
          <p:cNvPicPr preferRelativeResize="0"/>
          <p:nvPr/>
        </p:nvPicPr>
        <p:blipFill>
          <a:blip r:embed="rId18">
            <a:alphaModFix/>
          </a:blip>
          <a:stretch>
            <a:fillRect/>
          </a:stretch>
        </p:blipFill>
        <p:spPr>
          <a:xfrm>
            <a:off x="7278018" y="2737925"/>
            <a:ext cx="1787625" cy="8735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5" name="Shape 505"/>
        <p:cNvGrpSpPr/>
        <p:nvPr/>
      </p:nvGrpSpPr>
      <p:grpSpPr>
        <a:xfrm>
          <a:off x="0" y="0"/>
          <a:ext cx="0" cy="0"/>
          <a:chOff x="0" y="0"/>
          <a:chExt cx="0" cy="0"/>
        </a:xfrm>
      </p:grpSpPr>
      <p:sp>
        <p:nvSpPr>
          <p:cNvPr id="506" name="Google Shape;506;p64"/>
          <p:cNvSpPr txBox="1"/>
          <p:nvPr>
            <p:ph type="ctrTitle"/>
          </p:nvPr>
        </p:nvSpPr>
        <p:spPr>
          <a:xfrm>
            <a:off x="369300" y="420546"/>
            <a:ext cx="7772400" cy="534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595959"/>
                </a:solidFill>
                <a:latin typeface="Hepta Slab"/>
                <a:ea typeface="Hepta Slab"/>
                <a:cs typeface="Hepta Slab"/>
                <a:sym typeface="Hepta Slab"/>
              </a:rPr>
              <a:t>Card Sort: Diagrams of Fractions and Decimals</a:t>
            </a:r>
            <a:endParaRPr b="0" sz="2300">
              <a:solidFill>
                <a:srgbClr val="595959"/>
              </a:solidFill>
              <a:latin typeface="Hepta Slab"/>
              <a:ea typeface="Hepta Slab"/>
              <a:cs typeface="Hepta Slab"/>
              <a:sym typeface="Hepta Slab"/>
            </a:endParaRPr>
          </a:p>
        </p:txBody>
      </p:sp>
      <p:sp>
        <p:nvSpPr>
          <p:cNvPr id="507" name="Google Shape;507;p6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508" name="Google Shape;508;p64"/>
          <p:cNvSpPr txBox="1"/>
          <p:nvPr/>
        </p:nvSpPr>
        <p:spPr>
          <a:xfrm>
            <a:off x="488550" y="1052500"/>
            <a:ext cx="8166900" cy="94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600"/>
              <a:t>Your teacher will give you a set of cards. Each large square on the cards represents 1. </a:t>
            </a:r>
            <a:endParaRPr b="1" sz="1600"/>
          </a:p>
          <a:p>
            <a:pPr indent="0" lvl="0" marL="0" rtl="0" algn="l">
              <a:spcBef>
                <a:spcPts val="1000"/>
              </a:spcBef>
              <a:spcAft>
                <a:spcPts val="0"/>
              </a:spcAft>
              <a:buNone/>
            </a:pPr>
            <a:r>
              <a:rPr b="1" lang="en" sz="1600"/>
              <a:t>2. One of the diagrams has no matching fraction or decimal. What fraction and decimal does it represent? </a:t>
            </a:r>
            <a:endParaRPr b="1" sz="1600"/>
          </a:p>
          <a:p>
            <a:pPr indent="0" lvl="0" marL="0" rtl="0" algn="l">
              <a:spcBef>
                <a:spcPts val="1000"/>
              </a:spcBef>
              <a:spcAft>
                <a:spcPts val="0"/>
              </a:spcAft>
              <a:buNone/>
            </a:pPr>
            <a:r>
              <a:t/>
            </a:r>
            <a:endParaRPr b="1" sz="1600"/>
          </a:p>
          <a:p>
            <a:pPr indent="0" lvl="0" marL="0" rtl="0" algn="l">
              <a:spcBef>
                <a:spcPts val="1000"/>
              </a:spcBef>
              <a:spcAft>
                <a:spcPts val="1000"/>
              </a:spcAft>
              <a:buNone/>
            </a:pPr>
            <a:r>
              <a:rPr b="1" lang="en" sz="1600"/>
              <a:t>3. Are 0.20 and 0.2 equivalent? Use fractions and a diagram to explain your reasoning.</a:t>
            </a:r>
            <a:endParaRPr b="1" sz="1600"/>
          </a:p>
        </p:txBody>
      </p:sp>
      <p:pic>
        <p:nvPicPr>
          <p:cNvPr id="509" name="Google Shape;509;p64"/>
          <p:cNvPicPr preferRelativeResize="0"/>
          <p:nvPr/>
        </p:nvPicPr>
        <p:blipFill>
          <a:blip r:embed="rId3">
            <a:alphaModFix/>
          </a:blip>
          <a:stretch>
            <a:fillRect/>
          </a:stretch>
        </p:blipFill>
        <p:spPr>
          <a:xfrm>
            <a:off x="2433000" y="3105500"/>
            <a:ext cx="1614775" cy="16018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3" name="Shape 513"/>
        <p:cNvGrpSpPr/>
        <p:nvPr/>
      </p:nvGrpSpPr>
      <p:grpSpPr>
        <a:xfrm>
          <a:off x="0" y="0"/>
          <a:ext cx="0" cy="0"/>
          <a:chOff x="0" y="0"/>
          <a:chExt cx="0" cy="0"/>
        </a:xfrm>
      </p:grpSpPr>
      <p:sp>
        <p:nvSpPr>
          <p:cNvPr id="514" name="Google Shape;514;p65"/>
          <p:cNvSpPr txBox="1"/>
          <p:nvPr>
            <p:ph type="ctrTitle"/>
          </p:nvPr>
        </p:nvSpPr>
        <p:spPr>
          <a:xfrm>
            <a:off x="685800" y="389646"/>
            <a:ext cx="7772400" cy="596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True or Not True?</a:t>
            </a:r>
            <a:endParaRPr b="0" sz="2800">
              <a:solidFill>
                <a:srgbClr val="595959"/>
              </a:solidFill>
              <a:latin typeface="Hepta Slab"/>
              <a:ea typeface="Hepta Slab"/>
              <a:cs typeface="Hepta Slab"/>
              <a:sym typeface="Hepta Slab"/>
            </a:endParaRPr>
          </a:p>
        </p:txBody>
      </p:sp>
      <p:sp>
        <p:nvSpPr>
          <p:cNvPr id="515" name="Google Shape;515;p6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516" name="Google Shape;516;p65"/>
          <p:cNvSpPr txBox="1"/>
          <p:nvPr/>
        </p:nvSpPr>
        <p:spPr>
          <a:xfrm>
            <a:off x="685800" y="986350"/>
            <a:ext cx="73746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rgbClr val="434343"/>
                </a:solidFill>
              </a:rPr>
              <a:t>1. Decide whether each statement is true or false. For each statement that is false, replace one of the numbers to make it true. (The numbers on the two sides of the equal sign should not be identical.)</a:t>
            </a:r>
            <a:endParaRPr sz="1600">
              <a:solidFill>
                <a:srgbClr val="434343"/>
              </a:solidFill>
            </a:endParaRPr>
          </a:p>
          <a:p>
            <a:pPr indent="0" lvl="0" marL="0" rtl="0" algn="l">
              <a:spcBef>
                <a:spcPts val="0"/>
              </a:spcBef>
              <a:spcAft>
                <a:spcPts val="0"/>
              </a:spcAft>
              <a:buNone/>
            </a:pPr>
            <a:r>
              <a:t/>
            </a:r>
            <a:endParaRPr sz="1600">
              <a:solidFill>
                <a:srgbClr val="434343"/>
              </a:solidFill>
            </a:endParaRPr>
          </a:p>
          <a:p>
            <a:pPr indent="0" lvl="0" marL="0" rtl="0" algn="l">
              <a:spcBef>
                <a:spcPts val="0"/>
              </a:spcBef>
              <a:spcAft>
                <a:spcPts val="0"/>
              </a:spcAft>
              <a:buNone/>
            </a:pPr>
            <a:r>
              <a:t/>
            </a:r>
            <a:endParaRPr sz="1600">
              <a:solidFill>
                <a:srgbClr val="434343"/>
              </a:solidFill>
            </a:endParaRPr>
          </a:p>
          <a:p>
            <a:pPr indent="0" lvl="0" marL="0" rtl="0" algn="l">
              <a:spcBef>
                <a:spcPts val="0"/>
              </a:spcBef>
              <a:spcAft>
                <a:spcPts val="0"/>
              </a:spcAft>
              <a:buNone/>
            </a:pPr>
            <a:r>
              <a:t/>
            </a:r>
            <a:endParaRPr sz="1600">
              <a:solidFill>
                <a:srgbClr val="434343"/>
              </a:solidFill>
            </a:endParaRPr>
          </a:p>
          <a:p>
            <a:pPr indent="0" lvl="0" marL="0" rtl="0" algn="l">
              <a:spcBef>
                <a:spcPts val="0"/>
              </a:spcBef>
              <a:spcAft>
                <a:spcPts val="0"/>
              </a:spcAft>
              <a:buNone/>
            </a:pPr>
            <a:r>
              <a:t/>
            </a:r>
            <a:endParaRPr sz="1600">
              <a:solidFill>
                <a:srgbClr val="434343"/>
              </a:solidFill>
            </a:endParaRPr>
          </a:p>
          <a:p>
            <a:pPr indent="0" lvl="0" marL="0" rtl="0" algn="l">
              <a:spcBef>
                <a:spcPts val="0"/>
              </a:spcBef>
              <a:spcAft>
                <a:spcPts val="0"/>
              </a:spcAft>
              <a:buNone/>
            </a:pPr>
            <a:r>
              <a:t/>
            </a:r>
            <a:endParaRPr sz="1600">
              <a:solidFill>
                <a:srgbClr val="434343"/>
              </a:solidFill>
            </a:endParaRPr>
          </a:p>
          <a:p>
            <a:pPr indent="0" lvl="0" marL="0" rtl="0" algn="l">
              <a:spcBef>
                <a:spcPts val="0"/>
              </a:spcBef>
              <a:spcAft>
                <a:spcPts val="0"/>
              </a:spcAft>
              <a:buNone/>
            </a:pPr>
            <a:r>
              <a:t/>
            </a:r>
            <a:endParaRPr sz="1600">
              <a:solidFill>
                <a:srgbClr val="434343"/>
              </a:solidFill>
            </a:endParaRPr>
          </a:p>
        </p:txBody>
      </p:sp>
      <p:pic>
        <p:nvPicPr>
          <p:cNvPr id="517" name="Google Shape;517;p65"/>
          <p:cNvPicPr preferRelativeResize="0"/>
          <p:nvPr/>
        </p:nvPicPr>
        <p:blipFill>
          <a:blip r:embed="rId3">
            <a:alphaModFix/>
          </a:blip>
          <a:stretch>
            <a:fillRect/>
          </a:stretch>
        </p:blipFill>
        <p:spPr>
          <a:xfrm>
            <a:off x="2517925" y="2028600"/>
            <a:ext cx="1590675" cy="1990725"/>
          </a:xfrm>
          <a:prstGeom prst="rect">
            <a:avLst/>
          </a:prstGeom>
          <a:noFill/>
          <a:ln cap="flat" cmpd="sng" w="19050">
            <a:solidFill>
              <a:schemeClr val="dk2"/>
            </a:solidFill>
            <a:prstDash val="solid"/>
            <a:round/>
            <a:headEnd len="sm" w="sm" type="none"/>
            <a:tailEnd len="sm" w="sm" type="none"/>
          </a:ln>
        </p:spPr>
      </p:pic>
      <p:pic>
        <p:nvPicPr>
          <p:cNvPr id="518" name="Google Shape;518;p65"/>
          <p:cNvPicPr preferRelativeResize="0"/>
          <p:nvPr/>
        </p:nvPicPr>
        <p:blipFill>
          <a:blip r:embed="rId4">
            <a:alphaModFix/>
          </a:blip>
          <a:stretch>
            <a:fillRect/>
          </a:stretch>
        </p:blipFill>
        <p:spPr>
          <a:xfrm>
            <a:off x="4976725" y="2028600"/>
            <a:ext cx="1695450" cy="16859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2" name="Shape 522"/>
        <p:cNvGrpSpPr/>
        <p:nvPr/>
      </p:nvGrpSpPr>
      <p:grpSpPr>
        <a:xfrm>
          <a:off x="0" y="0"/>
          <a:ext cx="0" cy="0"/>
          <a:chOff x="0" y="0"/>
          <a:chExt cx="0" cy="0"/>
        </a:xfrm>
      </p:grpSpPr>
      <p:sp>
        <p:nvSpPr>
          <p:cNvPr id="523" name="Google Shape;523;p66"/>
          <p:cNvSpPr txBox="1"/>
          <p:nvPr>
            <p:ph type="ctrTitle"/>
          </p:nvPr>
        </p:nvSpPr>
        <p:spPr>
          <a:xfrm>
            <a:off x="685800" y="389646"/>
            <a:ext cx="7772400" cy="596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True or Not True?</a:t>
            </a:r>
            <a:endParaRPr b="0" sz="2800">
              <a:solidFill>
                <a:srgbClr val="595959"/>
              </a:solidFill>
              <a:latin typeface="Hepta Slab"/>
              <a:ea typeface="Hepta Slab"/>
              <a:cs typeface="Hepta Slab"/>
              <a:sym typeface="Hepta Slab"/>
            </a:endParaRPr>
          </a:p>
        </p:txBody>
      </p:sp>
      <p:sp>
        <p:nvSpPr>
          <p:cNvPr id="524" name="Google Shape;524;p6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525" name="Google Shape;525;p66"/>
          <p:cNvSpPr txBox="1"/>
          <p:nvPr/>
        </p:nvSpPr>
        <p:spPr>
          <a:xfrm>
            <a:off x="685800" y="1280900"/>
            <a:ext cx="73746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rgbClr val="434343"/>
                </a:solidFill>
              </a:rPr>
              <a:t>2. Jada says that if we locate the numbers 0.05, 0.5, and 0.50 on the number line, we would end up with only two points. Do you agree? Explain or show your reasoning. </a:t>
            </a:r>
            <a:endParaRPr sz="1600">
              <a:solidFill>
                <a:srgbClr val="434343"/>
              </a:solidFill>
            </a:endParaRPr>
          </a:p>
          <a:p>
            <a:pPr indent="0" lvl="0" marL="0" rtl="0" algn="l">
              <a:spcBef>
                <a:spcPts val="0"/>
              </a:spcBef>
              <a:spcAft>
                <a:spcPts val="0"/>
              </a:spcAft>
              <a:buNone/>
            </a:pPr>
            <a:r>
              <a:t/>
            </a:r>
            <a:endParaRPr sz="1600">
              <a:solidFill>
                <a:srgbClr val="434343"/>
              </a:solidFill>
            </a:endParaRPr>
          </a:p>
          <a:p>
            <a:pPr indent="0" lvl="0" marL="0" rtl="0" algn="l">
              <a:spcBef>
                <a:spcPts val="0"/>
              </a:spcBef>
              <a:spcAft>
                <a:spcPts val="0"/>
              </a:spcAft>
              <a:buNone/>
            </a:pPr>
            <a:r>
              <a:t/>
            </a:r>
            <a:endParaRPr sz="1600">
              <a:solidFill>
                <a:srgbClr val="434343"/>
              </a:solidFill>
            </a:endParaRPr>
          </a:p>
          <a:p>
            <a:pPr indent="0" lvl="0" marL="0" rtl="0" algn="l">
              <a:spcBef>
                <a:spcPts val="0"/>
              </a:spcBef>
              <a:spcAft>
                <a:spcPts val="0"/>
              </a:spcAft>
              <a:buNone/>
            </a:pPr>
            <a:r>
              <a:t/>
            </a:r>
            <a:endParaRPr sz="1600">
              <a:solidFill>
                <a:srgbClr val="434343"/>
              </a:solidFill>
            </a:endParaRPr>
          </a:p>
          <a:p>
            <a:pPr indent="0" lvl="0" marL="0" rtl="0" algn="l">
              <a:spcBef>
                <a:spcPts val="0"/>
              </a:spcBef>
              <a:spcAft>
                <a:spcPts val="0"/>
              </a:spcAft>
              <a:buNone/>
            </a:pPr>
            <a:r>
              <a:t/>
            </a:r>
            <a:endParaRPr sz="1600">
              <a:solidFill>
                <a:srgbClr val="434343"/>
              </a:solidFill>
            </a:endParaRPr>
          </a:p>
          <a:p>
            <a:pPr indent="0" lvl="0" marL="0" rtl="0" algn="l">
              <a:spcBef>
                <a:spcPts val="0"/>
              </a:spcBef>
              <a:spcAft>
                <a:spcPts val="0"/>
              </a:spcAft>
              <a:buNone/>
            </a:pPr>
            <a:r>
              <a:t/>
            </a:r>
            <a:endParaRPr sz="1600">
              <a:solidFill>
                <a:srgbClr val="434343"/>
              </a:solidFill>
            </a:endParaRPr>
          </a:p>
          <a:p>
            <a:pPr indent="0" lvl="0" marL="0" rtl="0" algn="l">
              <a:spcBef>
                <a:spcPts val="0"/>
              </a:spcBef>
              <a:spcAft>
                <a:spcPts val="0"/>
              </a:spcAft>
              <a:buNone/>
            </a:pPr>
            <a:r>
              <a:t/>
            </a:r>
            <a:endParaRPr sz="1600">
              <a:solidFill>
                <a:srgbClr val="434343"/>
              </a:solidFill>
            </a:endParaRPr>
          </a:p>
        </p:txBody>
      </p:sp>
      <p:pic>
        <p:nvPicPr>
          <p:cNvPr id="526" name="Google Shape;526;p66"/>
          <p:cNvPicPr preferRelativeResize="0"/>
          <p:nvPr/>
        </p:nvPicPr>
        <p:blipFill>
          <a:blip r:embed="rId3">
            <a:alphaModFix/>
          </a:blip>
          <a:stretch>
            <a:fillRect/>
          </a:stretch>
        </p:blipFill>
        <p:spPr>
          <a:xfrm>
            <a:off x="1604963" y="2550200"/>
            <a:ext cx="5934075" cy="8001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0" name="Shape 530"/>
        <p:cNvGrpSpPr/>
        <p:nvPr/>
      </p:nvGrpSpPr>
      <p:grpSpPr>
        <a:xfrm>
          <a:off x="0" y="0"/>
          <a:ext cx="0" cy="0"/>
          <a:chOff x="0" y="0"/>
          <a:chExt cx="0" cy="0"/>
        </a:xfrm>
      </p:grpSpPr>
      <p:sp>
        <p:nvSpPr>
          <p:cNvPr id="531" name="Google Shape;531;p67"/>
          <p:cNvSpPr txBox="1"/>
          <p:nvPr/>
        </p:nvSpPr>
        <p:spPr>
          <a:xfrm>
            <a:off x="317625" y="1664825"/>
            <a:ext cx="18531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532" name="Google Shape;532;p67"/>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533" name="Google Shape;533;p67"/>
          <p:cNvSpPr txBox="1"/>
          <p:nvPr/>
        </p:nvSpPr>
        <p:spPr>
          <a:xfrm>
            <a:off x="424575" y="413350"/>
            <a:ext cx="75963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Today we looked at different ways to represent decimals that are equivalent. We used square grids, number lines, and fractions to show that two decimals can represent the same value.” </a:t>
            </a:r>
            <a:endParaRPr sz="2100">
              <a:latin typeface="Covered By Your Grace"/>
              <a:ea typeface="Covered By Your Grace"/>
              <a:cs typeface="Covered By Your Grace"/>
              <a:sym typeface="Covered By Your Grace"/>
            </a:endParaRPr>
          </a:p>
        </p:txBody>
      </p:sp>
      <p:pic>
        <p:nvPicPr>
          <p:cNvPr id="534" name="Google Shape;534;p67"/>
          <p:cNvPicPr preferRelativeResize="0"/>
          <p:nvPr/>
        </p:nvPicPr>
        <p:blipFill rotWithShape="1">
          <a:blip r:embed="rId3">
            <a:alphaModFix/>
          </a:blip>
          <a:srcRect b="0" l="21370" r="22481" t="0"/>
          <a:stretch/>
        </p:blipFill>
        <p:spPr>
          <a:xfrm>
            <a:off x="5225850" y="2881126"/>
            <a:ext cx="1543200" cy="1728625"/>
          </a:xfrm>
          <a:prstGeom prst="rect">
            <a:avLst/>
          </a:prstGeom>
          <a:noFill/>
          <a:ln>
            <a:noFill/>
          </a:ln>
        </p:spPr>
      </p:pic>
      <p:grpSp>
        <p:nvGrpSpPr>
          <p:cNvPr id="535" name="Google Shape;535;p67"/>
          <p:cNvGrpSpPr/>
          <p:nvPr/>
        </p:nvGrpSpPr>
        <p:grpSpPr>
          <a:xfrm rot="-219400">
            <a:off x="1755516" y="2214311"/>
            <a:ext cx="3134938" cy="2016368"/>
            <a:chOff x="335941" y="1845153"/>
            <a:chExt cx="3371652" cy="2617393"/>
          </a:xfrm>
        </p:grpSpPr>
        <p:sp>
          <p:nvSpPr>
            <p:cNvPr id="536" name="Google Shape;536;p67"/>
            <p:cNvSpPr/>
            <p:nvPr/>
          </p:nvSpPr>
          <p:spPr>
            <a:xfrm flipH="1">
              <a:off x="335941" y="1845153"/>
              <a:ext cx="3371652" cy="261739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67"/>
            <p:cNvSpPr txBox="1"/>
            <p:nvPr/>
          </p:nvSpPr>
          <p:spPr>
            <a:xfrm>
              <a:off x="747881" y="2137664"/>
              <a:ext cx="2583900" cy="804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Suppose a classmate is absent today. How would you convince them that 0.3 and 0.30 are equivalent? Write down at least two different ways.</a:t>
              </a:r>
              <a:endParaRPr b="1" sz="1200">
                <a:latin typeface="Quicksand"/>
                <a:ea typeface="Quicksand"/>
                <a:cs typeface="Quicksand"/>
                <a:sym typeface="Quicksand"/>
              </a:endParaRPr>
            </a:p>
          </p:txBody>
        </p:sp>
      </p:gr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541" name="Shape 541"/>
        <p:cNvGrpSpPr/>
        <p:nvPr/>
      </p:nvGrpSpPr>
      <p:grpSpPr>
        <a:xfrm>
          <a:off x="0" y="0"/>
          <a:ext cx="0" cy="0"/>
          <a:chOff x="0" y="0"/>
          <a:chExt cx="0" cy="0"/>
        </a:xfrm>
      </p:grpSpPr>
      <p:sp>
        <p:nvSpPr>
          <p:cNvPr id="542" name="Google Shape;542;p68"/>
          <p:cNvSpPr txBox="1"/>
          <p:nvPr>
            <p:ph type="ctrTitle"/>
          </p:nvPr>
        </p:nvSpPr>
        <p:spPr>
          <a:xfrm>
            <a:off x="841050" y="1954175"/>
            <a:ext cx="74619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700">
                <a:solidFill>
                  <a:srgbClr val="434343"/>
                </a:solidFill>
                <a:latin typeface="Hepta Slab"/>
                <a:ea typeface="Hepta Slab"/>
                <a:cs typeface="Hepta Slab"/>
                <a:sym typeface="Hepta Slab"/>
              </a:rPr>
              <a:t>Decimals on Number Lines</a:t>
            </a:r>
            <a:endParaRPr sz="3700">
              <a:solidFill>
                <a:srgbClr val="434343"/>
              </a:solidFill>
              <a:latin typeface="Hepta Slab"/>
              <a:ea typeface="Hepta Slab"/>
              <a:cs typeface="Hepta Slab"/>
              <a:sym typeface="Hepta Slab"/>
            </a:endParaRPr>
          </a:p>
        </p:txBody>
      </p:sp>
      <p:sp>
        <p:nvSpPr>
          <p:cNvPr id="543" name="Google Shape;543;p68"/>
          <p:cNvSpPr txBox="1"/>
          <p:nvPr/>
        </p:nvSpPr>
        <p:spPr>
          <a:xfrm>
            <a:off x="3388375" y="2750575"/>
            <a:ext cx="6568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compare some decimals.</a:t>
            </a:r>
            <a:endParaRPr>
              <a:latin typeface="Quicksand"/>
              <a:ea typeface="Quicksand"/>
              <a:cs typeface="Quicksand"/>
              <a:sym typeface="Quicksand"/>
            </a:endParaRPr>
          </a:p>
        </p:txBody>
      </p:sp>
      <p:sp>
        <p:nvSpPr>
          <p:cNvPr id="544" name="Google Shape;544;p68"/>
          <p:cNvSpPr/>
          <p:nvPr/>
        </p:nvSpPr>
        <p:spPr>
          <a:xfrm>
            <a:off x="2698202" y="27505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68"/>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4.NF.C.7</a:t>
            </a:r>
            <a:endParaRPr sz="1100">
              <a:latin typeface="Quicksand"/>
              <a:ea typeface="Quicksand"/>
              <a:cs typeface="Quicksand"/>
              <a:sym typeface="Quicksand"/>
            </a:endParaRPr>
          </a:p>
        </p:txBody>
      </p:sp>
      <p:sp>
        <p:nvSpPr>
          <p:cNvPr id="546" name="Google Shape;546;p68"/>
          <p:cNvSpPr txBox="1"/>
          <p:nvPr/>
        </p:nvSpPr>
        <p:spPr>
          <a:xfrm>
            <a:off x="7770600" y="-1977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3</a:t>
            </a:r>
            <a:endParaRPr sz="8000">
              <a:solidFill>
                <a:srgbClr val="595959"/>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0" name="Shape 550"/>
        <p:cNvGrpSpPr/>
        <p:nvPr/>
      </p:nvGrpSpPr>
      <p:grpSpPr>
        <a:xfrm>
          <a:off x="0" y="0"/>
          <a:ext cx="0" cy="0"/>
          <a:chOff x="0" y="0"/>
          <a:chExt cx="0" cy="0"/>
        </a:xfrm>
      </p:grpSpPr>
      <p:sp>
        <p:nvSpPr>
          <p:cNvPr id="551" name="Google Shape;551;p69"/>
          <p:cNvSpPr txBox="1"/>
          <p:nvPr>
            <p:ph type="ctrTitle"/>
          </p:nvPr>
        </p:nvSpPr>
        <p:spPr>
          <a:xfrm>
            <a:off x="685800" y="872621"/>
            <a:ext cx="77724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Which One Doesn’t Belong: Decimals and Fractions </a:t>
            </a:r>
            <a:endParaRPr b="0" sz="3000">
              <a:solidFill>
                <a:srgbClr val="595959"/>
              </a:solidFill>
              <a:latin typeface="Hepta Slab"/>
              <a:ea typeface="Hepta Slab"/>
              <a:cs typeface="Hepta Slab"/>
              <a:sym typeface="Hepta Slab"/>
            </a:endParaRPr>
          </a:p>
        </p:txBody>
      </p:sp>
      <p:sp>
        <p:nvSpPr>
          <p:cNvPr id="552" name="Google Shape;552;p6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553" name="Google Shape;553;p69"/>
          <p:cNvPicPr preferRelativeResize="0"/>
          <p:nvPr/>
        </p:nvPicPr>
        <p:blipFill>
          <a:blip r:embed="rId3">
            <a:alphaModFix/>
          </a:blip>
          <a:stretch>
            <a:fillRect/>
          </a:stretch>
        </p:blipFill>
        <p:spPr>
          <a:xfrm>
            <a:off x="985838" y="1552796"/>
            <a:ext cx="7172325" cy="28765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7" name="Shape 557"/>
        <p:cNvGrpSpPr/>
        <p:nvPr/>
      </p:nvGrpSpPr>
      <p:grpSpPr>
        <a:xfrm>
          <a:off x="0" y="0"/>
          <a:ext cx="0" cy="0"/>
          <a:chOff x="0" y="0"/>
          <a:chExt cx="0" cy="0"/>
        </a:xfrm>
      </p:grpSpPr>
      <p:sp>
        <p:nvSpPr>
          <p:cNvPr id="558" name="Google Shape;558;p70"/>
          <p:cNvSpPr txBox="1"/>
          <p:nvPr>
            <p:ph type="ctrTitle"/>
          </p:nvPr>
        </p:nvSpPr>
        <p:spPr>
          <a:xfrm>
            <a:off x="353625" y="591171"/>
            <a:ext cx="7772400" cy="597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Points on Number Lines</a:t>
            </a:r>
            <a:endParaRPr b="0" sz="2800">
              <a:solidFill>
                <a:srgbClr val="595959"/>
              </a:solidFill>
              <a:latin typeface="Hepta Slab"/>
              <a:ea typeface="Hepta Slab"/>
              <a:cs typeface="Hepta Slab"/>
              <a:sym typeface="Hepta Slab"/>
            </a:endParaRPr>
          </a:p>
        </p:txBody>
      </p:sp>
      <p:sp>
        <p:nvSpPr>
          <p:cNvPr id="559" name="Google Shape;559;p7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560" name="Google Shape;560;p70"/>
          <p:cNvSpPr txBox="1"/>
          <p:nvPr/>
        </p:nvSpPr>
        <p:spPr>
          <a:xfrm>
            <a:off x="583775" y="1108750"/>
            <a:ext cx="33861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434343"/>
                </a:solidFill>
                <a:latin typeface="Livvic"/>
                <a:ea typeface="Livvic"/>
                <a:cs typeface="Livvic"/>
                <a:sym typeface="Livvic"/>
              </a:rPr>
              <a:t>1. Label each tick mark on the number line.</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rPr lang="en">
                <a:solidFill>
                  <a:srgbClr val="434343"/>
                </a:solidFill>
                <a:latin typeface="Livvic"/>
                <a:ea typeface="Livvic"/>
                <a:cs typeface="Livvic"/>
                <a:sym typeface="Livvic"/>
              </a:rPr>
              <a:t>2. Here are eight decimals.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rPr b="1" lang="en" sz="1200">
                <a:solidFill>
                  <a:srgbClr val="434343"/>
                </a:solidFill>
                <a:latin typeface="Livvic"/>
                <a:ea typeface="Livvic"/>
                <a:cs typeface="Livvic"/>
                <a:sym typeface="Livvic"/>
              </a:rPr>
              <a:t>0.10, 0.40, 0.80, 1.10, 0.15, 0.45, 0.75, 1.05 </a:t>
            </a:r>
            <a:endParaRPr b="1" sz="1200">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434343"/>
              </a:solidFill>
              <a:latin typeface="Livvic"/>
              <a:ea typeface="Livvic"/>
              <a:cs typeface="Livvic"/>
              <a:sym typeface="Livvic"/>
            </a:endParaRPr>
          </a:p>
          <a:p>
            <a:pPr indent="0" lvl="0" marL="0" rtl="0" algn="l">
              <a:spcBef>
                <a:spcPts val="0"/>
              </a:spcBef>
              <a:spcAft>
                <a:spcPts val="0"/>
              </a:spcAft>
              <a:buNone/>
            </a:pPr>
            <a:r>
              <a:rPr lang="en">
                <a:solidFill>
                  <a:srgbClr val="434343"/>
                </a:solidFill>
                <a:latin typeface="Livvic"/>
                <a:ea typeface="Livvic"/>
                <a:cs typeface="Livvic"/>
                <a:sym typeface="Livvic"/>
              </a:rPr>
              <a:t>a. Locate them on the number line and label the points. </a:t>
            </a:r>
            <a:endParaRPr>
              <a:solidFill>
                <a:srgbClr val="434343"/>
              </a:solidFill>
              <a:latin typeface="Livvic"/>
              <a:ea typeface="Livvic"/>
              <a:cs typeface="Livvic"/>
              <a:sym typeface="Livvic"/>
            </a:endParaRPr>
          </a:p>
          <a:p>
            <a:pPr indent="0" lvl="0" marL="0" rtl="0" algn="l">
              <a:spcBef>
                <a:spcPts val="1000"/>
              </a:spcBef>
              <a:spcAft>
                <a:spcPts val="1000"/>
              </a:spcAft>
              <a:buNone/>
            </a:pPr>
            <a:r>
              <a:rPr lang="en">
                <a:solidFill>
                  <a:srgbClr val="434343"/>
                </a:solidFill>
                <a:latin typeface="Livvic"/>
                <a:ea typeface="Livvic"/>
                <a:cs typeface="Livvic"/>
                <a:sym typeface="Livvic"/>
              </a:rPr>
              <a:t>b. Explain how the number line can help us see which decimal is the least and which is the greatest. What are those decimals?</a:t>
            </a:r>
            <a:endParaRPr>
              <a:solidFill>
                <a:srgbClr val="434343"/>
              </a:solidFill>
              <a:latin typeface="Livvic"/>
              <a:ea typeface="Livvic"/>
              <a:cs typeface="Livvic"/>
              <a:sym typeface="Livvic"/>
            </a:endParaRPr>
          </a:p>
        </p:txBody>
      </p:sp>
      <p:sp>
        <p:nvSpPr>
          <p:cNvPr id="561" name="Google Shape;561;p70"/>
          <p:cNvSpPr txBox="1"/>
          <p:nvPr/>
        </p:nvSpPr>
        <p:spPr>
          <a:xfrm>
            <a:off x="4654625" y="1275150"/>
            <a:ext cx="38226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434343"/>
                </a:solidFill>
                <a:latin typeface="Livvic"/>
                <a:ea typeface="Livvic"/>
                <a:cs typeface="Livvic"/>
                <a:sym typeface="Livvic"/>
              </a:rPr>
              <a:t>3. Locate these decimals on the number line and label the points. </a:t>
            </a:r>
            <a:endParaRPr>
              <a:solidFill>
                <a:srgbClr val="434343"/>
              </a:solidFill>
              <a:latin typeface="Livvic"/>
              <a:ea typeface="Livvic"/>
              <a:cs typeface="Livvic"/>
              <a:sym typeface="Livvic"/>
            </a:endParaRPr>
          </a:p>
          <a:p>
            <a:pPr indent="457200" lvl="0" marL="0" rtl="0" algn="l">
              <a:spcBef>
                <a:spcPts val="0"/>
              </a:spcBef>
              <a:spcAft>
                <a:spcPts val="0"/>
              </a:spcAft>
              <a:buNone/>
            </a:pPr>
            <a:r>
              <a:rPr b="1" lang="en" sz="1200">
                <a:solidFill>
                  <a:srgbClr val="434343"/>
                </a:solidFill>
                <a:latin typeface="Livvic"/>
                <a:ea typeface="Livvic"/>
                <a:cs typeface="Livvic"/>
                <a:sym typeface="Livvic"/>
              </a:rPr>
              <a:t>0.24 , 0.96,  0.61,  1.12,  0.08</a:t>
            </a:r>
            <a:endParaRPr b="1" sz="1200">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0097A7"/>
              </a:solidFill>
              <a:latin typeface="Livvic"/>
              <a:ea typeface="Livvic"/>
              <a:cs typeface="Livvic"/>
              <a:sym typeface="Livvic"/>
            </a:endParaRPr>
          </a:p>
          <a:p>
            <a:pPr indent="0" lvl="0" marL="0" rtl="0" algn="l">
              <a:spcBef>
                <a:spcPts val="0"/>
              </a:spcBef>
              <a:spcAft>
                <a:spcPts val="0"/>
              </a:spcAft>
              <a:buNone/>
            </a:pPr>
            <a:r>
              <a:t/>
            </a:r>
            <a:endParaRPr>
              <a:solidFill>
                <a:srgbClr val="0097A7"/>
              </a:solidFill>
              <a:latin typeface="Livvic"/>
              <a:ea typeface="Livvic"/>
              <a:cs typeface="Livvic"/>
              <a:sym typeface="Livvic"/>
            </a:endParaRPr>
          </a:p>
          <a:p>
            <a:pPr indent="0" lvl="0" marL="0" rtl="0" algn="l">
              <a:spcBef>
                <a:spcPts val="0"/>
              </a:spcBef>
              <a:spcAft>
                <a:spcPts val="0"/>
              </a:spcAft>
              <a:buNone/>
            </a:pPr>
            <a:r>
              <a:t/>
            </a:r>
            <a:endParaRPr>
              <a:solidFill>
                <a:srgbClr val="0097A7"/>
              </a:solidFill>
              <a:latin typeface="Livvic"/>
              <a:ea typeface="Livvic"/>
              <a:cs typeface="Livvic"/>
              <a:sym typeface="Livvic"/>
            </a:endParaRPr>
          </a:p>
          <a:p>
            <a:pPr indent="0" lvl="0" marL="0" rtl="0" algn="l">
              <a:spcBef>
                <a:spcPts val="0"/>
              </a:spcBef>
              <a:spcAft>
                <a:spcPts val="0"/>
              </a:spcAft>
              <a:buNone/>
            </a:pPr>
            <a:r>
              <a:t/>
            </a:r>
            <a:endParaRPr>
              <a:solidFill>
                <a:srgbClr val="0097A7"/>
              </a:solidFill>
              <a:latin typeface="Livvic"/>
              <a:ea typeface="Livvic"/>
              <a:cs typeface="Livvic"/>
              <a:sym typeface="Livvic"/>
            </a:endParaRPr>
          </a:p>
          <a:p>
            <a:pPr indent="0" lvl="0" marL="0" rtl="0" algn="l">
              <a:spcBef>
                <a:spcPts val="0"/>
              </a:spcBef>
              <a:spcAft>
                <a:spcPts val="0"/>
              </a:spcAft>
              <a:buNone/>
            </a:pPr>
            <a:r>
              <a:rPr lang="en">
                <a:solidFill>
                  <a:srgbClr val="434343"/>
                </a:solidFill>
                <a:latin typeface="Livvic"/>
                <a:ea typeface="Livvic"/>
                <a:cs typeface="Livvic"/>
                <a:sym typeface="Livvic"/>
              </a:rPr>
              <a:t>4. Use two decimals in this activity to complete each comparison statement so that it is true. </a:t>
            </a:r>
            <a:endParaRPr>
              <a:solidFill>
                <a:srgbClr val="434343"/>
              </a:solidFill>
              <a:latin typeface="Livvic"/>
              <a:ea typeface="Livvic"/>
              <a:cs typeface="Livvic"/>
              <a:sym typeface="Livvic"/>
            </a:endParaRPr>
          </a:p>
          <a:p>
            <a:pPr indent="0" lvl="0" marL="0" rtl="0" algn="l">
              <a:spcBef>
                <a:spcPts val="0"/>
              </a:spcBef>
              <a:spcAft>
                <a:spcPts val="0"/>
              </a:spcAft>
              <a:buNone/>
            </a:pPr>
            <a:r>
              <a:rPr lang="en">
                <a:solidFill>
                  <a:srgbClr val="434343"/>
                </a:solidFill>
                <a:latin typeface="Livvic"/>
                <a:ea typeface="Livvic"/>
                <a:cs typeface="Livvic"/>
                <a:sym typeface="Livvic"/>
              </a:rPr>
              <a:t>a. ________ is greater than _______. </a:t>
            </a:r>
            <a:endParaRPr>
              <a:solidFill>
                <a:srgbClr val="434343"/>
              </a:solidFill>
              <a:latin typeface="Livvic"/>
              <a:ea typeface="Livvic"/>
              <a:cs typeface="Livvic"/>
              <a:sym typeface="Livvic"/>
            </a:endParaRPr>
          </a:p>
          <a:p>
            <a:pPr indent="0" lvl="0" marL="0" rtl="0" algn="l">
              <a:spcBef>
                <a:spcPts val="0"/>
              </a:spcBef>
              <a:spcAft>
                <a:spcPts val="0"/>
              </a:spcAft>
              <a:buNone/>
            </a:pPr>
            <a:r>
              <a:rPr lang="en">
                <a:solidFill>
                  <a:srgbClr val="434343"/>
                </a:solidFill>
                <a:latin typeface="Livvic"/>
                <a:ea typeface="Livvic"/>
                <a:cs typeface="Livvic"/>
                <a:sym typeface="Livvic"/>
              </a:rPr>
              <a:t>b. ________ is less than _______. </a:t>
            </a:r>
            <a:endParaRPr>
              <a:solidFill>
                <a:srgbClr val="434343"/>
              </a:solidFill>
              <a:latin typeface="Livvic"/>
              <a:ea typeface="Livvic"/>
              <a:cs typeface="Livvic"/>
              <a:sym typeface="Livvic"/>
            </a:endParaRPr>
          </a:p>
          <a:p>
            <a:pPr indent="0" lvl="0" marL="0" rtl="0" algn="l">
              <a:spcBef>
                <a:spcPts val="0"/>
              </a:spcBef>
              <a:spcAft>
                <a:spcPts val="0"/>
              </a:spcAft>
              <a:buNone/>
            </a:pPr>
            <a:r>
              <a:rPr lang="en">
                <a:solidFill>
                  <a:srgbClr val="434343"/>
                </a:solidFill>
                <a:latin typeface="Livvic"/>
                <a:ea typeface="Livvic"/>
                <a:cs typeface="Livvic"/>
                <a:sym typeface="Livvic"/>
              </a:rPr>
              <a:t>c. ________ is the greatest number. </a:t>
            </a:r>
            <a:endParaRPr>
              <a:solidFill>
                <a:srgbClr val="434343"/>
              </a:solidFill>
              <a:latin typeface="Livvic"/>
              <a:ea typeface="Livvic"/>
              <a:cs typeface="Livvic"/>
              <a:sym typeface="Livvic"/>
            </a:endParaRPr>
          </a:p>
          <a:p>
            <a:pPr indent="0" lvl="0" marL="0" rtl="0" algn="l">
              <a:spcBef>
                <a:spcPts val="0"/>
              </a:spcBef>
              <a:spcAft>
                <a:spcPts val="0"/>
              </a:spcAft>
              <a:buNone/>
            </a:pPr>
            <a:r>
              <a:t/>
            </a:r>
            <a:endParaRPr>
              <a:solidFill>
                <a:srgbClr val="0097A7"/>
              </a:solidFill>
              <a:latin typeface="Livvic"/>
              <a:ea typeface="Livvic"/>
              <a:cs typeface="Livvic"/>
              <a:sym typeface="Livvic"/>
            </a:endParaRPr>
          </a:p>
        </p:txBody>
      </p:sp>
      <p:pic>
        <p:nvPicPr>
          <p:cNvPr id="562" name="Google Shape;562;p70"/>
          <p:cNvPicPr preferRelativeResize="0"/>
          <p:nvPr/>
        </p:nvPicPr>
        <p:blipFill>
          <a:blip r:embed="rId3">
            <a:alphaModFix/>
          </a:blip>
          <a:stretch>
            <a:fillRect/>
          </a:stretch>
        </p:blipFill>
        <p:spPr>
          <a:xfrm>
            <a:off x="687025" y="1828750"/>
            <a:ext cx="3567790" cy="381425"/>
          </a:xfrm>
          <a:prstGeom prst="rect">
            <a:avLst/>
          </a:prstGeom>
          <a:noFill/>
          <a:ln>
            <a:noFill/>
          </a:ln>
        </p:spPr>
      </p:pic>
      <p:pic>
        <p:nvPicPr>
          <p:cNvPr id="563" name="Google Shape;563;p70"/>
          <p:cNvPicPr preferRelativeResize="0"/>
          <p:nvPr/>
        </p:nvPicPr>
        <p:blipFill>
          <a:blip r:embed="rId4">
            <a:alphaModFix/>
          </a:blip>
          <a:stretch>
            <a:fillRect/>
          </a:stretch>
        </p:blipFill>
        <p:spPr>
          <a:xfrm>
            <a:off x="4935450" y="2082125"/>
            <a:ext cx="3190569" cy="381425"/>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7" name="Shape 567"/>
        <p:cNvGrpSpPr/>
        <p:nvPr/>
      </p:nvGrpSpPr>
      <p:grpSpPr>
        <a:xfrm>
          <a:off x="0" y="0"/>
          <a:ext cx="0" cy="0"/>
          <a:chOff x="0" y="0"/>
          <a:chExt cx="0" cy="0"/>
        </a:xfrm>
      </p:grpSpPr>
      <p:sp>
        <p:nvSpPr>
          <p:cNvPr id="568" name="Google Shape;568;p71"/>
          <p:cNvSpPr txBox="1"/>
          <p:nvPr/>
        </p:nvSpPr>
        <p:spPr>
          <a:xfrm>
            <a:off x="508300" y="338500"/>
            <a:ext cx="7768800" cy="58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Decimals Compared</a:t>
            </a:r>
            <a:endParaRPr sz="2800">
              <a:solidFill>
                <a:srgbClr val="595959"/>
              </a:solidFill>
              <a:latin typeface="Quicksand"/>
              <a:ea typeface="Quicksand"/>
              <a:cs typeface="Quicksand"/>
              <a:sym typeface="Quicksand"/>
            </a:endParaRPr>
          </a:p>
        </p:txBody>
      </p:sp>
      <p:sp>
        <p:nvSpPr>
          <p:cNvPr id="569" name="Google Shape;569;p7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570" name="Google Shape;570;p71"/>
          <p:cNvSpPr txBox="1"/>
          <p:nvPr/>
        </p:nvSpPr>
        <p:spPr>
          <a:xfrm>
            <a:off x="2045050" y="975325"/>
            <a:ext cx="39660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434343"/>
                </a:solidFill>
                <a:latin typeface="Livvic"/>
                <a:ea typeface="Livvic"/>
                <a:cs typeface="Livvic"/>
                <a:sym typeface="Livvic"/>
              </a:rPr>
              <a:t>1. Here is a number line with two points on it</a:t>
            </a:r>
            <a:endParaRPr>
              <a:solidFill>
                <a:srgbClr val="434343"/>
              </a:solidFill>
              <a:latin typeface="Livvic"/>
              <a:ea typeface="Livvic"/>
              <a:cs typeface="Livvic"/>
              <a:sym typeface="Livvic"/>
            </a:endParaRPr>
          </a:p>
        </p:txBody>
      </p:sp>
      <p:sp>
        <p:nvSpPr>
          <p:cNvPr id="571" name="Google Shape;571;p71"/>
          <p:cNvSpPr txBox="1"/>
          <p:nvPr/>
        </p:nvSpPr>
        <p:spPr>
          <a:xfrm>
            <a:off x="508300" y="2304900"/>
            <a:ext cx="39660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rgbClr val="434343"/>
                </a:solidFill>
                <a:latin typeface="Livvic"/>
                <a:ea typeface="Livvic"/>
                <a:cs typeface="Livvic"/>
                <a:sym typeface="Livvic"/>
              </a:rPr>
              <a:t>a. Name the decimal located at point A. </a:t>
            </a:r>
            <a:endParaRPr sz="1600">
              <a:solidFill>
                <a:srgbClr val="434343"/>
              </a:solidFill>
              <a:latin typeface="Livvic"/>
              <a:ea typeface="Livvic"/>
              <a:cs typeface="Livvic"/>
              <a:sym typeface="Livvic"/>
            </a:endParaRPr>
          </a:p>
          <a:p>
            <a:pPr indent="0" lvl="0" marL="0" rtl="0" algn="l">
              <a:spcBef>
                <a:spcPts val="0"/>
              </a:spcBef>
              <a:spcAft>
                <a:spcPts val="0"/>
              </a:spcAft>
              <a:buNone/>
            </a:pPr>
            <a:r>
              <a:t/>
            </a:r>
            <a:endParaRPr sz="1600">
              <a:solidFill>
                <a:srgbClr val="434343"/>
              </a:solidFill>
              <a:latin typeface="Livvic"/>
              <a:ea typeface="Livvic"/>
              <a:cs typeface="Livvic"/>
              <a:sym typeface="Livvic"/>
            </a:endParaRPr>
          </a:p>
          <a:p>
            <a:pPr indent="0" lvl="0" marL="0" rtl="0" algn="l">
              <a:spcBef>
                <a:spcPts val="0"/>
              </a:spcBef>
              <a:spcAft>
                <a:spcPts val="0"/>
              </a:spcAft>
              <a:buNone/>
            </a:pPr>
            <a:r>
              <a:t/>
            </a:r>
            <a:endParaRPr sz="1600">
              <a:solidFill>
                <a:srgbClr val="434343"/>
              </a:solidFill>
              <a:latin typeface="Livvic"/>
              <a:ea typeface="Livvic"/>
              <a:cs typeface="Livvic"/>
              <a:sym typeface="Livvic"/>
            </a:endParaRPr>
          </a:p>
          <a:p>
            <a:pPr indent="0" lvl="0" marL="0" rtl="0" algn="l">
              <a:spcBef>
                <a:spcPts val="0"/>
              </a:spcBef>
              <a:spcAft>
                <a:spcPts val="0"/>
              </a:spcAft>
              <a:buNone/>
            </a:pPr>
            <a:r>
              <a:rPr lang="en" sz="1600">
                <a:solidFill>
                  <a:srgbClr val="434343"/>
                </a:solidFill>
                <a:latin typeface="Livvic"/>
                <a:ea typeface="Livvic"/>
                <a:cs typeface="Livvic"/>
                <a:sym typeface="Livvic"/>
              </a:rPr>
              <a:t>b. Is the decimal at point A less than or greater than 0.50? Show or explain your reasoning.</a:t>
            </a:r>
            <a:endParaRPr sz="1600">
              <a:solidFill>
                <a:srgbClr val="434343"/>
              </a:solidFill>
              <a:latin typeface="Livvic"/>
              <a:ea typeface="Livvic"/>
              <a:cs typeface="Livvic"/>
              <a:sym typeface="Livvic"/>
            </a:endParaRPr>
          </a:p>
          <a:p>
            <a:pPr indent="0" lvl="0" marL="0" rtl="0" algn="l">
              <a:spcBef>
                <a:spcPts val="0"/>
              </a:spcBef>
              <a:spcAft>
                <a:spcPts val="0"/>
              </a:spcAft>
              <a:buNone/>
            </a:pPr>
            <a:r>
              <a:t/>
            </a:r>
            <a:endParaRPr sz="1600">
              <a:solidFill>
                <a:srgbClr val="434343"/>
              </a:solidFill>
              <a:latin typeface="Livvic"/>
              <a:ea typeface="Livvic"/>
              <a:cs typeface="Livvic"/>
              <a:sym typeface="Livvic"/>
            </a:endParaRPr>
          </a:p>
          <a:p>
            <a:pPr indent="0" lvl="0" marL="0" rtl="0" algn="l">
              <a:spcBef>
                <a:spcPts val="0"/>
              </a:spcBef>
              <a:spcAft>
                <a:spcPts val="0"/>
              </a:spcAft>
              <a:buNone/>
            </a:pPr>
            <a:r>
              <a:t/>
            </a:r>
            <a:endParaRPr sz="1600">
              <a:solidFill>
                <a:srgbClr val="434343"/>
              </a:solidFill>
              <a:latin typeface="Livvic"/>
              <a:ea typeface="Livvic"/>
              <a:cs typeface="Livvic"/>
              <a:sym typeface="Livvic"/>
            </a:endParaRPr>
          </a:p>
          <a:p>
            <a:pPr indent="0" lvl="0" marL="0" rtl="0" algn="l">
              <a:spcBef>
                <a:spcPts val="0"/>
              </a:spcBef>
              <a:spcAft>
                <a:spcPts val="0"/>
              </a:spcAft>
              <a:buNone/>
            </a:pPr>
            <a:r>
              <a:t/>
            </a:r>
            <a:endParaRPr sz="1600">
              <a:solidFill>
                <a:srgbClr val="434343"/>
              </a:solidFill>
              <a:latin typeface="Livvic"/>
              <a:ea typeface="Livvic"/>
              <a:cs typeface="Livvic"/>
              <a:sym typeface="Livvic"/>
            </a:endParaRPr>
          </a:p>
          <a:p>
            <a:pPr indent="0" lvl="0" marL="0" rtl="0" algn="l">
              <a:spcBef>
                <a:spcPts val="0"/>
              </a:spcBef>
              <a:spcAft>
                <a:spcPts val="0"/>
              </a:spcAft>
              <a:buNone/>
            </a:pPr>
            <a:r>
              <a:t/>
            </a:r>
            <a:endParaRPr sz="1600">
              <a:solidFill>
                <a:srgbClr val="434343"/>
              </a:solidFill>
              <a:latin typeface="Livvic"/>
              <a:ea typeface="Livvic"/>
              <a:cs typeface="Livvic"/>
              <a:sym typeface="Livvic"/>
            </a:endParaRPr>
          </a:p>
          <a:p>
            <a:pPr indent="0" lvl="0" marL="0" rtl="0" algn="l">
              <a:spcBef>
                <a:spcPts val="0"/>
              </a:spcBef>
              <a:spcAft>
                <a:spcPts val="0"/>
              </a:spcAft>
              <a:buNone/>
            </a:pPr>
            <a:r>
              <a:t/>
            </a:r>
            <a:endParaRPr sz="1600">
              <a:solidFill>
                <a:srgbClr val="434343"/>
              </a:solidFill>
              <a:latin typeface="Livvic"/>
              <a:ea typeface="Livvic"/>
              <a:cs typeface="Livvic"/>
              <a:sym typeface="Livvic"/>
            </a:endParaRPr>
          </a:p>
          <a:p>
            <a:pPr indent="0" lvl="0" marL="0" rtl="0" algn="l">
              <a:spcBef>
                <a:spcPts val="0"/>
              </a:spcBef>
              <a:spcAft>
                <a:spcPts val="0"/>
              </a:spcAft>
              <a:buNone/>
            </a:pPr>
            <a:r>
              <a:t/>
            </a:r>
            <a:endParaRPr sz="1600">
              <a:solidFill>
                <a:srgbClr val="434343"/>
              </a:solidFill>
              <a:latin typeface="Livvic"/>
              <a:ea typeface="Livvic"/>
              <a:cs typeface="Livvic"/>
              <a:sym typeface="Livvic"/>
            </a:endParaRPr>
          </a:p>
        </p:txBody>
      </p:sp>
      <p:pic>
        <p:nvPicPr>
          <p:cNvPr id="572" name="Google Shape;572;p71"/>
          <p:cNvPicPr preferRelativeResize="0"/>
          <p:nvPr/>
        </p:nvPicPr>
        <p:blipFill>
          <a:blip r:embed="rId3">
            <a:alphaModFix/>
          </a:blip>
          <a:stretch>
            <a:fillRect/>
          </a:stretch>
        </p:blipFill>
        <p:spPr>
          <a:xfrm>
            <a:off x="1914613" y="1447375"/>
            <a:ext cx="4226874" cy="531825"/>
          </a:xfrm>
          <a:prstGeom prst="rect">
            <a:avLst/>
          </a:prstGeom>
          <a:noFill/>
          <a:ln>
            <a:noFill/>
          </a:ln>
        </p:spPr>
      </p:pic>
      <p:sp>
        <p:nvSpPr>
          <p:cNvPr id="573" name="Google Shape;573;p71"/>
          <p:cNvSpPr txBox="1"/>
          <p:nvPr/>
        </p:nvSpPr>
        <p:spPr>
          <a:xfrm>
            <a:off x="4578975" y="2304900"/>
            <a:ext cx="39660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rgbClr val="434343"/>
                </a:solidFill>
                <a:latin typeface="Livvic"/>
                <a:ea typeface="Livvic"/>
                <a:cs typeface="Livvic"/>
                <a:sym typeface="Livvic"/>
              </a:rPr>
              <a:t>c. Is the decimal at point B greater or less than 0.06? Explain your reasoning. </a:t>
            </a:r>
            <a:endParaRPr sz="1600">
              <a:solidFill>
                <a:srgbClr val="434343"/>
              </a:solidFill>
              <a:latin typeface="Livvic"/>
              <a:ea typeface="Livvic"/>
              <a:cs typeface="Livvic"/>
              <a:sym typeface="Livvic"/>
            </a:endParaRPr>
          </a:p>
          <a:p>
            <a:pPr indent="0" lvl="0" marL="0" rtl="0" algn="l">
              <a:spcBef>
                <a:spcPts val="0"/>
              </a:spcBef>
              <a:spcAft>
                <a:spcPts val="0"/>
              </a:spcAft>
              <a:buNone/>
            </a:pPr>
            <a:r>
              <a:t/>
            </a:r>
            <a:endParaRPr sz="1600">
              <a:solidFill>
                <a:srgbClr val="434343"/>
              </a:solidFill>
              <a:latin typeface="Livvic"/>
              <a:ea typeface="Livvic"/>
              <a:cs typeface="Livvic"/>
              <a:sym typeface="Livvic"/>
            </a:endParaRPr>
          </a:p>
          <a:p>
            <a:pPr indent="0" lvl="0" marL="0" rtl="0" algn="l">
              <a:spcBef>
                <a:spcPts val="0"/>
              </a:spcBef>
              <a:spcAft>
                <a:spcPts val="0"/>
              </a:spcAft>
              <a:buNone/>
            </a:pPr>
            <a:r>
              <a:rPr lang="en" sz="1600">
                <a:solidFill>
                  <a:srgbClr val="434343"/>
                </a:solidFill>
                <a:latin typeface="Livvic"/>
                <a:ea typeface="Livvic"/>
                <a:cs typeface="Livvic"/>
                <a:sym typeface="Livvic"/>
              </a:rPr>
              <a:t>d. Estimate the decimal at point B.</a:t>
            </a:r>
            <a:endParaRPr sz="1600">
              <a:solidFill>
                <a:srgbClr val="434343"/>
              </a:solidFill>
              <a:latin typeface="Livvic"/>
              <a:ea typeface="Livvic"/>
              <a:cs typeface="Livvic"/>
              <a:sym typeface="Livvic"/>
            </a:endParaRPr>
          </a:p>
          <a:p>
            <a:pPr indent="0" lvl="0" marL="0" rtl="0" algn="l">
              <a:spcBef>
                <a:spcPts val="0"/>
              </a:spcBef>
              <a:spcAft>
                <a:spcPts val="0"/>
              </a:spcAft>
              <a:buNone/>
            </a:pPr>
            <a:r>
              <a:t/>
            </a:r>
            <a:endParaRPr sz="1600">
              <a:solidFill>
                <a:srgbClr val="434343"/>
              </a:solidFill>
              <a:latin typeface="Livvic"/>
              <a:ea typeface="Livvic"/>
              <a:cs typeface="Livvic"/>
              <a:sym typeface="Livvic"/>
            </a:endParaRPr>
          </a:p>
          <a:p>
            <a:pPr indent="0" lvl="0" marL="0" rtl="0" algn="l">
              <a:spcBef>
                <a:spcPts val="0"/>
              </a:spcBef>
              <a:spcAft>
                <a:spcPts val="0"/>
              </a:spcAft>
              <a:buNone/>
            </a:pPr>
            <a:r>
              <a:t/>
            </a:r>
            <a:endParaRPr sz="1600">
              <a:solidFill>
                <a:srgbClr val="434343"/>
              </a:solidFill>
              <a:latin typeface="Livvic"/>
              <a:ea typeface="Livvic"/>
              <a:cs typeface="Livvic"/>
              <a:sym typeface="Livvic"/>
            </a:endParaRPr>
          </a:p>
          <a:p>
            <a:pPr indent="0" lvl="0" marL="0" rtl="0" algn="l">
              <a:spcBef>
                <a:spcPts val="0"/>
              </a:spcBef>
              <a:spcAft>
                <a:spcPts val="0"/>
              </a:spcAft>
              <a:buNone/>
            </a:pPr>
            <a:r>
              <a:t/>
            </a:r>
            <a:endParaRPr sz="1600">
              <a:solidFill>
                <a:srgbClr val="434343"/>
              </a:solidFill>
              <a:latin typeface="Livvic"/>
              <a:ea typeface="Livvic"/>
              <a:cs typeface="Livvic"/>
              <a:sym typeface="Livvic"/>
            </a:endParaRPr>
          </a:p>
          <a:p>
            <a:pPr indent="0" lvl="0" marL="0" rtl="0" algn="l">
              <a:spcBef>
                <a:spcPts val="0"/>
              </a:spcBef>
              <a:spcAft>
                <a:spcPts val="0"/>
              </a:spcAft>
              <a:buNone/>
            </a:pPr>
            <a:r>
              <a:t/>
            </a:r>
            <a:endParaRPr sz="1600">
              <a:solidFill>
                <a:srgbClr val="434343"/>
              </a:solidFill>
              <a:latin typeface="Livvic"/>
              <a:ea typeface="Livvic"/>
              <a:cs typeface="Livvic"/>
              <a:sym typeface="Livvic"/>
            </a:endParaRPr>
          </a:p>
          <a:p>
            <a:pPr indent="0" lvl="0" marL="0" rtl="0" algn="l">
              <a:spcBef>
                <a:spcPts val="0"/>
              </a:spcBef>
              <a:spcAft>
                <a:spcPts val="0"/>
              </a:spcAft>
              <a:buNone/>
            </a:pPr>
            <a:r>
              <a:t/>
            </a:r>
            <a:endParaRPr sz="1600">
              <a:solidFill>
                <a:srgbClr val="434343"/>
              </a:solidFill>
              <a:latin typeface="Livvic"/>
              <a:ea typeface="Livvic"/>
              <a:cs typeface="Livvic"/>
              <a:sym typeface="Livvic"/>
            </a:endParaRPr>
          </a:p>
          <a:p>
            <a:pPr indent="0" lvl="0" marL="0" rtl="0" algn="l">
              <a:spcBef>
                <a:spcPts val="0"/>
              </a:spcBef>
              <a:spcAft>
                <a:spcPts val="0"/>
              </a:spcAft>
              <a:buNone/>
            </a:pPr>
            <a:r>
              <a:t/>
            </a:r>
            <a:endParaRPr sz="1600">
              <a:solidFill>
                <a:srgbClr val="434343"/>
              </a:solidFill>
              <a:latin typeface="Livvic"/>
              <a:ea typeface="Livvic"/>
              <a:cs typeface="Livvic"/>
              <a:sym typeface="Livvic"/>
            </a:endParaRPr>
          </a:p>
          <a:p>
            <a:pPr indent="0" lvl="0" marL="0" rtl="0" algn="l">
              <a:spcBef>
                <a:spcPts val="0"/>
              </a:spcBef>
              <a:spcAft>
                <a:spcPts val="0"/>
              </a:spcAft>
              <a:buNone/>
            </a:pPr>
            <a:r>
              <a:t/>
            </a:r>
            <a:endParaRPr sz="1600">
              <a:solidFill>
                <a:srgbClr val="434343"/>
              </a:solidFill>
              <a:latin typeface="Livvic"/>
              <a:ea typeface="Livvic"/>
              <a:cs typeface="Livvic"/>
              <a:sym typeface="Livvic"/>
            </a:endParaRPr>
          </a:p>
          <a:p>
            <a:pPr indent="0" lvl="0" marL="0" rtl="0" algn="l">
              <a:spcBef>
                <a:spcPts val="0"/>
              </a:spcBef>
              <a:spcAft>
                <a:spcPts val="0"/>
              </a:spcAft>
              <a:buNone/>
            </a:pPr>
            <a:r>
              <a:t/>
            </a:r>
            <a:endParaRPr sz="1600">
              <a:solidFill>
                <a:srgbClr val="434343"/>
              </a:solidFill>
              <a:latin typeface="Livvic"/>
              <a:ea typeface="Livvic"/>
              <a:cs typeface="Livvic"/>
              <a:sym typeface="Livvic"/>
            </a:endParaRPr>
          </a:p>
          <a:p>
            <a:pPr indent="0" lvl="0" marL="0" rtl="0" algn="l">
              <a:spcBef>
                <a:spcPts val="0"/>
              </a:spcBef>
              <a:spcAft>
                <a:spcPts val="0"/>
              </a:spcAft>
              <a:buNone/>
            </a:pPr>
            <a:r>
              <a:t/>
            </a:r>
            <a:endParaRPr sz="1600">
              <a:solidFill>
                <a:srgbClr val="434343"/>
              </a:solidFill>
              <a:latin typeface="Livvic"/>
              <a:ea typeface="Livvic"/>
              <a:cs typeface="Livvic"/>
              <a:sym typeface="Livvic"/>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7" name="Shape 577"/>
        <p:cNvGrpSpPr/>
        <p:nvPr/>
      </p:nvGrpSpPr>
      <p:grpSpPr>
        <a:xfrm>
          <a:off x="0" y="0"/>
          <a:ext cx="0" cy="0"/>
          <a:chOff x="0" y="0"/>
          <a:chExt cx="0" cy="0"/>
        </a:xfrm>
      </p:grpSpPr>
      <p:sp>
        <p:nvSpPr>
          <p:cNvPr id="578" name="Google Shape;578;p72"/>
          <p:cNvSpPr txBox="1"/>
          <p:nvPr/>
        </p:nvSpPr>
        <p:spPr>
          <a:xfrm>
            <a:off x="508300" y="338500"/>
            <a:ext cx="7768800" cy="58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Decimals Compared</a:t>
            </a:r>
            <a:endParaRPr sz="2800">
              <a:solidFill>
                <a:srgbClr val="595959"/>
              </a:solidFill>
              <a:latin typeface="Quicksand"/>
              <a:ea typeface="Quicksand"/>
              <a:cs typeface="Quicksand"/>
              <a:sym typeface="Quicksand"/>
            </a:endParaRPr>
          </a:p>
        </p:txBody>
      </p:sp>
      <p:sp>
        <p:nvSpPr>
          <p:cNvPr id="579" name="Google Shape;579;p7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580" name="Google Shape;580;p72"/>
          <p:cNvSpPr txBox="1"/>
          <p:nvPr/>
        </p:nvSpPr>
        <p:spPr>
          <a:xfrm>
            <a:off x="613900" y="926800"/>
            <a:ext cx="75576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434343"/>
                </a:solidFill>
                <a:latin typeface="Livvic"/>
                <a:ea typeface="Livvic"/>
                <a:cs typeface="Livvic"/>
                <a:sym typeface="Livvic"/>
              </a:rPr>
              <a:t>2. Compare the numbers using &lt;,&gt; , or = .  Can you think of a way to make comparisons without using a number line? Be prepared to explain your reasoning. </a:t>
            </a:r>
            <a:endParaRPr sz="1800">
              <a:solidFill>
                <a:srgbClr val="434343"/>
              </a:solidFill>
              <a:latin typeface="Livvic"/>
              <a:ea typeface="Livvic"/>
              <a:cs typeface="Livvic"/>
              <a:sym typeface="Livvic"/>
            </a:endParaRPr>
          </a:p>
        </p:txBody>
      </p:sp>
      <p:pic>
        <p:nvPicPr>
          <p:cNvPr id="581" name="Google Shape;581;p72"/>
          <p:cNvPicPr preferRelativeResize="0"/>
          <p:nvPr/>
        </p:nvPicPr>
        <p:blipFill>
          <a:blip r:embed="rId3">
            <a:alphaModFix/>
          </a:blip>
          <a:stretch>
            <a:fillRect/>
          </a:stretch>
        </p:blipFill>
        <p:spPr>
          <a:xfrm>
            <a:off x="1365500" y="2053950"/>
            <a:ext cx="2846450" cy="2009900"/>
          </a:xfrm>
          <a:prstGeom prst="rect">
            <a:avLst/>
          </a:prstGeom>
          <a:noFill/>
          <a:ln cap="flat" cmpd="sng" w="19050">
            <a:solidFill>
              <a:schemeClr val="dk2"/>
            </a:solidFill>
            <a:prstDash val="solid"/>
            <a:round/>
            <a:headEnd len="sm" w="sm" type="none"/>
            <a:tailEnd len="sm" w="sm" type="none"/>
          </a:ln>
        </p:spPr>
      </p:pic>
      <p:pic>
        <p:nvPicPr>
          <p:cNvPr id="582" name="Google Shape;582;p72"/>
          <p:cNvPicPr preferRelativeResize="0"/>
          <p:nvPr/>
        </p:nvPicPr>
        <p:blipFill>
          <a:blip r:embed="rId4">
            <a:alphaModFix/>
          </a:blip>
          <a:stretch>
            <a:fillRect/>
          </a:stretch>
        </p:blipFill>
        <p:spPr>
          <a:xfrm>
            <a:off x="4655475" y="2138850"/>
            <a:ext cx="2588950" cy="17066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6" name="Shape 586"/>
        <p:cNvGrpSpPr/>
        <p:nvPr/>
      </p:nvGrpSpPr>
      <p:grpSpPr>
        <a:xfrm>
          <a:off x="0" y="0"/>
          <a:ext cx="0" cy="0"/>
          <a:chOff x="0" y="0"/>
          <a:chExt cx="0" cy="0"/>
        </a:xfrm>
      </p:grpSpPr>
      <p:sp>
        <p:nvSpPr>
          <p:cNvPr id="587" name="Google Shape;587;p73"/>
          <p:cNvSpPr txBox="1"/>
          <p:nvPr/>
        </p:nvSpPr>
        <p:spPr>
          <a:xfrm>
            <a:off x="317625" y="1664825"/>
            <a:ext cx="18531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pic>
        <p:nvPicPr>
          <p:cNvPr id="588" name="Google Shape;588;p73"/>
          <p:cNvPicPr preferRelativeResize="0"/>
          <p:nvPr/>
        </p:nvPicPr>
        <p:blipFill rotWithShape="1">
          <a:blip r:embed="rId3">
            <a:alphaModFix/>
          </a:blip>
          <a:srcRect b="0" l="21370" r="22481" t="0"/>
          <a:stretch/>
        </p:blipFill>
        <p:spPr>
          <a:xfrm>
            <a:off x="3284925" y="2449021"/>
            <a:ext cx="1068600" cy="1197004"/>
          </a:xfrm>
          <a:prstGeom prst="rect">
            <a:avLst/>
          </a:prstGeom>
          <a:noFill/>
          <a:ln>
            <a:noFill/>
          </a:ln>
        </p:spPr>
      </p:pic>
      <p:sp>
        <p:nvSpPr>
          <p:cNvPr id="589" name="Google Shape;589;p73"/>
          <p:cNvSpPr/>
          <p:nvPr/>
        </p:nvSpPr>
        <p:spPr>
          <a:xfrm>
            <a:off x="5906850" y="1381675"/>
            <a:ext cx="2201378" cy="170957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73"/>
          <p:cNvSpPr txBox="1"/>
          <p:nvPr/>
        </p:nvSpPr>
        <p:spPr>
          <a:xfrm>
            <a:off x="6147199" y="1542025"/>
            <a:ext cx="1662300" cy="101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1100">
                <a:solidFill>
                  <a:schemeClr val="dk1"/>
                </a:solidFill>
                <a:latin typeface="Quicksand"/>
                <a:ea typeface="Quicksand"/>
                <a:cs typeface="Quicksand"/>
                <a:sym typeface="Quicksand"/>
              </a:rPr>
              <a:t>What strategies did you use when completing the comparison statements in the last activity?</a:t>
            </a:r>
            <a:endParaRPr b="1" sz="1000">
              <a:latin typeface="Quicksand"/>
              <a:ea typeface="Quicksand"/>
              <a:cs typeface="Quicksand"/>
              <a:sym typeface="Quicksand"/>
            </a:endParaRPr>
          </a:p>
        </p:txBody>
      </p:sp>
      <p:sp>
        <p:nvSpPr>
          <p:cNvPr id="591" name="Google Shape;591;p73"/>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grpSp>
        <p:nvGrpSpPr>
          <p:cNvPr id="592" name="Google Shape;592;p73"/>
          <p:cNvGrpSpPr/>
          <p:nvPr/>
        </p:nvGrpSpPr>
        <p:grpSpPr>
          <a:xfrm rot="464694">
            <a:off x="883324" y="1539477"/>
            <a:ext cx="2428813" cy="1284438"/>
            <a:chOff x="1095361" y="1845150"/>
            <a:chExt cx="2612240" cy="1667182"/>
          </a:xfrm>
        </p:grpSpPr>
        <p:sp>
          <p:nvSpPr>
            <p:cNvPr id="593" name="Google Shape;593;p73"/>
            <p:cNvSpPr/>
            <p:nvPr/>
          </p:nvSpPr>
          <p:spPr>
            <a:xfrm flipH="1">
              <a:off x="1095361" y="1845150"/>
              <a:ext cx="2612240" cy="166718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73"/>
            <p:cNvSpPr txBox="1"/>
            <p:nvPr/>
          </p:nvSpPr>
          <p:spPr>
            <a:xfrm>
              <a:off x="1522173" y="2048739"/>
              <a:ext cx="1949100" cy="804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How might we compare decimals without using a number line? </a:t>
              </a:r>
              <a:endParaRPr b="1" sz="1100">
                <a:latin typeface="Quicksand"/>
                <a:ea typeface="Quicksand"/>
                <a:cs typeface="Quicksand"/>
                <a:sym typeface="Quicksand"/>
              </a:endParaRPr>
            </a:p>
          </p:txBody>
        </p:sp>
      </p:grpSp>
      <p:sp>
        <p:nvSpPr>
          <p:cNvPr id="595" name="Google Shape;595;p73"/>
          <p:cNvSpPr txBox="1"/>
          <p:nvPr/>
        </p:nvSpPr>
        <p:spPr>
          <a:xfrm>
            <a:off x="583400" y="510775"/>
            <a:ext cx="75963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Today we compared decimals in tenths and hundredths.</a:t>
            </a:r>
            <a:endParaRPr sz="2100">
              <a:latin typeface="Covered By Your Grace"/>
              <a:ea typeface="Covered By Your Grace"/>
              <a:cs typeface="Covered By Your Grace"/>
              <a:sym typeface="Covered By Your Grace"/>
            </a:endParaRPr>
          </a:p>
        </p:txBody>
      </p:sp>
      <p:pic>
        <p:nvPicPr>
          <p:cNvPr id="596" name="Google Shape;596;p73"/>
          <p:cNvPicPr preferRelativeResize="0"/>
          <p:nvPr/>
        </p:nvPicPr>
        <p:blipFill rotWithShape="1">
          <a:blip r:embed="rId3">
            <a:alphaModFix/>
          </a:blip>
          <a:srcRect b="0" l="21370" r="22481" t="0"/>
          <a:stretch/>
        </p:blipFill>
        <p:spPr>
          <a:xfrm>
            <a:off x="4942825" y="3162046"/>
            <a:ext cx="1068600" cy="1197004"/>
          </a:xfrm>
          <a:prstGeom prst="rect">
            <a:avLst/>
          </a:prstGeom>
          <a:noFill/>
          <a:ln>
            <a:noFill/>
          </a:ln>
        </p:spPr>
      </p:pic>
      <p:grpSp>
        <p:nvGrpSpPr>
          <p:cNvPr id="597" name="Google Shape;597;p73"/>
          <p:cNvGrpSpPr/>
          <p:nvPr/>
        </p:nvGrpSpPr>
        <p:grpSpPr>
          <a:xfrm rot="-977801">
            <a:off x="714825" y="3138674"/>
            <a:ext cx="2428747" cy="1284331"/>
            <a:chOff x="1095361" y="1845150"/>
            <a:chExt cx="2612240" cy="1667182"/>
          </a:xfrm>
        </p:grpSpPr>
        <p:sp>
          <p:nvSpPr>
            <p:cNvPr id="598" name="Google Shape;598;p73"/>
            <p:cNvSpPr/>
            <p:nvPr/>
          </p:nvSpPr>
          <p:spPr>
            <a:xfrm flipH="1">
              <a:off x="1095361" y="1845150"/>
              <a:ext cx="2612240" cy="166718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73"/>
            <p:cNvSpPr txBox="1"/>
            <p:nvPr/>
          </p:nvSpPr>
          <p:spPr>
            <a:xfrm>
              <a:off x="1511389" y="1953101"/>
              <a:ext cx="1780200" cy="804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How can we use a number line to help us make comparisons?</a:t>
              </a:r>
              <a:endParaRPr b="1" sz="1200">
                <a:latin typeface="Quicksand"/>
                <a:ea typeface="Quicksand"/>
                <a:cs typeface="Quicksand"/>
                <a:sym typeface="Quicksand"/>
              </a:endParaRPr>
            </a:p>
          </p:txBody>
        </p:sp>
      </p:gr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603" name="Shape 603"/>
        <p:cNvGrpSpPr/>
        <p:nvPr/>
      </p:nvGrpSpPr>
      <p:grpSpPr>
        <a:xfrm>
          <a:off x="0" y="0"/>
          <a:ext cx="0" cy="0"/>
          <a:chOff x="0" y="0"/>
          <a:chExt cx="0" cy="0"/>
        </a:xfrm>
      </p:grpSpPr>
      <p:sp>
        <p:nvSpPr>
          <p:cNvPr id="604" name="Google Shape;604;p74"/>
          <p:cNvSpPr txBox="1"/>
          <p:nvPr>
            <p:ph type="ctrTitle"/>
          </p:nvPr>
        </p:nvSpPr>
        <p:spPr>
          <a:xfrm>
            <a:off x="1299650" y="1421600"/>
            <a:ext cx="6889500" cy="120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solidFill>
                  <a:srgbClr val="434343"/>
                </a:solidFill>
                <a:latin typeface="Hepta Slab"/>
                <a:ea typeface="Hepta Slab"/>
                <a:cs typeface="Hepta Slab"/>
                <a:sym typeface="Hepta Slab"/>
              </a:rPr>
              <a:t>Compare and Order Decimals</a:t>
            </a:r>
            <a:endParaRPr sz="3500">
              <a:solidFill>
                <a:srgbClr val="434343"/>
              </a:solidFill>
              <a:latin typeface="Hepta Slab"/>
              <a:ea typeface="Hepta Slab"/>
              <a:cs typeface="Hepta Slab"/>
              <a:sym typeface="Hepta Slab"/>
            </a:endParaRPr>
          </a:p>
          <a:p>
            <a:pPr indent="0" lvl="0" marL="0" rtl="0" algn="ctr">
              <a:spcBef>
                <a:spcPts val="0"/>
              </a:spcBef>
              <a:spcAft>
                <a:spcPts val="0"/>
              </a:spcAft>
              <a:buNone/>
            </a:pPr>
            <a:r>
              <a:t/>
            </a:r>
            <a:endParaRPr sz="1100">
              <a:solidFill>
                <a:srgbClr val="434343"/>
              </a:solidFill>
              <a:latin typeface="Hepta Slab"/>
              <a:ea typeface="Hepta Slab"/>
              <a:cs typeface="Hepta Slab"/>
              <a:sym typeface="Hepta Slab"/>
            </a:endParaRPr>
          </a:p>
        </p:txBody>
      </p:sp>
      <p:sp>
        <p:nvSpPr>
          <p:cNvPr id="605" name="Google Shape;605;p74"/>
          <p:cNvSpPr txBox="1"/>
          <p:nvPr/>
        </p:nvSpPr>
        <p:spPr>
          <a:xfrm>
            <a:off x="3627600" y="2436288"/>
            <a:ext cx="4447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put some decimals in order. </a:t>
            </a:r>
            <a:endParaRPr>
              <a:latin typeface="Quicksand"/>
              <a:ea typeface="Quicksand"/>
              <a:cs typeface="Quicksand"/>
              <a:sym typeface="Quicksand"/>
            </a:endParaRPr>
          </a:p>
        </p:txBody>
      </p:sp>
      <p:sp>
        <p:nvSpPr>
          <p:cNvPr id="606" name="Google Shape;606;p74"/>
          <p:cNvSpPr/>
          <p:nvPr/>
        </p:nvSpPr>
        <p:spPr>
          <a:xfrm>
            <a:off x="3053827" y="24362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p74"/>
          <p:cNvSpPr txBox="1"/>
          <p:nvPr/>
        </p:nvSpPr>
        <p:spPr>
          <a:xfrm>
            <a:off x="0" y="4834325"/>
            <a:ext cx="34410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4.NF.C.7</a:t>
            </a:r>
            <a:endParaRPr sz="1100">
              <a:latin typeface="Quicksand"/>
              <a:ea typeface="Quicksand"/>
              <a:cs typeface="Quicksand"/>
              <a:sym typeface="Quicksand"/>
            </a:endParaRPr>
          </a:p>
        </p:txBody>
      </p:sp>
      <p:sp>
        <p:nvSpPr>
          <p:cNvPr id="608" name="Google Shape;608;p74"/>
          <p:cNvSpPr txBox="1"/>
          <p:nvPr/>
        </p:nvSpPr>
        <p:spPr>
          <a:xfrm>
            <a:off x="7724775" y="-22445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4</a:t>
            </a:r>
            <a:endParaRPr sz="8000">
              <a:solidFill>
                <a:srgbClr val="595959"/>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2" name="Shape 612"/>
        <p:cNvGrpSpPr/>
        <p:nvPr/>
      </p:nvGrpSpPr>
      <p:grpSpPr>
        <a:xfrm>
          <a:off x="0" y="0"/>
          <a:ext cx="0" cy="0"/>
          <a:chOff x="0" y="0"/>
          <a:chExt cx="0" cy="0"/>
        </a:xfrm>
      </p:grpSpPr>
      <p:sp>
        <p:nvSpPr>
          <p:cNvPr id="613" name="Google Shape;613;p75"/>
          <p:cNvSpPr txBox="1"/>
          <p:nvPr>
            <p:ph type="ctrTitle"/>
          </p:nvPr>
        </p:nvSpPr>
        <p:spPr>
          <a:xfrm>
            <a:off x="553950" y="267242"/>
            <a:ext cx="7772400" cy="78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100">
                <a:solidFill>
                  <a:srgbClr val="595959"/>
                </a:solidFill>
                <a:latin typeface="Hepta Slab"/>
                <a:ea typeface="Hepta Slab"/>
                <a:cs typeface="Hepta Slab"/>
                <a:sym typeface="Hepta Slab"/>
              </a:rPr>
              <a:t>Estimation Exploration</a:t>
            </a:r>
            <a:endParaRPr b="0" sz="3100">
              <a:solidFill>
                <a:srgbClr val="595959"/>
              </a:solidFill>
              <a:latin typeface="Hepta Slab"/>
              <a:ea typeface="Hepta Slab"/>
              <a:cs typeface="Hepta Slab"/>
              <a:sym typeface="Hepta Slab"/>
            </a:endParaRPr>
          </a:p>
        </p:txBody>
      </p:sp>
      <p:sp>
        <p:nvSpPr>
          <p:cNvPr id="614" name="Google Shape;614;p75"/>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615" name="Google Shape;615;p7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616" name="Google Shape;616;p75"/>
          <p:cNvPicPr preferRelativeResize="0"/>
          <p:nvPr/>
        </p:nvPicPr>
        <p:blipFill>
          <a:blip r:embed="rId3">
            <a:alphaModFix/>
          </a:blip>
          <a:stretch>
            <a:fillRect/>
          </a:stretch>
        </p:blipFill>
        <p:spPr>
          <a:xfrm>
            <a:off x="831725" y="1204449"/>
            <a:ext cx="3596050" cy="3250526"/>
          </a:xfrm>
          <a:prstGeom prst="rect">
            <a:avLst/>
          </a:prstGeom>
          <a:noFill/>
          <a:ln cap="flat" cmpd="sng" w="19050">
            <a:solidFill>
              <a:schemeClr val="dk2"/>
            </a:solidFill>
            <a:prstDash val="solid"/>
            <a:round/>
            <a:headEnd len="sm" w="sm" type="none"/>
            <a:tailEnd len="sm" w="sm" type="none"/>
          </a:ln>
        </p:spPr>
      </p:pic>
      <p:pic>
        <p:nvPicPr>
          <p:cNvPr id="617" name="Google Shape;617;p75"/>
          <p:cNvPicPr preferRelativeResize="0"/>
          <p:nvPr/>
        </p:nvPicPr>
        <p:blipFill>
          <a:blip r:embed="rId4">
            <a:alphaModFix/>
          </a:blip>
          <a:stretch>
            <a:fillRect/>
          </a:stretch>
        </p:blipFill>
        <p:spPr>
          <a:xfrm>
            <a:off x="4632521" y="2119600"/>
            <a:ext cx="3693825" cy="14202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1" name="Shape 621"/>
        <p:cNvGrpSpPr/>
        <p:nvPr/>
      </p:nvGrpSpPr>
      <p:grpSpPr>
        <a:xfrm>
          <a:off x="0" y="0"/>
          <a:ext cx="0" cy="0"/>
          <a:chOff x="0" y="0"/>
          <a:chExt cx="0" cy="0"/>
        </a:xfrm>
      </p:grpSpPr>
      <p:sp>
        <p:nvSpPr>
          <p:cNvPr id="622" name="Google Shape;622;p76"/>
          <p:cNvSpPr txBox="1"/>
          <p:nvPr>
            <p:ph type="ctrTitle"/>
          </p:nvPr>
        </p:nvSpPr>
        <p:spPr>
          <a:xfrm>
            <a:off x="268325" y="81031"/>
            <a:ext cx="7772400" cy="90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All in Order</a:t>
            </a:r>
            <a:endParaRPr b="0" sz="2700">
              <a:solidFill>
                <a:srgbClr val="595959"/>
              </a:solidFill>
              <a:latin typeface="Hepta Slab"/>
              <a:ea typeface="Hepta Slab"/>
              <a:cs typeface="Hepta Slab"/>
              <a:sym typeface="Hepta Slab"/>
            </a:endParaRPr>
          </a:p>
        </p:txBody>
      </p:sp>
      <p:sp>
        <p:nvSpPr>
          <p:cNvPr id="623" name="Google Shape;623;p76"/>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624" name="Google Shape;624;p7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625" name="Google Shape;625;p76"/>
          <p:cNvPicPr preferRelativeResize="0"/>
          <p:nvPr/>
        </p:nvPicPr>
        <p:blipFill>
          <a:blip r:embed="rId3">
            <a:alphaModFix/>
          </a:blip>
          <a:stretch>
            <a:fillRect/>
          </a:stretch>
        </p:blipFill>
        <p:spPr>
          <a:xfrm>
            <a:off x="1147125" y="1188375"/>
            <a:ext cx="6962775" cy="33051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9" name="Shape 629"/>
        <p:cNvGrpSpPr/>
        <p:nvPr/>
      </p:nvGrpSpPr>
      <p:grpSpPr>
        <a:xfrm>
          <a:off x="0" y="0"/>
          <a:ext cx="0" cy="0"/>
          <a:chOff x="0" y="0"/>
          <a:chExt cx="0" cy="0"/>
        </a:xfrm>
      </p:grpSpPr>
      <p:sp>
        <p:nvSpPr>
          <p:cNvPr id="630" name="Google Shape;630;p77"/>
          <p:cNvSpPr txBox="1"/>
          <p:nvPr>
            <p:ph type="ctrTitle"/>
          </p:nvPr>
        </p:nvSpPr>
        <p:spPr>
          <a:xfrm>
            <a:off x="685800" y="439242"/>
            <a:ext cx="7772400" cy="669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200">
                <a:solidFill>
                  <a:srgbClr val="595959"/>
                </a:solidFill>
                <a:latin typeface="Hepta Slab"/>
                <a:ea typeface="Hepta Slab"/>
                <a:cs typeface="Hepta Slab"/>
                <a:sym typeface="Hepta Slab"/>
              </a:rPr>
              <a:t>400-Meter Dash in a Flash</a:t>
            </a:r>
            <a:endParaRPr b="0" sz="3200">
              <a:solidFill>
                <a:srgbClr val="595959"/>
              </a:solidFill>
              <a:latin typeface="Hepta Slab"/>
              <a:ea typeface="Hepta Slab"/>
              <a:cs typeface="Hepta Slab"/>
              <a:sym typeface="Hepta Slab"/>
            </a:endParaRPr>
          </a:p>
        </p:txBody>
      </p:sp>
      <p:sp>
        <p:nvSpPr>
          <p:cNvPr id="631" name="Google Shape;631;p77"/>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632" name="Google Shape;632;p7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633" name="Google Shape;633;p77"/>
          <p:cNvPicPr preferRelativeResize="0"/>
          <p:nvPr/>
        </p:nvPicPr>
        <p:blipFill>
          <a:blip r:embed="rId3">
            <a:alphaModFix/>
          </a:blip>
          <a:stretch>
            <a:fillRect/>
          </a:stretch>
        </p:blipFill>
        <p:spPr>
          <a:xfrm>
            <a:off x="443550" y="1108750"/>
            <a:ext cx="4141925" cy="1443975"/>
          </a:xfrm>
          <a:prstGeom prst="rect">
            <a:avLst/>
          </a:prstGeom>
          <a:noFill/>
          <a:ln cap="flat" cmpd="sng" w="19050">
            <a:solidFill>
              <a:schemeClr val="dk2"/>
            </a:solidFill>
            <a:prstDash val="solid"/>
            <a:round/>
            <a:headEnd len="sm" w="sm" type="none"/>
            <a:tailEnd len="sm" w="sm" type="none"/>
          </a:ln>
        </p:spPr>
      </p:pic>
      <p:pic>
        <p:nvPicPr>
          <p:cNvPr id="634" name="Google Shape;634;p77"/>
          <p:cNvPicPr preferRelativeResize="0"/>
          <p:nvPr/>
        </p:nvPicPr>
        <p:blipFill>
          <a:blip r:embed="rId4">
            <a:alphaModFix/>
          </a:blip>
          <a:stretch>
            <a:fillRect/>
          </a:stretch>
        </p:blipFill>
        <p:spPr>
          <a:xfrm>
            <a:off x="4767400" y="1200592"/>
            <a:ext cx="4253725" cy="3360274"/>
          </a:xfrm>
          <a:prstGeom prst="rect">
            <a:avLst/>
          </a:prstGeom>
          <a:noFill/>
          <a:ln cap="flat" cmpd="sng" w="19050">
            <a:solidFill>
              <a:schemeClr val="dk2"/>
            </a:solidFill>
            <a:prstDash val="solid"/>
            <a:round/>
            <a:headEnd len="sm" w="sm" type="none"/>
            <a:tailEnd len="sm" w="sm" type="none"/>
          </a:ln>
        </p:spPr>
      </p:pic>
      <p:sp>
        <p:nvSpPr>
          <p:cNvPr id="635" name="Google Shape;635;p77"/>
          <p:cNvSpPr txBox="1"/>
          <p:nvPr/>
        </p:nvSpPr>
        <p:spPr>
          <a:xfrm>
            <a:off x="436700" y="2668800"/>
            <a:ext cx="4233600" cy="196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ivvic"/>
                <a:ea typeface="Livvic"/>
                <a:cs typeface="Livvic"/>
                <a:sym typeface="Livvic"/>
              </a:rPr>
              <a:t>1. Put the times in order, from least to greatest, to match the times with the runners.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2. How many seconds did it take Sanya Richards to run 400 meters?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3. What is Allyson Felix’s best time?</a:t>
            </a:r>
            <a:endParaRPr>
              <a:latin typeface="Livvic"/>
              <a:ea typeface="Livvic"/>
              <a:cs typeface="Livvic"/>
              <a:sym typeface="Livvic"/>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9" name="Shape 639"/>
        <p:cNvGrpSpPr/>
        <p:nvPr/>
      </p:nvGrpSpPr>
      <p:grpSpPr>
        <a:xfrm>
          <a:off x="0" y="0"/>
          <a:ext cx="0" cy="0"/>
          <a:chOff x="0" y="0"/>
          <a:chExt cx="0" cy="0"/>
        </a:xfrm>
      </p:grpSpPr>
      <p:sp>
        <p:nvSpPr>
          <p:cNvPr id="640" name="Google Shape;640;p78"/>
          <p:cNvSpPr txBox="1"/>
          <p:nvPr/>
        </p:nvSpPr>
        <p:spPr>
          <a:xfrm>
            <a:off x="317625" y="1664825"/>
            <a:ext cx="18531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pic>
        <p:nvPicPr>
          <p:cNvPr id="641" name="Google Shape;641;p78"/>
          <p:cNvPicPr preferRelativeResize="0"/>
          <p:nvPr/>
        </p:nvPicPr>
        <p:blipFill rotWithShape="1">
          <a:blip r:embed="rId3">
            <a:alphaModFix/>
          </a:blip>
          <a:srcRect b="0" l="21370" r="22481" t="0"/>
          <a:stretch/>
        </p:blipFill>
        <p:spPr>
          <a:xfrm>
            <a:off x="3196975" y="3194446"/>
            <a:ext cx="1068600" cy="1197004"/>
          </a:xfrm>
          <a:prstGeom prst="rect">
            <a:avLst/>
          </a:prstGeom>
          <a:noFill/>
          <a:ln>
            <a:noFill/>
          </a:ln>
        </p:spPr>
      </p:pic>
      <p:grpSp>
        <p:nvGrpSpPr>
          <p:cNvPr id="642" name="Google Shape;642;p78"/>
          <p:cNvGrpSpPr/>
          <p:nvPr/>
        </p:nvGrpSpPr>
        <p:grpSpPr>
          <a:xfrm>
            <a:off x="5655473" y="1728975"/>
            <a:ext cx="2201378" cy="1444493"/>
            <a:chOff x="6369848" y="2030675"/>
            <a:chExt cx="2201378" cy="1444493"/>
          </a:xfrm>
        </p:grpSpPr>
        <p:sp>
          <p:nvSpPr>
            <p:cNvPr id="643" name="Google Shape;643;p78"/>
            <p:cNvSpPr/>
            <p:nvPr/>
          </p:nvSpPr>
          <p:spPr>
            <a:xfrm>
              <a:off x="6369848" y="2030675"/>
              <a:ext cx="2201378" cy="144449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78"/>
            <p:cNvSpPr txBox="1"/>
            <p:nvPr/>
          </p:nvSpPr>
          <p:spPr>
            <a:xfrm>
              <a:off x="6732837" y="2171625"/>
              <a:ext cx="1475400" cy="101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Are there numbers that we can’t compare?</a:t>
              </a:r>
              <a:endParaRPr b="1" sz="1000">
                <a:latin typeface="Quicksand"/>
                <a:ea typeface="Quicksand"/>
                <a:cs typeface="Quicksand"/>
                <a:sym typeface="Quicksand"/>
              </a:endParaRPr>
            </a:p>
          </p:txBody>
        </p:sp>
      </p:grpSp>
      <p:sp>
        <p:nvSpPr>
          <p:cNvPr id="645" name="Google Shape;645;p78"/>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grpSp>
        <p:nvGrpSpPr>
          <p:cNvPr id="646" name="Google Shape;646;p78"/>
          <p:cNvGrpSpPr/>
          <p:nvPr/>
        </p:nvGrpSpPr>
        <p:grpSpPr>
          <a:xfrm>
            <a:off x="656168" y="2471622"/>
            <a:ext cx="2428861" cy="1284397"/>
            <a:chOff x="1095361" y="1845150"/>
            <a:chExt cx="2612240" cy="1667182"/>
          </a:xfrm>
        </p:grpSpPr>
        <p:sp>
          <p:nvSpPr>
            <p:cNvPr id="647" name="Google Shape;647;p78"/>
            <p:cNvSpPr/>
            <p:nvPr/>
          </p:nvSpPr>
          <p:spPr>
            <a:xfrm flipH="1">
              <a:off x="1095361" y="1845150"/>
              <a:ext cx="2612240" cy="166718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78"/>
            <p:cNvSpPr txBox="1"/>
            <p:nvPr/>
          </p:nvSpPr>
          <p:spPr>
            <a:xfrm>
              <a:off x="1467438" y="1978787"/>
              <a:ext cx="1868100" cy="804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Are there numbers that we can compare, even though they are all missing digits?</a:t>
              </a:r>
              <a:endParaRPr b="1" sz="1100">
                <a:latin typeface="Quicksand"/>
                <a:ea typeface="Quicksand"/>
                <a:cs typeface="Quicksand"/>
                <a:sym typeface="Quicksand"/>
              </a:endParaRPr>
            </a:p>
          </p:txBody>
        </p:sp>
      </p:grpSp>
      <p:sp>
        <p:nvSpPr>
          <p:cNvPr id="649" name="Google Shape;649;p78"/>
          <p:cNvSpPr txBox="1"/>
          <p:nvPr/>
        </p:nvSpPr>
        <p:spPr>
          <a:xfrm>
            <a:off x="547025" y="261850"/>
            <a:ext cx="75963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Today we compared decimals and put them in order by their size.</a:t>
            </a:r>
            <a:endParaRPr sz="2100">
              <a:latin typeface="Covered By Your Grace"/>
              <a:ea typeface="Covered By Your Grace"/>
              <a:cs typeface="Covered By Your Grace"/>
              <a:sym typeface="Covered By Your Grace"/>
            </a:endParaRPr>
          </a:p>
        </p:txBody>
      </p:sp>
      <p:pic>
        <p:nvPicPr>
          <p:cNvPr id="650" name="Google Shape;650;p78"/>
          <p:cNvPicPr preferRelativeResize="0"/>
          <p:nvPr/>
        </p:nvPicPr>
        <p:blipFill rotWithShape="1">
          <a:blip r:embed="rId3">
            <a:alphaModFix/>
          </a:blip>
          <a:srcRect b="0" l="21370" r="22481" t="0"/>
          <a:stretch/>
        </p:blipFill>
        <p:spPr>
          <a:xfrm>
            <a:off x="4979200" y="3420971"/>
            <a:ext cx="1068600" cy="1197004"/>
          </a:xfrm>
          <a:prstGeom prst="rect">
            <a:avLst/>
          </a:prstGeom>
          <a:noFill/>
          <a:ln>
            <a:noFill/>
          </a:ln>
        </p:spPr>
      </p:pic>
      <p:grpSp>
        <p:nvGrpSpPr>
          <p:cNvPr id="651" name="Google Shape;651;p78"/>
          <p:cNvGrpSpPr/>
          <p:nvPr/>
        </p:nvGrpSpPr>
        <p:grpSpPr>
          <a:xfrm>
            <a:off x="6629398" y="3173475"/>
            <a:ext cx="2201378" cy="1444493"/>
            <a:chOff x="6369848" y="2030675"/>
            <a:chExt cx="2201378" cy="1444493"/>
          </a:xfrm>
        </p:grpSpPr>
        <p:sp>
          <p:nvSpPr>
            <p:cNvPr id="652" name="Google Shape;652;p78"/>
            <p:cNvSpPr/>
            <p:nvPr/>
          </p:nvSpPr>
          <p:spPr>
            <a:xfrm>
              <a:off x="6369848" y="2030675"/>
              <a:ext cx="2201378" cy="144449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78"/>
            <p:cNvSpPr txBox="1"/>
            <p:nvPr/>
          </p:nvSpPr>
          <p:spPr>
            <a:xfrm>
              <a:off x="6732837" y="2171625"/>
              <a:ext cx="1475400" cy="101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What makes it possible for us to compare some decimals but not others?</a:t>
              </a:r>
              <a:endParaRPr b="1" sz="1000">
                <a:latin typeface="Quicksand"/>
                <a:ea typeface="Quicksand"/>
                <a:cs typeface="Quicksand"/>
                <a:sym typeface="Quicksand"/>
              </a:endParaRPr>
            </a:p>
          </p:txBody>
        </p:sp>
      </p:grpSp>
      <p:pic>
        <p:nvPicPr>
          <p:cNvPr id="654" name="Google Shape;654;p78"/>
          <p:cNvPicPr preferRelativeResize="0"/>
          <p:nvPr/>
        </p:nvPicPr>
        <p:blipFill>
          <a:blip r:embed="rId4">
            <a:alphaModFix/>
          </a:blip>
          <a:stretch>
            <a:fillRect/>
          </a:stretch>
        </p:blipFill>
        <p:spPr>
          <a:xfrm>
            <a:off x="3620697" y="743296"/>
            <a:ext cx="1164425" cy="1728329"/>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658" name="Shape 658"/>
        <p:cNvGrpSpPr/>
        <p:nvPr/>
      </p:nvGrpSpPr>
      <p:grpSpPr>
        <a:xfrm>
          <a:off x="0" y="0"/>
          <a:ext cx="0" cy="0"/>
          <a:chOff x="0" y="0"/>
          <a:chExt cx="0" cy="0"/>
        </a:xfrm>
      </p:grpSpPr>
      <p:sp>
        <p:nvSpPr>
          <p:cNvPr id="659" name="Google Shape;659;p79"/>
          <p:cNvSpPr txBox="1"/>
          <p:nvPr>
            <p:ph type="ctrTitle"/>
          </p:nvPr>
        </p:nvSpPr>
        <p:spPr>
          <a:xfrm>
            <a:off x="685800" y="1768453"/>
            <a:ext cx="7772400" cy="1058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latin typeface="Hepta Slab"/>
                <a:ea typeface="Hepta Slab"/>
                <a:cs typeface="Hepta Slab"/>
                <a:sym typeface="Hepta Slab"/>
              </a:rPr>
              <a:t>Compare and Order Decimals and Fractions</a:t>
            </a:r>
            <a:endParaRPr sz="4400">
              <a:latin typeface="Hepta Slab"/>
              <a:ea typeface="Hepta Slab"/>
              <a:cs typeface="Hepta Slab"/>
              <a:sym typeface="Hepta Slab"/>
            </a:endParaRPr>
          </a:p>
        </p:txBody>
      </p:sp>
      <p:sp>
        <p:nvSpPr>
          <p:cNvPr id="660" name="Google Shape;660;p79"/>
          <p:cNvSpPr txBox="1"/>
          <p:nvPr/>
        </p:nvSpPr>
        <p:spPr>
          <a:xfrm>
            <a:off x="3372875" y="2826625"/>
            <a:ext cx="4818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put fractions and decimals in order.</a:t>
            </a:r>
            <a:endParaRPr>
              <a:latin typeface="Quicksand"/>
              <a:ea typeface="Quicksand"/>
              <a:cs typeface="Quicksand"/>
              <a:sym typeface="Quicksand"/>
            </a:endParaRPr>
          </a:p>
        </p:txBody>
      </p:sp>
      <p:sp>
        <p:nvSpPr>
          <p:cNvPr id="661" name="Google Shape;661;p79"/>
          <p:cNvSpPr/>
          <p:nvPr/>
        </p:nvSpPr>
        <p:spPr>
          <a:xfrm>
            <a:off x="2815852" y="2826553"/>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79"/>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4.NF.C.5, 4.NF.C.6, 4.NF.C.7</a:t>
            </a:r>
            <a:endParaRPr sz="1100">
              <a:latin typeface="Quicksand"/>
              <a:ea typeface="Quicksand"/>
              <a:cs typeface="Quicksand"/>
              <a:sym typeface="Quicksand"/>
            </a:endParaRPr>
          </a:p>
        </p:txBody>
      </p:sp>
      <p:sp>
        <p:nvSpPr>
          <p:cNvPr id="663" name="Google Shape;663;p79"/>
          <p:cNvSpPr txBox="1"/>
          <p:nvPr/>
        </p:nvSpPr>
        <p:spPr>
          <a:xfrm>
            <a:off x="6854125" y="-173375"/>
            <a:ext cx="30000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5</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7" name="Shape 667"/>
        <p:cNvGrpSpPr/>
        <p:nvPr/>
      </p:nvGrpSpPr>
      <p:grpSpPr>
        <a:xfrm>
          <a:off x="0" y="0"/>
          <a:ext cx="0" cy="0"/>
          <a:chOff x="0" y="0"/>
          <a:chExt cx="0" cy="0"/>
        </a:xfrm>
      </p:grpSpPr>
      <p:sp>
        <p:nvSpPr>
          <p:cNvPr id="668" name="Google Shape;668;p80"/>
          <p:cNvSpPr txBox="1"/>
          <p:nvPr>
            <p:ph type="ctrTitle"/>
          </p:nvPr>
        </p:nvSpPr>
        <p:spPr>
          <a:xfrm>
            <a:off x="268325" y="176267"/>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300">
                <a:solidFill>
                  <a:srgbClr val="595959"/>
                </a:solidFill>
                <a:latin typeface="Hepta Slab"/>
                <a:ea typeface="Hepta Slab"/>
                <a:cs typeface="Hepta Slab"/>
                <a:sym typeface="Hepta Slab"/>
              </a:rPr>
              <a:t> Number Talk: Sums of Fractions</a:t>
            </a:r>
            <a:endParaRPr b="0" sz="3300">
              <a:solidFill>
                <a:srgbClr val="595959"/>
              </a:solidFill>
              <a:latin typeface="Hepta Slab"/>
              <a:ea typeface="Hepta Slab"/>
              <a:cs typeface="Hepta Slab"/>
              <a:sym typeface="Hepta Slab"/>
            </a:endParaRPr>
          </a:p>
        </p:txBody>
      </p:sp>
      <p:sp>
        <p:nvSpPr>
          <p:cNvPr id="669" name="Google Shape;669;p80"/>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670" name="Google Shape;670;p8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671" name="Google Shape;671;p80"/>
          <p:cNvSpPr/>
          <p:nvPr/>
        </p:nvSpPr>
        <p:spPr>
          <a:xfrm rot="-685883">
            <a:off x="668894" y="154317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p80"/>
          <p:cNvSpPr txBox="1"/>
          <p:nvPr/>
        </p:nvSpPr>
        <p:spPr>
          <a:xfrm rot="-751316">
            <a:off x="1048849" y="167966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sum mentally.</a:t>
            </a:r>
            <a:endParaRPr b="1" sz="1600">
              <a:solidFill>
                <a:srgbClr val="434343"/>
              </a:solidFill>
              <a:latin typeface="Caveat Brush"/>
              <a:ea typeface="Caveat Brush"/>
              <a:cs typeface="Caveat Brush"/>
              <a:sym typeface="Caveat Brush"/>
            </a:endParaRPr>
          </a:p>
        </p:txBody>
      </p:sp>
      <p:pic>
        <p:nvPicPr>
          <p:cNvPr id="673" name="Google Shape;673;p80"/>
          <p:cNvPicPr preferRelativeResize="0"/>
          <p:nvPr/>
        </p:nvPicPr>
        <p:blipFill>
          <a:blip r:embed="rId3">
            <a:alphaModFix/>
          </a:blip>
          <a:stretch>
            <a:fillRect/>
          </a:stretch>
        </p:blipFill>
        <p:spPr>
          <a:xfrm>
            <a:off x="3773111" y="2401475"/>
            <a:ext cx="2796275" cy="1371250"/>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7" name="Shape 677"/>
        <p:cNvGrpSpPr/>
        <p:nvPr/>
      </p:nvGrpSpPr>
      <p:grpSpPr>
        <a:xfrm>
          <a:off x="0" y="0"/>
          <a:ext cx="0" cy="0"/>
          <a:chOff x="0" y="0"/>
          <a:chExt cx="0" cy="0"/>
        </a:xfrm>
      </p:grpSpPr>
      <p:sp>
        <p:nvSpPr>
          <p:cNvPr id="678" name="Google Shape;678;p81"/>
          <p:cNvSpPr txBox="1"/>
          <p:nvPr>
            <p:ph type="ctrTitle"/>
          </p:nvPr>
        </p:nvSpPr>
        <p:spPr>
          <a:xfrm>
            <a:off x="268325" y="176267"/>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300">
                <a:solidFill>
                  <a:srgbClr val="595959"/>
                </a:solidFill>
                <a:latin typeface="Hepta Slab"/>
                <a:ea typeface="Hepta Slab"/>
                <a:cs typeface="Hepta Slab"/>
                <a:sym typeface="Hepta Slab"/>
              </a:rPr>
              <a:t> Number Talk: Sums of Fractions</a:t>
            </a:r>
            <a:endParaRPr b="0" sz="3300">
              <a:solidFill>
                <a:srgbClr val="595959"/>
              </a:solidFill>
              <a:latin typeface="Hepta Slab"/>
              <a:ea typeface="Hepta Slab"/>
              <a:cs typeface="Hepta Slab"/>
              <a:sym typeface="Hepta Slab"/>
            </a:endParaRPr>
          </a:p>
        </p:txBody>
      </p:sp>
      <p:sp>
        <p:nvSpPr>
          <p:cNvPr id="679" name="Google Shape;679;p81"/>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680" name="Google Shape;680;p8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681" name="Google Shape;681;p81"/>
          <p:cNvSpPr/>
          <p:nvPr/>
        </p:nvSpPr>
        <p:spPr>
          <a:xfrm rot="-685883">
            <a:off x="668894" y="154317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81"/>
          <p:cNvSpPr txBox="1"/>
          <p:nvPr/>
        </p:nvSpPr>
        <p:spPr>
          <a:xfrm rot="-751316">
            <a:off x="1048849" y="167966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sum mentally.</a:t>
            </a:r>
            <a:endParaRPr b="1" sz="1600">
              <a:solidFill>
                <a:srgbClr val="434343"/>
              </a:solidFill>
              <a:latin typeface="Caveat Brush"/>
              <a:ea typeface="Caveat Brush"/>
              <a:cs typeface="Caveat Brush"/>
              <a:sym typeface="Caveat Brush"/>
            </a:endParaRPr>
          </a:p>
        </p:txBody>
      </p:sp>
      <p:pic>
        <p:nvPicPr>
          <p:cNvPr id="683" name="Google Shape;683;p81"/>
          <p:cNvPicPr preferRelativeResize="0"/>
          <p:nvPr/>
        </p:nvPicPr>
        <p:blipFill>
          <a:blip r:embed="rId3">
            <a:alphaModFix/>
          </a:blip>
          <a:stretch>
            <a:fillRect/>
          </a:stretch>
        </p:blipFill>
        <p:spPr>
          <a:xfrm>
            <a:off x="3875459" y="1964725"/>
            <a:ext cx="3043700" cy="1492575"/>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7" name="Shape 687"/>
        <p:cNvGrpSpPr/>
        <p:nvPr/>
      </p:nvGrpSpPr>
      <p:grpSpPr>
        <a:xfrm>
          <a:off x="0" y="0"/>
          <a:ext cx="0" cy="0"/>
          <a:chOff x="0" y="0"/>
          <a:chExt cx="0" cy="0"/>
        </a:xfrm>
      </p:grpSpPr>
      <p:sp>
        <p:nvSpPr>
          <p:cNvPr id="688" name="Google Shape;688;p82"/>
          <p:cNvSpPr txBox="1"/>
          <p:nvPr>
            <p:ph type="ctrTitle"/>
          </p:nvPr>
        </p:nvSpPr>
        <p:spPr>
          <a:xfrm>
            <a:off x="268325" y="176267"/>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300">
                <a:solidFill>
                  <a:srgbClr val="595959"/>
                </a:solidFill>
                <a:latin typeface="Hepta Slab"/>
                <a:ea typeface="Hepta Slab"/>
                <a:cs typeface="Hepta Slab"/>
                <a:sym typeface="Hepta Slab"/>
              </a:rPr>
              <a:t> Number Talk: Sums of Fractions</a:t>
            </a:r>
            <a:endParaRPr b="0" sz="3300">
              <a:solidFill>
                <a:srgbClr val="595959"/>
              </a:solidFill>
              <a:latin typeface="Hepta Slab"/>
              <a:ea typeface="Hepta Slab"/>
              <a:cs typeface="Hepta Slab"/>
              <a:sym typeface="Hepta Slab"/>
            </a:endParaRPr>
          </a:p>
        </p:txBody>
      </p:sp>
      <p:sp>
        <p:nvSpPr>
          <p:cNvPr id="689" name="Google Shape;689;p82"/>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690" name="Google Shape;690;p8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691" name="Google Shape;691;p82"/>
          <p:cNvSpPr/>
          <p:nvPr/>
        </p:nvSpPr>
        <p:spPr>
          <a:xfrm rot="-685883">
            <a:off x="668894" y="154317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82"/>
          <p:cNvSpPr txBox="1"/>
          <p:nvPr/>
        </p:nvSpPr>
        <p:spPr>
          <a:xfrm rot="-751316">
            <a:off x="1048849" y="167966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sum mentally.</a:t>
            </a:r>
            <a:endParaRPr b="1" sz="1600">
              <a:solidFill>
                <a:srgbClr val="434343"/>
              </a:solidFill>
              <a:latin typeface="Caveat Brush"/>
              <a:ea typeface="Caveat Brush"/>
              <a:cs typeface="Caveat Brush"/>
              <a:sym typeface="Caveat Brush"/>
            </a:endParaRPr>
          </a:p>
        </p:txBody>
      </p:sp>
      <p:pic>
        <p:nvPicPr>
          <p:cNvPr id="693" name="Google Shape;693;p82"/>
          <p:cNvPicPr preferRelativeResize="0"/>
          <p:nvPr/>
        </p:nvPicPr>
        <p:blipFill>
          <a:blip r:embed="rId3">
            <a:alphaModFix/>
          </a:blip>
          <a:stretch>
            <a:fillRect/>
          </a:stretch>
        </p:blipFill>
        <p:spPr>
          <a:xfrm>
            <a:off x="3875458" y="1976875"/>
            <a:ext cx="3167375" cy="1553225"/>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7" name="Shape 697"/>
        <p:cNvGrpSpPr/>
        <p:nvPr/>
      </p:nvGrpSpPr>
      <p:grpSpPr>
        <a:xfrm>
          <a:off x="0" y="0"/>
          <a:ext cx="0" cy="0"/>
          <a:chOff x="0" y="0"/>
          <a:chExt cx="0" cy="0"/>
        </a:xfrm>
      </p:grpSpPr>
      <p:sp>
        <p:nvSpPr>
          <p:cNvPr id="698" name="Google Shape;698;p83"/>
          <p:cNvSpPr txBox="1"/>
          <p:nvPr>
            <p:ph type="ctrTitle"/>
          </p:nvPr>
        </p:nvSpPr>
        <p:spPr>
          <a:xfrm>
            <a:off x="268325" y="176267"/>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300">
                <a:solidFill>
                  <a:srgbClr val="595959"/>
                </a:solidFill>
                <a:latin typeface="Hepta Slab"/>
                <a:ea typeface="Hepta Slab"/>
                <a:cs typeface="Hepta Slab"/>
                <a:sym typeface="Hepta Slab"/>
              </a:rPr>
              <a:t> Number Talk: Sums of Fractions</a:t>
            </a:r>
            <a:endParaRPr b="0" sz="3300">
              <a:solidFill>
                <a:srgbClr val="595959"/>
              </a:solidFill>
              <a:latin typeface="Hepta Slab"/>
              <a:ea typeface="Hepta Slab"/>
              <a:cs typeface="Hepta Slab"/>
              <a:sym typeface="Hepta Slab"/>
            </a:endParaRPr>
          </a:p>
        </p:txBody>
      </p:sp>
      <p:sp>
        <p:nvSpPr>
          <p:cNvPr id="699" name="Google Shape;699;p83"/>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700" name="Google Shape;700;p8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701" name="Google Shape;701;p83"/>
          <p:cNvSpPr/>
          <p:nvPr/>
        </p:nvSpPr>
        <p:spPr>
          <a:xfrm rot="-685883">
            <a:off x="668894" y="154317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 name="Google Shape;702;p83"/>
          <p:cNvSpPr txBox="1"/>
          <p:nvPr/>
        </p:nvSpPr>
        <p:spPr>
          <a:xfrm rot="-751316">
            <a:off x="1048849" y="167966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sum mentally.</a:t>
            </a:r>
            <a:endParaRPr b="1" sz="1600">
              <a:solidFill>
                <a:srgbClr val="434343"/>
              </a:solidFill>
              <a:latin typeface="Caveat Brush"/>
              <a:ea typeface="Caveat Brush"/>
              <a:cs typeface="Caveat Brush"/>
              <a:sym typeface="Caveat Brush"/>
            </a:endParaRPr>
          </a:p>
        </p:txBody>
      </p:sp>
      <p:pic>
        <p:nvPicPr>
          <p:cNvPr id="703" name="Google Shape;703;p83"/>
          <p:cNvPicPr preferRelativeResize="0"/>
          <p:nvPr/>
        </p:nvPicPr>
        <p:blipFill>
          <a:blip r:embed="rId3">
            <a:alphaModFix/>
          </a:blip>
          <a:stretch>
            <a:fillRect/>
          </a:stretch>
        </p:blipFill>
        <p:spPr>
          <a:xfrm>
            <a:off x="3821606" y="1916225"/>
            <a:ext cx="3369855" cy="1652525"/>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7" name="Shape 707"/>
        <p:cNvGrpSpPr/>
        <p:nvPr/>
      </p:nvGrpSpPr>
      <p:grpSpPr>
        <a:xfrm>
          <a:off x="0" y="0"/>
          <a:ext cx="0" cy="0"/>
          <a:chOff x="0" y="0"/>
          <a:chExt cx="0" cy="0"/>
        </a:xfrm>
      </p:grpSpPr>
      <p:sp>
        <p:nvSpPr>
          <p:cNvPr id="708" name="Google Shape;708;p84"/>
          <p:cNvSpPr txBox="1"/>
          <p:nvPr>
            <p:ph type="ctrTitle"/>
          </p:nvPr>
        </p:nvSpPr>
        <p:spPr>
          <a:xfrm>
            <a:off x="634650" y="117768"/>
            <a:ext cx="7772400" cy="878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Order Once, Order Twice</a:t>
            </a:r>
            <a:endParaRPr b="0" sz="3400">
              <a:solidFill>
                <a:srgbClr val="595959"/>
              </a:solidFill>
              <a:latin typeface="Hepta Slab"/>
              <a:ea typeface="Hepta Slab"/>
              <a:cs typeface="Hepta Slab"/>
              <a:sym typeface="Hepta Slab"/>
            </a:endParaRPr>
          </a:p>
        </p:txBody>
      </p:sp>
      <p:sp>
        <p:nvSpPr>
          <p:cNvPr id="709" name="Google Shape;709;p84"/>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710" name="Google Shape;710;p8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711" name="Google Shape;711;p84"/>
          <p:cNvSpPr txBox="1"/>
          <p:nvPr/>
        </p:nvSpPr>
        <p:spPr>
          <a:xfrm>
            <a:off x="1021050" y="887000"/>
            <a:ext cx="6999600" cy="73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Your teacher will give you a set of cards with a decimal or a fraction on it.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1. Work with your group to order the cards from least to greatest. Record your ordered numbers.</a:t>
            </a:r>
            <a:endParaRPr/>
          </a:p>
        </p:txBody>
      </p:sp>
      <p:sp>
        <p:nvSpPr>
          <p:cNvPr id="712" name="Google Shape;712;p84"/>
          <p:cNvSpPr txBox="1"/>
          <p:nvPr/>
        </p:nvSpPr>
        <p:spPr>
          <a:xfrm>
            <a:off x="558025" y="1880300"/>
            <a:ext cx="3251100" cy="424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t>Set A</a:t>
            </a:r>
            <a:endParaRPr b="1"/>
          </a:p>
        </p:txBody>
      </p:sp>
      <p:sp>
        <p:nvSpPr>
          <p:cNvPr id="713" name="Google Shape;713;p84"/>
          <p:cNvSpPr txBox="1"/>
          <p:nvPr/>
        </p:nvSpPr>
        <p:spPr>
          <a:xfrm>
            <a:off x="4769550" y="1880300"/>
            <a:ext cx="3251100" cy="424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t>Set B</a:t>
            </a:r>
            <a:endParaRPr b="1"/>
          </a:p>
        </p:txBody>
      </p:sp>
      <p:pic>
        <p:nvPicPr>
          <p:cNvPr id="714" name="Google Shape;714;p84"/>
          <p:cNvPicPr preferRelativeResize="0"/>
          <p:nvPr/>
        </p:nvPicPr>
        <p:blipFill>
          <a:blip r:embed="rId3">
            <a:alphaModFix/>
          </a:blip>
          <a:stretch>
            <a:fillRect/>
          </a:stretch>
        </p:blipFill>
        <p:spPr>
          <a:xfrm>
            <a:off x="716250" y="2457200"/>
            <a:ext cx="895350" cy="933450"/>
          </a:xfrm>
          <a:prstGeom prst="rect">
            <a:avLst/>
          </a:prstGeom>
          <a:noFill/>
          <a:ln cap="flat" cmpd="sng" w="19050">
            <a:solidFill>
              <a:schemeClr val="dk2"/>
            </a:solidFill>
            <a:prstDash val="solid"/>
            <a:round/>
            <a:headEnd len="sm" w="sm" type="none"/>
            <a:tailEnd len="sm" w="sm" type="none"/>
          </a:ln>
        </p:spPr>
      </p:pic>
      <p:pic>
        <p:nvPicPr>
          <p:cNvPr id="715" name="Google Shape;715;p84"/>
          <p:cNvPicPr preferRelativeResize="0"/>
          <p:nvPr/>
        </p:nvPicPr>
        <p:blipFill>
          <a:blip r:embed="rId4">
            <a:alphaModFix/>
          </a:blip>
          <a:stretch>
            <a:fillRect/>
          </a:stretch>
        </p:blipFill>
        <p:spPr>
          <a:xfrm>
            <a:off x="1737075" y="2571100"/>
            <a:ext cx="1333500" cy="819150"/>
          </a:xfrm>
          <a:prstGeom prst="rect">
            <a:avLst/>
          </a:prstGeom>
          <a:noFill/>
          <a:ln cap="flat" cmpd="sng" w="19050">
            <a:solidFill>
              <a:schemeClr val="dk2"/>
            </a:solidFill>
            <a:prstDash val="solid"/>
            <a:round/>
            <a:headEnd len="sm" w="sm" type="none"/>
            <a:tailEnd len="sm" w="sm" type="none"/>
          </a:ln>
        </p:spPr>
      </p:pic>
      <p:pic>
        <p:nvPicPr>
          <p:cNvPr id="716" name="Google Shape;716;p84"/>
          <p:cNvPicPr preferRelativeResize="0"/>
          <p:nvPr/>
        </p:nvPicPr>
        <p:blipFill>
          <a:blip r:embed="rId5">
            <a:alphaModFix/>
          </a:blip>
          <a:stretch>
            <a:fillRect/>
          </a:stretch>
        </p:blipFill>
        <p:spPr>
          <a:xfrm>
            <a:off x="3134900" y="2457200"/>
            <a:ext cx="1066800" cy="962025"/>
          </a:xfrm>
          <a:prstGeom prst="rect">
            <a:avLst/>
          </a:prstGeom>
          <a:noFill/>
          <a:ln cap="flat" cmpd="sng" w="19050">
            <a:solidFill>
              <a:schemeClr val="dk2"/>
            </a:solidFill>
            <a:prstDash val="solid"/>
            <a:round/>
            <a:headEnd len="sm" w="sm" type="none"/>
            <a:tailEnd len="sm" w="sm" type="none"/>
          </a:ln>
        </p:spPr>
      </p:pic>
      <p:pic>
        <p:nvPicPr>
          <p:cNvPr id="717" name="Google Shape;717;p84"/>
          <p:cNvPicPr preferRelativeResize="0"/>
          <p:nvPr/>
        </p:nvPicPr>
        <p:blipFill>
          <a:blip r:embed="rId6">
            <a:alphaModFix/>
          </a:blip>
          <a:stretch>
            <a:fillRect/>
          </a:stretch>
        </p:blipFill>
        <p:spPr>
          <a:xfrm>
            <a:off x="965700" y="3708938"/>
            <a:ext cx="1152525" cy="590550"/>
          </a:xfrm>
          <a:prstGeom prst="rect">
            <a:avLst/>
          </a:prstGeom>
          <a:noFill/>
          <a:ln cap="flat" cmpd="sng" w="19050">
            <a:solidFill>
              <a:schemeClr val="dk2"/>
            </a:solidFill>
            <a:prstDash val="solid"/>
            <a:round/>
            <a:headEnd len="sm" w="sm" type="none"/>
            <a:tailEnd len="sm" w="sm" type="none"/>
          </a:ln>
        </p:spPr>
      </p:pic>
      <p:pic>
        <p:nvPicPr>
          <p:cNvPr id="718" name="Google Shape;718;p84"/>
          <p:cNvPicPr preferRelativeResize="0"/>
          <p:nvPr/>
        </p:nvPicPr>
        <p:blipFill>
          <a:blip r:embed="rId7">
            <a:alphaModFix/>
          </a:blip>
          <a:stretch>
            <a:fillRect/>
          </a:stretch>
        </p:blipFill>
        <p:spPr>
          <a:xfrm>
            <a:off x="2425775" y="3656550"/>
            <a:ext cx="1419225" cy="695325"/>
          </a:xfrm>
          <a:prstGeom prst="rect">
            <a:avLst/>
          </a:prstGeom>
          <a:noFill/>
          <a:ln cap="flat" cmpd="sng" w="19050">
            <a:solidFill>
              <a:schemeClr val="dk2"/>
            </a:solidFill>
            <a:prstDash val="solid"/>
            <a:round/>
            <a:headEnd len="sm" w="sm" type="none"/>
            <a:tailEnd len="sm" w="sm" type="none"/>
          </a:ln>
        </p:spPr>
      </p:pic>
      <p:pic>
        <p:nvPicPr>
          <p:cNvPr id="719" name="Google Shape;719;p84"/>
          <p:cNvPicPr preferRelativeResize="0"/>
          <p:nvPr/>
        </p:nvPicPr>
        <p:blipFill>
          <a:blip r:embed="rId8">
            <a:alphaModFix/>
          </a:blip>
          <a:stretch>
            <a:fillRect/>
          </a:stretch>
        </p:blipFill>
        <p:spPr>
          <a:xfrm>
            <a:off x="5236450" y="3188913"/>
            <a:ext cx="904875" cy="1038225"/>
          </a:xfrm>
          <a:prstGeom prst="rect">
            <a:avLst/>
          </a:prstGeom>
          <a:noFill/>
          <a:ln cap="flat" cmpd="sng" w="19050">
            <a:solidFill>
              <a:schemeClr val="dk2"/>
            </a:solidFill>
            <a:prstDash val="solid"/>
            <a:round/>
            <a:headEnd len="sm" w="sm" type="none"/>
            <a:tailEnd len="sm" w="sm" type="none"/>
          </a:ln>
        </p:spPr>
      </p:pic>
      <p:pic>
        <p:nvPicPr>
          <p:cNvPr id="720" name="Google Shape;720;p84"/>
          <p:cNvPicPr preferRelativeResize="0"/>
          <p:nvPr/>
        </p:nvPicPr>
        <p:blipFill>
          <a:blip r:embed="rId9">
            <a:alphaModFix/>
          </a:blip>
          <a:stretch>
            <a:fillRect/>
          </a:stretch>
        </p:blipFill>
        <p:spPr>
          <a:xfrm>
            <a:off x="5511338" y="2384900"/>
            <a:ext cx="1314450" cy="723900"/>
          </a:xfrm>
          <a:prstGeom prst="rect">
            <a:avLst/>
          </a:prstGeom>
          <a:noFill/>
          <a:ln cap="flat" cmpd="sng" w="19050">
            <a:solidFill>
              <a:schemeClr val="dk2"/>
            </a:solidFill>
            <a:prstDash val="solid"/>
            <a:round/>
            <a:headEnd len="sm" w="sm" type="none"/>
            <a:tailEnd len="sm" w="sm" type="none"/>
          </a:ln>
        </p:spPr>
      </p:pic>
      <p:pic>
        <p:nvPicPr>
          <p:cNvPr id="721" name="Google Shape;721;p84"/>
          <p:cNvPicPr preferRelativeResize="0"/>
          <p:nvPr/>
        </p:nvPicPr>
        <p:blipFill>
          <a:blip r:embed="rId10">
            <a:alphaModFix/>
          </a:blip>
          <a:stretch>
            <a:fillRect/>
          </a:stretch>
        </p:blipFill>
        <p:spPr>
          <a:xfrm>
            <a:off x="6211025" y="3485900"/>
            <a:ext cx="1285875" cy="676275"/>
          </a:xfrm>
          <a:prstGeom prst="rect">
            <a:avLst/>
          </a:prstGeom>
          <a:noFill/>
          <a:ln cap="flat" cmpd="sng" w="19050">
            <a:solidFill>
              <a:schemeClr val="dk2"/>
            </a:solidFill>
            <a:prstDash val="solid"/>
            <a:round/>
            <a:headEnd len="sm" w="sm" type="none"/>
            <a:tailEnd len="sm" w="sm" type="none"/>
          </a:ln>
        </p:spPr>
      </p:pic>
      <p:pic>
        <p:nvPicPr>
          <p:cNvPr id="722" name="Google Shape;722;p84"/>
          <p:cNvPicPr preferRelativeResize="0"/>
          <p:nvPr/>
        </p:nvPicPr>
        <p:blipFill>
          <a:blip r:embed="rId11">
            <a:alphaModFix/>
          </a:blip>
          <a:stretch>
            <a:fillRect/>
          </a:stretch>
        </p:blipFill>
        <p:spPr>
          <a:xfrm>
            <a:off x="7615963" y="3419225"/>
            <a:ext cx="990600" cy="809625"/>
          </a:xfrm>
          <a:prstGeom prst="rect">
            <a:avLst/>
          </a:prstGeom>
          <a:noFill/>
          <a:ln cap="flat" cmpd="sng" w="19050">
            <a:solidFill>
              <a:schemeClr val="dk2"/>
            </a:solidFill>
            <a:prstDash val="solid"/>
            <a:round/>
            <a:headEnd len="sm" w="sm" type="none"/>
            <a:tailEnd len="sm" w="sm" type="none"/>
          </a:ln>
        </p:spPr>
      </p:pic>
      <p:pic>
        <p:nvPicPr>
          <p:cNvPr id="723" name="Google Shape;723;p84"/>
          <p:cNvPicPr preferRelativeResize="0"/>
          <p:nvPr/>
        </p:nvPicPr>
        <p:blipFill>
          <a:blip r:embed="rId12">
            <a:alphaModFix/>
          </a:blip>
          <a:stretch>
            <a:fillRect/>
          </a:stretch>
        </p:blipFill>
        <p:spPr>
          <a:xfrm>
            <a:off x="7035925" y="2337275"/>
            <a:ext cx="1228725" cy="819150"/>
          </a:xfrm>
          <a:prstGeom prst="rect">
            <a:avLst/>
          </a:prstGeom>
          <a:noFill/>
          <a:ln cap="flat" cmpd="sng" w="19050">
            <a:solidFill>
              <a:schemeClr val="dk2"/>
            </a:solidFill>
            <a:prstDash val="solid"/>
            <a:round/>
            <a:headEnd len="sm" w="sm" type="none"/>
            <a:tailEnd len="sm" w="sm" type="none"/>
          </a:ln>
        </p:spPr>
      </p:pic>
      <p:cxnSp>
        <p:nvCxnSpPr>
          <p:cNvPr id="724" name="Google Shape;724;p84"/>
          <p:cNvCxnSpPr/>
          <p:nvPr/>
        </p:nvCxnSpPr>
        <p:spPr>
          <a:xfrm>
            <a:off x="4646125" y="1880300"/>
            <a:ext cx="0" cy="2862900"/>
          </a:xfrm>
          <a:prstGeom prst="straightConnector1">
            <a:avLst/>
          </a:prstGeom>
          <a:noFill/>
          <a:ln cap="flat" cmpd="sng" w="19050">
            <a:solidFill>
              <a:schemeClr val="dk2"/>
            </a:solidFill>
            <a:prstDash val="solid"/>
            <a:round/>
            <a:headEnd len="med" w="med" type="none"/>
            <a:tailEnd len="med" w="med" type="none"/>
          </a:ln>
        </p:spPr>
      </p:cxn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8" name="Shape 728"/>
        <p:cNvGrpSpPr/>
        <p:nvPr/>
      </p:nvGrpSpPr>
      <p:grpSpPr>
        <a:xfrm>
          <a:off x="0" y="0"/>
          <a:ext cx="0" cy="0"/>
          <a:chOff x="0" y="0"/>
          <a:chExt cx="0" cy="0"/>
        </a:xfrm>
      </p:grpSpPr>
      <p:sp>
        <p:nvSpPr>
          <p:cNvPr id="729" name="Google Shape;729;p85"/>
          <p:cNvSpPr txBox="1"/>
          <p:nvPr>
            <p:ph type="ctrTitle"/>
          </p:nvPr>
        </p:nvSpPr>
        <p:spPr>
          <a:xfrm>
            <a:off x="634650" y="117768"/>
            <a:ext cx="7772400" cy="878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Order Once, Order Twice</a:t>
            </a:r>
            <a:endParaRPr b="0" sz="3400">
              <a:solidFill>
                <a:srgbClr val="595959"/>
              </a:solidFill>
              <a:latin typeface="Hepta Slab"/>
              <a:ea typeface="Hepta Slab"/>
              <a:cs typeface="Hepta Slab"/>
              <a:sym typeface="Hepta Slab"/>
            </a:endParaRPr>
          </a:p>
        </p:txBody>
      </p:sp>
      <p:sp>
        <p:nvSpPr>
          <p:cNvPr id="730" name="Google Shape;730;p85"/>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731" name="Google Shape;731;p8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732" name="Google Shape;732;p85"/>
          <p:cNvSpPr txBox="1"/>
          <p:nvPr/>
        </p:nvSpPr>
        <p:spPr>
          <a:xfrm>
            <a:off x="1072200" y="1287325"/>
            <a:ext cx="6999600" cy="73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2. Find a group whose cards are different than yours. Combine your cards with theirs. Order the combined set from least to greatest. Record your sorted numbers.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3. Use the numbers from your sorted set and &lt;, &gt;, or = symbols to create true comparison statements:</a:t>
            </a:r>
            <a:endParaRPr/>
          </a:p>
        </p:txBody>
      </p:sp>
      <p:pic>
        <p:nvPicPr>
          <p:cNvPr id="733" name="Google Shape;733;p85"/>
          <p:cNvPicPr preferRelativeResize="0"/>
          <p:nvPr/>
        </p:nvPicPr>
        <p:blipFill>
          <a:blip r:embed="rId3">
            <a:alphaModFix/>
          </a:blip>
          <a:stretch>
            <a:fillRect/>
          </a:stretch>
        </p:blipFill>
        <p:spPr>
          <a:xfrm>
            <a:off x="3330675" y="2930450"/>
            <a:ext cx="1837075" cy="14907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7" name="Shape 737"/>
        <p:cNvGrpSpPr/>
        <p:nvPr/>
      </p:nvGrpSpPr>
      <p:grpSpPr>
        <a:xfrm>
          <a:off x="0" y="0"/>
          <a:ext cx="0" cy="0"/>
          <a:chOff x="0" y="0"/>
          <a:chExt cx="0" cy="0"/>
        </a:xfrm>
      </p:grpSpPr>
      <p:sp>
        <p:nvSpPr>
          <p:cNvPr id="738" name="Google Shape;738;p86"/>
          <p:cNvSpPr txBox="1"/>
          <p:nvPr>
            <p:ph type="ctrTitle"/>
          </p:nvPr>
        </p:nvSpPr>
        <p:spPr>
          <a:xfrm>
            <a:off x="352425" y="176267"/>
            <a:ext cx="7772400" cy="78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100">
                <a:solidFill>
                  <a:srgbClr val="595959"/>
                </a:solidFill>
                <a:latin typeface="Hepta Slab"/>
                <a:ea typeface="Hepta Slab"/>
                <a:cs typeface="Hepta Slab"/>
                <a:sym typeface="Hepta Slab"/>
              </a:rPr>
              <a:t>Long Jumps</a:t>
            </a:r>
            <a:endParaRPr b="0" sz="3100">
              <a:solidFill>
                <a:srgbClr val="595959"/>
              </a:solidFill>
              <a:latin typeface="Hepta Slab"/>
              <a:ea typeface="Hepta Slab"/>
              <a:cs typeface="Hepta Slab"/>
              <a:sym typeface="Hepta Slab"/>
            </a:endParaRPr>
          </a:p>
        </p:txBody>
      </p:sp>
      <p:sp>
        <p:nvSpPr>
          <p:cNvPr id="739" name="Google Shape;739;p86"/>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740" name="Google Shape;740;p8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741" name="Google Shape;741;p86"/>
          <p:cNvPicPr preferRelativeResize="0"/>
          <p:nvPr/>
        </p:nvPicPr>
        <p:blipFill>
          <a:blip r:embed="rId3">
            <a:alphaModFix/>
          </a:blip>
          <a:stretch>
            <a:fillRect/>
          </a:stretch>
        </p:blipFill>
        <p:spPr>
          <a:xfrm>
            <a:off x="99150" y="1323075"/>
            <a:ext cx="4531599" cy="2856050"/>
          </a:xfrm>
          <a:prstGeom prst="rect">
            <a:avLst/>
          </a:prstGeom>
          <a:noFill/>
          <a:ln cap="flat" cmpd="sng" w="19050">
            <a:solidFill>
              <a:schemeClr val="dk2"/>
            </a:solidFill>
            <a:prstDash val="solid"/>
            <a:round/>
            <a:headEnd len="sm" w="sm" type="none"/>
            <a:tailEnd len="sm" w="sm" type="none"/>
          </a:ln>
        </p:spPr>
      </p:pic>
      <p:sp>
        <p:nvSpPr>
          <p:cNvPr id="742" name="Google Shape;742;p86"/>
          <p:cNvSpPr txBox="1"/>
          <p:nvPr/>
        </p:nvSpPr>
        <p:spPr>
          <a:xfrm>
            <a:off x="4755300" y="1079650"/>
            <a:ext cx="3930300" cy="366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 On this list, which distance is his shortest jump? Which is his best (longest) jump?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2. Here are the top distances (in meters) of three other American long jumpers: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Compare their records to Carl Lewis’s best jump. Order the distances from greatest to least.</a:t>
            </a:r>
            <a:endParaRPr/>
          </a:p>
        </p:txBody>
      </p:sp>
      <p:pic>
        <p:nvPicPr>
          <p:cNvPr id="743" name="Google Shape;743;p86"/>
          <p:cNvPicPr preferRelativeResize="0"/>
          <p:nvPr/>
        </p:nvPicPr>
        <p:blipFill>
          <a:blip r:embed="rId4">
            <a:alphaModFix/>
          </a:blip>
          <a:stretch>
            <a:fillRect/>
          </a:stretch>
        </p:blipFill>
        <p:spPr>
          <a:xfrm>
            <a:off x="5631171" y="2532375"/>
            <a:ext cx="1458650" cy="997700"/>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7" name="Shape 747"/>
        <p:cNvGrpSpPr/>
        <p:nvPr/>
      </p:nvGrpSpPr>
      <p:grpSpPr>
        <a:xfrm>
          <a:off x="0" y="0"/>
          <a:ext cx="0" cy="0"/>
          <a:chOff x="0" y="0"/>
          <a:chExt cx="0" cy="0"/>
        </a:xfrm>
      </p:grpSpPr>
      <p:pic>
        <p:nvPicPr>
          <p:cNvPr id="748" name="Google Shape;748;p87"/>
          <p:cNvPicPr preferRelativeResize="0"/>
          <p:nvPr/>
        </p:nvPicPr>
        <p:blipFill rotWithShape="1">
          <a:blip r:embed="rId3">
            <a:alphaModFix/>
          </a:blip>
          <a:srcRect b="0" l="21370" r="22481" t="0"/>
          <a:stretch/>
        </p:blipFill>
        <p:spPr>
          <a:xfrm>
            <a:off x="4852425" y="2871251"/>
            <a:ext cx="1334325" cy="1494650"/>
          </a:xfrm>
          <a:prstGeom prst="rect">
            <a:avLst/>
          </a:prstGeom>
          <a:noFill/>
          <a:ln>
            <a:noFill/>
          </a:ln>
        </p:spPr>
      </p:pic>
      <p:sp>
        <p:nvSpPr>
          <p:cNvPr id="749" name="Google Shape;749;p87"/>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750" name="Google Shape;750;p87"/>
          <p:cNvSpPr/>
          <p:nvPr/>
        </p:nvSpPr>
        <p:spPr>
          <a:xfrm flipH="1">
            <a:off x="1449914" y="2037052"/>
            <a:ext cx="2774186" cy="189056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87"/>
          <p:cNvSpPr txBox="1"/>
          <p:nvPr/>
        </p:nvSpPr>
        <p:spPr>
          <a:xfrm>
            <a:off x="1765125" y="2279184"/>
            <a:ext cx="22821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How did you compare Carl Lewis’s best jump with those of the other jumpers and put the numbers in order?</a:t>
            </a:r>
            <a:endParaRPr b="1" sz="1300">
              <a:latin typeface="Quicksand"/>
              <a:ea typeface="Quicksand"/>
              <a:cs typeface="Quicksand"/>
              <a:sym typeface="Quicksand"/>
            </a:endParaRPr>
          </a:p>
        </p:txBody>
      </p:sp>
      <p:sp>
        <p:nvSpPr>
          <p:cNvPr id="752" name="Google Shape;752;p87"/>
          <p:cNvSpPr txBox="1"/>
          <p:nvPr/>
        </p:nvSpPr>
        <p:spPr>
          <a:xfrm>
            <a:off x="464325" y="462000"/>
            <a:ext cx="76080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Today we compared tenths and hundredths written both in fraction notation and decimal notation.</a:t>
            </a:r>
            <a:endParaRPr sz="2100">
              <a:latin typeface="Covered By Your Grace"/>
              <a:ea typeface="Covered By Your Grace"/>
              <a:cs typeface="Covered By Your Grace"/>
              <a:sym typeface="Covered By Your Grace"/>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6" name="Shape 756"/>
        <p:cNvGrpSpPr/>
        <p:nvPr/>
      </p:nvGrpSpPr>
      <p:grpSpPr>
        <a:xfrm>
          <a:off x="0" y="0"/>
          <a:ext cx="0" cy="0"/>
          <a:chOff x="0" y="0"/>
          <a:chExt cx="0" cy="0"/>
        </a:xfrm>
      </p:grpSpPr>
      <p:sp>
        <p:nvSpPr>
          <p:cNvPr id="757" name="Google Shape;757;p88"/>
          <p:cNvSpPr txBox="1"/>
          <p:nvPr/>
        </p:nvSpPr>
        <p:spPr>
          <a:xfrm>
            <a:off x="1368600" y="576900"/>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758" name="Google Shape;758;p88"/>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88"/>
          <p:cNvSpPr txBox="1"/>
          <p:nvPr/>
        </p:nvSpPr>
        <p:spPr>
          <a:xfrm>
            <a:off x="556700" y="1224038"/>
            <a:ext cx="8151900" cy="73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In this section, we learned to express tenths and hundredths as decimals, locate them on a number line, and compare them.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We learned that the decimal form for the fraction 1/10 is 0.1, and that this number is also read "1 tenth." The decimal form for 1/100 is 0.01 and is read "1 hundredth."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Here are some more examples of tenths and hundredths in their decimal form:</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p:txBody>
      </p:sp>
      <p:pic>
        <p:nvPicPr>
          <p:cNvPr id="760" name="Google Shape;760;p88"/>
          <p:cNvPicPr preferRelativeResize="0"/>
          <p:nvPr/>
        </p:nvPicPr>
        <p:blipFill>
          <a:blip r:embed="rId3">
            <a:alphaModFix/>
          </a:blip>
          <a:stretch>
            <a:fillRect/>
          </a:stretch>
        </p:blipFill>
        <p:spPr>
          <a:xfrm>
            <a:off x="2542200" y="3129775"/>
            <a:ext cx="3473801" cy="18128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4" name="Shape 764"/>
        <p:cNvGrpSpPr/>
        <p:nvPr/>
      </p:nvGrpSpPr>
      <p:grpSpPr>
        <a:xfrm>
          <a:off x="0" y="0"/>
          <a:ext cx="0" cy="0"/>
          <a:chOff x="0" y="0"/>
          <a:chExt cx="0" cy="0"/>
        </a:xfrm>
      </p:grpSpPr>
      <p:sp>
        <p:nvSpPr>
          <p:cNvPr id="765" name="Google Shape;765;p89"/>
          <p:cNvSpPr txBox="1"/>
          <p:nvPr/>
        </p:nvSpPr>
        <p:spPr>
          <a:xfrm>
            <a:off x="1368600" y="576900"/>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766" name="Google Shape;766;p89"/>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89"/>
          <p:cNvSpPr txBox="1"/>
          <p:nvPr/>
        </p:nvSpPr>
        <p:spPr>
          <a:xfrm>
            <a:off x="556700" y="1224038"/>
            <a:ext cx="8151900" cy="73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Just like fractions, decimals can be located on a number line. Doing so can help us compare them.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For instance, 0.24 is the decimal form for 24/100 , which is between 20/100 and 30/100 (or between 2/10 and 3/10) on the number line.</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We can see that 0.24 is greater than 0.08 and less than 0.61.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p:txBody>
      </p:sp>
      <p:pic>
        <p:nvPicPr>
          <p:cNvPr id="768" name="Google Shape;768;p89"/>
          <p:cNvPicPr preferRelativeResize="0"/>
          <p:nvPr/>
        </p:nvPicPr>
        <p:blipFill>
          <a:blip r:embed="rId3">
            <a:alphaModFix/>
          </a:blip>
          <a:stretch>
            <a:fillRect/>
          </a:stretch>
        </p:blipFill>
        <p:spPr>
          <a:xfrm>
            <a:off x="1368600" y="2889313"/>
            <a:ext cx="6010275" cy="647700"/>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772" name="Shape 772"/>
        <p:cNvGrpSpPr/>
        <p:nvPr/>
      </p:nvGrpSpPr>
      <p:grpSpPr>
        <a:xfrm>
          <a:off x="0" y="0"/>
          <a:ext cx="0" cy="0"/>
          <a:chOff x="0" y="0"/>
          <a:chExt cx="0" cy="0"/>
        </a:xfrm>
      </p:grpSpPr>
      <p:sp>
        <p:nvSpPr>
          <p:cNvPr id="773" name="Google Shape;773;p90"/>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latin typeface="Hepta Slab"/>
                <a:ea typeface="Hepta Slab"/>
                <a:cs typeface="Hepta Slab"/>
                <a:sym typeface="Hepta Slab"/>
              </a:rPr>
              <a:t> How Much is 10,000?</a:t>
            </a:r>
            <a:endParaRPr sz="4400">
              <a:latin typeface="Hepta Slab"/>
              <a:ea typeface="Hepta Slab"/>
              <a:cs typeface="Hepta Slab"/>
              <a:sym typeface="Hepta Slab"/>
            </a:endParaRPr>
          </a:p>
        </p:txBody>
      </p:sp>
      <p:sp>
        <p:nvSpPr>
          <p:cNvPr id="774" name="Google Shape;774;p90"/>
          <p:cNvSpPr txBox="1"/>
          <p:nvPr/>
        </p:nvSpPr>
        <p:spPr>
          <a:xfrm>
            <a:off x="3453525" y="2906325"/>
            <a:ext cx="4968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represent 10,000. </a:t>
            </a:r>
            <a:endParaRPr>
              <a:latin typeface="Quicksand"/>
              <a:ea typeface="Quicksand"/>
              <a:cs typeface="Quicksand"/>
              <a:sym typeface="Quicksand"/>
            </a:endParaRPr>
          </a:p>
        </p:txBody>
      </p:sp>
      <p:sp>
        <p:nvSpPr>
          <p:cNvPr id="775" name="Google Shape;775;p90"/>
          <p:cNvSpPr/>
          <p:nvPr/>
        </p:nvSpPr>
        <p:spPr>
          <a:xfrm>
            <a:off x="2991352" y="290632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6" name="Google Shape;776;p90"/>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4.NBT.A.1</a:t>
            </a:r>
            <a:endParaRPr sz="1100">
              <a:latin typeface="Quicksand"/>
              <a:ea typeface="Quicksand"/>
              <a:cs typeface="Quicksand"/>
              <a:sym typeface="Quicksand"/>
            </a:endParaRPr>
          </a:p>
        </p:txBody>
      </p:sp>
      <p:sp>
        <p:nvSpPr>
          <p:cNvPr id="777" name="Google Shape;777;p90"/>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6</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1" name="Shape 781"/>
        <p:cNvGrpSpPr/>
        <p:nvPr/>
      </p:nvGrpSpPr>
      <p:grpSpPr>
        <a:xfrm>
          <a:off x="0" y="0"/>
          <a:ext cx="0" cy="0"/>
          <a:chOff x="0" y="0"/>
          <a:chExt cx="0" cy="0"/>
        </a:xfrm>
      </p:grpSpPr>
      <p:sp>
        <p:nvSpPr>
          <p:cNvPr id="782" name="Google Shape;782;p91"/>
          <p:cNvSpPr txBox="1"/>
          <p:nvPr>
            <p:ph type="ctrTitle"/>
          </p:nvPr>
        </p:nvSpPr>
        <p:spPr>
          <a:xfrm>
            <a:off x="534900" y="648442"/>
            <a:ext cx="7772400" cy="78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What do you know about?</a:t>
            </a:r>
            <a:endParaRPr b="0" sz="2900">
              <a:solidFill>
                <a:srgbClr val="595959"/>
              </a:solidFill>
              <a:latin typeface="Hepta Slab"/>
              <a:ea typeface="Hepta Slab"/>
              <a:cs typeface="Hepta Slab"/>
              <a:sym typeface="Hepta Slab"/>
            </a:endParaRPr>
          </a:p>
        </p:txBody>
      </p:sp>
      <p:sp>
        <p:nvSpPr>
          <p:cNvPr id="783" name="Google Shape;783;p91"/>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784" name="Google Shape;784;p9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785" name="Google Shape;785;p91"/>
          <p:cNvSpPr txBox="1"/>
          <p:nvPr/>
        </p:nvSpPr>
        <p:spPr>
          <a:xfrm>
            <a:off x="621550" y="1845475"/>
            <a:ext cx="80247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600">
                <a:latin typeface="Covered By Your Grace"/>
                <a:ea typeface="Covered By Your Grace"/>
                <a:cs typeface="Covered By Your Grace"/>
                <a:sym typeface="Covered By Your Grace"/>
              </a:rPr>
              <a:t>What do you know about 1,000? </a:t>
            </a:r>
            <a:endParaRPr sz="3600">
              <a:latin typeface="Covered By Your Grace"/>
              <a:ea typeface="Covered By Your Grace"/>
              <a:cs typeface="Covered By Your Grace"/>
              <a:sym typeface="Covered By Your Grace"/>
            </a:endParaRPr>
          </a:p>
        </p:txBody>
      </p:sp>
      <p:pic>
        <p:nvPicPr>
          <p:cNvPr id="786" name="Google Shape;786;p91"/>
          <p:cNvPicPr preferRelativeResize="0"/>
          <p:nvPr/>
        </p:nvPicPr>
        <p:blipFill>
          <a:blip r:embed="rId3">
            <a:alphaModFix/>
          </a:blip>
          <a:stretch>
            <a:fillRect/>
          </a:stretch>
        </p:blipFill>
        <p:spPr>
          <a:xfrm>
            <a:off x="3544500" y="2921525"/>
            <a:ext cx="2055000" cy="1174275"/>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0" name="Shape 790"/>
        <p:cNvGrpSpPr/>
        <p:nvPr/>
      </p:nvGrpSpPr>
      <p:grpSpPr>
        <a:xfrm>
          <a:off x="0" y="0"/>
          <a:ext cx="0" cy="0"/>
          <a:chOff x="0" y="0"/>
          <a:chExt cx="0" cy="0"/>
        </a:xfrm>
      </p:grpSpPr>
      <p:sp>
        <p:nvSpPr>
          <p:cNvPr id="791" name="Google Shape;791;p92"/>
          <p:cNvSpPr txBox="1"/>
          <p:nvPr>
            <p:ph type="title"/>
          </p:nvPr>
        </p:nvSpPr>
        <p:spPr>
          <a:xfrm>
            <a:off x="268825" y="17627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Build Numbers</a:t>
            </a:r>
            <a:endParaRPr b="0" sz="3400">
              <a:solidFill>
                <a:srgbClr val="595959"/>
              </a:solidFill>
              <a:latin typeface="Hepta Slab"/>
              <a:ea typeface="Hepta Slab"/>
              <a:cs typeface="Hepta Slab"/>
              <a:sym typeface="Hepta Slab"/>
            </a:endParaRPr>
          </a:p>
        </p:txBody>
      </p:sp>
      <p:sp>
        <p:nvSpPr>
          <p:cNvPr id="792" name="Google Shape;792;p92"/>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793" name="Google Shape;793;p9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794" name="Google Shape;794;p92"/>
          <p:cNvSpPr txBox="1"/>
          <p:nvPr>
            <p:ph idx="1" type="body"/>
          </p:nvPr>
        </p:nvSpPr>
        <p:spPr>
          <a:xfrm>
            <a:off x="268825" y="1108750"/>
            <a:ext cx="86238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Your teacher will give you four cards, each with a single-digit number on it. </a:t>
            </a:r>
            <a:endParaRPr/>
          </a:p>
          <a:p>
            <a:pPr indent="0" lvl="0" marL="0" rtl="0" algn="l">
              <a:spcBef>
                <a:spcPts val="1600"/>
              </a:spcBef>
              <a:spcAft>
                <a:spcPts val="0"/>
              </a:spcAft>
              <a:buNone/>
            </a:pPr>
            <a:r>
              <a:rPr lang="en"/>
              <a:t>1. Use two cards to make a two-digit number. Name it and build the number with base-ten blocks. </a:t>
            </a:r>
            <a:endParaRPr/>
          </a:p>
          <a:p>
            <a:pPr indent="0" lvl="0" marL="0" rtl="0" algn="l">
              <a:spcBef>
                <a:spcPts val="1600"/>
              </a:spcBef>
              <a:spcAft>
                <a:spcPts val="0"/>
              </a:spcAft>
              <a:buNone/>
            </a:pPr>
            <a:r>
              <a:rPr lang="en"/>
              <a:t>2. Use a third card to make a three-digit number. Name it and build it with base-ten blocks. </a:t>
            </a:r>
            <a:endParaRPr/>
          </a:p>
          <a:p>
            <a:pPr indent="0" lvl="0" marL="0" rtl="0" algn="l">
              <a:spcBef>
                <a:spcPts val="1600"/>
              </a:spcBef>
              <a:spcAft>
                <a:spcPts val="0"/>
              </a:spcAft>
              <a:buNone/>
            </a:pPr>
            <a:r>
              <a:rPr lang="en"/>
              <a:t>3. Use a fourth card to make a four-digit number. Name it and build it. If you don’t have enough blocks, describe what you would need to build the number. </a:t>
            </a:r>
            <a:endParaRPr/>
          </a:p>
          <a:p>
            <a:pPr indent="0" lvl="0" marL="0" rtl="0" algn="l">
              <a:spcBef>
                <a:spcPts val="1600"/>
              </a:spcBef>
              <a:spcAft>
                <a:spcPts val="1600"/>
              </a:spcAft>
              <a:buNone/>
            </a:pPr>
            <a:r>
              <a:rPr lang="en"/>
              <a:t>4. Your teacher will give you one more digit card. Use the last card from your teacher to make a five-digit number. Make the card the first digit. Name it and build it. If you don’t have enough blocks, describe what blocks you would need to build the number.</a:t>
            </a:r>
            <a:endParaRPr/>
          </a:p>
        </p:txBody>
      </p:sp>
      <p:sp>
        <p:nvSpPr>
          <p:cNvPr id="795" name="Google Shape;795;p9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9" name="Shape 799"/>
        <p:cNvGrpSpPr/>
        <p:nvPr/>
      </p:nvGrpSpPr>
      <p:grpSpPr>
        <a:xfrm>
          <a:off x="0" y="0"/>
          <a:ext cx="0" cy="0"/>
          <a:chOff x="0" y="0"/>
          <a:chExt cx="0" cy="0"/>
        </a:xfrm>
      </p:grpSpPr>
      <p:sp>
        <p:nvSpPr>
          <p:cNvPr id="800" name="Google Shape;800;p93"/>
          <p:cNvSpPr txBox="1"/>
          <p:nvPr>
            <p:ph type="ctrTitle"/>
          </p:nvPr>
        </p:nvSpPr>
        <p:spPr>
          <a:xfrm>
            <a:off x="395275" y="5"/>
            <a:ext cx="7772400" cy="934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What is 10,000?</a:t>
            </a:r>
            <a:endParaRPr b="0" sz="3000">
              <a:solidFill>
                <a:srgbClr val="595959"/>
              </a:solidFill>
              <a:latin typeface="Hepta Slab"/>
              <a:ea typeface="Hepta Slab"/>
              <a:cs typeface="Hepta Slab"/>
              <a:sym typeface="Hepta Slab"/>
            </a:endParaRPr>
          </a:p>
        </p:txBody>
      </p:sp>
      <p:sp>
        <p:nvSpPr>
          <p:cNvPr id="801" name="Google Shape;801;p93"/>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802" name="Google Shape;802;p9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803" name="Google Shape;803;p93"/>
          <p:cNvSpPr txBox="1"/>
          <p:nvPr/>
        </p:nvSpPr>
        <p:spPr>
          <a:xfrm>
            <a:off x="2186000" y="934500"/>
            <a:ext cx="5439900" cy="80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Your teacher will give you a set of 10-by-10 grids.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pic>
        <p:nvPicPr>
          <p:cNvPr id="804" name="Google Shape;804;p93"/>
          <p:cNvPicPr preferRelativeResize="0"/>
          <p:nvPr/>
        </p:nvPicPr>
        <p:blipFill>
          <a:blip r:embed="rId3">
            <a:alphaModFix/>
          </a:blip>
          <a:stretch>
            <a:fillRect/>
          </a:stretch>
        </p:blipFill>
        <p:spPr>
          <a:xfrm>
            <a:off x="6496075" y="620875"/>
            <a:ext cx="1262075" cy="1250000"/>
          </a:xfrm>
          <a:prstGeom prst="rect">
            <a:avLst/>
          </a:prstGeom>
          <a:noFill/>
          <a:ln>
            <a:noFill/>
          </a:ln>
        </p:spPr>
      </p:pic>
      <p:sp>
        <p:nvSpPr>
          <p:cNvPr id="805" name="Google Shape;805;p93"/>
          <p:cNvSpPr txBox="1"/>
          <p:nvPr/>
        </p:nvSpPr>
        <p:spPr>
          <a:xfrm>
            <a:off x="621500" y="1950075"/>
            <a:ext cx="7286400" cy="33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 Use the grids to represent each of the following numbers. Then, describe or draw a sketch of your representation here.</a:t>
            </a:r>
            <a:endParaRPr/>
          </a:p>
        </p:txBody>
      </p:sp>
      <p:pic>
        <p:nvPicPr>
          <p:cNvPr id="806" name="Google Shape;806;p93"/>
          <p:cNvPicPr preferRelativeResize="0"/>
          <p:nvPr/>
        </p:nvPicPr>
        <p:blipFill>
          <a:blip r:embed="rId4">
            <a:alphaModFix/>
          </a:blip>
          <a:stretch>
            <a:fillRect/>
          </a:stretch>
        </p:blipFill>
        <p:spPr>
          <a:xfrm>
            <a:off x="2561013" y="2655475"/>
            <a:ext cx="1457325" cy="1857375"/>
          </a:xfrm>
          <a:prstGeom prst="rect">
            <a:avLst/>
          </a:prstGeom>
          <a:noFill/>
          <a:ln cap="flat" cmpd="sng" w="19050">
            <a:solidFill>
              <a:schemeClr val="dk2"/>
            </a:solidFill>
            <a:prstDash val="solid"/>
            <a:round/>
            <a:headEnd len="sm" w="sm" type="none"/>
            <a:tailEnd len="sm" w="sm" type="none"/>
          </a:ln>
        </p:spPr>
      </p:pic>
      <p:pic>
        <p:nvPicPr>
          <p:cNvPr id="807" name="Google Shape;807;p93"/>
          <p:cNvPicPr preferRelativeResize="0"/>
          <p:nvPr/>
        </p:nvPicPr>
        <p:blipFill>
          <a:blip r:embed="rId5">
            <a:alphaModFix/>
          </a:blip>
          <a:stretch>
            <a:fillRect/>
          </a:stretch>
        </p:blipFill>
        <p:spPr>
          <a:xfrm>
            <a:off x="4612475" y="2655475"/>
            <a:ext cx="1350225" cy="18573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1" name="Shape 811"/>
        <p:cNvGrpSpPr/>
        <p:nvPr/>
      </p:nvGrpSpPr>
      <p:grpSpPr>
        <a:xfrm>
          <a:off x="0" y="0"/>
          <a:ext cx="0" cy="0"/>
          <a:chOff x="0" y="0"/>
          <a:chExt cx="0" cy="0"/>
        </a:xfrm>
      </p:grpSpPr>
      <p:sp>
        <p:nvSpPr>
          <p:cNvPr id="812" name="Google Shape;812;p94"/>
          <p:cNvSpPr txBox="1"/>
          <p:nvPr>
            <p:ph type="ctrTitle"/>
          </p:nvPr>
        </p:nvSpPr>
        <p:spPr>
          <a:xfrm>
            <a:off x="395275" y="5"/>
            <a:ext cx="7772400" cy="934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What is 10,000?</a:t>
            </a:r>
            <a:endParaRPr b="0" sz="3000">
              <a:solidFill>
                <a:srgbClr val="595959"/>
              </a:solidFill>
              <a:latin typeface="Hepta Slab"/>
              <a:ea typeface="Hepta Slab"/>
              <a:cs typeface="Hepta Slab"/>
              <a:sym typeface="Hepta Slab"/>
            </a:endParaRPr>
          </a:p>
        </p:txBody>
      </p:sp>
      <p:sp>
        <p:nvSpPr>
          <p:cNvPr id="813" name="Google Shape;813;p94"/>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814" name="Google Shape;814;p9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815" name="Google Shape;815;p94"/>
          <p:cNvSpPr txBox="1"/>
          <p:nvPr/>
        </p:nvSpPr>
        <p:spPr>
          <a:xfrm>
            <a:off x="2186000" y="934500"/>
            <a:ext cx="5439900" cy="80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Your teacher will give you a set of 10-by-10 grids.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pic>
        <p:nvPicPr>
          <p:cNvPr id="816" name="Google Shape;816;p94"/>
          <p:cNvPicPr preferRelativeResize="0"/>
          <p:nvPr/>
        </p:nvPicPr>
        <p:blipFill>
          <a:blip r:embed="rId3">
            <a:alphaModFix/>
          </a:blip>
          <a:stretch>
            <a:fillRect/>
          </a:stretch>
        </p:blipFill>
        <p:spPr>
          <a:xfrm>
            <a:off x="6496075" y="620875"/>
            <a:ext cx="1262075" cy="1250000"/>
          </a:xfrm>
          <a:prstGeom prst="rect">
            <a:avLst/>
          </a:prstGeom>
          <a:noFill/>
          <a:ln>
            <a:noFill/>
          </a:ln>
        </p:spPr>
      </p:pic>
      <p:sp>
        <p:nvSpPr>
          <p:cNvPr id="817" name="Google Shape;817;p94"/>
          <p:cNvSpPr txBox="1"/>
          <p:nvPr/>
        </p:nvSpPr>
        <p:spPr>
          <a:xfrm>
            <a:off x="621500" y="1950075"/>
            <a:ext cx="7286400" cy="33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2. How many 10-by-10 grids would you need to represent each of the following numbers? Explain or draw a sketch to show your reasoning. </a:t>
            </a:r>
            <a:endParaRPr/>
          </a:p>
        </p:txBody>
      </p:sp>
      <p:pic>
        <p:nvPicPr>
          <p:cNvPr id="818" name="Google Shape;818;p94"/>
          <p:cNvPicPr preferRelativeResize="0"/>
          <p:nvPr/>
        </p:nvPicPr>
        <p:blipFill>
          <a:blip r:embed="rId4">
            <a:alphaModFix/>
          </a:blip>
          <a:stretch>
            <a:fillRect/>
          </a:stretch>
        </p:blipFill>
        <p:spPr>
          <a:xfrm>
            <a:off x="2520550" y="2826925"/>
            <a:ext cx="1722825" cy="1030475"/>
          </a:xfrm>
          <a:prstGeom prst="rect">
            <a:avLst/>
          </a:prstGeom>
          <a:noFill/>
          <a:ln cap="flat" cmpd="sng" w="19050">
            <a:solidFill>
              <a:schemeClr val="dk2"/>
            </a:solidFill>
            <a:prstDash val="solid"/>
            <a:round/>
            <a:headEnd len="sm" w="sm" type="none"/>
            <a:tailEnd len="sm" w="sm" type="none"/>
          </a:ln>
        </p:spPr>
      </p:pic>
      <p:pic>
        <p:nvPicPr>
          <p:cNvPr id="819" name="Google Shape;819;p94"/>
          <p:cNvPicPr preferRelativeResize="0"/>
          <p:nvPr/>
        </p:nvPicPr>
        <p:blipFill>
          <a:blip r:embed="rId5">
            <a:alphaModFix/>
          </a:blip>
          <a:stretch>
            <a:fillRect/>
          </a:stretch>
        </p:blipFill>
        <p:spPr>
          <a:xfrm>
            <a:off x="4513650" y="2826925"/>
            <a:ext cx="1606849" cy="10304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3" name="Shape 823"/>
        <p:cNvGrpSpPr/>
        <p:nvPr/>
      </p:nvGrpSpPr>
      <p:grpSpPr>
        <a:xfrm>
          <a:off x="0" y="0"/>
          <a:ext cx="0" cy="0"/>
          <a:chOff x="0" y="0"/>
          <a:chExt cx="0" cy="0"/>
        </a:xfrm>
      </p:grpSpPr>
      <p:sp>
        <p:nvSpPr>
          <p:cNvPr id="824" name="Google Shape;824;p95"/>
          <p:cNvSpPr txBox="1"/>
          <p:nvPr>
            <p:ph type="ctrTitle"/>
          </p:nvPr>
        </p:nvSpPr>
        <p:spPr>
          <a:xfrm>
            <a:off x="395275" y="5"/>
            <a:ext cx="7772400" cy="934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What is 10,000?</a:t>
            </a:r>
            <a:endParaRPr b="0" sz="3000">
              <a:solidFill>
                <a:srgbClr val="595959"/>
              </a:solidFill>
              <a:latin typeface="Hepta Slab"/>
              <a:ea typeface="Hepta Slab"/>
              <a:cs typeface="Hepta Slab"/>
              <a:sym typeface="Hepta Slab"/>
            </a:endParaRPr>
          </a:p>
        </p:txBody>
      </p:sp>
      <p:sp>
        <p:nvSpPr>
          <p:cNvPr id="825" name="Google Shape;825;p95"/>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826" name="Google Shape;826;p9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827" name="Google Shape;827;p95"/>
          <p:cNvSpPr txBox="1"/>
          <p:nvPr/>
        </p:nvSpPr>
        <p:spPr>
          <a:xfrm>
            <a:off x="2186000" y="934500"/>
            <a:ext cx="5439900" cy="80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Your teacher will give you a set of 10-by-10 grids.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pic>
        <p:nvPicPr>
          <p:cNvPr id="828" name="Google Shape;828;p95"/>
          <p:cNvPicPr preferRelativeResize="0"/>
          <p:nvPr/>
        </p:nvPicPr>
        <p:blipFill>
          <a:blip r:embed="rId3">
            <a:alphaModFix/>
          </a:blip>
          <a:stretch>
            <a:fillRect/>
          </a:stretch>
        </p:blipFill>
        <p:spPr>
          <a:xfrm>
            <a:off x="6496075" y="620875"/>
            <a:ext cx="1262075" cy="1250000"/>
          </a:xfrm>
          <a:prstGeom prst="rect">
            <a:avLst/>
          </a:prstGeom>
          <a:noFill/>
          <a:ln>
            <a:noFill/>
          </a:ln>
        </p:spPr>
      </p:pic>
      <p:sp>
        <p:nvSpPr>
          <p:cNvPr id="829" name="Google Shape;829;p95"/>
          <p:cNvSpPr txBox="1"/>
          <p:nvPr/>
        </p:nvSpPr>
        <p:spPr>
          <a:xfrm>
            <a:off x="754325" y="2402400"/>
            <a:ext cx="7286400" cy="33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3. Draw a sketch to represent 10,000 using 10-by-10 grids. Be sure to clearly label each group of 1,000 in the sketch.</a:t>
            </a:r>
            <a:endParaRPr/>
          </a:p>
        </p:txBody>
      </p:sp>
      <p:pic>
        <p:nvPicPr>
          <p:cNvPr id="830" name="Google Shape;830;p95"/>
          <p:cNvPicPr preferRelativeResize="0"/>
          <p:nvPr/>
        </p:nvPicPr>
        <p:blipFill>
          <a:blip r:embed="rId3">
            <a:alphaModFix/>
          </a:blip>
          <a:stretch>
            <a:fillRect/>
          </a:stretch>
        </p:blipFill>
        <p:spPr>
          <a:xfrm>
            <a:off x="3514213" y="2959300"/>
            <a:ext cx="1534525" cy="1519850"/>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4" name="Shape 834"/>
        <p:cNvGrpSpPr/>
        <p:nvPr/>
      </p:nvGrpSpPr>
      <p:grpSpPr>
        <a:xfrm>
          <a:off x="0" y="0"/>
          <a:ext cx="0" cy="0"/>
          <a:chOff x="0" y="0"/>
          <a:chExt cx="0" cy="0"/>
        </a:xfrm>
      </p:grpSpPr>
      <p:pic>
        <p:nvPicPr>
          <p:cNvPr id="835" name="Google Shape;835;p96"/>
          <p:cNvPicPr preferRelativeResize="0"/>
          <p:nvPr/>
        </p:nvPicPr>
        <p:blipFill rotWithShape="1">
          <a:blip r:embed="rId3">
            <a:alphaModFix/>
          </a:blip>
          <a:srcRect b="0" l="21370" r="22481" t="0"/>
          <a:stretch/>
        </p:blipFill>
        <p:spPr>
          <a:xfrm>
            <a:off x="3838600" y="3429571"/>
            <a:ext cx="1068600" cy="1197004"/>
          </a:xfrm>
          <a:prstGeom prst="rect">
            <a:avLst/>
          </a:prstGeom>
          <a:noFill/>
          <a:ln>
            <a:noFill/>
          </a:ln>
        </p:spPr>
      </p:pic>
      <p:sp>
        <p:nvSpPr>
          <p:cNvPr id="836" name="Google Shape;836;p96"/>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837" name="Google Shape;837;p96"/>
          <p:cNvSpPr/>
          <p:nvPr/>
        </p:nvSpPr>
        <p:spPr>
          <a:xfrm flipH="1">
            <a:off x="765637" y="3511488"/>
            <a:ext cx="2702637" cy="127602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8" name="Google Shape;838;p96"/>
          <p:cNvSpPr txBox="1"/>
          <p:nvPr/>
        </p:nvSpPr>
        <p:spPr>
          <a:xfrm>
            <a:off x="1080825" y="3753621"/>
            <a:ext cx="22821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Where in this class chart do you see ten of something making a new unit?</a:t>
            </a:r>
            <a:endParaRPr b="1" sz="1100">
              <a:latin typeface="Quicksand"/>
              <a:ea typeface="Quicksand"/>
              <a:cs typeface="Quicksand"/>
              <a:sym typeface="Quicksand"/>
            </a:endParaRPr>
          </a:p>
        </p:txBody>
      </p:sp>
      <p:sp>
        <p:nvSpPr>
          <p:cNvPr id="839" name="Google Shape;839;p96"/>
          <p:cNvSpPr txBox="1"/>
          <p:nvPr/>
        </p:nvSpPr>
        <p:spPr>
          <a:xfrm>
            <a:off x="199150" y="451300"/>
            <a:ext cx="83475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Today we generated multi-digit numbers, we used blocks and a drawing to represent each multi-digit number, and we used groups of hundreds to build 10,000.</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rPr lang="en" sz="1700">
                <a:latin typeface="Covered By Your Grace"/>
                <a:ea typeface="Covered By Your Grace"/>
                <a:cs typeface="Covered By Your Grace"/>
                <a:sym typeface="Covered By Your Grace"/>
              </a:rPr>
              <a:t>In first grade, we learned that 10 ones are in each unit of ten. In second grade, we learned that 10 tens are in each unit of one hundred. If we count 10 units of a hundred, we have 1,000, which is a new unit.</a:t>
            </a:r>
            <a:endParaRPr sz="1700">
              <a:latin typeface="Covered By Your Grace"/>
              <a:ea typeface="Covered By Your Grace"/>
              <a:cs typeface="Covered By Your Grace"/>
              <a:sym typeface="Covered By Your Grace"/>
            </a:endParaRPr>
          </a:p>
        </p:txBody>
      </p:sp>
      <p:sp>
        <p:nvSpPr>
          <p:cNvPr id="840" name="Google Shape;840;p96"/>
          <p:cNvSpPr/>
          <p:nvPr/>
        </p:nvSpPr>
        <p:spPr>
          <a:xfrm>
            <a:off x="5000062" y="2195551"/>
            <a:ext cx="2702637" cy="127602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1" name="Google Shape;841;p96"/>
          <p:cNvSpPr txBox="1"/>
          <p:nvPr/>
        </p:nvSpPr>
        <p:spPr>
          <a:xfrm flipH="1">
            <a:off x="5148287" y="2426984"/>
            <a:ext cx="22821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1100">
                <a:solidFill>
                  <a:schemeClr val="dk1"/>
                </a:solidFill>
                <a:latin typeface="Quicksand"/>
                <a:ea typeface="Quicksand"/>
                <a:cs typeface="Quicksand"/>
                <a:sym typeface="Quicksand"/>
              </a:rPr>
              <a:t>What do you think the next unit will be after ten thousands?</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t/>
            </a:r>
            <a:endParaRPr b="1" sz="1100">
              <a:latin typeface="Quicksand"/>
              <a:ea typeface="Quicksand"/>
              <a:cs typeface="Quicksand"/>
              <a:sym typeface="Quicksand"/>
            </a:endParaRPr>
          </a:p>
        </p:txBody>
      </p:sp>
      <p:sp>
        <p:nvSpPr>
          <p:cNvPr id="842" name="Google Shape;842;p96"/>
          <p:cNvSpPr/>
          <p:nvPr/>
        </p:nvSpPr>
        <p:spPr>
          <a:xfrm>
            <a:off x="5638312" y="3441401"/>
            <a:ext cx="2702637" cy="127602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3" name="Google Shape;843;p96"/>
          <p:cNvSpPr txBox="1"/>
          <p:nvPr/>
        </p:nvSpPr>
        <p:spPr>
          <a:xfrm flipH="1">
            <a:off x="5848587" y="3683534"/>
            <a:ext cx="22821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Ten groups of 10,000 makes a new unit, 100,000. We will learn about this unit in future lessons.</a:t>
            </a:r>
            <a:endParaRPr b="1" sz="1100">
              <a:latin typeface="Quicksand"/>
              <a:ea typeface="Quicksand"/>
              <a:cs typeface="Quicksand"/>
              <a:sym typeface="Quicksand"/>
            </a:endParaRPr>
          </a:p>
        </p:txBody>
      </p:sp>
      <p:sp>
        <p:nvSpPr>
          <p:cNvPr id="844" name="Google Shape;844;p96"/>
          <p:cNvSpPr/>
          <p:nvPr/>
        </p:nvSpPr>
        <p:spPr>
          <a:xfrm flipH="1">
            <a:off x="1637737" y="2308788"/>
            <a:ext cx="2702637" cy="127602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 name="Google Shape;845;p96"/>
          <p:cNvSpPr txBox="1"/>
          <p:nvPr/>
        </p:nvSpPr>
        <p:spPr>
          <a:xfrm>
            <a:off x="1910050" y="2540221"/>
            <a:ext cx="22821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If we were going to represent a number like 13,000, how might we do this?</a:t>
            </a:r>
            <a:endParaRPr b="1" sz="1100">
              <a:latin typeface="Quicksand"/>
              <a:ea typeface="Quicksand"/>
              <a:cs typeface="Quicksand"/>
              <a:sym typeface="Quicksand"/>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849" name="Shape 849"/>
        <p:cNvGrpSpPr/>
        <p:nvPr/>
      </p:nvGrpSpPr>
      <p:grpSpPr>
        <a:xfrm>
          <a:off x="0" y="0"/>
          <a:ext cx="0" cy="0"/>
          <a:chOff x="0" y="0"/>
          <a:chExt cx="0" cy="0"/>
        </a:xfrm>
      </p:grpSpPr>
      <p:sp>
        <p:nvSpPr>
          <p:cNvPr id="850" name="Google Shape;850;p97"/>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latin typeface="Hepta Slab"/>
                <a:ea typeface="Hepta Slab"/>
                <a:cs typeface="Hepta Slab"/>
                <a:sym typeface="Hepta Slab"/>
              </a:rPr>
              <a:t>Numbers Within 100,000</a:t>
            </a:r>
            <a:endParaRPr sz="4400">
              <a:latin typeface="Hepta Slab"/>
              <a:ea typeface="Hepta Slab"/>
              <a:cs typeface="Hepta Slab"/>
              <a:sym typeface="Hepta Slab"/>
            </a:endParaRPr>
          </a:p>
        </p:txBody>
      </p:sp>
      <p:sp>
        <p:nvSpPr>
          <p:cNvPr id="851" name="Google Shape;851;p97"/>
          <p:cNvSpPr txBox="1"/>
          <p:nvPr/>
        </p:nvSpPr>
        <p:spPr>
          <a:xfrm>
            <a:off x="3103500" y="2828450"/>
            <a:ext cx="49476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read, write, and represent multi-digit numbers.</a:t>
            </a:r>
            <a:endParaRPr>
              <a:latin typeface="Quicksand"/>
              <a:ea typeface="Quicksand"/>
              <a:cs typeface="Quicksand"/>
              <a:sym typeface="Quicksand"/>
            </a:endParaRPr>
          </a:p>
        </p:txBody>
      </p:sp>
      <p:sp>
        <p:nvSpPr>
          <p:cNvPr id="852" name="Google Shape;852;p97"/>
          <p:cNvSpPr/>
          <p:nvPr/>
        </p:nvSpPr>
        <p:spPr>
          <a:xfrm>
            <a:off x="2562727" y="2828453"/>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 name="Google Shape;853;p97"/>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4.NBT.A.2</a:t>
            </a:r>
            <a:endParaRPr sz="1100">
              <a:latin typeface="Quicksand"/>
              <a:ea typeface="Quicksand"/>
              <a:cs typeface="Quicksand"/>
              <a:sym typeface="Quicksand"/>
            </a:endParaRPr>
          </a:p>
        </p:txBody>
      </p:sp>
      <p:sp>
        <p:nvSpPr>
          <p:cNvPr id="854" name="Google Shape;854;p97"/>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7</a:t>
            </a:r>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8" name="Shape 858"/>
        <p:cNvGrpSpPr/>
        <p:nvPr/>
      </p:nvGrpSpPr>
      <p:grpSpPr>
        <a:xfrm>
          <a:off x="0" y="0"/>
          <a:ext cx="0" cy="0"/>
          <a:chOff x="0" y="0"/>
          <a:chExt cx="0" cy="0"/>
        </a:xfrm>
      </p:grpSpPr>
      <p:sp>
        <p:nvSpPr>
          <p:cNvPr id="859" name="Google Shape;859;p98"/>
          <p:cNvSpPr txBox="1"/>
          <p:nvPr>
            <p:ph type="ctrTitle"/>
          </p:nvPr>
        </p:nvSpPr>
        <p:spPr>
          <a:xfrm>
            <a:off x="471500" y="330467"/>
            <a:ext cx="7772400" cy="8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Choral Count by 1,000</a:t>
            </a:r>
            <a:endParaRPr sz="3400">
              <a:solidFill>
                <a:srgbClr val="595959"/>
              </a:solidFill>
              <a:latin typeface="Hepta Slab"/>
              <a:ea typeface="Hepta Slab"/>
              <a:cs typeface="Hepta Slab"/>
              <a:sym typeface="Hepta Slab"/>
            </a:endParaRPr>
          </a:p>
        </p:txBody>
      </p:sp>
      <p:sp>
        <p:nvSpPr>
          <p:cNvPr id="860" name="Google Shape;860;p98"/>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861" name="Google Shape;861;p9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862" name="Google Shape;862;p98"/>
          <p:cNvSpPr txBox="1"/>
          <p:nvPr/>
        </p:nvSpPr>
        <p:spPr>
          <a:xfrm>
            <a:off x="2132400" y="2171700"/>
            <a:ext cx="4939800" cy="80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434343"/>
                </a:solidFill>
                <a:latin typeface="Caveat Brush"/>
                <a:ea typeface="Caveat Brush"/>
                <a:cs typeface="Caveat Brush"/>
                <a:sym typeface="Caveat Brush"/>
              </a:rPr>
              <a:t>Count by 1,000, starting at 3,400.</a:t>
            </a:r>
            <a:endParaRPr sz="3000">
              <a:solidFill>
                <a:srgbClr val="434343"/>
              </a:solidFill>
              <a:latin typeface="Caveat Brush"/>
              <a:ea typeface="Caveat Brush"/>
              <a:cs typeface="Caveat Brush"/>
              <a:sym typeface="Caveat Brush"/>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6" name="Shape 866"/>
        <p:cNvGrpSpPr/>
        <p:nvPr/>
      </p:nvGrpSpPr>
      <p:grpSpPr>
        <a:xfrm>
          <a:off x="0" y="0"/>
          <a:ext cx="0" cy="0"/>
          <a:chOff x="0" y="0"/>
          <a:chExt cx="0" cy="0"/>
        </a:xfrm>
      </p:grpSpPr>
      <p:sp>
        <p:nvSpPr>
          <p:cNvPr id="867" name="Google Shape;867;p99"/>
          <p:cNvSpPr txBox="1"/>
          <p:nvPr>
            <p:ph type="title"/>
          </p:nvPr>
        </p:nvSpPr>
        <p:spPr>
          <a:xfrm>
            <a:off x="-160750" y="17627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Counting and Writing Numbers</a:t>
            </a:r>
            <a:endParaRPr b="0" sz="3400">
              <a:solidFill>
                <a:srgbClr val="595959"/>
              </a:solidFill>
              <a:latin typeface="Hepta Slab"/>
              <a:ea typeface="Hepta Slab"/>
              <a:cs typeface="Hepta Slab"/>
              <a:sym typeface="Hepta Slab"/>
            </a:endParaRPr>
          </a:p>
        </p:txBody>
      </p:sp>
      <p:sp>
        <p:nvSpPr>
          <p:cNvPr id="868" name="Google Shape;868;p99"/>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869" name="Google Shape;869;p9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870" name="Google Shape;870;p99"/>
          <p:cNvSpPr txBox="1"/>
          <p:nvPr>
            <p:ph idx="1" type="body"/>
          </p:nvPr>
        </p:nvSpPr>
        <p:spPr>
          <a:xfrm>
            <a:off x="373850" y="1035875"/>
            <a:ext cx="43437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Record each count in the given spaces.</a:t>
            </a:r>
            <a:endParaRPr/>
          </a:p>
          <a:p>
            <a:pPr indent="0" lvl="0" marL="0" rtl="0" algn="l">
              <a:spcBef>
                <a:spcPts val="1600"/>
              </a:spcBef>
              <a:spcAft>
                <a:spcPts val="1000"/>
              </a:spcAft>
              <a:buNone/>
            </a:pPr>
            <a:r>
              <a:t/>
            </a:r>
            <a:endParaRPr/>
          </a:p>
        </p:txBody>
      </p:sp>
      <p:sp>
        <p:nvSpPr>
          <p:cNvPr id="871" name="Google Shape;871;p99"/>
          <p:cNvSpPr txBox="1"/>
          <p:nvPr>
            <p:ph idx="2" type="body"/>
          </p:nvPr>
        </p:nvSpPr>
        <p:spPr>
          <a:xfrm>
            <a:off x="5293175" y="1281075"/>
            <a:ext cx="3999900" cy="907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5. Complete each statement: </a:t>
            </a:r>
            <a:endParaRPr/>
          </a:p>
          <a:p>
            <a:pPr indent="0" lvl="0" marL="457200" rtl="0" algn="l">
              <a:spcBef>
                <a:spcPts val="1600"/>
              </a:spcBef>
              <a:spcAft>
                <a:spcPts val="1000"/>
              </a:spcAft>
              <a:buNone/>
            </a:pPr>
            <a:r>
              <a:t/>
            </a:r>
            <a:endParaRPr/>
          </a:p>
        </p:txBody>
      </p:sp>
      <p:sp>
        <p:nvSpPr>
          <p:cNvPr id="872" name="Google Shape;872;p9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873" name="Google Shape;873;p99"/>
          <p:cNvPicPr preferRelativeResize="0"/>
          <p:nvPr/>
        </p:nvPicPr>
        <p:blipFill>
          <a:blip r:embed="rId3">
            <a:alphaModFix/>
          </a:blip>
          <a:stretch>
            <a:fillRect/>
          </a:stretch>
        </p:blipFill>
        <p:spPr>
          <a:xfrm>
            <a:off x="202400" y="1579850"/>
            <a:ext cx="3999899" cy="2872427"/>
          </a:xfrm>
          <a:prstGeom prst="rect">
            <a:avLst/>
          </a:prstGeom>
          <a:noFill/>
          <a:ln cap="flat" cmpd="sng" w="19050">
            <a:solidFill>
              <a:schemeClr val="dk2"/>
            </a:solidFill>
            <a:prstDash val="solid"/>
            <a:round/>
            <a:headEnd len="sm" w="sm" type="none"/>
            <a:tailEnd len="sm" w="sm" type="none"/>
          </a:ln>
        </p:spPr>
      </p:pic>
      <p:pic>
        <p:nvPicPr>
          <p:cNvPr id="874" name="Google Shape;874;p99"/>
          <p:cNvPicPr preferRelativeResize="0"/>
          <p:nvPr/>
        </p:nvPicPr>
        <p:blipFill>
          <a:blip r:embed="rId4">
            <a:alphaModFix/>
          </a:blip>
          <a:stretch>
            <a:fillRect/>
          </a:stretch>
        </p:blipFill>
        <p:spPr>
          <a:xfrm>
            <a:off x="5107350" y="1873225"/>
            <a:ext cx="3252501" cy="13970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8" name="Shape 878"/>
        <p:cNvGrpSpPr/>
        <p:nvPr/>
      </p:nvGrpSpPr>
      <p:grpSpPr>
        <a:xfrm>
          <a:off x="0" y="0"/>
          <a:ext cx="0" cy="0"/>
          <a:chOff x="0" y="0"/>
          <a:chExt cx="0" cy="0"/>
        </a:xfrm>
      </p:grpSpPr>
      <p:sp>
        <p:nvSpPr>
          <p:cNvPr id="879" name="Google Shape;879;p100"/>
          <p:cNvSpPr txBox="1"/>
          <p:nvPr>
            <p:ph type="title"/>
          </p:nvPr>
        </p:nvSpPr>
        <p:spPr>
          <a:xfrm>
            <a:off x="311700" y="17627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200">
                <a:solidFill>
                  <a:srgbClr val="595959"/>
                </a:solidFill>
                <a:latin typeface="Hepta Slab"/>
                <a:ea typeface="Hepta Slab"/>
                <a:cs typeface="Hepta Slab"/>
                <a:sym typeface="Hepta Slab"/>
              </a:rPr>
              <a:t>Many Thousands</a:t>
            </a:r>
            <a:endParaRPr b="0" sz="3200">
              <a:solidFill>
                <a:srgbClr val="595959"/>
              </a:solidFill>
              <a:latin typeface="Hepta Slab"/>
              <a:ea typeface="Hepta Slab"/>
              <a:cs typeface="Hepta Slab"/>
              <a:sym typeface="Hepta Slab"/>
            </a:endParaRPr>
          </a:p>
        </p:txBody>
      </p:sp>
      <p:sp>
        <p:nvSpPr>
          <p:cNvPr id="880" name="Google Shape;880;p100"/>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881" name="Google Shape;881;p10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882" name="Google Shape;882;p100"/>
          <p:cNvSpPr txBox="1"/>
          <p:nvPr>
            <p:ph idx="1" type="body"/>
          </p:nvPr>
        </p:nvSpPr>
        <p:spPr>
          <a:xfrm>
            <a:off x="311700" y="1619250"/>
            <a:ext cx="3999900" cy="190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 Complete the table to show how many thousands are in each number. </a:t>
            </a:r>
            <a:endParaRPr/>
          </a:p>
          <a:p>
            <a:pPr indent="0" lvl="0" marL="0" rtl="0" algn="l">
              <a:spcBef>
                <a:spcPts val="1600"/>
              </a:spcBef>
              <a:spcAft>
                <a:spcPts val="0"/>
              </a:spcAft>
              <a:buNone/>
            </a:pPr>
            <a:r>
              <a:t/>
            </a:r>
            <a:endParaRPr/>
          </a:p>
          <a:p>
            <a:pPr indent="0" lvl="0" marL="0" rtl="0" algn="l">
              <a:spcBef>
                <a:spcPts val="1600"/>
              </a:spcBef>
              <a:spcAft>
                <a:spcPts val="1600"/>
              </a:spcAft>
              <a:buNone/>
            </a:pPr>
            <a:r>
              <a:rPr lang="en"/>
              <a:t>In the last row, write your own five-digit number. Together with a partner, name each number in words. (Leave the last column blank for now.)</a:t>
            </a:r>
            <a:endParaRPr/>
          </a:p>
        </p:txBody>
      </p:sp>
      <p:sp>
        <p:nvSpPr>
          <p:cNvPr id="883" name="Google Shape;883;p10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884" name="Google Shape;884;p100"/>
          <p:cNvPicPr preferRelativeResize="0"/>
          <p:nvPr/>
        </p:nvPicPr>
        <p:blipFill>
          <a:blip r:embed="rId3">
            <a:alphaModFix/>
          </a:blip>
          <a:stretch>
            <a:fillRect/>
          </a:stretch>
        </p:blipFill>
        <p:spPr>
          <a:xfrm>
            <a:off x="4464000" y="1261150"/>
            <a:ext cx="4149129" cy="3249667"/>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8" name="Shape 888"/>
        <p:cNvGrpSpPr/>
        <p:nvPr/>
      </p:nvGrpSpPr>
      <p:grpSpPr>
        <a:xfrm>
          <a:off x="0" y="0"/>
          <a:ext cx="0" cy="0"/>
          <a:chOff x="0" y="0"/>
          <a:chExt cx="0" cy="0"/>
        </a:xfrm>
      </p:grpSpPr>
      <p:sp>
        <p:nvSpPr>
          <p:cNvPr id="889" name="Google Shape;889;p101"/>
          <p:cNvSpPr txBox="1"/>
          <p:nvPr>
            <p:ph type="title"/>
          </p:nvPr>
        </p:nvSpPr>
        <p:spPr>
          <a:xfrm>
            <a:off x="311700" y="17627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200">
                <a:solidFill>
                  <a:srgbClr val="595959"/>
                </a:solidFill>
                <a:latin typeface="Hepta Slab"/>
                <a:ea typeface="Hepta Slab"/>
                <a:cs typeface="Hepta Slab"/>
                <a:sym typeface="Hepta Slab"/>
              </a:rPr>
              <a:t>Many Thousands</a:t>
            </a:r>
            <a:endParaRPr b="0" sz="3200">
              <a:solidFill>
                <a:srgbClr val="595959"/>
              </a:solidFill>
              <a:latin typeface="Hepta Slab"/>
              <a:ea typeface="Hepta Slab"/>
              <a:cs typeface="Hepta Slab"/>
              <a:sym typeface="Hepta Slab"/>
            </a:endParaRPr>
          </a:p>
        </p:txBody>
      </p:sp>
      <p:sp>
        <p:nvSpPr>
          <p:cNvPr id="890" name="Google Shape;890;p101"/>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891" name="Google Shape;891;p10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892" name="Google Shape;892;p101"/>
          <p:cNvSpPr txBox="1"/>
          <p:nvPr>
            <p:ph idx="1" type="body"/>
          </p:nvPr>
        </p:nvSpPr>
        <p:spPr>
          <a:xfrm>
            <a:off x="311700" y="1619250"/>
            <a:ext cx="3999900" cy="190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2. In the top (header) row of the last column, write “number of ten thousands”. </a:t>
            </a:r>
            <a:endParaRPr/>
          </a:p>
          <a:p>
            <a:pPr indent="0" lvl="0" marL="0" rtl="0" algn="l">
              <a:spcBef>
                <a:spcPts val="1600"/>
              </a:spcBef>
              <a:spcAft>
                <a:spcPts val="0"/>
              </a:spcAft>
              <a:buNone/>
            </a:pPr>
            <a:r>
              <a:t/>
            </a:r>
            <a:endParaRPr/>
          </a:p>
          <a:p>
            <a:pPr indent="0" lvl="0" marL="0" rtl="0" algn="l">
              <a:spcBef>
                <a:spcPts val="1600"/>
              </a:spcBef>
              <a:spcAft>
                <a:spcPts val="1600"/>
              </a:spcAft>
              <a:buNone/>
            </a:pPr>
            <a:r>
              <a:rPr lang="en"/>
              <a:t>Complete the table to show how many ten-thousands are in each number. </a:t>
            </a:r>
            <a:endParaRPr/>
          </a:p>
        </p:txBody>
      </p:sp>
      <p:sp>
        <p:nvSpPr>
          <p:cNvPr id="893" name="Google Shape;893;p10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894" name="Google Shape;894;p101"/>
          <p:cNvPicPr preferRelativeResize="0"/>
          <p:nvPr/>
        </p:nvPicPr>
        <p:blipFill>
          <a:blip r:embed="rId3">
            <a:alphaModFix/>
          </a:blip>
          <a:stretch>
            <a:fillRect/>
          </a:stretch>
        </p:blipFill>
        <p:spPr>
          <a:xfrm>
            <a:off x="4464000" y="1261150"/>
            <a:ext cx="4149129" cy="3249667"/>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8" name="Shape 898"/>
        <p:cNvGrpSpPr/>
        <p:nvPr/>
      </p:nvGrpSpPr>
      <p:grpSpPr>
        <a:xfrm>
          <a:off x="0" y="0"/>
          <a:ext cx="0" cy="0"/>
          <a:chOff x="0" y="0"/>
          <a:chExt cx="0" cy="0"/>
        </a:xfrm>
      </p:grpSpPr>
      <p:sp>
        <p:nvSpPr>
          <p:cNvPr id="899" name="Google Shape;899;p102"/>
          <p:cNvSpPr txBox="1"/>
          <p:nvPr>
            <p:ph type="title"/>
          </p:nvPr>
        </p:nvSpPr>
        <p:spPr>
          <a:xfrm>
            <a:off x="311700" y="17627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200">
                <a:solidFill>
                  <a:srgbClr val="595959"/>
                </a:solidFill>
                <a:latin typeface="Hepta Slab"/>
                <a:ea typeface="Hepta Slab"/>
                <a:cs typeface="Hepta Slab"/>
                <a:sym typeface="Hepta Slab"/>
              </a:rPr>
              <a:t>Many Thousands</a:t>
            </a:r>
            <a:endParaRPr b="0" sz="3200">
              <a:solidFill>
                <a:srgbClr val="595959"/>
              </a:solidFill>
              <a:latin typeface="Hepta Slab"/>
              <a:ea typeface="Hepta Slab"/>
              <a:cs typeface="Hepta Slab"/>
              <a:sym typeface="Hepta Slab"/>
            </a:endParaRPr>
          </a:p>
        </p:txBody>
      </p:sp>
      <p:sp>
        <p:nvSpPr>
          <p:cNvPr id="900" name="Google Shape;900;p102"/>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901" name="Google Shape;901;p10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902" name="Google Shape;902;p10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903" name="Google Shape;903;p102"/>
          <p:cNvPicPr preferRelativeResize="0"/>
          <p:nvPr/>
        </p:nvPicPr>
        <p:blipFill>
          <a:blip r:embed="rId3">
            <a:alphaModFix/>
          </a:blip>
          <a:stretch>
            <a:fillRect/>
          </a:stretch>
        </p:blipFill>
        <p:spPr>
          <a:xfrm>
            <a:off x="1524000" y="1651475"/>
            <a:ext cx="6191250" cy="21621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7" name="Shape 907"/>
        <p:cNvGrpSpPr/>
        <p:nvPr/>
      </p:nvGrpSpPr>
      <p:grpSpPr>
        <a:xfrm>
          <a:off x="0" y="0"/>
          <a:ext cx="0" cy="0"/>
          <a:chOff x="0" y="0"/>
          <a:chExt cx="0" cy="0"/>
        </a:xfrm>
      </p:grpSpPr>
      <p:sp>
        <p:nvSpPr>
          <p:cNvPr id="908" name="Google Shape;908;p103"/>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909" name="Google Shape;909;p103"/>
          <p:cNvSpPr txBox="1"/>
          <p:nvPr/>
        </p:nvSpPr>
        <p:spPr>
          <a:xfrm>
            <a:off x="321475" y="462000"/>
            <a:ext cx="77508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Today we practiced counting numbers within 100,000. We identified groups of 1,000 and groups of 10,000 in numbers</a:t>
            </a:r>
            <a:endParaRPr sz="2100">
              <a:latin typeface="Covered By Your Grace"/>
              <a:ea typeface="Covered By Your Grace"/>
              <a:cs typeface="Covered By Your Grace"/>
              <a:sym typeface="Covered By Your Grace"/>
            </a:endParaRPr>
          </a:p>
          <a:p>
            <a:pPr indent="457200" lvl="0" marL="137160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457200" lvl="0" marL="1371600" rtl="0" algn="l">
              <a:spcBef>
                <a:spcPts val="0"/>
              </a:spcBef>
              <a:spcAft>
                <a:spcPts val="0"/>
              </a:spcAft>
              <a:buNone/>
            </a:pPr>
            <a:r>
              <a:rPr lang="en" sz="2100">
                <a:latin typeface="Covered By Your Grace"/>
                <a:ea typeface="Covered By Your Grace"/>
                <a:cs typeface="Covered By Your Grace"/>
                <a:sym typeface="Covered By Your Grace"/>
              </a:rPr>
              <a:t>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		</a:t>
            </a:r>
            <a:endParaRPr sz="2100">
              <a:latin typeface="Covered By Your Grace"/>
              <a:ea typeface="Covered By Your Grace"/>
              <a:cs typeface="Covered By Your Grace"/>
              <a:sym typeface="Covered By Your Grace"/>
            </a:endParaRPr>
          </a:p>
        </p:txBody>
      </p:sp>
      <p:sp>
        <p:nvSpPr>
          <p:cNvPr id="910" name="Google Shape;910;p103"/>
          <p:cNvSpPr/>
          <p:nvPr/>
        </p:nvSpPr>
        <p:spPr>
          <a:xfrm flipH="1">
            <a:off x="594162" y="2479526"/>
            <a:ext cx="2702637" cy="127602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1" name="Google Shape;911;p103"/>
          <p:cNvSpPr txBox="1"/>
          <p:nvPr/>
        </p:nvSpPr>
        <p:spPr>
          <a:xfrm>
            <a:off x="909350" y="2721659"/>
            <a:ext cx="22821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How can we tell the number of thousands in a number?</a:t>
            </a:r>
            <a:endParaRPr b="1" sz="1100">
              <a:latin typeface="Quicksand"/>
              <a:ea typeface="Quicksand"/>
              <a:cs typeface="Quicksand"/>
              <a:sym typeface="Quicksand"/>
            </a:endParaRPr>
          </a:p>
        </p:txBody>
      </p:sp>
      <p:sp>
        <p:nvSpPr>
          <p:cNvPr id="912" name="Google Shape;912;p103"/>
          <p:cNvSpPr/>
          <p:nvPr/>
        </p:nvSpPr>
        <p:spPr>
          <a:xfrm>
            <a:off x="5904937" y="3317563"/>
            <a:ext cx="2702637" cy="127602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3" name="Google Shape;913;p103"/>
          <p:cNvSpPr txBox="1"/>
          <p:nvPr/>
        </p:nvSpPr>
        <p:spPr>
          <a:xfrm flipH="1">
            <a:off x="6010287" y="3559696"/>
            <a:ext cx="22821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How do we determine the number of ten-thousands in a number?</a:t>
            </a:r>
            <a:endParaRPr b="1" sz="1100">
              <a:latin typeface="Quicksand"/>
              <a:ea typeface="Quicksand"/>
              <a:cs typeface="Quicksand"/>
              <a:sym typeface="Quicksand"/>
            </a:endParaRPr>
          </a:p>
        </p:txBody>
      </p:sp>
      <p:pic>
        <p:nvPicPr>
          <p:cNvPr id="914" name="Google Shape;914;p103"/>
          <p:cNvPicPr preferRelativeResize="0"/>
          <p:nvPr/>
        </p:nvPicPr>
        <p:blipFill>
          <a:blip r:embed="rId3">
            <a:alphaModFix/>
          </a:blip>
          <a:stretch>
            <a:fillRect/>
          </a:stretch>
        </p:blipFill>
        <p:spPr>
          <a:xfrm>
            <a:off x="3781425" y="1350225"/>
            <a:ext cx="1581150" cy="952500"/>
          </a:xfrm>
          <a:prstGeom prst="rect">
            <a:avLst/>
          </a:prstGeom>
          <a:noFill/>
          <a:ln>
            <a:noFill/>
          </a:ln>
        </p:spPr>
      </p:pic>
      <p:pic>
        <p:nvPicPr>
          <p:cNvPr id="915" name="Google Shape;915;p103"/>
          <p:cNvPicPr preferRelativeResize="0"/>
          <p:nvPr/>
        </p:nvPicPr>
        <p:blipFill rotWithShape="1">
          <a:blip r:embed="rId4">
            <a:alphaModFix/>
          </a:blip>
          <a:srcRect b="0" l="21370" r="22481" t="0"/>
          <a:stretch/>
        </p:blipFill>
        <p:spPr>
          <a:xfrm>
            <a:off x="4277950" y="2926150"/>
            <a:ext cx="1240600" cy="1389675"/>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919" name="Shape 919"/>
        <p:cNvGrpSpPr/>
        <p:nvPr/>
      </p:nvGrpSpPr>
      <p:grpSpPr>
        <a:xfrm>
          <a:off x="0" y="0"/>
          <a:ext cx="0" cy="0"/>
          <a:chOff x="0" y="0"/>
          <a:chExt cx="0" cy="0"/>
        </a:xfrm>
      </p:grpSpPr>
      <p:sp>
        <p:nvSpPr>
          <p:cNvPr id="920" name="Google Shape;920;p104"/>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latin typeface="Hepta Slab"/>
                <a:ea typeface="Hepta Slab"/>
                <a:cs typeface="Hepta Slab"/>
                <a:sym typeface="Hepta Slab"/>
              </a:rPr>
              <a:t>Beyond 100,000</a:t>
            </a:r>
            <a:endParaRPr sz="4400">
              <a:latin typeface="Hepta Slab"/>
              <a:ea typeface="Hepta Slab"/>
              <a:cs typeface="Hepta Slab"/>
              <a:sym typeface="Hepta Slab"/>
            </a:endParaRPr>
          </a:p>
        </p:txBody>
      </p:sp>
      <p:sp>
        <p:nvSpPr>
          <p:cNvPr id="921" name="Google Shape;921;p104"/>
          <p:cNvSpPr txBox="1"/>
          <p:nvPr/>
        </p:nvSpPr>
        <p:spPr>
          <a:xfrm>
            <a:off x="2778450" y="2906325"/>
            <a:ext cx="5043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Let’s read, write, and represent numbers beyond 100,000.</a:t>
            </a:r>
            <a:endParaRPr>
              <a:solidFill>
                <a:schemeClr val="dk1"/>
              </a:solidFill>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922" name="Google Shape;922;p104"/>
          <p:cNvSpPr/>
          <p:nvPr/>
        </p:nvSpPr>
        <p:spPr>
          <a:xfrm>
            <a:off x="2391277" y="298417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3" name="Google Shape;923;p104"/>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4.NBT.A.1, 4.NBT.A.2</a:t>
            </a:r>
            <a:endParaRPr sz="1100">
              <a:latin typeface="Quicksand"/>
              <a:ea typeface="Quicksand"/>
              <a:cs typeface="Quicksand"/>
              <a:sym typeface="Quicksand"/>
            </a:endParaRPr>
          </a:p>
        </p:txBody>
      </p:sp>
      <p:sp>
        <p:nvSpPr>
          <p:cNvPr id="924" name="Google Shape;924;p104"/>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8</a:t>
            </a:r>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8" name="Shape 928"/>
        <p:cNvGrpSpPr/>
        <p:nvPr/>
      </p:nvGrpSpPr>
      <p:grpSpPr>
        <a:xfrm>
          <a:off x="0" y="0"/>
          <a:ext cx="0" cy="0"/>
          <a:chOff x="0" y="0"/>
          <a:chExt cx="0" cy="0"/>
        </a:xfrm>
      </p:grpSpPr>
      <p:sp>
        <p:nvSpPr>
          <p:cNvPr id="929" name="Google Shape;929;p105"/>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930" name="Google Shape;930;p105"/>
          <p:cNvSpPr txBox="1"/>
          <p:nvPr/>
        </p:nvSpPr>
        <p:spPr>
          <a:xfrm>
            <a:off x="308325" y="499550"/>
            <a:ext cx="8414400" cy="9792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800">
                <a:solidFill>
                  <a:srgbClr val="595959"/>
                </a:solidFill>
                <a:latin typeface="Hepta Slab"/>
                <a:ea typeface="Hepta Slab"/>
                <a:cs typeface="Hepta Slab"/>
                <a:sym typeface="Hepta Slab"/>
              </a:rPr>
              <a:t>How Many Do You See?</a:t>
            </a:r>
            <a:endParaRPr sz="2800">
              <a:solidFill>
                <a:srgbClr val="595959"/>
              </a:solidFill>
              <a:latin typeface="Hepta Slab"/>
              <a:ea typeface="Hepta Slab"/>
              <a:cs typeface="Hepta Slab"/>
              <a:sym typeface="Hepta Slab"/>
            </a:endParaRPr>
          </a:p>
        </p:txBody>
      </p:sp>
      <p:sp>
        <p:nvSpPr>
          <p:cNvPr id="931" name="Google Shape;931;p10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932" name="Google Shape;932;p105"/>
          <p:cNvSpPr/>
          <p:nvPr/>
        </p:nvSpPr>
        <p:spPr>
          <a:xfrm rot="-658143">
            <a:off x="722543" y="1672375"/>
            <a:ext cx="1569951" cy="720085"/>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3" name="Google Shape;933;p105"/>
          <p:cNvSpPr txBox="1"/>
          <p:nvPr/>
        </p:nvSpPr>
        <p:spPr>
          <a:xfrm rot="-721396">
            <a:off x="961605" y="1716299"/>
            <a:ext cx="1091647" cy="6323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How many do you see?</a:t>
            </a:r>
            <a:endParaRPr b="1" sz="1600">
              <a:solidFill>
                <a:srgbClr val="434343"/>
              </a:solidFill>
              <a:latin typeface="Caveat Brush"/>
              <a:ea typeface="Caveat Brush"/>
              <a:cs typeface="Caveat Brush"/>
              <a:sym typeface="Caveat Brush"/>
            </a:endParaRPr>
          </a:p>
        </p:txBody>
      </p:sp>
      <p:sp>
        <p:nvSpPr>
          <p:cNvPr id="934" name="Google Shape;934;p105"/>
          <p:cNvSpPr/>
          <p:nvPr/>
        </p:nvSpPr>
        <p:spPr>
          <a:xfrm rot="925591">
            <a:off x="6789559" y="3379392"/>
            <a:ext cx="1747880" cy="703517"/>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5" name="Google Shape;935;p105"/>
          <p:cNvSpPr txBox="1"/>
          <p:nvPr/>
        </p:nvSpPr>
        <p:spPr>
          <a:xfrm rot="857210">
            <a:off x="7056263" y="3347025"/>
            <a:ext cx="1214460" cy="618176"/>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How do you see them?</a:t>
            </a:r>
            <a:endParaRPr b="1" sz="1600">
              <a:solidFill>
                <a:srgbClr val="434343"/>
              </a:solidFill>
              <a:latin typeface="Caveat Brush"/>
              <a:ea typeface="Caveat Brush"/>
              <a:cs typeface="Caveat Brush"/>
              <a:sym typeface="Caveat Brush"/>
            </a:endParaRPr>
          </a:p>
        </p:txBody>
      </p:sp>
      <p:pic>
        <p:nvPicPr>
          <p:cNvPr id="936" name="Google Shape;936;p105"/>
          <p:cNvPicPr preferRelativeResize="0"/>
          <p:nvPr/>
        </p:nvPicPr>
        <p:blipFill>
          <a:blip r:embed="rId3">
            <a:alphaModFix/>
          </a:blip>
          <a:stretch>
            <a:fillRect/>
          </a:stretch>
        </p:blipFill>
        <p:spPr>
          <a:xfrm>
            <a:off x="2481636" y="1631150"/>
            <a:ext cx="4095750" cy="2765789"/>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0" name="Shape 940"/>
        <p:cNvGrpSpPr/>
        <p:nvPr/>
      </p:nvGrpSpPr>
      <p:grpSpPr>
        <a:xfrm>
          <a:off x="0" y="0"/>
          <a:ext cx="0" cy="0"/>
          <a:chOff x="0" y="0"/>
          <a:chExt cx="0" cy="0"/>
        </a:xfrm>
      </p:grpSpPr>
      <p:sp>
        <p:nvSpPr>
          <p:cNvPr id="941" name="Google Shape;941;p106"/>
          <p:cNvSpPr txBox="1"/>
          <p:nvPr/>
        </p:nvSpPr>
        <p:spPr>
          <a:xfrm>
            <a:off x="288950" y="427650"/>
            <a:ext cx="7998300" cy="3000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Lin’s Strategy</a:t>
            </a:r>
            <a:endParaRPr sz="3200">
              <a:solidFill>
                <a:srgbClr val="595959"/>
              </a:solidFill>
              <a:latin typeface="Hepta Slab"/>
              <a:ea typeface="Hepta Slab"/>
              <a:cs typeface="Hepta Slab"/>
              <a:sym typeface="Hepta Slab"/>
            </a:endParaRPr>
          </a:p>
        </p:txBody>
      </p:sp>
      <p:sp>
        <p:nvSpPr>
          <p:cNvPr id="942" name="Google Shape;942;p10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943" name="Google Shape;943;p106"/>
          <p:cNvSpPr txBox="1"/>
          <p:nvPr/>
        </p:nvSpPr>
        <p:spPr>
          <a:xfrm>
            <a:off x="535775" y="1157300"/>
            <a:ext cx="32574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434343"/>
                </a:solidFill>
              </a:rPr>
              <a:t>1. Use base-ten blocks or draw a base-ten diagram to represent 15,710.</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p:txBody>
      </p:sp>
      <p:sp>
        <p:nvSpPr>
          <p:cNvPr id="944" name="Google Shape;944;p106"/>
          <p:cNvSpPr txBox="1"/>
          <p:nvPr/>
        </p:nvSpPr>
        <p:spPr>
          <a:xfrm>
            <a:off x="535775" y="2480350"/>
            <a:ext cx="41256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2. Lin is using blocks like these to represent 15,710. She decided to change the value of the small cube to represent 10.</a:t>
            </a:r>
            <a:endParaRPr/>
          </a:p>
        </p:txBody>
      </p:sp>
      <p:pic>
        <p:nvPicPr>
          <p:cNvPr id="945" name="Google Shape;945;p106"/>
          <p:cNvPicPr preferRelativeResize="0"/>
          <p:nvPr/>
        </p:nvPicPr>
        <p:blipFill>
          <a:blip r:embed="rId3">
            <a:alphaModFix/>
          </a:blip>
          <a:stretch>
            <a:fillRect/>
          </a:stretch>
        </p:blipFill>
        <p:spPr>
          <a:xfrm>
            <a:off x="1067400" y="3349800"/>
            <a:ext cx="2350875" cy="1189725"/>
          </a:xfrm>
          <a:prstGeom prst="rect">
            <a:avLst/>
          </a:prstGeom>
          <a:noFill/>
          <a:ln cap="flat" cmpd="sng" w="19050">
            <a:solidFill>
              <a:schemeClr val="dk2"/>
            </a:solidFill>
            <a:prstDash val="solid"/>
            <a:round/>
            <a:headEnd len="sm" w="sm" type="none"/>
            <a:tailEnd len="sm" w="sm" type="none"/>
          </a:ln>
        </p:spPr>
      </p:pic>
      <p:sp>
        <p:nvSpPr>
          <p:cNvPr id="946" name="Google Shape;946;p106"/>
          <p:cNvSpPr txBox="1"/>
          <p:nvPr/>
        </p:nvSpPr>
        <p:spPr>
          <a:xfrm>
            <a:off x="4661375" y="1760350"/>
            <a:ext cx="41256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What is the value of each block if the value of the small cube is 10?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 Small cube: 10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 Long rectangular block: __________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 Large square block: __________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d. Large cube: __________ </a:t>
            </a:r>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0" name="Shape 950"/>
        <p:cNvGrpSpPr/>
        <p:nvPr/>
      </p:nvGrpSpPr>
      <p:grpSpPr>
        <a:xfrm>
          <a:off x="0" y="0"/>
          <a:ext cx="0" cy="0"/>
          <a:chOff x="0" y="0"/>
          <a:chExt cx="0" cy="0"/>
        </a:xfrm>
      </p:grpSpPr>
      <p:sp>
        <p:nvSpPr>
          <p:cNvPr id="951" name="Google Shape;951;p107"/>
          <p:cNvSpPr txBox="1"/>
          <p:nvPr/>
        </p:nvSpPr>
        <p:spPr>
          <a:xfrm>
            <a:off x="288950" y="331200"/>
            <a:ext cx="7998300" cy="3000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Lin’s Strategy</a:t>
            </a:r>
            <a:endParaRPr sz="3200">
              <a:solidFill>
                <a:srgbClr val="595959"/>
              </a:solidFill>
              <a:latin typeface="Hepta Slab"/>
              <a:ea typeface="Hepta Slab"/>
              <a:cs typeface="Hepta Slab"/>
              <a:sym typeface="Hepta Slab"/>
            </a:endParaRPr>
          </a:p>
        </p:txBody>
      </p:sp>
      <p:sp>
        <p:nvSpPr>
          <p:cNvPr id="952" name="Google Shape;952;p10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953" name="Google Shape;953;p107"/>
          <p:cNvSpPr txBox="1"/>
          <p:nvPr/>
        </p:nvSpPr>
        <p:spPr>
          <a:xfrm>
            <a:off x="535775" y="1157300"/>
            <a:ext cx="32574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434343"/>
                </a:solidFill>
              </a:rPr>
              <a:t>3. Use Lin’s strategy to represent 15,710.</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p:txBody>
      </p:sp>
      <p:sp>
        <p:nvSpPr>
          <p:cNvPr id="954" name="Google Shape;954;p107"/>
          <p:cNvSpPr txBox="1"/>
          <p:nvPr/>
        </p:nvSpPr>
        <p:spPr>
          <a:xfrm>
            <a:off x="578725" y="2211750"/>
            <a:ext cx="41256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4. Use Lin’s strategy to represent each number.</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 23,000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 58,100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 69,470</a:t>
            </a:r>
            <a:endParaRPr/>
          </a:p>
        </p:txBody>
      </p:sp>
      <p:sp>
        <p:nvSpPr>
          <p:cNvPr id="955" name="Google Shape;955;p107"/>
          <p:cNvSpPr txBox="1"/>
          <p:nvPr/>
        </p:nvSpPr>
        <p:spPr>
          <a:xfrm>
            <a:off x="4768625" y="1575225"/>
            <a:ext cx="41256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5. Using her strategy, which base-ten blocks would be used to represent 100,000?</a:t>
            </a:r>
            <a:endParaRPr/>
          </a:p>
        </p:txBody>
      </p:sp>
      <p:pic>
        <p:nvPicPr>
          <p:cNvPr id="956" name="Google Shape;956;p107"/>
          <p:cNvPicPr preferRelativeResize="0"/>
          <p:nvPr/>
        </p:nvPicPr>
        <p:blipFill>
          <a:blip r:embed="rId3">
            <a:alphaModFix/>
          </a:blip>
          <a:stretch>
            <a:fillRect/>
          </a:stretch>
        </p:blipFill>
        <p:spPr>
          <a:xfrm>
            <a:off x="5868000" y="3392675"/>
            <a:ext cx="2350875" cy="11897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0" name="Shape 960"/>
        <p:cNvGrpSpPr/>
        <p:nvPr/>
      </p:nvGrpSpPr>
      <p:grpSpPr>
        <a:xfrm>
          <a:off x="0" y="0"/>
          <a:ext cx="0" cy="0"/>
          <a:chOff x="0" y="0"/>
          <a:chExt cx="0" cy="0"/>
        </a:xfrm>
      </p:grpSpPr>
      <p:sp>
        <p:nvSpPr>
          <p:cNvPr id="961" name="Google Shape;961;p108"/>
          <p:cNvSpPr txBox="1"/>
          <p:nvPr>
            <p:ph type="ctrTitle"/>
          </p:nvPr>
        </p:nvSpPr>
        <p:spPr>
          <a:xfrm>
            <a:off x="409550" y="267243"/>
            <a:ext cx="7772400" cy="8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What Number is Represented?</a:t>
            </a:r>
            <a:endParaRPr>
              <a:solidFill>
                <a:srgbClr val="595959"/>
              </a:solidFill>
            </a:endParaRPr>
          </a:p>
        </p:txBody>
      </p:sp>
      <p:sp>
        <p:nvSpPr>
          <p:cNvPr id="962" name="Google Shape;962;p10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963" name="Google Shape;963;p108"/>
          <p:cNvSpPr txBox="1"/>
          <p:nvPr/>
        </p:nvSpPr>
        <p:spPr>
          <a:xfrm>
            <a:off x="4600700" y="1296600"/>
            <a:ext cx="3955200" cy="80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1. A small cube represents 1. What value do the blocks represent?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2. A small cube is now worth 10. What is the new value that the blocks represent?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3. Write two statements comparing the numbers in the previous problems.</a:t>
            </a:r>
            <a:endParaRPr sz="1800"/>
          </a:p>
        </p:txBody>
      </p:sp>
      <p:pic>
        <p:nvPicPr>
          <p:cNvPr id="964" name="Google Shape;964;p108"/>
          <p:cNvPicPr preferRelativeResize="0"/>
          <p:nvPr/>
        </p:nvPicPr>
        <p:blipFill>
          <a:blip r:embed="rId3">
            <a:alphaModFix/>
          </a:blip>
          <a:stretch>
            <a:fillRect/>
          </a:stretch>
        </p:blipFill>
        <p:spPr>
          <a:xfrm>
            <a:off x="602450" y="1414474"/>
            <a:ext cx="3892000" cy="2624400"/>
          </a:xfrm>
          <a:prstGeom prst="rect">
            <a:avLst/>
          </a:prstGeom>
          <a:noFill/>
          <a:ln>
            <a:noFill/>
          </a:ln>
        </p:spPr>
      </p:pic>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8" name="Shape 968"/>
        <p:cNvGrpSpPr/>
        <p:nvPr/>
      </p:nvGrpSpPr>
      <p:grpSpPr>
        <a:xfrm>
          <a:off x="0" y="0"/>
          <a:ext cx="0" cy="0"/>
          <a:chOff x="0" y="0"/>
          <a:chExt cx="0" cy="0"/>
        </a:xfrm>
      </p:grpSpPr>
      <p:sp>
        <p:nvSpPr>
          <p:cNvPr id="969" name="Google Shape;969;p109"/>
          <p:cNvSpPr txBox="1"/>
          <p:nvPr>
            <p:ph type="ctrTitle"/>
          </p:nvPr>
        </p:nvSpPr>
        <p:spPr>
          <a:xfrm>
            <a:off x="473850" y="267243"/>
            <a:ext cx="7772400" cy="8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Building Hundred Thousands</a:t>
            </a:r>
            <a:endParaRPr>
              <a:solidFill>
                <a:srgbClr val="595959"/>
              </a:solidFill>
            </a:endParaRPr>
          </a:p>
        </p:txBody>
      </p:sp>
      <p:sp>
        <p:nvSpPr>
          <p:cNvPr id="970" name="Google Shape;970;p10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971" name="Google Shape;971;p109"/>
          <p:cNvSpPr txBox="1"/>
          <p:nvPr/>
        </p:nvSpPr>
        <p:spPr>
          <a:xfrm>
            <a:off x="473850" y="1108750"/>
            <a:ext cx="4350300" cy="80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 To represent large numbers, Lin changed the value of the small cube to 10. She used the following blocks to represent her first number.</a:t>
            </a:r>
            <a:endParaRPr/>
          </a:p>
        </p:txBody>
      </p:sp>
      <p:pic>
        <p:nvPicPr>
          <p:cNvPr id="972" name="Google Shape;972;p109"/>
          <p:cNvPicPr preferRelativeResize="0"/>
          <p:nvPr/>
        </p:nvPicPr>
        <p:blipFill>
          <a:blip r:embed="rId3">
            <a:alphaModFix/>
          </a:blip>
          <a:stretch>
            <a:fillRect/>
          </a:stretch>
        </p:blipFill>
        <p:spPr>
          <a:xfrm>
            <a:off x="473850" y="2132400"/>
            <a:ext cx="4350451" cy="1619075"/>
          </a:xfrm>
          <a:prstGeom prst="rect">
            <a:avLst/>
          </a:prstGeom>
          <a:noFill/>
          <a:ln cap="flat" cmpd="sng" w="19050">
            <a:solidFill>
              <a:schemeClr val="dk2"/>
            </a:solidFill>
            <a:prstDash val="solid"/>
            <a:round/>
            <a:headEnd len="sm" w="sm" type="none"/>
            <a:tailEnd len="sm" w="sm" type="none"/>
          </a:ln>
        </p:spPr>
      </p:pic>
      <p:sp>
        <p:nvSpPr>
          <p:cNvPr id="973" name="Google Shape;973;p109"/>
          <p:cNvSpPr txBox="1"/>
          <p:nvPr/>
        </p:nvSpPr>
        <p:spPr>
          <a:xfrm>
            <a:off x="5239950" y="1553775"/>
            <a:ext cx="3268200" cy="247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
              <a:t>a. What number did Lin represent? Show or explain your reasoning.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 Write an equation to represent the value of the blocks.</a:t>
            </a:r>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7" name="Shape 977"/>
        <p:cNvGrpSpPr/>
        <p:nvPr/>
      </p:nvGrpSpPr>
      <p:grpSpPr>
        <a:xfrm>
          <a:off x="0" y="0"/>
          <a:ext cx="0" cy="0"/>
          <a:chOff x="0" y="0"/>
          <a:chExt cx="0" cy="0"/>
        </a:xfrm>
      </p:grpSpPr>
      <p:sp>
        <p:nvSpPr>
          <p:cNvPr id="978" name="Google Shape;978;p110"/>
          <p:cNvSpPr txBox="1"/>
          <p:nvPr>
            <p:ph type="ctrTitle"/>
          </p:nvPr>
        </p:nvSpPr>
        <p:spPr>
          <a:xfrm>
            <a:off x="473850" y="267243"/>
            <a:ext cx="7772400" cy="8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Building Hundred Thousands</a:t>
            </a:r>
            <a:endParaRPr>
              <a:solidFill>
                <a:srgbClr val="595959"/>
              </a:solidFill>
            </a:endParaRPr>
          </a:p>
        </p:txBody>
      </p:sp>
      <p:sp>
        <p:nvSpPr>
          <p:cNvPr id="979" name="Google Shape;979;p11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980" name="Google Shape;980;p110"/>
          <p:cNvSpPr txBox="1"/>
          <p:nvPr/>
        </p:nvSpPr>
        <p:spPr>
          <a:xfrm>
            <a:off x="473850" y="1332300"/>
            <a:ext cx="4648200" cy="80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2. She used more blocks to represent another number.</a:t>
            </a:r>
            <a:endParaRPr/>
          </a:p>
        </p:txBody>
      </p:sp>
      <p:sp>
        <p:nvSpPr>
          <p:cNvPr id="981" name="Google Shape;981;p110"/>
          <p:cNvSpPr txBox="1"/>
          <p:nvPr/>
        </p:nvSpPr>
        <p:spPr>
          <a:xfrm>
            <a:off x="5239950" y="1553775"/>
            <a:ext cx="3268200" cy="247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
              <a:t>a. What number did Lin represent? Show or explain your reasoning.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 Write an equation to represent the value of the blocks.</a:t>
            </a:r>
            <a:endParaRPr/>
          </a:p>
        </p:txBody>
      </p:sp>
      <p:pic>
        <p:nvPicPr>
          <p:cNvPr id="982" name="Google Shape;982;p110"/>
          <p:cNvPicPr preferRelativeResize="0"/>
          <p:nvPr/>
        </p:nvPicPr>
        <p:blipFill>
          <a:blip r:embed="rId3">
            <a:alphaModFix/>
          </a:blip>
          <a:stretch>
            <a:fillRect/>
          </a:stretch>
        </p:blipFill>
        <p:spPr>
          <a:xfrm>
            <a:off x="548900" y="2132400"/>
            <a:ext cx="4212550" cy="16103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6" name="Shape 986"/>
        <p:cNvGrpSpPr/>
        <p:nvPr/>
      </p:nvGrpSpPr>
      <p:grpSpPr>
        <a:xfrm>
          <a:off x="0" y="0"/>
          <a:ext cx="0" cy="0"/>
          <a:chOff x="0" y="0"/>
          <a:chExt cx="0" cy="0"/>
        </a:xfrm>
      </p:grpSpPr>
      <p:sp>
        <p:nvSpPr>
          <p:cNvPr id="987" name="Google Shape;987;p111"/>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988" name="Google Shape;988;p111"/>
          <p:cNvSpPr txBox="1"/>
          <p:nvPr/>
        </p:nvSpPr>
        <p:spPr>
          <a:xfrm>
            <a:off x="321475" y="462000"/>
            <a:ext cx="77508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Today we wrote multi-digit numbers using expanded form. Explain expanded form to a partner.</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2100">
              <a:latin typeface="Covered By Your Grace"/>
              <a:ea typeface="Covered By Your Grace"/>
              <a:cs typeface="Covered By Your Grace"/>
              <a:sym typeface="Covered By Your Grace"/>
            </a:endParaRPr>
          </a:p>
          <a:p>
            <a:pPr indent="457200" lvl="0" marL="137160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457200" lvl="0" marL="1371600" rtl="0" algn="l">
              <a:spcBef>
                <a:spcPts val="0"/>
              </a:spcBef>
              <a:spcAft>
                <a:spcPts val="0"/>
              </a:spcAft>
              <a:buNone/>
            </a:pPr>
            <a:r>
              <a:rPr lang="en" sz="2100">
                <a:latin typeface="Covered By Your Grace"/>
                <a:ea typeface="Covered By Your Grace"/>
                <a:cs typeface="Covered By Your Grace"/>
                <a:sym typeface="Covered By Your Grace"/>
              </a:rPr>
              <a:t>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		</a:t>
            </a:r>
            <a:endParaRPr sz="2100">
              <a:latin typeface="Covered By Your Grace"/>
              <a:ea typeface="Covered By Your Grace"/>
              <a:cs typeface="Covered By Your Grace"/>
              <a:sym typeface="Covered By Your Grace"/>
            </a:endParaRPr>
          </a:p>
        </p:txBody>
      </p:sp>
      <p:sp>
        <p:nvSpPr>
          <p:cNvPr id="989" name="Google Shape;989;p111"/>
          <p:cNvSpPr/>
          <p:nvPr/>
        </p:nvSpPr>
        <p:spPr>
          <a:xfrm flipH="1">
            <a:off x="549538" y="3566688"/>
            <a:ext cx="2702637" cy="127767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0" name="Google Shape;990;p111"/>
          <p:cNvSpPr txBox="1"/>
          <p:nvPr/>
        </p:nvSpPr>
        <p:spPr>
          <a:xfrm>
            <a:off x="759812" y="3877796"/>
            <a:ext cx="22821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How many hundred thousands are in this number?</a:t>
            </a:r>
            <a:endParaRPr b="1" sz="1100">
              <a:latin typeface="Quicksand"/>
              <a:ea typeface="Quicksand"/>
              <a:cs typeface="Quicksand"/>
              <a:sym typeface="Quicksand"/>
            </a:endParaRPr>
          </a:p>
        </p:txBody>
      </p:sp>
      <p:sp>
        <p:nvSpPr>
          <p:cNvPr id="991" name="Google Shape;991;p111"/>
          <p:cNvSpPr/>
          <p:nvPr/>
        </p:nvSpPr>
        <p:spPr>
          <a:xfrm>
            <a:off x="5297713" y="1586528"/>
            <a:ext cx="2702637" cy="164234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2" name="Google Shape;992;p111"/>
          <p:cNvSpPr txBox="1"/>
          <p:nvPr/>
        </p:nvSpPr>
        <p:spPr>
          <a:xfrm flipH="1">
            <a:off x="5508000" y="1897696"/>
            <a:ext cx="22821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What equation could we write to show 10 groups of 10,000 are equivalent to 100,000?</a:t>
            </a:r>
            <a:endParaRPr b="1" sz="1100">
              <a:latin typeface="Quicksand"/>
              <a:ea typeface="Quicksand"/>
              <a:cs typeface="Quicksand"/>
              <a:sym typeface="Quicksand"/>
            </a:endParaRPr>
          </a:p>
        </p:txBody>
      </p:sp>
      <p:sp>
        <p:nvSpPr>
          <p:cNvPr id="993" name="Google Shape;993;p111"/>
          <p:cNvSpPr/>
          <p:nvPr/>
        </p:nvSpPr>
        <p:spPr>
          <a:xfrm>
            <a:off x="5738225" y="3553301"/>
            <a:ext cx="2702637" cy="130444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4" name="Google Shape;994;p111"/>
          <p:cNvSpPr txBox="1"/>
          <p:nvPr/>
        </p:nvSpPr>
        <p:spPr>
          <a:xfrm flipH="1">
            <a:off x="5948500" y="3735896"/>
            <a:ext cx="22821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How would we write 115,000 numbers using expanded form?</a:t>
            </a:r>
            <a:endParaRPr b="1" sz="1100">
              <a:latin typeface="Quicksand"/>
              <a:ea typeface="Quicksand"/>
              <a:cs typeface="Quicksand"/>
              <a:sym typeface="Quicksand"/>
            </a:endParaRPr>
          </a:p>
        </p:txBody>
      </p:sp>
      <p:pic>
        <p:nvPicPr>
          <p:cNvPr id="995" name="Google Shape;995;p111"/>
          <p:cNvPicPr preferRelativeResize="0"/>
          <p:nvPr/>
        </p:nvPicPr>
        <p:blipFill rotWithShape="1">
          <a:blip r:embed="rId3">
            <a:alphaModFix/>
          </a:blip>
          <a:srcRect b="0" l="21370" r="22481" t="0"/>
          <a:stretch/>
        </p:blipFill>
        <p:spPr>
          <a:xfrm>
            <a:off x="3762112" y="3096201"/>
            <a:ext cx="1466178" cy="1642350"/>
          </a:xfrm>
          <a:prstGeom prst="rect">
            <a:avLst/>
          </a:prstGeom>
          <a:noFill/>
          <a:ln>
            <a:noFill/>
          </a:ln>
        </p:spPr>
      </p:pic>
      <p:pic>
        <p:nvPicPr>
          <p:cNvPr id="996" name="Google Shape;996;p111"/>
          <p:cNvPicPr preferRelativeResize="0"/>
          <p:nvPr/>
        </p:nvPicPr>
        <p:blipFill>
          <a:blip r:embed="rId4">
            <a:alphaModFix/>
          </a:blip>
          <a:stretch>
            <a:fillRect/>
          </a:stretch>
        </p:blipFill>
        <p:spPr>
          <a:xfrm>
            <a:off x="3348425" y="1350175"/>
            <a:ext cx="1782650" cy="891325"/>
          </a:xfrm>
          <a:prstGeom prst="rect">
            <a:avLst/>
          </a:prstGeom>
          <a:noFill/>
          <a:ln>
            <a:noFill/>
          </a:ln>
        </p:spPr>
      </p:pic>
      <p:sp>
        <p:nvSpPr>
          <p:cNvPr id="997" name="Google Shape;997;p111"/>
          <p:cNvSpPr/>
          <p:nvPr/>
        </p:nvSpPr>
        <p:spPr>
          <a:xfrm flipH="1">
            <a:off x="813163" y="2063250"/>
            <a:ext cx="2702637" cy="127767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8" name="Google Shape;998;p111"/>
          <p:cNvSpPr txBox="1"/>
          <p:nvPr/>
        </p:nvSpPr>
        <p:spPr>
          <a:xfrm>
            <a:off x="1023437" y="2374359"/>
            <a:ext cx="22821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How many groups of 10,000 make 100,000?</a:t>
            </a:r>
            <a:endParaRPr b="1" sz="1100">
              <a:latin typeface="Quicksand"/>
              <a:ea typeface="Quicksand"/>
              <a:cs typeface="Quicksand"/>
              <a:sym typeface="Quicksand"/>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1002" name="Shape 1002"/>
        <p:cNvGrpSpPr/>
        <p:nvPr/>
      </p:nvGrpSpPr>
      <p:grpSpPr>
        <a:xfrm>
          <a:off x="0" y="0"/>
          <a:ext cx="0" cy="0"/>
          <a:chOff x="0" y="0"/>
          <a:chExt cx="0" cy="0"/>
        </a:xfrm>
      </p:grpSpPr>
      <p:sp>
        <p:nvSpPr>
          <p:cNvPr id="1003" name="Google Shape;1003;p112"/>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latin typeface="Hepta Slab"/>
                <a:ea typeface="Hepta Slab"/>
                <a:cs typeface="Hepta Slab"/>
                <a:sym typeface="Hepta Slab"/>
              </a:rPr>
              <a:t>Same Digit, </a:t>
            </a:r>
            <a:endParaRPr sz="4400">
              <a:latin typeface="Hepta Slab"/>
              <a:ea typeface="Hepta Slab"/>
              <a:cs typeface="Hepta Slab"/>
              <a:sym typeface="Hepta Slab"/>
            </a:endParaRPr>
          </a:p>
          <a:p>
            <a:pPr indent="0" lvl="0" marL="0" rtl="0" algn="ctr">
              <a:spcBef>
                <a:spcPts val="0"/>
              </a:spcBef>
              <a:spcAft>
                <a:spcPts val="0"/>
              </a:spcAft>
              <a:buNone/>
            </a:pPr>
            <a:r>
              <a:rPr lang="en" sz="4400">
                <a:latin typeface="Hepta Slab"/>
                <a:ea typeface="Hepta Slab"/>
                <a:cs typeface="Hepta Slab"/>
                <a:sym typeface="Hepta Slab"/>
              </a:rPr>
              <a:t>Different Value </a:t>
            </a:r>
            <a:endParaRPr sz="4400">
              <a:latin typeface="Hepta Slab"/>
              <a:ea typeface="Hepta Slab"/>
              <a:cs typeface="Hepta Slab"/>
              <a:sym typeface="Hepta Slab"/>
            </a:endParaRPr>
          </a:p>
        </p:txBody>
      </p:sp>
      <p:sp>
        <p:nvSpPr>
          <p:cNvPr id="1004" name="Google Shape;1004;p112"/>
          <p:cNvSpPr txBox="1"/>
          <p:nvPr/>
        </p:nvSpPr>
        <p:spPr>
          <a:xfrm>
            <a:off x="2389575" y="2906325"/>
            <a:ext cx="6375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Let’s describe the relationship between the digits in multi-digit numbers.</a:t>
            </a:r>
            <a:endParaRPr>
              <a:solidFill>
                <a:schemeClr val="dk1"/>
              </a:solidFill>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1005" name="Google Shape;1005;p112"/>
          <p:cNvSpPr/>
          <p:nvPr/>
        </p:nvSpPr>
        <p:spPr>
          <a:xfrm>
            <a:off x="1844777" y="29063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6" name="Google Shape;1006;p112"/>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4.NBT.A.1, 4.NBT.A.2</a:t>
            </a:r>
            <a:endParaRPr sz="1100">
              <a:latin typeface="Quicksand"/>
              <a:ea typeface="Quicksand"/>
              <a:cs typeface="Quicksand"/>
              <a:sym typeface="Quicksand"/>
            </a:endParaRPr>
          </a:p>
        </p:txBody>
      </p:sp>
      <p:sp>
        <p:nvSpPr>
          <p:cNvPr id="1007" name="Google Shape;1007;p112"/>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9</a:t>
            </a:r>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1" name="Shape 1011"/>
        <p:cNvGrpSpPr/>
        <p:nvPr/>
      </p:nvGrpSpPr>
      <p:grpSpPr>
        <a:xfrm>
          <a:off x="0" y="0"/>
          <a:ext cx="0" cy="0"/>
          <a:chOff x="0" y="0"/>
          <a:chExt cx="0" cy="0"/>
        </a:xfrm>
      </p:grpSpPr>
      <p:sp>
        <p:nvSpPr>
          <p:cNvPr id="1012" name="Google Shape;1012;p113"/>
          <p:cNvSpPr txBox="1"/>
          <p:nvPr>
            <p:ph type="ctrTitle"/>
          </p:nvPr>
        </p:nvSpPr>
        <p:spPr>
          <a:xfrm>
            <a:off x="685800" y="686767"/>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True or False: </a:t>
            </a:r>
            <a:endParaRPr sz="34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400">
                <a:solidFill>
                  <a:srgbClr val="595959"/>
                </a:solidFill>
                <a:latin typeface="Hepta Slab"/>
                <a:ea typeface="Hepta Slab"/>
                <a:cs typeface="Hepta Slab"/>
                <a:sym typeface="Hepta Slab"/>
              </a:rPr>
              <a:t>Expanded Expressions</a:t>
            </a:r>
            <a:endParaRPr b="0" sz="3400">
              <a:solidFill>
                <a:srgbClr val="595959"/>
              </a:solidFill>
              <a:latin typeface="Hepta Slab"/>
              <a:ea typeface="Hepta Slab"/>
              <a:cs typeface="Hepta Slab"/>
              <a:sym typeface="Hepta Slab"/>
            </a:endParaRPr>
          </a:p>
        </p:txBody>
      </p:sp>
      <p:sp>
        <p:nvSpPr>
          <p:cNvPr id="1013" name="Google Shape;1013;p113"/>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014" name="Google Shape;1014;p11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015" name="Google Shape;1015;p113"/>
          <p:cNvSpPr/>
          <p:nvPr/>
        </p:nvSpPr>
        <p:spPr>
          <a:xfrm>
            <a:off x="6279350" y="2561025"/>
            <a:ext cx="2432484" cy="205740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6" name="Google Shape;1016;p113"/>
          <p:cNvSpPr txBox="1"/>
          <p:nvPr/>
        </p:nvSpPr>
        <p:spPr>
          <a:xfrm rot="311761">
            <a:off x="6515068" y="2882569"/>
            <a:ext cx="1961059" cy="110373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Love Ya Like A Sister"/>
                <a:ea typeface="Love Ya Like A Sister"/>
                <a:cs typeface="Love Ya Like A Sister"/>
                <a:sym typeface="Love Ya Like A Sister"/>
              </a:rPr>
              <a:t>Decide whether each statement is true or false. Be prepared to explain your reasoning. </a:t>
            </a:r>
            <a:endParaRPr sz="1500">
              <a:latin typeface="Love Ya Like A Sister"/>
              <a:ea typeface="Love Ya Like A Sister"/>
              <a:cs typeface="Love Ya Like A Sister"/>
              <a:sym typeface="Love Ya Like A Sister"/>
            </a:endParaRPr>
          </a:p>
        </p:txBody>
      </p:sp>
      <p:pic>
        <p:nvPicPr>
          <p:cNvPr id="1017" name="Google Shape;1017;p113"/>
          <p:cNvPicPr preferRelativeResize="0"/>
          <p:nvPr/>
        </p:nvPicPr>
        <p:blipFill>
          <a:blip r:embed="rId3">
            <a:alphaModFix/>
          </a:blip>
          <a:stretch>
            <a:fillRect/>
          </a:stretch>
        </p:blipFill>
        <p:spPr>
          <a:xfrm>
            <a:off x="526025" y="2193125"/>
            <a:ext cx="6000351" cy="367900"/>
          </a:xfrm>
          <a:prstGeom prst="rect">
            <a:avLst/>
          </a:prstGeom>
          <a:noFill/>
          <a:ln>
            <a:noFill/>
          </a:ln>
        </p:spPr>
      </p:pic>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1" name="Shape 1021"/>
        <p:cNvGrpSpPr/>
        <p:nvPr/>
      </p:nvGrpSpPr>
      <p:grpSpPr>
        <a:xfrm>
          <a:off x="0" y="0"/>
          <a:ext cx="0" cy="0"/>
          <a:chOff x="0" y="0"/>
          <a:chExt cx="0" cy="0"/>
        </a:xfrm>
      </p:grpSpPr>
      <p:sp>
        <p:nvSpPr>
          <p:cNvPr id="1022" name="Google Shape;1022;p114"/>
          <p:cNvSpPr txBox="1"/>
          <p:nvPr>
            <p:ph type="ctrTitle"/>
          </p:nvPr>
        </p:nvSpPr>
        <p:spPr>
          <a:xfrm>
            <a:off x="685800" y="686767"/>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True or False: </a:t>
            </a:r>
            <a:endParaRPr sz="34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400">
                <a:solidFill>
                  <a:srgbClr val="595959"/>
                </a:solidFill>
                <a:latin typeface="Hepta Slab"/>
                <a:ea typeface="Hepta Slab"/>
                <a:cs typeface="Hepta Slab"/>
                <a:sym typeface="Hepta Slab"/>
              </a:rPr>
              <a:t>Expanded Expressions</a:t>
            </a:r>
            <a:endParaRPr b="0" sz="3400">
              <a:solidFill>
                <a:srgbClr val="595959"/>
              </a:solidFill>
              <a:latin typeface="Hepta Slab"/>
              <a:ea typeface="Hepta Slab"/>
              <a:cs typeface="Hepta Slab"/>
              <a:sym typeface="Hepta Slab"/>
            </a:endParaRPr>
          </a:p>
        </p:txBody>
      </p:sp>
      <p:sp>
        <p:nvSpPr>
          <p:cNvPr id="1023" name="Google Shape;1023;p114"/>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024" name="Google Shape;1024;p11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025" name="Google Shape;1025;p114"/>
          <p:cNvSpPr/>
          <p:nvPr/>
        </p:nvSpPr>
        <p:spPr>
          <a:xfrm>
            <a:off x="6279350" y="2561025"/>
            <a:ext cx="2432484" cy="205740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6" name="Google Shape;1026;p114"/>
          <p:cNvSpPr txBox="1"/>
          <p:nvPr/>
        </p:nvSpPr>
        <p:spPr>
          <a:xfrm rot="311761">
            <a:off x="6515068" y="2882569"/>
            <a:ext cx="1961059" cy="110373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Love Ya Like A Sister"/>
                <a:ea typeface="Love Ya Like A Sister"/>
                <a:cs typeface="Love Ya Like A Sister"/>
                <a:sym typeface="Love Ya Like A Sister"/>
              </a:rPr>
              <a:t>Decide whether each statement is true or false. Be prepared to explain your reasoning. </a:t>
            </a:r>
            <a:endParaRPr sz="1500">
              <a:latin typeface="Love Ya Like A Sister"/>
              <a:ea typeface="Love Ya Like A Sister"/>
              <a:cs typeface="Love Ya Like A Sister"/>
              <a:sym typeface="Love Ya Like A Sister"/>
            </a:endParaRPr>
          </a:p>
        </p:txBody>
      </p:sp>
      <p:pic>
        <p:nvPicPr>
          <p:cNvPr id="1027" name="Google Shape;1027;p114"/>
          <p:cNvPicPr preferRelativeResize="0"/>
          <p:nvPr/>
        </p:nvPicPr>
        <p:blipFill>
          <a:blip r:embed="rId3">
            <a:alphaModFix/>
          </a:blip>
          <a:stretch>
            <a:fillRect/>
          </a:stretch>
        </p:blipFill>
        <p:spPr>
          <a:xfrm>
            <a:off x="540575" y="2003225"/>
            <a:ext cx="6001350" cy="343650"/>
          </a:xfrm>
          <a:prstGeom prst="rect">
            <a:avLst/>
          </a:prstGeom>
          <a:noFill/>
          <a:ln>
            <a:noFill/>
          </a:ln>
        </p:spPr>
      </p:pic>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1" name="Shape 1031"/>
        <p:cNvGrpSpPr/>
        <p:nvPr/>
      </p:nvGrpSpPr>
      <p:grpSpPr>
        <a:xfrm>
          <a:off x="0" y="0"/>
          <a:ext cx="0" cy="0"/>
          <a:chOff x="0" y="0"/>
          <a:chExt cx="0" cy="0"/>
        </a:xfrm>
      </p:grpSpPr>
      <p:sp>
        <p:nvSpPr>
          <p:cNvPr id="1032" name="Google Shape;1032;p115"/>
          <p:cNvSpPr txBox="1"/>
          <p:nvPr>
            <p:ph type="ctrTitle"/>
          </p:nvPr>
        </p:nvSpPr>
        <p:spPr>
          <a:xfrm>
            <a:off x="685800" y="686767"/>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True or False: </a:t>
            </a:r>
            <a:endParaRPr sz="34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400">
                <a:solidFill>
                  <a:srgbClr val="595959"/>
                </a:solidFill>
                <a:latin typeface="Hepta Slab"/>
                <a:ea typeface="Hepta Slab"/>
                <a:cs typeface="Hepta Slab"/>
                <a:sym typeface="Hepta Slab"/>
              </a:rPr>
              <a:t>Expanded Expressions</a:t>
            </a:r>
            <a:endParaRPr b="0" sz="3400">
              <a:solidFill>
                <a:srgbClr val="595959"/>
              </a:solidFill>
              <a:latin typeface="Hepta Slab"/>
              <a:ea typeface="Hepta Slab"/>
              <a:cs typeface="Hepta Slab"/>
              <a:sym typeface="Hepta Slab"/>
            </a:endParaRPr>
          </a:p>
        </p:txBody>
      </p:sp>
      <p:sp>
        <p:nvSpPr>
          <p:cNvPr id="1033" name="Google Shape;1033;p115"/>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034" name="Google Shape;1034;p11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035" name="Google Shape;1035;p115"/>
          <p:cNvSpPr/>
          <p:nvPr/>
        </p:nvSpPr>
        <p:spPr>
          <a:xfrm>
            <a:off x="6279350" y="2561025"/>
            <a:ext cx="2432484" cy="205740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6" name="Google Shape;1036;p115"/>
          <p:cNvSpPr txBox="1"/>
          <p:nvPr/>
        </p:nvSpPr>
        <p:spPr>
          <a:xfrm rot="311761">
            <a:off x="6515068" y="2882569"/>
            <a:ext cx="1961059" cy="110373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Love Ya Like A Sister"/>
                <a:ea typeface="Love Ya Like A Sister"/>
                <a:cs typeface="Love Ya Like A Sister"/>
                <a:sym typeface="Love Ya Like A Sister"/>
              </a:rPr>
              <a:t>Decide whether each statement is true or false. Be prepared to explain your reasoning. </a:t>
            </a:r>
            <a:endParaRPr sz="1500">
              <a:latin typeface="Love Ya Like A Sister"/>
              <a:ea typeface="Love Ya Like A Sister"/>
              <a:cs typeface="Love Ya Like A Sister"/>
              <a:sym typeface="Love Ya Like A Sister"/>
            </a:endParaRPr>
          </a:p>
        </p:txBody>
      </p:sp>
      <p:pic>
        <p:nvPicPr>
          <p:cNvPr id="1037" name="Google Shape;1037;p115"/>
          <p:cNvPicPr preferRelativeResize="0"/>
          <p:nvPr/>
        </p:nvPicPr>
        <p:blipFill>
          <a:blip r:embed="rId3">
            <a:alphaModFix/>
          </a:blip>
          <a:stretch>
            <a:fillRect/>
          </a:stretch>
        </p:blipFill>
        <p:spPr>
          <a:xfrm>
            <a:off x="855975" y="1872217"/>
            <a:ext cx="6316750" cy="370665"/>
          </a:xfrm>
          <a:prstGeom prst="rect">
            <a:avLst/>
          </a:prstGeom>
          <a:noFill/>
          <a:ln>
            <a:noFill/>
          </a:ln>
        </p:spPr>
      </p:pic>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1" name="Shape 1041"/>
        <p:cNvGrpSpPr/>
        <p:nvPr/>
      </p:nvGrpSpPr>
      <p:grpSpPr>
        <a:xfrm>
          <a:off x="0" y="0"/>
          <a:ext cx="0" cy="0"/>
          <a:chOff x="0" y="0"/>
          <a:chExt cx="0" cy="0"/>
        </a:xfrm>
      </p:grpSpPr>
      <p:sp>
        <p:nvSpPr>
          <p:cNvPr id="1042" name="Google Shape;1042;p116"/>
          <p:cNvSpPr txBox="1"/>
          <p:nvPr/>
        </p:nvSpPr>
        <p:spPr>
          <a:xfrm>
            <a:off x="288950" y="427650"/>
            <a:ext cx="7998300" cy="6321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Card Sort: Large Numbers</a:t>
            </a:r>
            <a:endParaRPr sz="3200">
              <a:solidFill>
                <a:srgbClr val="595959"/>
              </a:solidFill>
              <a:latin typeface="Hepta Slab"/>
              <a:ea typeface="Hepta Slab"/>
              <a:cs typeface="Hepta Slab"/>
              <a:sym typeface="Hepta Slab"/>
            </a:endParaRPr>
          </a:p>
        </p:txBody>
      </p:sp>
      <p:sp>
        <p:nvSpPr>
          <p:cNvPr id="1043" name="Google Shape;1043;p11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044" name="Google Shape;1044;p116"/>
          <p:cNvSpPr txBox="1"/>
          <p:nvPr/>
        </p:nvSpPr>
        <p:spPr>
          <a:xfrm>
            <a:off x="840400" y="1059750"/>
            <a:ext cx="75765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434343"/>
                </a:solidFill>
              </a:rPr>
              <a:t>Your teacher will give you and your partner a set of cards with multi-digit numbers on them.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rPr lang="en">
                <a:solidFill>
                  <a:srgbClr val="434343"/>
                </a:solidFill>
              </a:rPr>
              <a:t>1. Sort the cards in a way that makes sense to you. Be prepared to explain your reasoning. </a:t>
            </a:r>
            <a:endParaRPr>
              <a:solidFill>
                <a:srgbClr val="434343"/>
              </a:solidFill>
            </a:endParaRPr>
          </a:p>
          <a:p>
            <a:pPr indent="0" lvl="0" marL="0" rtl="0" algn="l">
              <a:spcBef>
                <a:spcPts val="1000"/>
              </a:spcBef>
              <a:spcAft>
                <a:spcPts val="0"/>
              </a:spcAft>
              <a:buNone/>
            </a:pPr>
            <a:r>
              <a:rPr lang="en">
                <a:solidFill>
                  <a:srgbClr val="434343"/>
                </a:solidFill>
              </a:rPr>
              <a:t>2. Join with another group and explain how you sorted your cards.</a:t>
            </a:r>
            <a:endParaRPr>
              <a:solidFill>
                <a:srgbClr val="434343"/>
              </a:solidFill>
            </a:endParaRPr>
          </a:p>
          <a:p>
            <a:pPr indent="0" lvl="0" marL="0" rtl="0" algn="l">
              <a:spcBef>
                <a:spcPts val="1000"/>
              </a:spcBef>
              <a:spcAft>
                <a:spcPts val="0"/>
              </a:spcAft>
              <a:buNone/>
            </a:pPr>
            <a:r>
              <a:t/>
            </a:r>
            <a:endParaRPr>
              <a:solidFill>
                <a:srgbClr val="434343"/>
              </a:solidFill>
            </a:endParaRPr>
          </a:p>
          <a:p>
            <a:pPr indent="0" lvl="0" marL="0" rtl="0" algn="l">
              <a:spcBef>
                <a:spcPts val="100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457200" rtl="0" algn="l">
              <a:spcBef>
                <a:spcPts val="0"/>
              </a:spcBef>
              <a:spcAft>
                <a:spcPts val="0"/>
              </a:spcAft>
              <a:buNone/>
            </a:pPr>
            <a:r>
              <a:t/>
            </a:r>
            <a:endParaRPr>
              <a:solidFill>
                <a:srgbClr val="434343"/>
              </a:solidFill>
            </a:endParaRPr>
          </a:p>
        </p:txBody>
      </p:sp>
      <p:pic>
        <p:nvPicPr>
          <p:cNvPr id="1045" name="Google Shape;1045;p116"/>
          <p:cNvPicPr preferRelativeResize="0"/>
          <p:nvPr/>
        </p:nvPicPr>
        <p:blipFill>
          <a:blip r:embed="rId3">
            <a:alphaModFix/>
          </a:blip>
          <a:stretch>
            <a:fillRect/>
          </a:stretch>
        </p:blipFill>
        <p:spPr>
          <a:xfrm>
            <a:off x="1382975" y="2276875"/>
            <a:ext cx="2057400" cy="609600"/>
          </a:xfrm>
          <a:prstGeom prst="rect">
            <a:avLst/>
          </a:prstGeom>
          <a:noFill/>
          <a:ln cap="flat" cmpd="sng" w="19050">
            <a:solidFill>
              <a:schemeClr val="dk2"/>
            </a:solidFill>
            <a:prstDash val="solid"/>
            <a:round/>
            <a:headEnd len="sm" w="sm" type="none"/>
            <a:tailEnd len="sm" w="sm" type="none"/>
          </a:ln>
        </p:spPr>
      </p:pic>
      <p:pic>
        <p:nvPicPr>
          <p:cNvPr id="1046" name="Google Shape;1046;p116"/>
          <p:cNvPicPr preferRelativeResize="0"/>
          <p:nvPr/>
        </p:nvPicPr>
        <p:blipFill>
          <a:blip r:embed="rId4">
            <a:alphaModFix/>
          </a:blip>
          <a:stretch>
            <a:fillRect/>
          </a:stretch>
        </p:blipFill>
        <p:spPr>
          <a:xfrm>
            <a:off x="2918775" y="4084550"/>
            <a:ext cx="1695450" cy="647700"/>
          </a:xfrm>
          <a:prstGeom prst="rect">
            <a:avLst/>
          </a:prstGeom>
          <a:noFill/>
          <a:ln cap="flat" cmpd="sng" w="19050">
            <a:solidFill>
              <a:schemeClr val="dk2"/>
            </a:solidFill>
            <a:prstDash val="solid"/>
            <a:round/>
            <a:headEnd len="sm" w="sm" type="none"/>
            <a:tailEnd len="sm" w="sm" type="none"/>
          </a:ln>
        </p:spPr>
      </p:pic>
      <p:pic>
        <p:nvPicPr>
          <p:cNvPr id="1047" name="Google Shape;1047;p116"/>
          <p:cNvPicPr preferRelativeResize="0"/>
          <p:nvPr/>
        </p:nvPicPr>
        <p:blipFill>
          <a:blip r:embed="rId5">
            <a:alphaModFix/>
          </a:blip>
          <a:stretch>
            <a:fillRect/>
          </a:stretch>
        </p:blipFill>
        <p:spPr>
          <a:xfrm>
            <a:off x="649775" y="3082000"/>
            <a:ext cx="1619250" cy="533400"/>
          </a:xfrm>
          <a:prstGeom prst="rect">
            <a:avLst/>
          </a:prstGeom>
          <a:noFill/>
          <a:ln cap="flat" cmpd="sng" w="19050">
            <a:solidFill>
              <a:schemeClr val="dk2"/>
            </a:solidFill>
            <a:prstDash val="solid"/>
            <a:round/>
            <a:headEnd len="sm" w="sm" type="none"/>
            <a:tailEnd len="sm" w="sm" type="none"/>
          </a:ln>
        </p:spPr>
      </p:pic>
      <p:pic>
        <p:nvPicPr>
          <p:cNvPr id="1048" name="Google Shape;1048;p116"/>
          <p:cNvPicPr preferRelativeResize="0"/>
          <p:nvPr/>
        </p:nvPicPr>
        <p:blipFill>
          <a:blip r:embed="rId6">
            <a:alphaModFix/>
          </a:blip>
          <a:stretch>
            <a:fillRect/>
          </a:stretch>
        </p:blipFill>
        <p:spPr>
          <a:xfrm>
            <a:off x="4036250" y="2410475"/>
            <a:ext cx="1876425" cy="647700"/>
          </a:xfrm>
          <a:prstGeom prst="rect">
            <a:avLst/>
          </a:prstGeom>
          <a:noFill/>
          <a:ln cap="flat" cmpd="sng" w="19050">
            <a:solidFill>
              <a:schemeClr val="dk2"/>
            </a:solidFill>
            <a:prstDash val="solid"/>
            <a:round/>
            <a:headEnd len="sm" w="sm" type="none"/>
            <a:tailEnd len="sm" w="sm" type="none"/>
          </a:ln>
        </p:spPr>
      </p:pic>
      <p:pic>
        <p:nvPicPr>
          <p:cNvPr id="1049" name="Google Shape;1049;p116"/>
          <p:cNvPicPr preferRelativeResize="0"/>
          <p:nvPr/>
        </p:nvPicPr>
        <p:blipFill>
          <a:blip r:embed="rId7">
            <a:alphaModFix/>
          </a:blip>
          <a:stretch>
            <a:fillRect/>
          </a:stretch>
        </p:blipFill>
        <p:spPr>
          <a:xfrm>
            <a:off x="6271325" y="2386663"/>
            <a:ext cx="1924050" cy="695325"/>
          </a:xfrm>
          <a:prstGeom prst="rect">
            <a:avLst/>
          </a:prstGeom>
          <a:noFill/>
          <a:ln cap="flat" cmpd="sng" w="19050">
            <a:solidFill>
              <a:schemeClr val="dk2"/>
            </a:solidFill>
            <a:prstDash val="solid"/>
            <a:round/>
            <a:headEnd len="sm" w="sm" type="none"/>
            <a:tailEnd len="sm" w="sm" type="none"/>
          </a:ln>
        </p:spPr>
      </p:pic>
      <p:pic>
        <p:nvPicPr>
          <p:cNvPr id="1050" name="Google Shape;1050;p116"/>
          <p:cNvPicPr preferRelativeResize="0"/>
          <p:nvPr/>
        </p:nvPicPr>
        <p:blipFill>
          <a:blip r:embed="rId8">
            <a:alphaModFix/>
          </a:blip>
          <a:stretch>
            <a:fillRect/>
          </a:stretch>
        </p:blipFill>
        <p:spPr>
          <a:xfrm>
            <a:off x="2707863" y="3128325"/>
            <a:ext cx="1447800" cy="714375"/>
          </a:xfrm>
          <a:prstGeom prst="rect">
            <a:avLst/>
          </a:prstGeom>
          <a:noFill/>
          <a:ln cap="flat" cmpd="sng" w="19050">
            <a:solidFill>
              <a:schemeClr val="dk2"/>
            </a:solidFill>
            <a:prstDash val="solid"/>
            <a:round/>
            <a:headEnd len="sm" w="sm" type="none"/>
            <a:tailEnd len="sm" w="sm" type="none"/>
          </a:ln>
        </p:spPr>
      </p:pic>
      <p:pic>
        <p:nvPicPr>
          <p:cNvPr id="1051" name="Google Shape;1051;p116"/>
          <p:cNvPicPr preferRelativeResize="0"/>
          <p:nvPr/>
        </p:nvPicPr>
        <p:blipFill>
          <a:blip r:embed="rId9">
            <a:alphaModFix/>
          </a:blip>
          <a:stretch>
            <a:fillRect/>
          </a:stretch>
        </p:blipFill>
        <p:spPr>
          <a:xfrm>
            <a:off x="6781800" y="3565688"/>
            <a:ext cx="1647825" cy="647700"/>
          </a:xfrm>
          <a:prstGeom prst="rect">
            <a:avLst/>
          </a:prstGeom>
          <a:noFill/>
          <a:ln cap="flat" cmpd="sng" w="19050">
            <a:solidFill>
              <a:schemeClr val="dk2"/>
            </a:solidFill>
            <a:prstDash val="solid"/>
            <a:round/>
            <a:headEnd len="sm" w="sm" type="none"/>
            <a:tailEnd len="sm" w="sm" type="none"/>
          </a:ln>
        </p:spPr>
      </p:pic>
      <p:pic>
        <p:nvPicPr>
          <p:cNvPr id="1052" name="Google Shape;1052;p116"/>
          <p:cNvPicPr preferRelativeResize="0"/>
          <p:nvPr/>
        </p:nvPicPr>
        <p:blipFill>
          <a:blip r:embed="rId10">
            <a:alphaModFix/>
          </a:blip>
          <a:stretch>
            <a:fillRect/>
          </a:stretch>
        </p:blipFill>
        <p:spPr>
          <a:xfrm>
            <a:off x="4766375" y="3233225"/>
            <a:ext cx="1504950" cy="676275"/>
          </a:xfrm>
          <a:prstGeom prst="rect">
            <a:avLst/>
          </a:prstGeom>
          <a:noFill/>
          <a:ln cap="flat" cmpd="sng" w="19050">
            <a:solidFill>
              <a:schemeClr val="dk2"/>
            </a:solidFill>
            <a:prstDash val="solid"/>
            <a:round/>
            <a:headEnd len="sm" w="sm" type="none"/>
            <a:tailEnd len="sm" w="sm" type="none"/>
          </a:ln>
        </p:spPr>
      </p:pic>
      <p:pic>
        <p:nvPicPr>
          <p:cNvPr id="1053" name="Google Shape;1053;p116"/>
          <p:cNvPicPr preferRelativeResize="0"/>
          <p:nvPr/>
        </p:nvPicPr>
        <p:blipFill>
          <a:blip r:embed="rId11">
            <a:alphaModFix/>
          </a:blip>
          <a:stretch>
            <a:fillRect/>
          </a:stretch>
        </p:blipFill>
        <p:spPr>
          <a:xfrm>
            <a:off x="953050" y="3810925"/>
            <a:ext cx="1144098" cy="5824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7" name="Shape 1057"/>
        <p:cNvGrpSpPr/>
        <p:nvPr/>
      </p:nvGrpSpPr>
      <p:grpSpPr>
        <a:xfrm>
          <a:off x="0" y="0"/>
          <a:ext cx="0" cy="0"/>
          <a:chOff x="0" y="0"/>
          <a:chExt cx="0" cy="0"/>
        </a:xfrm>
      </p:grpSpPr>
      <p:sp>
        <p:nvSpPr>
          <p:cNvPr id="1058" name="Google Shape;1058;p117"/>
          <p:cNvSpPr txBox="1"/>
          <p:nvPr/>
        </p:nvSpPr>
        <p:spPr>
          <a:xfrm>
            <a:off x="288950" y="427650"/>
            <a:ext cx="7998300" cy="6321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Clr>
                <a:schemeClr val="dk1"/>
              </a:buClr>
              <a:buSzPts val="1100"/>
              <a:buFont typeface="Arial"/>
              <a:buNone/>
            </a:pPr>
            <a:r>
              <a:rPr lang="en" sz="3200">
                <a:solidFill>
                  <a:schemeClr val="dk2"/>
                </a:solidFill>
                <a:latin typeface="Hepta Slab"/>
                <a:ea typeface="Hepta Slab"/>
                <a:cs typeface="Hepta Slab"/>
                <a:sym typeface="Hepta Slab"/>
              </a:rPr>
              <a:t>Card Sort: Large Numbers</a:t>
            </a:r>
            <a:endParaRPr sz="3200">
              <a:solidFill>
                <a:schemeClr val="dk2"/>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sz="3200">
              <a:solidFill>
                <a:srgbClr val="595959"/>
              </a:solidFill>
              <a:latin typeface="Hepta Slab"/>
              <a:ea typeface="Hepta Slab"/>
              <a:cs typeface="Hepta Slab"/>
              <a:sym typeface="Hepta Slab"/>
            </a:endParaRPr>
          </a:p>
        </p:txBody>
      </p:sp>
      <p:sp>
        <p:nvSpPr>
          <p:cNvPr id="1059" name="Google Shape;1059;p11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060" name="Google Shape;1060;p117"/>
          <p:cNvSpPr txBox="1"/>
          <p:nvPr/>
        </p:nvSpPr>
        <p:spPr>
          <a:xfrm>
            <a:off x="573500" y="1193675"/>
            <a:ext cx="39291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434343"/>
                </a:solidFill>
              </a:rPr>
              <a:t>3. Write each number in expanded form.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rPr lang="en">
                <a:solidFill>
                  <a:srgbClr val="434343"/>
                </a:solidFill>
              </a:rPr>
              <a:t>a. 4,620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rPr lang="en">
                <a:solidFill>
                  <a:srgbClr val="434343"/>
                </a:solidFill>
              </a:rPr>
              <a:t>b. 46,200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rPr lang="en">
                <a:solidFill>
                  <a:srgbClr val="434343"/>
                </a:solidFill>
              </a:rPr>
              <a:t>c. 462,000</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rPr lang="en">
                <a:solidFill>
                  <a:srgbClr val="434343"/>
                </a:solidFill>
              </a:rPr>
              <a:t>4. Write the value of the 4 in each number.</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Clr>
                <a:schemeClr val="dk1"/>
              </a:buClr>
              <a:buSzPts val="1100"/>
              <a:buFont typeface="Arial"/>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457200" rtl="0" algn="l">
              <a:spcBef>
                <a:spcPts val="0"/>
              </a:spcBef>
              <a:spcAft>
                <a:spcPts val="0"/>
              </a:spcAft>
              <a:buNone/>
            </a:pPr>
            <a:r>
              <a:t/>
            </a:r>
            <a:endParaRPr>
              <a:solidFill>
                <a:srgbClr val="434343"/>
              </a:solidFill>
            </a:endParaRPr>
          </a:p>
        </p:txBody>
      </p:sp>
      <p:sp>
        <p:nvSpPr>
          <p:cNvPr id="1061" name="Google Shape;1061;p117"/>
          <p:cNvSpPr txBox="1"/>
          <p:nvPr/>
        </p:nvSpPr>
        <p:spPr>
          <a:xfrm>
            <a:off x="4559300" y="1193675"/>
            <a:ext cx="39291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434343"/>
                </a:solidFill>
              </a:rPr>
              <a:t>5. Compare the value of the 4 in two of the numbers. Write two statements to describe what you notice about the values.</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rPr lang="en">
                <a:solidFill>
                  <a:srgbClr val="434343"/>
                </a:solidFill>
              </a:rPr>
              <a:t>6. How is the value of the 2 in 46,200 related to the value of the 2 in 462,000?</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Clr>
                <a:schemeClr val="dk1"/>
              </a:buClr>
              <a:buSzPts val="1100"/>
              <a:buFont typeface="Arial"/>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457200" rtl="0" algn="l">
              <a:spcBef>
                <a:spcPts val="0"/>
              </a:spcBef>
              <a:spcAft>
                <a:spcPts val="0"/>
              </a:spcAft>
              <a:buNone/>
            </a:pPr>
            <a:r>
              <a:t/>
            </a:r>
            <a:endParaRPr>
              <a:solidFill>
                <a:srgbClr val="434343"/>
              </a:solidFill>
            </a:endParaRPr>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5" name="Shape 1065"/>
        <p:cNvGrpSpPr/>
        <p:nvPr/>
      </p:nvGrpSpPr>
      <p:grpSpPr>
        <a:xfrm>
          <a:off x="0" y="0"/>
          <a:ext cx="0" cy="0"/>
          <a:chOff x="0" y="0"/>
          <a:chExt cx="0" cy="0"/>
        </a:xfrm>
      </p:grpSpPr>
      <p:sp>
        <p:nvSpPr>
          <p:cNvPr id="1066" name="Google Shape;1066;p118"/>
          <p:cNvSpPr txBox="1"/>
          <p:nvPr>
            <p:ph type="ctrTitle"/>
          </p:nvPr>
        </p:nvSpPr>
        <p:spPr>
          <a:xfrm>
            <a:off x="685800" y="224393"/>
            <a:ext cx="7772400" cy="8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Expand Large Numbers</a:t>
            </a:r>
            <a:endParaRPr>
              <a:solidFill>
                <a:srgbClr val="595959"/>
              </a:solidFill>
            </a:endParaRPr>
          </a:p>
        </p:txBody>
      </p:sp>
      <p:sp>
        <p:nvSpPr>
          <p:cNvPr id="1067" name="Google Shape;1067;p11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068" name="Google Shape;1068;p118"/>
          <p:cNvSpPr txBox="1"/>
          <p:nvPr/>
        </p:nvSpPr>
        <p:spPr>
          <a:xfrm>
            <a:off x="446850" y="1007400"/>
            <a:ext cx="3859500" cy="476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1. Express each number in standard form, expanded form, and word form.</a:t>
            </a:r>
            <a:endParaRPr/>
          </a:p>
        </p:txBody>
      </p:sp>
      <p:pic>
        <p:nvPicPr>
          <p:cNvPr id="1069" name="Google Shape;1069;p118"/>
          <p:cNvPicPr preferRelativeResize="0"/>
          <p:nvPr/>
        </p:nvPicPr>
        <p:blipFill>
          <a:blip r:embed="rId3">
            <a:alphaModFix/>
          </a:blip>
          <a:stretch>
            <a:fillRect/>
          </a:stretch>
        </p:blipFill>
        <p:spPr>
          <a:xfrm>
            <a:off x="192100" y="1583025"/>
            <a:ext cx="4569743" cy="3219301"/>
          </a:xfrm>
          <a:prstGeom prst="rect">
            <a:avLst/>
          </a:prstGeom>
          <a:noFill/>
          <a:ln cap="flat" cmpd="sng" w="19050">
            <a:solidFill>
              <a:schemeClr val="dk2"/>
            </a:solidFill>
            <a:prstDash val="solid"/>
            <a:round/>
            <a:headEnd len="sm" w="sm" type="none"/>
            <a:tailEnd len="sm" w="sm" type="none"/>
          </a:ln>
        </p:spPr>
      </p:pic>
      <p:sp>
        <p:nvSpPr>
          <p:cNvPr id="1070" name="Google Shape;1070;p118"/>
          <p:cNvSpPr txBox="1"/>
          <p:nvPr/>
        </p:nvSpPr>
        <p:spPr>
          <a:xfrm>
            <a:off x="4929975" y="1007400"/>
            <a:ext cx="3859500" cy="47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t>2. Choose two numbers from the table to make this statement true: </a:t>
            </a:r>
            <a:endParaRPr sz="1300"/>
          </a:p>
          <a:p>
            <a:pPr indent="0" lvl="0" marL="0" rtl="0" algn="l">
              <a:spcBef>
                <a:spcPts val="0"/>
              </a:spcBef>
              <a:spcAft>
                <a:spcPts val="0"/>
              </a:spcAft>
              <a:buNone/>
            </a:pPr>
            <a:r>
              <a:t/>
            </a:r>
            <a:endParaRPr sz="1300"/>
          </a:p>
          <a:p>
            <a:pPr indent="0" lvl="0" marL="0" rtl="0" algn="l">
              <a:spcBef>
                <a:spcPts val="0"/>
              </a:spcBef>
              <a:spcAft>
                <a:spcPts val="0"/>
              </a:spcAft>
              <a:buNone/>
            </a:pPr>
            <a:r>
              <a:rPr lang="en" sz="1300"/>
              <a:t>The 3 in _______________ is ten times the value of the 3 in _______________. </a:t>
            </a:r>
            <a:endParaRPr sz="1300"/>
          </a:p>
          <a:p>
            <a:pPr indent="0" lvl="0" marL="0" rtl="0" algn="l">
              <a:spcBef>
                <a:spcPts val="0"/>
              </a:spcBef>
              <a:spcAft>
                <a:spcPts val="0"/>
              </a:spcAft>
              <a:buNone/>
            </a:pPr>
            <a:r>
              <a:t/>
            </a:r>
            <a:endParaRPr sz="1300"/>
          </a:p>
          <a:p>
            <a:pPr indent="0" lvl="0" marL="0" rtl="0" algn="l">
              <a:spcBef>
                <a:spcPts val="0"/>
              </a:spcBef>
              <a:spcAft>
                <a:spcPts val="0"/>
              </a:spcAft>
              <a:buNone/>
            </a:pPr>
            <a:r>
              <a:rPr lang="en" sz="1300"/>
              <a:t>3. Explain why you chose those numbers.</a:t>
            </a:r>
            <a:endParaRPr sz="1300"/>
          </a:p>
          <a:p>
            <a:pPr indent="0" lvl="0" marL="0" rtl="0" algn="l">
              <a:spcBef>
                <a:spcPts val="0"/>
              </a:spcBef>
              <a:spcAft>
                <a:spcPts val="0"/>
              </a:spcAft>
              <a:buNone/>
            </a:pPr>
            <a:r>
              <a:t/>
            </a:r>
            <a:endParaRPr sz="1300"/>
          </a:p>
          <a:p>
            <a:pPr indent="0" lvl="0" marL="0" rtl="0" algn="l">
              <a:spcBef>
                <a:spcPts val="0"/>
              </a:spcBef>
              <a:spcAft>
                <a:spcPts val="0"/>
              </a:spcAft>
              <a:buNone/>
            </a:pPr>
            <a:r>
              <a:rPr lang="en" sz="1300"/>
              <a:t>4. Find two classmates who chose different numbers than you did. Record their numbers. Take turns sharing your completed statements and explaining your reasoning. </a:t>
            </a:r>
            <a:endParaRPr sz="1300"/>
          </a:p>
          <a:p>
            <a:pPr indent="0" lvl="0" marL="0" rtl="0" algn="l">
              <a:spcBef>
                <a:spcPts val="0"/>
              </a:spcBef>
              <a:spcAft>
                <a:spcPts val="0"/>
              </a:spcAft>
              <a:buNone/>
            </a:pPr>
            <a:r>
              <a:t/>
            </a:r>
            <a:endParaRPr sz="1300"/>
          </a:p>
          <a:p>
            <a:pPr indent="0" lvl="0" marL="0" rtl="0" algn="l">
              <a:spcBef>
                <a:spcPts val="0"/>
              </a:spcBef>
              <a:spcAft>
                <a:spcPts val="0"/>
              </a:spcAft>
              <a:buNone/>
            </a:pPr>
            <a:r>
              <a:rPr lang="en" sz="1300"/>
              <a:t>The 3 in _______________ is ten times the value of the 3 in _______________. </a:t>
            </a:r>
            <a:endParaRPr sz="1300"/>
          </a:p>
          <a:p>
            <a:pPr indent="0" lvl="0" marL="0" rtl="0" algn="l">
              <a:spcBef>
                <a:spcPts val="0"/>
              </a:spcBef>
              <a:spcAft>
                <a:spcPts val="0"/>
              </a:spcAft>
              <a:buNone/>
            </a:pPr>
            <a:r>
              <a:t/>
            </a:r>
            <a:endParaRPr sz="1300"/>
          </a:p>
          <a:p>
            <a:pPr indent="0" lvl="0" marL="0" rtl="0" algn="l">
              <a:spcBef>
                <a:spcPts val="0"/>
              </a:spcBef>
              <a:spcAft>
                <a:spcPts val="0"/>
              </a:spcAft>
              <a:buNone/>
            </a:pPr>
            <a:r>
              <a:rPr lang="en" sz="1300"/>
              <a:t>The 3 in _______________ is ten times the value of the 3 in _______________. </a:t>
            </a:r>
            <a:endParaRPr sz="1300"/>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4" name="Shape 1074"/>
        <p:cNvGrpSpPr/>
        <p:nvPr/>
      </p:nvGrpSpPr>
      <p:grpSpPr>
        <a:xfrm>
          <a:off x="0" y="0"/>
          <a:ext cx="0" cy="0"/>
          <a:chOff x="0" y="0"/>
          <a:chExt cx="0" cy="0"/>
        </a:xfrm>
      </p:grpSpPr>
      <p:sp>
        <p:nvSpPr>
          <p:cNvPr id="1075" name="Google Shape;1075;p119"/>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076" name="Google Shape;1076;p119"/>
          <p:cNvSpPr txBox="1"/>
          <p:nvPr/>
        </p:nvSpPr>
        <p:spPr>
          <a:xfrm>
            <a:off x="321475" y="462000"/>
            <a:ext cx="77508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Today we described the relationship between the same digit in different places in multi-digit numbers.</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2100">
              <a:latin typeface="Covered By Your Grace"/>
              <a:ea typeface="Covered By Your Grace"/>
              <a:cs typeface="Covered By Your Grace"/>
              <a:sym typeface="Covered By Your Grace"/>
            </a:endParaRPr>
          </a:p>
          <a:p>
            <a:pPr indent="457200" lvl="0" marL="137160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457200" lvl="0" marL="1371600" rtl="0" algn="l">
              <a:spcBef>
                <a:spcPts val="0"/>
              </a:spcBef>
              <a:spcAft>
                <a:spcPts val="0"/>
              </a:spcAft>
              <a:buNone/>
            </a:pPr>
            <a:r>
              <a:rPr lang="en" sz="2100">
                <a:latin typeface="Covered By Your Grace"/>
                <a:ea typeface="Covered By Your Grace"/>
                <a:cs typeface="Covered By Your Grace"/>
                <a:sym typeface="Covered By Your Grace"/>
              </a:rPr>
              <a:t>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		</a:t>
            </a:r>
            <a:endParaRPr sz="2100">
              <a:latin typeface="Covered By Your Grace"/>
              <a:ea typeface="Covered By Your Grace"/>
              <a:cs typeface="Covered By Your Grace"/>
              <a:sym typeface="Covered By Your Grace"/>
            </a:endParaRPr>
          </a:p>
        </p:txBody>
      </p:sp>
      <p:sp>
        <p:nvSpPr>
          <p:cNvPr id="1077" name="Google Shape;1077;p119"/>
          <p:cNvSpPr/>
          <p:nvPr/>
        </p:nvSpPr>
        <p:spPr>
          <a:xfrm flipH="1">
            <a:off x="702513" y="2458225"/>
            <a:ext cx="2702637" cy="164234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8" name="Google Shape;1078;p119"/>
          <p:cNvSpPr txBox="1"/>
          <p:nvPr/>
        </p:nvSpPr>
        <p:spPr>
          <a:xfrm>
            <a:off x="1068487" y="2624275"/>
            <a:ext cx="19707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Share with a neighbor something you learned about the relationship between digits from today’s lesson</a:t>
            </a:r>
            <a:endParaRPr b="1" sz="1100">
              <a:latin typeface="Quicksand"/>
              <a:ea typeface="Quicksand"/>
              <a:cs typeface="Quicksand"/>
              <a:sym typeface="Quicksand"/>
            </a:endParaRPr>
          </a:p>
        </p:txBody>
      </p:sp>
      <p:sp>
        <p:nvSpPr>
          <p:cNvPr id="1079" name="Google Shape;1079;p119"/>
          <p:cNvSpPr/>
          <p:nvPr/>
        </p:nvSpPr>
        <p:spPr>
          <a:xfrm>
            <a:off x="5297713" y="1586528"/>
            <a:ext cx="2702637" cy="164234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0" name="Google Shape;1080;p119"/>
          <p:cNvSpPr txBox="1"/>
          <p:nvPr/>
        </p:nvSpPr>
        <p:spPr>
          <a:xfrm flipH="1">
            <a:off x="5729988" y="1935175"/>
            <a:ext cx="18381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What equation could we write to show how many groups of 80,000 there are in 800,000?</a:t>
            </a:r>
            <a:endParaRPr b="1" sz="1100">
              <a:latin typeface="Quicksand"/>
              <a:ea typeface="Quicksand"/>
              <a:cs typeface="Quicksand"/>
              <a:sym typeface="Quicksand"/>
            </a:endParaRPr>
          </a:p>
        </p:txBody>
      </p:sp>
      <p:pic>
        <p:nvPicPr>
          <p:cNvPr id="1081" name="Google Shape;1081;p119"/>
          <p:cNvPicPr preferRelativeResize="0"/>
          <p:nvPr/>
        </p:nvPicPr>
        <p:blipFill rotWithShape="1">
          <a:blip r:embed="rId3">
            <a:alphaModFix/>
          </a:blip>
          <a:srcRect b="0" l="21370" r="22481" t="0"/>
          <a:stretch/>
        </p:blipFill>
        <p:spPr>
          <a:xfrm>
            <a:off x="3762112" y="3096201"/>
            <a:ext cx="1466178" cy="1642350"/>
          </a:xfrm>
          <a:prstGeom prst="rect">
            <a:avLst/>
          </a:prstGeom>
          <a:noFill/>
          <a:ln>
            <a:noFill/>
          </a:ln>
        </p:spPr>
      </p:pic>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1085" name="Shape 1085"/>
        <p:cNvGrpSpPr/>
        <p:nvPr/>
      </p:nvGrpSpPr>
      <p:grpSpPr>
        <a:xfrm>
          <a:off x="0" y="0"/>
          <a:ext cx="0" cy="0"/>
          <a:chOff x="0" y="0"/>
          <a:chExt cx="0" cy="0"/>
        </a:xfrm>
      </p:grpSpPr>
      <p:sp>
        <p:nvSpPr>
          <p:cNvPr id="1086" name="Google Shape;1086;p120"/>
          <p:cNvSpPr txBox="1"/>
          <p:nvPr>
            <p:ph type="ctrTitle"/>
          </p:nvPr>
        </p:nvSpPr>
        <p:spPr>
          <a:xfrm>
            <a:off x="1262725" y="1748225"/>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Ten Times As Much</a:t>
            </a:r>
            <a:endParaRPr sz="3500">
              <a:latin typeface="Hepta Slab"/>
              <a:ea typeface="Hepta Slab"/>
              <a:cs typeface="Hepta Slab"/>
              <a:sym typeface="Hepta Slab"/>
            </a:endParaRPr>
          </a:p>
        </p:txBody>
      </p:sp>
      <p:sp>
        <p:nvSpPr>
          <p:cNvPr id="1087" name="Google Shape;1087;p120"/>
          <p:cNvSpPr txBox="1"/>
          <p:nvPr/>
        </p:nvSpPr>
        <p:spPr>
          <a:xfrm>
            <a:off x="1492100" y="2408350"/>
            <a:ext cx="72666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Let's write equations to show the relationship between the digits in </a:t>
            </a:r>
            <a:r>
              <a:rPr lang="en">
                <a:solidFill>
                  <a:schemeClr val="dk1"/>
                </a:solidFill>
                <a:latin typeface="Quicksand"/>
                <a:ea typeface="Quicksand"/>
                <a:cs typeface="Quicksand"/>
                <a:sym typeface="Quicksand"/>
              </a:rPr>
              <a:t>multi digit</a:t>
            </a:r>
            <a:r>
              <a:rPr lang="en">
                <a:solidFill>
                  <a:schemeClr val="dk1"/>
                </a:solidFill>
                <a:latin typeface="Quicksand"/>
                <a:ea typeface="Quicksand"/>
                <a:cs typeface="Quicksand"/>
                <a:sym typeface="Quicksand"/>
              </a:rPr>
              <a:t> numbers.</a:t>
            </a:r>
            <a:endParaRPr>
              <a:solidFill>
                <a:schemeClr val="dk1"/>
              </a:solidFill>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1088" name="Google Shape;1088;p120"/>
          <p:cNvSpPr/>
          <p:nvPr/>
        </p:nvSpPr>
        <p:spPr>
          <a:xfrm>
            <a:off x="983477" y="23704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9" name="Google Shape;1089;p120"/>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4.NBT.A.1, 4.NBT.A.2</a:t>
            </a:r>
            <a:endParaRPr sz="1100">
              <a:latin typeface="Quicksand"/>
              <a:ea typeface="Quicksand"/>
              <a:cs typeface="Quicksand"/>
              <a:sym typeface="Quicksand"/>
            </a:endParaRPr>
          </a:p>
        </p:txBody>
      </p:sp>
      <p:sp>
        <p:nvSpPr>
          <p:cNvPr id="1090" name="Google Shape;1090;p120"/>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10</a:t>
            </a:r>
            <a:endParaRPr/>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4" name="Shape 1094"/>
        <p:cNvGrpSpPr/>
        <p:nvPr/>
      </p:nvGrpSpPr>
      <p:grpSpPr>
        <a:xfrm>
          <a:off x="0" y="0"/>
          <a:ext cx="0" cy="0"/>
          <a:chOff x="0" y="0"/>
          <a:chExt cx="0" cy="0"/>
        </a:xfrm>
      </p:grpSpPr>
      <p:sp>
        <p:nvSpPr>
          <p:cNvPr id="1095" name="Google Shape;1095;p121"/>
          <p:cNvSpPr txBox="1"/>
          <p:nvPr>
            <p:ph type="ctrTitle"/>
          </p:nvPr>
        </p:nvSpPr>
        <p:spPr>
          <a:xfrm>
            <a:off x="367975" y="254342"/>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Notice and Wonder: Related Numbers</a:t>
            </a:r>
            <a:endParaRPr b="0" sz="2900">
              <a:solidFill>
                <a:srgbClr val="595959"/>
              </a:solidFill>
              <a:latin typeface="Hepta Slab"/>
              <a:ea typeface="Hepta Slab"/>
              <a:cs typeface="Hepta Slab"/>
              <a:sym typeface="Hepta Slab"/>
            </a:endParaRPr>
          </a:p>
        </p:txBody>
      </p:sp>
      <p:sp>
        <p:nvSpPr>
          <p:cNvPr id="1096" name="Google Shape;1096;p121"/>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097" name="Google Shape;1097;p12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098" name="Google Shape;1098;p121"/>
          <p:cNvSpPr/>
          <p:nvPr/>
        </p:nvSpPr>
        <p:spPr>
          <a:xfrm rot="-658143">
            <a:off x="722543" y="1672375"/>
            <a:ext cx="1569951" cy="720085"/>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9" name="Google Shape;1099;p121"/>
          <p:cNvSpPr txBox="1"/>
          <p:nvPr/>
        </p:nvSpPr>
        <p:spPr>
          <a:xfrm rot="-721396">
            <a:off x="961605" y="1716299"/>
            <a:ext cx="1091647" cy="6323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What do you notice?</a:t>
            </a:r>
            <a:endParaRPr b="1" sz="1600">
              <a:solidFill>
                <a:srgbClr val="434343"/>
              </a:solidFill>
              <a:latin typeface="Caveat Brush"/>
              <a:ea typeface="Caveat Brush"/>
              <a:cs typeface="Caveat Brush"/>
              <a:sym typeface="Caveat Brush"/>
            </a:endParaRPr>
          </a:p>
        </p:txBody>
      </p:sp>
      <p:sp>
        <p:nvSpPr>
          <p:cNvPr id="1100" name="Google Shape;1100;p121"/>
          <p:cNvSpPr/>
          <p:nvPr/>
        </p:nvSpPr>
        <p:spPr>
          <a:xfrm rot="925591">
            <a:off x="6789559" y="3379392"/>
            <a:ext cx="1747880" cy="703517"/>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1" name="Google Shape;1101;p121"/>
          <p:cNvSpPr txBox="1"/>
          <p:nvPr/>
        </p:nvSpPr>
        <p:spPr>
          <a:xfrm rot="857210">
            <a:off x="7056263" y="3347025"/>
            <a:ext cx="1214460" cy="618176"/>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What do you wonder?</a:t>
            </a:r>
            <a:endParaRPr b="1" sz="1600">
              <a:solidFill>
                <a:srgbClr val="434343"/>
              </a:solidFill>
              <a:latin typeface="Caveat Brush"/>
              <a:ea typeface="Caveat Brush"/>
              <a:cs typeface="Caveat Brush"/>
              <a:sym typeface="Caveat Brush"/>
            </a:endParaRPr>
          </a:p>
        </p:txBody>
      </p:sp>
      <p:pic>
        <p:nvPicPr>
          <p:cNvPr id="1102" name="Google Shape;1102;p121"/>
          <p:cNvPicPr preferRelativeResize="0"/>
          <p:nvPr/>
        </p:nvPicPr>
        <p:blipFill>
          <a:blip r:embed="rId3">
            <a:alphaModFix/>
          </a:blip>
          <a:stretch>
            <a:fillRect/>
          </a:stretch>
        </p:blipFill>
        <p:spPr>
          <a:xfrm>
            <a:off x="3638272" y="1344677"/>
            <a:ext cx="1867450" cy="3064533"/>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6" name="Shape 1106"/>
        <p:cNvGrpSpPr/>
        <p:nvPr/>
      </p:nvGrpSpPr>
      <p:grpSpPr>
        <a:xfrm>
          <a:off x="0" y="0"/>
          <a:ext cx="0" cy="0"/>
          <a:chOff x="0" y="0"/>
          <a:chExt cx="0" cy="0"/>
        </a:xfrm>
      </p:grpSpPr>
      <p:sp>
        <p:nvSpPr>
          <p:cNvPr id="1107" name="Google Shape;1107;p122"/>
          <p:cNvSpPr txBox="1"/>
          <p:nvPr/>
        </p:nvSpPr>
        <p:spPr>
          <a:xfrm>
            <a:off x="1310125" y="160750"/>
            <a:ext cx="5750100" cy="681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Alike but Not the Same</a:t>
            </a:r>
            <a:endParaRPr sz="3200">
              <a:solidFill>
                <a:srgbClr val="595959"/>
              </a:solidFill>
              <a:latin typeface="Hepta Slab"/>
              <a:ea typeface="Hepta Slab"/>
              <a:cs typeface="Hepta Slab"/>
              <a:sym typeface="Hepta Slab"/>
            </a:endParaRPr>
          </a:p>
        </p:txBody>
      </p:sp>
      <p:sp>
        <p:nvSpPr>
          <p:cNvPr id="1108" name="Google Shape;1108;p12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109" name="Google Shape;1109;p122"/>
          <p:cNvSpPr txBox="1"/>
          <p:nvPr>
            <p:ph idx="1" type="body"/>
          </p:nvPr>
        </p:nvSpPr>
        <p:spPr>
          <a:xfrm>
            <a:off x="252550" y="946275"/>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1. Complete the table with the value of the 8 in each number. </a:t>
            </a:r>
            <a:endParaRPr/>
          </a:p>
        </p:txBody>
      </p:sp>
      <p:sp>
        <p:nvSpPr>
          <p:cNvPr id="1110" name="Google Shape;1110;p122"/>
          <p:cNvSpPr txBox="1"/>
          <p:nvPr>
            <p:ph idx="2" type="body"/>
          </p:nvPr>
        </p:nvSpPr>
        <p:spPr>
          <a:xfrm>
            <a:off x="4747475" y="1324200"/>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2. Describe the relationship between the value of the 8 in each number. </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1600"/>
              </a:spcAft>
              <a:buNone/>
            </a:pPr>
            <a:r>
              <a:rPr lang="en"/>
              <a:t>3. Write a multiplication or division equation to represent the relationship between the values of the 8 in two different numbers in the table.</a:t>
            </a:r>
            <a:endParaRPr/>
          </a:p>
        </p:txBody>
      </p:sp>
      <p:sp>
        <p:nvSpPr>
          <p:cNvPr id="1111" name="Google Shape;1111;p1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112" name="Google Shape;1112;p122"/>
          <p:cNvPicPr preferRelativeResize="0"/>
          <p:nvPr/>
        </p:nvPicPr>
        <p:blipFill>
          <a:blip r:embed="rId3">
            <a:alphaModFix/>
          </a:blip>
          <a:stretch>
            <a:fillRect/>
          </a:stretch>
        </p:blipFill>
        <p:spPr>
          <a:xfrm>
            <a:off x="840300" y="1698322"/>
            <a:ext cx="2601250" cy="30422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6" name="Shape 1116"/>
        <p:cNvGrpSpPr/>
        <p:nvPr/>
      </p:nvGrpSpPr>
      <p:grpSpPr>
        <a:xfrm>
          <a:off x="0" y="0"/>
          <a:ext cx="0" cy="0"/>
          <a:chOff x="0" y="0"/>
          <a:chExt cx="0" cy="0"/>
        </a:xfrm>
      </p:grpSpPr>
      <p:sp>
        <p:nvSpPr>
          <p:cNvPr id="1117" name="Google Shape;1117;p123"/>
          <p:cNvSpPr txBox="1"/>
          <p:nvPr>
            <p:ph type="ctrTitle"/>
          </p:nvPr>
        </p:nvSpPr>
        <p:spPr>
          <a:xfrm>
            <a:off x="564725" y="267243"/>
            <a:ext cx="7772400" cy="8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More and More Money</a:t>
            </a:r>
            <a:endParaRPr>
              <a:solidFill>
                <a:srgbClr val="595959"/>
              </a:solidFill>
            </a:endParaRPr>
          </a:p>
        </p:txBody>
      </p:sp>
      <p:sp>
        <p:nvSpPr>
          <p:cNvPr id="1118" name="Google Shape;1118;p12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119" name="Google Shape;1119;p123"/>
          <p:cNvSpPr txBox="1"/>
          <p:nvPr/>
        </p:nvSpPr>
        <p:spPr>
          <a:xfrm>
            <a:off x="727875" y="1023850"/>
            <a:ext cx="3432900" cy="81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Diego’s class is counting collections of play money during a math class. There are four types of bills: tens, hundreds, thousands, and ten-thousands.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Diego found 9 of each type of bill. He organized each type into a stack, creating four stacks.</a:t>
            </a:r>
            <a:endParaRPr/>
          </a:p>
        </p:txBody>
      </p:sp>
      <p:pic>
        <p:nvPicPr>
          <p:cNvPr id="1120" name="Google Shape;1120;p123"/>
          <p:cNvPicPr preferRelativeResize="0"/>
          <p:nvPr/>
        </p:nvPicPr>
        <p:blipFill>
          <a:blip r:embed="rId3">
            <a:alphaModFix/>
          </a:blip>
          <a:stretch>
            <a:fillRect/>
          </a:stretch>
        </p:blipFill>
        <p:spPr>
          <a:xfrm>
            <a:off x="1470263" y="2911375"/>
            <a:ext cx="1365825" cy="1816400"/>
          </a:xfrm>
          <a:prstGeom prst="rect">
            <a:avLst/>
          </a:prstGeom>
          <a:noFill/>
          <a:ln>
            <a:noFill/>
          </a:ln>
        </p:spPr>
      </p:pic>
      <p:sp>
        <p:nvSpPr>
          <p:cNvPr id="1121" name="Google Shape;1121;p123"/>
          <p:cNvSpPr txBox="1"/>
          <p:nvPr/>
        </p:nvSpPr>
        <p:spPr>
          <a:xfrm>
            <a:off x="4904225" y="1418875"/>
            <a:ext cx="3432900" cy="81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 How much money is in each stack of bills? </a:t>
            </a:r>
            <a:endParaRPr/>
          </a:p>
          <a:p>
            <a:pPr indent="0" lvl="0" marL="0" rtl="0" algn="l">
              <a:spcBef>
                <a:spcPts val="0"/>
              </a:spcBef>
              <a:spcAft>
                <a:spcPts val="0"/>
              </a:spcAft>
              <a:buNone/>
            </a:pPr>
            <a:r>
              <a:t/>
            </a:r>
            <a:endParaRPr/>
          </a:p>
          <a:p>
            <a:pPr indent="0" lvl="0" marL="914400" rtl="0" algn="l">
              <a:spcBef>
                <a:spcPts val="0"/>
              </a:spcBef>
              <a:spcAft>
                <a:spcPts val="0"/>
              </a:spcAft>
              <a:buNone/>
            </a:pPr>
            <a:r>
              <a:rPr lang="en"/>
              <a:t>a. 9 tens </a:t>
            </a:r>
            <a:endParaRPr/>
          </a:p>
          <a:p>
            <a:pPr indent="0" lvl="0" marL="914400" rtl="0" algn="l">
              <a:spcBef>
                <a:spcPts val="1000"/>
              </a:spcBef>
              <a:spcAft>
                <a:spcPts val="0"/>
              </a:spcAft>
              <a:buNone/>
            </a:pPr>
            <a:r>
              <a:rPr lang="en"/>
              <a:t>b. 9 hundreds </a:t>
            </a:r>
            <a:endParaRPr/>
          </a:p>
          <a:p>
            <a:pPr indent="0" lvl="0" marL="914400" rtl="0" algn="l">
              <a:spcBef>
                <a:spcPts val="1000"/>
              </a:spcBef>
              <a:spcAft>
                <a:spcPts val="0"/>
              </a:spcAft>
              <a:buNone/>
            </a:pPr>
            <a:r>
              <a:rPr lang="en"/>
              <a:t>c. 9 thousands</a:t>
            </a:r>
            <a:endParaRPr/>
          </a:p>
          <a:p>
            <a:pPr indent="0" lvl="0" marL="914400" rtl="0" algn="l">
              <a:spcBef>
                <a:spcPts val="1000"/>
              </a:spcBef>
              <a:spcAft>
                <a:spcPts val="0"/>
              </a:spcAft>
              <a:buNone/>
            </a:pPr>
            <a:r>
              <a:rPr lang="en"/>
              <a:t>d. 9 ten-thousands </a:t>
            </a:r>
            <a:endParaRPr/>
          </a:p>
          <a:p>
            <a:pPr indent="0" lvl="0" marL="0" rtl="0" algn="l">
              <a:spcBef>
                <a:spcPts val="100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2. Describe the relationship between the values of each stack of bills.</a:t>
            </a:r>
            <a:endParaRPr/>
          </a:p>
        </p:txBody>
      </p:sp>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5" name="Shape 1125"/>
        <p:cNvGrpSpPr/>
        <p:nvPr/>
      </p:nvGrpSpPr>
      <p:grpSpPr>
        <a:xfrm>
          <a:off x="0" y="0"/>
          <a:ext cx="0" cy="0"/>
          <a:chOff x="0" y="0"/>
          <a:chExt cx="0" cy="0"/>
        </a:xfrm>
      </p:grpSpPr>
      <p:sp>
        <p:nvSpPr>
          <p:cNvPr id="1126" name="Google Shape;1126;p124"/>
          <p:cNvSpPr txBox="1"/>
          <p:nvPr>
            <p:ph type="ctrTitle"/>
          </p:nvPr>
        </p:nvSpPr>
        <p:spPr>
          <a:xfrm>
            <a:off x="564725" y="267243"/>
            <a:ext cx="7772400" cy="8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More and More Money</a:t>
            </a:r>
            <a:endParaRPr>
              <a:solidFill>
                <a:srgbClr val="595959"/>
              </a:solidFill>
            </a:endParaRPr>
          </a:p>
        </p:txBody>
      </p:sp>
      <p:sp>
        <p:nvSpPr>
          <p:cNvPr id="1127" name="Google Shape;1127;p12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128" name="Google Shape;1128;p124"/>
          <p:cNvSpPr txBox="1"/>
          <p:nvPr/>
        </p:nvSpPr>
        <p:spPr>
          <a:xfrm>
            <a:off x="727875" y="1023850"/>
            <a:ext cx="3432900" cy="81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Diego’s class is counting collections of play money during a math class. There are four types of bills: tens, hundreds, thousands, and ten-thousands.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Diego found 9 of each type of bill. He organized each type into a stack, creating four stacks.</a:t>
            </a:r>
            <a:endParaRPr/>
          </a:p>
        </p:txBody>
      </p:sp>
      <p:pic>
        <p:nvPicPr>
          <p:cNvPr id="1129" name="Google Shape;1129;p124"/>
          <p:cNvPicPr preferRelativeResize="0"/>
          <p:nvPr/>
        </p:nvPicPr>
        <p:blipFill>
          <a:blip r:embed="rId3">
            <a:alphaModFix/>
          </a:blip>
          <a:stretch>
            <a:fillRect/>
          </a:stretch>
        </p:blipFill>
        <p:spPr>
          <a:xfrm>
            <a:off x="1470263" y="2911375"/>
            <a:ext cx="1365825" cy="1816400"/>
          </a:xfrm>
          <a:prstGeom prst="rect">
            <a:avLst/>
          </a:prstGeom>
          <a:noFill/>
          <a:ln>
            <a:noFill/>
          </a:ln>
        </p:spPr>
      </p:pic>
      <p:sp>
        <p:nvSpPr>
          <p:cNvPr id="1130" name="Google Shape;1130;p124"/>
          <p:cNvSpPr txBox="1"/>
          <p:nvPr/>
        </p:nvSpPr>
        <p:spPr>
          <a:xfrm>
            <a:off x="4904225" y="1418875"/>
            <a:ext cx="3432900" cy="81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3. How is the value of the stack of thousands related to the value of the stack of ten-thousands? Write an equation for that relationship.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4. Clare had 21 bills of each type. How much money is in each stack of bills Clare has? </a:t>
            </a:r>
            <a:endParaRPr/>
          </a:p>
          <a:p>
            <a:pPr indent="0" lvl="0" marL="914400" rtl="0" algn="l">
              <a:spcBef>
                <a:spcPts val="0"/>
              </a:spcBef>
              <a:spcAft>
                <a:spcPts val="0"/>
              </a:spcAft>
              <a:buNone/>
            </a:pPr>
            <a:r>
              <a:rPr lang="en"/>
              <a:t>a. 21 tens </a:t>
            </a:r>
            <a:endParaRPr/>
          </a:p>
          <a:p>
            <a:pPr indent="0" lvl="0" marL="914400" rtl="0" algn="l">
              <a:spcBef>
                <a:spcPts val="1000"/>
              </a:spcBef>
              <a:spcAft>
                <a:spcPts val="0"/>
              </a:spcAft>
              <a:buNone/>
            </a:pPr>
            <a:r>
              <a:rPr lang="en"/>
              <a:t>b. 21 hundreds </a:t>
            </a:r>
            <a:endParaRPr/>
          </a:p>
          <a:p>
            <a:pPr indent="0" lvl="0" marL="914400" rtl="0" algn="l">
              <a:spcBef>
                <a:spcPts val="1000"/>
              </a:spcBef>
              <a:spcAft>
                <a:spcPts val="0"/>
              </a:spcAft>
              <a:buNone/>
            </a:pPr>
            <a:r>
              <a:rPr lang="en"/>
              <a:t>c. 21 thousands </a:t>
            </a:r>
            <a:endParaRPr/>
          </a:p>
          <a:p>
            <a:pPr indent="0" lvl="0" marL="914400" rtl="0" algn="l">
              <a:spcBef>
                <a:spcPts val="1000"/>
              </a:spcBef>
              <a:spcAft>
                <a:spcPts val="1000"/>
              </a:spcAft>
              <a:buNone/>
            </a:pPr>
            <a:r>
              <a:rPr lang="en"/>
              <a:t>d. 21 ten-thousands</a:t>
            </a:r>
            <a:endParaRPr/>
          </a:p>
        </p:txBody>
      </p: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4" name="Shape 1134"/>
        <p:cNvGrpSpPr/>
        <p:nvPr/>
      </p:nvGrpSpPr>
      <p:grpSpPr>
        <a:xfrm>
          <a:off x="0" y="0"/>
          <a:ext cx="0" cy="0"/>
          <a:chOff x="0" y="0"/>
          <a:chExt cx="0" cy="0"/>
        </a:xfrm>
      </p:grpSpPr>
      <p:sp>
        <p:nvSpPr>
          <p:cNvPr id="1135" name="Google Shape;1135;p125"/>
          <p:cNvSpPr txBox="1"/>
          <p:nvPr>
            <p:ph type="ctrTitle"/>
          </p:nvPr>
        </p:nvSpPr>
        <p:spPr>
          <a:xfrm>
            <a:off x="564725" y="267243"/>
            <a:ext cx="7772400" cy="8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More and More Money</a:t>
            </a:r>
            <a:endParaRPr>
              <a:solidFill>
                <a:srgbClr val="595959"/>
              </a:solidFill>
            </a:endParaRPr>
          </a:p>
        </p:txBody>
      </p:sp>
      <p:sp>
        <p:nvSpPr>
          <p:cNvPr id="1136" name="Google Shape;1136;p12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137" name="Google Shape;1137;p125"/>
          <p:cNvSpPr txBox="1"/>
          <p:nvPr/>
        </p:nvSpPr>
        <p:spPr>
          <a:xfrm>
            <a:off x="727875" y="1023850"/>
            <a:ext cx="3432900" cy="81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Diego’s class is counting collections of play money during a math class. There are four types of bills: tens, hundreds, thousands, and ten-thousands.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Diego found 9 of each type of bill. He organized each type into a stack, creating four stacks.</a:t>
            </a:r>
            <a:endParaRPr/>
          </a:p>
        </p:txBody>
      </p:sp>
      <p:pic>
        <p:nvPicPr>
          <p:cNvPr id="1138" name="Google Shape;1138;p125"/>
          <p:cNvPicPr preferRelativeResize="0"/>
          <p:nvPr/>
        </p:nvPicPr>
        <p:blipFill>
          <a:blip r:embed="rId3">
            <a:alphaModFix/>
          </a:blip>
          <a:stretch>
            <a:fillRect/>
          </a:stretch>
        </p:blipFill>
        <p:spPr>
          <a:xfrm>
            <a:off x="1470263" y="2911375"/>
            <a:ext cx="1365825" cy="1816400"/>
          </a:xfrm>
          <a:prstGeom prst="rect">
            <a:avLst/>
          </a:prstGeom>
          <a:noFill/>
          <a:ln>
            <a:noFill/>
          </a:ln>
        </p:spPr>
      </p:pic>
      <p:sp>
        <p:nvSpPr>
          <p:cNvPr id="1139" name="Google Shape;1139;p125"/>
          <p:cNvSpPr txBox="1"/>
          <p:nvPr/>
        </p:nvSpPr>
        <p:spPr>
          <a:xfrm>
            <a:off x="4904225" y="1418875"/>
            <a:ext cx="3432900" cy="81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5. What is the value of the 2 in each stack of bills? </a:t>
            </a:r>
            <a:endParaRPr/>
          </a:p>
          <a:p>
            <a:pPr indent="0" lvl="0" marL="0" rtl="0" algn="l">
              <a:spcBef>
                <a:spcPts val="1000"/>
              </a:spcBef>
              <a:spcAft>
                <a:spcPts val="0"/>
              </a:spcAft>
              <a:buNone/>
            </a:pPr>
            <a:r>
              <a:t/>
            </a:r>
            <a:endParaRPr/>
          </a:p>
          <a:p>
            <a:pPr indent="0" lvl="0" marL="0" rtl="0" algn="l">
              <a:spcBef>
                <a:spcPts val="1000"/>
              </a:spcBef>
              <a:spcAft>
                <a:spcPts val="0"/>
              </a:spcAft>
              <a:buNone/>
            </a:pPr>
            <a:r>
              <a:t/>
            </a:r>
            <a:endParaRPr/>
          </a:p>
          <a:p>
            <a:pPr indent="0" lvl="0" marL="0" rtl="0" algn="l">
              <a:spcBef>
                <a:spcPts val="1000"/>
              </a:spcBef>
              <a:spcAft>
                <a:spcPts val="1000"/>
              </a:spcAft>
              <a:buNone/>
            </a:pPr>
            <a:r>
              <a:rPr lang="en"/>
              <a:t>6. How is the value of the 2 in the stack of thousands related to the value of 2 in the stack of ten-thousands? Write an equation for that relationship. </a:t>
            </a:r>
            <a:endParaRPr/>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3" name="Shape 1143"/>
        <p:cNvGrpSpPr/>
        <p:nvPr/>
      </p:nvGrpSpPr>
      <p:grpSpPr>
        <a:xfrm>
          <a:off x="0" y="0"/>
          <a:ext cx="0" cy="0"/>
          <a:chOff x="0" y="0"/>
          <a:chExt cx="0" cy="0"/>
        </a:xfrm>
      </p:grpSpPr>
      <p:sp>
        <p:nvSpPr>
          <p:cNvPr id="1144" name="Google Shape;1144;p126"/>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145" name="Google Shape;1145;p126"/>
          <p:cNvSpPr txBox="1"/>
          <p:nvPr/>
        </p:nvSpPr>
        <p:spPr>
          <a:xfrm>
            <a:off x="321475" y="462000"/>
            <a:ext cx="77508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Today we wrote multiplication and division equations to represent the relationship between the digits in different places in multi-digit numbers</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2100">
              <a:latin typeface="Covered By Your Grace"/>
              <a:ea typeface="Covered By Your Grace"/>
              <a:cs typeface="Covered By Your Grace"/>
              <a:sym typeface="Covered By Your Grace"/>
            </a:endParaRPr>
          </a:p>
          <a:p>
            <a:pPr indent="457200" lvl="0" marL="137160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457200" lvl="0" marL="1371600" rtl="0" algn="l">
              <a:spcBef>
                <a:spcPts val="0"/>
              </a:spcBef>
              <a:spcAft>
                <a:spcPts val="0"/>
              </a:spcAft>
              <a:buNone/>
            </a:pPr>
            <a:r>
              <a:rPr lang="en" sz="2100">
                <a:latin typeface="Covered By Your Grace"/>
                <a:ea typeface="Covered By Your Grace"/>
                <a:cs typeface="Covered By Your Grace"/>
                <a:sym typeface="Covered By Your Grace"/>
              </a:rPr>
              <a:t>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		</a:t>
            </a:r>
            <a:endParaRPr sz="2100">
              <a:latin typeface="Covered By Your Grace"/>
              <a:ea typeface="Covered By Your Grace"/>
              <a:cs typeface="Covered By Your Grace"/>
              <a:sym typeface="Covered By Your Grace"/>
            </a:endParaRPr>
          </a:p>
        </p:txBody>
      </p:sp>
      <p:sp>
        <p:nvSpPr>
          <p:cNvPr id="1146" name="Google Shape;1146;p126"/>
          <p:cNvSpPr/>
          <p:nvPr/>
        </p:nvSpPr>
        <p:spPr>
          <a:xfrm flipH="1">
            <a:off x="3546645" y="2354325"/>
            <a:ext cx="2478755" cy="2085566"/>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7" name="Google Shape;1147;p126"/>
          <p:cNvSpPr txBox="1"/>
          <p:nvPr/>
        </p:nvSpPr>
        <p:spPr>
          <a:xfrm>
            <a:off x="3881250" y="2714450"/>
            <a:ext cx="19707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Which of these equations represent the relationship between the digit 2 in the stacks of hundreds, thousands, and ten-thousands?</a:t>
            </a:r>
            <a:endParaRPr b="1" sz="1100">
              <a:latin typeface="Quicksand"/>
              <a:ea typeface="Quicksand"/>
              <a:cs typeface="Quicksand"/>
              <a:sym typeface="Quicksand"/>
            </a:endParaRPr>
          </a:p>
        </p:txBody>
      </p:sp>
      <p:pic>
        <p:nvPicPr>
          <p:cNvPr id="1148" name="Google Shape;1148;p126"/>
          <p:cNvPicPr preferRelativeResize="0"/>
          <p:nvPr/>
        </p:nvPicPr>
        <p:blipFill rotWithShape="1">
          <a:blip r:embed="rId3">
            <a:alphaModFix/>
          </a:blip>
          <a:srcRect b="0" l="21370" r="22481" t="0"/>
          <a:stretch/>
        </p:blipFill>
        <p:spPr>
          <a:xfrm>
            <a:off x="6025401" y="3076025"/>
            <a:ext cx="1369047" cy="1533525"/>
          </a:xfrm>
          <a:prstGeom prst="rect">
            <a:avLst/>
          </a:prstGeom>
          <a:noFill/>
          <a:ln>
            <a:noFill/>
          </a:ln>
        </p:spPr>
      </p:pic>
      <p:pic>
        <p:nvPicPr>
          <p:cNvPr id="1149" name="Google Shape;1149;p126"/>
          <p:cNvPicPr preferRelativeResize="0"/>
          <p:nvPr/>
        </p:nvPicPr>
        <p:blipFill>
          <a:blip r:embed="rId4">
            <a:alphaModFix/>
          </a:blip>
          <a:stretch>
            <a:fillRect/>
          </a:stretch>
        </p:blipFill>
        <p:spPr>
          <a:xfrm>
            <a:off x="843850" y="1366575"/>
            <a:ext cx="2609850" cy="1533525"/>
          </a:xfrm>
          <a:prstGeom prst="rect">
            <a:avLst/>
          </a:prstGeom>
          <a:noFill/>
          <a:ln>
            <a:noFill/>
          </a:ln>
        </p:spPr>
      </p:pic>
      <p:sp>
        <p:nvSpPr>
          <p:cNvPr id="1150" name="Google Shape;1150;p126"/>
          <p:cNvSpPr/>
          <p:nvPr/>
        </p:nvSpPr>
        <p:spPr>
          <a:xfrm>
            <a:off x="6700625" y="1366573"/>
            <a:ext cx="2478755" cy="170946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1" name="Google Shape;1151;p126"/>
          <p:cNvSpPr txBox="1"/>
          <p:nvPr/>
        </p:nvSpPr>
        <p:spPr>
          <a:xfrm flipH="1">
            <a:off x="6874071" y="1661756"/>
            <a:ext cx="1970700" cy="56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Can you write a new equation that correctly describes the relationship between the digit 2 in two of the stacks?</a:t>
            </a:r>
            <a:endParaRPr b="1" sz="1100">
              <a:latin typeface="Quicksand"/>
              <a:ea typeface="Quicksand"/>
              <a:cs typeface="Quicksand"/>
              <a:sym typeface="Quicksand"/>
            </a:endParaRPr>
          </a:p>
        </p:txBody>
      </p:sp>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1155" name="Shape 1155"/>
        <p:cNvGrpSpPr/>
        <p:nvPr/>
      </p:nvGrpSpPr>
      <p:grpSpPr>
        <a:xfrm>
          <a:off x="0" y="0"/>
          <a:ext cx="0" cy="0"/>
          <a:chOff x="0" y="0"/>
          <a:chExt cx="0" cy="0"/>
        </a:xfrm>
      </p:grpSpPr>
      <p:sp>
        <p:nvSpPr>
          <p:cNvPr id="1156" name="Google Shape;1156;p127"/>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Large Numbers on a Number Line</a:t>
            </a:r>
            <a:endParaRPr sz="3500">
              <a:latin typeface="Hepta Slab"/>
              <a:ea typeface="Hepta Slab"/>
              <a:cs typeface="Hepta Slab"/>
              <a:sym typeface="Hepta Slab"/>
            </a:endParaRPr>
          </a:p>
        </p:txBody>
      </p:sp>
      <p:sp>
        <p:nvSpPr>
          <p:cNvPr id="1157" name="Google Shape;1157;p127"/>
          <p:cNvSpPr txBox="1"/>
          <p:nvPr/>
        </p:nvSpPr>
        <p:spPr>
          <a:xfrm>
            <a:off x="2549175" y="2828450"/>
            <a:ext cx="6675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Let’s locate multi-digit numbers on a number line.</a:t>
            </a:r>
            <a:endParaRPr>
              <a:solidFill>
                <a:schemeClr val="dk1"/>
              </a:solidFill>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1158" name="Google Shape;1158;p127"/>
          <p:cNvSpPr/>
          <p:nvPr/>
        </p:nvSpPr>
        <p:spPr>
          <a:xfrm>
            <a:off x="2005527" y="28284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9" name="Google Shape;1159;p127"/>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4.NBT.A.1, 4.NBT.A.2</a:t>
            </a:r>
            <a:endParaRPr sz="1100">
              <a:latin typeface="Quicksand"/>
              <a:ea typeface="Quicksand"/>
              <a:cs typeface="Quicksand"/>
              <a:sym typeface="Quicksand"/>
            </a:endParaRPr>
          </a:p>
        </p:txBody>
      </p:sp>
      <p:sp>
        <p:nvSpPr>
          <p:cNvPr id="1160" name="Google Shape;1160;p127"/>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11</a:t>
            </a:r>
            <a:endParaRPr/>
          </a:p>
        </p:txBody>
      </p:sp>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4" name="Shape 1164"/>
        <p:cNvGrpSpPr/>
        <p:nvPr/>
      </p:nvGrpSpPr>
      <p:grpSpPr>
        <a:xfrm>
          <a:off x="0" y="0"/>
          <a:ext cx="0" cy="0"/>
          <a:chOff x="0" y="0"/>
          <a:chExt cx="0" cy="0"/>
        </a:xfrm>
      </p:grpSpPr>
      <p:sp>
        <p:nvSpPr>
          <p:cNvPr id="1165" name="Google Shape;1165;p128"/>
          <p:cNvSpPr txBox="1"/>
          <p:nvPr>
            <p:ph type="ctrTitle"/>
          </p:nvPr>
        </p:nvSpPr>
        <p:spPr>
          <a:xfrm>
            <a:off x="375050" y="494905"/>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Estimation Exploration: </a:t>
            </a:r>
            <a:endParaRPr sz="28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800">
                <a:solidFill>
                  <a:srgbClr val="595959"/>
                </a:solidFill>
                <a:latin typeface="Hepta Slab"/>
                <a:ea typeface="Hepta Slab"/>
                <a:cs typeface="Hepta Slab"/>
                <a:sym typeface="Hepta Slab"/>
              </a:rPr>
              <a:t>What Number Could This Be? </a:t>
            </a:r>
            <a:endParaRPr b="0" sz="2800">
              <a:solidFill>
                <a:srgbClr val="595959"/>
              </a:solidFill>
              <a:latin typeface="Hepta Slab"/>
              <a:ea typeface="Hepta Slab"/>
              <a:cs typeface="Hepta Slab"/>
              <a:sym typeface="Hepta Slab"/>
            </a:endParaRPr>
          </a:p>
        </p:txBody>
      </p:sp>
      <p:sp>
        <p:nvSpPr>
          <p:cNvPr id="1166" name="Google Shape;1166;p128"/>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167" name="Google Shape;1167;p12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1168" name="Google Shape;1168;p128"/>
          <p:cNvPicPr preferRelativeResize="0"/>
          <p:nvPr/>
        </p:nvPicPr>
        <p:blipFill>
          <a:blip r:embed="rId3">
            <a:alphaModFix/>
          </a:blip>
          <a:stretch>
            <a:fillRect/>
          </a:stretch>
        </p:blipFill>
        <p:spPr>
          <a:xfrm>
            <a:off x="876300" y="1526630"/>
            <a:ext cx="7391400" cy="1485900"/>
          </a:xfrm>
          <a:prstGeom prst="rect">
            <a:avLst/>
          </a:prstGeom>
          <a:noFill/>
          <a:ln cap="flat" cmpd="sng" w="19050">
            <a:solidFill>
              <a:schemeClr val="dk2"/>
            </a:solidFill>
            <a:prstDash val="solid"/>
            <a:round/>
            <a:headEnd len="sm" w="sm" type="none"/>
            <a:tailEnd len="sm" w="sm" type="none"/>
          </a:ln>
        </p:spPr>
      </p:pic>
      <p:pic>
        <p:nvPicPr>
          <p:cNvPr id="1169" name="Google Shape;1169;p128"/>
          <p:cNvPicPr preferRelativeResize="0"/>
          <p:nvPr/>
        </p:nvPicPr>
        <p:blipFill>
          <a:blip r:embed="rId4">
            <a:alphaModFix/>
          </a:blip>
          <a:stretch>
            <a:fillRect/>
          </a:stretch>
        </p:blipFill>
        <p:spPr>
          <a:xfrm>
            <a:off x="2265463" y="3176955"/>
            <a:ext cx="4613064" cy="182617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3" name="Shape 1173"/>
        <p:cNvGrpSpPr/>
        <p:nvPr/>
      </p:nvGrpSpPr>
      <p:grpSpPr>
        <a:xfrm>
          <a:off x="0" y="0"/>
          <a:ext cx="0" cy="0"/>
          <a:chOff x="0" y="0"/>
          <a:chExt cx="0" cy="0"/>
        </a:xfrm>
      </p:grpSpPr>
      <p:sp>
        <p:nvSpPr>
          <p:cNvPr id="1174" name="Google Shape;1174;p129"/>
          <p:cNvSpPr txBox="1"/>
          <p:nvPr/>
        </p:nvSpPr>
        <p:spPr>
          <a:xfrm>
            <a:off x="288950" y="427650"/>
            <a:ext cx="7998300" cy="681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Locate Large Numbers</a:t>
            </a:r>
            <a:endParaRPr sz="3200">
              <a:solidFill>
                <a:srgbClr val="595959"/>
              </a:solidFill>
              <a:latin typeface="Hepta Slab"/>
              <a:ea typeface="Hepta Slab"/>
              <a:cs typeface="Hepta Slab"/>
              <a:sym typeface="Hepta Slab"/>
            </a:endParaRPr>
          </a:p>
        </p:txBody>
      </p:sp>
      <p:sp>
        <p:nvSpPr>
          <p:cNvPr id="1175" name="Google Shape;1175;p12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176" name="Google Shape;1176;p129"/>
          <p:cNvSpPr txBox="1"/>
          <p:nvPr/>
        </p:nvSpPr>
        <p:spPr>
          <a:xfrm>
            <a:off x="630800" y="992375"/>
            <a:ext cx="3336000" cy="135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 Locate and label each number on the number line. </a:t>
            </a:r>
            <a:endParaRPr/>
          </a:p>
        </p:txBody>
      </p:sp>
      <p:sp>
        <p:nvSpPr>
          <p:cNvPr id="1177" name="Google Shape;1177;p129"/>
          <p:cNvSpPr txBox="1"/>
          <p:nvPr/>
        </p:nvSpPr>
        <p:spPr>
          <a:xfrm>
            <a:off x="5131350" y="992375"/>
            <a:ext cx="3493800" cy="135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2. Locate and label each number on the number line. </a:t>
            </a:r>
            <a:endParaRPr/>
          </a:p>
        </p:txBody>
      </p:sp>
      <p:pic>
        <p:nvPicPr>
          <p:cNvPr id="1178" name="Google Shape;1178;p129"/>
          <p:cNvPicPr preferRelativeResize="0"/>
          <p:nvPr/>
        </p:nvPicPr>
        <p:blipFill>
          <a:blip r:embed="rId3">
            <a:alphaModFix/>
          </a:blip>
          <a:stretch>
            <a:fillRect/>
          </a:stretch>
        </p:blipFill>
        <p:spPr>
          <a:xfrm>
            <a:off x="528450" y="1594937"/>
            <a:ext cx="4237325" cy="2200975"/>
          </a:xfrm>
          <a:prstGeom prst="rect">
            <a:avLst/>
          </a:prstGeom>
          <a:noFill/>
          <a:ln cap="flat" cmpd="sng" w="19050">
            <a:solidFill>
              <a:schemeClr val="dk2"/>
            </a:solidFill>
            <a:prstDash val="solid"/>
            <a:round/>
            <a:headEnd len="sm" w="sm" type="none"/>
            <a:tailEnd len="sm" w="sm" type="none"/>
          </a:ln>
        </p:spPr>
      </p:pic>
      <p:pic>
        <p:nvPicPr>
          <p:cNvPr id="1179" name="Google Shape;1179;p129"/>
          <p:cNvPicPr preferRelativeResize="0"/>
          <p:nvPr/>
        </p:nvPicPr>
        <p:blipFill>
          <a:blip r:embed="rId4">
            <a:alphaModFix/>
          </a:blip>
          <a:stretch>
            <a:fillRect/>
          </a:stretch>
        </p:blipFill>
        <p:spPr>
          <a:xfrm>
            <a:off x="4825100" y="1560838"/>
            <a:ext cx="4106307" cy="2269275"/>
          </a:xfrm>
          <a:prstGeom prst="rect">
            <a:avLst/>
          </a:prstGeom>
          <a:noFill/>
          <a:ln cap="flat" cmpd="sng" w="19050">
            <a:solidFill>
              <a:schemeClr val="dk2"/>
            </a:solidFill>
            <a:prstDash val="solid"/>
            <a:round/>
            <a:headEnd len="sm" w="sm" type="none"/>
            <a:tailEnd len="sm" w="sm" type="none"/>
          </a:ln>
        </p:spPr>
      </p:pic>
      <p:sp>
        <p:nvSpPr>
          <p:cNvPr id="1180" name="Google Shape;1180;p129"/>
          <p:cNvSpPr txBox="1"/>
          <p:nvPr/>
        </p:nvSpPr>
        <p:spPr>
          <a:xfrm>
            <a:off x="764225" y="3978925"/>
            <a:ext cx="7998300" cy="47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3. What do you notice about the location of these numbers on the number lines? Make two observations and discuss them with your partner.</a:t>
            </a:r>
            <a:endParaRPr/>
          </a:p>
        </p:txBody>
      </p:sp>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4" name="Shape 1184"/>
        <p:cNvGrpSpPr/>
        <p:nvPr/>
      </p:nvGrpSpPr>
      <p:grpSpPr>
        <a:xfrm>
          <a:off x="0" y="0"/>
          <a:ext cx="0" cy="0"/>
          <a:chOff x="0" y="0"/>
          <a:chExt cx="0" cy="0"/>
        </a:xfrm>
      </p:grpSpPr>
      <p:sp>
        <p:nvSpPr>
          <p:cNvPr id="1185" name="Google Shape;1185;p130"/>
          <p:cNvSpPr txBox="1"/>
          <p:nvPr/>
        </p:nvSpPr>
        <p:spPr>
          <a:xfrm>
            <a:off x="288950" y="427650"/>
            <a:ext cx="7998300" cy="3000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So Many Numbers, So Little Line</a:t>
            </a:r>
            <a:endParaRPr sz="3200">
              <a:solidFill>
                <a:srgbClr val="595959"/>
              </a:solidFill>
              <a:latin typeface="Hepta Slab"/>
              <a:ea typeface="Hepta Slab"/>
              <a:cs typeface="Hepta Slab"/>
              <a:sym typeface="Hepta Slab"/>
            </a:endParaRPr>
          </a:p>
        </p:txBody>
      </p:sp>
      <p:sp>
        <p:nvSpPr>
          <p:cNvPr id="1186" name="Google Shape;1186;p13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187" name="Google Shape;1187;p130"/>
          <p:cNvPicPr preferRelativeResize="0"/>
          <p:nvPr/>
        </p:nvPicPr>
        <p:blipFill>
          <a:blip r:embed="rId3">
            <a:alphaModFix/>
          </a:blip>
          <a:stretch>
            <a:fillRect/>
          </a:stretch>
        </p:blipFill>
        <p:spPr>
          <a:xfrm>
            <a:off x="493975" y="1437525"/>
            <a:ext cx="4067250" cy="2153225"/>
          </a:xfrm>
          <a:prstGeom prst="rect">
            <a:avLst/>
          </a:prstGeom>
          <a:noFill/>
          <a:ln cap="flat" cmpd="sng" w="19050">
            <a:solidFill>
              <a:schemeClr val="dk2"/>
            </a:solidFill>
            <a:prstDash val="solid"/>
            <a:round/>
            <a:headEnd len="sm" w="sm" type="none"/>
            <a:tailEnd len="sm" w="sm" type="none"/>
          </a:ln>
        </p:spPr>
      </p:pic>
      <p:sp>
        <p:nvSpPr>
          <p:cNvPr id="1188" name="Google Shape;1188;p130"/>
          <p:cNvSpPr txBox="1"/>
          <p:nvPr/>
        </p:nvSpPr>
        <p:spPr>
          <a:xfrm>
            <a:off x="4791700" y="1152425"/>
            <a:ext cx="4067400" cy="325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 Decide where your assigned number will fall on this number line. Explain your reasoning.</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2. Work with your group to label the tick marks and agree on where each of the numbers should be placed. </a:t>
            </a:r>
            <a:endParaRPr/>
          </a:p>
        </p:txBody>
      </p:sp>
      <p:pic>
        <p:nvPicPr>
          <p:cNvPr id="1189" name="Google Shape;1189;p130"/>
          <p:cNvPicPr preferRelativeResize="0"/>
          <p:nvPr/>
        </p:nvPicPr>
        <p:blipFill>
          <a:blip r:embed="rId4">
            <a:alphaModFix/>
          </a:blip>
          <a:stretch>
            <a:fillRect/>
          </a:stretch>
        </p:blipFill>
        <p:spPr>
          <a:xfrm>
            <a:off x="5227350" y="2036825"/>
            <a:ext cx="2888225" cy="379550"/>
          </a:xfrm>
          <a:prstGeom prst="rect">
            <a:avLst/>
          </a:prstGeom>
          <a:noFill/>
          <a:ln cap="flat" cmpd="sng" w="19050">
            <a:solidFill>
              <a:schemeClr val="dk2"/>
            </a:solidFill>
            <a:prstDash val="solid"/>
            <a:round/>
            <a:headEnd len="sm" w="sm" type="none"/>
            <a:tailEnd len="sm" w="sm" type="none"/>
          </a:ln>
        </p:spPr>
      </p:pic>
      <p:pic>
        <p:nvPicPr>
          <p:cNvPr id="1190" name="Google Shape;1190;p130"/>
          <p:cNvPicPr preferRelativeResize="0"/>
          <p:nvPr/>
        </p:nvPicPr>
        <p:blipFill>
          <a:blip r:embed="rId5">
            <a:alphaModFix/>
          </a:blip>
          <a:stretch>
            <a:fillRect/>
          </a:stretch>
        </p:blipFill>
        <p:spPr>
          <a:xfrm>
            <a:off x="5016900" y="4023975"/>
            <a:ext cx="3443446" cy="3795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4" name="Shape 1194"/>
        <p:cNvGrpSpPr/>
        <p:nvPr/>
      </p:nvGrpSpPr>
      <p:grpSpPr>
        <a:xfrm>
          <a:off x="0" y="0"/>
          <a:ext cx="0" cy="0"/>
          <a:chOff x="0" y="0"/>
          <a:chExt cx="0" cy="0"/>
        </a:xfrm>
      </p:grpSpPr>
      <p:sp>
        <p:nvSpPr>
          <p:cNvPr id="1195" name="Google Shape;1195;p131"/>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196" name="Google Shape;1196;p131"/>
          <p:cNvSpPr txBox="1"/>
          <p:nvPr/>
        </p:nvSpPr>
        <p:spPr>
          <a:xfrm>
            <a:off x="321475" y="462000"/>
            <a:ext cx="77508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Today we located and analyzed sets of large numbers on a number line. In each set, each number was 10 times as much as the number before it. Let’s look at the number lines from the first activity.</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2100">
              <a:latin typeface="Covered By Your Grace"/>
              <a:ea typeface="Covered By Your Grace"/>
              <a:cs typeface="Covered By Your Grace"/>
              <a:sym typeface="Covered By Your Grace"/>
            </a:endParaRPr>
          </a:p>
          <a:p>
            <a:pPr indent="457200" lvl="0" marL="137160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457200" lvl="0" marL="1371600" rtl="0" algn="l">
              <a:spcBef>
                <a:spcPts val="0"/>
              </a:spcBef>
              <a:spcAft>
                <a:spcPts val="0"/>
              </a:spcAft>
              <a:buNone/>
            </a:pPr>
            <a:r>
              <a:rPr lang="en" sz="2100">
                <a:latin typeface="Covered By Your Grace"/>
                <a:ea typeface="Covered By Your Grace"/>
                <a:cs typeface="Covered By Your Grace"/>
                <a:sym typeface="Covered By Your Grace"/>
              </a:rPr>
              <a:t>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		</a:t>
            </a:r>
            <a:endParaRPr sz="2100">
              <a:latin typeface="Covered By Your Grace"/>
              <a:ea typeface="Covered By Your Grace"/>
              <a:cs typeface="Covered By Your Grace"/>
              <a:sym typeface="Covered By Your Grace"/>
            </a:endParaRPr>
          </a:p>
        </p:txBody>
      </p:sp>
      <p:sp>
        <p:nvSpPr>
          <p:cNvPr id="1197" name="Google Shape;1197;p131"/>
          <p:cNvSpPr/>
          <p:nvPr/>
        </p:nvSpPr>
        <p:spPr>
          <a:xfrm flipH="1">
            <a:off x="3546645" y="2354325"/>
            <a:ext cx="2478755" cy="2085566"/>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8" name="Google Shape;1198;p131"/>
          <p:cNvSpPr txBox="1"/>
          <p:nvPr/>
        </p:nvSpPr>
        <p:spPr>
          <a:xfrm>
            <a:off x="3881250" y="2714450"/>
            <a:ext cx="19707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How might we use multiplication equations to show the relationship between each point on the number line?</a:t>
            </a:r>
            <a:endParaRPr b="1" sz="1100">
              <a:latin typeface="Quicksand"/>
              <a:ea typeface="Quicksand"/>
              <a:cs typeface="Quicksand"/>
              <a:sym typeface="Quicksand"/>
            </a:endParaRPr>
          </a:p>
        </p:txBody>
      </p:sp>
      <p:pic>
        <p:nvPicPr>
          <p:cNvPr id="1199" name="Google Shape;1199;p131"/>
          <p:cNvPicPr preferRelativeResize="0"/>
          <p:nvPr/>
        </p:nvPicPr>
        <p:blipFill rotWithShape="1">
          <a:blip r:embed="rId3">
            <a:alphaModFix/>
          </a:blip>
          <a:srcRect b="0" l="21370" r="22481" t="0"/>
          <a:stretch/>
        </p:blipFill>
        <p:spPr>
          <a:xfrm>
            <a:off x="6025401" y="3076025"/>
            <a:ext cx="1369047" cy="1533525"/>
          </a:xfrm>
          <a:prstGeom prst="rect">
            <a:avLst/>
          </a:prstGeom>
          <a:noFill/>
          <a:ln>
            <a:noFill/>
          </a:ln>
        </p:spPr>
      </p:pic>
      <p:sp>
        <p:nvSpPr>
          <p:cNvPr id="1200" name="Google Shape;1200;p131"/>
          <p:cNvSpPr/>
          <p:nvPr/>
        </p:nvSpPr>
        <p:spPr>
          <a:xfrm>
            <a:off x="6700625" y="1366573"/>
            <a:ext cx="2478755" cy="170946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1" name="Google Shape;1201;p131"/>
          <p:cNvSpPr txBox="1"/>
          <p:nvPr/>
        </p:nvSpPr>
        <p:spPr>
          <a:xfrm flipH="1">
            <a:off x="6874071" y="1661756"/>
            <a:ext cx="1970700" cy="56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What is the relationship between the values of the labels on each number line?</a:t>
            </a:r>
            <a:endParaRPr b="1" sz="1100">
              <a:latin typeface="Quicksand"/>
              <a:ea typeface="Quicksand"/>
              <a:cs typeface="Quicksand"/>
              <a:sym typeface="Quicksand"/>
            </a:endParaRPr>
          </a:p>
        </p:txBody>
      </p:sp>
      <p:pic>
        <p:nvPicPr>
          <p:cNvPr id="1202" name="Google Shape;1202;p131"/>
          <p:cNvPicPr preferRelativeResize="0"/>
          <p:nvPr/>
        </p:nvPicPr>
        <p:blipFill>
          <a:blip r:embed="rId4">
            <a:alphaModFix/>
          </a:blip>
          <a:stretch>
            <a:fillRect/>
          </a:stretch>
        </p:blipFill>
        <p:spPr>
          <a:xfrm>
            <a:off x="940900" y="2117475"/>
            <a:ext cx="2478750" cy="1158411"/>
          </a:xfrm>
          <a:prstGeom prst="rect">
            <a:avLst/>
          </a:prstGeom>
          <a:noFill/>
          <a:ln>
            <a:noFill/>
          </a:ln>
        </p:spPr>
      </p:pic>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6" name="Shape 1206"/>
        <p:cNvGrpSpPr/>
        <p:nvPr/>
      </p:nvGrpSpPr>
      <p:grpSpPr>
        <a:xfrm>
          <a:off x="0" y="0"/>
          <a:ext cx="0" cy="0"/>
          <a:chOff x="0" y="0"/>
          <a:chExt cx="0" cy="0"/>
        </a:xfrm>
      </p:grpSpPr>
      <p:sp>
        <p:nvSpPr>
          <p:cNvPr id="1207" name="Google Shape;1207;p132"/>
          <p:cNvSpPr txBox="1"/>
          <p:nvPr/>
        </p:nvSpPr>
        <p:spPr>
          <a:xfrm>
            <a:off x="1368600" y="426925"/>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1208" name="Google Shape;1208;p132"/>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9" name="Google Shape;1209;p132"/>
          <p:cNvSpPr txBox="1"/>
          <p:nvPr/>
        </p:nvSpPr>
        <p:spPr>
          <a:xfrm>
            <a:off x="496050" y="1005713"/>
            <a:ext cx="8151900" cy="73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In this section, we worked with numbers to the hundred-thousands.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First, we used base-ten blocks, 10-by-10 grids, and base-ten diagrams to name, write, and represent multi-digit numbers within 1,000,000. We wrote the numbers in expanded form so that we can see the value of each digit. For instance:</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Next, we learned that the value of a digit in a multi-digit number is ten times the value of the same digit in the place to its right. For example:</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330200" lvl="0" marL="914400" rtl="0" algn="l">
              <a:spcBef>
                <a:spcPts val="0"/>
              </a:spcBef>
              <a:spcAft>
                <a:spcPts val="0"/>
              </a:spcAft>
              <a:buSzPts val="1600"/>
              <a:buFont typeface="Quicksand"/>
              <a:buChar char="●"/>
            </a:pPr>
            <a:r>
              <a:rPr lang="en" sz="1600">
                <a:latin typeface="Quicksand"/>
                <a:ea typeface="Quicksand"/>
                <a:cs typeface="Quicksand"/>
                <a:sym typeface="Quicksand"/>
              </a:rPr>
              <a:t>Both 14,800 and 148,000 have 4 in them. </a:t>
            </a:r>
            <a:endParaRPr sz="1600">
              <a:latin typeface="Quicksand"/>
              <a:ea typeface="Quicksand"/>
              <a:cs typeface="Quicksand"/>
              <a:sym typeface="Quicksand"/>
            </a:endParaRPr>
          </a:p>
          <a:p>
            <a:pPr indent="-330200" lvl="0" marL="914400" rtl="0" algn="l">
              <a:spcBef>
                <a:spcPts val="0"/>
              </a:spcBef>
              <a:spcAft>
                <a:spcPts val="0"/>
              </a:spcAft>
              <a:buSzPts val="1600"/>
              <a:buFont typeface="Quicksand"/>
              <a:buChar char="●"/>
            </a:pPr>
            <a:r>
              <a:rPr lang="en" sz="1600">
                <a:latin typeface="Quicksand"/>
                <a:ea typeface="Quicksand"/>
                <a:cs typeface="Quicksand"/>
                <a:sym typeface="Quicksand"/>
              </a:rPr>
              <a:t>The 4 in 14,800 is in the thousands place. Its value is 4,000. </a:t>
            </a:r>
            <a:endParaRPr sz="1600">
              <a:latin typeface="Quicksand"/>
              <a:ea typeface="Quicksand"/>
              <a:cs typeface="Quicksand"/>
              <a:sym typeface="Quicksand"/>
            </a:endParaRPr>
          </a:p>
          <a:p>
            <a:pPr indent="-330200" lvl="0" marL="914400" rtl="0" algn="l">
              <a:spcBef>
                <a:spcPts val="0"/>
              </a:spcBef>
              <a:spcAft>
                <a:spcPts val="0"/>
              </a:spcAft>
              <a:buSzPts val="1600"/>
              <a:buFont typeface="Quicksand"/>
              <a:buChar char="●"/>
            </a:pPr>
            <a:r>
              <a:rPr lang="en" sz="1600">
                <a:latin typeface="Quicksand"/>
                <a:ea typeface="Quicksand"/>
                <a:cs typeface="Quicksand"/>
                <a:sym typeface="Quicksand"/>
              </a:rPr>
              <a:t>The 4 in 148,000 is in the ten-thousands place. Its value is 40,000. </a:t>
            </a:r>
            <a:endParaRPr sz="1600">
              <a:latin typeface="Quicksand"/>
              <a:ea typeface="Quicksand"/>
              <a:cs typeface="Quicksand"/>
              <a:sym typeface="Quicksand"/>
            </a:endParaRPr>
          </a:p>
          <a:p>
            <a:pPr indent="-330200" lvl="0" marL="914400" rtl="0" algn="l">
              <a:spcBef>
                <a:spcPts val="0"/>
              </a:spcBef>
              <a:spcAft>
                <a:spcPts val="0"/>
              </a:spcAft>
              <a:buSzPts val="1600"/>
              <a:buFont typeface="Quicksand"/>
              <a:buChar char="●"/>
            </a:pPr>
            <a:r>
              <a:rPr lang="en" sz="1600">
                <a:latin typeface="Quicksand"/>
                <a:ea typeface="Quicksand"/>
                <a:cs typeface="Quicksand"/>
                <a:sym typeface="Quicksand"/>
              </a:rPr>
              <a:t>The value of the 4 in 148,000 is ten times the value of the 4 in 14,800.</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p:txBody>
      </p:sp>
      <p:pic>
        <p:nvPicPr>
          <p:cNvPr id="1210" name="Google Shape;1210;p132"/>
          <p:cNvPicPr preferRelativeResize="0"/>
          <p:nvPr/>
        </p:nvPicPr>
        <p:blipFill>
          <a:blip r:embed="rId3">
            <a:alphaModFix/>
          </a:blip>
          <a:stretch>
            <a:fillRect/>
          </a:stretch>
        </p:blipFill>
        <p:spPr>
          <a:xfrm>
            <a:off x="2408725" y="2452675"/>
            <a:ext cx="4048125" cy="238125"/>
          </a:xfrm>
          <a:prstGeom prst="rect">
            <a:avLst/>
          </a:prstGeom>
          <a:noFill/>
          <a:ln>
            <a:noFill/>
          </a:ln>
        </p:spPr>
      </p:pic>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4" name="Shape 1214"/>
        <p:cNvGrpSpPr/>
        <p:nvPr/>
      </p:nvGrpSpPr>
      <p:grpSpPr>
        <a:xfrm>
          <a:off x="0" y="0"/>
          <a:ext cx="0" cy="0"/>
          <a:chOff x="0" y="0"/>
          <a:chExt cx="0" cy="0"/>
        </a:xfrm>
      </p:grpSpPr>
      <p:sp>
        <p:nvSpPr>
          <p:cNvPr id="1215" name="Google Shape;1215;p133"/>
          <p:cNvSpPr txBox="1"/>
          <p:nvPr/>
        </p:nvSpPr>
        <p:spPr>
          <a:xfrm>
            <a:off x="1368600" y="576900"/>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1216" name="Google Shape;1216;p133"/>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7" name="Google Shape;1217;p133"/>
          <p:cNvSpPr txBox="1"/>
          <p:nvPr/>
        </p:nvSpPr>
        <p:spPr>
          <a:xfrm>
            <a:off x="496125" y="1313400"/>
            <a:ext cx="8441400" cy="73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We used both multiplication and division equations to represent this relationship.</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Finally, we analyzed the “ten times” relationships by locating numbers on number lines.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91440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p:txBody>
      </p:sp>
      <p:pic>
        <p:nvPicPr>
          <p:cNvPr id="1218" name="Google Shape;1218;p133"/>
          <p:cNvPicPr preferRelativeResize="0"/>
          <p:nvPr/>
        </p:nvPicPr>
        <p:blipFill>
          <a:blip r:embed="rId3">
            <a:alphaModFix/>
          </a:blip>
          <a:stretch>
            <a:fillRect/>
          </a:stretch>
        </p:blipFill>
        <p:spPr>
          <a:xfrm>
            <a:off x="3403475" y="1928588"/>
            <a:ext cx="1981200" cy="561975"/>
          </a:xfrm>
          <a:prstGeom prst="rect">
            <a:avLst/>
          </a:prstGeom>
          <a:noFill/>
          <a:ln>
            <a:noFill/>
          </a:ln>
        </p:spPr>
      </p:pic>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1222" name="Shape 1222"/>
        <p:cNvGrpSpPr/>
        <p:nvPr/>
      </p:nvGrpSpPr>
      <p:grpSpPr>
        <a:xfrm>
          <a:off x="0" y="0"/>
          <a:ext cx="0" cy="0"/>
          <a:chOff x="0" y="0"/>
          <a:chExt cx="0" cy="0"/>
        </a:xfrm>
      </p:grpSpPr>
      <p:sp>
        <p:nvSpPr>
          <p:cNvPr id="1223" name="Google Shape;1223;p134"/>
          <p:cNvSpPr txBox="1"/>
          <p:nvPr>
            <p:ph type="ctrTitle"/>
          </p:nvPr>
        </p:nvSpPr>
        <p:spPr>
          <a:xfrm>
            <a:off x="1259875" y="2019150"/>
            <a:ext cx="64611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200">
                <a:solidFill>
                  <a:srgbClr val="434343"/>
                </a:solidFill>
                <a:latin typeface="Hepta Slab"/>
                <a:ea typeface="Hepta Slab"/>
                <a:cs typeface="Hepta Slab"/>
                <a:sym typeface="Hepta Slab"/>
              </a:rPr>
              <a:t> Use Strategies and Algorithms to Add within 1,000</a:t>
            </a:r>
            <a:endParaRPr sz="4200">
              <a:solidFill>
                <a:srgbClr val="434343"/>
              </a:solidFill>
              <a:latin typeface="Hepta Slab"/>
              <a:ea typeface="Hepta Slab"/>
              <a:cs typeface="Hepta Slab"/>
              <a:sym typeface="Hepta Slab"/>
            </a:endParaRPr>
          </a:p>
        </p:txBody>
      </p:sp>
      <p:sp>
        <p:nvSpPr>
          <p:cNvPr id="1224" name="Google Shape;1224;p134"/>
          <p:cNvSpPr txBox="1"/>
          <p:nvPr/>
        </p:nvSpPr>
        <p:spPr>
          <a:xfrm>
            <a:off x="2325300" y="2757150"/>
            <a:ext cx="6193800" cy="55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Let’s consider when to use algorithms and when to use strategies to add. </a:t>
            </a:r>
            <a:endParaRPr>
              <a:latin typeface="Quicksand"/>
              <a:ea typeface="Quicksand"/>
              <a:cs typeface="Quicksand"/>
              <a:sym typeface="Quicksand"/>
            </a:endParaRPr>
          </a:p>
        </p:txBody>
      </p:sp>
      <p:sp>
        <p:nvSpPr>
          <p:cNvPr id="1225" name="Google Shape;1225;p134"/>
          <p:cNvSpPr/>
          <p:nvPr/>
        </p:nvSpPr>
        <p:spPr>
          <a:xfrm>
            <a:off x="1986877" y="27571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6" name="Google Shape;1226;p134"/>
          <p:cNvSpPr txBox="1"/>
          <p:nvPr/>
        </p:nvSpPr>
        <p:spPr>
          <a:xfrm>
            <a:off x="0" y="4834325"/>
            <a:ext cx="356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3.NBT.A.2</a:t>
            </a:r>
            <a:endParaRPr sz="1100">
              <a:latin typeface="Quicksand"/>
              <a:ea typeface="Quicksand"/>
              <a:cs typeface="Quicksand"/>
              <a:sym typeface="Quicksand"/>
            </a:endParaRPr>
          </a:p>
        </p:txBody>
      </p:sp>
      <p:sp>
        <p:nvSpPr>
          <p:cNvPr id="1227" name="Google Shape;1227;p134"/>
          <p:cNvSpPr txBox="1"/>
          <p:nvPr/>
        </p:nvSpPr>
        <p:spPr>
          <a:xfrm>
            <a:off x="7884875" y="365450"/>
            <a:ext cx="1173600" cy="909000"/>
          </a:xfrm>
          <a:prstGeom prst="rect">
            <a:avLst/>
          </a:prstGeom>
          <a:noFill/>
          <a:ln cap="flat" cmpd="sng" w="7620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3</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31" name="Shape 1231"/>
        <p:cNvGrpSpPr/>
        <p:nvPr/>
      </p:nvGrpSpPr>
      <p:grpSpPr>
        <a:xfrm>
          <a:off x="0" y="0"/>
          <a:ext cx="0" cy="0"/>
          <a:chOff x="0" y="0"/>
          <a:chExt cx="0" cy="0"/>
        </a:xfrm>
      </p:grpSpPr>
      <p:sp>
        <p:nvSpPr>
          <p:cNvPr id="1232" name="Google Shape;1232;p135"/>
          <p:cNvSpPr/>
          <p:nvPr/>
        </p:nvSpPr>
        <p:spPr>
          <a:xfrm>
            <a:off x="6279350" y="2561025"/>
            <a:ext cx="2432484" cy="205740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3" name="Google Shape;1233;p135"/>
          <p:cNvSpPr txBox="1"/>
          <p:nvPr>
            <p:ph type="ctrTitle"/>
          </p:nvPr>
        </p:nvSpPr>
        <p:spPr>
          <a:xfrm>
            <a:off x="214300" y="400650"/>
            <a:ext cx="79761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 Number Talk: Little More, Little Less </a:t>
            </a:r>
            <a:endParaRPr b="0" sz="3000">
              <a:solidFill>
                <a:srgbClr val="595959"/>
              </a:solidFill>
              <a:latin typeface="Hepta Slab"/>
              <a:ea typeface="Hepta Slab"/>
              <a:cs typeface="Hepta Slab"/>
              <a:sym typeface="Hepta Slab"/>
            </a:endParaRPr>
          </a:p>
        </p:txBody>
      </p:sp>
      <p:sp>
        <p:nvSpPr>
          <p:cNvPr id="1234" name="Google Shape;1234;p13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235" name="Google Shape;1235;p135"/>
          <p:cNvSpPr txBox="1"/>
          <p:nvPr/>
        </p:nvSpPr>
        <p:spPr>
          <a:xfrm rot="311761">
            <a:off x="6461480" y="3107594"/>
            <a:ext cx="1961059" cy="110373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Love Ya Like A Sister"/>
                <a:ea typeface="Love Ya Like A Sister"/>
                <a:cs typeface="Love Ya Like A Sister"/>
                <a:sym typeface="Love Ya Like A Sister"/>
              </a:rPr>
              <a:t>Find the value of each difference mentally. </a:t>
            </a:r>
            <a:endParaRPr sz="1500">
              <a:latin typeface="Love Ya Like A Sister"/>
              <a:ea typeface="Love Ya Like A Sister"/>
              <a:cs typeface="Love Ya Like A Sister"/>
              <a:sym typeface="Love Ya Like A Sister"/>
            </a:endParaRPr>
          </a:p>
        </p:txBody>
      </p:sp>
      <p:pic>
        <p:nvPicPr>
          <p:cNvPr id="1236" name="Google Shape;1236;p135"/>
          <p:cNvPicPr preferRelativeResize="0"/>
          <p:nvPr/>
        </p:nvPicPr>
        <p:blipFill>
          <a:blip r:embed="rId3">
            <a:alphaModFix/>
          </a:blip>
          <a:stretch>
            <a:fillRect/>
          </a:stretch>
        </p:blipFill>
        <p:spPr>
          <a:xfrm>
            <a:off x="1749025" y="1763350"/>
            <a:ext cx="3830550" cy="11834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40" name="Shape 1240"/>
        <p:cNvGrpSpPr/>
        <p:nvPr/>
      </p:nvGrpSpPr>
      <p:grpSpPr>
        <a:xfrm>
          <a:off x="0" y="0"/>
          <a:ext cx="0" cy="0"/>
          <a:chOff x="0" y="0"/>
          <a:chExt cx="0" cy="0"/>
        </a:xfrm>
      </p:grpSpPr>
      <p:sp>
        <p:nvSpPr>
          <p:cNvPr id="1241" name="Google Shape;1241;p136"/>
          <p:cNvSpPr/>
          <p:nvPr/>
        </p:nvSpPr>
        <p:spPr>
          <a:xfrm>
            <a:off x="6279350" y="2561025"/>
            <a:ext cx="2432484" cy="205740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2" name="Google Shape;1242;p136"/>
          <p:cNvSpPr txBox="1"/>
          <p:nvPr>
            <p:ph type="ctrTitle"/>
          </p:nvPr>
        </p:nvSpPr>
        <p:spPr>
          <a:xfrm>
            <a:off x="214300" y="400650"/>
            <a:ext cx="79761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 Number Talk: Little More, Little Less </a:t>
            </a:r>
            <a:endParaRPr b="0" sz="3000">
              <a:solidFill>
                <a:srgbClr val="595959"/>
              </a:solidFill>
              <a:latin typeface="Hepta Slab"/>
              <a:ea typeface="Hepta Slab"/>
              <a:cs typeface="Hepta Slab"/>
              <a:sym typeface="Hepta Slab"/>
            </a:endParaRPr>
          </a:p>
        </p:txBody>
      </p:sp>
      <p:sp>
        <p:nvSpPr>
          <p:cNvPr id="1243" name="Google Shape;1243;p13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244" name="Google Shape;1244;p136"/>
          <p:cNvSpPr txBox="1"/>
          <p:nvPr/>
        </p:nvSpPr>
        <p:spPr>
          <a:xfrm rot="311761">
            <a:off x="6461480" y="3107594"/>
            <a:ext cx="1961059" cy="110373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Love Ya Like A Sister"/>
                <a:ea typeface="Love Ya Like A Sister"/>
                <a:cs typeface="Love Ya Like A Sister"/>
                <a:sym typeface="Love Ya Like A Sister"/>
              </a:rPr>
              <a:t>Find the value of each difference mentally. </a:t>
            </a:r>
            <a:endParaRPr sz="1500">
              <a:latin typeface="Love Ya Like A Sister"/>
              <a:ea typeface="Love Ya Like A Sister"/>
              <a:cs typeface="Love Ya Like A Sister"/>
              <a:sym typeface="Love Ya Like A Sister"/>
            </a:endParaRPr>
          </a:p>
        </p:txBody>
      </p:sp>
      <p:pic>
        <p:nvPicPr>
          <p:cNvPr id="1245" name="Google Shape;1245;p136"/>
          <p:cNvPicPr preferRelativeResize="0"/>
          <p:nvPr/>
        </p:nvPicPr>
        <p:blipFill>
          <a:blip r:embed="rId3">
            <a:alphaModFix/>
          </a:blip>
          <a:stretch>
            <a:fillRect/>
          </a:stretch>
        </p:blipFill>
        <p:spPr>
          <a:xfrm>
            <a:off x="1770475" y="1907925"/>
            <a:ext cx="3863325" cy="10388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49" name="Shape 1249"/>
        <p:cNvGrpSpPr/>
        <p:nvPr/>
      </p:nvGrpSpPr>
      <p:grpSpPr>
        <a:xfrm>
          <a:off x="0" y="0"/>
          <a:ext cx="0" cy="0"/>
          <a:chOff x="0" y="0"/>
          <a:chExt cx="0" cy="0"/>
        </a:xfrm>
      </p:grpSpPr>
      <p:sp>
        <p:nvSpPr>
          <p:cNvPr id="1250" name="Google Shape;1250;p137"/>
          <p:cNvSpPr/>
          <p:nvPr/>
        </p:nvSpPr>
        <p:spPr>
          <a:xfrm>
            <a:off x="6279350" y="2561025"/>
            <a:ext cx="2432484" cy="205740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1" name="Google Shape;1251;p137"/>
          <p:cNvSpPr txBox="1"/>
          <p:nvPr>
            <p:ph type="ctrTitle"/>
          </p:nvPr>
        </p:nvSpPr>
        <p:spPr>
          <a:xfrm>
            <a:off x="214300" y="400650"/>
            <a:ext cx="79761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 Number Talk: Little More, Little Less </a:t>
            </a:r>
            <a:endParaRPr b="0" sz="3000">
              <a:solidFill>
                <a:srgbClr val="595959"/>
              </a:solidFill>
              <a:latin typeface="Hepta Slab"/>
              <a:ea typeface="Hepta Slab"/>
              <a:cs typeface="Hepta Slab"/>
              <a:sym typeface="Hepta Slab"/>
            </a:endParaRPr>
          </a:p>
        </p:txBody>
      </p:sp>
      <p:sp>
        <p:nvSpPr>
          <p:cNvPr id="1252" name="Google Shape;1252;p13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253" name="Google Shape;1253;p137"/>
          <p:cNvSpPr txBox="1"/>
          <p:nvPr/>
        </p:nvSpPr>
        <p:spPr>
          <a:xfrm rot="311761">
            <a:off x="6461480" y="3107594"/>
            <a:ext cx="1961059" cy="110373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Love Ya Like A Sister"/>
                <a:ea typeface="Love Ya Like A Sister"/>
                <a:cs typeface="Love Ya Like A Sister"/>
                <a:sym typeface="Love Ya Like A Sister"/>
              </a:rPr>
              <a:t>Find the value of each difference mentally. </a:t>
            </a:r>
            <a:endParaRPr sz="1500">
              <a:latin typeface="Love Ya Like A Sister"/>
              <a:ea typeface="Love Ya Like A Sister"/>
              <a:cs typeface="Love Ya Like A Sister"/>
              <a:sym typeface="Love Ya Like A Sister"/>
            </a:endParaRPr>
          </a:p>
        </p:txBody>
      </p:sp>
      <p:pic>
        <p:nvPicPr>
          <p:cNvPr id="1254" name="Google Shape;1254;p137"/>
          <p:cNvPicPr preferRelativeResize="0"/>
          <p:nvPr/>
        </p:nvPicPr>
        <p:blipFill>
          <a:blip r:embed="rId3">
            <a:alphaModFix/>
          </a:blip>
          <a:stretch>
            <a:fillRect/>
          </a:stretch>
        </p:blipFill>
        <p:spPr>
          <a:xfrm>
            <a:off x="1684725" y="1894313"/>
            <a:ext cx="3879869" cy="13548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58" name="Shape 1258"/>
        <p:cNvGrpSpPr/>
        <p:nvPr/>
      </p:nvGrpSpPr>
      <p:grpSpPr>
        <a:xfrm>
          <a:off x="0" y="0"/>
          <a:ext cx="0" cy="0"/>
          <a:chOff x="0" y="0"/>
          <a:chExt cx="0" cy="0"/>
        </a:xfrm>
      </p:grpSpPr>
      <p:sp>
        <p:nvSpPr>
          <p:cNvPr id="1259" name="Google Shape;1259;p138"/>
          <p:cNvSpPr/>
          <p:nvPr/>
        </p:nvSpPr>
        <p:spPr>
          <a:xfrm>
            <a:off x="6279350" y="2561025"/>
            <a:ext cx="2432484" cy="205740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0" name="Google Shape;1260;p138"/>
          <p:cNvSpPr txBox="1"/>
          <p:nvPr>
            <p:ph type="ctrTitle"/>
          </p:nvPr>
        </p:nvSpPr>
        <p:spPr>
          <a:xfrm>
            <a:off x="214300" y="400650"/>
            <a:ext cx="79761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 Number Talk: Little More, Little Less </a:t>
            </a:r>
            <a:endParaRPr b="0" sz="3000">
              <a:solidFill>
                <a:srgbClr val="595959"/>
              </a:solidFill>
              <a:latin typeface="Hepta Slab"/>
              <a:ea typeface="Hepta Slab"/>
              <a:cs typeface="Hepta Slab"/>
              <a:sym typeface="Hepta Slab"/>
            </a:endParaRPr>
          </a:p>
        </p:txBody>
      </p:sp>
      <p:sp>
        <p:nvSpPr>
          <p:cNvPr id="1261" name="Google Shape;1261;p13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262" name="Google Shape;1262;p138"/>
          <p:cNvSpPr txBox="1"/>
          <p:nvPr/>
        </p:nvSpPr>
        <p:spPr>
          <a:xfrm rot="311761">
            <a:off x="6461480" y="3107594"/>
            <a:ext cx="1961059" cy="110373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Love Ya Like A Sister"/>
                <a:ea typeface="Love Ya Like A Sister"/>
                <a:cs typeface="Love Ya Like A Sister"/>
                <a:sym typeface="Love Ya Like A Sister"/>
              </a:rPr>
              <a:t>Find the value of each difference mentally. </a:t>
            </a:r>
            <a:endParaRPr sz="1500">
              <a:latin typeface="Love Ya Like A Sister"/>
              <a:ea typeface="Love Ya Like A Sister"/>
              <a:cs typeface="Love Ya Like A Sister"/>
              <a:sym typeface="Love Ya Like A Sister"/>
            </a:endParaRPr>
          </a:p>
        </p:txBody>
      </p:sp>
      <p:pic>
        <p:nvPicPr>
          <p:cNvPr id="1263" name="Google Shape;1263;p138"/>
          <p:cNvPicPr preferRelativeResize="0"/>
          <p:nvPr/>
        </p:nvPicPr>
        <p:blipFill>
          <a:blip r:embed="rId3">
            <a:alphaModFix/>
          </a:blip>
          <a:stretch>
            <a:fillRect/>
          </a:stretch>
        </p:blipFill>
        <p:spPr>
          <a:xfrm>
            <a:off x="1663275" y="1744250"/>
            <a:ext cx="4043200" cy="12768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67" name="Shape 1267"/>
        <p:cNvGrpSpPr/>
        <p:nvPr/>
      </p:nvGrpSpPr>
      <p:grpSpPr>
        <a:xfrm>
          <a:off x="0" y="0"/>
          <a:ext cx="0" cy="0"/>
          <a:chOff x="0" y="0"/>
          <a:chExt cx="0" cy="0"/>
        </a:xfrm>
      </p:grpSpPr>
      <p:sp>
        <p:nvSpPr>
          <p:cNvPr id="1268" name="Google Shape;1268;p139"/>
          <p:cNvSpPr txBox="1"/>
          <p:nvPr>
            <p:ph type="ctrTitle"/>
          </p:nvPr>
        </p:nvSpPr>
        <p:spPr>
          <a:xfrm>
            <a:off x="697325" y="466150"/>
            <a:ext cx="7073400" cy="64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 Just Ones</a:t>
            </a:r>
            <a:endParaRPr b="0" sz="2600">
              <a:solidFill>
                <a:srgbClr val="595959"/>
              </a:solidFill>
              <a:latin typeface="Hepta Slab"/>
              <a:ea typeface="Hepta Slab"/>
              <a:cs typeface="Hepta Slab"/>
              <a:sym typeface="Hepta Slab"/>
            </a:endParaRPr>
          </a:p>
        </p:txBody>
      </p:sp>
      <p:sp>
        <p:nvSpPr>
          <p:cNvPr id="1269" name="Google Shape;1269;p13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270" name="Google Shape;1270;p139"/>
          <p:cNvPicPr preferRelativeResize="0"/>
          <p:nvPr/>
        </p:nvPicPr>
        <p:blipFill>
          <a:blip r:embed="rId3">
            <a:alphaModFix/>
          </a:blip>
          <a:stretch>
            <a:fillRect/>
          </a:stretch>
        </p:blipFill>
        <p:spPr>
          <a:xfrm>
            <a:off x="516725" y="1564500"/>
            <a:ext cx="4565826" cy="2740801"/>
          </a:xfrm>
          <a:prstGeom prst="rect">
            <a:avLst/>
          </a:prstGeom>
          <a:noFill/>
          <a:ln cap="flat" cmpd="sng" w="19050">
            <a:solidFill>
              <a:schemeClr val="dk2"/>
            </a:solidFill>
            <a:prstDash val="solid"/>
            <a:round/>
            <a:headEnd len="sm" w="sm" type="none"/>
            <a:tailEnd len="sm" w="sm" type="none"/>
          </a:ln>
        </p:spPr>
      </p:pic>
      <p:sp>
        <p:nvSpPr>
          <p:cNvPr id="1271" name="Google Shape;1271;p139"/>
          <p:cNvSpPr txBox="1"/>
          <p:nvPr/>
        </p:nvSpPr>
        <p:spPr>
          <a:xfrm>
            <a:off x="5325675" y="1285875"/>
            <a:ext cx="3300300" cy="308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1. How is the newly composed ten and hundred recorded differently in each example? </a:t>
            </a:r>
            <a:endParaRPr/>
          </a:p>
        </p:txBody>
      </p:sp>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75" name="Shape 1275"/>
        <p:cNvGrpSpPr/>
        <p:nvPr/>
      </p:nvGrpSpPr>
      <p:grpSpPr>
        <a:xfrm>
          <a:off x="0" y="0"/>
          <a:ext cx="0" cy="0"/>
          <a:chOff x="0" y="0"/>
          <a:chExt cx="0" cy="0"/>
        </a:xfrm>
      </p:grpSpPr>
      <p:sp>
        <p:nvSpPr>
          <p:cNvPr id="1276" name="Google Shape;1276;p140"/>
          <p:cNvSpPr txBox="1"/>
          <p:nvPr>
            <p:ph type="ctrTitle"/>
          </p:nvPr>
        </p:nvSpPr>
        <p:spPr>
          <a:xfrm>
            <a:off x="697325" y="466150"/>
            <a:ext cx="7073400" cy="64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 Just Ones</a:t>
            </a:r>
            <a:endParaRPr b="0" sz="2600">
              <a:solidFill>
                <a:srgbClr val="595959"/>
              </a:solidFill>
              <a:latin typeface="Hepta Slab"/>
              <a:ea typeface="Hepta Slab"/>
              <a:cs typeface="Hepta Slab"/>
              <a:sym typeface="Hepta Slab"/>
            </a:endParaRPr>
          </a:p>
        </p:txBody>
      </p:sp>
      <p:sp>
        <p:nvSpPr>
          <p:cNvPr id="1277" name="Google Shape;1277;p14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278" name="Google Shape;1278;p140"/>
          <p:cNvPicPr preferRelativeResize="0"/>
          <p:nvPr/>
        </p:nvPicPr>
        <p:blipFill>
          <a:blip r:embed="rId3">
            <a:alphaModFix/>
          </a:blip>
          <a:stretch>
            <a:fillRect/>
          </a:stretch>
        </p:blipFill>
        <p:spPr>
          <a:xfrm>
            <a:off x="516725" y="1564500"/>
            <a:ext cx="4565826" cy="2740801"/>
          </a:xfrm>
          <a:prstGeom prst="rect">
            <a:avLst/>
          </a:prstGeom>
          <a:noFill/>
          <a:ln cap="flat" cmpd="sng" w="19050">
            <a:solidFill>
              <a:schemeClr val="dk2"/>
            </a:solidFill>
            <a:prstDash val="solid"/>
            <a:round/>
            <a:headEnd len="sm" w="sm" type="none"/>
            <a:tailEnd len="sm" w="sm" type="none"/>
          </a:ln>
        </p:spPr>
      </p:pic>
      <p:sp>
        <p:nvSpPr>
          <p:cNvPr id="1279" name="Google Shape;1279;p140"/>
          <p:cNvSpPr txBox="1"/>
          <p:nvPr/>
        </p:nvSpPr>
        <p:spPr>
          <a:xfrm>
            <a:off x="5325675" y="1285875"/>
            <a:ext cx="3300300" cy="308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2. Try the second way of recording to add these numbers: </a:t>
            </a:r>
            <a:endParaRPr/>
          </a:p>
          <a:p>
            <a:pPr indent="0" lvl="0" marL="0" rtl="0" algn="l">
              <a:spcBef>
                <a:spcPts val="0"/>
              </a:spcBef>
              <a:spcAft>
                <a:spcPts val="0"/>
              </a:spcAft>
              <a:buNone/>
            </a:pPr>
            <a:r>
              <a:t/>
            </a:r>
            <a:endParaRPr/>
          </a:p>
          <a:p>
            <a:pPr indent="0" lvl="0" marL="914400" rtl="0" algn="l">
              <a:lnSpc>
                <a:spcPct val="200000"/>
              </a:lnSpc>
              <a:spcBef>
                <a:spcPts val="0"/>
              </a:spcBef>
              <a:spcAft>
                <a:spcPts val="0"/>
              </a:spcAft>
              <a:buNone/>
            </a:pPr>
            <a:r>
              <a:rPr lang="en"/>
              <a:t>a. 602 + 179 </a:t>
            </a:r>
            <a:endParaRPr/>
          </a:p>
          <a:p>
            <a:pPr indent="0" lvl="0" marL="914400" rtl="0" algn="l">
              <a:lnSpc>
                <a:spcPct val="200000"/>
              </a:lnSpc>
              <a:spcBef>
                <a:spcPts val="0"/>
              </a:spcBef>
              <a:spcAft>
                <a:spcPts val="0"/>
              </a:spcAft>
              <a:buNone/>
            </a:pPr>
            <a:r>
              <a:rPr lang="en"/>
              <a:t>b. 493 + 161 </a:t>
            </a:r>
            <a:endParaRPr/>
          </a:p>
          <a:p>
            <a:pPr indent="0" lvl="0" marL="914400" rtl="0" algn="l">
              <a:lnSpc>
                <a:spcPct val="200000"/>
              </a:lnSpc>
              <a:spcBef>
                <a:spcPts val="0"/>
              </a:spcBef>
              <a:spcAft>
                <a:spcPts val="0"/>
              </a:spcAft>
              <a:buNone/>
            </a:pPr>
            <a:r>
              <a:rPr lang="en"/>
              <a:t>c. 438 + 364 </a:t>
            </a:r>
            <a:endParaRPr/>
          </a:p>
          <a:p>
            <a:pPr indent="0" lvl="0" marL="914400" rtl="0" algn="l">
              <a:lnSpc>
                <a:spcPct val="200000"/>
              </a:lnSpc>
              <a:spcBef>
                <a:spcPts val="0"/>
              </a:spcBef>
              <a:spcAft>
                <a:spcPts val="0"/>
              </a:spcAft>
              <a:buNone/>
            </a:pPr>
            <a:r>
              <a:rPr lang="en"/>
              <a:t>d. 329 + 381</a:t>
            </a:r>
            <a:endParaRPr/>
          </a:p>
        </p:txBody>
      </p:sp>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83" name="Shape 1283"/>
        <p:cNvGrpSpPr/>
        <p:nvPr/>
      </p:nvGrpSpPr>
      <p:grpSpPr>
        <a:xfrm>
          <a:off x="0" y="0"/>
          <a:ext cx="0" cy="0"/>
          <a:chOff x="0" y="0"/>
          <a:chExt cx="0" cy="0"/>
        </a:xfrm>
      </p:grpSpPr>
      <p:sp>
        <p:nvSpPr>
          <p:cNvPr id="1284" name="Google Shape;1284;p141"/>
          <p:cNvSpPr txBox="1"/>
          <p:nvPr>
            <p:ph type="ctrTitle"/>
          </p:nvPr>
        </p:nvSpPr>
        <p:spPr>
          <a:xfrm>
            <a:off x="964400" y="512450"/>
            <a:ext cx="6151500" cy="580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How Would You Add?</a:t>
            </a:r>
            <a:endParaRPr b="0" sz="3000">
              <a:solidFill>
                <a:srgbClr val="666666"/>
              </a:solidFill>
              <a:latin typeface="Hepta Slab"/>
              <a:ea typeface="Hepta Slab"/>
              <a:cs typeface="Hepta Slab"/>
              <a:sym typeface="Hepta Slab"/>
            </a:endParaRPr>
          </a:p>
        </p:txBody>
      </p:sp>
      <p:sp>
        <p:nvSpPr>
          <p:cNvPr id="1285" name="Google Shape;1285;p14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286" name="Google Shape;1286;p141"/>
          <p:cNvSpPr txBox="1"/>
          <p:nvPr/>
        </p:nvSpPr>
        <p:spPr>
          <a:xfrm>
            <a:off x="589350" y="1264450"/>
            <a:ext cx="7940400" cy="728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Use a strategy or algorithm of your choice to find the value of each sum. Show your thinking. Organize it so it can be followed by others.</a:t>
            </a:r>
            <a:endParaRPr/>
          </a:p>
        </p:txBody>
      </p:sp>
      <p:sp>
        <p:nvSpPr>
          <p:cNvPr id="1287" name="Google Shape;1287;p141"/>
          <p:cNvSpPr txBox="1"/>
          <p:nvPr/>
        </p:nvSpPr>
        <p:spPr>
          <a:xfrm>
            <a:off x="803675" y="2164650"/>
            <a:ext cx="3279000" cy="2175300"/>
          </a:xfrm>
          <a:prstGeom prst="rect">
            <a:avLst/>
          </a:prstGeom>
          <a:noFill/>
          <a:ln>
            <a:noFill/>
          </a:ln>
        </p:spPr>
        <p:txBody>
          <a:bodyPr anchorCtr="0" anchor="t" bIns="91425" lIns="91425" spcFirstLastPara="1" rIns="91425" wrap="square" tIns="91425">
            <a:noAutofit/>
          </a:bodyPr>
          <a:lstStyle/>
          <a:p>
            <a:pPr indent="0" lvl="0" marL="914400" rtl="0" algn="l">
              <a:lnSpc>
                <a:spcPct val="200000"/>
              </a:lnSpc>
              <a:spcBef>
                <a:spcPts val="0"/>
              </a:spcBef>
              <a:spcAft>
                <a:spcPts val="0"/>
              </a:spcAft>
              <a:buNone/>
            </a:pPr>
            <a:r>
              <a:rPr lang="en"/>
              <a:t>1. 199 + 348 </a:t>
            </a:r>
            <a:endParaRPr/>
          </a:p>
          <a:p>
            <a:pPr indent="0" lvl="0" marL="914400" rtl="0" algn="l">
              <a:lnSpc>
                <a:spcPct val="200000"/>
              </a:lnSpc>
              <a:spcBef>
                <a:spcPts val="0"/>
              </a:spcBef>
              <a:spcAft>
                <a:spcPts val="0"/>
              </a:spcAft>
              <a:buNone/>
            </a:pPr>
            <a:r>
              <a:rPr lang="en"/>
              <a:t>2. 264 + 359 </a:t>
            </a:r>
            <a:endParaRPr/>
          </a:p>
          <a:p>
            <a:pPr indent="0" lvl="0" marL="914400" rtl="0" algn="l">
              <a:lnSpc>
                <a:spcPct val="200000"/>
              </a:lnSpc>
              <a:spcBef>
                <a:spcPts val="0"/>
              </a:spcBef>
              <a:spcAft>
                <a:spcPts val="0"/>
              </a:spcAft>
              <a:buNone/>
            </a:pPr>
            <a:r>
              <a:rPr lang="en"/>
              <a:t>3. 203 + 75</a:t>
            </a:r>
            <a:endParaRPr/>
          </a:p>
        </p:txBody>
      </p:sp>
      <p:sp>
        <p:nvSpPr>
          <p:cNvPr id="1288" name="Google Shape;1288;p141"/>
          <p:cNvSpPr txBox="1"/>
          <p:nvPr/>
        </p:nvSpPr>
        <p:spPr>
          <a:xfrm>
            <a:off x="4414850" y="2164550"/>
            <a:ext cx="3129000" cy="2196600"/>
          </a:xfrm>
          <a:prstGeom prst="rect">
            <a:avLst/>
          </a:prstGeom>
          <a:noFill/>
          <a:ln>
            <a:noFill/>
          </a:ln>
        </p:spPr>
        <p:txBody>
          <a:bodyPr anchorCtr="0" anchor="t" bIns="91425" lIns="91425" spcFirstLastPara="1" rIns="91425" wrap="square" tIns="91425">
            <a:noAutofit/>
          </a:bodyPr>
          <a:lstStyle/>
          <a:p>
            <a:pPr indent="0" lvl="0" marL="914400" rtl="0" algn="l">
              <a:lnSpc>
                <a:spcPct val="200000"/>
              </a:lnSpc>
              <a:spcBef>
                <a:spcPts val="0"/>
              </a:spcBef>
              <a:spcAft>
                <a:spcPts val="0"/>
              </a:spcAft>
              <a:buNone/>
            </a:pPr>
            <a:r>
              <a:rPr lang="en"/>
              <a:t>4. 316 + 198 </a:t>
            </a:r>
            <a:endParaRPr/>
          </a:p>
          <a:p>
            <a:pPr indent="0" lvl="0" marL="914400" rtl="0" algn="l">
              <a:lnSpc>
                <a:spcPct val="200000"/>
              </a:lnSpc>
              <a:spcBef>
                <a:spcPts val="0"/>
              </a:spcBef>
              <a:spcAft>
                <a:spcPts val="0"/>
              </a:spcAft>
              <a:buNone/>
            </a:pPr>
            <a:r>
              <a:rPr lang="en"/>
              <a:t>5. 399 + 499</a:t>
            </a:r>
            <a:endParaRPr/>
          </a:p>
        </p:txBody>
      </p:sp>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92" name="Shape 1292"/>
        <p:cNvGrpSpPr/>
        <p:nvPr/>
      </p:nvGrpSpPr>
      <p:grpSpPr>
        <a:xfrm>
          <a:off x="0" y="0"/>
          <a:ext cx="0" cy="0"/>
          <a:chOff x="0" y="0"/>
          <a:chExt cx="0" cy="0"/>
        </a:xfrm>
      </p:grpSpPr>
      <p:grpSp>
        <p:nvGrpSpPr>
          <p:cNvPr id="1293" name="Google Shape;1293;p142"/>
          <p:cNvGrpSpPr/>
          <p:nvPr/>
        </p:nvGrpSpPr>
        <p:grpSpPr>
          <a:xfrm>
            <a:off x="2132465" y="1853816"/>
            <a:ext cx="2635089" cy="2421862"/>
            <a:chOff x="2592843" y="1573500"/>
            <a:chExt cx="2456730" cy="2053643"/>
          </a:xfrm>
        </p:grpSpPr>
        <p:sp>
          <p:nvSpPr>
            <p:cNvPr id="1294" name="Google Shape;1294;p142"/>
            <p:cNvSpPr/>
            <p:nvPr/>
          </p:nvSpPr>
          <p:spPr>
            <a:xfrm flipH="1">
              <a:off x="2592843" y="1573500"/>
              <a:ext cx="2456730" cy="205364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5" name="Google Shape;1295;p142"/>
            <p:cNvSpPr txBox="1"/>
            <p:nvPr/>
          </p:nvSpPr>
          <p:spPr>
            <a:xfrm>
              <a:off x="2894663" y="1814926"/>
              <a:ext cx="1853100" cy="93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300">
                  <a:solidFill>
                    <a:schemeClr val="dk1"/>
                  </a:solidFill>
                  <a:latin typeface="Livvic"/>
                  <a:ea typeface="Livvic"/>
                  <a:cs typeface="Livvic"/>
                  <a:sym typeface="Livvic"/>
                </a:rPr>
                <a:t>After hearing what other students chose to use, what are your thoughts about choosing when to use a strategy or an algorithm?</a:t>
              </a:r>
              <a:endParaRPr b="1" sz="1300">
                <a:latin typeface="Quicksand"/>
                <a:ea typeface="Quicksand"/>
                <a:cs typeface="Quicksand"/>
                <a:sym typeface="Quicksand"/>
              </a:endParaRPr>
            </a:p>
          </p:txBody>
        </p:sp>
      </p:grpSp>
      <p:sp>
        <p:nvSpPr>
          <p:cNvPr id="1296" name="Google Shape;1296;p142"/>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297" name="Google Shape;1297;p142"/>
          <p:cNvPicPr preferRelativeResize="0"/>
          <p:nvPr/>
        </p:nvPicPr>
        <p:blipFill rotWithShape="1">
          <a:blip r:embed="rId3">
            <a:alphaModFix/>
          </a:blip>
          <a:srcRect b="0" l="20580" r="21018" t="0"/>
          <a:stretch/>
        </p:blipFill>
        <p:spPr>
          <a:xfrm>
            <a:off x="5042000" y="3207875"/>
            <a:ext cx="1225225" cy="1319575"/>
          </a:xfrm>
          <a:prstGeom prst="rect">
            <a:avLst/>
          </a:prstGeom>
          <a:noFill/>
          <a:ln>
            <a:noFill/>
          </a:ln>
        </p:spPr>
      </p:pic>
      <p:sp>
        <p:nvSpPr>
          <p:cNvPr id="1298" name="Google Shape;1298;p142"/>
          <p:cNvSpPr txBox="1"/>
          <p:nvPr/>
        </p:nvSpPr>
        <p:spPr>
          <a:xfrm>
            <a:off x="910825" y="857225"/>
            <a:ext cx="7136700" cy="99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Hepta Slab"/>
                <a:ea typeface="Hepta Slab"/>
                <a:cs typeface="Hepta Slab"/>
                <a:sym typeface="Hepta Slab"/>
              </a:rPr>
              <a:t>Today we saw how we can use strategies or algorithms to add.</a:t>
            </a:r>
            <a:endParaRPr sz="2000">
              <a:latin typeface="Hepta Slab"/>
              <a:ea typeface="Hepta Slab"/>
              <a:cs typeface="Hepta Slab"/>
              <a:sym typeface="Hepta Slab"/>
            </a:endParaRPr>
          </a:p>
        </p:txBody>
      </p:sp>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1302" name="Shape 1302"/>
        <p:cNvGrpSpPr/>
        <p:nvPr/>
      </p:nvGrpSpPr>
      <p:grpSpPr>
        <a:xfrm>
          <a:off x="0" y="0"/>
          <a:ext cx="0" cy="0"/>
          <a:chOff x="0" y="0"/>
          <a:chExt cx="0" cy="0"/>
        </a:xfrm>
      </p:grpSpPr>
      <p:sp>
        <p:nvSpPr>
          <p:cNvPr id="1303" name="Google Shape;1303;p143"/>
          <p:cNvSpPr txBox="1"/>
          <p:nvPr>
            <p:ph type="ctrTitle"/>
          </p:nvPr>
        </p:nvSpPr>
        <p:spPr>
          <a:xfrm>
            <a:off x="1259875" y="2019150"/>
            <a:ext cx="64611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200">
                <a:solidFill>
                  <a:srgbClr val="434343"/>
                </a:solidFill>
                <a:latin typeface="Hepta Slab"/>
                <a:ea typeface="Hepta Slab"/>
                <a:cs typeface="Hepta Slab"/>
                <a:sym typeface="Hepta Slab"/>
              </a:rPr>
              <a:t>Use Strategies and Algorithms to Subtract within 1,000</a:t>
            </a:r>
            <a:endParaRPr sz="4200">
              <a:solidFill>
                <a:srgbClr val="434343"/>
              </a:solidFill>
              <a:latin typeface="Hepta Slab"/>
              <a:ea typeface="Hepta Slab"/>
              <a:cs typeface="Hepta Slab"/>
              <a:sym typeface="Hepta Slab"/>
            </a:endParaRPr>
          </a:p>
        </p:txBody>
      </p:sp>
      <p:sp>
        <p:nvSpPr>
          <p:cNvPr id="1304" name="Google Shape;1304;p143"/>
          <p:cNvSpPr txBox="1"/>
          <p:nvPr/>
        </p:nvSpPr>
        <p:spPr>
          <a:xfrm>
            <a:off x="2078825" y="2757150"/>
            <a:ext cx="67077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consider when to use algorithms and when to use strategies to subtract. </a:t>
            </a:r>
            <a:endParaRPr>
              <a:latin typeface="Quicksand"/>
              <a:ea typeface="Quicksand"/>
              <a:cs typeface="Quicksand"/>
              <a:sym typeface="Quicksand"/>
            </a:endParaRPr>
          </a:p>
        </p:txBody>
      </p:sp>
      <p:sp>
        <p:nvSpPr>
          <p:cNvPr id="1305" name="Google Shape;1305;p143"/>
          <p:cNvSpPr/>
          <p:nvPr/>
        </p:nvSpPr>
        <p:spPr>
          <a:xfrm>
            <a:off x="1590515" y="27571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6" name="Google Shape;1306;p143"/>
          <p:cNvSpPr txBox="1"/>
          <p:nvPr/>
        </p:nvSpPr>
        <p:spPr>
          <a:xfrm>
            <a:off x="0" y="4834325"/>
            <a:ext cx="356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3.NBT.A.2</a:t>
            </a:r>
            <a:endParaRPr sz="1100">
              <a:latin typeface="Quicksand"/>
              <a:ea typeface="Quicksand"/>
              <a:cs typeface="Quicksand"/>
              <a:sym typeface="Quicksand"/>
            </a:endParaRPr>
          </a:p>
        </p:txBody>
      </p:sp>
      <p:sp>
        <p:nvSpPr>
          <p:cNvPr id="1307" name="Google Shape;1307;p143"/>
          <p:cNvSpPr txBox="1"/>
          <p:nvPr/>
        </p:nvSpPr>
        <p:spPr>
          <a:xfrm>
            <a:off x="7884875" y="365450"/>
            <a:ext cx="1173600" cy="909000"/>
          </a:xfrm>
          <a:prstGeom prst="rect">
            <a:avLst/>
          </a:prstGeom>
          <a:noFill/>
          <a:ln cap="flat" cmpd="sng" w="7620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4</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11" name="Shape 1311"/>
        <p:cNvGrpSpPr/>
        <p:nvPr/>
      </p:nvGrpSpPr>
      <p:grpSpPr>
        <a:xfrm>
          <a:off x="0" y="0"/>
          <a:ext cx="0" cy="0"/>
          <a:chOff x="0" y="0"/>
          <a:chExt cx="0" cy="0"/>
        </a:xfrm>
      </p:grpSpPr>
      <p:sp>
        <p:nvSpPr>
          <p:cNvPr id="1312" name="Google Shape;1312;p144"/>
          <p:cNvSpPr/>
          <p:nvPr/>
        </p:nvSpPr>
        <p:spPr>
          <a:xfrm>
            <a:off x="6279350" y="2561025"/>
            <a:ext cx="2432484" cy="205740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3" name="Google Shape;1313;p144"/>
          <p:cNvSpPr txBox="1"/>
          <p:nvPr>
            <p:ph type="ctrTitle"/>
          </p:nvPr>
        </p:nvSpPr>
        <p:spPr>
          <a:xfrm>
            <a:off x="214300" y="400650"/>
            <a:ext cx="79761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 Number Talk </a:t>
            </a:r>
            <a:endParaRPr b="0" sz="3000">
              <a:solidFill>
                <a:srgbClr val="595959"/>
              </a:solidFill>
              <a:latin typeface="Hepta Slab"/>
              <a:ea typeface="Hepta Slab"/>
              <a:cs typeface="Hepta Slab"/>
              <a:sym typeface="Hepta Slab"/>
            </a:endParaRPr>
          </a:p>
        </p:txBody>
      </p:sp>
      <p:sp>
        <p:nvSpPr>
          <p:cNvPr id="1314" name="Google Shape;1314;p14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315" name="Google Shape;1315;p144"/>
          <p:cNvSpPr txBox="1"/>
          <p:nvPr/>
        </p:nvSpPr>
        <p:spPr>
          <a:xfrm rot="311761">
            <a:off x="6461480" y="3107594"/>
            <a:ext cx="1961059" cy="110373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Love Ya Like A Sister"/>
                <a:ea typeface="Love Ya Like A Sister"/>
                <a:cs typeface="Love Ya Like A Sister"/>
                <a:sym typeface="Love Ya Like A Sister"/>
              </a:rPr>
              <a:t>Find the value of each difference mentally. </a:t>
            </a:r>
            <a:endParaRPr sz="1500">
              <a:latin typeface="Love Ya Like A Sister"/>
              <a:ea typeface="Love Ya Like A Sister"/>
              <a:cs typeface="Love Ya Like A Sister"/>
              <a:sym typeface="Love Ya Like A Sister"/>
            </a:endParaRPr>
          </a:p>
        </p:txBody>
      </p:sp>
      <p:pic>
        <p:nvPicPr>
          <p:cNvPr id="1316" name="Google Shape;1316;p144"/>
          <p:cNvPicPr preferRelativeResize="0"/>
          <p:nvPr/>
        </p:nvPicPr>
        <p:blipFill>
          <a:blip r:embed="rId3">
            <a:alphaModFix/>
          </a:blip>
          <a:stretch>
            <a:fillRect/>
          </a:stretch>
        </p:blipFill>
        <p:spPr>
          <a:xfrm>
            <a:off x="2134775" y="1894313"/>
            <a:ext cx="3259024" cy="13548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20" name="Shape 1320"/>
        <p:cNvGrpSpPr/>
        <p:nvPr/>
      </p:nvGrpSpPr>
      <p:grpSpPr>
        <a:xfrm>
          <a:off x="0" y="0"/>
          <a:ext cx="0" cy="0"/>
          <a:chOff x="0" y="0"/>
          <a:chExt cx="0" cy="0"/>
        </a:xfrm>
      </p:grpSpPr>
      <p:sp>
        <p:nvSpPr>
          <p:cNvPr id="1321" name="Google Shape;1321;p145"/>
          <p:cNvSpPr/>
          <p:nvPr/>
        </p:nvSpPr>
        <p:spPr>
          <a:xfrm>
            <a:off x="6279350" y="2561025"/>
            <a:ext cx="2432484" cy="205740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2" name="Google Shape;1322;p145"/>
          <p:cNvSpPr txBox="1"/>
          <p:nvPr>
            <p:ph type="ctrTitle"/>
          </p:nvPr>
        </p:nvSpPr>
        <p:spPr>
          <a:xfrm>
            <a:off x="214300" y="400650"/>
            <a:ext cx="79761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 Number Talk</a:t>
            </a:r>
            <a:endParaRPr b="0" sz="3000">
              <a:solidFill>
                <a:srgbClr val="595959"/>
              </a:solidFill>
              <a:latin typeface="Hepta Slab"/>
              <a:ea typeface="Hepta Slab"/>
              <a:cs typeface="Hepta Slab"/>
              <a:sym typeface="Hepta Slab"/>
            </a:endParaRPr>
          </a:p>
        </p:txBody>
      </p:sp>
      <p:sp>
        <p:nvSpPr>
          <p:cNvPr id="1323" name="Google Shape;1323;p14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324" name="Google Shape;1324;p145"/>
          <p:cNvSpPr txBox="1"/>
          <p:nvPr/>
        </p:nvSpPr>
        <p:spPr>
          <a:xfrm rot="311761">
            <a:off x="6461480" y="3107594"/>
            <a:ext cx="1961059" cy="110373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Love Ya Like A Sister"/>
                <a:ea typeface="Love Ya Like A Sister"/>
                <a:cs typeface="Love Ya Like A Sister"/>
                <a:sym typeface="Love Ya Like A Sister"/>
              </a:rPr>
              <a:t>Find the value of each difference mentally. </a:t>
            </a:r>
            <a:endParaRPr sz="1500">
              <a:latin typeface="Love Ya Like A Sister"/>
              <a:ea typeface="Love Ya Like A Sister"/>
              <a:cs typeface="Love Ya Like A Sister"/>
              <a:sym typeface="Love Ya Like A Sister"/>
            </a:endParaRPr>
          </a:p>
        </p:txBody>
      </p:sp>
      <p:pic>
        <p:nvPicPr>
          <p:cNvPr id="1325" name="Google Shape;1325;p145"/>
          <p:cNvPicPr preferRelativeResize="0"/>
          <p:nvPr/>
        </p:nvPicPr>
        <p:blipFill>
          <a:blip r:embed="rId3">
            <a:alphaModFix/>
          </a:blip>
          <a:stretch>
            <a:fillRect/>
          </a:stretch>
        </p:blipFill>
        <p:spPr>
          <a:xfrm>
            <a:off x="2595550" y="1977675"/>
            <a:ext cx="2550550" cy="10977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29" name="Shape 1329"/>
        <p:cNvGrpSpPr/>
        <p:nvPr/>
      </p:nvGrpSpPr>
      <p:grpSpPr>
        <a:xfrm>
          <a:off x="0" y="0"/>
          <a:ext cx="0" cy="0"/>
          <a:chOff x="0" y="0"/>
          <a:chExt cx="0" cy="0"/>
        </a:xfrm>
      </p:grpSpPr>
      <p:sp>
        <p:nvSpPr>
          <p:cNvPr id="1330" name="Google Shape;1330;p146"/>
          <p:cNvSpPr/>
          <p:nvPr/>
        </p:nvSpPr>
        <p:spPr>
          <a:xfrm>
            <a:off x="6279350" y="2561025"/>
            <a:ext cx="2432484" cy="205740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1" name="Google Shape;1331;p146"/>
          <p:cNvSpPr txBox="1"/>
          <p:nvPr>
            <p:ph type="ctrTitle"/>
          </p:nvPr>
        </p:nvSpPr>
        <p:spPr>
          <a:xfrm>
            <a:off x="214300" y="400650"/>
            <a:ext cx="79761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 Number Talk </a:t>
            </a:r>
            <a:endParaRPr b="0" sz="3000">
              <a:solidFill>
                <a:srgbClr val="595959"/>
              </a:solidFill>
              <a:latin typeface="Hepta Slab"/>
              <a:ea typeface="Hepta Slab"/>
              <a:cs typeface="Hepta Slab"/>
              <a:sym typeface="Hepta Slab"/>
            </a:endParaRPr>
          </a:p>
        </p:txBody>
      </p:sp>
      <p:sp>
        <p:nvSpPr>
          <p:cNvPr id="1332" name="Google Shape;1332;p14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333" name="Google Shape;1333;p146"/>
          <p:cNvSpPr txBox="1"/>
          <p:nvPr/>
        </p:nvSpPr>
        <p:spPr>
          <a:xfrm rot="311761">
            <a:off x="6461480" y="3107594"/>
            <a:ext cx="1961059" cy="110373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Love Ya Like A Sister"/>
                <a:ea typeface="Love Ya Like A Sister"/>
                <a:cs typeface="Love Ya Like A Sister"/>
                <a:sym typeface="Love Ya Like A Sister"/>
              </a:rPr>
              <a:t>Find the value of each difference mentally. </a:t>
            </a:r>
            <a:endParaRPr sz="1500">
              <a:latin typeface="Love Ya Like A Sister"/>
              <a:ea typeface="Love Ya Like A Sister"/>
              <a:cs typeface="Love Ya Like A Sister"/>
              <a:sym typeface="Love Ya Like A Sister"/>
            </a:endParaRPr>
          </a:p>
        </p:txBody>
      </p:sp>
      <p:pic>
        <p:nvPicPr>
          <p:cNvPr id="1334" name="Google Shape;1334;p146"/>
          <p:cNvPicPr preferRelativeResize="0"/>
          <p:nvPr/>
        </p:nvPicPr>
        <p:blipFill>
          <a:blip r:embed="rId3">
            <a:alphaModFix/>
          </a:blip>
          <a:stretch>
            <a:fillRect/>
          </a:stretch>
        </p:blipFill>
        <p:spPr>
          <a:xfrm>
            <a:off x="2488400" y="1838375"/>
            <a:ext cx="2933189" cy="12768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38" name="Shape 1338"/>
        <p:cNvGrpSpPr/>
        <p:nvPr/>
      </p:nvGrpSpPr>
      <p:grpSpPr>
        <a:xfrm>
          <a:off x="0" y="0"/>
          <a:ext cx="0" cy="0"/>
          <a:chOff x="0" y="0"/>
          <a:chExt cx="0" cy="0"/>
        </a:xfrm>
      </p:grpSpPr>
      <p:sp>
        <p:nvSpPr>
          <p:cNvPr id="1339" name="Google Shape;1339;p147"/>
          <p:cNvSpPr/>
          <p:nvPr/>
        </p:nvSpPr>
        <p:spPr>
          <a:xfrm>
            <a:off x="6279350" y="2561025"/>
            <a:ext cx="2432484" cy="205740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0" name="Google Shape;1340;p147"/>
          <p:cNvSpPr txBox="1"/>
          <p:nvPr>
            <p:ph type="ctrTitle"/>
          </p:nvPr>
        </p:nvSpPr>
        <p:spPr>
          <a:xfrm>
            <a:off x="214300" y="400650"/>
            <a:ext cx="79761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 Number Talk </a:t>
            </a:r>
            <a:endParaRPr b="0" sz="3000">
              <a:solidFill>
                <a:srgbClr val="595959"/>
              </a:solidFill>
              <a:latin typeface="Hepta Slab"/>
              <a:ea typeface="Hepta Slab"/>
              <a:cs typeface="Hepta Slab"/>
              <a:sym typeface="Hepta Slab"/>
            </a:endParaRPr>
          </a:p>
        </p:txBody>
      </p:sp>
      <p:sp>
        <p:nvSpPr>
          <p:cNvPr id="1341" name="Google Shape;1341;p14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342" name="Google Shape;1342;p147"/>
          <p:cNvSpPr txBox="1"/>
          <p:nvPr/>
        </p:nvSpPr>
        <p:spPr>
          <a:xfrm rot="311761">
            <a:off x="6461480" y="3107594"/>
            <a:ext cx="1961059" cy="110373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Love Ya Like A Sister"/>
                <a:ea typeface="Love Ya Like A Sister"/>
                <a:cs typeface="Love Ya Like A Sister"/>
                <a:sym typeface="Love Ya Like A Sister"/>
              </a:rPr>
              <a:t>Find the value of each difference mentally. </a:t>
            </a:r>
            <a:endParaRPr sz="1500">
              <a:latin typeface="Love Ya Like A Sister"/>
              <a:ea typeface="Love Ya Like A Sister"/>
              <a:cs typeface="Love Ya Like A Sister"/>
              <a:sym typeface="Love Ya Like A Sister"/>
            </a:endParaRPr>
          </a:p>
        </p:txBody>
      </p:sp>
      <p:pic>
        <p:nvPicPr>
          <p:cNvPr id="1343" name="Google Shape;1343;p147"/>
          <p:cNvPicPr preferRelativeResize="0"/>
          <p:nvPr/>
        </p:nvPicPr>
        <p:blipFill>
          <a:blip r:embed="rId3">
            <a:alphaModFix/>
          </a:blip>
          <a:stretch>
            <a:fillRect/>
          </a:stretch>
        </p:blipFill>
        <p:spPr>
          <a:xfrm>
            <a:off x="2638425" y="1924100"/>
            <a:ext cx="2696675" cy="14620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47" name="Shape 1347"/>
        <p:cNvGrpSpPr/>
        <p:nvPr/>
      </p:nvGrpSpPr>
      <p:grpSpPr>
        <a:xfrm>
          <a:off x="0" y="0"/>
          <a:ext cx="0" cy="0"/>
          <a:chOff x="0" y="0"/>
          <a:chExt cx="0" cy="0"/>
        </a:xfrm>
      </p:grpSpPr>
      <p:sp>
        <p:nvSpPr>
          <p:cNvPr id="1348" name="Google Shape;1348;p148"/>
          <p:cNvSpPr txBox="1"/>
          <p:nvPr>
            <p:ph type="ctrTitle"/>
          </p:nvPr>
        </p:nvSpPr>
        <p:spPr>
          <a:xfrm>
            <a:off x="697325" y="466150"/>
            <a:ext cx="7073400" cy="64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How Would You Subtract?</a:t>
            </a:r>
            <a:endParaRPr b="0" sz="2600">
              <a:solidFill>
                <a:srgbClr val="595959"/>
              </a:solidFill>
              <a:latin typeface="Hepta Slab"/>
              <a:ea typeface="Hepta Slab"/>
              <a:cs typeface="Hepta Slab"/>
              <a:sym typeface="Hepta Slab"/>
            </a:endParaRPr>
          </a:p>
        </p:txBody>
      </p:sp>
      <p:sp>
        <p:nvSpPr>
          <p:cNvPr id="1349" name="Google Shape;1349;p14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350" name="Google Shape;1350;p148"/>
          <p:cNvSpPr txBox="1"/>
          <p:nvPr/>
        </p:nvSpPr>
        <p:spPr>
          <a:xfrm>
            <a:off x="943000" y="1108750"/>
            <a:ext cx="7415100" cy="74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t>Use a strategy or algorithm of your choice to find the value of each difference. Show your thinking. Organize it so it can be followed by others.</a:t>
            </a:r>
            <a:endParaRPr/>
          </a:p>
        </p:txBody>
      </p:sp>
      <p:sp>
        <p:nvSpPr>
          <p:cNvPr id="1351" name="Google Shape;1351;p148"/>
          <p:cNvSpPr txBox="1"/>
          <p:nvPr/>
        </p:nvSpPr>
        <p:spPr>
          <a:xfrm>
            <a:off x="835825" y="2164550"/>
            <a:ext cx="3536100" cy="2196600"/>
          </a:xfrm>
          <a:prstGeom prst="rect">
            <a:avLst/>
          </a:prstGeom>
          <a:noFill/>
          <a:ln>
            <a:noFill/>
          </a:ln>
        </p:spPr>
        <p:txBody>
          <a:bodyPr anchorCtr="0" anchor="t" bIns="91425" lIns="91425" spcFirstLastPara="1" rIns="91425" wrap="square" tIns="91425">
            <a:noAutofit/>
          </a:bodyPr>
          <a:lstStyle/>
          <a:p>
            <a:pPr indent="0" lvl="0" marL="1371600" rtl="0" algn="l">
              <a:lnSpc>
                <a:spcPct val="200000"/>
              </a:lnSpc>
              <a:spcBef>
                <a:spcPts val="0"/>
              </a:spcBef>
              <a:spcAft>
                <a:spcPts val="0"/>
              </a:spcAft>
              <a:buNone/>
            </a:pPr>
            <a:r>
              <a:rPr lang="en" sz="1600"/>
              <a:t>1. 451 - 329 </a:t>
            </a:r>
            <a:endParaRPr sz="1600"/>
          </a:p>
          <a:p>
            <a:pPr indent="0" lvl="0" marL="1371600" rtl="0" algn="l">
              <a:lnSpc>
                <a:spcPct val="200000"/>
              </a:lnSpc>
              <a:spcBef>
                <a:spcPts val="0"/>
              </a:spcBef>
              <a:spcAft>
                <a:spcPts val="0"/>
              </a:spcAft>
              <a:buNone/>
            </a:pPr>
            <a:r>
              <a:rPr lang="en" sz="1600"/>
              <a:t>2. 382 - 190 </a:t>
            </a:r>
            <a:endParaRPr sz="1600"/>
          </a:p>
          <a:p>
            <a:pPr indent="0" lvl="0" marL="1371600" rtl="0" algn="l">
              <a:lnSpc>
                <a:spcPct val="200000"/>
              </a:lnSpc>
              <a:spcBef>
                <a:spcPts val="0"/>
              </a:spcBef>
              <a:spcAft>
                <a:spcPts val="0"/>
              </a:spcAft>
              <a:buNone/>
            </a:pPr>
            <a:r>
              <a:rPr lang="en" sz="1600"/>
              <a:t>3. 924 - 285</a:t>
            </a:r>
            <a:endParaRPr sz="1600"/>
          </a:p>
        </p:txBody>
      </p:sp>
      <p:sp>
        <p:nvSpPr>
          <p:cNvPr id="1352" name="Google Shape;1352;p148"/>
          <p:cNvSpPr txBox="1"/>
          <p:nvPr/>
        </p:nvSpPr>
        <p:spPr>
          <a:xfrm>
            <a:off x="4449375" y="2164550"/>
            <a:ext cx="3536100" cy="2196600"/>
          </a:xfrm>
          <a:prstGeom prst="rect">
            <a:avLst/>
          </a:prstGeom>
          <a:noFill/>
          <a:ln>
            <a:noFill/>
          </a:ln>
        </p:spPr>
        <p:txBody>
          <a:bodyPr anchorCtr="0" anchor="t" bIns="91425" lIns="91425" spcFirstLastPara="1" rIns="91425" wrap="square" tIns="91425">
            <a:noAutofit/>
          </a:bodyPr>
          <a:lstStyle/>
          <a:p>
            <a:pPr indent="0" lvl="0" marL="914400" rtl="0" algn="l">
              <a:lnSpc>
                <a:spcPct val="200000"/>
              </a:lnSpc>
              <a:spcBef>
                <a:spcPts val="0"/>
              </a:spcBef>
              <a:spcAft>
                <a:spcPts val="0"/>
              </a:spcAft>
              <a:buNone/>
            </a:pPr>
            <a:r>
              <a:rPr lang="en" sz="1600"/>
              <a:t>4. 600 - 478 </a:t>
            </a:r>
            <a:endParaRPr sz="1600"/>
          </a:p>
          <a:p>
            <a:pPr indent="0" lvl="0" marL="914400" rtl="0" algn="l">
              <a:lnSpc>
                <a:spcPct val="200000"/>
              </a:lnSpc>
              <a:spcBef>
                <a:spcPts val="0"/>
              </a:spcBef>
              <a:spcAft>
                <a:spcPts val="0"/>
              </a:spcAft>
              <a:buNone/>
            </a:pPr>
            <a:r>
              <a:rPr lang="en" sz="1600"/>
              <a:t>5. 505 - 417</a:t>
            </a:r>
            <a:endParaRPr sz="1600"/>
          </a:p>
        </p:txBody>
      </p:sp>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56" name="Shape 1356"/>
        <p:cNvGrpSpPr/>
        <p:nvPr/>
      </p:nvGrpSpPr>
      <p:grpSpPr>
        <a:xfrm>
          <a:off x="0" y="0"/>
          <a:ext cx="0" cy="0"/>
          <a:chOff x="0" y="0"/>
          <a:chExt cx="0" cy="0"/>
        </a:xfrm>
      </p:grpSpPr>
      <p:sp>
        <p:nvSpPr>
          <p:cNvPr id="1357" name="Google Shape;1357;p149"/>
          <p:cNvSpPr txBox="1"/>
          <p:nvPr>
            <p:ph type="ctrTitle"/>
          </p:nvPr>
        </p:nvSpPr>
        <p:spPr>
          <a:xfrm>
            <a:off x="482200" y="397750"/>
            <a:ext cx="7190100" cy="580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666666"/>
                </a:solidFill>
                <a:latin typeface="Hepta Slab"/>
                <a:ea typeface="Hepta Slab"/>
                <a:cs typeface="Hepta Slab"/>
                <a:sym typeface="Hepta Slab"/>
              </a:rPr>
              <a:t>Greatest Difference, Smallest Difference</a:t>
            </a:r>
            <a:endParaRPr b="0" sz="2500">
              <a:solidFill>
                <a:srgbClr val="666666"/>
              </a:solidFill>
              <a:latin typeface="Hepta Slab"/>
              <a:ea typeface="Hepta Slab"/>
              <a:cs typeface="Hepta Slab"/>
              <a:sym typeface="Hepta Slab"/>
            </a:endParaRPr>
          </a:p>
        </p:txBody>
      </p:sp>
      <p:sp>
        <p:nvSpPr>
          <p:cNvPr id="1358" name="Google Shape;1358;p14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359" name="Google Shape;1359;p149"/>
          <p:cNvSpPr txBox="1"/>
          <p:nvPr/>
        </p:nvSpPr>
        <p:spPr>
          <a:xfrm>
            <a:off x="601800" y="1321150"/>
            <a:ext cx="7940400" cy="72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 Decide with your partner whether you will try to make the greatest difference or least difference. 2. Take turns spinning and recording a digit in the hundreds, tens, or ones place. Continue until your numbers are complete. </a:t>
            </a:r>
            <a:endParaRPr/>
          </a:p>
          <a:p>
            <a:pPr indent="0" lvl="0" marL="0" rtl="0" algn="l">
              <a:spcBef>
                <a:spcPts val="1000"/>
              </a:spcBef>
              <a:spcAft>
                <a:spcPts val="0"/>
              </a:spcAft>
              <a:buNone/>
            </a:pPr>
            <a:r>
              <a:rPr lang="en"/>
              <a:t>3. Find the difference. </a:t>
            </a:r>
            <a:endParaRPr/>
          </a:p>
          <a:p>
            <a:pPr indent="0" lvl="0" marL="0" rtl="0" algn="l">
              <a:spcBef>
                <a:spcPts val="1000"/>
              </a:spcBef>
              <a:spcAft>
                <a:spcPts val="0"/>
              </a:spcAft>
              <a:buNone/>
            </a:pPr>
            <a:r>
              <a:rPr lang="en"/>
              <a:t>4. Compare your values. </a:t>
            </a:r>
            <a:endParaRPr/>
          </a:p>
          <a:p>
            <a:pPr indent="0" lvl="0" marL="0" rtl="0" algn="l">
              <a:spcBef>
                <a:spcPts val="1000"/>
              </a:spcBef>
              <a:spcAft>
                <a:spcPts val="0"/>
              </a:spcAft>
              <a:buNone/>
            </a:pPr>
            <a:r>
              <a:rPr lang="en"/>
              <a:t>5. Write a comparison using &gt;, &lt;, or =. </a:t>
            </a:r>
            <a:endParaRPr/>
          </a:p>
          <a:p>
            <a:pPr indent="0" lvl="0" marL="0" rtl="0" algn="l">
              <a:spcBef>
                <a:spcPts val="1000"/>
              </a:spcBef>
              <a:spcAft>
                <a:spcPts val="1000"/>
              </a:spcAft>
              <a:buNone/>
            </a:pPr>
            <a:r>
              <a:rPr lang="en"/>
              <a:t>6. Play again.</a:t>
            </a:r>
            <a:endParaRPr/>
          </a:p>
        </p:txBody>
      </p:sp>
      <p:pic>
        <p:nvPicPr>
          <p:cNvPr id="1360" name="Google Shape;1360;p149"/>
          <p:cNvPicPr preferRelativeResize="0"/>
          <p:nvPr/>
        </p:nvPicPr>
        <p:blipFill>
          <a:blip r:embed="rId3">
            <a:alphaModFix/>
          </a:blip>
          <a:stretch>
            <a:fillRect/>
          </a:stretch>
        </p:blipFill>
        <p:spPr>
          <a:xfrm>
            <a:off x="4814325" y="2049850"/>
            <a:ext cx="2696775" cy="25364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64" name="Shape 1364"/>
        <p:cNvGrpSpPr/>
        <p:nvPr/>
      </p:nvGrpSpPr>
      <p:grpSpPr>
        <a:xfrm>
          <a:off x="0" y="0"/>
          <a:ext cx="0" cy="0"/>
          <a:chOff x="0" y="0"/>
          <a:chExt cx="0" cy="0"/>
        </a:xfrm>
      </p:grpSpPr>
      <p:grpSp>
        <p:nvGrpSpPr>
          <p:cNvPr id="1365" name="Google Shape;1365;p150"/>
          <p:cNvGrpSpPr/>
          <p:nvPr/>
        </p:nvGrpSpPr>
        <p:grpSpPr>
          <a:xfrm>
            <a:off x="2132461" y="1853824"/>
            <a:ext cx="2635089" cy="2035951"/>
            <a:chOff x="2592840" y="1573506"/>
            <a:chExt cx="2456730" cy="1726407"/>
          </a:xfrm>
        </p:grpSpPr>
        <p:sp>
          <p:nvSpPr>
            <p:cNvPr id="1366" name="Google Shape;1366;p150"/>
            <p:cNvSpPr/>
            <p:nvPr/>
          </p:nvSpPr>
          <p:spPr>
            <a:xfrm flipH="1">
              <a:off x="2592840" y="1573506"/>
              <a:ext cx="2456730" cy="172640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7" name="Google Shape;1367;p150"/>
            <p:cNvSpPr txBox="1"/>
            <p:nvPr/>
          </p:nvSpPr>
          <p:spPr>
            <a:xfrm>
              <a:off x="2894663" y="1814926"/>
              <a:ext cx="1853100" cy="93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Livvic"/>
                  <a:ea typeface="Livvic"/>
                  <a:cs typeface="Livvic"/>
                  <a:sym typeface="Livvic"/>
                </a:rPr>
                <a:t>How did you decide when to use a strategy and when to use an algorithm?</a:t>
              </a:r>
              <a:endParaRPr b="1" sz="1500">
                <a:latin typeface="Quicksand"/>
                <a:ea typeface="Quicksand"/>
                <a:cs typeface="Quicksand"/>
                <a:sym typeface="Quicksand"/>
              </a:endParaRPr>
            </a:p>
          </p:txBody>
        </p:sp>
      </p:grpSp>
      <p:sp>
        <p:nvSpPr>
          <p:cNvPr id="1368" name="Google Shape;1368;p150"/>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369" name="Google Shape;1369;p150"/>
          <p:cNvPicPr preferRelativeResize="0"/>
          <p:nvPr/>
        </p:nvPicPr>
        <p:blipFill rotWithShape="1">
          <a:blip r:embed="rId3">
            <a:alphaModFix/>
          </a:blip>
          <a:srcRect b="0" l="20580" r="21018" t="0"/>
          <a:stretch/>
        </p:blipFill>
        <p:spPr>
          <a:xfrm>
            <a:off x="5042000" y="2871650"/>
            <a:ext cx="1537400" cy="1655800"/>
          </a:xfrm>
          <a:prstGeom prst="rect">
            <a:avLst/>
          </a:prstGeom>
          <a:noFill/>
          <a:ln>
            <a:noFill/>
          </a:ln>
        </p:spPr>
      </p:pic>
      <p:sp>
        <p:nvSpPr>
          <p:cNvPr id="1370" name="Google Shape;1370;p150"/>
          <p:cNvSpPr txBox="1"/>
          <p:nvPr/>
        </p:nvSpPr>
        <p:spPr>
          <a:xfrm>
            <a:off x="910825" y="857225"/>
            <a:ext cx="7136700" cy="99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Hepta Slab"/>
                <a:ea typeface="Hepta Slab"/>
                <a:cs typeface="Hepta Slab"/>
                <a:sym typeface="Hepta Slab"/>
              </a:rPr>
              <a:t>Today we saw how we can use strategies or algorithms to subtract.</a:t>
            </a:r>
            <a:endParaRPr sz="2000">
              <a:latin typeface="Hepta Slab"/>
              <a:ea typeface="Hepta Slab"/>
              <a:cs typeface="Hepta Slab"/>
              <a:sym typeface="Hepta Slab"/>
            </a:endParaRPr>
          </a:p>
        </p:txBody>
      </p:sp>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1374" name="Shape 1374"/>
        <p:cNvGrpSpPr/>
        <p:nvPr/>
      </p:nvGrpSpPr>
      <p:grpSpPr>
        <a:xfrm>
          <a:off x="0" y="0"/>
          <a:ext cx="0" cy="0"/>
          <a:chOff x="0" y="0"/>
          <a:chExt cx="0" cy="0"/>
        </a:xfrm>
      </p:grpSpPr>
      <p:sp>
        <p:nvSpPr>
          <p:cNvPr id="1375" name="Google Shape;1375;p151"/>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Compare Multi-digit Numbers </a:t>
            </a:r>
            <a:endParaRPr sz="3500">
              <a:latin typeface="Hepta Slab"/>
              <a:ea typeface="Hepta Slab"/>
              <a:cs typeface="Hepta Slab"/>
              <a:sym typeface="Hepta Slab"/>
            </a:endParaRPr>
          </a:p>
        </p:txBody>
      </p:sp>
      <p:sp>
        <p:nvSpPr>
          <p:cNvPr id="1376" name="Google Shape;1376;p151"/>
          <p:cNvSpPr txBox="1"/>
          <p:nvPr/>
        </p:nvSpPr>
        <p:spPr>
          <a:xfrm>
            <a:off x="3178400" y="2765250"/>
            <a:ext cx="7131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Let’s compare some multi-digit numbers. </a:t>
            </a:r>
            <a:endParaRPr>
              <a:solidFill>
                <a:schemeClr val="dk1"/>
              </a:solidFill>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1377" name="Google Shape;1377;p151"/>
          <p:cNvSpPr/>
          <p:nvPr/>
        </p:nvSpPr>
        <p:spPr>
          <a:xfrm>
            <a:off x="2698202" y="27652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8" name="Google Shape;1378;p151"/>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4.NBT.A.2 </a:t>
            </a:r>
            <a:endParaRPr sz="1100">
              <a:latin typeface="Quicksand"/>
              <a:ea typeface="Quicksand"/>
              <a:cs typeface="Quicksand"/>
              <a:sym typeface="Quicksand"/>
            </a:endParaRPr>
          </a:p>
        </p:txBody>
      </p:sp>
      <p:sp>
        <p:nvSpPr>
          <p:cNvPr id="1379" name="Google Shape;1379;p151"/>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12</a:t>
            </a:r>
            <a:endParaRPr/>
          </a:p>
        </p:txBody>
      </p:sp>
    </p:spTree>
  </p:cSld>
  <p:clrMapOvr>
    <a:masterClrMapping/>
  </p:clrMapOvr>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3" name="Shape 1383"/>
        <p:cNvGrpSpPr/>
        <p:nvPr/>
      </p:nvGrpSpPr>
      <p:grpSpPr>
        <a:xfrm>
          <a:off x="0" y="0"/>
          <a:ext cx="0" cy="0"/>
          <a:chOff x="0" y="0"/>
          <a:chExt cx="0" cy="0"/>
        </a:xfrm>
      </p:grpSpPr>
      <p:sp>
        <p:nvSpPr>
          <p:cNvPr id="1384" name="Google Shape;1384;p152"/>
          <p:cNvSpPr txBox="1"/>
          <p:nvPr>
            <p:ph type="ctrTitle"/>
          </p:nvPr>
        </p:nvSpPr>
        <p:spPr>
          <a:xfrm>
            <a:off x="268325" y="682276"/>
            <a:ext cx="7772400" cy="646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Which One Doesn’t Belong:</a:t>
            </a:r>
            <a:endParaRPr sz="28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800">
                <a:solidFill>
                  <a:srgbClr val="595959"/>
                </a:solidFill>
                <a:latin typeface="Hepta Slab"/>
                <a:ea typeface="Hepta Slab"/>
                <a:cs typeface="Hepta Slab"/>
                <a:sym typeface="Hepta Slab"/>
              </a:rPr>
              <a:t>Friendly Numbers</a:t>
            </a:r>
            <a:endParaRPr b="0" sz="2800">
              <a:solidFill>
                <a:srgbClr val="595959"/>
              </a:solidFill>
              <a:latin typeface="Hepta Slab"/>
              <a:ea typeface="Hepta Slab"/>
              <a:cs typeface="Hepta Slab"/>
              <a:sym typeface="Hepta Slab"/>
            </a:endParaRPr>
          </a:p>
        </p:txBody>
      </p:sp>
      <p:sp>
        <p:nvSpPr>
          <p:cNvPr id="1385" name="Google Shape;1385;p152"/>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386" name="Google Shape;1386;p15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1387" name="Google Shape;1387;p152"/>
          <p:cNvPicPr preferRelativeResize="0"/>
          <p:nvPr/>
        </p:nvPicPr>
        <p:blipFill>
          <a:blip r:embed="rId3">
            <a:alphaModFix/>
          </a:blip>
          <a:stretch>
            <a:fillRect/>
          </a:stretch>
        </p:blipFill>
        <p:spPr>
          <a:xfrm>
            <a:off x="3498709" y="1481174"/>
            <a:ext cx="2146600" cy="30806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1" name="Shape 1391"/>
        <p:cNvGrpSpPr/>
        <p:nvPr/>
      </p:nvGrpSpPr>
      <p:grpSpPr>
        <a:xfrm>
          <a:off x="0" y="0"/>
          <a:ext cx="0" cy="0"/>
          <a:chOff x="0" y="0"/>
          <a:chExt cx="0" cy="0"/>
        </a:xfrm>
      </p:grpSpPr>
      <p:sp>
        <p:nvSpPr>
          <p:cNvPr id="1392" name="Google Shape;1392;p153"/>
          <p:cNvSpPr txBox="1"/>
          <p:nvPr/>
        </p:nvSpPr>
        <p:spPr>
          <a:xfrm>
            <a:off x="1392875" y="427725"/>
            <a:ext cx="5922000" cy="6471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Which is Greater?</a:t>
            </a:r>
            <a:endParaRPr sz="3200">
              <a:solidFill>
                <a:srgbClr val="595959"/>
              </a:solidFill>
              <a:latin typeface="Hepta Slab"/>
              <a:ea typeface="Hepta Slab"/>
              <a:cs typeface="Hepta Slab"/>
              <a:sym typeface="Hepta Slab"/>
            </a:endParaRPr>
          </a:p>
        </p:txBody>
      </p:sp>
      <p:sp>
        <p:nvSpPr>
          <p:cNvPr id="1393" name="Google Shape;1393;p15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394" name="Google Shape;1394;p153"/>
          <p:cNvSpPr txBox="1"/>
          <p:nvPr/>
        </p:nvSpPr>
        <p:spPr>
          <a:xfrm>
            <a:off x="577350" y="1632825"/>
            <a:ext cx="2889300" cy="479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434343"/>
                </a:solidFill>
              </a:rPr>
              <a:t>Your teacher will give you a set of cards, each with a single digit, 0–9.</a:t>
            </a:r>
            <a:endParaRPr>
              <a:solidFill>
                <a:srgbClr val="434343"/>
              </a:solidFill>
            </a:endParaRPr>
          </a:p>
        </p:txBody>
      </p:sp>
      <p:sp>
        <p:nvSpPr>
          <p:cNvPr id="1395" name="Google Shape;1395;p153"/>
          <p:cNvSpPr txBox="1"/>
          <p:nvPr/>
        </p:nvSpPr>
        <p:spPr>
          <a:xfrm>
            <a:off x="3760425" y="1460525"/>
            <a:ext cx="5058000" cy="479400"/>
          </a:xfrm>
          <a:prstGeom prst="rect">
            <a:avLst/>
          </a:prstGeom>
          <a:noFill/>
          <a:ln>
            <a:noFill/>
          </a:ln>
        </p:spPr>
        <p:txBody>
          <a:bodyPr anchorCtr="0" anchor="t" bIns="91425" lIns="91425" spcFirstLastPara="1" rIns="91425" wrap="square" tIns="91425">
            <a:noAutofit/>
          </a:bodyPr>
          <a:lstStyle/>
          <a:p>
            <a:pPr indent="-311150" lvl="0" marL="457200" rtl="0" algn="l">
              <a:spcBef>
                <a:spcPts val="0"/>
              </a:spcBef>
              <a:spcAft>
                <a:spcPts val="0"/>
              </a:spcAft>
              <a:buClr>
                <a:srgbClr val="434343"/>
              </a:buClr>
              <a:buSzPts val="1300"/>
              <a:buAutoNum type="arabicPeriod"/>
            </a:pPr>
            <a:r>
              <a:rPr lang="en" sz="1300">
                <a:solidFill>
                  <a:srgbClr val="434343"/>
                </a:solidFill>
              </a:rPr>
              <a:t>1. Use the cards for 2, 7, and 8 to make two different three-digit numbers. Use &lt; or &gt; to compare them.</a:t>
            </a:r>
            <a:endParaRPr sz="1300">
              <a:solidFill>
                <a:srgbClr val="434343"/>
              </a:solidFill>
            </a:endParaRPr>
          </a:p>
          <a:p>
            <a:pPr indent="0" lvl="0" marL="457200" rtl="0" algn="l">
              <a:spcBef>
                <a:spcPts val="1000"/>
              </a:spcBef>
              <a:spcAft>
                <a:spcPts val="0"/>
              </a:spcAft>
              <a:buNone/>
            </a:pPr>
            <a:r>
              <a:t/>
            </a:r>
            <a:endParaRPr sz="1300">
              <a:solidFill>
                <a:srgbClr val="434343"/>
              </a:solidFill>
            </a:endParaRPr>
          </a:p>
          <a:p>
            <a:pPr indent="0" lvl="0" marL="457200" rtl="0" algn="l">
              <a:spcBef>
                <a:spcPts val="1000"/>
              </a:spcBef>
              <a:spcAft>
                <a:spcPts val="0"/>
              </a:spcAft>
              <a:buNone/>
            </a:pPr>
            <a:r>
              <a:t/>
            </a:r>
            <a:endParaRPr sz="1300">
              <a:solidFill>
                <a:srgbClr val="434343"/>
              </a:solidFill>
            </a:endParaRPr>
          </a:p>
          <a:p>
            <a:pPr indent="0" lvl="0" marL="457200" rtl="0" algn="l">
              <a:spcBef>
                <a:spcPts val="1000"/>
              </a:spcBef>
              <a:spcAft>
                <a:spcPts val="0"/>
              </a:spcAft>
              <a:buNone/>
            </a:pPr>
            <a:r>
              <a:t/>
            </a:r>
            <a:endParaRPr sz="1300">
              <a:solidFill>
                <a:srgbClr val="434343"/>
              </a:solidFill>
            </a:endParaRPr>
          </a:p>
          <a:p>
            <a:pPr indent="0" lvl="0" marL="457200" rtl="0" algn="l">
              <a:spcBef>
                <a:spcPts val="1000"/>
              </a:spcBef>
              <a:spcAft>
                <a:spcPts val="0"/>
              </a:spcAft>
              <a:buNone/>
            </a:pPr>
            <a:r>
              <a:t/>
            </a:r>
            <a:endParaRPr sz="1300">
              <a:solidFill>
                <a:srgbClr val="434343"/>
              </a:solidFill>
            </a:endParaRPr>
          </a:p>
          <a:p>
            <a:pPr indent="-311150" lvl="0" marL="457200" rtl="0" algn="l">
              <a:spcBef>
                <a:spcPts val="1000"/>
              </a:spcBef>
              <a:spcAft>
                <a:spcPts val="0"/>
              </a:spcAft>
              <a:buClr>
                <a:srgbClr val="434343"/>
              </a:buClr>
              <a:buSzPts val="1300"/>
              <a:buAutoNum type="arabicPeriod"/>
            </a:pPr>
            <a:r>
              <a:rPr lang="en" sz="1300">
                <a:solidFill>
                  <a:srgbClr val="434343"/>
                </a:solidFill>
              </a:rPr>
              <a:t>2. Now include the digit 1 to make two different four-digit numbers. Compare the numbers.</a:t>
            </a:r>
            <a:endParaRPr sz="1300">
              <a:solidFill>
                <a:srgbClr val="434343"/>
              </a:solidFill>
            </a:endParaRPr>
          </a:p>
          <a:p>
            <a:pPr indent="0" lvl="0" marL="457200" rtl="0" algn="l">
              <a:spcBef>
                <a:spcPts val="1000"/>
              </a:spcBef>
              <a:spcAft>
                <a:spcPts val="0"/>
              </a:spcAft>
              <a:buNone/>
            </a:pPr>
            <a:r>
              <a:t/>
            </a:r>
            <a:endParaRPr sz="1300">
              <a:solidFill>
                <a:srgbClr val="434343"/>
              </a:solidFill>
            </a:endParaRPr>
          </a:p>
          <a:p>
            <a:pPr indent="0" lvl="0" marL="0" rtl="0" algn="l">
              <a:spcBef>
                <a:spcPts val="1000"/>
              </a:spcBef>
              <a:spcAft>
                <a:spcPts val="0"/>
              </a:spcAft>
              <a:buNone/>
            </a:pPr>
            <a:r>
              <a:t/>
            </a:r>
            <a:endParaRPr sz="1300">
              <a:solidFill>
                <a:srgbClr val="434343"/>
              </a:solidFill>
            </a:endParaRPr>
          </a:p>
          <a:p>
            <a:pPr indent="0" lvl="0" marL="0" rtl="0" algn="l">
              <a:spcBef>
                <a:spcPts val="1000"/>
              </a:spcBef>
              <a:spcAft>
                <a:spcPts val="0"/>
              </a:spcAft>
              <a:buNone/>
            </a:pPr>
            <a:r>
              <a:t/>
            </a:r>
            <a:endParaRPr sz="1300">
              <a:solidFill>
                <a:srgbClr val="0097A7"/>
              </a:solidFill>
            </a:endParaRPr>
          </a:p>
        </p:txBody>
      </p:sp>
      <p:pic>
        <p:nvPicPr>
          <p:cNvPr id="1396" name="Google Shape;1396;p153"/>
          <p:cNvPicPr preferRelativeResize="0"/>
          <p:nvPr/>
        </p:nvPicPr>
        <p:blipFill>
          <a:blip r:embed="rId3">
            <a:alphaModFix/>
          </a:blip>
          <a:stretch>
            <a:fillRect/>
          </a:stretch>
        </p:blipFill>
        <p:spPr>
          <a:xfrm>
            <a:off x="1279375" y="2554950"/>
            <a:ext cx="1485250" cy="1217900"/>
          </a:xfrm>
          <a:prstGeom prst="rect">
            <a:avLst/>
          </a:prstGeom>
          <a:noFill/>
          <a:ln cap="flat" cmpd="sng" w="19050">
            <a:solidFill>
              <a:schemeClr val="dk2"/>
            </a:solidFill>
            <a:prstDash val="solid"/>
            <a:round/>
            <a:headEnd len="sm" w="sm" type="none"/>
            <a:tailEnd len="sm" w="sm" type="none"/>
          </a:ln>
        </p:spPr>
      </p:pic>
      <p:pic>
        <p:nvPicPr>
          <p:cNvPr id="1397" name="Google Shape;1397;p153"/>
          <p:cNvPicPr preferRelativeResize="0"/>
          <p:nvPr/>
        </p:nvPicPr>
        <p:blipFill>
          <a:blip r:embed="rId4">
            <a:alphaModFix/>
          </a:blip>
          <a:stretch>
            <a:fillRect/>
          </a:stretch>
        </p:blipFill>
        <p:spPr>
          <a:xfrm>
            <a:off x="4640800" y="2176463"/>
            <a:ext cx="3457575" cy="790575"/>
          </a:xfrm>
          <a:prstGeom prst="rect">
            <a:avLst/>
          </a:prstGeom>
          <a:noFill/>
          <a:ln cap="flat" cmpd="sng" w="19050">
            <a:solidFill>
              <a:schemeClr val="dk2"/>
            </a:solidFill>
            <a:prstDash val="solid"/>
            <a:round/>
            <a:headEnd len="sm" w="sm" type="none"/>
            <a:tailEnd len="sm" w="sm" type="none"/>
          </a:ln>
        </p:spPr>
      </p:pic>
      <p:pic>
        <p:nvPicPr>
          <p:cNvPr id="1398" name="Google Shape;1398;p153"/>
          <p:cNvPicPr preferRelativeResize="0"/>
          <p:nvPr/>
        </p:nvPicPr>
        <p:blipFill>
          <a:blip r:embed="rId5">
            <a:alphaModFix/>
          </a:blip>
          <a:stretch>
            <a:fillRect/>
          </a:stretch>
        </p:blipFill>
        <p:spPr>
          <a:xfrm>
            <a:off x="4197888" y="3864600"/>
            <a:ext cx="4343400" cy="6381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2" name="Shape 1402"/>
        <p:cNvGrpSpPr/>
        <p:nvPr/>
      </p:nvGrpSpPr>
      <p:grpSpPr>
        <a:xfrm>
          <a:off x="0" y="0"/>
          <a:ext cx="0" cy="0"/>
          <a:chOff x="0" y="0"/>
          <a:chExt cx="0" cy="0"/>
        </a:xfrm>
      </p:grpSpPr>
      <p:sp>
        <p:nvSpPr>
          <p:cNvPr id="1403" name="Google Shape;1403;p154"/>
          <p:cNvSpPr txBox="1"/>
          <p:nvPr/>
        </p:nvSpPr>
        <p:spPr>
          <a:xfrm>
            <a:off x="1392875" y="427725"/>
            <a:ext cx="5922000" cy="6471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Which is Greater?</a:t>
            </a:r>
            <a:endParaRPr sz="3200">
              <a:solidFill>
                <a:srgbClr val="595959"/>
              </a:solidFill>
              <a:latin typeface="Hepta Slab"/>
              <a:ea typeface="Hepta Slab"/>
              <a:cs typeface="Hepta Slab"/>
              <a:sym typeface="Hepta Slab"/>
            </a:endParaRPr>
          </a:p>
        </p:txBody>
      </p:sp>
      <p:sp>
        <p:nvSpPr>
          <p:cNvPr id="1404" name="Google Shape;1404;p15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405" name="Google Shape;1405;p154"/>
          <p:cNvSpPr txBox="1"/>
          <p:nvPr/>
        </p:nvSpPr>
        <p:spPr>
          <a:xfrm>
            <a:off x="577350" y="1632825"/>
            <a:ext cx="2889300" cy="479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434343"/>
                </a:solidFill>
              </a:rPr>
              <a:t>Your teacher will give you a set of cards, each with a single digit, 0–9.</a:t>
            </a:r>
            <a:endParaRPr>
              <a:solidFill>
                <a:srgbClr val="434343"/>
              </a:solidFill>
            </a:endParaRPr>
          </a:p>
        </p:txBody>
      </p:sp>
      <p:sp>
        <p:nvSpPr>
          <p:cNvPr id="1406" name="Google Shape;1406;p154"/>
          <p:cNvSpPr txBox="1"/>
          <p:nvPr/>
        </p:nvSpPr>
        <p:spPr>
          <a:xfrm>
            <a:off x="3796825" y="1074825"/>
            <a:ext cx="5058000" cy="47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rgbClr val="434343"/>
                </a:solidFill>
              </a:rPr>
              <a:t>3. Shuffle the cards. Repeat what you did earlier with new cards.</a:t>
            </a:r>
            <a:endParaRPr sz="1300">
              <a:solidFill>
                <a:srgbClr val="434343"/>
              </a:solidFill>
            </a:endParaRPr>
          </a:p>
          <a:p>
            <a:pPr indent="0" lvl="0" marL="457200" rtl="0" algn="l">
              <a:spcBef>
                <a:spcPts val="1000"/>
              </a:spcBef>
              <a:spcAft>
                <a:spcPts val="0"/>
              </a:spcAft>
              <a:buNone/>
            </a:pPr>
            <a:r>
              <a:rPr lang="en" sz="1300">
                <a:solidFill>
                  <a:srgbClr val="434343"/>
                </a:solidFill>
              </a:rPr>
              <a:t>a. Four-digit numbers </a:t>
            </a:r>
            <a:endParaRPr sz="1300">
              <a:solidFill>
                <a:srgbClr val="434343"/>
              </a:solidFill>
            </a:endParaRPr>
          </a:p>
          <a:p>
            <a:pPr indent="0" lvl="0" marL="0" rtl="0" algn="l">
              <a:spcBef>
                <a:spcPts val="1000"/>
              </a:spcBef>
              <a:spcAft>
                <a:spcPts val="0"/>
              </a:spcAft>
              <a:buNone/>
            </a:pPr>
            <a:r>
              <a:t/>
            </a:r>
            <a:endParaRPr sz="1300">
              <a:solidFill>
                <a:srgbClr val="434343"/>
              </a:solidFill>
            </a:endParaRPr>
          </a:p>
          <a:p>
            <a:pPr indent="0" lvl="0" marL="0" rtl="0" algn="l">
              <a:spcBef>
                <a:spcPts val="1000"/>
              </a:spcBef>
              <a:spcAft>
                <a:spcPts val="0"/>
              </a:spcAft>
              <a:buNone/>
            </a:pPr>
            <a:r>
              <a:t/>
            </a:r>
            <a:endParaRPr sz="1300">
              <a:solidFill>
                <a:srgbClr val="434343"/>
              </a:solidFill>
            </a:endParaRPr>
          </a:p>
          <a:p>
            <a:pPr indent="0" lvl="0" marL="457200" rtl="0" algn="l">
              <a:spcBef>
                <a:spcPts val="1000"/>
              </a:spcBef>
              <a:spcAft>
                <a:spcPts val="0"/>
              </a:spcAft>
              <a:buNone/>
            </a:pPr>
            <a:r>
              <a:rPr lang="en" sz="1300">
                <a:solidFill>
                  <a:srgbClr val="434343"/>
                </a:solidFill>
              </a:rPr>
              <a:t>b. Five-digit numbers</a:t>
            </a:r>
            <a:endParaRPr sz="1300">
              <a:solidFill>
                <a:srgbClr val="434343"/>
              </a:solidFill>
            </a:endParaRPr>
          </a:p>
          <a:p>
            <a:pPr indent="0" lvl="0" marL="0" rtl="0" algn="l">
              <a:spcBef>
                <a:spcPts val="1000"/>
              </a:spcBef>
              <a:spcAft>
                <a:spcPts val="0"/>
              </a:spcAft>
              <a:buNone/>
            </a:pPr>
            <a:r>
              <a:t/>
            </a:r>
            <a:endParaRPr sz="1300">
              <a:solidFill>
                <a:srgbClr val="434343"/>
              </a:solidFill>
            </a:endParaRPr>
          </a:p>
          <a:p>
            <a:pPr indent="0" lvl="0" marL="0" rtl="0" algn="l">
              <a:spcBef>
                <a:spcPts val="1000"/>
              </a:spcBef>
              <a:spcAft>
                <a:spcPts val="0"/>
              </a:spcAft>
              <a:buNone/>
            </a:pPr>
            <a:r>
              <a:t/>
            </a:r>
            <a:endParaRPr sz="1300">
              <a:solidFill>
                <a:srgbClr val="434343"/>
              </a:solidFill>
            </a:endParaRPr>
          </a:p>
          <a:p>
            <a:pPr indent="0" lvl="0" marL="457200" rtl="0" algn="l">
              <a:spcBef>
                <a:spcPts val="1000"/>
              </a:spcBef>
              <a:spcAft>
                <a:spcPts val="0"/>
              </a:spcAft>
              <a:buNone/>
            </a:pPr>
            <a:r>
              <a:rPr lang="en" sz="1300">
                <a:solidFill>
                  <a:srgbClr val="434343"/>
                </a:solidFill>
              </a:rPr>
              <a:t>c. Six-digit numbers </a:t>
            </a:r>
            <a:endParaRPr sz="1300">
              <a:solidFill>
                <a:srgbClr val="434343"/>
              </a:solidFill>
            </a:endParaRPr>
          </a:p>
          <a:p>
            <a:pPr indent="0" lvl="0" marL="0" rtl="0" algn="l">
              <a:spcBef>
                <a:spcPts val="1000"/>
              </a:spcBef>
              <a:spcAft>
                <a:spcPts val="0"/>
              </a:spcAft>
              <a:buNone/>
            </a:pPr>
            <a:r>
              <a:t/>
            </a:r>
            <a:endParaRPr sz="1300">
              <a:solidFill>
                <a:srgbClr val="434343"/>
              </a:solidFill>
            </a:endParaRPr>
          </a:p>
          <a:p>
            <a:pPr indent="0" lvl="0" marL="457200" rtl="0" algn="l">
              <a:spcBef>
                <a:spcPts val="1000"/>
              </a:spcBef>
              <a:spcAft>
                <a:spcPts val="0"/>
              </a:spcAft>
              <a:buNone/>
            </a:pPr>
            <a:r>
              <a:t/>
            </a:r>
            <a:endParaRPr sz="1300">
              <a:solidFill>
                <a:srgbClr val="434343"/>
              </a:solidFill>
            </a:endParaRPr>
          </a:p>
          <a:p>
            <a:pPr indent="0" lvl="0" marL="0" rtl="0" algn="l">
              <a:spcBef>
                <a:spcPts val="1000"/>
              </a:spcBef>
              <a:spcAft>
                <a:spcPts val="0"/>
              </a:spcAft>
              <a:buNone/>
            </a:pPr>
            <a:r>
              <a:t/>
            </a:r>
            <a:endParaRPr sz="1300">
              <a:solidFill>
                <a:srgbClr val="434343"/>
              </a:solidFill>
            </a:endParaRPr>
          </a:p>
          <a:p>
            <a:pPr indent="0" lvl="0" marL="0" rtl="0" algn="l">
              <a:spcBef>
                <a:spcPts val="1000"/>
              </a:spcBef>
              <a:spcAft>
                <a:spcPts val="0"/>
              </a:spcAft>
              <a:buNone/>
            </a:pPr>
            <a:r>
              <a:t/>
            </a:r>
            <a:endParaRPr sz="1300">
              <a:solidFill>
                <a:srgbClr val="0097A7"/>
              </a:solidFill>
            </a:endParaRPr>
          </a:p>
        </p:txBody>
      </p:sp>
      <p:pic>
        <p:nvPicPr>
          <p:cNvPr id="1407" name="Google Shape;1407;p154"/>
          <p:cNvPicPr preferRelativeResize="0"/>
          <p:nvPr/>
        </p:nvPicPr>
        <p:blipFill>
          <a:blip r:embed="rId3">
            <a:alphaModFix/>
          </a:blip>
          <a:stretch>
            <a:fillRect/>
          </a:stretch>
        </p:blipFill>
        <p:spPr>
          <a:xfrm>
            <a:off x="1279375" y="2554950"/>
            <a:ext cx="1485250" cy="1217900"/>
          </a:xfrm>
          <a:prstGeom prst="rect">
            <a:avLst/>
          </a:prstGeom>
          <a:noFill/>
          <a:ln cap="flat" cmpd="sng" w="19050">
            <a:solidFill>
              <a:schemeClr val="dk2"/>
            </a:solidFill>
            <a:prstDash val="solid"/>
            <a:round/>
            <a:headEnd len="sm" w="sm" type="none"/>
            <a:tailEnd len="sm" w="sm" type="none"/>
          </a:ln>
        </p:spPr>
      </p:pic>
      <p:pic>
        <p:nvPicPr>
          <p:cNvPr id="1408" name="Google Shape;1408;p154"/>
          <p:cNvPicPr preferRelativeResize="0"/>
          <p:nvPr/>
        </p:nvPicPr>
        <p:blipFill>
          <a:blip r:embed="rId4">
            <a:alphaModFix/>
          </a:blip>
          <a:stretch>
            <a:fillRect/>
          </a:stretch>
        </p:blipFill>
        <p:spPr>
          <a:xfrm>
            <a:off x="4130075" y="1786475"/>
            <a:ext cx="2954140" cy="479400"/>
          </a:xfrm>
          <a:prstGeom prst="rect">
            <a:avLst/>
          </a:prstGeom>
          <a:noFill/>
          <a:ln cap="flat" cmpd="sng" w="19050">
            <a:solidFill>
              <a:schemeClr val="dk2"/>
            </a:solidFill>
            <a:prstDash val="solid"/>
            <a:round/>
            <a:headEnd len="sm" w="sm" type="none"/>
            <a:tailEnd len="sm" w="sm" type="none"/>
          </a:ln>
        </p:spPr>
      </p:pic>
      <p:pic>
        <p:nvPicPr>
          <p:cNvPr id="1409" name="Google Shape;1409;p154"/>
          <p:cNvPicPr preferRelativeResize="0"/>
          <p:nvPr/>
        </p:nvPicPr>
        <p:blipFill>
          <a:blip r:embed="rId5">
            <a:alphaModFix/>
          </a:blip>
          <a:stretch>
            <a:fillRect/>
          </a:stretch>
        </p:blipFill>
        <p:spPr>
          <a:xfrm>
            <a:off x="4130075" y="2750300"/>
            <a:ext cx="3496417" cy="479400"/>
          </a:xfrm>
          <a:prstGeom prst="rect">
            <a:avLst/>
          </a:prstGeom>
          <a:noFill/>
          <a:ln cap="flat" cmpd="sng" w="19050">
            <a:solidFill>
              <a:schemeClr val="dk2"/>
            </a:solidFill>
            <a:prstDash val="solid"/>
            <a:round/>
            <a:headEnd len="sm" w="sm" type="none"/>
            <a:tailEnd len="sm" w="sm" type="none"/>
          </a:ln>
        </p:spPr>
      </p:pic>
      <p:pic>
        <p:nvPicPr>
          <p:cNvPr id="1410" name="Google Shape;1410;p154"/>
          <p:cNvPicPr preferRelativeResize="0"/>
          <p:nvPr/>
        </p:nvPicPr>
        <p:blipFill>
          <a:blip r:embed="rId6">
            <a:alphaModFix/>
          </a:blip>
          <a:stretch>
            <a:fillRect/>
          </a:stretch>
        </p:blipFill>
        <p:spPr>
          <a:xfrm>
            <a:off x="4130075" y="3863875"/>
            <a:ext cx="3972172" cy="4794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4" name="Shape 1414"/>
        <p:cNvGrpSpPr/>
        <p:nvPr/>
      </p:nvGrpSpPr>
      <p:grpSpPr>
        <a:xfrm>
          <a:off x="0" y="0"/>
          <a:ext cx="0" cy="0"/>
          <a:chOff x="0" y="0"/>
          <a:chExt cx="0" cy="0"/>
        </a:xfrm>
      </p:grpSpPr>
      <p:sp>
        <p:nvSpPr>
          <p:cNvPr id="1415" name="Google Shape;1415;p155"/>
          <p:cNvSpPr txBox="1"/>
          <p:nvPr/>
        </p:nvSpPr>
        <p:spPr>
          <a:xfrm>
            <a:off x="1392875" y="427725"/>
            <a:ext cx="5922000" cy="6471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Which is Greater?</a:t>
            </a:r>
            <a:endParaRPr sz="3200">
              <a:solidFill>
                <a:srgbClr val="595959"/>
              </a:solidFill>
              <a:latin typeface="Hepta Slab"/>
              <a:ea typeface="Hepta Slab"/>
              <a:cs typeface="Hepta Slab"/>
              <a:sym typeface="Hepta Slab"/>
            </a:endParaRPr>
          </a:p>
        </p:txBody>
      </p:sp>
      <p:sp>
        <p:nvSpPr>
          <p:cNvPr id="1416" name="Google Shape;1416;p15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417" name="Google Shape;1417;p155"/>
          <p:cNvSpPr txBox="1"/>
          <p:nvPr/>
        </p:nvSpPr>
        <p:spPr>
          <a:xfrm>
            <a:off x="577350" y="1632825"/>
            <a:ext cx="2889300" cy="479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434343"/>
                </a:solidFill>
              </a:rPr>
              <a:t>Your teacher will give you a set of cards, each with a single digit, 0–9.</a:t>
            </a:r>
            <a:endParaRPr>
              <a:solidFill>
                <a:srgbClr val="434343"/>
              </a:solidFill>
            </a:endParaRPr>
          </a:p>
        </p:txBody>
      </p:sp>
      <p:sp>
        <p:nvSpPr>
          <p:cNvPr id="1418" name="Google Shape;1418;p155"/>
          <p:cNvSpPr txBox="1"/>
          <p:nvPr/>
        </p:nvSpPr>
        <p:spPr>
          <a:xfrm>
            <a:off x="3687800" y="2332050"/>
            <a:ext cx="5191200" cy="479400"/>
          </a:xfrm>
          <a:prstGeom prst="rect">
            <a:avLst/>
          </a:prstGeom>
          <a:noFill/>
          <a:ln>
            <a:noFill/>
          </a:ln>
        </p:spPr>
        <p:txBody>
          <a:bodyPr anchorCtr="0" anchor="t" bIns="91425" lIns="91425" spcFirstLastPara="1" rIns="91425" wrap="square" tIns="91425">
            <a:noAutofit/>
          </a:bodyPr>
          <a:lstStyle/>
          <a:p>
            <a:pPr indent="0" lvl="0" marL="457200" rtl="0" algn="l">
              <a:spcBef>
                <a:spcPts val="0"/>
              </a:spcBef>
              <a:spcAft>
                <a:spcPts val="0"/>
              </a:spcAft>
              <a:buNone/>
            </a:pPr>
            <a:r>
              <a:rPr lang="en" sz="1300">
                <a:solidFill>
                  <a:srgbClr val="434343"/>
                </a:solidFill>
              </a:rPr>
              <a:t>4. For each pair you compared, how did you decide which number is greater?</a:t>
            </a:r>
            <a:endParaRPr sz="1300">
              <a:solidFill>
                <a:srgbClr val="434343"/>
              </a:solidFill>
            </a:endParaRPr>
          </a:p>
          <a:p>
            <a:pPr indent="0" lvl="0" marL="0" rtl="0" algn="l">
              <a:spcBef>
                <a:spcPts val="1000"/>
              </a:spcBef>
              <a:spcAft>
                <a:spcPts val="0"/>
              </a:spcAft>
              <a:buNone/>
            </a:pPr>
            <a:r>
              <a:t/>
            </a:r>
            <a:endParaRPr sz="1300">
              <a:solidFill>
                <a:srgbClr val="434343"/>
              </a:solidFill>
            </a:endParaRPr>
          </a:p>
          <a:p>
            <a:pPr indent="0" lvl="0" marL="457200" rtl="0" algn="l">
              <a:spcBef>
                <a:spcPts val="1000"/>
              </a:spcBef>
              <a:spcAft>
                <a:spcPts val="0"/>
              </a:spcAft>
              <a:buNone/>
            </a:pPr>
            <a:r>
              <a:t/>
            </a:r>
            <a:endParaRPr sz="1300">
              <a:solidFill>
                <a:srgbClr val="434343"/>
              </a:solidFill>
            </a:endParaRPr>
          </a:p>
          <a:p>
            <a:pPr indent="0" lvl="0" marL="0" rtl="0" algn="l">
              <a:spcBef>
                <a:spcPts val="1000"/>
              </a:spcBef>
              <a:spcAft>
                <a:spcPts val="0"/>
              </a:spcAft>
              <a:buNone/>
            </a:pPr>
            <a:r>
              <a:t/>
            </a:r>
            <a:endParaRPr sz="1300">
              <a:solidFill>
                <a:srgbClr val="434343"/>
              </a:solidFill>
            </a:endParaRPr>
          </a:p>
          <a:p>
            <a:pPr indent="0" lvl="0" marL="0" rtl="0" algn="l">
              <a:spcBef>
                <a:spcPts val="1000"/>
              </a:spcBef>
              <a:spcAft>
                <a:spcPts val="0"/>
              </a:spcAft>
              <a:buNone/>
            </a:pPr>
            <a:r>
              <a:t/>
            </a:r>
            <a:endParaRPr sz="1300">
              <a:solidFill>
                <a:srgbClr val="0097A7"/>
              </a:solidFill>
            </a:endParaRPr>
          </a:p>
        </p:txBody>
      </p:sp>
      <p:pic>
        <p:nvPicPr>
          <p:cNvPr id="1419" name="Google Shape;1419;p155"/>
          <p:cNvPicPr preferRelativeResize="0"/>
          <p:nvPr/>
        </p:nvPicPr>
        <p:blipFill>
          <a:blip r:embed="rId3">
            <a:alphaModFix/>
          </a:blip>
          <a:stretch>
            <a:fillRect/>
          </a:stretch>
        </p:blipFill>
        <p:spPr>
          <a:xfrm>
            <a:off x="1279375" y="2554950"/>
            <a:ext cx="1485250" cy="12179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3" name="Shape 1423"/>
        <p:cNvGrpSpPr/>
        <p:nvPr/>
      </p:nvGrpSpPr>
      <p:grpSpPr>
        <a:xfrm>
          <a:off x="0" y="0"/>
          <a:ext cx="0" cy="0"/>
          <a:chOff x="0" y="0"/>
          <a:chExt cx="0" cy="0"/>
        </a:xfrm>
      </p:grpSpPr>
      <p:sp>
        <p:nvSpPr>
          <p:cNvPr id="1424" name="Google Shape;1424;p156"/>
          <p:cNvSpPr txBox="1"/>
          <p:nvPr/>
        </p:nvSpPr>
        <p:spPr>
          <a:xfrm>
            <a:off x="288950" y="427650"/>
            <a:ext cx="7998300" cy="3000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Incomplete Numbers</a:t>
            </a:r>
            <a:endParaRPr sz="3200">
              <a:solidFill>
                <a:srgbClr val="595959"/>
              </a:solidFill>
              <a:latin typeface="Hepta Slab"/>
              <a:ea typeface="Hepta Slab"/>
              <a:cs typeface="Hepta Slab"/>
              <a:sym typeface="Hepta Slab"/>
            </a:endParaRPr>
          </a:p>
        </p:txBody>
      </p:sp>
      <p:sp>
        <p:nvSpPr>
          <p:cNvPr id="1425" name="Google Shape;1425;p15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426" name="Google Shape;1426;p156"/>
          <p:cNvPicPr preferRelativeResize="0"/>
          <p:nvPr/>
        </p:nvPicPr>
        <p:blipFill>
          <a:blip r:embed="rId3">
            <a:alphaModFix/>
          </a:blip>
          <a:stretch>
            <a:fillRect/>
          </a:stretch>
        </p:blipFill>
        <p:spPr>
          <a:xfrm>
            <a:off x="976313" y="1347788"/>
            <a:ext cx="7191375" cy="24479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0" name="Shape 1430"/>
        <p:cNvGrpSpPr/>
        <p:nvPr/>
      </p:nvGrpSpPr>
      <p:grpSpPr>
        <a:xfrm>
          <a:off x="0" y="0"/>
          <a:ext cx="0" cy="0"/>
          <a:chOff x="0" y="0"/>
          <a:chExt cx="0" cy="0"/>
        </a:xfrm>
      </p:grpSpPr>
      <p:sp>
        <p:nvSpPr>
          <p:cNvPr id="1431" name="Google Shape;1431;p157"/>
          <p:cNvSpPr txBox="1"/>
          <p:nvPr/>
        </p:nvSpPr>
        <p:spPr>
          <a:xfrm>
            <a:off x="288950" y="427650"/>
            <a:ext cx="7998300" cy="3000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Incomplete Numbers</a:t>
            </a:r>
            <a:endParaRPr sz="3200">
              <a:solidFill>
                <a:srgbClr val="595959"/>
              </a:solidFill>
              <a:latin typeface="Hepta Slab"/>
              <a:ea typeface="Hepta Slab"/>
              <a:cs typeface="Hepta Slab"/>
              <a:sym typeface="Hepta Slab"/>
            </a:endParaRPr>
          </a:p>
        </p:txBody>
      </p:sp>
      <p:sp>
        <p:nvSpPr>
          <p:cNvPr id="1432" name="Google Shape;1432;p15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433" name="Google Shape;1433;p157"/>
          <p:cNvSpPr txBox="1"/>
          <p:nvPr/>
        </p:nvSpPr>
        <p:spPr>
          <a:xfrm>
            <a:off x="630800" y="1176700"/>
            <a:ext cx="7998300" cy="114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2. Here are some pairs of numbers. The numbers in each pair are missing the same digit. Can you tell which number is greater? Be prepared to explain your reasoning.</a:t>
            </a:r>
            <a:endParaRPr/>
          </a:p>
        </p:txBody>
      </p:sp>
      <p:pic>
        <p:nvPicPr>
          <p:cNvPr id="1434" name="Google Shape;1434;p157"/>
          <p:cNvPicPr preferRelativeResize="0"/>
          <p:nvPr/>
        </p:nvPicPr>
        <p:blipFill>
          <a:blip r:embed="rId3">
            <a:alphaModFix/>
          </a:blip>
          <a:stretch>
            <a:fillRect/>
          </a:stretch>
        </p:blipFill>
        <p:spPr>
          <a:xfrm>
            <a:off x="1729425" y="1838600"/>
            <a:ext cx="2432275" cy="2076325"/>
          </a:xfrm>
          <a:prstGeom prst="rect">
            <a:avLst/>
          </a:prstGeom>
          <a:noFill/>
          <a:ln cap="flat" cmpd="sng" w="19050">
            <a:solidFill>
              <a:schemeClr val="dk2"/>
            </a:solidFill>
            <a:prstDash val="solid"/>
            <a:round/>
            <a:headEnd len="sm" w="sm" type="none"/>
            <a:tailEnd len="sm" w="sm" type="none"/>
          </a:ln>
        </p:spPr>
      </p:pic>
      <p:pic>
        <p:nvPicPr>
          <p:cNvPr id="1435" name="Google Shape;1435;p157"/>
          <p:cNvPicPr preferRelativeResize="0"/>
          <p:nvPr/>
        </p:nvPicPr>
        <p:blipFill>
          <a:blip r:embed="rId4">
            <a:alphaModFix/>
          </a:blip>
          <a:stretch>
            <a:fillRect/>
          </a:stretch>
        </p:blipFill>
        <p:spPr>
          <a:xfrm>
            <a:off x="4723163" y="1838600"/>
            <a:ext cx="2695575" cy="25717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9" name="Shape 1439"/>
        <p:cNvGrpSpPr/>
        <p:nvPr/>
      </p:nvGrpSpPr>
      <p:grpSpPr>
        <a:xfrm>
          <a:off x="0" y="0"/>
          <a:ext cx="0" cy="0"/>
          <a:chOff x="0" y="0"/>
          <a:chExt cx="0" cy="0"/>
        </a:xfrm>
      </p:grpSpPr>
      <p:sp>
        <p:nvSpPr>
          <p:cNvPr id="1440" name="Google Shape;1440;p158"/>
          <p:cNvSpPr txBox="1"/>
          <p:nvPr/>
        </p:nvSpPr>
        <p:spPr>
          <a:xfrm>
            <a:off x="288950" y="427650"/>
            <a:ext cx="7998300" cy="5793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900">
                <a:solidFill>
                  <a:srgbClr val="595959"/>
                </a:solidFill>
                <a:latin typeface="Hepta Slab"/>
                <a:ea typeface="Hepta Slab"/>
                <a:cs typeface="Hepta Slab"/>
                <a:sym typeface="Hepta Slab"/>
              </a:rPr>
              <a:t>Is It Possible?</a:t>
            </a:r>
            <a:endParaRPr sz="2900">
              <a:solidFill>
                <a:srgbClr val="595959"/>
              </a:solidFill>
              <a:latin typeface="Hepta Slab"/>
              <a:ea typeface="Hepta Slab"/>
              <a:cs typeface="Hepta Slab"/>
              <a:sym typeface="Hepta Slab"/>
            </a:endParaRPr>
          </a:p>
        </p:txBody>
      </p:sp>
      <p:sp>
        <p:nvSpPr>
          <p:cNvPr id="1441" name="Google Shape;1441;p15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1442" name="Google Shape;1442;p158"/>
          <p:cNvSpPr txBox="1"/>
          <p:nvPr/>
        </p:nvSpPr>
        <p:spPr>
          <a:xfrm>
            <a:off x="1249475" y="1188900"/>
            <a:ext cx="6987300" cy="81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 Each of the following pairs of numbers is missing the same digit but in different places.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Your teacher will assign a digit to you. Use it as the missing digit and decide if each comparison statement is true.</a:t>
            </a:r>
            <a:endParaRPr/>
          </a:p>
        </p:txBody>
      </p:sp>
      <p:pic>
        <p:nvPicPr>
          <p:cNvPr id="1443" name="Google Shape;1443;p158"/>
          <p:cNvPicPr preferRelativeResize="0"/>
          <p:nvPr/>
        </p:nvPicPr>
        <p:blipFill>
          <a:blip r:embed="rId3">
            <a:alphaModFix/>
          </a:blip>
          <a:stretch>
            <a:fillRect/>
          </a:stretch>
        </p:blipFill>
        <p:spPr>
          <a:xfrm>
            <a:off x="2469400" y="2532450"/>
            <a:ext cx="4667250" cy="20478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7" name="Shape 1447"/>
        <p:cNvGrpSpPr/>
        <p:nvPr/>
      </p:nvGrpSpPr>
      <p:grpSpPr>
        <a:xfrm>
          <a:off x="0" y="0"/>
          <a:ext cx="0" cy="0"/>
          <a:chOff x="0" y="0"/>
          <a:chExt cx="0" cy="0"/>
        </a:xfrm>
      </p:grpSpPr>
      <p:sp>
        <p:nvSpPr>
          <p:cNvPr id="1448" name="Google Shape;1448;p159"/>
          <p:cNvSpPr txBox="1"/>
          <p:nvPr/>
        </p:nvSpPr>
        <p:spPr>
          <a:xfrm>
            <a:off x="288950" y="427650"/>
            <a:ext cx="7998300" cy="5793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900">
                <a:solidFill>
                  <a:srgbClr val="595959"/>
                </a:solidFill>
                <a:latin typeface="Hepta Slab"/>
                <a:ea typeface="Hepta Slab"/>
                <a:cs typeface="Hepta Slab"/>
                <a:sym typeface="Hepta Slab"/>
              </a:rPr>
              <a:t>Is It Possible?</a:t>
            </a:r>
            <a:endParaRPr sz="2900">
              <a:solidFill>
                <a:srgbClr val="595959"/>
              </a:solidFill>
              <a:latin typeface="Hepta Slab"/>
              <a:ea typeface="Hepta Slab"/>
              <a:cs typeface="Hepta Slab"/>
              <a:sym typeface="Hepta Slab"/>
            </a:endParaRPr>
          </a:p>
        </p:txBody>
      </p:sp>
      <p:sp>
        <p:nvSpPr>
          <p:cNvPr id="1449" name="Google Shape;1449;p15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pic>
        <p:nvPicPr>
          <p:cNvPr id="1450" name="Google Shape;1450;p159"/>
          <p:cNvPicPr preferRelativeResize="0"/>
          <p:nvPr/>
        </p:nvPicPr>
        <p:blipFill>
          <a:blip r:embed="rId3">
            <a:alphaModFix/>
          </a:blip>
          <a:stretch>
            <a:fillRect/>
          </a:stretch>
        </p:blipFill>
        <p:spPr>
          <a:xfrm>
            <a:off x="1292725" y="1333925"/>
            <a:ext cx="6896100" cy="27241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4" name="Shape 1454"/>
        <p:cNvGrpSpPr/>
        <p:nvPr/>
      </p:nvGrpSpPr>
      <p:grpSpPr>
        <a:xfrm>
          <a:off x="0" y="0"/>
          <a:ext cx="0" cy="0"/>
          <a:chOff x="0" y="0"/>
          <a:chExt cx="0" cy="0"/>
        </a:xfrm>
      </p:grpSpPr>
      <p:sp>
        <p:nvSpPr>
          <p:cNvPr id="1455" name="Google Shape;1455;p160"/>
          <p:cNvSpPr txBox="1"/>
          <p:nvPr/>
        </p:nvSpPr>
        <p:spPr>
          <a:xfrm>
            <a:off x="288950" y="427650"/>
            <a:ext cx="7998300" cy="5793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900">
                <a:solidFill>
                  <a:srgbClr val="595959"/>
                </a:solidFill>
                <a:latin typeface="Hepta Slab"/>
                <a:ea typeface="Hepta Slab"/>
                <a:cs typeface="Hepta Slab"/>
                <a:sym typeface="Hepta Slab"/>
              </a:rPr>
              <a:t>Is It Possible?</a:t>
            </a:r>
            <a:endParaRPr sz="2900">
              <a:solidFill>
                <a:srgbClr val="595959"/>
              </a:solidFill>
              <a:latin typeface="Hepta Slab"/>
              <a:ea typeface="Hepta Slab"/>
              <a:cs typeface="Hepta Slab"/>
              <a:sym typeface="Hepta Slab"/>
            </a:endParaRPr>
          </a:p>
        </p:txBody>
      </p:sp>
      <p:sp>
        <p:nvSpPr>
          <p:cNvPr id="1456" name="Google Shape;1456;p16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pic>
        <p:nvPicPr>
          <p:cNvPr id="1457" name="Google Shape;1457;p160"/>
          <p:cNvPicPr preferRelativeResize="0"/>
          <p:nvPr/>
        </p:nvPicPr>
        <p:blipFill>
          <a:blip r:embed="rId3">
            <a:alphaModFix/>
          </a:blip>
          <a:stretch>
            <a:fillRect/>
          </a:stretch>
        </p:blipFill>
        <p:spPr>
          <a:xfrm>
            <a:off x="953025" y="1249025"/>
            <a:ext cx="7410450" cy="32004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1" name="Shape 1461"/>
        <p:cNvGrpSpPr/>
        <p:nvPr/>
      </p:nvGrpSpPr>
      <p:grpSpPr>
        <a:xfrm>
          <a:off x="0" y="0"/>
          <a:ext cx="0" cy="0"/>
          <a:chOff x="0" y="0"/>
          <a:chExt cx="0" cy="0"/>
        </a:xfrm>
      </p:grpSpPr>
      <p:sp>
        <p:nvSpPr>
          <p:cNvPr id="1462" name="Google Shape;1462;p161"/>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463" name="Google Shape;1463;p161"/>
          <p:cNvSpPr txBox="1"/>
          <p:nvPr/>
        </p:nvSpPr>
        <p:spPr>
          <a:xfrm>
            <a:off x="321475" y="462000"/>
            <a:ext cx="77508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Today we compared many large numbers. At first, all the digits of the numbers being compared were known. Later in the lesson, one digit of each number was missing, but in many cases we were still able to make comparisons without too much trouble.</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2100">
              <a:latin typeface="Covered By Your Grace"/>
              <a:ea typeface="Covered By Your Grace"/>
              <a:cs typeface="Covered By Your Grace"/>
              <a:sym typeface="Covered By Your Grace"/>
            </a:endParaRPr>
          </a:p>
          <a:p>
            <a:pPr indent="457200" lvl="0" marL="137160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457200" lvl="0" marL="1371600" rtl="0" algn="l">
              <a:spcBef>
                <a:spcPts val="0"/>
              </a:spcBef>
              <a:spcAft>
                <a:spcPts val="0"/>
              </a:spcAft>
              <a:buNone/>
            </a:pPr>
            <a:r>
              <a:rPr lang="en" sz="2100">
                <a:latin typeface="Covered By Your Grace"/>
                <a:ea typeface="Covered By Your Grace"/>
                <a:cs typeface="Covered By Your Grace"/>
                <a:sym typeface="Covered By Your Grace"/>
              </a:rPr>
              <a:t>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		</a:t>
            </a:r>
            <a:endParaRPr sz="2100">
              <a:latin typeface="Covered By Your Grace"/>
              <a:ea typeface="Covered By Your Grace"/>
              <a:cs typeface="Covered By Your Grace"/>
              <a:sym typeface="Covered By Your Grace"/>
            </a:endParaRPr>
          </a:p>
        </p:txBody>
      </p:sp>
      <p:sp>
        <p:nvSpPr>
          <p:cNvPr id="1464" name="Google Shape;1464;p161"/>
          <p:cNvSpPr/>
          <p:nvPr/>
        </p:nvSpPr>
        <p:spPr>
          <a:xfrm flipH="1">
            <a:off x="2693033" y="2280600"/>
            <a:ext cx="3332367" cy="242616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5" name="Google Shape;1465;p161"/>
          <p:cNvSpPr txBox="1"/>
          <p:nvPr/>
        </p:nvSpPr>
        <p:spPr>
          <a:xfrm>
            <a:off x="3186650" y="2617400"/>
            <a:ext cx="24786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Suppose a classmate says that we can’t compare 380,_51 and 384,_89 because a digit is missing from each. How might you convince them that it can be done? Write down what you might say to that classmate.</a:t>
            </a:r>
            <a:endParaRPr b="1" sz="1100">
              <a:latin typeface="Quicksand"/>
              <a:ea typeface="Quicksand"/>
              <a:cs typeface="Quicksand"/>
              <a:sym typeface="Quicksand"/>
            </a:endParaRPr>
          </a:p>
        </p:txBody>
      </p:sp>
      <p:pic>
        <p:nvPicPr>
          <p:cNvPr id="1466" name="Google Shape;1466;p161"/>
          <p:cNvPicPr preferRelativeResize="0"/>
          <p:nvPr/>
        </p:nvPicPr>
        <p:blipFill rotWithShape="1">
          <a:blip r:embed="rId3">
            <a:alphaModFix/>
          </a:blip>
          <a:srcRect b="0" l="21370" r="22481" t="0"/>
          <a:stretch/>
        </p:blipFill>
        <p:spPr>
          <a:xfrm>
            <a:off x="6231626" y="3233725"/>
            <a:ext cx="1369047" cy="1533525"/>
          </a:xfrm>
          <a:prstGeom prst="rect">
            <a:avLst/>
          </a:prstGeom>
          <a:noFill/>
          <a:ln>
            <a:noFill/>
          </a:ln>
        </p:spPr>
      </p:pic>
    </p:spTree>
  </p:cSld>
  <p:clrMapOvr>
    <a:masterClrMapping/>
  </p:clrMapOvr>
</p:sld>
</file>

<file path=ppt/slides/slide1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1470" name="Shape 1470"/>
        <p:cNvGrpSpPr/>
        <p:nvPr/>
      </p:nvGrpSpPr>
      <p:grpSpPr>
        <a:xfrm>
          <a:off x="0" y="0"/>
          <a:ext cx="0" cy="0"/>
          <a:chOff x="0" y="0"/>
          <a:chExt cx="0" cy="0"/>
        </a:xfrm>
      </p:grpSpPr>
      <p:sp>
        <p:nvSpPr>
          <p:cNvPr id="1471" name="Google Shape;1471;p162"/>
          <p:cNvSpPr txBox="1"/>
          <p:nvPr>
            <p:ph type="ctrTitle"/>
          </p:nvPr>
        </p:nvSpPr>
        <p:spPr>
          <a:xfrm>
            <a:off x="1274875" y="1893825"/>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Order Multi-digit Numbers</a:t>
            </a:r>
            <a:endParaRPr sz="3500">
              <a:latin typeface="Hepta Slab"/>
              <a:ea typeface="Hepta Slab"/>
              <a:cs typeface="Hepta Slab"/>
              <a:sym typeface="Hepta Slab"/>
            </a:endParaRPr>
          </a:p>
        </p:txBody>
      </p:sp>
      <p:sp>
        <p:nvSpPr>
          <p:cNvPr id="1472" name="Google Shape;1472;p162"/>
          <p:cNvSpPr txBox="1"/>
          <p:nvPr/>
        </p:nvSpPr>
        <p:spPr>
          <a:xfrm>
            <a:off x="2828175" y="2750575"/>
            <a:ext cx="6675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Let’s put some multi-digit numbers in order.</a:t>
            </a:r>
            <a:endParaRPr>
              <a:solidFill>
                <a:schemeClr val="dk1"/>
              </a:solidFill>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1473" name="Google Shape;1473;p162"/>
          <p:cNvSpPr/>
          <p:nvPr/>
        </p:nvSpPr>
        <p:spPr>
          <a:xfrm>
            <a:off x="2248152" y="27000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4" name="Google Shape;1474;p162"/>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4.NBT.A.2</a:t>
            </a:r>
            <a:endParaRPr sz="1100">
              <a:latin typeface="Quicksand"/>
              <a:ea typeface="Quicksand"/>
              <a:cs typeface="Quicksand"/>
              <a:sym typeface="Quicksand"/>
            </a:endParaRPr>
          </a:p>
        </p:txBody>
      </p:sp>
      <p:sp>
        <p:nvSpPr>
          <p:cNvPr id="1475" name="Google Shape;1475;p162"/>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13</a:t>
            </a:r>
            <a:endParaRPr/>
          </a:p>
        </p:txBody>
      </p:sp>
    </p:spTree>
  </p:cSld>
  <p:clrMapOvr>
    <a:masterClrMapping/>
  </p:clrMapOvr>
</p:sld>
</file>

<file path=ppt/slides/slide1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9" name="Shape 1479"/>
        <p:cNvGrpSpPr/>
        <p:nvPr/>
      </p:nvGrpSpPr>
      <p:grpSpPr>
        <a:xfrm>
          <a:off x="0" y="0"/>
          <a:ext cx="0" cy="0"/>
          <a:chOff x="0" y="0"/>
          <a:chExt cx="0" cy="0"/>
        </a:xfrm>
      </p:grpSpPr>
      <p:sp>
        <p:nvSpPr>
          <p:cNvPr id="1480" name="Google Shape;1480;p163"/>
          <p:cNvSpPr txBox="1"/>
          <p:nvPr>
            <p:ph type="ctrTitle"/>
          </p:nvPr>
        </p:nvSpPr>
        <p:spPr>
          <a:xfrm>
            <a:off x="375050" y="209555"/>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True or False: Decomposed Numbers</a:t>
            </a:r>
            <a:endParaRPr b="0" sz="2800">
              <a:solidFill>
                <a:srgbClr val="595959"/>
              </a:solidFill>
              <a:latin typeface="Hepta Slab"/>
              <a:ea typeface="Hepta Slab"/>
              <a:cs typeface="Hepta Slab"/>
              <a:sym typeface="Hepta Slab"/>
            </a:endParaRPr>
          </a:p>
        </p:txBody>
      </p:sp>
      <p:sp>
        <p:nvSpPr>
          <p:cNvPr id="1481" name="Google Shape;1481;p163"/>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482" name="Google Shape;1482;p16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483" name="Google Shape;1483;p163"/>
          <p:cNvSpPr/>
          <p:nvPr/>
        </p:nvSpPr>
        <p:spPr>
          <a:xfrm>
            <a:off x="159150" y="976975"/>
            <a:ext cx="4088124" cy="2118096"/>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4" name="Google Shape;1484;p163"/>
          <p:cNvSpPr txBox="1"/>
          <p:nvPr/>
        </p:nvSpPr>
        <p:spPr>
          <a:xfrm rot="-716779">
            <a:off x="412423" y="1328203"/>
            <a:ext cx="3469646" cy="72765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latin typeface="Quicksand"/>
                <a:ea typeface="Quicksand"/>
                <a:cs typeface="Quicksand"/>
                <a:sym typeface="Quicksand"/>
              </a:rPr>
              <a:t>Decide whether each equation is true or false. Be prepared to explain your reasoning</a:t>
            </a:r>
            <a:endParaRPr b="1" sz="1900">
              <a:latin typeface="Quicksand"/>
              <a:ea typeface="Quicksand"/>
              <a:cs typeface="Quicksand"/>
              <a:sym typeface="Quicksand"/>
            </a:endParaRPr>
          </a:p>
        </p:txBody>
      </p:sp>
      <p:pic>
        <p:nvPicPr>
          <p:cNvPr id="1485" name="Google Shape;1485;p163"/>
          <p:cNvPicPr preferRelativeResize="0"/>
          <p:nvPr/>
        </p:nvPicPr>
        <p:blipFill>
          <a:blip r:embed="rId3">
            <a:alphaModFix/>
          </a:blip>
          <a:stretch>
            <a:fillRect/>
          </a:stretch>
        </p:blipFill>
        <p:spPr>
          <a:xfrm>
            <a:off x="1978850" y="3374800"/>
            <a:ext cx="5874375" cy="482825"/>
          </a:xfrm>
          <a:prstGeom prst="rect">
            <a:avLst/>
          </a:prstGeom>
          <a:noFill/>
          <a:ln>
            <a:noFill/>
          </a:ln>
        </p:spPr>
      </p:pic>
    </p:spTree>
  </p:cSld>
  <p:clrMapOvr>
    <a:masterClrMapping/>
  </p:clrMapOvr>
</p:sld>
</file>

<file path=ppt/slides/slide1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9" name="Shape 1489"/>
        <p:cNvGrpSpPr/>
        <p:nvPr/>
      </p:nvGrpSpPr>
      <p:grpSpPr>
        <a:xfrm>
          <a:off x="0" y="0"/>
          <a:ext cx="0" cy="0"/>
          <a:chOff x="0" y="0"/>
          <a:chExt cx="0" cy="0"/>
        </a:xfrm>
      </p:grpSpPr>
      <p:sp>
        <p:nvSpPr>
          <p:cNvPr id="1490" name="Google Shape;1490;p164"/>
          <p:cNvSpPr txBox="1"/>
          <p:nvPr>
            <p:ph type="ctrTitle"/>
          </p:nvPr>
        </p:nvSpPr>
        <p:spPr>
          <a:xfrm>
            <a:off x="375050" y="209555"/>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True or False: Decomposed Numbers</a:t>
            </a:r>
            <a:endParaRPr b="0" sz="2800">
              <a:solidFill>
                <a:srgbClr val="595959"/>
              </a:solidFill>
              <a:latin typeface="Hepta Slab"/>
              <a:ea typeface="Hepta Slab"/>
              <a:cs typeface="Hepta Slab"/>
              <a:sym typeface="Hepta Slab"/>
            </a:endParaRPr>
          </a:p>
        </p:txBody>
      </p:sp>
      <p:sp>
        <p:nvSpPr>
          <p:cNvPr id="1491" name="Google Shape;1491;p164"/>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492" name="Google Shape;1492;p16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493" name="Google Shape;1493;p164"/>
          <p:cNvSpPr/>
          <p:nvPr/>
        </p:nvSpPr>
        <p:spPr>
          <a:xfrm>
            <a:off x="159150" y="976975"/>
            <a:ext cx="4088124" cy="2118096"/>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4" name="Google Shape;1494;p164"/>
          <p:cNvSpPr txBox="1"/>
          <p:nvPr/>
        </p:nvSpPr>
        <p:spPr>
          <a:xfrm rot="-716779">
            <a:off x="412423" y="1328203"/>
            <a:ext cx="3469646" cy="72765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latin typeface="Quicksand"/>
                <a:ea typeface="Quicksand"/>
                <a:cs typeface="Quicksand"/>
                <a:sym typeface="Quicksand"/>
              </a:rPr>
              <a:t>Decide whether each equation is true or false. Be prepared to explain your reasoning</a:t>
            </a:r>
            <a:endParaRPr b="1" sz="1900">
              <a:latin typeface="Quicksand"/>
              <a:ea typeface="Quicksand"/>
              <a:cs typeface="Quicksand"/>
              <a:sym typeface="Quicksand"/>
            </a:endParaRPr>
          </a:p>
        </p:txBody>
      </p:sp>
      <p:pic>
        <p:nvPicPr>
          <p:cNvPr id="1495" name="Google Shape;1495;p164"/>
          <p:cNvPicPr preferRelativeResize="0"/>
          <p:nvPr/>
        </p:nvPicPr>
        <p:blipFill>
          <a:blip r:embed="rId3">
            <a:alphaModFix/>
          </a:blip>
          <a:stretch>
            <a:fillRect/>
          </a:stretch>
        </p:blipFill>
        <p:spPr>
          <a:xfrm>
            <a:off x="1316950" y="3379225"/>
            <a:ext cx="6723775" cy="576324"/>
          </a:xfrm>
          <a:prstGeom prst="rect">
            <a:avLst/>
          </a:prstGeom>
          <a:noFill/>
          <a:ln>
            <a:noFill/>
          </a:ln>
        </p:spPr>
      </p:pic>
    </p:spTree>
  </p:cSld>
  <p:clrMapOvr>
    <a:masterClrMapping/>
  </p:clrMapOvr>
</p:sld>
</file>

<file path=ppt/slides/slide1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9" name="Shape 1499"/>
        <p:cNvGrpSpPr/>
        <p:nvPr/>
      </p:nvGrpSpPr>
      <p:grpSpPr>
        <a:xfrm>
          <a:off x="0" y="0"/>
          <a:ext cx="0" cy="0"/>
          <a:chOff x="0" y="0"/>
          <a:chExt cx="0" cy="0"/>
        </a:xfrm>
      </p:grpSpPr>
      <p:sp>
        <p:nvSpPr>
          <p:cNvPr id="1500" name="Google Shape;1500;p165"/>
          <p:cNvSpPr txBox="1"/>
          <p:nvPr>
            <p:ph type="ctrTitle"/>
          </p:nvPr>
        </p:nvSpPr>
        <p:spPr>
          <a:xfrm>
            <a:off x="375050" y="209555"/>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True or False: Decomposed Numbers</a:t>
            </a:r>
            <a:endParaRPr b="0" sz="2800">
              <a:solidFill>
                <a:srgbClr val="595959"/>
              </a:solidFill>
              <a:latin typeface="Hepta Slab"/>
              <a:ea typeface="Hepta Slab"/>
              <a:cs typeface="Hepta Slab"/>
              <a:sym typeface="Hepta Slab"/>
            </a:endParaRPr>
          </a:p>
        </p:txBody>
      </p:sp>
      <p:sp>
        <p:nvSpPr>
          <p:cNvPr id="1501" name="Google Shape;1501;p165"/>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502" name="Google Shape;1502;p16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503" name="Google Shape;1503;p165"/>
          <p:cNvSpPr/>
          <p:nvPr/>
        </p:nvSpPr>
        <p:spPr>
          <a:xfrm>
            <a:off x="159150" y="976975"/>
            <a:ext cx="4088124" cy="2118096"/>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4" name="Google Shape;1504;p165"/>
          <p:cNvSpPr txBox="1"/>
          <p:nvPr/>
        </p:nvSpPr>
        <p:spPr>
          <a:xfrm rot="-716779">
            <a:off x="412423" y="1328203"/>
            <a:ext cx="3469646" cy="72765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latin typeface="Quicksand"/>
                <a:ea typeface="Quicksand"/>
                <a:cs typeface="Quicksand"/>
                <a:sym typeface="Quicksand"/>
              </a:rPr>
              <a:t>Decide whether each equation is true or false. Be prepared to explain your reasoning</a:t>
            </a:r>
            <a:endParaRPr b="1" sz="1900">
              <a:latin typeface="Quicksand"/>
              <a:ea typeface="Quicksand"/>
              <a:cs typeface="Quicksand"/>
              <a:sym typeface="Quicksand"/>
            </a:endParaRPr>
          </a:p>
        </p:txBody>
      </p:sp>
      <p:pic>
        <p:nvPicPr>
          <p:cNvPr id="1505" name="Google Shape;1505;p165"/>
          <p:cNvPicPr preferRelativeResize="0"/>
          <p:nvPr/>
        </p:nvPicPr>
        <p:blipFill>
          <a:blip r:embed="rId3">
            <a:alphaModFix/>
          </a:blip>
          <a:stretch>
            <a:fillRect/>
          </a:stretch>
        </p:blipFill>
        <p:spPr>
          <a:xfrm>
            <a:off x="1464001" y="3347675"/>
            <a:ext cx="6846750" cy="473550"/>
          </a:xfrm>
          <a:prstGeom prst="rect">
            <a:avLst/>
          </a:prstGeom>
          <a:noFill/>
          <a:ln>
            <a:noFill/>
          </a:ln>
        </p:spPr>
      </p:pic>
    </p:spTree>
  </p:cSld>
  <p:clrMapOvr>
    <a:masterClrMapping/>
  </p:clrMapOvr>
</p:sld>
</file>

<file path=ppt/slides/slide1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9" name="Shape 1509"/>
        <p:cNvGrpSpPr/>
        <p:nvPr/>
      </p:nvGrpSpPr>
      <p:grpSpPr>
        <a:xfrm>
          <a:off x="0" y="0"/>
          <a:ext cx="0" cy="0"/>
          <a:chOff x="0" y="0"/>
          <a:chExt cx="0" cy="0"/>
        </a:xfrm>
      </p:grpSpPr>
      <p:sp>
        <p:nvSpPr>
          <p:cNvPr id="1510" name="Google Shape;1510;p166"/>
          <p:cNvSpPr txBox="1"/>
          <p:nvPr>
            <p:ph type="ctrTitle"/>
          </p:nvPr>
        </p:nvSpPr>
        <p:spPr>
          <a:xfrm>
            <a:off x="375050" y="209555"/>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True or False: Decomposed Numbers</a:t>
            </a:r>
            <a:endParaRPr b="0" sz="2800">
              <a:solidFill>
                <a:srgbClr val="595959"/>
              </a:solidFill>
              <a:latin typeface="Hepta Slab"/>
              <a:ea typeface="Hepta Slab"/>
              <a:cs typeface="Hepta Slab"/>
              <a:sym typeface="Hepta Slab"/>
            </a:endParaRPr>
          </a:p>
        </p:txBody>
      </p:sp>
      <p:sp>
        <p:nvSpPr>
          <p:cNvPr id="1511" name="Google Shape;1511;p166"/>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512" name="Google Shape;1512;p16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513" name="Google Shape;1513;p166"/>
          <p:cNvSpPr/>
          <p:nvPr/>
        </p:nvSpPr>
        <p:spPr>
          <a:xfrm>
            <a:off x="159150" y="976975"/>
            <a:ext cx="4088124" cy="2118096"/>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4" name="Google Shape;1514;p166"/>
          <p:cNvSpPr txBox="1"/>
          <p:nvPr/>
        </p:nvSpPr>
        <p:spPr>
          <a:xfrm rot="-716779">
            <a:off x="412423" y="1328203"/>
            <a:ext cx="3469646" cy="72765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latin typeface="Quicksand"/>
                <a:ea typeface="Quicksand"/>
                <a:cs typeface="Quicksand"/>
                <a:sym typeface="Quicksand"/>
              </a:rPr>
              <a:t>Decide whether each equation is true or false. Be prepared to explain your reasoning</a:t>
            </a:r>
            <a:endParaRPr b="1" sz="1900">
              <a:latin typeface="Quicksand"/>
              <a:ea typeface="Quicksand"/>
              <a:cs typeface="Quicksand"/>
              <a:sym typeface="Quicksand"/>
            </a:endParaRPr>
          </a:p>
        </p:txBody>
      </p:sp>
      <p:pic>
        <p:nvPicPr>
          <p:cNvPr id="1515" name="Google Shape;1515;p166"/>
          <p:cNvPicPr preferRelativeResize="0"/>
          <p:nvPr/>
        </p:nvPicPr>
        <p:blipFill>
          <a:blip r:embed="rId3">
            <a:alphaModFix/>
          </a:blip>
          <a:stretch>
            <a:fillRect/>
          </a:stretch>
        </p:blipFill>
        <p:spPr>
          <a:xfrm>
            <a:off x="1136476" y="3408325"/>
            <a:ext cx="7245025" cy="485700"/>
          </a:xfrm>
          <a:prstGeom prst="rect">
            <a:avLst/>
          </a:prstGeom>
          <a:noFill/>
          <a:ln>
            <a:noFill/>
          </a:ln>
        </p:spPr>
      </p:pic>
    </p:spTree>
  </p:cSld>
  <p:clrMapOvr>
    <a:masterClrMapping/>
  </p:clrMapOvr>
</p:sld>
</file>

<file path=ppt/slides/slide1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9" name="Shape 1519"/>
        <p:cNvGrpSpPr/>
        <p:nvPr/>
      </p:nvGrpSpPr>
      <p:grpSpPr>
        <a:xfrm>
          <a:off x="0" y="0"/>
          <a:ext cx="0" cy="0"/>
          <a:chOff x="0" y="0"/>
          <a:chExt cx="0" cy="0"/>
        </a:xfrm>
      </p:grpSpPr>
      <p:sp>
        <p:nvSpPr>
          <p:cNvPr id="1520" name="Google Shape;1520;p167"/>
          <p:cNvSpPr txBox="1"/>
          <p:nvPr/>
        </p:nvSpPr>
        <p:spPr>
          <a:xfrm>
            <a:off x="288950" y="427650"/>
            <a:ext cx="7998300" cy="6036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Ways to Compare</a:t>
            </a:r>
            <a:endParaRPr sz="3200">
              <a:solidFill>
                <a:srgbClr val="595959"/>
              </a:solidFill>
              <a:latin typeface="Hepta Slab"/>
              <a:ea typeface="Hepta Slab"/>
              <a:cs typeface="Hepta Slab"/>
              <a:sym typeface="Hepta Slab"/>
            </a:endParaRPr>
          </a:p>
        </p:txBody>
      </p:sp>
      <p:sp>
        <p:nvSpPr>
          <p:cNvPr id="1521" name="Google Shape;1521;p16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522" name="Google Shape;1522;p167"/>
          <p:cNvSpPr txBox="1"/>
          <p:nvPr/>
        </p:nvSpPr>
        <p:spPr>
          <a:xfrm>
            <a:off x="570150" y="1031250"/>
            <a:ext cx="3978900" cy="354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 Tyler compares multi-digit numbers by looking at the first digit from the left.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He says, “The greater the first digit, the greater the number. If the first digit is the same, then we compare the second digit.”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 each of these pairs of numbers, is the number with the greater first digit also the greater number? </a:t>
            </a:r>
            <a:endParaRPr/>
          </a:p>
        </p:txBody>
      </p:sp>
      <p:sp>
        <p:nvSpPr>
          <p:cNvPr id="1523" name="Google Shape;1523;p167"/>
          <p:cNvSpPr txBox="1"/>
          <p:nvPr/>
        </p:nvSpPr>
        <p:spPr>
          <a:xfrm>
            <a:off x="4779550" y="1067550"/>
            <a:ext cx="3833400" cy="346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2. Does Tyler's strategy work for comparing any pair of numbers? Is it reliable? Explain your reasoning.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3. How would you compare multi-digit numbers? Describe your strategy for comparing 54,000 and 587,000.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4. Use your strategy to order these numbers from least to greatest.</a:t>
            </a:r>
            <a:endParaRPr/>
          </a:p>
        </p:txBody>
      </p:sp>
      <p:pic>
        <p:nvPicPr>
          <p:cNvPr id="1524" name="Google Shape;1524;p167"/>
          <p:cNvPicPr preferRelativeResize="0"/>
          <p:nvPr/>
        </p:nvPicPr>
        <p:blipFill>
          <a:blip r:embed="rId3">
            <a:alphaModFix/>
          </a:blip>
          <a:stretch>
            <a:fillRect/>
          </a:stretch>
        </p:blipFill>
        <p:spPr>
          <a:xfrm>
            <a:off x="456523" y="3358123"/>
            <a:ext cx="1900450" cy="1043250"/>
          </a:xfrm>
          <a:prstGeom prst="rect">
            <a:avLst/>
          </a:prstGeom>
          <a:noFill/>
          <a:ln cap="flat" cmpd="sng" w="19050">
            <a:solidFill>
              <a:schemeClr val="dk2"/>
            </a:solidFill>
            <a:prstDash val="solid"/>
            <a:round/>
            <a:headEnd len="sm" w="sm" type="none"/>
            <a:tailEnd len="sm" w="sm" type="none"/>
          </a:ln>
        </p:spPr>
      </p:pic>
      <p:pic>
        <p:nvPicPr>
          <p:cNvPr id="1525" name="Google Shape;1525;p167"/>
          <p:cNvPicPr preferRelativeResize="0"/>
          <p:nvPr/>
        </p:nvPicPr>
        <p:blipFill>
          <a:blip r:embed="rId4">
            <a:alphaModFix/>
          </a:blip>
          <a:stretch>
            <a:fillRect/>
          </a:stretch>
        </p:blipFill>
        <p:spPr>
          <a:xfrm>
            <a:off x="2513348" y="3358125"/>
            <a:ext cx="1636006" cy="1043250"/>
          </a:xfrm>
          <a:prstGeom prst="rect">
            <a:avLst/>
          </a:prstGeom>
          <a:noFill/>
          <a:ln cap="flat" cmpd="sng" w="19050">
            <a:solidFill>
              <a:schemeClr val="dk2"/>
            </a:solidFill>
            <a:prstDash val="solid"/>
            <a:round/>
            <a:headEnd len="sm" w="sm" type="none"/>
            <a:tailEnd len="sm" w="sm" type="none"/>
          </a:ln>
        </p:spPr>
      </p:pic>
      <p:pic>
        <p:nvPicPr>
          <p:cNvPr id="1526" name="Google Shape;1526;p167"/>
          <p:cNvPicPr preferRelativeResize="0"/>
          <p:nvPr/>
        </p:nvPicPr>
        <p:blipFill>
          <a:blip r:embed="rId5">
            <a:alphaModFix/>
          </a:blip>
          <a:stretch>
            <a:fillRect/>
          </a:stretch>
        </p:blipFill>
        <p:spPr>
          <a:xfrm>
            <a:off x="4872925" y="3497175"/>
            <a:ext cx="3740013" cy="6036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0" name="Shape 1530"/>
        <p:cNvGrpSpPr/>
        <p:nvPr/>
      </p:nvGrpSpPr>
      <p:grpSpPr>
        <a:xfrm>
          <a:off x="0" y="0"/>
          <a:ext cx="0" cy="0"/>
          <a:chOff x="0" y="0"/>
          <a:chExt cx="0" cy="0"/>
        </a:xfrm>
      </p:grpSpPr>
      <p:sp>
        <p:nvSpPr>
          <p:cNvPr id="1531" name="Google Shape;1531;p168"/>
          <p:cNvSpPr txBox="1"/>
          <p:nvPr/>
        </p:nvSpPr>
        <p:spPr>
          <a:xfrm>
            <a:off x="931875" y="427650"/>
            <a:ext cx="7998300" cy="6036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Clr>
                <a:schemeClr val="dk1"/>
              </a:buClr>
              <a:buSzPts val="1100"/>
              <a:buFont typeface="Arial"/>
              <a:buNone/>
            </a:pPr>
            <a:r>
              <a:rPr lang="en" sz="3200">
                <a:solidFill>
                  <a:schemeClr val="dk2"/>
                </a:solidFill>
                <a:latin typeface="Hepta Slab"/>
                <a:ea typeface="Hepta Slab"/>
                <a:cs typeface="Hepta Slab"/>
                <a:sym typeface="Hepta Slab"/>
              </a:rPr>
              <a:t>Video Game Scores</a:t>
            </a:r>
            <a:endParaRPr sz="3200">
              <a:solidFill>
                <a:schemeClr val="dk2"/>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sz="3200">
              <a:solidFill>
                <a:srgbClr val="595959"/>
              </a:solidFill>
              <a:latin typeface="Hepta Slab"/>
              <a:ea typeface="Hepta Slab"/>
              <a:cs typeface="Hepta Slab"/>
              <a:sym typeface="Hepta Slab"/>
            </a:endParaRPr>
          </a:p>
        </p:txBody>
      </p:sp>
      <p:sp>
        <p:nvSpPr>
          <p:cNvPr id="1532" name="Google Shape;1532;p16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533" name="Google Shape;1533;p168"/>
          <p:cNvSpPr txBox="1"/>
          <p:nvPr/>
        </p:nvSpPr>
        <p:spPr>
          <a:xfrm>
            <a:off x="473100" y="1188825"/>
            <a:ext cx="3978900" cy="354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Mai and her friends had a video game tournament one weekend. Here are the scores at the end of the tournament:</a:t>
            </a:r>
            <a:endParaRPr/>
          </a:p>
        </p:txBody>
      </p:sp>
      <p:sp>
        <p:nvSpPr>
          <p:cNvPr id="1534" name="Google Shape;1534;p168"/>
          <p:cNvSpPr txBox="1"/>
          <p:nvPr/>
        </p:nvSpPr>
        <p:spPr>
          <a:xfrm>
            <a:off x="4755300" y="1176700"/>
            <a:ext cx="3833400" cy="346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
              <a:t>1. Rank the scores from highest to lowest. Who is in first place?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2. Andre’s score was accidentally deleted but everyone agreed that he is in second place. Could Andre’s score be a six-digit number?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Describe what Andre’s score could be and give a couple of examples. </a:t>
            </a:r>
            <a:endParaRPr/>
          </a:p>
        </p:txBody>
      </p:sp>
      <p:pic>
        <p:nvPicPr>
          <p:cNvPr id="1535" name="Google Shape;1535;p168"/>
          <p:cNvPicPr preferRelativeResize="0"/>
          <p:nvPr/>
        </p:nvPicPr>
        <p:blipFill>
          <a:blip r:embed="rId3">
            <a:alphaModFix/>
          </a:blip>
          <a:stretch>
            <a:fillRect/>
          </a:stretch>
        </p:blipFill>
        <p:spPr>
          <a:xfrm>
            <a:off x="1004650" y="427650"/>
            <a:ext cx="1586050" cy="683100"/>
          </a:xfrm>
          <a:prstGeom prst="rect">
            <a:avLst/>
          </a:prstGeom>
          <a:noFill/>
          <a:ln>
            <a:noFill/>
          </a:ln>
        </p:spPr>
      </p:pic>
      <p:pic>
        <p:nvPicPr>
          <p:cNvPr id="1536" name="Google Shape;1536;p168"/>
          <p:cNvPicPr preferRelativeResize="0"/>
          <p:nvPr/>
        </p:nvPicPr>
        <p:blipFill>
          <a:blip r:embed="rId4">
            <a:alphaModFix/>
          </a:blip>
          <a:stretch>
            <a:fillRect/>
          </a:stretch>
        </p:blipFill>
        <p:spPr>
          <a:xfrm>
            <a:off x="1315100" y="2085300"/>
            <a:ext cx="1346100" cy="25609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0" name="Shape 1540"/>
        <p:cNvGrpSpPr/>
        <p:nvPr/>
      </p:nvGrpSpPr>
      <p:grpSpPr>
        <a:xfrm>
          <a:off x="0" y="0"/>
          <a:ext cx="0" cy="0"/>
          <a:chOff x="0" y="0"/>
          <a:chExt cx="0" cy="0"/>
        </a:xfrm>
      </p:grpSpPr>
      <p:sp>
        <p:nvSpPr>
          <p:cNvPr id="1541" name="Google Shape;1541;p169"/>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542" name="Google Shape;1542;p169"/>
          <p:cNvSpPr txBox="1"/>
          <p:nvPr/>
        </p:nvSpPr>
        <p:spPr>
          <a:xfrm>
            <a:off x="321475" y="462000"/>
            <a:ext cx="77508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Today we compared and ordered numbers within 1,000,000.</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2100">
              <a:latin typeface="Covered By Your Grace"/>
              <a:ea typeface="Covered By Your Grace"/>
              <a:cs typeface="Covered By Your Grace"/>
              <a:sym typeface="Covered By Your Grace"/>
            </a:endParaRPr>
          </a:p>
          <a:p>
            <a:pPr indent="457200" lvl="0" marL="137160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457200" lvl="0" marL="1371600" rtl="0" algn="l">
              <a:spcBef>
                <a:spcPts val="0"/>
              </a:spcBef>
              <a:spcAft>
                <a:spcPts val="0"/>
              </a:spcAft>
              <a:buNone/>
            </a:pPr>
            <a:r>
              <a:rPr lang="en" sz="2100">
                <a:latin typeface="Covered By Your Grace"/>
                <a:ea typeface="Covered By Your Grace"/>
                <a:cs typeface="Covered By Your Grace"/>
                <a:sym typeface="Covered By Your Grace"/>
              </a:rPr>
              <a:t>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		</a:t>
            </a:r>
            <a:endParaRPr sz="2100">
              <a:latin typeface="Covered By Your Grace"/>
              <a:ea typeface="Covered By Your Grace"/>
              <a:cs typeface="Covered By Your Grace"/>
              <a:sym typeface="Covered By Your Grace"/>
            </a:endParaRPr>
          </a:p>
        </p:txBody>
      </p:sp>
      <p:sp>
        <p:nvSpPr>
          <p:cNvPr id="1543" name="Google Shape;1543;p169"/>
          <p:cNvSpPr/>
          <p:nvPr/>
        </p:nvSpPr>
        <p:spPr>
          <a:xfrm flipH="1">
            <a:off x="181981" y="1916700"/>
            <a:ext cx="3360619" cy="164234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4" name="Google Shape;1544;p169"/>
          <p:cNvSpPr txBox="1"/>
          <p:nvPr/>
        </p:nvSpPr>
        <p:spPr>
          <a:xfrm>
            <a:off x="749863" y="2227200"/>
            <a:ext cx="23946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Is it true that whole numbers with more digits are always greater than one with fewer digits? Why or why not? Can you give an example?</a:t>
            </a:r>
            <a:endParaRPr b="1" sz="1000">
              <a:latin typeface="Quicksand"/>
              <a:ea typeface="Quicksand"/>
              <a:cs typeface="Quicksand"/>
              <a:sym typeface="Quicksand"/>
            </a:endParaRPr>
          </a:p>
        </p:txBody>
      </p:sp>
      <p:pic>
        <p:nvPicPr>
          <p:cNvPr id="1545" name="Google Shape;1545;p169"/>
          <p:cNvPicPr preferRelativeResize="0"/>
          <p:nvPr/>
        </p:nvPicPr>
        <p:blipFill rotWithShape="1">
          <a:blip r:embed="rId3">
            <a:alphaModFix/>
          </a:blip>
          <a:srcRect b="0" l="21370" r="22481" t="0"/>
          <a:stretch/>
        </p:blipFill>
        <p:spPr>
          <a:xfrm>
            <a:off x="3463787" y="3190901"/>
            <a:ext cx="1466178" cy="1642350"/>
          </a:xfrm>
          <a:prstGeom prst="rect">
            <a:avLst/>
          </a:prstGeom>
          <a:noFill/>
          <a:ln>
            <a:noFill/>
          </a:ln>
        </p:spPr>
      </p:pic>
      <p:sp>
        <p:nvSpPr>
          <p:cNvPr id="1546" name="Google Shape;1546;p169"/>
          <p:cNvSpPr/>
          <p:nvPr/>
        </p:nvSpPr>
        <p:spPr>
          <a:xfrm>
            <a:off x="4739525" y="987500"/>
            <a:ext cx="3203855" cy="192880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7" name="Google Shape;1547;p169"/>
          <p:cNvSpPr txBox="1"/>
          <p:nvPr/>
        </p:nvSpPr>
        <p:spPr>
          <a:xfrm flipH="1">
            <a:off x="5125544" y="1298000"/>
            <a:ext cx="23946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Write down two multi-digit numbers that show that it is possible to tell which number is greater by comparing the first or leftmost digits. Then, share the numbers with your partner.</a:t>
            </a:r>
            <a:endParaRPr b="1" sz="1000">
              <a:latin typeface="Quicksand"/>
              <a:ea typeface="Quicksand"/>
              <a:cs typeface="Quicksand"/>
              <a:sym typeface="Quicksand"/>
            </a:endParaRPr>
          </a:p>
        </p:txBody>
      </p:sp>
      <p:sp>
        <p:nvSpPr>
          <p:cNvPr id="1548" name="Google Shape;1548;p169"/>
          <p:cNvSpPr/>
          <p:nvPr/>
        </p:nvSpPr>
        <p:spPr>
          <a:xfrm>
            <a:off x="5711994" y="2916300"/>
            <a:ext cx="3360619" cy="164234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9" name="Google Shape;1549;p169"/>
          <p:cNvSpPr txBox="1"/>
          <p:nvPr/>
        </p:nvSpPr>
        <p:spPr>
          <a:xfrm flipH="1">
            <a:off x="6110131" y="3226800"/>
            <a:ext cx="23946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Write down two other multi-digit numbers that show that we can’t rely on the first or leftmost digits to tell us which number is greater. Share them with your partner.</a:t>
            </a:r>
            <a:endParaRPr b="1" sz="1000">
              <a:latin typeface="Quicksand"/>
              <a:ea typeface="Quicksand"/>
              <a:cs typeface="Quicksand"/>
              <a:sym typeface="Quicksand"/>
            </a:endParaRPr>
          </a:p>
        </p:txBody>
      </p:sp>
    </p:spTree>
  </p:cSld>
  <p:clrMapOvr>
    <a:masterClrMapping/>
  </p:clrMapOvr>
</p:sld>
</file>

<file path=ppt/slides/slide1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1553" name="Shape 1553"/>
        <p:cNvGrpSpPr/>
        <p:nvPr/>
      </p:nvGrpSpPr>
      <p:grpSpPr>
        <a:xfrm>
          <a:off x="0" y="0"/>
          <a:ext cx="0" cy="0"/>
          <a:chOff x="0" y="0"/>
          <a:chExt cx="0" cy="0"/>
        </a:xfrm>
      </p:grpSpPr>
      <p:sp>
        <p:nvSpPr>
          <p:cNvPr id="1554" name="Google Shape;1554;p170"/>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Multiples of 1,000, 10,000 and 100,000</a:t>
            </a:r>
            <a:endParaRPr sz="3500">
              <a:latin typeface="Hepta Slab"/>
              <a:ea typeface="Hepta Slab"/>
              <a:cs typeface="Hepta Slab"/>
              <a:sym typeface="Hepta Slab"/>
            </a:endParaRPr>
          </a:p>
        </p:txBody>
      </p:sp>
      <p:sp>
        <p:nvSpPr>
          <p:cNvPr id="1555" name="Google Shape;1555;p170"/>
          <p:cNvSpPr txBox="1"/>
          <p:nvPr/>
        </p:nvSpPr>
        <p:spPr>
          <a:xfrm>
            <a:off x="1164575" y="2828450"/>
            <a:ext cx="8415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Let’s explore multiples of 1,000, 10,000, and 100,000 and how other numbers relate to them.</a:t>
            </a:r>
            <a:endParaRPr>
              <a:solidFill>
                <a:schemeClr val="dk1"/>
              </a:solidFill>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1556" name="Google Shape;1556;p170"/>
          <p:cNvSpPr/>
          <p:nvPr/>
        </p:nvSpPr>
        <p:spPr>
          <a:xfrm>
            <a:off x="828852" y="28284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7" name="Google Shape;1557;p170"/>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4.NBT.A.2, 4.NBT.A.3</a:t>
            </a:r>
            <a:endParaRPr sz="1100">
              <a:latin typeface="Quicksand"/>
              <a:ea typeface="Quicksand"/>
              <a:cs typeface="Quicksand"/>
              <a:sym typeface="Quicksand"/>
            </a:endParaRPr>
          </a:p>
        </p:txBody>
      </p:sp>
      <p:sp>
        <p:nvSpPr>
          <p:cNvPr id="1558" name="Google Shape;1558;p170"/>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14</a:t>
            </a:r>
            <a:endParaRPr/>
          </a:p>
        </p:txBody>
      </p:sp>
    </p:spTree>
  </p:cSld>
  <p:clrMapOvr>
    <a:masterClrMapping/>
  </p:clrMapOvr>
</p:sld>
</file>

<file path=ppt/slides/slide1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2" name="Shape 1562"/>
        <p:cNvGrpSpPr/>
        <p:nvPr/>
      </p:nvGrpSpPr>
      <p:grpSpPr>
        <a:xfrm>
          <a:off x="0" y="0"/>
          <a:ext cx="0" cy="0"/>
          <a:chOff x="0" y="0"/>
          <a:chExt cx="0" cy="0"/>
        </a:xfrm>
      </p:grpSpPr>
      <p:sp>
        <p:nvSpPr>
          <p:cNvPr id="1563" name="Google Shape;1563;p171"/>
          <p:cNvSpPr txBox="1"/>
          <p:nvPr>
            <p:ph type="ctrTitle"/>
          </p:nvPr>
        </p:nvSpPr>
        <p:spPr>
          <a:xfrm>
            <a:off x="447825" y="470642"/>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Choral Count: </a:t>
            </a:r>
            <a:endParaRPr sz="28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800">
                <a:solidFill>
                  <a:srgbClr val="595959"/>
                </a:solidFill>
                <a:latin typeface="Hepta Slab"/>
                <a:ea typeface="Hepta Slab"/>
                <a:cs typeface="Hepta Slab"/>
                <a:sym typeface="Hepta Slab"/>
              </a:rPr>
              <a:t>Multiples of 1,000, 10,000, and 100,000 </a:t>
            </a:r>
            <a:endParaRPr b="0" sz="2800">
              <a:solidFill>
                <a:srgbClr val="595959"/>
              </a:solidFill>
              <a:latin typeface="Hepta Slab"/>
              <a:ea typeface="Hepta Slab"/>
              <a:cs typeface="Hepta Slab"/>
              <a:sym typeface="Hepta Slab"/>
            </a:endParaRPr>
          </a:p>
        </p:txBody>
      </p:sp>
      <p:sp>
        <p:nvSpPr>
          <p:cNvPr id="1564" name="Google Shape;1564;p171"/>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565" name="Google Shape;1565;p17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566" name="Google Shape;1566;p171"/>
          <p:cNvSpPr txBox="1"/>
          <p:nvPr/>
        </p:nvSpPr>
        <p:spPr>
          <a:xfrm>
            <a:off x="685800" y="1847500"/>
            <a:ext cx="7772400" cy="2228400"/>
          </a:xfrm>
          <a:prstGeom prst="rect">
            <a:avLst/>
          </a:prstGeom>
          <a:noFill/>
          <a:ln>
            <a:noFill/>
          </a:ln>
        </p:spPr>
        <p:txBody>
          <a:bodyPr anchorCtr="0" anchor="t" bIns="91425" lIns="91425" spcFirstLastPara="1" rIns="91425" wrap="square" tIns="91425">
            <a:noAutofit/>
          </a:bodyPr>
          <a:lstStyle/>
          <a:p>
            <a:pPr indent="-400050" lvl="0" marL="1828800" rtl="0" algn="l">
              <a:spcBef>
                <a:spcPts val="0"/>
              </a:spcBef>
              <a:spcAft>
                <a:spcPts val="0"/>
              </a:spcAft>
              <a:buSzPts val="2700"/>
              <a:buFont typeface="Covered By Your Grace"/>
              <a:buAutoNum type="arabicPeriod"/>
            </a:pPr>
            <a:r>
              <a:rPr lang="en" sz="2700">
                <a:latin typeface="Covered By Your Grace"/>
                <a:ea typeface="Covered By Your Grace"/>
                <a:cs typeface="Covered By Your Grace"/>
                <a:sym typeface="Covered By Your Grace"/>
              </a:rPr>
              <a:t>Count by 1,000, starting at 85,000.</a:t>
            </a:r>
            <a:endParaRPr sz="2700">
              <a:latin typeface="Covered By Your Grace"/>
              <a:ea typeface="Covered By Your Grace"/>
              <a:cs typeface="Covered By Your Grace"/>
              <a:sym typeface="Covered By Your Grace"/>
            </a:endParaRPr>
          </a:p>
          <a:p>
            <a:pPr indent="-400050" lvl="0" marL="1828800" rtl="0" algn="l">
              <a:spcBef>
                <a:spcPts val="1000"/>
              </a:spcBef>
              <a:spcAft>
                <a:spcPts val="0"/>
              </a:spcAft>
              <a:buSzPts val="2700"/>
              <a:buFont typeface="Covered By Your Grace"/>
              <a:buAutoNum type="arabicPeriod"/>
            </a:pPr>
            <a:r>
              <a:rPr lang="en" sz="2700">
                <a:latin typeface="Covered By Your Grace"/>
                <a:ea typeface="Covered By Your Grace"/>
                <a:cs typeface="Covered By Your Grace"/>
                <a:sym typeface="Covered By Your Grace"/>
              </a:rPr>
              <a:t>Count by 10,000, starting at 80,000.</a:t>
            </a:r>
            <a:endParaRPr sz="2700">
              <a:latin typeface="Covered By Your Grace"/>
              <a:ea typeface="Covered By Your Grace"/>
              <a:cs typeface="Covered By Your Grace"/>
              <a:sym typeface="Covered By Your Grace"/>
            </a:endParaRPr>
          </a:p>
          <a:p>
            <a:pPr indent="-400050" lvl="0" marL="1828800" rtl="0" algn="l">
              <a:spcBef>
                <a:spcPts val="1000"/>
              </a:spcBef>
              <a:spcAft>
                <a:spcPts val="1000"/>
              </a:spcAft>
              <a:buSzPts val="2700"/>
              <a:buFont typeface="Covered By Your Grace"/>
              <a:buAutoNum type="arabicPeriod"/>
            </a:pPr>
            <a:r>
              <a:rPr lang="en" sz="2700">
                <a:latin typeface="Covered By Your Grace"/>
                <a:ea typeface="Covered By Your Grace"/>
                <a:cs typeface="Covered By Your Grace"/>
                <a:sym typeface="Covered By Your Grace"/>
              </a:rPr>
              <a:t>Count by 100,000, starting at 0.</a:t>
            </a:r>
            <a:endParaRPr sz="2700">
              <a:latin typeface="Covered By Your Grace"/>
              <a:ea typeface="Covered By Your Grace"/>
              <a:cs typeface="Covered By Your Grace"/>
              <a:sym typeface="Covered By Your Grace"/>
            </a:endParaRPr>
          </a:p>
        </p:txBody>
      </p:sp>
    </p:spTree>
  </p:cSld>
  <p:clrMapOvr>
    <a:masterClrMapping/>
  </p:clrMapOvr>
</p:sld>
</file>

<file path=ppt/slides/slide1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0" name="Shape 1570"/>
        <p:cNvGrpSpPr/>
        <p:nvPr/>
      </p:nvGrpSpPr>
      <p:grpSpPr>
        <a:xfrm>
          <a:off x="0" y="0"/>
          <a:ext cx="0" cy="0"/>
          <a:chOff x="0" y="0"/>
          <a:chExt cx="0" cy="0"/>
        </a:xfrm>
      </p:grpSpPr>
      <p:sp>
        <p:nvSpPr>
          <p:cNvPr id="1571" name="Google Shape;1571;p172"/>
          <p:cNvSpPr txBox="1"/>
          <p:nvPr/>
        </p:nvSpPr>
        <p:spPr>
          <a:xfrm>
            <a:off x="288950" y="427650"/>
            <a:ext cx="7998300" cy="681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On Which Line Do They Belong?</a:t>
            </a:r>
            <a:endParaRPr sz="3200">
              <a:solidFill>
                <a:srgbClr val="595959"/>
              </a:solidFill>
              <a:latin typeface="Hepta Slab"/>
              <a:ea typeface="Hepta Slab"/>
              <a:cs typeface="Hepta Slab"/>
              <a:sym typeface="Hepta Slab"/>
            </a:endParaRPr>
          </a:p>
        </p:txBody>
      </p:sp>
      <p:sp>
        <p:nvSpPr>
          <p:cNvPr id="1572" name="Google Shape;1572;p17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573" name="Google Shape;1573;p172"/>
          <p:cNvSpPr txBox="1"/>
          <p:nvPr/>
        </p:nvSpPr>
        <p:spPr>
          <a:xfrm>
            <a:off x="509500" y="994725"/>
            <a:ext cx="3869700" cy="359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Your teacher will assign a set of numbers to you.</a:t>
            </a:r>
            <a:endParaRPr/>
          </a:p>
        </p:txBody>
      </p:sp>
      <p:sp>
        <p:nvSpPr>
          <p:cNvPr id="1574" name="Google Shape;1574;p172"/>
          <p:cNvSpPr txBox="1"/>
          <p:nvPr/>
        </p:nvSpPr>
        <p:spPr>
          <a:xfrm>
            <a:off x="4634000" y="1043250"/>
            <a:ext cx="4051800" cy="377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 Several number lines are posted around the room. Work with your group to decide on which number line each number should go.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Then, estimate the location of the number on that line, put a dot sticker to mark it, and label it with the number.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2. Look at the number line that represents 0 to 100,000 and has two points on it.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 Name two multiples of 10,000 that are closest to each point.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 Of the two multiples of 10,000 you named, which one is the nearest to each point? </a:t>
            </a:r>
            <a:endParaRPr/>
          </a:p>
        </p:txBody>
      </p:sp>
      <p:pic>
        <p:nvPicPr>
          <p:cNvPr id="1575" name="Google Shape;1575;p172"/>
          <p:cNvPicPr preferRelativeResize="0"/>
          <p:nvPr/>
        </p:nvPicPr>
        <p:blipFill>
          <a:blip r:embed="rId3">
            <a:alphaModFix/>
          </a:blip>
          <a:stretch>
            <a:fillRect/>
          </a:stretch>
        </p:blipFill>
        <p:spPr>
          <a:xfrm>
            <a:off x="436725" y="1710450"/>
            <a:ext cx="3690375" cy="20129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9" name="Shape 1579"/>
        <p:cNvGrpSpPr/>
        <p:nvPr/>
      </p:nvGrpSpPr>
      <p:grpSpPr>
        <a:xfrm>
          <a:off x="0" y="0"/>
          <a:ext cx="0" cy="0"/>
          <a:chOff x="0" y="0"/>
          <a:chExt cx="0" cy="0"/>
        </a:xfrm>
      </p:grpSpPr>
      <p:sp>
        <p:nvSpPr>
          <p:cNvPr id="1580" name="Google Shape;1580;p173"/>
          <p:cNvSpPr txBox="1"/>
          <p:nvPr/>
        </p:nvSpPr>
        <p:spPr>
          <a:xfrm>
            <a:off x="288950" y="427650"/>
            <a:ext cx="7998300" cy="681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Closer to Some Multiple</a:t>
            </a:r>
            <a:endParaRPr sz="3200">
              <a:solidFill>
                <a:srgbClr val="595959"/>
              </a:solidFill>
              <a:latin typeface="Hepta Slab"/>
              <a:ea typeface="Hepta Slab"/>
              <a:cs typeface="Hepta Slab"/>
              <a:sym typeface="Hepta Slab"/>
            </a:endParaRPr>
          </a:p>
        </p:txBody>
      </p:sp>
      <p:sp>
        <p:nvSpPr>
          <p:cNvPr id="1581" name="Google Shape;1581;p17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582" name="Google Shape;1582;p173"/>
          <p:cNvSpPr txBox="1"/>
          <p:nvPr/>
        </p:nvSpPr>
        <p:spPr>
          <a:xfrm>
            <a:off x="545875" y="970450"/>
            <a:ext cx="7909200" cy="252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Use the number line that represents the numbers between 100,000 and 200,000 for this activity.</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457200" rtl="0" algn="l">
              <a:spcBef>
                <a:spcPts val="0"/>
              </a:spcBef>
              <a:spcAft>
                <a:spcPts val="0"/>
              </a:spcAft>
              <a:buClr>
                <a:schemeClr val="dk1"/>
              </a:buClr>
              <a:buSzPts val="1100"/>
              <a:buFont typeface="Arial"/>
              <a:buNone/>
            </a:pPr>
            <a:r>
              <a:t/>
            </a:r>
            <a:endParaRPr/>
          </a:p>
        </p:txBody>
      </p:sp>
      <p:sp>
        <p:nvSpPr>
          <p:cNvPr id="1583" name="Google Shape;1583;p173"/>
          <p:cNvSpPr txBox="1"/>
          <p:nvPr/>
        </p:nvSpPr>
        <p:spPr>
          <a:xfrm>
            <a:off x="485250" y="1448400"/>
            <a:ext cx="3590700" cy="322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 Name the multiple of 10,000 that is the nearest to each number. (Leave the last column blank for now.)</a:t>
            </a:r>
            <a:endParaRPr/>
          </a:p>
        </p:txBody>
      </p:sp>
      <p:pic>
        <p:nvPicPr>
          <p:cNvPr id="1584" name="Google Shape;1584;p173"/>
          <p:cNvPicPr preferRelativeResize="0"/>
          <p:nvPr/>
        </p:nvPicPr>
        <p:blipFill>
          <a:blip r:embed="rId3">
            <a:alphaModFix/>
          </a:blip>
          <a:stretch>
            <a:fillRect/>
          </a:stretch>
        </p:blipFill>
        <p:spPr>
          <a:xfrm>
            <a:off x="600520" y="2268445"/>
            <a:ext cx="3196700" cy="2230400"/>
          </a:xfrm>
          <a:prstGeom prst="rect">
            <a:avLst/>
          </a:prstGeom>
          <a:noFill/>
          <a:ln cap="flat" cmpd="sng" w="19050">
            <a:solidFill>
              <a:schemeClr val="dk2"/>
            </a:solidFill>
            <a:prstDash val="solid"/>
            <a:round/>
            <a:headEnd len="sm" w="sm" type="none"/>
            <a:tailEnd len="sm" w="sm" type="none"/>
          </a:ln>
        </p:spPr>
      </p:pic>
      <p:sp>
        <p:nvSpPr>
          <p:cNvPr id="1585" name="Google Shape;1585;p173"/>
          <p:cNvSpPr txBox="1"/>
          <p:nvPr/>
        </p:nvSpPr>
        <p:spPr>
          <a:xfrm>
            <a:off x="4864375" y="1448400"/>
            <a:ext cx="3590700" cy="322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2. Here is the number line with 215,300 shown on it. Which multiple of 100,000 is the nearest to 215,300?</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3. Label the last column in the table “nearest multiple of 100,000.” Then, name the nearest multiple of 100,000 for each number in the table.</a:t>
            </a:r>
            <a:endParaRPr/>
          </a:p>
        </p:txBody>
      </p:sp>
      <p:pic>
        <p:nvPicPr>
          <p:cNvPr id="1586" name="Google Shape;1586;p173"/>
          <p:cNvPicPr preferRelativeResize="0"/>
          <p:nvPr/>
        </p:nvPicPr>
        <p:blipFill>
          <a:blip r:embed="rId4">
            <a:alphaModFix/>
          </a:blip>
          <a:stretch>
            <a:fillRect/>
          </a:stretch>
        </p:blipFill>
        <p:spPr>
          <a:xfrm>
            <a:off x="5167625" y="2316975"/>
            <a:ext cx="3369975" cy="3921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0" name="Shape 1590"/>
        <p:cNvGrpSpPr/>
        <p:nvPr/>
      </p:nvGrpSpPr>
      <p:grpSpPr>
        <a:xfrm>
          <a:off x="0" y="0"/>
          <a:ext cx="0" cy="0"/>
          <a:chOff x="0" y="0"/>
          <a:chExt cx="0" cy="0"/>
        </a:xfrm>
      </p:grpSpPr>
      <p:sp>
        <p:nvSpPr>
          <p:cNvPr id="1591" name="Google Shape;1591;p174"/>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592" name="Google Shape;1592;p174"/>
          <p:cNvSpPr txBox="1"/>
          <p:nvPr/>
        </p:nvSpPr>
        <p:spPr>
          <a:xfrm>
            <a:off x="321475" y="462000"/>
            <a:ext cx="77508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Today we learned to identify multiples of 10,000, and 100,000 that are close to a number.  Write a 6- digit number.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2100">
              <a:latin typeface="Covered By Your Grace"/>
              <a:ea typeface="Covered By Your Grace"/>
              <a:cs typeface="Covered By Your Grace"/>
              <a:sym typeface="Covered By Your Grace"/>
            </a:endParaRPr>
          </a:p>
          <a:p>
            <a:pPr indent="457200" lvl="0" marL="137160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457200" lvl="0" marL="1371600" rtl="0" algn="l">
              <a:spcBef>
                <a:spcPts val="0"/>
              </a:spcBef>
              <a:spcAft>
                <a:spcPts val="0"/>
              </a:spcAft>
              <a:buNone/>
            </a:pPr>
            <a:r>
              <a:rPr lang="en" sz="2100">
                <a:latin typeface="Covered By Your Grace"/>
                <a:ea typeface="Covered By Your Grace"/>
                <a:cs typeface="Covered By Your Grace"/>
                <a:sym typeface="Covered By Your Grace"/>
              </a:rPr>
              <a:t>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		</a:t>
            </a:r>
            <a:endParaRPr sz="2100">
              <a:latin typeface="Covered By Your Grace"/>
              <a:ea typeface="Covered By Your Grace"/>
              <a:cs typeface="Covered By Your Grace"/>
              <a:sym typeface="Covered By Your Grace"/>
            </a:endParaRPr>
          </a:p>
        </p:txBody>
      </p:sp>
      <p:sp>
        <p:nvSpPr>
          <p:cNvPr id="1593" name="Google Shape;1593;p174"/>
          <p:cNvSpPr/>
          <p:nvPr/>
        </p:nvSpPr>
        <p:spPr>
          <a:xfrm flipH="1">
            <a:off x="969008" y="1449650"/>
            <a:ext cx="2729468" cy="141930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4" name="Google Shape;1594;p174"/>
          <p:cNvSpPr txBox="1"/>
          <p:nvPr/>
        </p:nvSpPr>
        <p:spPr>
          <a:xfrm>
            <a:off x="1543721" y="1586675"/>
            <a:ext cx="17127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Which two multiples of 10,000 are closest to your number? Of the two, which one is the nearest?</a:t>
            </a:r>
            <a:endParaRPr b="1" sz="1000">
              <a:latin typeface="Quicksand"/>
              <a:ea typeface="Quicksand"/>
              <a:cs typeface="Quicksand"/>
              <a:sym typeface="Quicksand"/>
            </a:endParaRPr>
          </a:p>
        </p:txBody>
      </p:sp>
      <p:pic>
        <p:nvPicPr>
          <p:cNvPr id="1595" name="Google Shape;1595;p174"/>
          <p:cNvPicPr preferRelativeResize="0"/>
          <p:nvPr/>
        </p:nvPicPr>
        <p:blipFill rotWithShape="1">
          <a:blip r:embed="rId3">
            <a:alphaModFix/>
          </a:blip>
          <a:srcRect b="0" l="21370" r="22481" t="0"/>
          <a:stretch/>
        </p:blipFill>
        <p:spPr>
          <a:xfrm>
            <a:off x="3990748" y="2868950"/>
            <a:ext cx="1267096" cy="1419300"/>
          </a:xfrm>
          <a:prstGeom prst="rect">
            <a:avLst/>
          </a:prstGeom>
          <a:noFill/>
          <a:ln>
            <a:noFill/>
          </a:ln>
        </p:spPr>
      </p:pic>
      <p:sp>
        <p:nvSpPr>
          <p:cNvPr id="1596" name="Google Shape;1596;p174"/>
          <p:cNvSpPr/>
          <p:nvPr/>
        </p:nvSpPr>
        <p:spPr>
          <a:xfrm>
            <a:off x="5190725" y="1504250"/>
            <a:ext cx="2548799" cy="163506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7" name="Google Shape;1597;p174"/>
          <p:cNvSpPr txBox="1"/>
          <p:nvPr/>
        </p:nvSpPr>
        <p:spPr>
          <a:xfrm flipH="1">
            <a:off x="5705223" y="1693425"/>
            <a:ext cx="15198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Trade your number and its nearest multiples of 10,000 and 100,000 with those of your partner’s.</a:t>
            </a:r>
            <a:endParaRPr b="1" sz="1000">
              <a:latin typeface="Quicksand"/>
              <a:ea typeface="Quicksand"/>
              <a:cs typeface="Quicksand"/>
              <a:sym typeface="Quicksand"/>
            </a:endParaRPr>
          </a:p>
        </p:txBody>
      </p:sp>
      <p:sp>
        <p:nvSpPr>
          <p:cNvPr id="1598" name="Google Shape;1598;p174"/>
          <p:cNvSpPr txBox="1"/>
          <p:nvPr/>
        </p:nvSpPr>
        <p:spPr>
          <a:xfrm flipH="1">
            <a:off x="6008876" y="3443850"/>
            <a:ext cx="20634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Do you agree that the multiples of 10,000 and 100,000 that they wrote are indeed the nearest ones? Can you tell how they arrived at those multiples?</a:t>
            </a:r>
            <a:endParaRPr b="1" sz="1000">
              <a:latin typeface="Quicksand"/>
              <a:ea typeface="Quicksand"/>
              <a:cs typeface="Quicksand"/>
              <a:sym typeface="Quicksand"/>
            </a:endParaRPr>
          </a:p>
        </p:txBody>
      </p:sp>
      <p:sp>
        <p:nvSpPr>
          <p:cNvPr id="1599" name="Google Shape;1599;p174"/>
          <p:cNvSpPr/>
          <p:nvPr/>
        </p:nvSpPr>
        <p:spPr>
          <a:xfrm>
            <a:off x="5646625" y="3381475"/>
            <a:ext cx="2917785" cy="149516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0" name="Google Shape;1600;p174"/>
          <p:cNvSpPr/>
          <p:nvPr/>
        </p:nvSpPr>
        <p:spPr>
          <a:xfrm flipH="1">
            <a:off x="510258" y="3231150"/>
            <a:ext cx="2729468" cy="141930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1" name="Google Shape;1601;p174"/>
          <p:cNvSpPr txBox="1"/>
          <p:nvPr/>
        </p:nvSpPr>
        <p:spPr>
          <a:xfrm>
            <a:off x="968996" y="3444600"/>
            <a:ext cx="17127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Which two multiples of 100,000 are closest to your number? Which one is the nearest?</a:t>
            </a:r>
            <a:endParaRPr b="1" sz="1000">
              <a:latin typeface="Quicksand"/>
              <a:ea typeface="Quicksand"/>
              <a:cs typeface="Quicksand"/>
              <a:sym typeface="Quicksand"/>
            </a:endParaRPr>
          </a:p>
        </p:txBody>
      </p:sp>
    </p:spTree>
  </p:cSld>
  <p:clrMapOvr>
    <a:masterClrMapping/>
  </p:clrMapOvr>
</p:sld>
</file>

<file path=ppt/slides/slide1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1605" name="Shape 1605"/>
        <p:cNvGrpSpPr/>
        <p:nvPr/>
      </p:nvGrpSpPr>
      <p:grpSpPr>
        <a:xfrm>
          <a:off x="0" y="0"/>
          <a:ext cx="0" cy="0"/>
          <a:chOff x="0" y="0"/>
          <a:chExt cx="0" cy="0"/>
        </a:xfrm>
      </p:grpSpPr>
      <p:sp>
        <p:nvSpPr>
          <p:cNvPr id="1606" name="Google Shape;1606;p175"/>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The Nearest Multiples of 1,000, 10,000, and 100,000</a:t>
            </a:r>
            <a:endParaRPr sz="3500">
              <a:latin typeface="Hepta Slab"/>
              <a:ea typeface="Hepta Slab"/>
              <a:cs typeface="Hepta Slab"/>
              <a:sym typeface="Hepta Slab"/>
            </a:endParaRPr>
          </a:p>
        </p:txBody>
      </p:sp>
      <p:sp>
        <p:nvSpPr>
          <p:cNvPr id="1607" name="Google Shape;1607;p175"/>
          <p:cNvSpPr txBox="1"/>
          <p:nvPr/>
        </p:nvSpPr>
        <p:spPr>
          <a:xfrm>
            <a:off x="1746850" y="2828450"/>
            <a:ext cx="6841800" cy="55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Let’s find multiples of 1 thousand, 10 thousand, and 100 thousand that are the nearest to a number.</a:t>
            </a:r>
            <a:endParaRPr>
              <a:solidFill>
                <a:schemeClr val="dk1"/>
              </a:solidFill>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1608" name="Google Shape;1608;p175"/>
          <p:cNvSpPr/>
          <p:nvPr/>
        </p:nvSpPr>
        <p:spPr>
          <a:xfrm>
            <a:off x="1533652" y="28284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9" name="Google Shape;1609;p175"/>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4.NBT.A.3 </a:t>
            </a:r>
            <a:endParaRPr sz="1100">
              <a:latin typeface="Quicksand"/>
              <a:ea typeface="Quicksand"/>
              <a:cs typeface="Quicksand"/>
              <a:sym typeface="Quicksand"/>
            </a:endParaRPr>
          </a:p>
        </p:txBody>
      </p:sp>
      <p:sp>
        <p:nvSpPr>
          <p:cNvPr id="1610" name="Google Shape;1610;p175"/>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15</a:t>
            </a:r>
            <a:endParaRPr/>
          </a:p>
        </p:txBody>
      </p:sp>
    </p:spTree>
  </p:cSld>
  <p:clrMapOvr>
    <a:masterClrMapping/>
  </p:clrMapOvr>
</p:sld>
</file>

<file path=ppt/slides/slide1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4" name="Shape 1614"/>
        <p:cNvGrpSpPr/>
        <p:nvPr/>
      </p:nvGrpSpPr>
      <p:grpSpPr>
        <a:xfrm>
          <a:off x="0" y="0"/>
          <a:ext cx="0" cy="0"/>
          <a:chOff x="0" y="0"/>
          <a:chExt cx="0" cy="0"/>
        </a:xfrm>
      </p:grpSpPr>
      <p:sp>
        <p:nvSpPr>
          <p:cNvPr id="1615" name="Google Shape;1615;p176"/>
          <p:cNvSpPr txBox="1"/>
          <p:nvPr>
            <p:ph type="ctrTitle"/>
          </p:nvPr>
        </p:nvSpPr>
        <p:spPr>
          <a:xfrm>
            <a:off x="411450" y="470642"/>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 Estimation Exploration: </a:t>
            </a:r>
            <a:endParaRPr sz="28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800">
                <a:solidFill>
                  <a:srgbClr val="595959"/>
                </a:solidFill>
                <a:latin typeface="Hepta Slab"/>
                <a:ea typeface="Hepta Slab"/>
                <a:cs typeface="Hepta Slab"/>
                <a:sym typeface="Hepta Slab"/>
              </a:rPr>
              <a:t>What Could It Be? </a:t>
            </a:r>
            <a:endParaRPr b="0" sz="2800">
              <a:solidFill>
                <a:srgbClr val="595959"/>
              </a:solidFill>
              <a:latin typeface="Hepta Slab"/>
              <a:ea typeface="Hepta Slab"/>
              <a:cs typeface="Hepta Slab"/>
              <a:sym typeface="Hepta Slab"/>
            </a:endParaRPr>
          </a:p>
        </p:txBody>
      </p:sp>
      <p:sp>
        <p:nvSpPr>
          <p:cNvPr id="1616" name="Google Shape;1616;p176"/>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617" name="Google Shape;1617;p17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1618" name="Google Shape;1618;p176"/>
          <p:cNvPicPr preferRelativeResize="0"/>
          <p:nvPr/>
        </p:nvPicPr>
        <p:blipFill>
          <a:blip r:embed="rId3">
            <a:alphaModFix/>
          </a:blip>
          <a:stretch>
            <a:fillRect/>
          </a:stretch>
        </p:blipFill>
        <p:spPr>
          <a:xfrm>
            <a:off x="1304825" y="1337942"/>
            <a:ext cx="6648450" cy="1390650"/>
          </a:xfrm>
          <a:prstGeom prst="rect">
            <a:avLst/>
          </a:prstGeom>
          <a:noFill/>
          <a:ln cap="flat" cmpd="sng" w="19050">
            <a:solidFill>
              <a:schemeClr val="dk2"/>
            </a:solidFill>
            <a:prstDash val="solid"/>
            <a:round/>
            <a:headEnd len="sm" w="sm" type="none"/>
            <a:tailEnd len="sm" w="sm" type="none"/>
          </a:ln>
        </p:spPr>
      </p:pic>
      <p:pic>
        <p:nvPicPr>
          <p:cNvPr id="1619" name="Google Shape;1619;p176"/>
          <p:cNvPicPr preferRelativeResize="0"/>
          <p:nvPr/>
        </p:nvPicPr>
        <p:blipFill>
          <a:blip r:embed="rId4">
            <a:alphaModFix/>
          </a:blip>
          <a:stretch>
            <a:fillRect/>
          </a:stretch>
        </p:blipFill>
        <p:spPr>
          <a:xfrm>
            <a:off x="2542175" y="2881000"/>
            <a:ext cx="4408799" cy="17681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3" name="Shape 1623"/>
        <p:cNvGrpSpPr/>
        <p:nvPr/>
      </p:nvGrpSpPr>
      <p:grpSpPr>
        <a:xfrm>
          <a:off x="0" y="0"/>
          <a:ext cx="0" cy="0"/>
          <a:chOff x="0" y="0"/>
          <a:chExt cx="0" cy="0"/>
        </a:xfrm>
      </p:grpSpPr>
      <p:sp>
        <p:nvSpPr>
          <p:cNvPr id="1624" name="Google Shape;1624;p177"/>
          <p:cNvSpPr txBox="1"/>
          <p:nvPr/>
        </p:nvSpPr>
        <p:spPr>
          <a:xfrm>
            <a:off x="288950" y="427650"/>
            <a:ext cx="7998300" cy="567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600">
                <a:solidFill>
                  <a:srgbClr val="595959"/>
                </a:solidFill>
                <a:latin typeface="Hepta Slab"/>
                <a:ea typeface="Hepta Slab"/>
                <a:cs typeface="Hepta Slab"/>
                <a:sym typeface="Hepta Slab"/>
              </a:rPr>
              <a:t>Closer to This or That?</a:t>
            </a:r>
            <a:endParaRPr sz="2600">
              <a:solidFill>
                <a:srgbClr val="595959"/>
              </a:solidFill>
              <a:latin typeface="Hepta Slab"/>
              <a:ea typeface="Hepta Slab"/>
              <a:cs typeface="Hepta Slab"/>
              <a:sym typeface="Hepta Slab"/>
            </a:endParaRPr>
          </a:p>
        </p:txBody>
      </p:sp>
      <p:sp>
        <p:nvSpPr>
          <p:cNvPr id="1625" name="Google Shape;1625;p17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626" name="Google Shape;1626;p177"/>
          <p:cNvSpPr txBox="1"/>
          <p:nvPr/>
        </p:nvSpPr>
        <p:spPr>
          <a:xfrm>
            <a:off x="1200975" y="934075"/>
            <a:ext cx="7509000" cy="81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 Answer each question. Use the number lines if they are helpful.</a:t>
            </a:r>
            <a:endParaRPr/>
          </a:p>
        </p:txBody>
      </p:sp>
      <p:pic>
        <p:nvPicPr>
          <p:cNvPr id="1627" name="Google Shape;1627;p177"/>
          <p:cNvPicPr preferRelativeResize="0"/>
          <p:nvPr/>
        </p:nvPicPr>
        <p:blipFill>
          <a:blip r:embed="rId3">
            <a:alphaModFix/>
          </a:blip>
          <a:stretch>
            <a:fillRect/>
          </a:stretch>
        </p:blipFill>
        <p:spPr>
          <a:xfrm>
            <a:off x="1826475" y="1586175"/>
            <a:ext cx="5313103" cy="30895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1" name="Shape 1631"/>
        <p:cNvGrpSpPr/>
        <p:nvPr/>
      </p:nvGrpSpPr>
      <p:grpSpPr>
        <a:xfrm>
          <a:off x="0" y="0"/>
          <a:ext cx="0" cy="0"/>
          <a:chOff x="0" y="0"/>
          <a:chExt cx="0" cy="0"/>
        </a:xfrm>
      </p:grpSpPr>
      <p:sp>
        <p:nvSpPr>
          <p:cNvPr id="1632" name="Google Shape;1632;p178"/>
          <p:cNvSpPr txBox="1"/>
          <p:nvPr/>
        </p:nvSpPr>
        <p:spPr>
          <a:xfrm>
            <a:off x="288950" y="427650"/>
            <a:ext cx="7998300" cy="567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600">
                <a:solidFill>
                  <a:srgbClr val="595959"/>
                </a:solidFill>
                <a:latin typeface="Hepta Slab"/>
                <a:ea typeface="Hepta Slab"/>
                <a:cs typeface="Hepta Slab"/>
                <a:sym typeface="Hepta Slab"/>
              </a:rPr>
              <a:t>Closer to This or That?</a:t>
            </a:r>
            <a:endParaRPr sz="2600">
              <a:solidFill>
                <a:srgbClr val="595959"/>
              </a:solidFill>
              <a:latin typeface="Hepta Slab"/>
              <a:ea typeface="Hepta Slab"/>
              <a:cs typeface="Hepta Slab"/>
              <a:sym typeface="Hepta Slab"/>
            </a:endParaRPr>
          </a:p>
        </p:txBody>
      </p:sp>
      <p:sp>
        <p:nvSpPr>
          <p:cNvPr id="1633" name="Google Shape;1633;p17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634" name="Google Shape;1634;p178"/>
          <p:cNvSpPr txBox="1"/>
          <p:nvPr/>
        </p:nvSpPr>
        <p:spPr>
          <a:xfrm>
            <a:off x="431175" y="1270750"/>
            <a:ext cx="3566700" cy="81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2. For 816: </a:t>
            </a:r>
            <a:endParaRPr/>
          </a:p>
          <a:p>
            <a:pPr indent="0" lvl="0" marL="0" rtl="0" algn="l">
              <a:spcBef>
                <a:spcPts val="0"/>
              </a:spcBef>
              <a:spcAft>
                <a:spcPts val="0"/>
              </a:spcAft>
              <a:buNone/>
            </a:pPr>
            <a:r>
              <a:t/>
            </a:r>
            <a:endParaRPr/>
          </a:p>
          <a:p>
            <a:pPr indent="-311150" lvl="0" marL="457200" rtl="0" algn="l">
              <a:spcBef>
                <a:spcPts val="0"/>
              </a:spcBef>
              <a:spcAft>
                <a:spcPts val="0"/>
              </a:spcAft>
              <a:buSzPts val="1300"/>
              <a:buChar char="●"/>
            </a:pPr>
            <a:r>
              <a:rPr lang="en" sz="1300"/>
              <a:t>The nearest multiple of 1,000 is 1,000. </a:t>
            </a:r>
            <a:endParaRPr sz="1300"/>
          </a:p>
          <a:p>
            <a:pPr indent="-311150" lvl="0" marL="457200" rtl="0" algn="l">
              <a:spcBef>
                <a:spcPts val="1000"/>
              </a:spcBef>
              <a:spcAft>
                <a:spcPts val="0"/>
              </a:spcAft>
              <a:buSzPts val="1300"/>
              <a:buChar char="●"/>
            </a:pPr>
            <a:r>
              <a:rPr lang="en" sz="1300"/>
              <a:t>The nearest multiple of 100 is 800. </a:t>
            </a:r>
            <a:endParaRPr sz="1300"/>
          </a:p>
          <a:p>
            <a:pPr indent="-311150" lvl="0" marL="457200" rtl="0" algn="l">
              <a:spcBef>
                <a:spcPts val="1000"/>
              </a:spcBef>
              <a:spcAft>
                <a:spcPts val="0"/>
              </a:spcAft>
              <a:buSzPts val="1300"/>
              <a:buChar char="●"/>
            </a:pPr>
            <a:r>
              <a:rPr lang="en" sz="1300"/>
              <a:t>The nearest multiple of 10 is 820. </a:t>
            </a:r>
            <a:endParaRPr sz="1300"/>
          </a:p>
          <a:p>
            <a:pPr indent="0" lvl="0" marL="0" rtl="0" algn="l">
              <a:spcBef>
                <a:spcPts val="1000"/>
              </a:spcBef>
              <a:spcAft>
                <a:spcPts val="0"/>
              </a:spcAft>
              <a:buNone/>
            </a:pPr>
            <a:r>
              <a:t/>
            </a:r>
            <a:endParaRPr/>
          </a:p>
          <a:p>
            <a:pPr indent="0" lvl="0" marL="0" rtl="0" algn="l">
              <a:spcBef>
                <a:spcPts val="0"/>
              </a:spcBef>
              <a:spcAft>
                <a:spcPts val="0"/>
              </a:spcAft>
              <a:buNone/>
            </a:pPr>
            <a:r>
              <a:rPr lang="en"/>
              <a:t>Complete the table with the nearest multiple of 10, 100, 1,000, 10,000, and 100,000 for each number.</a:t>
            </a:r>
            <a:endParaRPr/>
          </a:p>
        </p:txBody>
      </p:sp>
      <p:pic>
        <p:nvPicPr>
          <p:cNvPr id="1635" name="Google Shape;1635;p178"/>
          <p:cNvPicPr preferRelativeResize="0"/>
          <p:nvPr/>
        </p:nvPicPr>
        <p:blipFill>
          <a:blip r:embed="rId3">
            <a:alphaModFix/>
          </a:blip>
          <a:stretch>
            <a:fillRect/>
          </a:stretch>
        </p:blipFill>
        <p:spPr>
          <a:xfrm>
            <a:off x="3803800" y="1270750"/>
            <a:ext cx="5075137" cy="30895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9" name="Shape 1639"/>
        <p:cNvGrpSpPr/>
        <p:nvPr/>
      </p:nvGrpSpPr>
      <p:grpSpPr>
        <a:xfrm>
          <a:off x="0" y="0"/>
          <a:ext cx="0" cy="0"/>
          <a:chOff x="0" y="0"/>
          <a:chExt cx="0" cy="0"/>
        </a:xfrm>
      </p:grpSpPr>
      <p:sp>
        <p:nvSpPr>
          <p:cNvPr id="1640" name="Google Shape;1640;p179"/>
          <p:cNvSpPr txBox="1"/>
          <p:nvPr/>
        </p:nvSpPr>
        <p:spPr>
          <a:xfrm>
            <a:off x="288950" y="427650"/>
            <a:ext cx="7998300" cy="5913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800">
                <a:solidFill>
                  <a:srgbClr val="595959"/>
                </a:solidFill>
                <a:latin typeface="Hepta Slab"/>
                <a:ea typeface="Hepta Slab"/>
                <a:cs typeface="Hepta Slab"/>
                <a:sym typeface="Hepta Slab"/>
              </a:rPr>
              <a:t>Closer to Which Number?</a:t>
            </a:r>
            <a:endParaRPr sz="2800">
              <a:solidFill>
                <a:srgbClr val="595959"/>
              </a:solidFill>
              <a:latin typeface="Hepta Slab"/>
              <a:ea typeface="Hepta Slab"/>
              <a:cs typeface="Hepta Slab"/>
              <a:sym typeface="Hepta Slab"/>
            </a:endParaRPr>
          </a:p>
        </p:txBody>
      </p:sp>
      <p:sp>
        <p:nvSpPr>
          <p:cNvPr id="1641" name="Google Shape;1641;p17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642" name="Google Shape;1642;p179"/>
          <p:cNvSpPr txBox="1"/>
          <p:nvPr/>
        </p:nvSpPr>
        <p:spPr>
          <a:xfrm>
            <a:off x="897700" y="1108750"/>
            <a:ext cx="7509000" cy="81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 Answer each question. Label and use the number lines if they are helpful.</a:t>
            </a:r>
            <a:endParaRPr/>
          </a:p>
        </p:txBody>
      </p:sp>
      <p:pic>
        <p:nvPicPr>
          <p:cNvPr id="1643" name="Google Shape;1643;p179"/>
          <p:cNvPicPr preferRelativeResize="0"/>
          <p:nvPr/>
        </p:nvPicPr>
        <p:blipFill>
          <a:blip r:embed="rId3">
            <a:alphaModFix/>
          </a:blip>
          <a:stretch>
            <a:fillRect/>
          </a:stretch>
        </p:blipFill>
        <p:spPr>
          <a:xfrm>
            <a:off x="1297238" y="1639525"/>
            <a:ext cx="6549526" cy="29148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7" name="Shape 1647"/>
        <p:cNvGrpSpPr/>
        <p:nvPr/>
      </p:nvGrpSpPr>
      <p:grpSpPr>
        <a:xfrm>
          <a:off x="0" y="0"/>
          <a:ext cx="0" cy="0"/>
          <a:chOff x="0" y="0"/>
          <a:chExt cx="0" cy="0"/>
        </a:xfrm>
      </p:grpSpPr>
      <p:sp>
        <p:nvSpPr>
          <p:cNvPr id="1648" name="Google Shape;1648;p180"/>
          <p:cNvSpPr txBox="1"/>
          <p:nvPr/>
        </p:nvSpPr>
        <p:spPr>
          <a:xfrm>
            <a:off x="288950" y="427650"/>
            <a:ext cx="7998300" cy="5913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800">
                <a:solidFill>
                  <a:srgbClr val="595959"/>
                </a:solidFill>
                <a:latin typeface="Hepta Slab"/>
                <a:ea typeface="Hepta Slab"/>
                <a:cs typeface="Hepta Slab"/>
                <a:sym typeface="Hepta Slab"/>
              </a:rPr>
              <a:t>Closer to Which Number?</a:t>
            </a:r>
            <a:endParaRPr sz="2800">
              <a:solidFill>
                <a:srgbClr val="595959"/>
              </a:solidFill>
              <a:latin typeface="Hepta Slab"/>
              <a:ea typeface="Hepta Slab"/>
              <a:cs typeface="Hepta Slab"/>
              <a:sym typeface="Hepta Slab"/>
            </a:endParaRPr>
          </a:p>
        </p:txBody>
      </p:sp>
      <p:sp>
        <p:nvSpPr>
          <p:cNvPr id="1649" name="Google Shape;1649;p18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650" name="Google Shape;1650;p180"/>
          <p:cNvSpPr txBox="1"/>
          <p:nvPr/>
        </p:nvSpPr>
        <p:spPr>
          <a:xfrm>
            <a:off x="897700" y="1108750"/>
            <a:ext cx="7509000" cy="81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 Answer each question. Label and use the number lines if they are helpful.</a:t>
            </a:r>
            <a:endParaRPr/>
          </a:p>
        </p:txBody>
      </p:sp>
      <p:pic>
        <p:nvPicPr>
          <p:cNvPr id="1651" name="Google Shape;1651;p180"/>
          <p:cNvPicPr preferRelativeResize="0"/>
          <p:nvPr/>
        </p:nvPicPr>
        <p:blipFill>
          <a:blip r:embed="rId3">
            <a:alphaModFix/>
          </a:blip>
          <a:stretch>
            <a:fillRect/>
          </a:stretch>
        </p:blipFill>
        <p:spPr>
          <a:xfrm>
            <a:off x="1317388" y="1663800"/>
            <a:ext cx="6509235" cy="29148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5" name="Shape 1655"/>
        <p:cNvGrpSpPr/>
        <p:nvPr/>
      </p:nvGrpSpPr>
      <p:grpSpPr>
        <a:xfrm>
          <a:off x="0" y="0"/>
          <a:ext cx="0" cy="0"/>
          <a:chOff x="0" y="0"/>
          <a:chExt cx="0" cy="0"/>
        </a:xfrm>
      </p:grpSpPr>
      <p:sp>
        <p:nvSpPr>
          <p:cNvPr id="1656" name="Google Shape;1656;p181"/>
          <p:cNvSpPr txBox="1"/>
          <p:nvPr/>
        </p:nvSpPr>
        <p:spPr>
          <a:xfrm>
            <a:off x="288950" y="427650"/>
            <a:ext cx="7998300" cy="5913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800">
                <a:solidFill>
                  <a:srgbClr val="595959"/>
                </a:solidFill>
                <a:latin typeface="Hepta Slab"/>
                <a:ea typeface="Hepta Slab"/>
                <a:cs typeface="Hepta Slab"/>
                <a:sym typeface="Hepta Slab"/>
              </a:rPr>
              <a:t>Closer to Which Number?</a:t>
            </a:r>
            <a:endParaRPr sz="2800">
              <a:solidFill>
                <a:srgbClr val="595959"/>
              </a:solidFill>
              <a:latin typeface="Hepta Slab"/>
              <a:ea typeface="Hepta Slab"/>
              <a:cs typeface="Hepta Slab"/>
              <a:sym typeface="Hepta Slab"/>
            </a:endParaRPr>
          </a:p>
        </p:txBody>
      </p:sp>
      <p:sp>
        <p:nvSpPr>
          <p:cNvPr id="1657" name="Google Shape;1657;p18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658" name="Google Shape;1658;p181"/>
          <p:cNvSpPr txBox="1"/>
          <p:nvPr/>
        </p:nvSpPr>
        <p:spPr>
          <a:xfrm>
            <a:off x="897700" y="1108750"/>
            <a:ext cx="7509000" cy="81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 Answer each question. Label and use the number lines if they are helpful.</a:t>
            </a:r>
            <a:endParaRPr/>
          </a:p>
        </p:txBody>
      </p:sp>
      <p:pic>
        <p:nvPicPr>
          <p:cNvPr id="1659" name="Google Shape;1659;p181"/>
          <p:cNvPicPr preferRelativeResize="0"/>
          <p:nvPr/>
        </p:nvPicPr>
        <p:blipFill>
          <a:blip r:embed="rId3">
            <a:alphaModFix/>
          </a:blip>
          <a:stretch>
            <a:fillRect/>
          </a:stretch>
        </p:blipFill>
        <p:spPr>
          <a:xfrm>
            <a:off x="897700" y="2013650"/>
            <a:ext cx="6867525" cy="17335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3" name="Shape 1663"/>
        <p:cNvGrpSpPr/>
        <p:nvPr/>
      </p:nvGrpSpPr>
      <p:grpSpPr>
        <a:xfrm>
          <a:off x="0" y="0"/>
          <a:ext cx="0" cy="0"/>
          <a:chOff x="0" y="0"/>
          <a:chExt cx="0" cy="0"/>
        </a:xfrm>
      </p:grpSpPr>
      <p:sp>
        <p:nvSpPr>
          <p:cNvPr id="1664" name="Google Shape;1664;p182"/>
          <p:cNvSpPr txBox="1"/>
          <p:nvPr/>
        </p:nvSpPr>
        <p:spPr>
          <a:xfrm>
            <a:off x="288950" y="427650"/>
            <a:ext cx="7998300" cy="5913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800">
                <a:solidFill>
                  <a:srgbClr val="595959"/>
                </a:solidFill>
                <a:latin typeface="Hepta Slab"/>
                <a:ea typeface="Hepta Slab"/>
                <a:cs typeface="Hepta Slab"/>
                <a:sym typeface="Hepta Slab"/>
              </a:rPr>
              <a:t>Closer to Which Number?</a:t>
            </a:r>
            <a:endParaRPr sz="2800">
              <a:solidFill>
                <a:srgbClr val="595959"/>
              </a:solidFill>
              <a:latin typeface="Hepta Slab"/>
              <a:ea typeface="Hepta Slab"/>
              <a:cs typeface="Hepta Slab"/>
              <a:sym typeface="Hepta Slab"/>
            </a:endParaRPr>
          </a:p>
        </p:txBody>
      </p:sp>
      <p:sp>
        <p:nvSpPr>
          <p:cNvPr id="1665" name="Google Shape;1665;p18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666" name="Google Shape;1666;p182"/>
          <p:cNvSpPr txBox="1"/>
          <p:nvPr/>
        </p:nvSpPr>
        <p:spPr>
          <a:xfrm>
            <a:off x="424600" y="1108750"/>
            <a:ext cx="7509000" cy="815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200"/>
              <a:t>2. For the number 425,193: </a:t>
            </a:r>
            <a:endParaRPr sz="2200"/>
          </a:p>
        </p:txBody>
      </p:sp>
      <p:pic>
        <p:nvPicPr>
          <p:cNvPr id="1667" name="Google Shape;1667;p182"/>
          <p:cNvPicPr preferRelativeResize="0"/>
          <p:nvPr/>
        </p:nvPicPr>
        <p:blipFill>
          <a:blip r:embed="rId3">
            <a:alphaModFix/>
          </a:blip>
          <a:stretch>
            <a:fillRect/>
          </a:stretch>
        </p:blipFill>
        <p:spPr>
          <a:xfrm>
            <a:off x="2141850" y="1875325"/>
            <a:ext cx="4572000" cy="23241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1" name="Shape 1671"/>
        <p:cNvGrpSpPr/>
        <p:nvPr/>
      </p:nvGrpSpPr>
      <p:grpSpPr>
        <a:xfrm>
          <a:off x="0" y="0"/>
          <a:ext cx="0" cy="0"/>
          <a:chOff x="0" y="0"/>
          <a:chExt cx="0" cy="0"/>
        </a:xfrm>
      </p:grpSpPr>
      <p:sp>
        <p:nvSpPr>
          <p:cNvPr id="1672" name="Google Shape;1672;p183"/>
          <p:cNvSpPr txBox="1"/>
          <p:nvPr/>
        </p:nvSpPr>
        <p:spPr>
          <a:xfrm>
            <a:off x="288950" y="427650"/>
            <a:ext cx="7998300" cy="5913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800">
                <a:solidFill>
                  <a:srgbClr val="595959"/>
                </a:solidFill>
                <a:latin typeface="Hepta Slab"/>
                <a:ea typeface="Hepta Slab"/>
                <a:cs typeface="Hepta Slab"/>
                <a:sym typeface="Hepta Slab"/>
              </a:rPr>
              <a:t>What’s the Nearest Multiple?</a:t>
            </a:r>
            <a:endParaRPr sz="2800">
              <a:solidFill>
                <a:srgbClr val="595959"/>
              </a:solidFill>
              <a:latin typeface="Hepta Slab"/>
              <a:ea typeface="Hepta Slab"/>
              <a:cs typeface="Hepta Slab"/>
              <a:sym typeface="Hepta Slab"/>
            </a:endParaRPr>
          </a:p>
        </p:txBody>
      </p:sp>
      <p:sp>
        <p:nvSpPr>
          <p:cNvPr id="1673" name="Google Shape;1673;p18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1674" name="Google Shape;1674;p183"/>
          <p:cNvSpPr txBox="1"/>
          <p:nvPr/>
        </p:nvSpPr>
        <p:spPr>
          <a:xfrm>
            <a:off x="1067550" y="1285850"/>
            <a:ext cx="3530100" cy="94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 For the number 136,850, Han can name the nearest multiple of 100,000, 10,000, and 1,000. He is stuck when trying to name the nearest multiple of 100. </a:t>
            </a:r>
            <a:endParaRPr/>
          </a:p>
        </p:txBody>
      </p:sp>
      <p:sp>
        <p:nvSpPr>
          <p:cNvPr id="1675" name="Google Shape;1675;p183"/>
          <p:cNvSpPr txBox="1"/>
          <p:nvPr/>
        </p:nvSpPr>
        <p:spPr>
          <a:xfrm>
            <a:off x="4956275" y="1698300"/>
            <a:ext cx="3530100" cy="94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t>a. In the table, write the nearest multiples that Han knows how to name. Use number lines if they are helpful. </a:t>
            </a:r>
            <a:endParaRPr sz="1500"/>
          </a:p>
          <a:p>
            <a:pPr indent="0" lvl="0" marL="0" rtl="0" algn="l">
              <a:spcBef>
                <a:spcPts val="0"/>
              </a:spcBef>
              <a:spcAft>
                <a:spcPts val="0"/>
              </a:spcAft>
              <a:buNone/>
            </a:pPr>
            <a:r>
              <a:t/>
            </a:r>
            <a:endParaRPr sz="1500"/>
          </a:p>
          <a:p>
            <a:pPr indent="0" lvl="0" marL="0" rtl="0" algn="l">
              <a:spcBef>
                <a:spcPts val="0"/>
              </a:spcBef>
              <a:spcAft>
                <a:spcPts val="0"/>
              </a:spcAft>
              <a:buNone/>
            </a:pPr>
            <a:r>
              <a:t/>
            </a:r>
            <a:endParaRPr sz="1500"/>
          </a:p>
          <a:p>
            <a:pPr indent="0" lvl="0" marL="0" rtl="0" algn="l">
              <a:spcBef>
                <a:spcPts val="0"/>
              </a:spcBef>
              <a:spcAft>
                <a:spcPts val="0"/>
              </a:spcAft>
              <a:buNone/>
            </a:pPr>
            <a:r>
              <a:rPr lang="en" sz="1500"/>
              <a:t>b. What might it be tricky to name the nearest multiple of 100 for 136,850? What do you think it is?</a:t>
            </a:r>
            <a:endParaRPr sz="1500"/>
          </a:p>
        </p:txBody>
      </p:sp>
      <p:pic>
        <p:nvPicPr>
          <p:cNvPr id="1676" name="Google Shape;1676;p183"/>
          <p:cNvPicPr preferRelativeResize="0"/>
          <p:nvPr/>
        </p:nvPicPr>
        <p:blipFill>
          <a:blip r:embed="rId3">
            <a:alphaModFix/>
          </a:blip>
          <a:stretch>
            <a:fillRect/>
          </a:stretch>
        </p:blipFill>
        <p:spPr>
          <a:xfrm>
            <a:off x="7273250" y="472550"/>
            <a:ext cx="465287" cy="591300"/>
          </a:xfrm>
          <a:prstGeom prst="rect">
            <a:avLst/>
          </a:prstGeom>
          <a:noFill/>
          <a:ln>
            <a:noFill/>
          </a:ln>
        </p:spPr>
      </p:pic>
      <p:pic>
        <p:nvPicPr>
          <p:cNvPr id="1677" name="Google Shape;1677;p183"/>
          <p:cNvPicPr preferRelativeResize="0"/>
          <p:nvPr/>
        </p:nvPicPr>
        <p:blipFill>
          <a:blip r:embed="rId3">
            <a:alphaModFix/>
          </a:blip>
          <a:stretch>
            <a:fillRect/>
          </a:stretch>
        </p:blipFill>
        <p:spPr>
          <a:xfrm>
            <a:off x="814325" y="427650"/>
            <a:ext cx="535956" cy="681100"/>
          </a:xfrm>
          <a:prstGeom prst="rect">
            <a:avLst/>
          </a:prstGeom>
          <a:noFill/>
          <a:ln>
            <a:noFill/>
          </a:ln>
        </p:spPr>
      </p:pic>
      <p:pic>
        <p:nvPicPr>
          <p:cNvPr id="1678" name="Google Shape;1678;p183"/>
          <p:cNvPicPr preferRelativeResize="0"/>
          <p:nvPr/>
        </p:nvPicPr>
        <p:blipFill>
          <a:blip r:embed="rId4">
            <a:alphaModFix/>
          </a:blip>
          <a:stretch>
            <a:fillRect/>
          </a:stretch>
        </p:blipFill>
        <p:spPr>
          <a:xfrm>
            <a:off x="599652" y="2498950"/>
            <a:ext cx="4103326" cy="9947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2" name="Shape 1682"/>
        <p:cNvGrpSpPr/>
        <p:nvPr/>
      </p:nvGrpSpPr>
      <p:grpSpPr>
        <a:xfrm>
          <a:off x="0" y="0"/>
          <a:ext cx="0" cy="0"/>
          <a:chOff x="0" y="0"/>
          <a:chExt cx="0" cy="0"/>
        </a:xfrm>
      </p:grpSpPr>
      <p:sp>
        <p:nvSpPr>
          <p:cNvPr id="1683" name="Google Shape;1683;p184"/>
          <p:cNvSpPr txBox="1"/>
          <p:nvPr/>
        </p:nvSpPr>
        <p:spPr>
          <a:xfrm>
            <a:off x="288950" y="427650"/>
            <a:ext cx="7998300" cy="5913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800">
                <a:solidFill>
                  <a:srgbClr val="595959"/>
                </a:solidFill>
                <a:latin typeface="Hepta Slab"/>
                <a:ea typeface="Hepta Slab"/>
                <a:cs typeface="Hepta Slab"/>
                <a:sym typeface="Hepta Slab"/>
              </a:rPr>
              <a:t>What’s the Nearest Multiple?</a:t>
            </a:r>
            <a:endParaRPr sz="2800">
              <a:solidFill>
                <a:srgbClr val="595959"/>
              </a:solidFill>
              <a:latin typeface="Hepta Slab"/>
              <a:ea typeface="Hepta Slab"/>
              <a:cs typeface="Hepta Slab"/>
              <a:sym typeface="Hepta Slab"/>
            </a:endParaRPr>
          </a:p>
        </p:txBody>
      </p:sp>
      <p:sp>
        <p:nvSpPr>
          <p:cNvPr id="1684" name="Google Shape;1684;p18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1685" name="Google Shape;1685;p184"/>
          <p:cNvSpPr txBox="1"/>
          <p:nvPr/>
        </p:nvSpPr>
        <p:spPr>
          <a:xfrm>
            <a:off x="521625" y="1285850"/>
            <a:ext cx="8334000" cy="94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t>2. Name the nearest multiples of 100,000, 10,000, 1,000, and 100 for each number. </a:t>
            </a:r>
            <a:endParaRPr sz="1700"/>
          </a:p>
        </p:txBody>
      </p:sp>
      <p:pic>
        <p:nvPicPr>
          <p:cNvPr id="1686" name="Google Shape;1686;p184"/>
          <p:cNvPicPr preferRelativeResize="0"/>
          <p:nvPr/>
        </p:nvPicPr>
        <p:blipFill>
          <a:blip r:embed="rId3">
            <a:alphaModFix/>
          </a:blip>
          <a:stretch>
            <a:fillRect/>
          </a:stretch>
        </p:blipFill>
        <p:spPr>
          <a:xfrm>
            <a:off x="7273250" y="472550"/>
            <a:ext cx="465287" cy="591300"/>
          </a:xfrm>
          <a:prstGeom prst="rect">
            <a:avLst/>
          </a:prstGeom>
          <a:noFill/>
          <a:ln>
            <a:noFill/>
          </a:ln>
        </p:spPr>
      </p:pic>
      <p:pic>
        <p:nvPicPr>
          <p:cNvPr id="1687" name="Google Shape;1687;p184"/>
          <p:cNvPicPr preferRelativeResize="0"/>
          <p:nvPr/>
        </p:nvPicPr>
        <p:blipFill>
          <a:blip r:embed="rId3">
            <a:alphaModFix/>
          </a:blip>
          <a:stretch>
            <a:fillRect/>
          </a:stretch>
        </p:blipFill>
        <p:spPr>
          <a:xfrm>
            <a:off x="814325" y="427650"/>
            <a:ext cx="535956" cy="681100"/>
          </a:xfrm>
          <a:prstGeom prst="rect">
            <a:avLst/>
          </a:prstGeom>
          <a:noFill/>
          <a:ln>
            <a:noFill/>
          </a:ln>
        </p:spPr>
      </p:pic>
      <p:pic>
        <p:nvPicPr>
          <p:cNvPr id="1688" name="Google Shape;1688;p184"/>
          <p:cNvPicPr preferRelativeResize="0"/>
          <p:nvPr/>
        </p:nvPicPr>
        <p:blipFill>
          <a:blip r:embed="rId4">
            <a:alphaModFix/>
          </a:blip>
          <a:stretch>
            <a:fillRect/>
          </a:stretch>
        </p:blipFill>
        <p:spPr>
          <a:xfrm>
            <a:off x="1147125" y="1984125"/>
            <a:ext cx="6667500" cy="22383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2" name="Shape 1692"/>
        <p:cNvGrpSpPr/>
        <p:nvPr/>
      </p:nvGrpSpPr>
      <p:grpSpPr>
        <a:xfrm>
          <a:off x="0" y="0"/>
          <a:ext cx="0" cy="0"/>
          <a:chOff x="0" y="0"/>
          <a:chExt cx="0" cy="0"/>
        </a:xfrm>
      </p:grpSpPr>
      <p:sp>
        <p:nvSpPr>
          <p:cNvPr id="1693" name="Google Shape;1693;p185"/>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694" name="Google Shape;1694;p185"/>
          <p:cNvSpPr txBox="1"/>
          <p:nvPr/>
        </p:nvSpPr>
        <p:spPr>
          <a:xfrm>
            <a:off x="321475" y="462000"/>
            <a:ext cx="77508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Today we learned to find the nearest multiple of 1,000, 10,000, and 100,000 for some large numbers. Let’s revisit the strategies we used.</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2100">
              <a:latin typeface="Covered By Your Grace"/>
              <a:ea typeface="Covered By Your Grace"/>
              <a:cs typeface="Covered By Your Grace"/>
              <a:sym typeface="Covered By Your Grace"/>
            </a:endParaRPr>
          </a:p>
          <a:p>
            <a:pPr indent="457200" lvl="0" marL="137160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457200" lvl="0" marL="1371600" rtl="0" algn="l">
              <a:spcBef>
                <a:spcPts val="0"/>
              </a:spcBef>
              <a:spcAft>
                <a:spcPts val="0"/>
              </a:spcAft>
              <a:buNone/>
            </a:pPr>
            <a:r>
              <a:rPr lang="en" sz="2100">
                <a:latin typeface="Covered By Your Grace"/>
                <a:ea typeface="Covered By Your Grace"/>
                <a:cs typeface="Covered By Your Grace"/>
                <a:sym typeface="Covered By Your Grace"/>
              </a:rPr>
              <a:t>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2100">
              <a:latin typeface="Covered By Your Grace"/>
              <a:ea typeface="Covered By Your Grace"/>
              <a:cs typeface="Covered By Your Grace"/>
              <a:sym typeface="Covered By Your Grace"/>
            </a:endParaRPr>
          </a:p>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		</a:t>
            </a:r>
            <a:endParaRPr sz="2100">
              <a:latin typeface="Covered By Your Grace"/>
              <a:ea typeface="Covered By Your Grace"/>
              <a:cs typeface="Covered By Your Grace"/>
              <a:sym typeface="Covered By Your Grace"/>
            </a:endParaRPr>
          </a:p>
        </p:txBody>
      </p:sp>
      <p:sp>
        <p:nvSpPr>
          <p:cNvPr id="1695" name="Google Shape;1695;p185"/>
          <p:cNvSpPr/>
          <p:nvPr/>
        </p:nvSpPr>
        <p:spPr>
          <a:xfrm flipH="1">
            <a:off x="938731" y="2984200"/>
            <a:ext cx="2973369" cy="189241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6" name="Google Shape;1696;p185"/>
          <p:cNvSpPr txBox="1"/>
          <p:nvPr/>
        </p:nvSpPr>
        <p:spPr>
          <a:xfrm>
            <a:off x="1386962" y="3226675"/>
            <a:ext cx="20769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How would you go about finding the nearest multiple of 100,000 for a number like 318,495?” Consider providing some sentence frames: “First, I would. . . Next, I would . . . Then, I would . . .</a:t>
            </a:r>
            <a:endParaRPr b="1" sz="1000">
              <a:latin typeface="Quicksand"/>
              <a:ea typeface="Quicksand"/>
              <a:cs typeface="Quicksand"/>
              <a:sym typeface="Quicksand"/>
            </a:endParaRPr>
          </a:p>
        </p:txBody>
      </p:sp>
      <p:pic>
        <p:nvPicPr>
          <p:cNvPr id="1697" name="Google Shape;1697;p185"/>
          <p:cNvPicPr preferRelativeResize="0"/>
          <p:nvPr/>
        </p:nvPicPr>
        <p:blipFill rotWithShape="1">
          <a:blip r:embed="rId3">
            <a:alphaModFix/>
          </a:blip>
          <a:srcRect b="0" l="21370" r="22481" t="0"/>
          <a:stretch/>
        </p:blipFill>
        <p:spPr>
          <a:xfrm>
            <a:off x="4360323" y="2922225"/>
            <a:ext cx="1267096" cy="1419300"/>
          </a:xfrm>
          <a:prstGeom prst="rect">
            <a:avLst/>
          </a:prstGeom>
          <a:noFill/>
          <a:ln>
            <a:noFill/>
          </a:ln>
        </p:spPr>
      </p:pic>
      <p:sp>
        <p:nvSpPr>
          <p:cNvPr id="1698" name="Google Shape;1698;p185"/>
          <p:cNvSpPr/>
          <p:nvPr/>
        </p:nvSpPr>
        <p:spPr>
          <a:xfrm>
            <a:off x="5627425" y="2633300"/>
            <a:ext cx="2973369" cy="128495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9" name="Google Shape;1699;p185"/>
          <p:cNvSpPr txBox="1"/>
          <p:nvPr/>
        </p:nvSpPr>
        <p:spPr>
          <a:xfrm flipH="1">
            <a:off x="6075662" y="2736700"/>
            <a:ext cx="20769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Does the number 318,500 have the same nearest multiples of 1,000, 10,000, and 100,000 as 318,495? Why or why not?</a:t>
            </a:r>
            <a:endParaRPr b="1" sz="1000">
              <a:latin typeface="Quicksand"/>
              <a:ea typeface="Quicksand"/>
              <a:cs typeface="Quicksand"/>
              <a:sym typeface="Quicksand"/>
            </a:endParaRPr>
          </a:p>
        </p:txBody>
      </p:sp>
      <p:sp>
        <p:nvSpPr>
          <p:cNvPr id="1700" name="Google Shape;1700;p185"/>
          <p:cNvSpPr/>
          <p:nvPr/>
        </p:nvSpPr>
        <p:spPr>
          <a:xfrm flipH="1">
            <a:off x="1467306" y="1832663"/>
            <a:ext cx="2973369" cy="1029691"/>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1" name="Google Shape;1701;p185"/>
          <p:cNvSpPr txBox="1"/>
          <p:nvPr/>
        </p:nvSpPr>
        <p:spPr>
          <a:xfrm>
            <a:off x="2012608" y="2097913"/>
            <a:ext cx="2076900" cy="499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What about the nearest multiples of 10,000 and 1,000?</a:t>
            </a:r>
            <a:endParaRPr b="1" sz="1000">
              <a:latin typeface="Quicksand"/>
              <a:ea typeface="Quicksand"/>
              <a:cs typeface="Quicksand"/>
              <a:sym typeface="Quicksand"/>
            </a:endParaRPr>
          </a:p>
        </p:txBody>
      </p:sp>
    </p:spTree>
  </p:cSld>
  <p:clrMapOvr>
    <a:masterClrMapping/>
  </p:clrMapOvr>
</p:sld>
</file>

<file path=ppt/slides/slide1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1705" name="Shape 1705"/>
        <p:cNvGrpSpPr/>
        <p:nvPr/>
      </p:nvGrpSpPr>
      <p:grpSpPr>
        <a:xfrm>
          <a:off x="0" y="0"/>
          <a:ext cx="0" cy="0"/>
          <a:chOff x="0" y="0"/>
          <a:chExt cx="0" cy="0"/>
        </a:xfrm>
      </p:grpSpPr>
      <p:sp>
        <p:nvSpPr>
          <p:cNvPr id="1706" name="Google Shape;1706;p186"/>
          <p:cNvSpPr txBox="1"/>
          <p:nvPr>
            <p:ph type="ctrTitle"/>
          </p:nvPr>
        </p:nvSpPr>
        <p:spPr>
          <a:xfrm>
            <a:off x="1092900" y="157840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Round Numbers </a:t>
            </a:r>
            <a:endParaRPr sz="3500">
              <a:latin typeface="Hepta Slab"/>
              <a:ea typeface="Hepta Slab"/>
              <a:cs typeface="Hepta Slab"/>
              <a:sym typeface="Hepta Slab"/>
            </a:endParaRPr>
          </a:p>
          <a:p>
            <a:pPr indent="0" lvl="0" marL="0" rtl="0" algn="ctr">
              <a:spcBef>
                <a:spcPts val="0"/>
              </a:spcBef>
              <a:spcAft>
                <a:spcPts val="0"/>
              </a:spcAft>
              <a:buNone/>
            </a:pPr>
            <a:r>
              <a:rPr lang="en" sz="3500">
                <a:latin typeface="Hepta Slab"/>
                <a:ea typeface="Hepta Slab"/>
                <a:cs typeface="Hepta Slab"/>
                <a:sym typeface="Hepta Slab"/>
              </a:rPr>
              <a:t>Within a Million</a:t>
            </a:r>
            <a:endParaRPr sz="3500">
              <a:latin typeface="Hepta Slab"/>
              <a:ea typeface="Hepta Slab"/>
              <a:cs typeface="Hepta Slab"/>
              <a:sym typeface="Hepta Slab"/>
            </a:endParaRPr>
          </a:p>
        </p:txBody>
      </p:sp>
      <p:sp>
        <p:nvSpPr>
          <p:cNvPr id="1707" name="Google Shape;1707;p186"/>
          <p:cNvSpPr txBox="1"/>
          <p:nvPr/>
        </p:nvSpPr>
        <p:spPr>
          <a:xfrm>
            <a:off x="3382500" y="2292600"/>
            <a:ext cx="5614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Let’s round some large numbers.</a:t>
            </a:r>
            <a:endParaRPr>
              <a:solidFill>
                <a:schemeClr val="dk1"/>
              </a:solidFill>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1708" name="Google Shape;1708;p186"/>
          <p:cNvSpPr/>
          <p:nvPr/>
        </p:nvSpPr>
        <p:spPr>
          <a:xfrm>
            <a:off x="2866802" y="22925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9" name="Google Shape;1709;p186"/>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4.NBT.A.3</a:t>
            </a:r>
            <a:endParaRPr sz="1100">
              <a:latin typeface="Quicksand"/>
              <a:ea typeface="Quicksand"/>
              <a:cs typeface="Quicksand"/>
              <a:sym typeface="Quicksand"/>
            </a:endParaRPr>
          </a:p>
        </p:txBody>
      </p:sp>
      <p:sp>
        <p:nvSpPr>
          <p:cNvPr id="1710" name="Google Shape;1710;p186"/>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16</a:t>
            </a:r>
            <a:endParaRPr/>
          </a:p>
        </p:txBody>
      </p:sp>
    </p:spTree>
  </p:cSld>
  <p:clrMapOvr>
    <a:masterClrMapping/>
  </p:clrMapOvr>
</p:sld>
</file>

<file path=ppt/slides/slide1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4" name="Shape 1714"/>
        <p:cNvGrpSpPr/>
        <p:nvPr/>
      </p:nvGrpSpPr>
      <p:grpSpPr>
        <a:xfrm>
          <a:off x="0" y="0"/>
          <a:ext cx="0" cy="0"/>
          <a:chOff x="0" y="0"/>
          <a:chExt cx="0" cy="0"/>
        </a:xfrm>
      </p:grpSpPr>
      <p:sp>
        <p:nvSpPr>
          <p:cNvPr id="1715" name="Google Shape;1715;p187"/>
          <p:cNvSpPr txBox="1"/>
          <p:nvPr>
            <p:ph type="ctrTitle"/>
          </p:nvPr>
        </p:nvSpPr>
        <p:spPr>
          <a:xfrm>
            <a:off x="435700" y="254342"/>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Number Talk: Missing Numbers</a:t>
            </a:r>
            <a:endParaRPr b="0" sz="2800">
              <a:solidFill>
                <a:srgbClr val="595959"/>
              </a:solidFill>
              <a:latin typeface="Hepta Slab"/>
              <a:ea typeface="Hepta Slab"/>
              <a:cs typeface="Hepta Slab"/>
              <a:sym typeface="Hepta Slab"/>
            </a:endParaRPr>
          </a:p>
        </p:txBody>
      </p:sp>
      <p:sp>
        <p:nvSpPr>
          <p:cNvPr id="1716" name="Google Shape;1716;p187"/>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717" name="Google Shape;1717;p18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718" name="Google Shape;1718;p187"/>
          <p:cNvSpPr/>
          <p:nvPr/>
        </p:nvSpPr>
        <p:spPr>
          <a:xfrm rot="-685879">
            <a:off x="806557" y="1677113"/>
            <a:ext cx="2769299" cy="758738"/>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9" name="Google Shape;1719;p187"/>
          <p:cNvSpPr txBox="1"/>
          <p:nvPr/>
        </p:nvSpPr>
        <p:spPr>
          <a:xfrm rot="-751316">
            <a:off x="1165412" y="1637689"/>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each missing number mentally. </a:t>
            </a:r>
            <a:endParaRPr b="1" sz="1600">
              <a:solidFill>
                <a:srgbClr val="434343"/>
              </a:solidFill>
              <a:latin typeface="Caveat Brush"/>
              <a:ea typeface="Caveat Brush"/>
              <a:cs typeface="Caveat Brush"/>
              <a:sym typeface="Caveat Brush"/>
            </a:endParaRPr>
          </a:p>
        </p:txBody>
      </p:sp>
      <p:pic>
        <p:nvPicPr>
          <p:cNvPr id="1720" name="Google Shape;1720;p187"/>
          <p:cNvPicPr preferRelativeResize="0"/>
          <p:nvPr/>
        </p:nvPicPr>
        <p:blipFill>
          <a:blip r:embed="rId3">
            <a:alphaModFix/>
          </a:blip>
          <a:stretch>
            <a:fillRect/>
          </a:stretch>
        </p:blipFill>
        <p:spPr>
          <a:xfrm>
            <a:off x="2248191" y="2706760"/>
            <a:ext cx="5268700" cy="487023"/>
          </a:xfrm>
          <a:prstGeom prst="rect">
            <a:avLst/>
          </a:prstGeom>
          <a:noFill/>
          <a:ln>
            <a:noFill/>
          </a:ln>
        </p:spPr>
      </p:pic>
    </p:spTree>
  </p:cSld>
  <p:clrMapOvr>
    <a:masterClrMapping/>
  </p:clrMapOvr>
</p:sld>
</file>

<file path=ppt/slides/slide1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4" name="Shape 1724"/>
        <p:cNvGrpSpPr/>
        <p:nvPr/>
      </p:nvGrpSpPr>
      <p:grpSpPr>
        <a:xfrm>
          <a:off x="0" y="0"/>
          <a:ext cx="0" cy="0"/>
          <a:chOff x="0" y="0"/>
          <a:chExt cx="0" cy="0"/>
        </a:xfrm>
      </p:grpSpPr>
      <p:sp>
        <p:nvSpPr>
          <p:cNvPr id="1725" name="Google Shape;1725;p188"/>
          <p:cNvSpPr txBox="1"/>
          <p:nvPr>
            <p:ph type="ctrTitle"/>
          </p:nvPr>
        </p:nvSpPr>
        <p:spPr>
          <a:xfrm>
            <a:off x="435700" y="254342"/>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Number Talk: Missing Numbers</a:t>
            </a:r>
            <a:endParaRPr b="0" sz="2800">
              <a:solidFill>
                <a:srgbClr val="595959"/>
              </a:solidFill>
              <a:latin typeface="Hepta Slab"/>
              <a:ea typeface="Hepta Slab"/>
              <a:cs typeface="Hepta Slab"/>
              <a:sym typeface="Hepta Slab"/>
            </a:endParaRPr>
          </a:p>
        </p:txBody>
      </p:sp>
      <p:sp>
        <p:nvSpPr>
          <p:cNvPr id="1726" name="Google Shape;1726;p188"/>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727" name="Google Shape;1727;p18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728" name="Google Shape;1728;p188"/>
          <p:cNvSpPr/>
          <p:nvPr/>
        </p:nvSpPr>
        <p:spPr>
          <a:xfrm rot="-685879">
            <a:off x="806557" y="1677113"/>
            <a:ext cx="2769299" cy="758738"/>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9" name="Google Shape;1729;p188"/>
          <p:cNvSpPr txBox="1"/>
          <p:nvPr/>
        </p:nvSpPr>
        <p:spPr>
          <a:xfrm rot="-751316">
            <a:off x="1165412" y="1637689"/>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each missing number mentally. </a:t>
            </a:r>
            <a:endParaRPr b="1" sz="1600">
              <a:solidFill>
                <a:srgbClr val="434343"/>
              </a:solidFill>
              <a:latin typeface="Caveat Brush"/>
              <a:ea typeface="Caveat Brush"/>
              <a:cs typeface="Caveat Brush"/>
              <a:sym typeface="Caveat Brush"/>
            </a:endParaRPr>
          </a:p>
        </p:txBody>
      </p:sp>
      <p:pic>
        <p:nvPicPr>
          <p:cNvPr id="1730" name="Google Shape;1730;p188"/>
          <p:cNvPicPr preferRelativeResize="0"/>
          <p:nvPr/>
        </p:nvPicPr>
        <p:blipFill>
          <a:blip r:embed="rId3">
            <a:alphaModFix/>
          </a:blip>
          <a:stretch>
            <a:fillRect/>
          </a:stretch>
        </p:blipFill>
        <p:spPr>
          <a:xfrm>
            <a:off x="1548431" y="2991336"/>
            <a:ext cx="6047125" cy="592850"/>
          </a:xfrm>
          <a:prstGeom prst="rect">
            <a:avLst/>
          </a:prstGeom>
          <a:noFill/>
          <a:ln>
            <a:noFill/>
          </a:ln>
        </p:spPr>
      </p:pic>
    </p:spTree>
  </p:cSld>
  <p:clrMapOvr>
    <a:masterClrMapping/>
  </p:clrMapOvr>
</p:sld>
</file>

<file path=ppt/slides/slide1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4" name="Shape 1734"/>
        <p:cNvGrpSpPr/>
        <p:nvPr/>
      </p:nvGrpSpPr>
      <p:grpSpPr>
        <a:xfrm>
          <a:off x="0" y="0"/>
          <a:ext cx="0" cy="0"/>
          <a:chOff x="0" y="0"/>
          <a:chExt cx="0" cy="0"/>
        </a:xfrm>
      </p:grpSpPr>
      <p:sp>
        <p:nvSpPr>
          <p:cNvPr id="1735" name="Google Shape;1735;p189"/>
          <p:cNvSpPr txBox="1"/>
          <p:nvPr>
            <p:ph type="ctrTitle"/>
          </p:nvPr>
        </p:nvSpPr>
        <p:spPr>
          <a:xfrm>
            <a:off x="435700" y="254342"/>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Number Talk: Missing Numbers</a:t>
            </a:r>
            <a:endParaRPr b="0" sz="2800">
              <a:solidFill>
                <a:srgbClr val="595959"/>
              </a:solidFill>
              <a:latin typeface="Hepta Slab"/>
              <a:ea typeface="Hepta Slab"/>
              <a:cs typeface="Hepta Slab"/>
              <a:sym typeface="Hepta Slab"/>
            </a:endParaRPr>
          </a:p>
        </p:txBody>
      </p:sp>
      <p:sp>
        <p:nvSpPr>
          <p:cNvPr id="1736" name="Google Shape;1736;p189"/>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737" name="Google Shape;1737;p18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738" name="Google Shape;1738;p189"/>
          <p:cNvSpPr/>
          <p:nvPr/>
        </p:nvSpPr>
        <p:spPr>
          <a:xfrm rot="-685879">
            <a:off x="806557" y="1677113"/>
            <a:ext cx="2769299" cy="758738"/>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9" name="Google Shape;1739;p189"/>
          <p:cNvSpPr txBox="1"/>
          <p:nvPr/>
        </p:nvSpPr>
        <p:spPr>
          <a:xfrm rot="-751316">
            <a:off x="1165412" y="1637689"/>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each missing number mentally. </a:t>
            </a:r>
            <a:endParaRPr b="1" sz="1600">
              <a:solidFill>
                <a:srgbClr val="434343"/>
              </a:solidFill>
              <a:latin typeface="Caveat Brush"/>
              <a:ea typeface="Caveat Brush"/>
              <a:cs typeface="Caveat Brush"/>
              <a:sym typeface="Caveat Brush"/>
            </a:endParaRPr>
          </a:p>
        </p:txBody>
      </p:sp>
      <p:pic>
        <p:nvPicPr>
          <p:cNvPr id="1740" name="Google Shape;1740;p189"/>
          <p:cNvPicPr preferRelativeResize="0"/>
          <p:nvPr/>
        </p:nvPicPr>
        <p:blipFill>
          <a:blip r:embed="rId3">
            <a:alphaModFix/>
          </a:blip>
          <a:stretch>
            <a:fillRect/>
          </a:stretch>
        </p:blipFill>
        <p:spPr>
          <a:xfrm>
            <a:off x="2202550" y="2819712"/>
            <a:ext cx="5720475" cy="516300"/>
          </a:xfrm>
          <a:prstGeom prst="rect">
            <a:avLst/>
          </a:prstGeom>
          <a:noFill/>
          <a:ln>
            <a:noFill/>
          </a:ln>
        </p:spPr>
      </p:pic>
    </p:spTree>
  </p:cSld>
  <p:clrMapOvr>
    <a:masterClrMapping/>
  </p:clrMapOvr>
</p:sld>
</file>

<file path=ppt/slides/slide1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4" name="Shape 1744"/>
        <p:cNvGrpSpPr/>
        <p:nvPr/>
      </p:nvGrpSpPr>
      <p:grpSpPr>
        <a:xfrm>
          <a:off x="0" y="0"/>
          <a:ext cx="0" cy="0"/>
          <a:chOff x="0" y="0"/>
          <a:chExt cx="0" cy="0"/>
        </a:xfrm>
      </p:grpSpPr>
      <p:sp>
        <p:nvSpPr>
          <p:cNvPr id="1745" name="Google Shape;1745;p190"/>
          <p:cNvSpPr txBox="1"/>
          <p:nvPr>
            <p:ph type="ctrTitle"/>
          </p:nvPr>
        </p:nvSpPr>
        <p:spPr>
          <a:xfrm>
            <a:off x="435700" y="254342"/>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Number Talk: Missing Numbers</a:t>
            </a:r>
            <a:endParaRPr b="0" sz="2800">
              <a:solidFill>
                <a:srgbClr val="595959"/>
              </a:solidFill>
              <a:latin typeface="Hepta Slab"/>
              <a:ea typeface="Hepta Slab"/>
              <a:cs typeface="Hepta Slab"/>
              <a:sym typeface="Hepta Slab"/>
            </a:endParaRPr>
          </a:p>
        </p:txBody>
      </p:sp>
      <p:sp>
        <p:nvSpPr>
          <p:cNvPr id="1746" name="Google Shape;1746;p190"/>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747" name="Google Shape;1747;p19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748" name="Google Shape;1748;p190"/>
          <p:cNvSpPr/>
          <p:nvPr/>
        </p:nvSpPr>
        <p:spPr>
          <a:xfrm rot="-685879">
            <a:off x="806557" y="1677113"/>
            <a:ext cx="2769299" cy="758738"/>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9" name="Google Shape;1749;p190"/>
          <p:cNvSpPr txBox="1"/>
          <p:nvPr/>
        </p:nvSpPr>
        <p:spPr>
          <a:xfrm rot="-751316">
            <a:off x="1165412" y="1637689"/>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each missing number mentally. </a:t>
            </a:r>
            <a:endParaRPr b="1" sz="1600">
              <a:solidFill>
                <a:srgbClr val="434343"/>
              </a:solidFill>
              <a:latin typeface="Caveat Brush"/>
              <a:ea typeface="Caveat Brush"/>
              <a:cs typeface="Caveat Brush"/>
              <a:sym typeface="Caveat Brush"/>
            </a:endParaRPr>
          </a:p>
        </p:txBody>
      </p:sp>
      <p:pic>
        <p:nvPicPr>
          <p:cNvPr id="1750" name="Google Shape;1750;p190"/>
          <p:cNvPicPr preferRelativeResize="0"/>
          <p:nvPr/>
        </p:nvPicPr>
        <p:blipFill>
          <a:blip r:embed="rId3">
            <a:alphaModFix/>
          </a:blip>
          <a:stretch>
            <a:fillRect/>
          </a:stretch>
        </p:blipFill>
        <p:spPr>
          <a:xfrm>
            <a:off x="1483968" y="2904636"/>
            <a:ext cx="6786225" cy="589075"/>
          </a:xfrm>
          <a:prstGeom prst="rect">
            <a:avLst/>
          </a:prstGeom>
          <a:noFill/>
          <a:ln>
            <a:noFill/>
          </a:ln>
        </p:spPr>
      </p:pic>
    </p:spTree>
  </p:cSld>
  <p:clrMapOvr>
    <a:masterClrMapping/>
  </p:clrMapOvr>
</p:sld>
</file>

<file path=ppt/slides/slide1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4" name="Shape 1754"/>
        <p:cNvGrpSpPr/>
        <p:nvPr/>
      </p:nvGrpSpPr>
      <p:grpSpPr>
        <a:xfrm>
          <a:off x="0" y="0"/>
          <a:ext cx="0" cy="0"/>
          <a:chOff x="0" y="0"/>
          <a:chExt cx="0" cy="0"/>
        </a:xfrm>
      </p:grpSpPr>
      <p:sp>
        <p:nvSpPr>
          <p:cNvPr id="1755" name="Google Shape;1755;p191"/>
          <p:cNvSpPr txBox="1"/>
          <p:nvPr/>
        </p:nvSpPr>
        <p:spPr>
          <a:xfrm>
            <a:off x="288950" y="427650"/>
            <a:ext cx="7998300" cy="6087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Round to What?</a:t>
            </a:r>
            <a:endParaRPr sz="3200">
              <a:solidFill>
                <a:srgbClr val="595959"/>
              </a:solidFill>
              <a:latin typeface="Hepta Slab"/>
              <a:ea typeface="Hepta Slab"/>
              <a:cs typeface="Hepta Slab"/>
              <a:sym typeface="Hepta Slab"/>
            </a:endParaRPr>
          </a:p>
        </p:txBody>
      </p:sp>
      <p:sp>
        <p:nvSpPr>
          <p:cNvPr id="1756" name="Google Shape;1756;p19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757" name="Google Shape;1757;p191"/>
          <p:cNvSpPr txBox="1"/>
          <p:nvPr/>
        </p:nvSpPr>
        <p:spPr>
          <a:xfrm>
            <a:off x="497450" y="1036350"/>
            <a:ext cx="7789800" cy="129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Noah says that 489,231 can be rounded to 500,000.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Priya says that it can be rounded to 490,000. </a:t>
            </a:r>
            <a:endParaRPr/>
          </a:p>
        </p:txBody>
      </p:sp>
      <p:pic>
        <p:nvPicPr>
          <p:cNvPr id="1758" name="Google Shape;1758;p191"/>
          <p:cNvPicPr preferRelativeResize="0"/>
          <p:nvPr/>
        </p:nvPicPr>
        <p:blipFill>
          <a:blip r:embed="rId3">
            <a:alphaModFix/>
          </a:blip>
          <a:stretch>
            <a:fillRect/>
          </a:stretch>
        </p:blipFill>
        <p:spPr>
          <a:xfrm>
            <a:off x="4677225" y="1337425"/>
            <a:ext cx="4044901" cy="422025"/>
          </a:xfrm>
          <a:prstGeom prst="rect">
            <a:avLst/>
          </a:prstGeom>
          <a:noFill/>
          <a:ln>
            <a:noFill/>
          </a:ln>
        </p:spPr>
      </p:pic>
      <p:sp>
        <p:nvSpPr>
          <p:cNvPr id="1759" name="Google Shape;1759;p191"/>
          <p:cNvSpPr txBox="1"/>
          <p:nvPr/>
        </p:nvSpPr>
        <p:spPr>
          <a:xfrm>
            <a:off x="606550" y="2219975"/>
            <a:ext cx="3517800" cy="269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 Estimate the location of 489,231 on the number line. Then, use your number line to help explain why both Noah and Priya are correct.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2. Describe all the numbers that would round to 500,000 if we were rounding to the nearest 100,000? </a:t>
            </a:r>
            <a:endParaRPr/>
          </a:p>
        </p:txBody>
      </p:sp>
      <p:sp>
        <p:nvSpPr>
          <p:cNvPr id="1760" name="Google Shape;1760;p191"/>
          <p:cNvSpPr txBox="1"/>
          <p:nvPr/>
        </p:nvSpPr>
        <p:spPr>
          <a:xfrm>
            <a:off x="4628700" y="2219975"/>
            <a:ext cx="3517800" cy="269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3. Describe all the numbers that would round to 490,000 if we were rounding to the nearest 10,000.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4. Name two other numbers that can also be rounded to both 500,000 and 490,000.</a:t>
            </a:r>
            <a:endParaRPr/>
          </a:p>
        </p:txBody>
      </p:sp>
    </p:spTree>
  </p:cSld>
  <p:clrMapOvr>
    <a:masterClrMapping/>
  </p:clrMapOvr>
</p:sld>
</file>

<file path=ppt/slides/slide1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4" name="Shape 1764"/>
        <p:cNvGrpSpPr/>
        <p:nvPr/>
      </p:nvGrpSpPr>
      <p:grpSpPr>
        <a:xfrm>
          <a:off x="0" y="0"/>
          <a:ext cx="0" cy="0"/>
          <a:chOff x="0" y="0"/>
          <a:chExt cx="0" cy="0"/>
        </a:xfrm>
      </p:grpSpPr>
      <p:sp>
        <p:nvSpPr>
          <p:cNvPr id="1765" name="Google Shape;1765;p192"/>
          <p:cNvSpPr txBox="1"/>
          <p:nvPr/>
        </p:nvSpPr>
        <p:spPr>
          <a:xfrm>
            <a:off x="349600" y="439775"/>
            <a:ext cx="7998300" cy="669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Some Numbers to Round</a:t>
            </a:r>
            <a:endParaRPr sz="3200">
              <a:solidFill>
                <a:srgbClr val="595959"/>
              </a:solidFill>
              <a:latin typeface="Hepta Slab"/>
              <a:ea typeface="Hepta Slab"/>
              <a:cs typeface="Hepta Slab"/>
              <a:sym typeface="Hepta Slab"/>
            </a:endParaRPr>
          </a:p>
        </p:txBody>
      </p:sp>
      <p:sp>
        <p:nvSpPr>
          <p:cNvPr id="1766" name="Google Shape;1766;p19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767" name="Google Shape;1767;p192"/>
          <p:cNvSpPr txBox="1"/>
          <p:nvPr/>
        </p:nvSpPr>
        <p:spPr>
          <a:xfrm>
            <a:off x="349600" y="1262475"/>
            <a:ext cx="4088100" cy="47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rgbClr val="434343"/>
                </a:solidFill>
              </a:rPr>
              <a:t>Your teacher will show you six numbers. </a:t>
            </a:r>
            <a:endParaRPr sz="1600">
              <a:solidFill>
                <a:srgbClr val="434343"/>
              </a:solidFill>
            </a:endParaRPr>
          </a:p>
          <a:p>
            <a:pPr indent="0" lvl="0" marL="0" rtl="0" algn="l">
              <a:spcBef>
                <a:spcPts val="0"/>
              </a:spcBef>
              <a:spcAft>
                <a:spcPts val="0"/>
              </a:spcAft>
              <a:buNone/>
            </a:pPr>
            <a:r>
              <a:t/>
            </a:r>
            <a:endParaRPr sz="1600">
              <a:solidFill>
                <a:srgbClr val="434343"/>
              </a:solidFill>
            </a:endParaRPr>
          </a:p>
          <a:p>
            <a:pPr indent="0" lvl="0" marL="0" rtl="0" algn="l">
              <a:spcBef>
                <a:spcPts val="0"/>
              </a:spcBef>
              <a:spcAft>
                <a:spcPts val="0"/>
              </a:spcAft>
              <a:buNone/>
            </a:pPr>
            <a:r>
              <a:rPr lang="en" sz="1600">
                <a:solidFill>
                  <a:srgbClr val="434343"/>
                </a:solidFill>
              </a:rPr>
              <a:t>Choose at least three numbers and round each to the nearest 100,000, 10,000, and 1,000. </a:t>
            </a:r>
            <a:endParaRPr sz="1600">
              <a:solidFill>
                <a:srgbClr val="434343"/>
              </a:solidFill>
            </a:endParaRPr>
          </a:p>
          <a:p>
            <a:pPr indent="0" lvl="0" marL="0" rtl="0" algn="l">
              <a:spcBef>
                <a:spcPts val="0"/>
              </a:spcBef>
              <a:spcAft>
                <a:spcPts val="0"/>
              </a:spcAft>
              <a:buNone/>
            </a:pPr>
            <a:r>
              <a:t/>
            </a:r>
            <a:endParaRPr sz="1600">
              <a:solidFill>
                <a:srgbClr val="434343"/>
              </a:solidFill>
            </a:endParaRPr>
          </a:p>
          <a:p>
            <a:pPr indent="0" lvl="0" marL="0" rtl="0" algn="l">
              <a:spcBef>
                <a:spcPts val="0"/>
              </a:spcBef>
              <a:spcAft>
                <a:spcPts val="0"/>
              </a:spcAft>
              <a:buNone/>
            </a:pPr>
            <a:r>
              <a:rPr lang="en" sz="1600">
                <a:solidFill>
                  <a:srgbClr val="434343"/>
                </a:solidFill>
              </a:rPr>
              <a:t>Record your work in the table. Use a number line if it is helpful</a:t>
            </a:r>
            <a:endParaRPr sz="1600">
              <a:solidFill>
                <a:srgbClr val="434343"/>
              </a:solidFill>
            </a:endParaRPr>
          </a:p>
        </p:txBody>
      </p:sp>
      <p:pic>
        <p:nvPicPr>
          <p:cNvPr id="1768" name="Google Shape;1768;p192"/>
          <p:cNvPicPr preferRelativeResize="0"/>
          <p:nvPr/>
        </p:nvPicPr>
        <p:blipFill>
          <a:blip r:embed="rId3">
            <a:alphaModFix/>
          </a:blip>
          <a:stretch>
            <a:fillRect/>
          </a:stretch>
        </p:blipFill>
        <p:spPr>
          <a:xfrm>
            <a:off x="4313300" y="1395025"/>
            <a:ext cx="4422025" cy="2697376"/>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2" name="Shape 1772"/>
        <p:cNvGrpSpPr/>
        <p:nvPr/>
      </p:nvGrpSpPr>
      <p:grpSpPr>
        <a:xfrm>
          <a:off x="0" y="0"/>
          <a:ext cx="0" cy="0"/>
          <a:chOff x="0" y="0"/>
          <a:chExt cx="0" cy="0"/>
        </a:xfrm>
      </p:grpSpPr>
      <p:sp>
        <p:nvSpPr>
          <p:cNvPr id="1773" name="Google Shape;1773;p193"/>
          <p:cNvSpPr txBox="1"/>
          <p:nvPr/>
        </p:nvSpPr>
        <p:spPr>
          <a:xfrm>
            <a:off x="349600" y="439775"/>
            <a:ext cx="7998300" cy="669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Rounded Populations</a:t>
            </a:r>
            <a:endParaRPr sz="3200">
              <a:solidFill>
                <a:srgbClr val="595959"/>
              </a:solidFill>
              <a:latin typeface="Hepta Slab"/>
              <a:ea typeface="Hepta Slab"/>
              <a:cs typeface="Hepta Slab"/>
              <a:sym typeface="Hepta Slab"/>
            </a:endParaRPr>
          </a:p>
        </p:txBody>
      </p:sp>
      <p:sp>
        <p:nvSpPr>
          <p:cNvPr id="1774" name="Google Shape;1774;p19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1775" name="Google Shape;1775;p193"/>
          <p:cNvSpPr txBox="1"/>
          <p:nvPr/>
        </p:nvSpPr>
        <p:spPr>
          <a:xfrm>
            <a:off x="429200" y="963225"/>
            <a:ext cx="4088100" cy="47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rgbClr val="434343"/>
                </a:solidFill>
              </a:rPr>
              <a:t>The table shows the estimated populations of two cities in the United States, based on surveys in 2018.</a:t>
            </a:r>
            <a:endParaRPr sz="1600">
              <a:solidFill>
                <a:srgbClr val="434343"/>
              </a:solidFill>
            </a:endParaRPr>
          </a:p>
        </p:txBody>
      </p:sp>
      <p:pic>
        <p:nvPicPr>
          <p:cNvPr id="1776" name="Google Shape;1776;p193"/>
          <p:cNvPicPr preferRelativeResize="0"/>
          <p:nvPr/>
        </p:nvPicPr>
        <p:blipFill>
          <a:blip r:embed="rId3">
            <a:alphaModFix/>
          </a:blip>
          <a:stretch>
            <a:fillRect/>
          </a:stretch>
        </p:blipFill>
        <p:spPr>
          <a:xfrm>
            <a:off x="429200" y="1930650"/>
            <a:ext cx="4008499" cy="2481452"/>
          </a:xfrm>
          <a:prstGeom prst="rect">
            <a:avLst/>
          </a:prstGeom>
          <a:noFill/>
          <a:ln cap="flat" cmpd="sng" w="19050">
            <a:solidFill>
              <a:schemeClr val="dk2"/>
            </a:solidFill>
            <a:prstDash val="solid"/>
            <a:round/>
            <a:headEnd len="sm" w="sm" type="none"/>
            <a:tailEnd len="sm" w="sm" type="none"/>
          </a:ln>
        </p:spPr>
      </p:pic>
      <p:sp>
        <p:nvSpPr>
          <p:cNvPr id="1777" name="Google Shape;1777;p193"/>
          <p:cNvSpPr txBox="1"/>
          <p:nvPr/>
        </p:nvSpPr>
        <p:spPr>
          <a:xfrm>
            <a:off x="4605675" y="1042825"/>
            <a:ext cx="4088100" cy="47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rgbClr val="434343"/>
                </a:solidFill>
              </a:rPr>
              <a:t>Here are three other cities and their estimated populations: </a:t>
            </a:r>
            <a:endParaRPr sz="1200">
              <a:solidFill>
                <a:srgbClr val="434343"/>
              </a:solidFill>
            </a:endParaRPr>
          </a:p>
          <a:p>
            <a:pPr indent="-304800" lvl="0" marL="457200" rtl="0" algn="l">
              <a:spcBef>
                <a:spcPts val="0"/>
              </a:spcBef>
              <a:spcAft>
                <a:spcPts val="0"/>
              </a:spcAft>
              <a:buClr>
                <a:srgbClr val="434343"/>
              </a:buClr>
              <a:buSzPts val="1200"/>
              <a:buChar char="●"/>
            </a:pPr>
            <a:r>
              <a:rPr lang="en" sz="1200">
                <a:solidFill>
                  <a:srgbClr val="434343"/>
                </a:solidFill>
              </a:rPr>
              <a:t>Charlotte, NC: 872,498 </a:t>
            </a:r>
            <a:endParaRPr sz="1200">
              <a:solidFill>
                <a:srgbClr val="434343"/>
              </a:solidFill>
            </a:endParaRPr>
          </a:p>
          <a:p>
            <a:pPr indent="-304800" lvl="0" marL="457200" rtl="0" algn="l">
              <a:spcBef>
                <a:spcPts val="0"/>
              </a:spcBef>
              <a:spcAft>
                <a:spcPts val="0"/>
              </a:spcAft>
              <a:buClr>
                <a:srgbClr val="434343"/>
              </a:buClr>
              <a:buSzPts val="1200"/>
              <a:buChar char="●"/>
            </a:pPr>
            <a:r>
              <a:rPr lang="en" sz="1200">
                <a:solidFill>
                  <a:srgbClr val="434343"/>
                </a:solidFill>
              </a:rPr>
              <a:t>Jacksonville, FL: 903,889 </a:t>
            </a:r>
            <a:endParaRPr sz="1200">
              <a:solidFill>
                <a:srgbClr val="434343"/>
              </a:solidFill>
            </a:endParaRPr>
          </a:p>
          <a:p>
            <a:pPr indent="-304800" lvl="0" marL="457200" rtl="0" algn="l">
              <a:spcBef>
                <a:spcPts val="0"/>
              </a:spcBef>
              <a:spcAft>
                <a:spcPts val="0"/>
              </a:spcAft>
              <a:buClr>
                <a:srgbClr val="434343"/>
              </a:buClr>
              <a:buSzPts val="1200"/>
              <a:buChar char="●"/>
            </a:pPr>
            <a:r>
              <a:rPr lang="en" sz="1200">
                <a:solidFill>
                  <a:srgbClr val="434343"/>
                </a:solidFill>
              </a:rPr>
              <a:t>Virginia Beach, VA: 450,189 </a:t>
            </a:r>
            <a:endParaRPr sz="1200">
              <a:solidFill>
                <a:srgbClr val="434343"/>
              </a:solidFill>
            </a:endParaRPr>
          </a:p>
          <a:p>
            <a:pPr indent="0" lvl="0" marL="0" rtl="0" algn="l">
              <a:spcBef>
                <a:spcPts val="0"/>
              </a:spcBef>
              <a:spcAft>
                <a:spcPts val="0"/>
              </a:spcAft>
              <a:buNone/>
            </a:pPr>
            <a:r>
              <a:t/>
            </a:r>
            <a:endParaRPr sz="1200">
              <a:solidFill>
                <a:srgbClr val="434343"/>
              </a:solidFill>
            </a:endParaRPr>
          </a:p>
          <a:p>
            <a:pPr indent="0" lvl="0" marL="0" rtl="0" algn="l">
              <a:spcBef>
                <a:spcPts val="0"/>
              </a:spcBef>
              <a:spcAft>
                <a:spcPts val="0"/>
              </a:spcAft>
              <a:buNone/>
            </a:pPr>
            <a:r>
              <a:t/>
            </a:r>
            <a:endParaRPr sz="1200">
              <a:solidFill>
                <a:srgbClr val="434343"/>
              </a:solidFill>
            </a:endParaRPr>
          </a:p>
          <a:p>
            <a:pPr indent="0" lvl="0" marL="0" rtl="0" algn="l">
              <a:spcBef>
                <a:spcPts val="0"/>
              </a:spcBef>
              <a:spcAft>
                <a:spcPts val="0"/>
              </a:spcAft>
              <a:buNone/>
            </a:pPr>
            <a:r>
              <a:rPr lang="en" sz="1200">
                <a:solidFill>
                  <a:srgbClr val="434343"/>
                </a:solidFill>
              </a:rPr>
              <a:t>1. Match each of the three cities with the rounded populations in the table. </a:t>
            </a:r>
            <a:endParaRPr sz="1200">
              <a:solidFill>
                <a:srgbClr val="434343"/>
              </a:solidFill>
            </a:endParaRPr>
          </a:p>
          <a:p>
            <a:pPr indent="0" lvl="0" marL="0" rtl="0" algn="l">
              <a:spcBef>
                <a:spcPts val="0"/>
              </a:spcBef>
              <a:spcAft>
                <a:spcPts val="0"/>
              </a:spcAft>
              <a:buNone/>
            </a:pPr>
            <a:r>
              <a:t/>
            </a:r>
            <a:endParaRPr sz="1200">
              <a:solidFill>
                <a:srgbClr val="434343"/>
              </a:solidFill>
            </a:endParaRPr>
          </a:p>
          <a:p>
            <a:pPr indent="0" lvl="0" marL="0" rtl="0" algn="l">
              <a:spcBef>
                <a:spcPts val="0"/>
              </a:spcBef>
              <a:spcAft>
                <a:spcPts val="0"/>
              </a:spcAft>
              <a:buNone/>
            </a:pPr>
            <a:r>
              <a:rPr lang="en" sz="1200">
                <a:solidFill>
                  <a:srgbClr val="434343"/>
                </a:solidFill>
              </a:rPr>
              <a:t>2. The table shows three ways of rounding large numbers. </a:t>
            </a:r>
            <a:endParaRPr sz="1200">
              <a:solidFill>
                <a:srgbClr val="434343"/>
              </a:solidFill>
            </a:endParaRPr>
          </a:p>
          <a:p>
            <a:pPr indent="0" lvl="0" marL="0" rtl="0" algn="l">
              <a:spcBef>
                <a:spcPts val="0"/>
              </a:spcBef>
              <a:spcAft>
                <a:spcPts val="0"/>
              </a:spcAft>
              <a:buNone/>
            </a:pPr>
            <a:r>
              <a:rPr lang="en" sz="1200">
                <a:solidFill>
                  <a:srgbClr val="434343"/>
                </a:solidFill>
              </a:rPr>
              <a:t>a. If we wish to get a rough idea of how many people are in these cities, which ways of rounding seem appropriate? </a:t>
            </a:r>
            <a:endParaRPr sz="1200">
              <a:solidFill>
                <a:srgbClr val="434343"/>
              </a:solidFill>
            </a:endParaRPr>
          </a:p>
          <a:p>
            <a:pPr indent="0" lvl="0" marL="0" rtl="0" algn="l">
              <a:spcBef>
                <a:spcPts val="0"/>
              </a:spcBef>
              <a:spcAft>
                <a:spcPts val="0"/>
              </a:spcAft>
              <a:buNone/>
            </a:pPr>
            <a:r>
              <a:rPr lang="en" sz="1200">
                <a:solidFill>
                  <a:srgbClr val="434343"/>
                </a:solidFill>
              </a:rPr>
              <a:t>b. If we wish to compare the populations or put them in order by size, which ways of rounding are more helpful? Less helpful? </a:t>
            </a:r>
            <a:endParaRPr sz="1200">
              <a:solidFill>
                <a:srgbClr val="434343"/>
              </a:solidFill>
            </a:endParaRPr>
          </a:p>
        </p:txBody>
      </p:sp>
    </p:spTree>
  </p:cSld>
  <p:clrMapOvr>
    <a:masterClrMapping/>
  </p:clrMapOvr>
</p:sld>
</file>

<file path=ppt/slides/slide1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1" name="Shape 1781"/>
        <p:cNvGrpSpPr/>
        <p:nvPr/>
      </p:nvGrpSpPr>
      <p:grpSpPr>
        <a:xfrm>
          <a:off x="0" y="0"/>
          <a:ext cx="0" cy="0"/>
          <a:chOff x="0" y="0"/>
          <a:chExt cx="0" cy="0"/>
        </a:xfrm>
      </p:grpSpPr>
      <p:sp>
        <p:nvSpPr>
          <p:cNvPr id="1782" name="Google Shape;1782;p194"/>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783" name="Google Shape;1783;p194"/>
          <p:cNvSpPr/>
          <p:nvPr/>
        </p:nvSpPr>
        <p:spPr>
          <a:xfrm flipH="1">
            <a:off x="467057" y="2887200"/>
            <a:ext cx="2729468" cy="116454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4" name="Google Shape;1784;p194"/>
          <p:cNvSpPr txBox="1"/>
          <p:nvPr/>
        </p:nvSpPr>
        <p:spPr>
          <a:xfrm>
            <a:off x="5892875" y="2464250"/>
            <a:ext cx="18399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Why does 4,896 round to 0?</a:t>
            </a:r>
            <a:endParaRPr b="1" sz="1200">
              <a:latin typeface="Quicksand"/>
              <a:ea typeface="Quicksand"/>
              <a:cs typeface="Quicksand"/>
              <a:sym typeface="Quicksand"/>
            </a:endParaRPr>
          </a:p>
        </p:txBody>
      </p:sp>
      <p:pic>
        <p:nvPicPr>
          <p:cNvPr id="1785" name="Google Shape;1785;p194"/>
          <p:cNvPicPr preferRelativeResize="0"/>
          <p:nvPr/>
        </p:nvPicPr>
        <p:blipFill rotWithShape="1">
          <a:blip r:embed="rId3">
            <a:alphaModFix/>
          </a:blip>
          <a:srcRect b="0" l="21370" r="22481" t="0"/>
          <a:stretch/>
        </p:blipFill>
        <p:spPr>
          <a:xfrm>
            <a:off x="3938448" y="3277325"/>
            <a:ext cx="1267096" cy="1419300"/>
          </a:xfrm>
          <a:prstGeom prst="rect">
            <a:avLst/>
          </a:prstGeom>
          <a:noFill/>
          <a:ln>
            <a:noFill/>
          </a:ln>
        </p:spPr>
      </p:pic>
      <p:sp>
        <p:nvSpPr>
          <p:cNvPr id="1786" name="Google Shape;1786;p194"/>
          <p:cNvSpPr/>
          <p:nvPr/>
        </p:nvSpPr>
        <p:spPr>
          <a:xfrm>
            <a:off x="4104325" y="488425"/>
            <a:ext cx="2973369" cy="184389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7" name="Google Shape;1787;p194"/>
          <p:cNvSpPr txBox="1"/>
          <p:nvPr/>
        </p:nvSpPr>
        <p:spPr>
          <a:xfrm flipH="1">
            <a:off x="4493462" y="738350"/>
            <a:ext cx="21951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Why does 370,130 have the same rounded number when rounded to the nearest 10,000 and 1,000?</a:t>
            </a:r>
            <a:endParaRPr b="1" sz="1300">
              <a:latin typeface="Quicksand"/>
              <a:ea typeface="Quicksand"/>
              <a:cs typeface="Quicksand"/>
              <a:sym typeface="Quicksand"/>
            </a:endParaRPr>
          </a:p>
        </p:txBody>
      </p:sp>
      <p:pic>
        <p:nvPicPr>
          <p:cNvPr id="1788" name="Google Shape;1788;p194"/>
          <p:cNvPicPr preferRelativeResize="0"/>
          <p:nvPr/>
        </p:nvPicPr>
        <p:blipFill>
          <a:blip r:embed="rId4">
            <a:alphaModFix/>
          </a:blip>
          <a:stretch>
            <a:fillRect/>
          </a:stretch>
        </p:blipFill>
        <p:spPr>
          <a:xfrm>
            <a:off x="445050" y="572245"/>
            <a:ext cx="3497200" cy="1760075"/>
          </a:xfrm>
          <a:prstGeom prst="rect">
            <a:avLst/>
          </a:prstGeom>
          <a:noFill/>
          <a:ln cap="flat" cmpd="sng" w="19050">
            <a:solidFill>
              <a:schemeClr val="dk2"/>
            </a:solidFill>
            <a:prstDash val="solid"/>
            <a:round/>
            <a:headEnd len="sm" w="sm" type="none"/>
            <a:tailEnd len="sm" w="sm" type="none"/>
          </a:ln>
        </p:spPr>
      </p:pic>
      <p:sp>
        <p:nvSpPr>
          <p:cNvPr id="1789" name="Google Shape;1789;p194"/>
          <p:cNvSpPr/>
          <p:nvPr/>
        </p:nvSpPr>
        <p:spPr>
          <a:xfrm>
            <a:off x="5375319" y="2226525"/>
            <a:ext cx="2729468" cy="116454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0" name="Google Shape;1790;p194"/>
          <p:cNvSpPr txBox="1"/>
          <p:nvPr/>
        </p:nvSpPr>
        <p:spPr>
          <a:xfrm>
            <a:off x="1114600" y="3277325"/>
            <a:ext cx="18399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What do you notice? What do you wonder?</a:t>
            </a:r>
            <a:endParaRPr b="1" sz="1200">
              <a:latin typeface="Quicksand"/>
              <a:ea typeface="Quicksand"/>
              <a:cs typeface="Quicksand"/>
              <a:sym typeface="Quicksand"/>
            </a:endParaRPr>
          </a:p>
        </p:txBody>
      </p:sp>
      <p:sp>
        <p:nvSpPr>
          <p:cNvPr id="1791" name="Google Shape;1791;p194"/>
          <p:cNvSpPr txBox="1"/>
          <p:nvPr/>
        </p:nvSpPr>
        <p:spPr>
          <a:xfrm>
            <a:off x="5786375" y="3566225"/>
            <a:ext cx="20529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Why does 985,411 round to 1,000,000 instead of a six-digit number in the hundred-thousands?</a:t>
            </a:r>
            <a:endParaRPr b="1" sz="1200">
              <a:latin typeface="Quicksand"/>
              <a:ea typeface="Quicksand"/>
              <a:cs typeface="Quicksand"/>
              <a:sym typeface="Quicksand"/>
            </a:endParaRPr>
          </a:p>
        </p:txBody>
      </p:sp>
      <p:sp>
        <p:nvSpPr>
          <p:cNvPr id="1792" name="Google Shape;1792;p194"/>
          <p:cNvSpPr/>
          <p:nvPr/>
        </p:nvSpPr>
        <p:spPr>
          <a:xfrm>
            <a:off x="5515600" y="3457301"/>
            <a:ext cx="2729468" cy="1347801"/>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1796" name="Shape 1796"/>
        <p:cNvGrpSpPr/>
        <p:nvPr/>
      </p:nvGrpSpPr>
      <p:grpSpPr>
        <a:xfrm>
          <a:off x="0" y="0"/>
          <a:ext cx="0" cy="0"/>
          <a:chOff x="0" y="0"/>
          <a:chExt cx="0" cy="0"/>
        </a:xfrm>
      </p:grpSpPr>
      <p:sp>
        <p:nvSpPr>
          <p:cNvPr id="1797" name="Google Shape;1797;p195"/>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What Do Rounded Numbers Tell Us?</a:t>
            </a:r>
            <a:endParaRPr sz="3500">
              <a:latin typeface="Hepta Slab"/>
              <a:ea typeface="Hepta Slab"/>
              <a:cs typeface="Hepta Slab"/>
              <a:sym typeface="Hepta Slab"/>
            </a:endParaRPr>
          </a:p>
        </p:txBody>
      </p:sp>
      <p:sp>
        <p:nvSpPr>
          <p:cNvPr id="1798" name="Google Shape;1798;p195"/>
          <p:cNvSpPr txBox="1"/>
          <p:nvPr/>
        </p:nvSpPr>
        <p:spPr>
          <a:xfrm>
            <a:off x="2512775" y="2906325"/>
            <a:ext cx="6354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Let’s round large numbers to learn about situations and solve problems.</a:t>
            </a:r>
            <a:endParaRPr>
              <a:solidFill>
                <a:schemeClr val="dk1"/>
              </a:solidFill>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1799" name="Google Shape;1799;p195"/>
          <p:cNvSpPr/>
          <p:nvPr/>
        </p:nvSpPr>
        <p:spPr>
          <a:xfrm>
            <a:off x="1884202" y="29063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0" name="Google Shape;1800;p195"/>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4.NBT.A.3</a:t>
            </a:r>
            <a:endParaRPr sz="1100">
              <a:latin typeface="Quicksand"/>
              <a:ea typeface="Quicksand"/>
              <a:cs typeface="Quicksand"/>
              <a:sym typeface="Quicksand"/>
            </a:endParaRPr>
          </a:p>
        </p:txBody>
      </p:sp>
      <p:sp>
        <p:nvSpPr>
          <p:cNvPr id="1801" name="Google Shape;1801;p195"/>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17</a:t>
            </a:r>
            <a:endParaRPr/>
          </a:p>
        </p:txBody>
      </p:sp>
    </p:spTree>
  </p:cSld>
  <p:clrMapOvr>
    <a:masterClrMapping/>
  </p:clrMapOvr>
</p:sld>
</file>

<file path=ppt/slides/slide1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5" name="Shape 1805"/>
        <p:cNvGrpSpPr/>
        <p:nvPr/>
      </p:nvGrpSpPr>
      <p:grpSpPr>
        <a:xfrm>
          <a:off x="0" y="0"/>
          <a:ext cx="0" cy="0"/>
          <a:chOff x="0" y="0"/>
          <a:chExt cx="0" cy="0"/>
        </a:xfrm>
      </p:grpSpPr>
      <p:sp>
        <p:nvSpPr>
          <p:cNvPr id="1806" name="Google Shape;1806;p196"/>
          <p:cNvSpPr txBox="1"/>
          <p:nvPr>
            <p:ph type="ctrTitle"/>
          </p:nvPr>
        </p:nvSpPr>
        <p:spPr>
          <a:xfrm>
            <a:off x="362900" y="254342"/>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Notice and Wonder: Plane Altitudes</a:t>
            </a:r>
            <a:endParaRPr b="0" sz="2800">
              <a:solidFill>
                <a:srgbClr val="595959"/>
              </a:solidFill>
              <a:latin typeface="Hepta Slab"/>
              <a:ea typeface="Hepta Slab"/>
              <a:cs typeface="Hepta Slab"/>
              <a:sym typeface="Hepta Slab"/>
            </a:endParaRPr>
          </a:p>
        </p:txBody>
      </p:sp>
      <p:sp>
        <p:nvSpPr>
          <p:cNvPr id="1807" name="Google Shape;1807;p196"/>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808" name="Google Shape;1808;p19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809" name="Google Shape;1809;p196"/>
          <p:cNvSpPr/>
          <p:nvPr/>
        </p:nvSpPr>
        <p:spPr>
          <a:xfrm rot="-760307">
            <a:off x="724672" y="1734473"/>
            <a:ext cx="1929436" cy="1017690"/>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0" name="Google Shape;1810;p196"/>
          <p:cNvSpPr txBox="1"/>
          <p:nvPr/>
        </p:nvSpPr>
        <p:spPr>
          <a:xfrm rot="-832678">
            <a:off x="1017738" y="1796766"/>
            <a:ext cx="1343313" cy="893139"/>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000">
                <a:solidFill>
                  <a:srgbClr val="434343"/>
                </a:solidFill>
                <a:latin typeface="Caveat Brush"/>
                <a:ea typeface="Caveat Brush"/>
                <a:cs typeface="Caveat Brush"/>
                <a:sym typeface="Caveat Brush"/>
              </a:rPr>
              <a:t>What do you notice?</a:t>
            </a:r>
            <a:endParaRPr b="1" sz="2000">
              <a:solidFill>
                <a:srgbClr val="434343"/>
              </a:solidFill>
              <a:latin typeface="Caveat Brush"/>
              <a:ea typeface="Caveat Brush"/>
              <a:cs typeface="Caveat Brush"/>
              <a:sym typeface="Caveat Brush"/>
            </a:endParaRPr>
          </a:p>
        </p:txBody>
      </p:sp>
      <p:sp>
        <p:nvSpPr>
          <p:cNvPr id="1811" name="Google Shape;1811;p196"/>
          <p:cNvSpPr/>
          <p:nvPr/>
        </p:nvSpPr>
        <p:spPr>
          <a:xfrm rot="1200419">
            <a:off x="6336614" y="2805805"/>
            <a:ext cx="2214707" cy="1130031"/>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2" name="Google Shape;1812;p196"/>
          <p:cNvSpPr txBox="1"/>
          <p:nvPr/>
        </p:nvSpPr>
        <p:spPr>
          <a:xfrm rot="1114392">
            <a:off x="6677307" y="2873403"/>
            <a:ext cx="1533361" cy="99484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100">
                <a:solidFill>
                  <a:srgbClr val="434343"/>
                </a:solidFill>
                <a:latin typeface="Caveat Brush"/>
                <a:ea typeface="Caveat Brush"/>
                <a:cs typeface="Caveat Brush"/>
                <a:sym typeface="Caveat Brush"/>
              </a:rPr>
              <a:t>What do you wonder?</a:t>
            </a:r>
            <a:endParaRPr b="1" sz="2100">
              <a:solidFill>
                <a:srgbClr val="434343"/>
              </a:solidFill>
              <a:latin typeface="Caveat Brush"/>
              <a:ea typeface="Caveat Brush"/>
              <a:cs typeface="Caveat Brush"/>
              <a:sym typeface="Caveat Brush"/>
            </a:endParaRPr>
          </a:p>
        </p:txBody>
      </p:sp>
      <p:pic>
        <p:nvPicPr>
          <p:cNvPr id="1813" name="Google Shape;1813;p196"/>
          <p:cNvPicPr preferRelativeResize="0"/>
          <p:nvPr/>
        </p:nvPicPr>
        <p:blipFill>
          <a:blip r:embed="rId3">
            <a:alphaModFix/>
          </a:blip>
          <a:stretch>
            <a:fillRect/>
          </a:stretch>
        </p:blipFill>
        <p:spPr>
          <a:xfrm>
            <a:off x="3605077" y="1108750"/>
            <a:ext cx="1482146" cy="3616851"/>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7" name="Shape 1817"/>
        <p:cNvGrpSpPr/>
        <p:nvPr/>
      </p:nvGrpSpPr>
      <p:grpSpPr>
        <a:xfrm>
          <a:off x="0" y="0"/>
          <a:ext cx="0" cy="0"/>
          <a:chOff x="0" y="0"/>
          <a:chExt cx="0" cy="0"/>
        </a:xfrm>
      </p:grpSpPr>
      <p:sp>
        <p:nvSpPr>
          <p:cNvPr id="1818" name="Google Shape;1818;p197"/>
          <p:cNvSpPr txBox="1"/>
          <p:nvPr/>
        </p:nvSpPr>
        <p:spPr>
          <a:xfrm>
            <a:off x="288950" y="427650"/>
            <a:ext cx="7998300" cy="681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Apart in the Air</a:t>
            </a:r>
            <a:endParaRPr sz="3200">
              <a:solidFill>
                <a:srgbClr val="595959"/>
              </a:solidFill>
              <a:latin typeface="Hepta Slab"/>
              <a:ea typeface="Hepta Slab"/>
              <a:cs typeface="Hepta Slab"/>
              <a:sym typeface="Hepta Slab"/>
            </a:endParaRPr>
          </a:p>
        </p:txBody>
      </p:sp>
      <p:sp>
        <p:nvSpPr>
          <p:cNvPr id="1819" name="Google Shape;1819;p19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820" name="Google Shape;1820;p197"/>
          <p:cNvSpPr txBox="1"/>
          <p:nvPr/>
        </p:nvSpPr>
        <p:spPr>
          <a:xfrm>
            <a:off x="4536950" y="1285875"/>
            <a:ext cx="4270200" cy="274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 Which planes are flying at about 30,000 feet? Show or explain your reasoning.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2. For safety, planes flying over the same area need to stay at least 1,000 feet apart in altitude.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Mai said that one way to tell if planes are too close to one another is to round its altitude to the nearest thousand. Do you agree that this is a reliable strategy?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 the last column, round each altitude to the nearest thousand. Use the rounded values to explain why or why not.</a:t>
            </a:r>
            <a:endParaRPr/>
          </a:p>
        </p:txBody>
      </p:sp>
      <p:pic>
        <p:nvPicPr>
          <p:cNvPr id="1821" name="Google Shape;1821;p197"/>
          <p:cNvPicPr preferRelativeResize="0"/>
          <p:nvPr/>
        </p:nvPicPr>
        <p:blipFill>
          <a:blip r:embed="rId3">
            <a:alphaModFix/>
          </a:blip>
          <a:stretch>
            <a:fillRect/>
          </a:stretch>
        </p:blipFill>
        <p:spPr>
          <a:xfrm>
            <a:off x="6363450" y="480350"/>
            <a:ext cx="1036400" cy="628400"/>
          </a:xfrm>
          <a:prstGeom prst="rect">
            <a:avLst/>
          </a:prstGeom>
          <a:noFill/>
          <a:ln>
            <a:noFill/>
          </a:ln>
        </p:spPr>
      </p:pic>
      <p:pic>
        <p:nvPicPr>
          <p:cNvPr id="1822" name="Google Shape;1822;p197"/>
          <p:cNvPicPr preferRelativeResize="0"/>
          <p:nvPr/>
        </p:nvPicPr>
        <p:blipFill>
          <a:blip r:embed="rId3">
            <a:alphaModFix/>
          </a:blip>
          <a:stretch>
            <a:fillRect/>
          </a:stretch>
        </p:blipFill>
        <p:spPr>
          <a:xfrm>
            <a:off x="1420875" y="453950"/>
            <a:ext cx="1036400" cy="628400"/>
          </a:xfrm>
          <a:prstGeom prst="rect">
            <a:avLst/>
          </a:prstGeom>
          <a:noFill/>
          <a:ln>
            <a:noFill/>
          </a:ln>
        </p:spPr>
      </p:pic>
      <p:sp>
        <p:nvSpPr>
          <p:cNvPr id="1823" name="Google Shape;1823;p197"/>
          <p:cNvSpPr txBox="1"/>
          <p:nvPr/>
        </p:nvSpPr>
        <p:spPr>
          <a:xfrm>
            <a:off x="509525" y="1188825"/>
            <a:ext cx="3906000" cy="42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The table shows the altitude of ten planes. (Altitude is the vertical distance from sea level.)</a:t>
            </a:r>
            <a:endParaRPr/>
          </a:p>
        </p:txBody>
      </p:sp>
      <p:pic>
        <p:nvPicPr>
          <p:cNvPr id="1824" name="Google Shape;1824;p197"/>
          <p:cNvPicPr preferRelativeResize="0"/>
          <p:nvPr/>
        </p:nvPicPr>
        <p:blipFill>
          <a:blip r:embed="rId4">
            <a:alphaModFix/>
          </a:blip>
          <a:stretch>
            <a:fillRect/>
          </a:stretch>
        </p:blipFill>
        <p:spPr>
          <a:xfrm>
            <a:off x="1122900" y="1807500"/>
            <a:ext cx="2240100" cy="30022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8" name="Shape 1828"/>
        <p:cNvGrpSpPr/>
        <p:nvPr/>
      </p:nvGrpSpPr>
      <p:grpSpPr>
        <a:xfrm>
          <a:off x="0" y="0"/>
          <a:ext cx="0" cy="0"/>
          <a:chOff x="0" y="0"/>
          <a:chExt cx="0" cy="0"/>
        </a:xfrm>
      </p:grpSpPr>
      <p:sp>
        <p:nvSpPr>
          <p:cNvPr id="1829" name="Google Shape;1829;p198"/>
          <p:cNvSpPr txBox="1"/>
          <p:nvPr/>
        </p:nvSpPr>
        <p:spPr>
          <a:xfrm>
            <a:off x="288950" y="427650"/>
            <a:ext cx="7998300" cy="567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Safe or Unsafe?</a:t>
            </a:r>
            <a:endParaRPr sz="3200">
              <a:solidFill>
                <a:srgbClr val="595959"/>
              </a:solidFill>
              <a:latin typeface="Hepta Slab"/>
              <a:ea typeface="Hepta Slab"/>
              <a:cs typeface="Hepta Slab"/>
              <a:sym typeface="Hepta Slab"/>
            </a:endParaRPr>
          </a:p>
        </p:txBody>
      </p:sp>
      <p:sp>
        <p:nvSpPr>
          <p:cNvPr id="1830" name="Google Shape;1830;p19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831" name="Google Shape;1831;p198"/>
          <p:cNvSpPr txBox="1"/>
          <p:nvPr/>
        </p:nvSpPr>
        <p:spPr>
          <a:xfrm>
            <a:off x="145400" y="994650"/>
            <a:ext cx="8285400" cy="477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t>Use the altitude data table from earlier for the following problems. </a:t>
            </a:r>
            <a:endParaRPr b="1"/>
          </a:p>
          <a:p>
            <a:pPr indent="0" lvl="0" marL="0" rtl="0" algn="ctr">
              <a:spcBef>
                <a:spcPts val="0"/>
              </a:spcBef>
              <a:spcAft>
                <a:spcPts val="0"/>
              </a:spcAft>
              <a:buNone/>
            </a:pPr>
            <a:r>
              <a:t/>
            </a:r>
            <a:endParaRPr sz="1700"/>
          </a:p>
          <a:p>
            <a:pPr indent="0" lvl="0" marL="0" rtl="0" algn="l">
              <a:spcBef>
                <a:spcPts val="0"/>
              </a:spcBef>
              <a:spcAft>
                <a:spcPts val="1000"/>
              </a:spcAft>
              <a:buNone/>
            </a:pPr>
            <a:r>
              <a:t/>
            </a:r>
            <a:endParaRPr sz="1700"/>
          </a:p>
        </p:txBody>
      </p:sp>
      <p:pic>
        <p:nvPicPr>
          <p:cNvPr id="1832" name="Google Shape;1832;p198"/>
          <p:cNvPicPr preferRelativeResize="0"/>
          <p:nvPr/>
        </p:nvPicPr>
        <p:blipFill>
          <a:blip r:embed="rId3">
            <a:alphaModFix/>
          </a:blip>
          <a:stretch>
            <a:fillRect/>
          </a:stretch>
        </p:blipFill>
        <p:spPr>
          <a:xfrm>
            <a:off x="682875" y="476175"/>
            <a:ext cx="536705" cy="841500"/>
          </a:xfrm>
          <a:prstGeom prst="rect">
            <a:avLst/>
          </a:prstGeom>
          <a:noFill/>
          <a:ln>
            <a:noFill/>
          </a:ln>
        </p:spPr>
      </p:pic>
      <p:sp>
        <p:nvSpPr>
          <p:cNvPr id="1833" name="Google Shape;1833;p198"/>
          <p:cNvSpPr txBox="1"/>
          <p:nvPr/>
        </p:nvSpPr>
        <p:spPr>
          <a:xfrm>
            <a:off x="417175" y="1540525"/>
            <a:ext cx="3804300" cy="289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 Look at the column showing exact altitudes.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 Find two or more numbers that are within 1,000 feet of one another. Mark them with a circle or a color. </a:t>
            </a:r>
            <a:endParaRPr/>
          </a:p>
          <a:p>
            <a:pPr indent="0" lvl="0" marL="0" rtl="0" algn="l">
              <a:spcBef>
                <a:spcPts val="1000"/>
              </a:spcBef>
              <a:spcAft>
                <a:spcPts val="0"/>
              </a:spcAft>
              <a:buNone/>
            </a:pPr>
            <a:r>
              <a:rPr lang="en"/>
              <a:t>b. Find another set of numbers that are within 1,000 feet of one another. Mark them with a square or a different color. </a:t>
            </a:r>
            <a:endParaRPr/>
          </a:p>
          <a:p>
            <a:pPr indent="0" lvl="0" marL="0" rtl="0" algn="l">
              <a:spcBef>
                <a:spcPts val="1000"/>
              </a:spcBef>
              <a:spcAft>
                <a:spcPts val="1000"/>
              </a:spcAft>
              <a:buNone/>
            </a:pPr>
            <a:r>
              <a:rPr lang="en"/>
              <a:t>c. Based on what you just did, which planes are too close to one another?</a:t>
            </a:r>
            <a:endParaRPr/>
          </a:p>
        </p:txBody>
      </p:sp>
      <p:sp>
        <p:nvSpPr>
          <p:cNvPr id="1834" name="Google Shape;1834;p198"/>
          <p:cNvSpPr txBox="1"/>
          <p:nvPr/>
        </p:nvSpPr>
        <p:spPr>
          <a:xfrm>
            <a:off x="4402525" y="1540525"/>
            <a:ext cx="4258800" cy="289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2. Repeat what you just did with the rounded numbers in the last column. If we look there, which planes are too close to one another? </a:t>
            </a:r>
            <a:endParaRPr/>
          </a:p>
          <a:p>
            <a:pPr indent="0" lvl="0" marL="0" rtl="0" algn="l">
              <a:spcBef>
                <a:spcPts val="1000"/>
              </a:spcBef>
              <a:spcAft>
                <a:spcPts val="0"/>
              </a:spcAft>
              <a:buNone/>
            </a:pPr>
            <a:r>
              <a:t/>
            </a:r>
            <a:endParaRPr/>
          </a:p>
          <a:p>
            <a:pPr indent="0" lvl="0" marL="0" rtl="0" algn="l">
              <a:spcBef>
                <a:spcPts val="1000"/>
              </a:spcBef>
              <a:spcAft>
                <a:spcPts val="0"/>
              </a:spcAft>
              <a:buNone/>
            </a:pPr>
            <a:r>
              <a:rPr lang="en"/>
              <a:t>3. Which set of altitude data should air traffic controllers use to keep airplanes safe while in the air? Explain your reasoning. </a:t>
            </a:r>
            <a:endParaRPr/>
          </a:p>
          <a:p>
            <a:pPr indent="0" lvl="0" marL="0" rtl="0" algn="l">
              <a:spcBef>
                <a:spcPts val="1000"/>
              </a:spcBef>
              <a:spcAft>
                <a:spcPts val="1000"/>
              </a:spcAft>
              <a:buNone/>
            </a:pPr>
            <a:r>
              <a:rPr lang="en"/>
              <a:t>4. Are there better ways to round these altitudes, or should we not round at all? Explain or show your reasoning.</a:t>
            </a:r>
            <a:endParaRPr/>
          </a:p>
        </p:txBody>
      </p:sp>
      <p:pic>
        <p:nvPicPr>
          <p:cNvPr id="1835" name="Google Shape;1835;p198"/>
          <p:cNvPicPr preferRelativeResize="0"/>
          <p:nvPr/>
        </p:nvPicPr>
        <p:blipFill>
          <a:blip r:embed="rId3">
            <a:alphaModFix/>
          </a:blip>
          <a:stretch>
            <a:fillRect/>
          </a:stretch>
        </p:blipFill>
        <p:spPr>
          <a:xfrm>
            <a:off x="7276775" y="476175"/>
            <a:ext cx="536705" cy="841500"/>
          </a:xfrm>
          <a:prstGeom prst="rect">
            <a:avLst/>
          </a:prstGeom>
          <a:noFill/>
          <a:ln>
            <a:noFill/>
          </a:ln>
        </p:spPr>
      </p:pic>
    </p:spTree>
  </p:cSld>
  <p:clrMapOvr>
    <a:masterClrMapping/>
  </p:clrMapOvr>
</p:sld>
</file>

<file path=ppt/slides/slide1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9" name="Shape 1839"/>
        <p:cNvGrpSpPr/>
        <p:nvPr/>
      </p:nvGrpSpPr>
      <p:grpSpPr>
        <a:xfrm>
          <a:off x="0" y="0"/>
          <a:ext cx="0" cy="0"/>
          <a:chOff x="0" y="0"/>
          <a:chExt cx="0" cy="0"/>
        </a:xfrm>
      </p:grpSpPr>
      <p:sp>
        <p:nvSpPr>
          <p:cNvPr id="1840" name="Google Shape;1840;p199"/>
          <p:cNvSpPr txBox="1"/>
          <p:nvPr/>
        </p:nvSpPr>
        <p:spPr>
          <a:xfrm>
            <a:off x="288950" y="427650"/>
            <a:ext cx="7998300" cy="681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No-Phone Zone?</a:t>
            </a:r>
            <a:endParaRPr sz="3200">
              <a:solidFill>
                <a:srgbClr val="595959"/>
              </a:solidFill>
              <a:latin typeface="Hepta Slab"/>
              <a:ea typeface="Hepta Slab"/>
              <a:cs typeface="Hepta Slab"/>
              <a:sym typeface="Hepta Slab"/>
            </a:endParaRPr>
          </a:p>
        </p:txBody>
      </p:sp>
      <p:sp>
        <p:nvSpPr>
          <p:cNvPr id="1841" name="Google Shape;1841;p19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1842" name="Google Shape;1842;p199"/>
          <p:cNvSpPr txBox="1"/>
          <p:nvPr/>
        </p:nvSpPr>
        <p:spPr>
          <a:xfrm>
            <a:off x="463013" y="926775"/>
            <a:ext cx="3032700" cy="93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t>In some countries, cell phone use is allowed on a flight only when the plane is at a certain altitude, usually around 40,000 feet. </a:t>
            </a:r>
            <a:endParaRPr sz="1300"/>
          </a:p>
          <a:p>
            <a:pPr indent="0" lvl="0" marL="0" rtl="0" algn="l">
              <a:spcBef>
                <a:spcPts val="0"/>
              </a:spcBef>
              <a:spcAft>
                <a:spcPts val="0"/>
              </a:spcAft>
              <a:buNone/>
            </a:pPr>
            <a:r>
              <a:t/>
            </a:r>
            <a:endParaRPr sz="1300"/>
          </a:p>
          <a:p>
            <a:pPr indent="0" lvl="0" marL="0" rtl="0" algn="l">
              <a:spcBef>
                <a:spcPts val="0"/>
              </a:spcBef>
              <a:spcAft>
                <a:spcPts val="0"/>
              </a:spcAft>
              <a:buNone/>
            </a:pPr>
            <a:r>
              <a:rPr lang="en" sz="1300"/>
              <a:t>Here are six planes and their altitudes. </a:t>
            </a:r>
            <a:endParaRPr sz="1300"/>
          </a:p>
        </p:txBody>
      </p:sp>
      <p:sp>
        <p:nvSpPr>
          <p:cNvPr id="1843" name="Google Shape;1843;p199"/>
          <p:cNvSpPr txBox="1"/>
          <p:nvPr/>
        </p:nvSpPr>
        <p:spPr>
          <a:xfrm>
            <a:off x="3714100" y="1467825"/>
            <a:ext cx="4995900" cy="300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t>Jada says the passengers in all planes except for plane F can use their phones. </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rPr lang="en" sz="1600"/>
              <a:t>Elena says only those in B and D can do so. </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rPr lang="en" sz="1600"/>
              <a:t>Do you agree with either of them? Explain your reasoning.</a:t>
            </a:r>
            <a:endParaRPr sz="1600"/>
          </a:p>
        </p:txBody>
      </p:sp>
      <p:pic>
        <p:nvPicPr>
          <p:cNvPr id="1844" name="Google Shape;1844;p199"/>
          <p:cNvPicPr preferRelativeResize="0"/>
          <p:nvPr/>
        </p:nvPicPr>
        <p:blipFill>
          <a:blip r:embed="rId3">
            <a:alphaModFix/>
          </a:blip>
          <a:stretch>
            <a:fillRect/>
          </a:stretch>
        </p:blipFill>
        <p:spPr>
          <a:xfrm>
            <a:off x="1013700" y="2353375"/>
            <a:ext cx="1482850" cy="22374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8" name="Shape 1848"/>
        <p:cNvGrpSpPr/>
        <p:nvPr/>
      </p:nvGrpSpPr>
      <p:grpSpPr>
        <a:xfrm>
          <a:off x="0" y="0"/>
          <a:ext cx="0" cy="0"/>
          <a:chOff x="0" y="0"/>
          <a:chExt cx="0" cy="0"/>
        </a:xfrm>
      </p:grpSpPr>
      <p:sp>
        <p:nvSpPr>
          <p:cNvPr id="1849" name="Google Shape;1849;p200"/>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850" name="Google Shape;1850;p200"/>
          <p:cNvSpPr txBox="1"/>
          <p:nvPr/>
        </p:nvSpPr>
        <p:spPr>
          <a:xfrm>
            <a:off x="321475" y="462000"/>
            <a:ext cx="77508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Covered By Your Grace"/>
                <a:ea typeface="Covered By Your Grace"/>
                <a:cs typeface="Covered By Your Grace"/>
                <a:sym typeface="Covered By Your Grace"/>
              </a:rPr>
              <a:t>Today we used rounding to make sense of situations and solve problems. We saw that in real-life situations, different ways of rounding may lead us to different conclusions, and some ways of rounding may be more useful than others.</a:t>
            </a:r>
            <a:endParaRPr sz="17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1700">
              <a:latin typeface="Covered By Your Grace"/>
              <a:ea typeface="Covered By Your Grace"/>
              <a:cs typeface="Covered By Your Grace"/>
              <a:sym typeface="Covered By Your Grace"/>
            </a:endParaRPr>
          </a:p>
          <a:p>
            <a:pPr indent="457200" lvl="0" marL="1371600" rtl="0" algn="l">
              <a:spcBef>
                <a:spcPts val="0"/>
              </a:spcBef>
              <a:spcAft>
                <a:spcPts val="0"/>
              </a:spcAft>
              <a:buNone/>
            </a:pPr>
            <a:r>
              <a:t/>
            </a:r>
            <a:endParaRPr sz="1700">
              <a:latin typeface="Covered By Your Grace"/>
              <a:ea typeface="Covered By Your Grace"/>
              <a:cs typeface="Covered By Your Grace"/>
              <a:sym typeface="Covered By Your Grace"/>
            </a:endParaRPr>
          </a:p>
          <a:p>
            <a:pPr indent="457200" lvl="0" marL="1371600" rtl="0" algn="l">
              <a:spcBef>
                <a:spcPts val="0"/>
              </a:spcBef>
              <a:spcAft>
                <a:spcPts val="0"/>
              </a:spcAft>
              <a:buNone/>
            </a:pPr>
            <a:r>
              <a:rPr lang="en" sz="1700">
                <a:latin typeface="Covered By Your Grace"/>
                <a:ea typeface="Covered By Your Grace"/>
                <a:cs typeface="Covered By Your Grace"/>
                <a:sym typeface="Covered By Your Grace"/>
              </a:rPr>
              <a:t>			</a:t>
            </a:r>
            <a:endParaRPr sz="17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17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1700">
              <a:latin typeface="Covered By Your Grace"/>
              <a:ea typeface="Covered By Your Grace"/>
              <a:cs typeface="Covered By Your Grace"/>
              <a:sym typeface="Covered By Your Grace"/>
            </a:endParaRPr>
          </a:p>
          <a:p>
            <a:pPr indent="0" lvl="0" marL="0" rtl="0" algn="ctr">
              <a:spcBef>
                <a:spcPts val="0"/>
              </a:spcBef>
              <a:spcAft>
                <a:spcPts val="0"/>
              </a:spcAft>
              <a:buNone/>
            </a:pPr>
            <a:r>
              <a:t/>
            </a:r>
            <a:endParaRPr sz="1700">
              <a:latin typeface="Covered By Your Grace"/>
              <a:ea typeface="Covered By Your Grace"/>
              <a:cs typeface="Covered By Your Grace"/>
              <a:sym typeface="Covered By Your Grace"/>
            </a:endParaRPr>
          </a:p>
          <a:p>
            <a:pPr indent="0" lvl="0" marL="0" rtl="0" algn="l">
              <a:spcBef>
                <a:spcPts val="0"/>
              </a:spcBef>
              <a:spcAft>
                <a:spcPts val="0"/>
              </a:spcAft>
              <a:buNone/>
            </a:pPr>
            <a:r>
              <a:t/>
            </a:r>
            <a:endParaRPr sz="1700">
              <a:latin typeface="Covered By Your Grace"/>
              <a:ea typeface="Covered By Your Grace"/>
              <a:cs typeface="Covered By Your Grace"/>
              <a:sym typeface="Covered By Your Grace"/>
            </a:endParaRPr>
          </a:p>
          <a:p>
            <a:pPr indent="0" lvl="0" marL="0" rtl="0" algn="ctr">
              <a:spcBef>
                <a:spcPts val="0"/>
              </a:spcBef>
              <a:spcAft>
                <a:spcPts val="0"/>
              </a:spcAft>
              <a:buNone/>
            </a:pPr>
            <a:r>
              <a:rPr lang="en" sz="1700">
                <a:latin typeface="Covered By Your Grace"/>
                <a:ea typeface="Covered By Your Grace"/>
                <a:cs typeface="Covered By Your Grace"/>
                <a:sym typeface="Covered By Your Grace"/>
              </a:rPr>
              <a:t>		</a:t>
            </a:r>
            <a:endParaRPr sz="1700">
              <a:latin typeface="Covered By Your Grace"/>
              <a:ea typeface="Covered By Your Grace"/>
              <a:cs typeface="Covered By Your Grace"/>
              <a:sym typeface="Covered By Your Grace"/>
            </a:endParaRPr>
          </a:p>
        </p:txBody>
      </p:sp>
      <p:pic>
        <p:nvPicPr>
          <p:cNvPr id="1851" name="Google Shape;1851;p200"/>
          <p:cNvPicPr preferRelativeResize="0"/>
          <p:nvPr/>
        </p:nvPicPr>
        <p:blipFill rotWithShape="1">
          <a:blip r:embed="rId3">
            <a:alphaModFix/>
          </a:blip>
          <a:srcRect b="0" l="21370" r="22481" t="0"/>
          <a:stretch/>
        </p:blipFill>
        <p:spPr>
          <a:xfrm>
            <a:off x="3683698" y="3075800"/>
            <a:ext cx="1267096" cy="1419300"/>
          </a:xfrm>
          <a:prstGeom prst="rect">
            <a:avLst/>
          </a:prstGeom>
          <a:noFill/>
          <a:ln>
            <a:noFill/>
          </a:ln>
        </p:spPr>
      </p:pic>
      <p:sp>
        <p:nvSpPr>
          <p:cNvPr id="1852" name="Google Shape;1852;p200"/>
          <p:cNvSpPr/>
          <p:nvPr/>
        </p:nvSpPr>
        <p:spPr>
          <a:xfrm>
            <a:off x="5034325" y="1504250"/>
            <a:ext cx="3736333" cy="164981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3" name="Google Shape;1853;p200"/>
          <p:cNvSpPr txBox="1"/>
          <p:nvPr/>
        </p:nvSpPr>
        <p:spPr>
          <a:xfrm flipH="1">
            <a:off x="5384300" y="1613400"/>
            <a:ext cx="27924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We learned that rounding to the nearest 1,000 was not the best idea for determining if planes are a safe distance apart. When might it be helpful to round numbers like these altitudes, then?</a:t>
            </a:r>
            <a:endParaRPr b="1" sz="1100">
              <a:latin typeface="Quicksand"/>
              <a:ea typeface="Quicksand"/>
              <a:cs typeface="Quicksand"/>
              <a:sym typeface="Quicksand"/>
            </a:endParaRPr>
          </a:p>
        </p:txBody>
      </p:sp>
      <p:sp>
        <p:nvSpPr>
          <p:cNvPr id="1854" name="Google Shape;1854;p200"/>
          <p:cNvSpPr/>
          <p:nvPr/>
        </p:nvSpPr>
        <p:spPr>
          <a:xfrm>
            <a:off x="5313325" y="3165700"/>
            <a:ext cx="3602890" cy="164981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5" name="Google Shape;1855;p200"/>
          <p:cNvSpPr txBox="1"/>
          <p:nvPr/>
        </p:nvSpPr>
        <p:spPr>
          <a:xfrm flipH="1">
            <a:off x="5759625" y="3299650"/>
            <a:ext cx="25794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In what situations have you rounded multi-digit numbers to make it easier to do or understand something? Could you give some examples of how you might round the numbers?</a:t>
            </a:r>
            <a:endParaRPr b="1" sz="1100">
              <a:latin typeface="Quicksand"/>
              <a:ea typeface="Quicksand"/>
              <a:cs typeface="Quicksand"/>
              <a:sym typeface="Quicksand"/>
            </a:endParaRPr>
          </a:p>
        </p:txBody>
      </p:sp>
      <p:pic>
        <p:nvPicPr>
          <p:cNvPr id="1856" name="Google Shape;1856;p200"/>
          <p:cNvPicPr preferRelativeResize="0"/>
          <p:nvPr/>
        </p:nvPicPr>
        <p:blipFill>
          <a:blip r:embed="rId4">
            <a:alphaModFix/>
          </a:blip>
          <a:stretch>
            <a:fillRect/>
          </a:stretch>
        </p:blipFill>
        <p:spPr>
          <a:xfrm>
            <a:off x="1251675" y="1661925"/>
            <a:ext cx="1538425" cy="28331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0" name="Shape 1860"/>
        <p:cNvGrpSpPr/>
        <p:nvPr/>
      </p:nvGrpSpPr>
      <p:grpSpPr>
        <a:xfrm>
          <a:off x="0" y="0"/>
          <a:ext cx="0" cy="0"/>
          <a:chOff x="0" y="0"/>
          <a:chExt cx="0" cy="0"/>
        </a:xfrm>
      </p:grpSpPr>
      <p:sp>
        <p:nvSpPr>
          <p:cNvPr id="1861" name="Google Shape;1861;p201"/>
          <p:cNvSpPr txBox="1"/>
          <p:nvPr/>
        </p:nvSpPr>
        <p:spPr>
          <a:xfrm>
            <a:off x="1368600" y="332100"/>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1862" name="Google Shape;1862;p201"/>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3" name="Google Shape;1863;p201"/>
          <p:cNvSpPr txBox="1"/>
          <p:nvPr/>
        </p:nvSpPr>
        <p:spPr>
          <a:xfrm>
            <a:off x="496050" y="835888"/>
            <a:ext cx="8151900" cy="73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In this section, we learned to compare, order, and round numbers up to six digits.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We started by using what we know about place value to compare large whole numbers. For instance, we know that 45,892 is less than 407,892 because:</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317500" lvl="0" marL="457200" rtl="0" algn="l">
              <a:spcBef>
                <a:spcPts val="0"/>
              </a:spcBef>
              <a:spcAft>
                <a:spcPts val="0"/>
              </a:spcAft>
              <a:buSzPts val="1400"/>
              <a:buFont typeface="Quicksand"/>
              <a:buChar char="●"/>
            </a:pPr>
            <a:r>
              <a:rPr lang="en">
                <a:latin typeface="Quicksand"/>
                <a:ea typeface="Quicksand"/>
                <a:cs typeface="Quicksand"/>
                <a:sym typeface="Quicksand"/>
              </a:rPr>
              <a:t>The number 45,892 has five digits and the 4, which is in the place with the largest value, means 4 ten-thousand. </a:t>
            </a:r>
            <a:endParaRPr>
              <a:latin typeface="Quicksand"/>
              <a:ea typeface="Quicksand"/>
              <a:cs typeface="Quicksand"/>
              <a:sym typeface="Quicksand"/>
            </a:endParaRPr>
          </a:p>
          <a:p>
            <a:pPr indent="-317500" lvl="0" marL="457200" rtl="0" algn="l">
              <a:spcBef>
                <a:spcPts val="0"/>
              </a:spcBef>
              <a:spcAft>
                <a:spcPts val="0"/>
              </a:spcAft>
              <a:buSzPts val="1400"/>
              <a:buFont typeface="Quicksand"/>
              <a:buChar char="●"/>
            </a:pPr>
            <a:r>
              <a:rPr lang="en">
                <a:latin typeface="Quicksand"/>
                <a:ea typeface="Quicksand"/>
                <a:cs typeface="Quicksand"/>
                <a:sym typeface="Quicksand"/>
              </a:rPr>
              <a:t>The number 407,892 has six digits and the 4 means 4 hundred-thousand.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Next, we found multiples of 1,000, 10,000, and 100,000 that are closest to given large numbers—at first with the help of number lines, and later without. For example, for 407,892, we know that:</a:t>
            </a:r>
            <a:endParaRPr>
              <a:latin typeface="Quicksand"/>
              <a:ea typeface="Quicksand"/>
              <a:cs typeface="Quicksand"/>
              <a:sym typeface="Quicksand"/>
            </a:endParaRPr>
          </a:p>
          <a:p>
            <a:pPr indent="-317500" lvl="0" marL="457200" rtl="0" algn="l">
              <a:spcBef>
                <a:spcPts val="0"/>
              </a:spcBef>
              <a:spcAft>
                <a:spcPts val="0"/>
              </a:spcAft>
              <a:buSzPts val="1400"/>
              <a:buFont typeface="Quicksand"/>
              <a:buChar char="●"/>
            </a:pPr>
            <a:r>
              <a:rPr lang="en">
                <a:latin typeface="Quicksand"/>
                <a:ea typeface="Quicksand"/>
                <a:cs typeface="Quicksand"/>
                <a:sym typeface="Quicksand"/>
              </a:rPr>
              <a:t>408,000 is the nearest multiple of 1,000 </a:t>
            </a:r>
            <a:endParaRPr>
              <a:latin typeface="Quicksand"/>
              <a:ea typeface="Quicksand"/>
              <a:cs typeface="Quicksand"/>
              <a:sym typeface="Quicksand"/>
            </a:endParaRPr>
          </a:p>
          <a:p>
            <a:pPr indent="-317500" lvl="0" marL="457200" rtl="0" algn="l">
              <a:spcBef>
                <a:spcPts val="1000"/>
              </a:spcBef>
              <a:spcAft>
                <a:spcPts val="0"/>
              </a:spcAft>
              <a:buSzPts val="1400"/>
              <a:buFont typeface="Quicksand"/>
              <a:buChar char="●"/>
            </a:pPr>
            <a:r>
              <a:rPr lang="en">
                <a:latin typeface="Quicksand"/>
                <a:ea typeface="Quicksand"/>
                <a:cs typeface="Quicksand"/>
                <a:sym typeface="Quicksand"/>
              </a:rPr>
              <a:t>410,000 is the nearest multiple of 10,000 </a:t>
            </a:r>
            <a:endParaRPr>
              <a:latin typeface="Quicksand"/>
              <a:ea typeface="Quicksand"/>
              <a:cs typeface="Quicksand"/>
              <a:sym typeface="Quicksand"/>
            </a:endParaRPr>
          </a:p>
          <a:p>
            <a:pPr indent="-317500" lvl="0" marL="457200" rtl="0" algn="l">
              <a:spcBef>
                <a:spcPts val="1000"/>
              </a:spcBef>
              <a:spcAft>
                <a:spcPts val="0"/>
              </a:spcAft>
              <a:buSzPts val="1400"/>
              <a:buFont typeface="Quicksand"/>
              <a:buChar char="●"/>
            </a:pPr>
            <a:r>
              <a:rPr lang="en">
                <a:latin typeface="Quicksand"/>
                <a:ea typeface="Quicksand"/>
                <a:cs typeface="Quicksand"/>
                <a:sym typeface="Quicksand"/>
              </a:rPr>
              <a:t>400,000 is the nearest multiple of 100,000</a:t>
            </a:r>
            <a:endParaRPr>
              <a:latin typeface="Quicksand"/>
              <a:ea typeface="Quicksand"/>
              <a:cs typeface="Quicksand"/>
              <a:sym typeface="Quicksand"/>
            </a:endParaRPr>
          </a:p>
          <a:p>
            <a:pPr indent="0" lvl="0" marL="0" rtl="0" algn="l">
              <a:spcBef>
                <a:spcPts val="1000"/>
              </a:spcBef>
              <a:spcAft>
                <a:spcPts val="1000"/>
              </a:spcAft>
              <a:buNone/>
            </a:pPr>
            <a:r>
              <a:rPr lang="en">
                <a:latin typeface="Quicksand"/>
                <a:ea typeface="Quicksand"/>
                <a:cs typeface="Quicksand"/>
                <a:sym typeface="Quicksand"/>
              </a:rPr>
              <a:t>Finally, we used what we know about finding nearest multiples to round large numbers to the nearest thousand, ten-thousand, and hundred-thousand. </a:t>
            </a:r>
            <a:endParaRPr>
              <a:latin typeface="Quicksand"/>
              <a:ea typeface="Quicksand"/>
              <a:cs typeface="Quicksand"/>
              <a:sym typeface="Quicksand"/>
            </a:endParaRPr>
          </a:p>
        </p:txBody>
      </p:sp>
    </p:spTree>
  </p:cSld>
  <p:clrMapOvr>
    <a:masterClrMapping/>
  </p:clrMapOvr>
</p:sld>
</file>

<file path=ppt/slides/slide1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1867" name="Shape 1867"/>
        <p:cNvGrpSpPr/>
        <p:nvPr/>
      </p:nvGrpSpPr>
      <p:grpSpPr>
        <a:xfrm>
          <a:off x="0" y="0"/>
          <a:ext cx="0" cy="0"/>
          <a:chOff x="0" y="0"/>
          <a:chExt cx="0" cy="0"/>
        </a:xfrm>
      </p:grpSpPr>
      <p:sp>
        <p:nvSpPr>
          <p:cNvPr id="1868" name="Google Shape;1868;p202"/>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 Add and Subtract Within 100,000 </a:t>
            </a:r>
            <a:endParaRPr sz="3500">
              <a:latin typeface="Hepta Slab"/>
              <a:ea typeface="Hepta Slab"/>
              <a:cs typeface="Hepta Slab"/>
              <a:sym typeface="Hepta Slab"/>
            </a:endParaRPr>
          </a:p>
        </p:txBody>
      </p:sp>
      <p:sp>
        <p:nvSpPr>
          <p:cNvPr id="1869" name="Google Shape;1869;p202"/>
          <p:cNvSpPr txBox="1"/>
          <p:nvPr/>
        </p:nvSpPr>
        <p:spPr>
          <a:xfrm>
            <a:off x="2914650" y="2765250"/>
            <a:ext cx="4401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Let’s find sums and differences of large numbers.</a:t>
            </a:r>
            <a:endParaRPr>
              <a:solidFill>
                <a:schemeClr val="dk1"/>
              </a:solidFill>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1870" name="Google Shape;1870;p202"/>
          <p:cNvSpPr/>
          <p:nvPr/>
        </p:nvSpPr>
        <p:spPr>
          <a:xfrm>
            <a:off x="2372652" y="27652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1" name="Google Shape;1871;p202"/>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4.NBT.B.4</a:t>
            </a:r>
            <a:endParaRPr sz="1100">
              <a:latin typeface="Quicksand"/>
              <a:ea typeface="Quicksand"/>
              <a:cs typeface="Quicksand"/>
              <a:sym typeface="Quicksand"/>
            </a:endParaRPr>
          </a:p>
        </p:txBody>
      </p:sp>
      <p:sp>
        <p:nvSpPr>
          <p:cNvPr id="1872" name="Google Shape;1872;p202"/>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18</a:t>
            </a:r>
            <a:endParaRPr/>
          </a:p>
        </p:txBody>
      </p:sp>
    </p:spTree>
  </p:cSld>
  <p:clrMapOvr>
    <a:masterClrMapping/>
  </p:clrMapOvr>
</p:sld>
</file>

<file path=ppt/slides/slide1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6" name="Shape 1876"/>
        <p:cNvGrpSpPr/>
        <p:nvPr/>
      </p:nvGrpSpPr>
      <p:grpSpPr>
        <a:xfrm>
          <a:off x="0" y="0"/>
          <a:ext cx="0" cy="0"/>
          <a:chOff x="0" y="0"/>
          <a:chExt cx="0" cy="0"/>
        </a:xfrm>
      </p:grpSpPr>
      <p:sp>
        <p:nvSpPr>
          <p:cNvPr id="1877" name="Google Shape;1877;p203"/>
          <p:cNvSpPr txBox="1"/>
          <p:nvPr>
            <p:ph type="ctrTitle"/>
          </p:nvPr>
        </p:nvSpPr>
        <p:spPr>
          <a:xfrm>
            <a:off x="375025" y="494905"/>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Estimation Exploration: </a:t>
            </a:r>
            <a:endParaRPr sz="28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800">
                <a:solidFill>
                  <a:srgbClr val="595959"/>
                </a:solidFill>
                <a:latin typeface="Hepta Slab"/>
                <a:ea typeface="Hepta Slab"/>
                <a:cs typeface="Hepta Slab"/>
                <a:sym typeface="Hepta Slab"/>
              </a:rPr>
              <a:t>What’s the Difference?</a:t>
            </a:r>
            <a:endParaRPr b="0" sz="2800">
              <a:solidFill>
                <a:srgbClr val="595959"/>
              </a:solidFill>
              <a:latin typeface="Hepta Slab"/>
              <a:ea typeface="Hepta Slab"/>
              <a:cs typeface="Hepta Slab"/>
              <a:sym typeface="Hepta Slab"/>
            </a:endParaRPr>
          </a:p>
        </p:txBody>
      </p:sp>
      <p:sp>
        <p:nvSpPr>
          <p:cNvPr id="1878" name="Google Shape;1878;p203"/>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879" name="Google Shape;1879;p20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1880" name="Google Shape;1880;p203"/>
          <p:cNvPicPr preferRelativeResize="0"/>
          <p:nvPr/>
        </p:nvPicPr>
        <p:blipFill>
          <a:blip r:embed="rId3">
            <a:alphaModFix/>
          </a:blip>
          <a:stretch>
            <a:fillRect/>
          </a:stretch>
        </p:blipFill>
        <p:spPr>
          <a:xfrm>
            <a:off x="1277525" y="1428874"/>
            <a:ext cx="6159125" cy="29882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4" name="Shape 1884"/>
        <p:cNvGrpSpPr/>
        <p:nvPr/>
      </p:nvGrpSpPr>
      <p:grpSpPr>
        <a:xfrm>
          <a:off x="0" y="0"/>
          <a:ext cx="0" cy="0"/>
          <a:chOff x="0" y="0"/>
          <a:chExt cx="0" cy="0"/>
        </a:xfrm>
      </p:grpSpPr>
      <p:sp>
        <p:nvSpPr>
          <p:cNvPr id="1885" name="Google Shape;1885;p204"/>
          <p:cNvSpPr txBox="1"/>
          <p:nvPr/>
        </p:nvSpPr>
        <p:spPr>
          <a:xfrm>
            <a:off x="288950" y="427650"/>
            <a:ext cx="7998300" cy="681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Weekly Steps</a:t>
            </a:r>
            <a:endParaRPr sz="3200">
              <a:solidFill>
                <a:srgbClr val="595959"/>
              </a:solidFill>
              <a:latin typeface="Hepta Slab"/>
              <a:ea typeface="Hepta Slab"/>
              <a:cs typeface="Hepta Slab"/>
              <a:sym typeface="Hepta Slab"/>
            </a:endParaRPr>
          </a:p>
        </p:txBody>
      </p:sp>
      <p:sp>
        <p:nvSpPr>
          <p:cNvPr id="1886" name="Google Shape;1886;p20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887" name="Google Shape;1887;p204"/>
          <p:cNvSpPr txBox="1"/>
          <p:nvPr/>
        </p:nvSpPr>
        <p:spPr>
          <a:xfrm>
            <a:off x="4029075" y="1649800"/>
            <a:ext cx="4741800" cy="237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For each question, show your reasoning.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1. On which two days did she take the most steps? Over those two days, how many steps did she take altogether?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2. What is the difference in the number of steps she took on her most active day and on her least active day?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3. Between Wednesday and Thursday, her activity level dropped. How many fewer steps did she take on Thursday compared to Wednesday?</a:t>
            </a:r>
            <a:r>
              <a:rPr lang="en"/>
              <a:t> </a:t>
            </a:r>
            <a:endParaRPr/>
          </a:p>
        </p:txBody>
      </p:sp>
      <p:sp>
        <p:nvSpPr>
          <p:cNvPr id="1888" name="Google Shape;1888;p204"/>
          <p:cNvSpPr txBox="1"/>
          <p:nvPr/>
        </p:nvSpPr>
        <p:spPr>
          <a:xfrm>
            <a:off x="495750" y="880275"/>
            <a:ext cx="4221600" cy="95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 teacher uses an app on her cell phone to track her physical activity. Here is the data on the number of steps over five school days. </a:t>
            </a:r>
            <a:endParaRPr/>
          </a:p>
        </p:txBody>
      </p:sp>
      <p:pic>
        <p:nvPicPr>
          <p:cNvPr id="1889" name="Google Shape;1889;p204"/>
          <p:cNvPicPr preferRelativeResize="0"/>
          <p:nvPr/>
        </p:nvPicPr>
        <p:blipFill>
          <a:blip r:embed="rId3">
            <a:alphaModFix/>
          </a:blip>
          <a:stretch>
            <a:fillRect/>
          </a:stretch>
        </p:blipFill>
        <p:spPr>
          <a:xfrm>
            <a:off x="1220400" y="1649799"/>
            <a:ext cx="1348875" cy="29527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3" name="Shape 1893"/>
        <p:cNvGrpSpPr/>
        <p:nvPr/>
      </p:nvGrpSpPr>
      <p:grpSpPr>
        <a:xfrm>
          <a:off x="0" y="0"/>
          <a:ext cx="0" cy="0"/>
          <a:chOff x="0" y="0"/>
          <a:chExt cx="0" cy="0"/>
        </a:xfrm>
      </p:grpSpPr>
      <p:sp>
        <p:nvSpPr>
          <p:cNvPr id="1894" name="Google Shape;1894;p205"/>
          <p:cNvSpPr txBox="1"/>
          <p:nvPr/>
        </p:nvSpPr>
        <p:spPr>
          <a:xfrm>
            <a:off x="288950" y="427650"/>
            <a:ext cx="7998300" cy="567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Steps During the Weekend</a:t>
            </a:r>
            <a:endParaRPr sz="3200">
              <a:solidFill>
                <a:srgbClr val="595959"/>
              </a:solidFill>
              <a:latin typeface="Hepta Slab"/>
              <a:ea typeface="Hepta Slab"/>
              <a:cs typeface="Hepta Slab"/>
              <a:sym typeface="Hepta Slab"/>
            </a:endParaRPr>
          </a:p>
        </p:txBody>
      </p:sp>
      <p:sp>
        <p:nvSpPr>
          <p:cNvPr id="1895" name="Google Shape;1895;p20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896" name="Google Shape;1896;p205"/>
          <p:cNvSpPr txBox="1"/>
          <p:nvPr/>
        </p:nvSpPr>
        <p:spPr>
          <a:xfrm>
            <a:off x="514350" y="1017975"/>
            <a:ext cx="3236100" cy="70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t>The teacher also keeps track of the number of steps she took during the weekend. The data from Saturday and Sunday of that same week are shown. </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en" sz="1200"/>
              <a:t>Here are two methods to compute the total number of steps she took over the weekend</a:t>
            </a:r>
            <a:endParaRPr sz="1200"/>
          </a:p>
        </p:txBody>
      </p:sp>
      <p:pic>
        <p:nvPicPr>
          <p:cNvPr id="1897" name="Google Shape;1897;p205"/>
          <p:cNvPicPr preferRelativeResize="0"/>
          <p:nvPr/>
        </p:nvPicPr>
        <p:blipFill>
          <a:blip r:embed="rId3">
            <a:alphaModFix/>
          </a:blip>
          <a:stretch>
            <a:fillRect/>
          </a:stretch>
        </p:blipFill>
        <p:spPr>
          <a:xfrm>
            <a:off x="613175" y="2005000"/>
            <a:ext cx="1208475" cy="503525"/>
          </a:xfrm>
          <a:prstGeom prst="rect">
            <a:avLst/>
          </a:prstGeom>
          <a:noFill/>
          <a:ln cap="flat" cmpd="sng" w="19050">
            <a:solidFill>
              <a:schemeClr val="dk2"/>
            </a:solidFill>
            <a:prstDash val="solid"/>
            <a:round/>
            <a:headEnd len="sm" w="sm" type="none"/>
            <a:tailEnd len="sm" w="sm" type="none"/>
          </a:ln>
        </p:spPr>
      </p:pic>
      <p:pic>
        <p:nvPicPr>
          <p:cNvPr id="1898" name="Google Shape;1898;p205"/>
          <p:cNvPicPr preferRelativeResize="0"/>
          <p:nvPr/>
        </p:nvPicPr>
        <p:blipFill>
          <a:blip r:embed="rId4">
            <a:alphaModFix/>
          </a:blip>
          <a:stretch>
            <a:fillRect/>
          </a:stretch>
        </p:blipFill>
        <p:spPr>
          <a:xfrm>
            <a:off x="1941875" y="2005001"/>
            <a:ext cx="1219926" cy="503525"/>
          </a:xfrm>
          <a:prstGeom prst="rect">
            <a:avLst/>
          </a:prstGeom>
          <a:noFill/>
          <a:ln cap="flat" cmpd="sng" w="19050">
            <a:solidFill>
              <a:schemeClr val="dk2"/>
            </a:solidFill>
            <a:prstDash val="solid"/>
            <a:round/>
            <a:headEnd len="sm" w="sm" type="none"/>
            <a:tailEnd len="sm" w="sm" type="none"/>
          </a:ln>
        </p:spPr>
      </p:pic>
      <p:pic>
        <p:nvPicPr>
          <p:cNvPr id="1899" name="Google Shape;1899;p205"/>
          <p:cNvPicPr preferRelativeResize="0"/>
          <p:nvPr/>
        </p:nvPicPr>
        <p:blipFill>
          <a:blip r:embed="rId5">
            <a:alphaModFix/>
          </a:blip>
          <a:stretch>
            <a:fillRect/>
          </a:stretch>
        </p:blipFill>
        <p:spPr>
          <a:xfrm>
            <a:off x="613175" y="3056208"/>
            <a:ext cx="3137275" cy="1627917"/>
          </a:xfrm>
          <a:prstGeom prst="rect">
            <a:avLst/>
          </a:prstGeom>
          <a:noFill/>
          <a:ln cap="flat" cmpd="sng" w="19050">
            <a:solidFill>
              <a:schemeClr val="dk2"/>
            </a:solidFill>
            <a:prstDash val="solid"/>
            <a:round/>
            <a:headEnd len="sm" w="sm" type="none"/>
            <a:tailEnd len="sm" w="sm" type="none"/>
          </a:ln>
        </p:spPr>
      </p:pic>
      <p:sp>
        <p:nvSpPr>
          <p:cNvPr id="1900" name="Google Shape;1900;p205"/>
          <p:cNvSpPr txBox="1"/>
          <p:nvPr/>
        </p:nvSpPr>
        <p:spPr>
          <a:xfrm>
            <a:off x="4286250" y="1189425"/>
            <a:ext cx="4232700" cy="341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 Analyze the methods. Discuss with your partner: </a:t>
            </a:r>
            <a:endParaRPr/>
          </a:p>
          <a:p>
            <a:pPr indent="0" lvl="0" marL="0" rtl="0" algn="l">
              <a:spcBef>
                <a:spcPts val="0"/>
              </a:spcBef>
              <a:spcAft>
                <a:spcPts val="0"/>
              </a:spcAft>
              <a:buNone/>
            </a:pPr>
            <a:r>
              <a:t/>
            </a:r>
            <a:endParaRPr/>
          </a:p>
          <a:p>
            <a:pPr indent="-317500" lvl="0" marL="457200" rtl="0" algn="l">
              <a:spcBef>
                <a:spcPts val="0"/>
              </a:spcBef>
              <a:spcAft>
                <a:spcPts val="0"/>
              </a:spcAft>
              <a:buSzPts val="1400"/>
              <a:buChar char="●"/>
            </a:pPr>
            <a:r>
              <a:rPr lang="en"/>
              <a:t>What is happening in each method? </a:t>
            </a:r>
            <a:endParaRPr/>
          </a:p>
          <a:p>
            <a:pPr indent="-317500" lvl="0" marL="457200" rtl="0" algn="l">
              <a:spcBef>
                <a:spcPts val="0"/>
              </a:spcBef>
              <a:spcAft>
                <a:spcPts val="0"/>
              </a:spcAft>
              <a:buSzPts val="1400"/>
              <a:buChar char="●"/>
            </a:pPr>
            <a:r>
              <a:rPr lang="en"/>
              <a:t>How are they alike? How are they different?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2. Use both methods to find the difference between the number of steps the teacher took on Saturday and on Sunday.</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3. During another week, the teacher took 26,815 steps during the weekdays and 11,403 steps during the weekend. Use both methods to find the total number of steps she took that week.</a:t>
            </a:r>
            <a:endParaRPr/>
          </a:p>
        </p:txBody>
      </p:sp>
    </p:spTree>
  </p:cSld>
  <p:clrMapOvr>
    <a:masterClrMapping/>
  </p:clrMapOvr>
</p:sld>
</file>

<file path=ppt/slides/slide1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4" name="Shape 1904"/>
        <p:cNvGrpSpPr/>
        <p:nvPr/>
      </p:nvGrpSpPr>
      <p:grpSpPr>
        <a:xfrm>
          <a:off x="0" y="0"/>
          <a:ext cx="0" cy="0"/>
          <a:chOff x="0" y="0"/>
          <a:chExt cx="0" cy="0"/>
        </a:xfrm>
      </p:grpSpPr>
      <p:sp>
        <p:nvSpPr>
          <p:cNvPr id="1905" name="Google Shape;1905;p206"/>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906" name="Google Shape;1906;p206"/>
          <p:cNvSpPr/>
          <p:nvPr/>
        </p:nvSpPr>
        <p:spPr>
          <a:xfrm flipH="1">
            <a:off x="529929" y="3525850"/>
            <a:ext cx="3026696" cy="111563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7" name="Google Shape;1907;p206"/>
          <p:cNvSpPr txBox="1"/>
          <p:nvPr/>
        </p:nvSpPr>
        <p:spPr>
          <a:xfrm>
            <a:off x="988025" y="3744075"/>
            <a:ext cx="21105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How do we find the first sum, 975 + 140 ?</a:t>
            </a:r>
            <a:endParaRPr b="1" sz="1200">
              <a:latin typeface="Quicksand"/>
              <a:ea typeface="Quicksand"/>
              <a:cs typeface="Quicksand"/>
              <a:sym typeface="Quicksand"/>
            </a:endParaRPr>
          </a:p>
        </p:txBody>
      </p:sp>
      <p:pic>
        <p:nvPicPr>
          <p:cNvPr id="1908" name="Google Shape;1908;p206"/>
          <p:cNvPicPr preferRelativeResize="0"/>
          <p:nvPr/>
        </p:nvPicPr>
        <p:blipFill rotWithShape="1">
          <a:blip r:embed="rId3">
            <a:alphaModFix/>
          </a:blip>
          <a:srcRect b="0" l="21370" r="22481" t="0"/>
          <a:stretch/>
        </p:blipFill>
        <p:spPr>
          <a:xfrm>
            <a:off x="3938448" y="3154050"/>
            <a:ext cx="1267096" cy="1419300"/>
          </a:xfrm>
          <a:prstGeom prst="rect">
            <a:avLst/>
          </a:prstGeom>
          <a:noFill/>
          <a:ln>
            <a:noFill/>
          </a:ln>
        </p:spPr>
      </p:pic>
      <p:sp>
        <p:nvSpPr>
          <p:cNvPr id="1909" name="Google Shape;1909;p206"/>
          <p:cNvSpPr/>
          <p:nvPr/>
        </p:nvSpPr>
        <p:spPr>
          <a:xfrm>
            <a:off x="3749550" y="942975"/>
            <a:ext cx="3251080" cy="111563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0" name="Google Shape;1910;p206"/>
          <p:cNvSpPr txBox="1"/>
          <p:nvPr/>
        </p:nvSpPr>
        <p:spPr>
          <a:xfrm flipH="1">
            <a:off x="4101375" y="1095075"/>
            <a:ext cx="23655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How is finding the value of 43,975 + 2,140 different from finding the value of 975 + 140 ?</a:t>
            </a:r>
            <a:endParaRPr b="1" sz="1100">
              <a:latin typeface="Quicksand"/>
              <a:ea typeface="Quicksand"/>
              <a:cs typeface="Quicksand"/>
              <a:sym typeface="Quicksand"/>
            </a:endParaRPr>
          </a:p>
        </p:txBody>
      </p:sp>
      <p:pic>
        <p:nvPicPr>
          <p:cNvPr id="1911" name="Google Shape;1911;p206"/>
          <p:cNvPicPr preferRelativeResize="0"/>
          <p:nvPr/>
        </p:nvPicPr>
        <p:blipFill>
          <a:blip r:embed="rId4">
            <a:alphaModFix/>
          </a:blip>
          <a:stretch>
            <a:fillRect/>
          </a:stretch>
        </p:blipFill>
        <p:spPr>
          <a:xfrm>
            <a:off x="2307000" y="464925"/>
            <a:ext cx="4693625" cy="478050"/>
          </a:xfrm>
          <a:prstGeom prst="rect">
            <a:avLst/>
          </a:prstGeom>
          <a:noFill/>
          <a:ln>
            <a:noFill/>
          </a:ln>
        </p:spPr>
      </p:pic>
      <p:sp>
        <p:nvSpPr>
          <p:cNvPr id="1912" name="Google Shape;1912;p206"/>
          <p:cNvSpPr/>
          <p:nvPr/>
        </p:nvSpPr>
        <p:spPr>
          <a:xfrm flipH="1">
            <a:off x="722842" y="1661725"/>
            <a:ext cx="3119183" cy="141930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3" name="Google Shape;1913;p206"/>
          <p:cNvSpPr txBox="1"/>
          <p:nvPr/>
        </p:nvSpPr>
        <p:spPr>
          <a:xfrm>
            <a:off x="1138050" y="1931925"/>
            <a:ext cx="23223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How is finding the value of 43,975 + 2,140 like finding the value of  975 + 140?</a:t>
            </a:r>
            <a:endParaRPr b="1" sz="1200">
              <a:latin typeface="Quicksand"/>
              <a:ea typeface="Quicksand"/>
              <a:cs typeface="Quicksand"/>
              <a:sym typeface="Quicksand"/>
            </a:endParaRPr>
          </a:p>
        </p:txBody>
      </p:sp>
      <p:sp>
        <p:nvSpPr>
          <p:cNvPr id="1914" name="Google Shape;1914;p206"/>
          <p:cNvSpPr/>
          <p:nvPr/>
        </p:nvSpPr>
        <p:spPr>
          <a:xfrm>
            <a:off x="5289750" y="1862100"/>
            <a:ext cx="3251080" cy="141930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5" name="Google Shape;1915;p206"/>
          <p:cNvSpPr txBox="1"/>
          <p:nvPr/>
        </p:nvSpPr>
        <p:spPr>
          <a:xfrm flipH="1">
            <a:off x="5732525" y="1960875"/>
            <a:ext cx="23655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If we were to find the value of 43,975 + 2,140 using the standard algorithm, do we align the first digit of each number? Why or why not?</a:t>
            </a:r>
            <a:endParaRPr b="1" sz="1100">
              <a:latin typeface="Quicksand"/>
              <a:ea typeface="Quicksand"/>
              <a:cs typeface="Quicksand"/>
              <a:sym typeface="Quicksand"/>
            </a:endParaRPr>
          </a:p>
        </p:txBody>
      </p:sp>
      <p:sp>
        <p:nvSpPr>
          <p:cNvPr id="1916" name="Google Shape;1916;p206"/>
          <p:cNvSpPr/>
          <p:nvPr/>
        </p:nvSpPr>
        <p:spPr>
          <a:xfrm rot="514055">
            <a:off x="5732531" y="3304622"/>
            <a:ext cx="3251084" cy="1568001"/>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7" name="Google Shape;1917;p206"/>
          <p:cNvSpPr txBox="1"/>
          <p:nvPr/>
        </p:nvSpPr>
        <p:spPr>
          <a:xfrm flipH="1" rot="514196">
            <a:off x="6116519" y="3523863"/>
            <a:ext cx="2365512" cy="688982"/>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In the tens place of both addition problems, the 7 and 4 add to 11. Do we write 11 in the tens place of the sum? If not, why not?</a:t>
            </a:r>
            <a:endParaRPr b="1" sz="1100">
              <a:latin typeface="Quicksand"/>
              <a:ea typeface="Quicksand"/>
              <a:cs typeface="Quicksand"/>
              <a:sym typeface="Quicksand"/>
            </a:endParaRPr>
          </a:p>
        </p:txBody>
      </p:sp>
    </p:spTree>
  </p:cSld>
  <p:clrMapOvr>
    <a:masterClrMapping/>
  </p:clrMapOvr>
</p:sld>
</file>

<file path=ppt/slides/slide1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1921" name="Shape 1921"/>
        <p:cNvGrpSpPr/>
        <p:nvPr/>
      </p:nvGrpSpPr>
      <p:grpSpPr>
        <a:xfrm>
          <a:off x="0" y="0"/>
          <a:ext cx="0" cy="0"/>
          <a:chOff x="0" y="0"/>
          <a:chExt cx="0" cy="0"/>
        </a:xfrm>
      </p:grpSpPr>
      <p:sp>
        <p:nvSpPr>
          <p:cNvPr id="1922" name="Google Shape;1922;p207"/>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Compose and Decompose to Add and Subtract</a:t>
            </a:r>
            <a:endParaRPr sz="3500">
              <a:latin typeface="Hepta Slab"/>
              <a:ea typeface="Hepta Slab"/>
              <a:cs typeface="Hepta Slab"/>
              <a:sym typeface="Hepta Slab"/>
            </a:endParaRPr>
          </a:p>
        </p:txBody>
      </p:sp>
      <p:sp>
        <p:nvSpPr>
          <p:cNvPr id="1923" name="Google Shape;1923;p207"/>
          <p:cNvSpPr txBox="1"/>
          <p:nvPr/>
        </p:nvSpPr>
        <p:spPr>
          <a:xfrm>
            <a:off x="2496725" y="2765250"/>
            <a:ext cx="56577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Let’s compose and decompose groups of ten to add and subtract.</a:t>
            </a:r>
            <a:endParaRPr>
              <a:solidFill>
                <a:schemeClr val="dk1"/>
              </a:solidFill>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1924" name="Google Shape;1924;p207"/>
          <p:cNvSpPr/>
          <p:nvPr/>
        </p:nvSpPr>
        <p:spPr>
          <a:xfrm>
            <a:off x="1847577" y="27652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5" name="Google Shape;1925;p207"/>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4.NBT.B.4, 4.NF.B.3.c</a:t>
            </a:r>
            <a:endParaRPr sz="1100">
              <a:latin typeface="Quicksand"/>
              <a:ea typeface="Quicksand"/>
              <a:cs typeface="Quicksand"/>
              <a:sym typeface="Quicksand"/>
            </a:endParaRPr>
          </a:p>
        </p:txBody>
      </p:sp>
      <p:sp>
        <p:nvSpPr>
          <p:cNvPr id="1926" name="Google Shape;1926;p207"/>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19</a:t>
            </a:r>
            <a:endParaRPr/>
          </a:p>
        </p:txBody>
      </p:sp>
    </p:spTree>
  </p:cSld>
  <p:clrMapOvr>
    <a:masterClrMapping/>
  </p:clrMapOvr>
</p:sld>
</file>

<file path=ppt/slides/slide1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0" name="Shape 1930"/>
        <p:cNvGrpSpPr/>
        <p:nvPr/>
      </p:nvGrpSpPr>
      <p:grpSpPr>
        <a:xfrm>
          <a:off x="0" y="0"/>
          <a:ext cx="0" cy="0"/>
          <a:chOff x="0" y="0"/>
          <a:chExt cx="0" cy="0"/>
        </a:xfrm>
      </p:grpSpPr>
      <p:sp>
        <p:nvSpPr>
          <p:cNvPr id="1931" name="Google Shape;1931;p208"/>
          <p:cNvSpPr txBox="1"/>
          <p:nvPr>
            <p:ph type="ctrTitle"/>
          </p:nvPr>
        </p:nvSpPr>
        <p:spPr>
          <a:xfrm>
            <a:off x="435700" y="254342"/>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Number Talk: Subtract Fractions</a:t>
            </a:r>
            <a:endParaRPr b="0" sz="2800">
              <a:solidFill>
                <a:srgbClr val="595959"/>
              </a:solidFill>
              <a:latin typeface="Hepta Slab"/>
              <a:ea typeface="Hepta Slab"/>
              <a:cs typeface="Hepta Slab"/>
              <a:sym typeface="Hepta Slab"/>
            </a:endParaRPr>
          </a:p>
        </p:txBody>
      </p:sp>
      <p:sp>
        <p:nvSpPr>
          <p:cNvPr id="1932" name="Google Shape;1932;p208"/>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933" name="Google Shape;1933;p20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934" name="Google Shape;1934;p208"/>
          <p:cNvSpPr/>
          <p:nvPr/>
        </p:nvSpPr>
        <p:spPr>
          <a:xfrm rot="-685879">
            <a:off x="806557" y="1677113"/>
            <a:ext cx="2769299" cy="758738"/>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5" name="Google Shape;1935;p208"/>
          <p:cNvSpPr txBox="1"/>
          <p:nvPr/>
        </p:nvSpPr>
        <p:spPr>
          <a:xfrm rot="-751316">
            <a:off x="1165412" y="1637689"/>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each missing number mentally. </a:t>
            </a:r>
            <a:endParaRPr b="1" sz="1600">
              <a:solidFill>
                <a:srgbClr val="434343"/>
              </a:solidFill>
              <a:latin typeface="Caveat Brush"/>
              <a:ea typeface="Caveat Brush"/>
              <a:cs typeface="Caveat Brush"/>
              <a:sym typeface="Caveat Brush"/>
            </a:endParaRPr>
          </a:p>
        </p:txBody>
      </p:sp>
      <p:pic>
        <p:nvPicPr>
          <p:cNvPr id="1936" name="Google Shape;1936;p208"/>
          <p:cNvPicPr preferRelativeResize="0"/>
          <p:nvPr/>
        </p:nvPicPr>
        <p:blipFill>
          <a:blip r:embed="rId3">
            <a:alphaModFix/>
          </a:blip>
          <a:stretch>
            <a:fillRect/>
          </a:stretch>
        </p:blipFill>
        <p:spPr>
          <a:xfrm>
            <a:off x="3600025" y="2231827"/>
            <a:ext cx="2434882" cy="1128900"/>
          </a:xfrm>
          <a:prstGeom prst="rect">
            <a:avLst/>
          </a:prstGeom>
          <a:noFill/>
          <a:ln>
            <a:noFill/>
          </a:ln>
        </p:spPr>
      </p:pic>
    </p:spTree>
  </p:cSld>
  <p:clrMapOvr>
    <a:masterClrMapping/>
  </p:clrMapOvr>
</p:sld>
</file>

<file path=ppt/slides/slide1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0" name="Shape 1940"/>
        <p:cNvGrpSpPr/>
        <p:nvPr/>
      </p:nvGrpSpPr>
      <p:grpSpPr>
        <a:xfrm>
          <a:off x="0" y="0"/>
          <a:ext cx="0" cy="0"/>
          <a:chOff x="0" y="0"/>
          <a:chExt cx="0" cy="0"/>
        </a:xfrm>
      </p:grpSpPr>
      <p:sp>
        <p:nvSpPr>
          <p:cNvPr id="1941" name="Google Shape;1941;p209"/>
          <p:cNvSpPr txBox="1"/>
          <p:nvPr>
            <p:ph type="ctrTitle"/>
          </p:nvPr>
        </p:nvSpPr>
        <p:spPr>
          <a:xfrm>
            <a:off x="435700" y="254342"/>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Number Talk: Subtract Fractions</a:t>
            </a:r>
            <a:endParaRPr b="0" sz="2800">
              <a:solidFill>
                <a:srgbClr val="595959"/>
              </a:solidFill>
              <a:latin typeface="Hepta Slab"/>
              <a:ea typeface="Hepta Slab"/>
              <a:cs typeface="Hepta Slab"/>
              <a:sym typeface="Hepta Slab"/>
            </a:endParaRPr>
          </a:p>
        </p:txBody>
      </p:sp>
      <p:sp>
        <p:nvSpPr>
          <p:cNvPr id="1942" name="Google Shape;1942;p209"/>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943" name="Google Shape;1943;p20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944" name="Google Shape;1944;p209"/>
          <p:cNvSpPr/>
          <p:nvPr/>
        </p:nvSpPr>
        <p:spPr>
          <a:xfrm rot="-685879">
            <a:off x="806557" y="1677113"/>
            <a:ext cx="2769299" cy="758738"/>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5" name="Google Shape;1945;p209"/>
          <p:cNvSpPr txBox="1"/>
          <p:nvPr/>
        </p:nvSpPr>
        <p:spPr>
          <a:xfrm rot="-751316">
            <a:off x="1165412" y="1637689"/>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each missing number mentally. </a:t>
            </a:r>
            <a:endParaRPr b="1" sz="1600">
              <a:solidFill>
                <a:srgbClr val="434343"/>
              </a:solidFill>
              <a:latin typeface="Caveat Brush"/>
              <a:ea typeface="Caveat Brush"/>
              <a:cs typeface="Caveat Brush"/>
              <a:sym typeface="Caveat Brush"/>
            </a:endParaRPr>
          </a:p>
        </p:txBody>
      </p:sp>
      <p:pic>
        <p:nvPicPr>
          <p:cNvPr id="1946" name="Google Shape;1946;p209"/>
          <p:cNvPicPr preferRelativeResize="0"/>
          <p:nvPr/>
        </p:nvPicPr>
        <p:blipFill>
          <a:blip r:embed="rId3">
            <a:alphaModFix/>
          </a:blip>
          <a:stretch>
            <a:fillRect/>
          </a:stretch>
        </p:blipFill>
        <p:spPr>
          <a:xfrm>
            <a:off x="3934413" y="2001908"/>
            <a:ext cx="2003125" cy="982300"/>
          </a:xfrm>
          <a:prstGeom prst="rect">
            <a:avLst/>
          </a:prstGeom>
          <a:noFill/>
          <a:ln>
            <a:noFill/>
          </a:ln>
        </p:spPr>
      </p:pic>
    </p:spTree>
  </p:cSld>
  <p:clrMapOvr>
    <a:masterClrMapping/>
  </p:clrMapOvr>
</p:sld>
</file>

<file path=ppt/slides/slide1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0" name="Shape 1950"/>
        <p:cNvGrpSpPr/>
        <p:nvPr/>
      </p:nvGrpSpPr>
      <p:grpSpPr>
        <a:xfrm>
          <a:off x="0" y="0"/>
          <a:ext cx="0" cy="0"/>
          <a:chOff x="0" y="0"/>
          <a:chExt cx="0" cy="0"/>
        </a:xfrm>
      </p:grpSpPr>
      <p:sp>
        <p:nvSpPr>
          <p:cNvPr id="1951" name="Google Shape;1951;p210"/>
          <p:cNvSpPr txBox="1"/>
          <p:nvPr>
            <p:ph type="ctrTitle"/>
          </p:nvPr>
        </p:nvSpPr>
        <p:spPr>
          <a:xfrm>
            <a:off x="435700" y="254342"/>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Number Talk: Subtract Fractions</a:t>
            </a:r>
            <a:endParaRPr b="0" sz="2800">
              <a:solidFill>
                <a:srgbClr val="595959"/>
              </a:solidFill>
              <a:latin typeface="Hepta Slab"/>
              <a:ea typeface="Hepta Slab"/>
              <a:cs typeface="Hepta Slab"/>
              <a:sym typeface="Hepta Slab"/>
            </a:endParaRPr>
          </a:p>
        </p:txBody>
      </p:sp>
      <p:sp>
        <p:nvSpPr>
          <p:cNvPr id="1952" name="Google Shape;1952;p210"/>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953" name="Google Shape;1953;p21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954" name="Google Shape;1954;p210"/>
          <p:cNvSpPr/>
          <p:nvPr/>
        </p:nvSpPr>
        <p:spPr>
          <a:xfrm rot="-685879">
            <a:off x="806557" y="1677113"/>
            <a:ext cx="2769299" cy="758738"/>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5" name="Google Shape;1955;p210"/>
          <p:cNvSpPr txBox="1"/>
          <p:nvPr/>
        </p:nvSpPr>
        <p:spPr>
          <a:xfrm rot="-751316">
            <a:off x="1165412" y="1637689"/>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each missing number mentally. </a:t>
            </a:r>
            <a:endParaRPr b="1" sz="1600">
              <a:solidFill>
                <a:srgbClr val="434343"/>
              </a:solidFill>
              <a:latin typeface="Caveat Brush"/>
              <a:ea typeface="Caveat Brush"/>
              <a:cs typeface="Caveat Brush"/>
              <a:sym typeface="Caveat Brush"/>
            </a:endParaRPr>
          </a:p>
        </p:txBody>
      </p:sp>
      <p:pic>
        <p:nvPicPr>
          <p:cNvPr id="1956" name="Google Shape;1956;p210"/>
          <p:cNvPicPr preferRelativeResize="0"/>
          <p:nvPr/>
        </p:nvPicPr>
        <p:blipFill>
          <a:blip r:embed="rId3">
            <a:alphaModFix/>
          </a:blip>
          <a:stretch>
            <a:fillRect/>
          </a:stretch>
        </p:blipFill>
        <p:spPr>
          <a:xfrm>
            <a:off x="3837370" y="2038287"/>
            <a:ext cx="2652051" cy="1300525"/>
          </a:xfrm>
          <a:prstGeom prst="rect">
            <a:avLst/>
          </a:prstGeom>
          <a:noFill/>
          <a:ln>
            <a:noFill/>
          </a:ln>
        </p:spPr>
      </p:pic>
    </p:spTree>
  </p:cSld>
  <p:clrMapOvr>
    <a:masterClrMapping/>
  </p:clrMapOvr>
</p:sld>
</file>

<file path=ppt/slides/slide1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0" name="Shape 1960"/>
        <p:cNvGrpSpPr/>
        <p:nvPr/>
      </p:nvGrpSpPr>
      <p:grpSpPr>
        <a:xfrm>
          <a:off x="0" y="0"/>
          <a:ext cx="0" cy="0"/>
          <a:chOff x="0" y="0"/>
          <a:chExt cx="0" cy="0"/>
        </a:xfrm>
      </p:grpSpPr>
      <p:sp>
        <p:nvSpPr>
          <p:cNvPr id="1961" name="Google Shape;1961;p211"/>
          <p:cNvSpPr txBox="1"/>
          <p:nvPr>
            <p:ph type="ctrTitle"/>
          </p:nvPr>
        </p:nvSpPr>
        <p:spPr>
          <a:xfrm>
            <a:off x="435700" y="254342"/>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Number Talk: Subtract Fractions</a:t>
            </a:r>
            <a:endParaRPr b="0" sz="2800">
              <a:solidFill>
                <a:srgbClr val="595959"/>
              </a:solidFill>
              <a:latin typeface="Hepta Slab"/>
              <a:ea typeface="Hepta Slab"/>
              <a:cs typeface="Hepta Slab"/>
              <a:sym typeface="Hepta Slab"/>
            </a:endParaRPr>
          </a:p>
        </p:txBody>
      </p:sp>
      <p:sp>
        <p:nvSpPr>
          <p:cNvPr id="1962" name="Google Shape;1962;p211"/>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963" name="Google Shape;1963;p21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964" name="Google Shape;1964;p211"/>
          <p:cNvSpPr/>
          <p:nvPr/>
        </p:nvSpPr>
        <p:spPr>
          <a:xfrm rot="-685879">
            <a:off x="806557" y="1677113"/>
            <a:ext cx="2769299" cy="758738"/>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5" name="Google Shape;1965;p211"/>
          <p:cNvSpPr txBox="1"/>
          <p:nvPr/>
        </p:nvSpPr>
        <p:spPr>
          <a:xfrm rot="-751316">
            <a:off x="1165412" y="1637689"/>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each missing number mentally. </a:t>
            </a:r>
            <a:endParaRPr b="1" sz="1600">
              <a:solidFill>
                <a:srgbClr val="434343"/>
              </a:solidFill>
              <a:latin typeface="Caveat Brush"/>
              <a:ea typeface="Caveat Brush"/>
              <a:cs typeface="Caveat Brush"/>
              <a:sym typeface="Caveat Brush"/>
            </a:endParaRPr>
          </a:p>
        </p:txBody>
      </p:sp>
      <p:pic>
        <p:nvPicPr>
          <p:cNvPr id="1966" name="Google Shape;1966;p211"/>
          <p:cNvPicPr preferRelativeResize="0"/>
          <p:nvPr/>
        </p:nvPicPr>
        <p:blipFill>
          <a:blip r:embed="rId3">
            <a:alphaModFix/>
          </a:blip>
          <a:stretch>
            <a:fillRect/>
          </a:stretch>
        </p:blipFill>
        <p:spPr>
          <a:xfrm>
            <a:off x="3716043" y="2050436"/>
            <a:ext cx="3079933" cy="1261075"/>
          </a:xfrm>
          <a:prstGeom prst="rect">
            <a:avLst/>
          </a:prstGeom>
          <a:noFill/>
          <a:ln>
            <a:noFill/>
          </a:ln>
        </p:spPr>
      </p:pic>
    </p:spTree>
  </p:cSld>
  <p:clrMapOvr>
    <a:masterClrMapping/>
  </p:clrMapOvr>
</p:sld>
</file>

<file path=ppt/slides/slide1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0" name="Shape 1970"/>
        <p:cNvGrpSpPr/>
        <p:nvPr/>
      </p:nvGrpSpPr>
      <p:grpSpPr>
        <a:xfrm>
          <a:off x="0" y="0"/>
          <a:ext cx="0" cy="0"/>
          <a:chOff x="0" y="0"/>
          <a:chExt cx="0" cy="0"/>
        </a:xfrm>
      </p:grpSpPr>
      <p:sp>
        <p:nvSpPr>
          <p:cNvPr id="1971" name="Google Shape;1971;p212"/>
          <p:cNvSpPr txBox="1"/>
          <p:nvPr/>
        </p:nvSpPr>
        <p:spPr>
          <a:xfrm>
            <a:off x="288950" y="427650"/>
            <a:ext cx="7998300" cy="681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Find and Check Sums</a:t>
            </a:r>
            <a:endParaRPr sz="3200">
              <a:solidFill>
                <a:srgbClr val="595959"/>
              </a:solidFill>
              <a:latin typeface="Hepta Slab"/>
              <a:ea typeface="Hepta Slab"/>
              <a:cs typeface="Hepta Slab"/>
              <a:sym typeface="Hepta Slab"/>
            </a:endParaRPr>
          </a:p>
        </p:txBody>
      </p:sp>
      <p:sp>
        <p:nvSpPr>
          <p:cNvPr id="1972" name="Google Shape;1972;p21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973" name="Google Shape;1973;p212"/>
          <p:cNvSpPr txBox="1"/>
          <p:nvPr/>
        </p:nvSpPr>
        <p:spPr>
          <a:xfrm>
            <a:off x="2107300" y="1183525"/>
            <a:ext cx="5319300" cy="95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t>1. Find the value of each sum.</a:t>
            </a:r>
            <a:endParaRPr sz="2000"/>
          </a:p>
        </p:txBody>
      </p:sp>
      <p:pic>
        <p:nvPicPr>
          <p:cNvPr id="1974" name="Google Shape;1974;p212"/>
          <p:cNvPicPr preferRelativeResize="0"/>
          <p:nvPr/>
        </p:nvPicPr>
        <p:blipFill>
          <a:blip r:embed="rId3">
            <a:alphaModFix/>
          </a:blip>
          <a:stretch>
            <a:fillRect/>
          </a:stretch>
        </p:blipFill>
        <p:spPr>
          <a:xfrm>
            <a:off x="1331588" y="1869900"/>
            <a:ext cx="6276975" cy="25812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8" name="Shape 1978"/>
        <p:cNvGrpSpPr/>
        <p:nvPr/>
      </p:nvGrpSpPr>
      <p:grpSpPr>
        <a:xfrm>
          <a:off x="0" y="0"/>
          <a:ext cx="0" cy="0"/>
          <a:chOff x="0" y="0"/>
          <a:chExt cx="0" cy="0"/>
        </a:xfrm>
      </p:grpSpPr>
      <p:sp>
        <p:nvSpPr>
          <p:cNvPr id="1979" name="Google Shape;1979;p213"/>
          <p:cNvSpPr txBox="1"/>
          <p:nvPr/>
        </p:nvSpPr>
        <p:spPr>
          <a:xfrm>
            <a:off x="288950" y="427650"/>
            <a:ext cx="7998300" cy="681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Find and Check Sums</a:t>
            </a:r>
            <a:endParaRPr sz="3200">
              <a:solidFill>
                <a:srgbClr val="595959"/>
              </a:solidFill>
              <a:latin typeface="Hepta Slab"/>
              <a:ea typeface="Hepta Slab"/>
              <a:cs typeface="Hepta Slab"/>
              <a:sym typeface="Hepta Slab"/>
            </a:endParaRPr>
          </a:p>
        </p:txBody>
      </p:sp>
      <p:sp>
        <p:nvSpPr>
          <p:cNvPr id="1980" name="Google Shape;1980;p21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981" name="Google Shape;1981;p213"/>
          <p:cNvSpPr txBox="1"/>
          <p:nvPr/>
        </p:nvSpPr>
        <p:spPr>
          <a:xfrm>
            <a:off x="408950" y="1966850"/>
            <a:ext cx="3618600" cy="95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2. Use the expanded form of both 8,299 and 1,111 to check the value you found for the last sum.</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pic>
        <p:nvPicPr>
          <p:cNvPr id="1982" name="Google Shape;1982;p213"/>
          <p:cNvPicPr preferRelativeResize="0"/>
          <p:nvPr/>
        </p:nvPicPr>
        <p:blipFill>
          <a:blip r:embed="rId3">
            <a:alphaModFix/>
          </a:blip>
          <a:stretch>
            <a:fillRect/>
          </a:stretch>
        </p:blipFill>
        <p:spPr>
          <a:xfrm>
            <a:off x="4415725" y="2037588"/>
            <a:ext cx="4076101" cy="2299487"/>
          </a:xfrm>
          <a:prstGeom prst="rect">
            <a:avLst/>
          </a:prstGeom>
          <a:noFill/>
          <a:ln cap="flat" cmpd="sng" w="19050">
            <a:solidFill>
              <a:schemeClr val="dk2"/>
            </a:solidFill>
            <a:prstDash val="solid"/>
            <a:round/>
            <a:headEnd len="sm" w="sm" type="none"/>
            <a:tailEnd len="sm" w="sm" type="none"/>
          </a:ln>
        </p:spPr>
      </p:pic>
      <p:sp>
        <p:nvSpPr>
          <p:cNvPr id="1983" name="Google Shape;1983;p213"/>
          <p:cNvSpPr txBox="1"/>
          <p:nvPr/>
        </p:nvSpPr>
        <p:spPr>
          <a:xfrm>
            <a:off x="4270075" y="1152425"/>
            <a:ext cx="4076100" cy="841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3. Each computation shown has at least one error. Find the errors and show the correct calculation.</a:t>
            </a:r>
            <a:endParaRPr/>
          </a:p>
        </p:txBody>
      </p:sp>
    </p:spTree>
  </p:cSld>
  <p:clrMapOvr>
    <a:masterClrMapping/>
  </p:clrMapOvr>
</p:sld>
</file>

<file path=ppt/slides/slide1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7" name="Shape 1987"/>
        <p:cNvGrpSpPr/>
        <p:nvPr/>
      </p:nvGrpSpPr>
      <p:grpSpPr>
        <a:xfrm>
          <a:off x="0" y="0"/>
          <a:ext cx="0" cy="0"/>
          <a:chOff x="0" y="0"/>
          <a:chExt cx="0" cy="0"/>
        </a:xfrm>
      </p:grpSpPr>
      <p:sp>
        <p:nvSpPr>
          <p:cNvPr id="1988" name="Google Shape;1988;p214"/>
          <p:cNvSpPr txBox="1"/>
          <p:nvPr/>
        </p:nvSpPr>
        <p:spPr>
          <a:xfrm>
            <a:off x="288950" y="427650"/>
            <a:ext cx="7998300" cy="567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Priya’s Family Heirlooms</a:t>
            </a:r>
            <a:endParaRPr sz="3200">
              <a:solidFill>
                <a:srgbClr val="595959"/>
              </a:solidFill>
              <a:latin typeface="Hepta Slab"/>
              <a:ea typeface="Hepta Slab"/>
              <a:cs typeface="Hepta Slab"/>
              <a:sym typeface="Hepta Slab"/>
            </a:endParaRPr>
          </a:p>
        </p:txBody>
      </p:sp>
      <p:sp>
        <p:nvSpPr>
          <p:cNvPr id="1989" name="Google Shape;1989;p21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990" name="Google Shape;1990;p214"/>
          <p:cNvSpPr txBox="1"/>
          <p:nvPr/>
        </p:nvSpPr>
        <p:spPr>
          <a:xfrm>
            <a:off x="514350" y="1017975"/>
            <a:ext cx="3236100" cy="70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t>Priya’s mom wore an heirloom bracelet at her wedding in 1996. The bracelet was made in 1947. </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en" sz="1200"/>
              <a:t>Priya subtracted to find out how old the bracelet was when her parents were married. </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en" sz="1200"/>
              <a:t>Priya learned that her grandmother had also worn the bracelets at her wedding 24 years earlier. </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en" sz="1200"/>
              <a:t>Priya subtracted to find out when her grandparents were married.</a:t>
            </a:r>
            <a:endParaRPr sz="1200"/>
          </a:p>
        </p:txBody>
      </p:sp>
      <p:sp>
        <p:nvSpPr>
          <p:cNvPr id="1991" name="Google Shape;1991;p214"/>
          <p:cNvSpPr txBox="1"/>
          <p:nvPr/>
        </p:nvSpPr>
        <p:spPr>
          <a:xfrm>
            <a:off x="4286250" y="1189425"/>
            <a:ext cx="4232700" cy="341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t>1. Are both calculations correct? Why does one calculation have some numbers crossed out and some new numbers, but the other one does not? Explain your reasoning.</a:t>
            </a:r>
            <a:endParaRPr sz="1300"/>
          </a:p>
          <a:p>
            <a:pPr indent="0" lvl="0" marL="0" rtl="0" algn="l">
              <a:spcBef>
                <a:spcPts val="0"/>
              </a:spcBef>
              <a:spcAft>
                <a:spcPts val="0"/>
              </a:spcAft>
              <a:buNone/>
            </a:pPr>
            <a:r>
              <a:t/>
            </a:r>
            <a:endParaRPr sz="1300"/>
          </a:p>
          <a:p>
            <a:pPr indent="0" lvl="0" marL="0" rtl="0" algn="l">
              <a:spcBef>
                <a:spcPts val="0"/>
              </a:spcBef>
              <a:spcAft>
                <a:spcPts val="0"/>
              </a:spcAft>
              <a:buNone/>
            </a:pPr>
            <a:r>
              <a:t/>
            </a:r>
            <a:endParaRPr sz="1300"/>
          </a:p>
          <a:p>
            <a:pPr indent="0" lvl="0" marL="0" rtl="0" algn="l">
              <a:spcBef>
                <a:spcPts val="0"/>
              </a:spcBef>
              <a:spcAft>
                <a:spcPts val="0"/>
              </a:spcAft>
              <a:buNone/>
            </a:pPr>
            <a:r>
              <a:rPr lang="en" sz="1300"/>
              <a:t>2. Priya’s grandmother wore an heirloom necklace and earring set that was 63 years old when she was married in 1972.</a:t>
            </a:r>
            <a:endParaRPr sz="1300"/>
          </a:p>
          <a:p>
            <a:pPr indent="0" lvl="0" marL="0" rtl="0" algn="l">
              <a:spcBef>
                <a:spcPts val="0"/>
              </a:spcBef>
              <a:spcAft>
                <a:spcPts val="0"/>
              </a:spcAft>
              <a:buNone/>
            </a:pPr>
            <a:r>
              <a:t/>
            </a:r>
            <a:endParaRPr sz="1300"/>
          </a:p>
          <a:p>
            <a:pPr indent="0" lvl="0" marL="0" rtl="0" algn="l">
              <a:spcBef>
                <a:spcPts val="0"/>
              </a:spcBef>
              <a:spcAft>
                <a:spcPts val="0"/>
              </a:spcAft>
              <a:buNone/>
            </a:pPr>
            <a:r>
              <a:rPr lang="en" sz="1300"/>
              <a:t>a. If Priya uses the standard algorithm to subtract 1972-63  will she need to decompose a unit? Explain your reasoning. </a:t>
            </a:r>
            <a:endParaRPr sz="1300"/>
          </a:p>
          <a:p>
            <a:pPr indent="0" lvl="0" marL="0" rtl="0" algn="l">
              <a:spcBef>
                <a:spcPts val="0"/>
              </a:spcBef>
              <a:spcAft>
                <a:spcPts val="0"/>
              </a:spcAft>
              <a:buNone/>
            </a:pPr>
            <a:r>
              <a:t/>
            </a:r>
            <a:endParaRPr sz="1300"/>
          </a:p>
          <a:p>
            <a:pPr indent="0" lvl="0" marL="0" rtl="0" algn="l">
              <a:spcBef>
                <a:spcPts val="0"/>
              </a:spcBef>
              <a:spcAft>
                <a:spcPts val="0"/>
              </a:spcAft>
              <a:buNone/>
            </a:pPr>
            <a:r>
              <a:rPr lang="en" sz="1300"/>
              <a:t>b. Use the standard algorithm to subtract 1972-63 and find the year the necklace was made.</a:t>
            </a:r>
            <a:endParaRPr sz="1300"/>
          </a:p>
        </p:txBody>
      </p:sp>
      <p:pic>
        <p:nvPicPr>
          <p:cNvPr id="1992" name="Google Shape;1992;p214"/>
          <p:cNvPicPr preferRelativeResize="0"/>
          <p:nvPr/>
        </p:nvPicPr>
        <p:blipFill>
          <a:blip r:embed="rId3">
            <a:alphaModFix/>
          </a:blip>
          <a:stretch>
            <a:fillRect/>
          </a:stretch>
        </p:blipFill>
        <p:spPr>
          <a:xfrm>
            <a:off x="1539913" y="2242050"/>
            <a:ext cx="1184969" cy="841500"/>
          </a:xfrm>
          <a:prstGeom prst="rect">
            <a:avLst/>
          </a:prstGeom>
          <a:noFill/>
          <a:ln cap="flat" cmpd="sng" w="19050">
            <a:solidFill>
              <a:schemeClr val="dk2"/>
            </a:solidFill>
            <a:prstDash val="solid"/>
            <a:round/>
            <a:headEnd len="sm" w="sm" type="none"/>
            <a:tailEnd len="sm" w="sm" type="none"/>
          </a:ln>
        </p:spPr>
      </p:pic>
      <p:pic>
        <p:nvPicPr>
          <p:cNvPr id="1993" name="Google Shape;1993;p214"/>
          <p:cNvPicPr preferRelativeResize="0"/>
          <p:nvPr/>
        </p:nvPicPr>
        <p:blipFill>
          <a:blip r:embed="rId4">
            <a:alphaModFix/>
          </a:blip>
          <a:stretch>
            <a:fillRect/>
          </a:stretch>
        </p:blipFill>
        <p:spPr>
          <a:xfrm>
            <a:off x="1463875" y="3540200"/>
            <a:ext cx="1337062" cy="707100"/>
          </a:xfrm>
          <a:prstGeom prst="rect">
            <a:avLst/>
          </a:prstGeom>
          <a:noFill/>
          <a:ln cap="flat" cmpd="sng" w="19050">
            <a:solidFill>
              <a:schemeClr val="dk2"/>
            </a:solidFill>
            <a:prstDash val="solid"/>
            <a:round/>
            <a:headEnd len="sm" w="sm" type="none"/>
            <a:tailEnd len="sm" w="sm" type="none"/>
          </a:ln>
        </p:spPr>
      </p:pic>
      <p:pic>
        <p:nvPicPr>
          <p:cNvPr id="1994" name="Google Shape;1994;p214"/>
          <p:cNvPicPr preferRelativeResize="0"/>
          <p:nvPr/>
        </p:nvPicPr>
        <p:blipFill>
          <a:blip r:embed="rId5">
            <a:alphaModFix/>
          </a:blip>
          <a:stretch>
            <a:fillRect/>
          </a:stretch>
        </p:blipFill>
        <p:spPr>
          <a:xfrm>
            <a:off x="622899" y="427650"/>
            <a:ext cx="840975" cy="567000"/>
          </a:xfrm>
          <a:prstGeom prst="rect">
            <a:avLst/>
          </a:prstGeom>
          <a:noFill/>
          <a:ln>
            <a:noFill/>
          </a:ln>
        </p:spPr>
      </p:pic>
      <p:pic>
        <p:nvPicPr>
          <p:cNvPr id="1995" name="Google Shape;1995;p214"/>
          <p:cNvPicPr preferRelativeResize="0"/>
          <p:nvPr/>
        </p:nvPicPr>
        <p:blipFill>
          <a:blip r:embed="rId6">
            <a:alphaModFix/>
          </a:blip>
          <a:stretch>
            <a:fillRect/>
          </a:stretch>
        </p:blipFill>
        <p:spPr>
          <a:xfrm>
            <a:off x="7082127" y="447952"/>
            <a:ext cx="729565" cy="567000"/>
          </a:xfrm>
          <a:prstGeom prst="rect">
            <a:avLst/>
          </a:prstGeom>
          <a:noFill/>
          <a:ln>
            <a:noFill/>
          </a:ln>
        </p:spPr>
      </p:pic>
    </p:spTree>
  </p:cSld>
  <p:clrMapOvr>
    <a:masterClrMapping/>
  </p:clrMapOvr>
</p:sld>
</file>

<file path=ppt/slides/slide1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9" name="Shape 1999"/>
        <p:cNvGrpSpPr/>
        <p:nvPr/>
      </p:nvGrpSpPr>
      <p:grpSpPr>
        <a:xfrm>
          <a:off x="0" y="0"/>
          <a:ext cx="0" cy="0"/>
          <a:chOff x="0" y="0"/>
          <a:chExt cx="0" cy="0"/>
        </a:xfrm>
      </p:grpSpPr>
      <p:sp>
        <p:nvSpPr>
          <p:cNvPr id="2000" name="Google Shape;2000;p215"/>
          <p:cNvSpPr txBox="1"/>
          <p:nvPr/>
        </p:nvSpPr>
        <p:spPr>
          <a:xfrm>
            <a:off x="288950" y="427650"/>
            <a:ext cx="7998300" cy="567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Priya’s Family Heirlooms</a:t>
            </a:r>
            <a:endParaRPr sz="3200">
              <a:solidFill>
                <a:srgbClr val="595959"/>
              </a:solidFill>
              <a:latin typeface="Hepta Slab"/>
              <a:ea typeface="Hepta Slab"/>
              <a:cs typeface="Hepta Slab"/>
              <a:sym typeface="Hepta Slab"/>
            </a:endParaRPr>
          </a:p>
        </p:txBody>
      </p:sp>
      <p:sp>
        <p:nvSpPr>
          <p:cNvPr id="2001" name="Google Shape;2001;p21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2002" name="Google Shape;2002;p215"/>
          <p:cNvSpPr txBox="1"/>
          <p:nvPr/>
        </p:nvSpPr>
        <p:spPr>
          <a:xfrm>
            <a:off x="514350" y="1017975"/>
            <a:ext cx="3236100" cy="70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t>Priya’s mom wore an heirloom bracelet at her wedding in 1996. The bracelet was made in 1947. </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en" sz="1200"/>
              <a:t>Priya subtracted to find out how old the bracelet was when her parents were married. </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en" sz="1200"/>
              <a:t>Priya learned that her grandmother had also worn the bracelets at her wedding 24 years earlier. </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en" sz="1200"/>
              <a:t>Priya subtracted to find out when her grandparents were married.</a:t>
            </a:r>
            <a:endParaRPr sz="1200"/>
          </a:p>
        </p:txBody>
      </p:sp>
      <p:sp>
        <p:nvSpPr>
          <p:cNvPr id="2003" name="Google Shape;2003;p215"/>
          <p:cNvSpPr txBox="1"/>
          <p:nvPr/>
        </p:nvSpPr>
        <p:spPr>
          <a:xfrm>
            <a:off x="4286250" y="1189425"/>
            <a:ext cx="4232700" cy="341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t>3. Create a subtraction problem that would not require decomposing a unit to subtract. Then solve the problem.</a:t>
            </a:r>
            <a:endParaRPr sz="1500"/>
          </a:p>
        </p:txBody>
      </p:sp>
      <p:pic>
        <p:nvPicPr>
          <p:cNvPr id="2004" name="Google Shape;2004;p215"/>
          <p:cNvPicPr preferRelativeResize="0"/>
          <p:nvPr/>
        </p:nvPicPr>
        <p:blipFill>
          <a:blip r:embed="rId3">
            <a:alphaModFix/>
          </a:blip>
          <a:stretch>
            <a:fillRect/>
          </a:stretch>
        </p:blipFill>
        <p:spPr>
          <a:xfrm>
            <a:off x="1539913" y="2242050"/>
            <a:ext cx="1184969" cy="841500"/>
          </a:xfrm>
          <a:prstGeom prst="rect">
            <a:avLst/>
          </a:prstGeom>
          <a:noFill/>
          <a:ln cap="flat" cmpd="sng" w="19050">
            <a:solidFill>
              <a:schemeClr val="dk2"/>
            </a:solidFill>
            <a:prstDash val="solid"/>
            <a:round/>
            <a:headEnd len="sm" w="sm" type="none"/>
            <a:tailEnd len="sm" w="sm" type="none"/>
          </a:ln>
        </p:spPr>
      </p:pic>
      <p:pic>
        <p:nvPicPr>
          <p:cNvPr id="2005" name="Google Shape;2005;p215"/>
          <p:cNvPicPr preferRelativeResize="0"/>
          <p:nvPr/>
        </p:nvPicPr>
        <p:blipFill>
          <a:blip r:embed="rId4">
            <a:alphaModFix/>
          </a:blip>
          <a:stretch>
            <a:fillRect/>
          </a:stretch>
        </p:blipFill>
        <p:spPr>
          <a:xfrm>
            <a:off x="1463875" y="3540200"/>
            <a:ext cx="1337062" cy="707100"/>
          </a:xfrm>
          <a:prstGeom prst="rect">
            <a:avLst/>
          </a:prstGeom>
          <a:noFill/>
          <a:ln cap="flat" cmpd="sng" w="19050">
            <a:solidFill>
              <a:schemeClr val="dk2"/>
            </a:solidFill>
            <a:prstDash val="solid"/>
            <a:round/>
            <a:headEnd len="sm" w="sm" type="none"/>
            <a:tailEnd len="sm" w="sm" type="none"/>
          </a:ln>
        </p:spPr>
      </p:pic>
      <p:pic>
        <p:nvPicPr>
          <p:cNvPr id="2006" name="Google Shape;2006;p215"/>
          <p:cNvPicPr preferRelativeResize="0"/>
          <p:nvPr/>
        </p:nvPicPr>
        <p:blipFill>
          <a:blip r:embed="rId5">
            <a:alphaModFix/>
          </a:blip>
          <a:stretch>
            <a:fillRect/>
          </a:stretch>
        </p:blipFill>
        <p:spPr>
          <a:xfrm>
            <a:off x="622899" y="427650"/>
            <a:ext cx="840975" cy="567000"/>
          </a:xfrm>
          <a:prstGeom prst="rect">
            <a:avLst/>
          </a:prstGeom>
          <a:noFill/>
          <a:ln>
            <a:noFill/>
          </a:ln>
        </p:spPr>
      </p:pic>
      <p:pic>
        <p:nvPicPr>
          <p:cNvPr id="2007" name="Google Shape;2007;p215"/>
          <p:cNvPicPr preferRelativeResize="0"/>
          <p:nvPr/>
        </p:nvPicPr>
        <p:blipFill>
          <a:blip r:embed="rId6">
            <a:alphaModFix/>
          </a:blip>
          <a:stretch>
            <a:fillRect/>
          </a:stretch>
        </p:blipFill>
        <p:spPr>
          <a:xfrm>
            <a:off x="7082127" y="447952"/>
            <a:ext cx="729565" cy="567000"/>
          </a:xfrm>
          <a:prstGeom prst="rect">
            <a:avLst/>
          </a:prstGeom>
          <a:noFill/>
          <a:ln>
            <a:noFill/>
          </a:ln>
        </p:spPr>
      </p:pic>
      <p:pic>
        <p:nvPicPr>
          <p:cNvPr id="2008" name="Google Shape;2008;p215"/>
          <p:cNvPicPr preferRelativeResize="0"/>
          <p:nvPr/>
        </p:nvPicPr>
        <p:blipFill>
          <a:blip r:embed="rId7">
            <a:alphaModFix/>
          </a:blip>
          <a:stretch>
            <a:fillRect/>
          </a:stretch>
        </p:blipFill>
        <p:spPr>
          <a:xfrm>
            <a:off x="5326275" y="2327025"/>
            <a:ext cx="2152650" cy="11430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2" name="Shape 2012"/>
        <p:cNvGrpSpPr/>
        <p:nvPr/>
      </p:nvGrpSpPr>
      <p:grpSpPr>
        <a:xfrm>
          <a:off x="0" y="0"/>
          <a:ext cx="0" cy="0"/>
          <a:chOff x="0" y="0"/>
          <a:chExt cx="0" cy="0"/>
        </a:xfrm>
      </p:grpSpPr>
      <p:sp>
        <p:nvSpPr>
          <p:cNvPr id="2013" name="Google Shape;2013;p216"/>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2014" name="Google Shape;2014;p216"/>
          <p:cNvPicPr preferRelativeResize="0"/>
          <p:nvPr/>
        </p:nvPicPr>
        <p:blipFill rotWithShape="1">
          <a:blip r:embed="rId3">
            <a:alphaModFix/>
          </a:blip>
          <a:srcRect b="0" l="21370" r="22481" t="0"/>
          <a:stretch/>
        </p:blipFill>
        <p:spPr>
          <a:xfrm>
            <a:off x="3938448" y="3154050"/>
            <a:ext cx="1267096" cy="1419300"/>
          </a:xfrm>
          <a:prstGeom prst="rect">
            <a:avLst/>
          </a:prstGeom>
          <a:noFill/>
          <a:ln>
            <a:noFill/>
          </a:ln>
        </p:spPr>
      </p:pic>
      <p:sp>
        <p:nvSpPr>
          <p:cNvPr id="2015" name="Google Shape;2015;p216"/>
          <p:cNvSpPr/>
          <p:nvPr/>
        </p:nvSpPr>
        <p:spPr>
          <a:xfrm flipH="1">
            <a:off x="735067" y="2377450"/>
            <a:ext cx="3119183" cy="141930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6" name="Google Shape;2016;p216"/>
          <p:cNvSpPr txBox="1"/>
          <p:nvPr/>
        </p:nvSpPr>
        <p:spPr>
          <a:xfrm>
            <a:off x="1150275" y="2647650"/>
            <a:ext cx="23223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When we look at a problem, how do we know if we will need to decompose a unit?</a:t>
            </a:r>
            <a:endParaRPr b="1" sz="1200">
              <a:latin typeface="Quicksand"/>
              <a:ea typeface="Quicksand"/>
              <a:cs typeface="Quicksand"/>
              <a:sym typeface="Quicksand"/>
            </a:endParaRPr>
          </a:p>
        </p:txBody>
      </p:sp>
      <p:sp>
        <p:nvSpPr>
          <p:cNvPr id="2017" name="Google Shape;2017;p216"/>
          <p:cNvSpPr/>
          <p:nvPr/>
        </p:nvSpPr>
        <p:spPr>
          <a:xfrm>
            <a:off x="5289750" y="1862100"/>
            <a:ext cx="3251080" cy="141930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8" name="Google Shape;2018;p216"/>
          <p:cNvSpPr txBox="1"/>
          <p:nvPr/>
        </p:nvSpPr>
        <p:spPr>
          <a:xfrm flipH="1">
            <a:off x="5732525" y="1960875"/>
            <a:ext cx="23655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When we look at an addition problem, how do we know when we will need to compose a new unit?</a:t>
            </a:r>
            <a:endParaRPr b="1" sz="1100">
              <a:latin typeface="Quicksand"/>
              <a:ea typeface="Quicksand"/>
              <a:cs typeface="Quicksand"/>
              <a:sym typeface="Quicksand"/>
            </a:endParaRPr>
          </a:p>
        </p:txBody>
      </p:sp>
      <p:pic>
        <p:nvPicPr>
          <p:cNvPr id="2019" name="Google Shape;2019;p216"/>
          <p:cNvPicPr preferRelativeResize="0"/>
          <p:nvPr/>
        </p:nvPicPr>
        <p:blipFill>
          <a:blip r:embed="rId4">
            <a:alphaModFix/>
          </a:blip>
          <a:stretch>
            <a:fillRect/>
          </a:stretch>
        </p:blipFill>
        <p:spPr>
          <a:xfrm>
            <a:off x="1572950" y="1418775"/>
            <a:ext cx="2365500" cy="542094"/>
          </a:xfrm>
          <a:prstGeom prst="rect">
            <a:avLst/>
          </a:prstGeom>
          <a:noFill/>
          <a:ln>
            <a:noFill/>
          </a:ln>
        </p:spPr>
      </p:pic>
      <p:pic>
        <p:nvPicPr>
          <p:cNvPr id="2020" name="Google Shape;2020;p216"/>
          <p:cNvPicPr preferRelativeResize="0"/>
          <p:nvPr/>
        </p:nvPicPr>
        <p:blipFill>
          <a:blip r:embed="rId5">
            <a:alphaModFix/>
          </a:blip>
          <a:stretch>
            <a:fillRect/>
          </a:stretch>
        </p:blipFill>
        <p:spPr>
          <a:xfrm>
            <a:off x="5448845" y="824522"/>
            <a:ext cx="2110500" cy="715128"/>
          </a:xfrm>
          <a:prstGeom prst="rect">
            <a:avLst/>
          </a:prstGeom>
          <a:noFill/>
          <a:ln>
            <a:noFill/>
          </a:ln>
        </p:spPr>
      </p:pic>
    </p:spTree>
  </p:cSld>
  <p:clrMapOvr>
    <a:masterClrMapping/>
  </p:clrMapOvr>
</p:sld>
</file>

<file path=ppt/slides/slide1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2024" name="Shape 2024"/>
        <p:cNvGrpSpPr/>
        <p:nvPr/>
      </p:nvGrpSpPr>
      <p:grpSpPr>
        <a:xfrm>
          <a:off x="0" y="0"/>
          <a:ext cx="0" cy="0"/>
          <a:chOff x="0" y="0"/>
          <a:chExt cx="0" cy="0"/>
        </a:xfrm>
      </p:grpSpPr>
      <p:sp>
        <p:nvSpPr>
          <p:cNvPr id="2025" name="Google Shape;2025;p217"/>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Add and Subtract Within 1,000,000</a:t>
            </a:r>
            <a:endParaRPr sz="3500">
              <a:latin typeface="Hepta Slab"/>
              <a:ea typeface="Hepta Slab"/>
              <a:cs typeface="Hepta Slab"/>
              <a:sym typeface="Hepta Slab"/>
            </a:endParaRPr>
          </a:p>
        </p:txBody>
      </p:sp>
      <p:sp>
        <p:nvSpPr>
          <p:cNvPr id="2026" name="Google Shape;2026;p217"/>
          <p:cNvSpPr txBox="1"/>
          <p:nvPr/>
        </p:nvSpPr>
        <p:spPr>
          <a:xfrm>
            <a:off x="1480075" y="2765250"/>
            <a:ext cx="74121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Let’s compose or decompose more than one unit to add and subtract large numbers.</a:t>
            </a:r>
            <a:endParaRPr>
              <a:solidFill>
                <a:schemeClr val="dk1"/>
              </a:solidFill>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2027" name="Google Shape;2027;p217"/>
          <p:cNvSpPr/>
          <p:nvPr/>
        </p:nvSpPr>
        <p:spPr>
          <a:xfrm>
            <a:off x="1092902" y="27652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8" name="Google Shape;2028;p217"/>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4.NBT.B.4</a:t>
            </a:r>
            <a:endParaRPr sz="1100">
              <a:latin typeface="Quicksand"/>
              <a:ea typeface="Quicksand"/>
              <a:cs typeface="Quicksand"/>
              <a:sym typeface="Quicksand"/>
            </a:endParaRPr>
          </a:p>
        </p:txBody>
      </p:sp>
      <p:sp>
        <p:nvSpPr>
          <p:cNvPr id="2029" name="Google Shape;2029;p217"/>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20</a:t>
            </a:r>
            <a:endParaRPr/>
          </a:p>
        </p:txBody>
      </p:sp>
    </p:spTree>
  </p:cSld>
  <p:clrMapOvr>
    <a:masterClrMapping/>
  </p:clrMapOvr>
</p:sld>
</file>

<file path=ppt/slides/slide1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3" name="Shape 2033"/>
        <p:cNvGrpSpPr/>
        <p:nvPr/>
      </p:nvGrpSpPr>
      <p:grpSpPr>
        <a:xfrm>
          <a:off x="0" y="0"/>
          <a:ext cx="0" cy="0"/>
          <a:chOff x="0" y="0"/>
          <a:chExt cx="0" cy="0"/>
        </a:xfrm>
      </p:grpSpPr>
      <p:sp>
        <p:nvSpPr>
          <p:cNvPr id="2034" name="Google Shape;2034;p218"/>
          <p:cNvSpPr txBox="1"/>
          <p:nvPr>
            <p:ph type="ctrTitle"/>
          </p:nvPr>
        </p:nvSpPr>
        <p:spPr>
          <a:xfrm>
            <a:off x="508500" y="483217"/>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Notice and Wonder: </a:t>
            </a:r>
            <a:endParaRPr sz="28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800">
                <a:solidFill>
                  <a:srgbClr val="595959"/>
                </a:solidFill>
                <a:latin typeface="Hepta Slab"/>
                <a:ea typeface="Hepta Slab"/>
                <a:cs typeface="Hepta Slab"/>
                <a:sym typeface="Hepta Slab"/>
              </a:rPr>
              <a:t>Subtracting Tens of Thousands </a:t>
            </a:r>
            <a:endParaRPr b="0" sz="2800">
              <a:solidFill>
                <a:srgbClr val="595959"/>
              </a:solidFill>
              <a:latin typeface="Hepta Slab"/>
              <a:ea typeface="Hepta Slab"/>
              <a:cs typeface="Hepta Slab"/>
              <a:sym typeface="Hepta Slab"/>
            </a:endParaRPr>
          </a:p>
        </p:txBody>
      </p:sp>
      <p:sp>
        <p:nvSpPr>
          <p:cNvPr id="2035" name="Google Shape;2035;p218"/>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2036" name="Google Shape;2036;p21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037" name="Google Shape;2037;p218"/>
          <p:cNvSpPr/>
          <p:nvPr/>
        </p:nvSpPr>
        <p:spPr>
          <a:xfrm rot="-685879">
            <a:off x="321307" y="1543663"/>
            <a:ext cx="2769299" cy="758738"/>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8" name="Google Shape;2038;p218"/>
          <p:cNvSpPr txBox="1"/>
          <p:nvPr/>
        </p:nvSpPr>
        <p:spPr>
          <a:xfrm rot="-751316">
            <a:off x="621162" y="1675852"/>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solidFill>
                  <a:srgbClr val="434343"/>
                </a:solidFill>
                <a:latin typeface="Caveat Brush"/>
                <a:ea typeface="Caveat Brush"/>
                <a:cs typeface="Caveat Brush"/>
                <a:sym typeface="Caveat Brush"/>
              </a:rPr>
              <a:t>What do you notice?</a:t>
            </a:r>
            <a:endParaRPr b="1" sz="1900">
              <a:solidFill>
                <a:srgbClr val="434343"/>
              </a:solidFill>
              <a:latin typeface="Caveat Brush"/>
              <a:ea typeface="Caveat Brush"/>
              <a:cs typeface="Caveat Brush"/>
              <a:sym typeface="Caveat Brush"/>
            </a:endParaRPr>
          </a:p>
        </p:txBody>
      </p:sp>
      <p:sp>
        <p:nvSpPr>
          <p:cNvPr id="2039" name="Google Shape;2039;p218"/>
          <p:cNvSpPr/>
          <p:nvPr/>
        </p:nvSpPr>
        <p:spPr>
          <a:xfrm flipH="1" rot="685879">
            <a:off x="6227657" y="1715288"/>
            <a:ext cx="2769299" cy="758738"/>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0" name="Google Shape;2040;p218"/>
          <p:cNvSpPr txBox="1"/>
          <p:nvPr/>
        </p:nvSpPr>
        <p:spPr>
          <a:xfrm flipH="1" rot="751316">
            <a:off x="6527494" y="1847477"/>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solidFill>
                  <a:srgbClr val="434343"/>
                </a:solidFill>
                <a:latin typeface="Caveat Brush"/>
                <a:ea typeface="Caveat Brush"/>
                <a:cs typeface="Caveat Brush"/>
                <a:sym typeface="Caveat Brush"/>
              </a:rPr>
              <a:t>What do you notice?</a:t>
            </a:r>
            <a:endParaRPr b="1" sz="1900">
              <a:solidFill>
                <a:srgbClr val="434343"/>
              </a:solidFill>
              <a:latin typeface="Caveat Brush"/>
              <a:ea typeface="Caveat Brush"/>
              <a:cs typeface="Caveat Brush"/>
              <a:sym typeface="Caveat Brush"/>
            </a:endParaRPr>
          </a:p>
        </p:txBody>
      </p:sp>
      <p:pic>
        <p:nvPicPr>
          <p:cNvPr id="2041" name="Google Shape;2041;p218"/>
          <p:cNvPicPr preferRelativeResize="0"/>
          <p:nvPr/>
        </p:nvPicPr>
        <p:blipFill>
          <a:blip r:embed="rId3">
            <a:alphaModFix/>
          </a:blip>
          <a:stretch>
            <a:fillRect/>
          </a:stretch>
        </p:blipFill>
        <p:spPr>
          <a:xfrm>
            <a:off x="1171400" y="2591262"/>
            <a:ext cx="2771775" cy="1971675"/>
          </a:xfrm>
          <a:prstGeom prst="rect">
            <a:avLst/>
          </a:prstGeom>
          <a:noFill/>
          <a:ln cap="flat" cmpd="sng" w="19050">
            <a:solidFill>
              <a:schemeClr val="dk2"/>
            </a:solidFill>
            <a:prstDash val="solid"/>
            <a:round/>
            <a:headEnd len="sm" w="sm" type="none"/>
            <a:tailEnd len="sm" w="sm" type="none"/>
          </a:ln>
        </p:spPr>
      </p:pic>
      <p:pic>
        <p:nvPicPr>
          <p:cNvPr id="2042" name="Google Shape;2042;p218"/>
          <p:cNvPicPr preferRelativeResize="0"/>
          <p:nvPr/>
        </p:nvPicPr>
        <p:blipFill>
          <a:blip r:embed="rId4">
            <a:alphaModFix/>
          </a:blip>
          <a:stretch>
            <a:fillRect/>
          </a:stretch>
        </p:blipFill>
        <p:spPr>
          <a:xfrm>
            <a:off x="4175625" y="2662700"/>
            <a:ext cx="4105275" cy="18288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6" name="Shape 2046"/>
        <p:cNvGrpSpPr/>
        <p:nvPr/>
      </p:nvGrpSpPr>
      <p:grpSpPr>
        <a:xfrm>
          <a:off x="0" y="0"/>
          <a:ext cx="0" cy="0"/>
          <a:chOff x="0" y="0"/>
          <a:chExt cx="0" cy="0"/>
        </a:xfrm>
      </p:grpSpPr>
      <p:sp>
        <p:nvSpPr>
          <p:cNvPr id="2047" name="Google Shape;2047;p219"/>
          <p:cNvSpPr txBox="1"/>
          <p:nvPr/>
        </p:nvSpPr>
        <p:spPr>
          <a:xfrm>
            <a:off x="288950" y="427650"/>
            <a:ext cx="7998300" cy="681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Add and Subtract Large Numbers </a:t>
            </a:r>
            <a:endParaRPr sz="3200">
              <a:solidFill>
                <a:srgbClr val="595959"/>
              </a:solidFill>
              <a:latin typeface="Hepta Slab"/>
              <a:ea typeface="Hepta Slab"/>
              <a:cs typeface="Hepta Slab"/>
              <a:sym typeface="Hepta Slab"/>
            </a:endParaRPr>
          </a:p>
        </p:txBody>
      </p:sp>
      <p:sp>
        <p:nvSpPr>
          <p:cNvPr id="2048" name="Google Shape;2048;p21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2049" name="Google Shape;2049;p219"/>
          <p:cNvSpPr txBox="1"/>
          <p:nvPr/>
        </p:nvSpPr>
        <p:spPr>
          <a:xfrm>
            <a:off x="665850" y="977300"/>
            <a:ext cx="7812300" cy="95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t>1. Use the standard algorithm to find the value of each sum and each difference. </a:t>
            </a:r>
            <a:endParaRPr sz="1600"/>
          </a:p>
          <a:p>
            <a:pPr indent="0" lvl="0" marL="0" rtl="0" algn="l">
              <a:spcBef>
                <a:spcPts val="0"/>
              </a:spcBef>
              <a:spcAft>
                <a:spcPts val="0"/>
              </a:spcAft>
              <a:buNone/>
            </a:pPr>
            <a:r>
              <a:rPr lang="en" sz="1600"/>
              <a:t>If you get stuck, try writing the numbers in expanded form.</a:t>
            </a:r>
            <a:endParaRPr sz="1600"/>
          </a:p>
        </p:txBody>
      </p:sp>
      <p:pic>
        <p:nvPicPr>
          <p:cNvPr id="2050" name="Google Shape;2050;p219"/>
          <p:cNvPicPr preferRelativeResize="0"/>
          <p:nvPr/>
        </p:nvPicPr>
        <p:blipFill>
          <a:blip r:embed="rId3">
            <a:alphaModFix/>
          </a:blip>
          <a:stretch>
            <a:fillRect/>
          </a:stretch>
        </p:blipFill>
        <p:spPr>
          <a:xfrm>
            <a:off x="1802200" y="1833450"/>
            <a:ext cx="1990725" cy="1866900"/>
          </a:xfrm>
          <a:prstGeom prst="rect">
            <a:avLst/>
          </a:prstGeom>
          <a:noFill/>
          <a:ln cap="flat" cmpd="sng" w="19050">
            <a:solidFill>
              <a:schemeClr val="dk2"/>
            </a:solidFill>
            <a:prstDash val="solid"/>
            <a:round/>
            <a:headEnd len="sm" w="sm" type="none"/>
            <a:tailEnd len="sm" w="sm" type="none"/>
          </a:ln>
        </p:spPr>
      </p:pic>
      <p:pic>
        <p:nvPicPr>
          <p:cNvPr id="2051" name="Google Shape;2051;p219"/>
          <p:cNvPicPr preferRelativeResize="0"/>
          <p:nvPr/>
        </p:nvPicPr>
        <p:blipFill>
          <a:blip r:embed="rId4">
            <a:alphaModFix/>
          </a:blip>
          <a:stretch>
            <a:fillRect/>
          </a:stretch>
        </p:blipFill>
        <p:spPr>
          <a:xfrm>
            <a:off x="4588275" y="1833450"/>
            <a:ext cx="2047875" cy="18669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5" name="Shape 2055"/>
        <p:cNvGrpSpPr/>
        <p:nvPr/>
      </p:nvGrpSpPr>
      <p:grpSpPr>
        <a:xfrm>
          <a:off x="0" y="0"/>
          <a:ext cx="0" cy="0"/>
          <a:chOff x="0" y="0"/>
          <a:chExt cx="0" cy="0"/>
        </a:xfrm>
      </p:grpSpPr>
      <p:sp>
        <p:nvSpPr>
          <p:cNvPr id="2056" name="Google Shape;2056;p220"/>
          <p:cNvSpPr txBox="1"/>
          <p:nvPr/>
        </p:nvSpPr>
        <p:spPr>
          <a:xfrm>
            <a:off x="288950" y="427650"/>
            <a:ext cx="7998300" cy="681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Add and Subtract Large Numbers </a:t>
            </a:r>
            <a:endParaRPr sz="3200">
              <a:solidFill>
                <a:srgbClr val="595959"/>
              </a:solidFill>
              <a:latin typeface="Hepta Slab"/>
              <a:ea typeface="Hepta Slab"/>
              <a:cs typeface="Hepta Slab"/>
              <a:sym typeface="Hepta Slab"/>
            </a:endParaRPr>
          </a:p>
        </p:txBody>
      </p:sp>
      <p:sp>
        <p:nvSpPr>
          <p:cNvPr id="2057" name="Google Shape;2057;p22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2058" name="Google Shape;2058;p220"/>
          <p:cNvSpPr txBox="1"/>
          <p:nvPr/>
        </p:nvSpPr>
        <p:spPr>
          <a:xfrm>
            <a:off x="811425" y="1341225"/>
            <a:ext cx="7812300" cy="95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t>2. Find the missing number that would make each computation true.</a:t>
            </a:r>
            <a:endParaRPr sz="1600"/>
          </a:p>
        </p:txBody>
      </p:sp>
      <p:pic>
        <p:nvPicPr>
          <p:cNvPr id="2059" name="Google Shape;2059;p220"/>
          <p:cNvPicPr preferRelativeResize="0"/>
          <p:nvPr/>
        </p:nvPicPr>
        <p:blipFill>
          <a:blip r:embed="rId3">
            <a:alphaModFix/>
          </a:blip>
          <a:stretch>
            <a:fillRect/>
          </a:stretch>
        </p:blipFill>
        <p:spPr>
          <a:xfrm>
            <a:off x="1107788" y="2076075"/>
            <a:ext cx="6467475" cy="1333500"/>
          </a:xfrm>
          <a:prstGeom prst="rect">
            <a:avLst/>
          </a:prstGeom>
          <a:noFill/>
          <a:ln>
            <a:noFill/>
          </a:ln>
        </p:spPr>
      </p:pic>
    </p:spTree>
  </p:cSld>
  <p:clrMapOvr>
    <a:masterClrMapping/>
  </p:clrMapOvr>
</p:sld>
</file>

<file path=ppt/slides/slide1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3" name="Shape 2063"/>
        <p:cNvGrpSpPr/>
        <p:nvPr/>
      </p:nvGrpSpPr>
      <p:grpSpPr>
        <a:xfrm>
          <a:off x="0" y="0"/>
          <a:ext cx="0" cy="0"/>
          <a:chOff x="0" y="0"/>
          <a:chExt cx="0" cy="0"/>
        </a:xfrm>
      </p:grpSpPr>
      <p:sp>
        <p:nvSpPr>
          <p:cNvPr id="2064" name="Google Shape;2064;p221"/>
          <p:cNvSpPr txBox="1"/>
          <p:nvPr/>
        </p:nvSpPr>
        <p:spPr>
          <a:xfrm>
            <a:off x="288950" y="427650"/>
            <a:ext cx="7998300" cy="567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Spot Errors</a:t>
            </a:r>
            <a:endParaRPr sz="3200">
              <a:solidFill>
                <a:srgbClr val="595959"/>
              </a:solidFill>
              <a:latin typeface="Hepta Slab"/>
              <a:ea typeface="Hepta Slab"/>
              <a:cs typeface="Hepta Slab"/>
              <a:sym typeface="Hepta Slab"/>
            </a:endParaRPr>
          </a:p>
        </p:txBody>
      </p:sp>
      <p:sp>
        <p:nvSpPr>
          <p:cNvPr id="2065" name="Google Shape;2065;p22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2066" name="Google Shape;2066;p221"/>
          <p:cNvSpPr txBox="1"/>
          <p:nvPr/>
        </p:nvSpPr>
        <p:spPr>
          <a:xfrm>
            <a:off x="514350" y="1017975"/>
            <a:ext cx="8414100" cy="70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t>1. Kiran is trying to find the sum of 204,500 and 695. He isn’t sure how to set up the calculation so he wrote down two ideas. Which way is correct? Explain why the other one is incorrect.</a:t>
            </a:r>
            <a:endParaRPr sz="1500"/>
          </a:p>
          <a:p>
            <a:pPr indent="0" lvl="0" marL="0" rtl="0" algn="l">
              <a:spcBef>
                <a:spcPts val="0"/>
              </a:spcBef>
              <a:spcAft>
                <a:spcPts val="0"/>
              </a:spcAft>
              <a:buNone/>
            </a:pPr>
            <a:r>
              <a:t/>
            </a:r>
            <a:endParaRPr sz="1500"/>
          </a:p>
          <a:p>
            <a:pPr indent="0" lvl="0" marL="0" rtl="0" algn="l">
              <a:spcBef>
                <a:spcPts val="0"/>
              </a:spcBef>
              <a:spcAft>
                <a:spcPts val="0"/>
              </a:spcAft>
              <a:buNone/>
            </a:pPr>
            <a:r>
              <a:rPr lang="en" sz="1500"/>
              <a:t>.</a:t>
            </a:r>
            <a:endParaRPr sz="1500"/>
          </a:p>
        </p:txBody>
      </p:sp>
      <p:pic>
        <p:nvPicPr>
          <p:cNvPr id="2067" name="Google Shape;2067;p221"/>
          <p:cNvPicPr preferRelativeResize="0"/>
          <p:nvPr/>
        </p:nvPicPr>
        <p:blipFill>
          <a:blip r:embed="rId3">
            <a:alphaModFix/>
          </a:blip>
          <a:stretch>
            <a:fillRect/>
          </a:stretch>
        </p:blipFill>
        <p:spPr>
          <a:xfrm>
            <a:off x="1290638" y="1889625"/>
            <a:ext cx="6562725" cy="16764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1" name="Shape 2071"/>
        <p:cNvGrpSpPr/>
        <p:nvPr/>
      </p:nvGrpSpPr>
      <p:grpSpPr>
        <a:xfrm>
          <a:off x="0" y="0"/>
          <a:ext cx="0" cy="0"/>
          <a:chOff x="0" y="0"/>
          <a:chExt cx="0" cy="0"/>
        </a:xfrm>
      </p:grpSpPr>
      <p:sp>
        <p:nvSpPr>
          <p:cNvPr id="2072" name="Google Shape;2072;p222"/>
          <p:cNvSpPr txBox="1"/>
          <p:nvPr/>
        </p:nvSpPr>
        <p:spPr>
          <a:xfrm>
            <a:off x="288950" y="427650"/>
            <a:ext cx="7998300" cy="567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Spot Errors</a:t>
            </a:r>
            <a:endParaRPr sz="3200">
              <a:solidFill>
                <a:srgbClr val="595959"/>
              </a:solidFill>
              <a:latin typeface="Hepta Slab"/>
              <a:ea typeface="Hepta Slab"/>
              <a:cs typeface="Hepta Slab"/>
              <a:sym typeface="Hepta Slab"/>
            </a:endParaRPr>
          </a:p>
        </p:txBody>
      </p:sp>
      <p:sp>
        <p:nvSpPr>
          <p:cNvPr id="2073" name="Google Shape;2073;p22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2074" name="Google Shape;2074;p222"/>
          <p:cNvSpPr txBox="1"/>
          <p:nvPr/>
        </p:nvSpPr>
        <p:spPr>
          <a:xfrm>
            <a:off x="514350" y="1017975"/>
            <a:ext cx="8414100" cy="70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t>2. Lin made some errors when subtracting 4,325 from 61,870. Identify as many errors as you can find. Then, show the correct way to subtract.</a:t>
            </a:r>
            <a:endParaRPr sz="1500"/>
          </a:p>
          <a:p>
            <a:pPr indent="0" lvl="0" marL="0" rtl="0" algn="l">
              <a:spcBef>
                <a:spcPts val="0"/>
              </a:spcBef>
              <a:spcAft>
                <a:spcPts val="0"/>
              </a:spcAft>
              <a:buNone/>
            </a:pPr>
            <a:r>
              <a:t/>
            </a:r>
            <a:endParaRPr sz="1500"/>
          </a:p>
          <a:p>
            <a:pPr indent="0" lvl="0" marL="0" rtl="0" algn="l">
              <a:spcBef>
                <a:spcPts val="0"/>
              </a:spcBef>
              <a:spcAft>
                <a:spcPts val="0"/>
              </a:spcAft>
              <a:buNone/>
            </a:pPr>
            <a:r>
              <a:rPr lang="en" sz="1500"/>
              <a:t>.</a:t>
            </a:r>
            <a:endParaRPr sz="1500"/>
          </a:p>
        </p:txBody>
      </p:sp>
      <p:pic>
        <p:nvPicPr>
          <p:cNvPr id="2075" name="Google Shape;2075;p222"/>
          <p:cNvPicPr preferRelativeResize="0"/>
          <p:nvPr/>
        </p:nvPicPr>
        <p:blipFill>
          <a:blip r:embed="rId3">
            <a:alphaModFix/>
          </a:blip>
          <a:stretch>
            <a:fillRect/>
          </a:stretch>
        </p:blipFill>
        <p:spPr>
          <a:xfrm>
            <a:off x="2869725" y="1909778"/>
            <a:ext cx="3232125" cy="16396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9" name="Shape 2079"/>
        <p:cNvGrpSpPr/>
        <p:nvPr/>
      </p:nvGrpSpPr>
      <p:grpSpPr>
        <a:xfrm>
          <a:off x="0" y="0"/>
          <a:ext cx="0" cy="0"/>
          <a:chOff x="0" y="0"/>
          <a:chExt cx="0" cy="0"/>
        </a:xfrm>
      </p:grpSpPr>
      <p:sp>
        <p:nvSpPr>
          <p:cNvPr id="2080" name="Google Shape;2080;p223"/>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2081" name="Google Shape;2081;p223"/>
          <p:cNvPicPr preferRelativeResize="0"/>
          <p:nvPr/>
        </p:nvPicPr>
        <p:blipFill rotWithShape="1">
          <a:blip r:embed="rId3">
            <a:alphaModFix/>
          </a:blip>
          <a:srcRect b="0" l="21370" r="22481" t="0"/>
          <a:stretch/>
        </p:blipFill>
        <p:spPr>
          <a:xfrm>
            <a:off x="6146273" y="2717350"/>
            <a:ext cx="1267096" cy="1419300"/>
          </a:xfrm>
          <a:prstGeom prst="rect">
            <a:avLst/>
          </a:prstGeom>
          <a:noFill/>
          <a:ln>
            <a:noFill/>
          </a:ln>
        </p:spPr>
      </p:pic>
      <p:pic>
        <p:nvPicPr>
          <p:cNvPr id="2082" name="Google Shape;2082;p223"/>
          <p:cNvPicPr preferRelativeResize="0"/>
          <p:nvPr/>
        </p:nvPicPr>
        <p:blipFill>
          <a:blip r:embed="rId4">
            <a:alphaModFix/>
          </a:blip>
          <a:stretch>
            <a:fillRect/>
          </a:stretch>
        </p:blipFill>
        <p:spPr>
          <a:xfrm>
            <a:off x="1150275" y="516250"/>
            <a:ext cx="6465776" cy="1053875"/>
          </a:xfrm>
          <a:prstGeom prst="rect">
            <a:avLst/>
          </a:prstGeom>
          <a:noFill/>
          <a:ln>
            <a:noFill/>
          </a:ln>
        </p:spPr>
      </p:pic>
      <p:sp>
        <p:nvSpPr>
          <p:cNvPr id="2083" name="Google Shape;2083;p223"/>
          <p:cNvSpPr txBox="1"/>
          <p:nvPr/>
        </p:nvSpPr>
        <p:spPr>
          <a:xfrm>
            <a:off x="1283725" y="1843925"/>
            <a:ext cx="4306500" cy="24141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Only problem A can be done. Problem B cannot be completed because the 8s in the second number are greater than most digits in the first number.</a:t>
            </a:r>
            <a:endParaRPr/>
          </a:p>
          <a:p>
            <a:pPr indent="-317500" lvl="0" marL="457200" rtl="0" algn="l">
              <a:spcBef>
                <a:spcPts val="1000"/>
              </a:spcBef>
              <a:spcAft>
                <a:spcPts val="0"/>
              </a:spcAft>
              <a:buSzPts val="1400"/>
              <a:buChar char="●"/>
            </a:pPr>
            <a:r>
              <a:rPr lang="en"/>
              <a:t>Problem A doesn’t require any regrouping.</a:t>
            </a:r>
            <a:endParaRPr/>
          </a:p>
          <a:p>
            <a:pPr indent="-317500" lvl="0" marL="457200" rtl="0" algn="l">
              <a:spcBef>
                <a:spcPts val="1000"/>
              </a:spcBef>
              <a:spcAft>
                <a:spcPts val="0"/>
              </a:spcAft>
              <a:buSzPts val="1400"/>
              <a:buChar char="●"/>
            </a:pPr>
            <a:r>
              <a:rPr lang="en"/>
              <a:t>Problem B requires regrouping in four places.</a:t>
            </a:r>
            <a:endParaRPr/>
          </a:p>
          <a:p>
            <a:pPr indent="-317500" lvl="0" marL="457200" rtl="0" algn="l">
              <a:spcBef>
                <a:spcPts val="1000"/>
              </a:spcBef>
              <a:spcAft>
                <a:spcPts val="0"/>
              </a:spcAft>
              <a:buSzPts val="1400"/>
              <a:buChar char="●"/>
            </a:pPr>
            <a:r>
              <a:rPr lang="en"/>
              <a:t>The result of the subtraction in A is in the 100,000s.</a:t>
            </a:r>
            <a:endParaRPr/>
          </a:p>
          <a:p>
            <a:pPr indent="-317500" lvl="0" marL="457200" rtl="0" algn="l">
              <a:spcBef>
                <a:spcPts val="1000"/>
              </a:spcBef>
              <a:spcAft>
                <a:spcPts val="1000"/>
              </a:spcAft>
              <a:buSzPts val="1400"/>
              <a:buChar char="●"/>
            </a:pPr>
            <a:r>
              <a:rPr lang="en"/>
              <a:t>The result of the subtraction in B is also in the 100,000s</a:t>
            </a:r>
            <a:endParaRPr/>
          </a:p>
        </p:txBody>
      </p:sp>
    </p:spTree>
  </p:cSld>
  <p:clrMapOvr>
    <a:masterClrMapping/>
  </p:clrMapOvr>
</p:sld>
</file>

<file path=ppt/slides/slide1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2087" name="Shape 2087"/>
        <p:cNvGrpSpPr/>
        <p:nvPr/>
      </p:nvGrpSpPr>
      <p:grpSpPr>
        <a:xfrm>
          <a:off x="0" y="0"/>
          <a:ext cx="0" cy="0"/>
          <a:chOff x="0" y="0"/>
          <a:chExt cx="0" cy="0"/>
        </a:xfrm>
      </p:grpSpPr>
      <p:sp>
        <p:nvSpPr>
          <p:cNvPr id="2088" name="Google Shape;2088;p224"/>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Zeros and The Standard Algorithm</a:t>
            </a:r>
            <a:endParaRPr sz="3500">
              <a:latin typeface="Hepta Slab"/>
              <a:ea typeface="Hepta Slab"/>
              <a:cs typeface="Hepta Slab"/>
              <a:sym typeface="Hepta Slab"/>
            </a:endParaRPr>
          </a:p>
        </p:txBody>
      </p:sp>
      <p:sp>
        <p:nvSpPr>
          <p:cNvPr id="2089" name="Google Shape;2089;p224"/>
          <p:cNvSpPr txBox="1"/>
          <p:nvPr/>
        </p:nvSpPr>
        <p:spPr>
          <a:xfrm>
            <a:off x="2220050" y="2687375"/>
            <a:ext cx="74121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Let’s learn how to subtract from numbers with multiple zeros.</a:t>
            </a:r>
            <a:endParaRPr>
              <a:solidFill>
                <a:schemeClr val="dk1"/>
              </a:solidFill>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2090" name="Google Shape;2090;p224"/>
          <p:cNvSpPr/>
          <p:nvPr/>
        </p:nvSpPr>
        <p:spPr>
          <a:xfrm>
            <a:off x="1735852" y="26873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1" name="Google Shape;2091;p224"/>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4.NBT.A.2, 4.NBT.B.4</a:t>
            </a:r>
            <a:endParaRPr sz="1100">
              <a:latin typeface="Quicksand"/>
              <a:ea typeface="Quicksand"/>
              <a:cs typeface="Quicksand"/>
              <a:sym typeface="Quicksand"/>
            </a:endParaRPr>
          </a:p>
        </p:txBody>
      </p:sp>
      <p:sp>
        <p:nvSpPr>
          <p:cNvPr id="2092" name="Google Shape;2092;p224"/>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21</a:t>
            </a:r>
            <a:endParaRPr/>
          </a:p>
        </p:txBody>
      </p:sp>
    </p:spTree>
  </p:cSld>
  <p:clrMapOvr>
    <a:masterClrMapping/>
  </p:clrMapOvr>
</p:sld>
</file>

<file path=ppt/slides/slide1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6" name="Shape 2096"/>
        <p:cNvGrpSpPr/>
        <p:nvPr/>
      </p:nvGrpSpPr>
      <p:grpSpPr>
        <a:xfrm>
          <a:off x="0" y="0"/>
          <a:ext cx="0" cy="0"/>
          <a:chOff x="0" y="0"/>
          <a:chExt cx="0" cy="0"/>
        </a:xfrm>
      </p:grpSpPr>
      <p:sp>
        <p:nvSpPr>
          <p:cNvPr id="2097" name="Google Shape;2097;p225"/>
          <p:cNvSpPr txBox="1"/>
          <p:nvPr>
            <p:ph type="ctrTitle"/>
          </p:nvPr>
        </p:nvSpPr>
        <p:spPr>
          <a:xfrm>
            <a:off x="508500" y="483217"/>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Which One Doesn’t Belong: </a:t>
            </a:r>
            <a:endParaRPr sz="28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800">
                <a:solidFill>
                  <a:srgbClr val="595959"/>
                </a:solidFill>
                <a:latin typeface="Hepta Slab"/>
                <a:ea typeface="Hepta Slab"/>
                <a:cs typeface="Hepta Slab"/>
                <a:sym typeface="Hepta Slab"/>
              </a:rPr>
              <a:t>Numbers with 0, 2, and 5 </a:t>
            </a:r>
            <a:r>
              <a:rPr lang="en" sz="2800">
                <a:solidFill>
                  <a:srgbClr val="595959"/>
                </a:solidFill>
                <a:latin typeface="Hepta Slab"/>
                <a:ea typeface="Hepta Slab"/>
                <a:cs typeface="Hepta Slab"/>
                <a:sym typeface="Hepta Slab"/>
              </a:rPr>
              <a:t> </a:t>
            </a:r>
            <a:endParaRPr b="0" sz="2800">
              <a:solidFill>
                <a:srgbClr val="595959"/>
              </a:solidFill>
              <a:latin typeface="Hepta Slab"/>
              <a:ea typeface="Hepta Slab"/>
              <a:cs typeface="Hepta Slab"/>
              <a:sym typeface="Hepta Slab"/>
            </a:endParaRPr>
          </a:p>
        </p:txBody>
      </p:sp>
      <p:sp>
        <p:nvSpPr>
          <p:cNvPr id="2098" name="Google Shape;2098;p225"/>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2099" name="Google Shape;2099;p22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2100" name="Google Shape;2100;p225"/>
          <p:cNvPicPr preferRelativeResize="0"/>
          <p:nvPr/>
        </p:nvPicPr>
        <p:blipFill>
          <a:blip r:embed="rId3">
            <a:alphaModFix/>
          </a:blip>
          <a:stretch>
            <a:fillRect/>
          </a:stretch>
        </p:blipFill>
        <p:spPr>
          <a:xfrm>
            <a:off x="3342825" y="1551429"/>
            <a:ext cx="2091825" cy="28194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4" name="Shape 2104"/>
        <p:cNvGrpSpPr/>
        <p:nvPr/>
      </p:nvGrpSpPr>
      <p:grpSpPr>
        <a:xfrm>
          <a:off x="0" y="0"/>
          <a:ext cx="0" cy="0"/>
          <a:chOff x="0" y="0"/>
          <a:chExt cx="0" cy="0"/>
        </a:xfrm>
      </p:grpSpPr>
      <p:sp>
        <p:nvSpPr>
          <p:cNvPr id="2105" name="Google Shape;2105;p226"/>
          <p:cNvSpPr txBox="1"/>
          <p:nvPr/>
        </p:nvSpPr>
        <p:spPr>
          <a:xfrm>
            <a:off x="288950" y="427650"/>
            <a:ext cx="7998300" cy="681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700">
                <a:solidFill>
                  <a:srgbClr val="595959"/>
                </a:solidFill>
                <a:latin typeface="Hepta Slab"/>
                <a:ea typeface="Hepta Slab"/>
                <a:cs typeface="Hepta Slab"/>
                <a:sym typeface="Hepta Slab"/>
              </a:rPr>
              <a:t>What If There is Nothing to Decompose?</a:t>
            </a:r>
            <a:endParaRPr sz="2700">
              <a:solidFill>
                <a:srgbClr val="595959"/>
              </a:solidFill>
              <a:latin typeface="Hepta Slab"/>
              <a:ea typeface="Hepta Slab"/>
              <a:cs typeface="Hepta Slab"/>
              <a:sym typeface="Hepta Slab"/>
            </a:endParaRPr>
          </a:p>
        </p:txBody>
      </p:sp>
      <p:sp>
        <p:nvSpPr>
          <p:cNvPr id="2106" name="Google Shape;2106;p22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2107" name="Google Shape;2107;p226"/>
          <p:cNvSpPr txBox="1"/>
          <p:nvPr/>
        </p:nvSpPr>
        <p:spPr>
          <a:xfrm>
            <a:off x="288950" y="928775"/>
            <a:ext cx="82626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t>Here are some numbers you saw earlier. </a:t>
            </a:r>
            <a:endParaRPr sz="1500"/>
          </a:p>
          <a:p>
            <a:pPr indent="0" lvl="0" marL="0" rtl="0" algn="ctr">
              <a:spcBef>
                <a:spcPts val="0"/>
              </a:spcBef>
              <a:spcAft>
                <a:spcPts val="0"/>
              </a:spcAft>
              <a:buNone/>
            </a:pPr>
            <a:r>
              <a:rPr lang="en" sz="1500"/>
              <a:t>Each number has at least one 0. From each number, 1,436 is being subtracted. </a:t>
            </a:r>
            <a:endParaRPr sz="1500"/>
          </a:p>
        </p:txBody>
      </p:sp>
      <p:pic>
        <p:nvPicPr>
          <p:cNvPr id="2108" name="Google Shape;2108;p226"/>
          <p:cNvPicPr preferRelativeResize="0"/>
          <p:nvPr/>
        </p:nvPicPr>
        <p:blipFill>
          <a:blip r:embed="rId3">
            <a:alphaModFix/>
          </a:blip>
          <a:stretch>
            <a:fillRect/>
          </a:stretch>
        </p:blipFill>
        <p:spPr>
          <a:xfrm>
            <a:off x="492050" y="2050100"/>
            <a:ext cx="4114850" cy="1834625"/>
          </a:xfrm>
          <a:prstGeom prst="rect">
            <a:avLst/>
          </a:prstGeom>
          <a:noFill/>
          <a:ln cap="flat" cmpd="sng" w="19050">
            <a:solidFill>
              <a:schemeClr val="dk2"/>
            </a:solidFill>
            <a:prstDash val="solid"/>
            <a:round/>
            <a:headEnd len="sm" w="sm" type="none"/>
            <a:tailEnd len="sm" w="sm" type="none"/>
          </a:ln>
        </p:spPr>
      </p:pic>
      <p:pic>
        <p:nvPicPr>
          <p:cNvPr id="2109" name="Google Shape;2109;p226"/>
          <p:cNvPicPr preferRelativeResize="0"/>
          <p:nvPr/>
        </p:nvPicPr>
        <p:blipFill>
          <a:blip r:embed="rId4">
            <a:alphaModFix/>
          </a:blip>
          <a:stretch>
            <a:fillRect/>
          </a:stretch>
        </p:blipFill>
        <p:spPr>
          <a:xfrm>
            <a:off x="4845750" y="2050100"/>
            <a:ext cx="3804700" cy="18924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3" name="Shape 2113"/>
        <p:cNvGrpSpPr/>
        <p:nvPr/>
      </p:nvGrpSpPr>
      <p:grpSpPr>
        <a:xfrm>
          <a:off x="0" y="0"/>
          <a:ext cx="0" cy="0"/>
          <a:chOff x="0" y="0"/>
          <a:chExt cx="0" cy="0"/>
        </a:xfrm>
      </p:grpSpPr>
      <p:sp>
        <p:nvSpPr>
          <p:cNvPr id="2114" name="Google Shape;2114;p227"/>
          <p:cNvSpPr txBox="1"/>
          <p:nvPr/>
        </p:nvSpPr>
        <p:spPr>
          <a:xfrm>
            <a:off x="288950" y="427650"/>
            <a:ext cx="7998300" cy="681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700">
                <a:solidFill>
                  <a:srgbClr val="595959"/>
                </a:solidFill>
                <a:latin typeface="Hepta Slab"/>
                <a:ea typeface="Hepta Slab"/>
                <a:cs typeface="Hepta Slab"/>
                <a:sym typeface="Hepta Slab"/>
              </a:rPr>
              <a:t>What If There is Nothing to Decompose?</a:t>
            </a:r>
            <a:endParaRPr sz="2700">
              <a:solidFill>
                <a:srgbClr val="595959"/>
              </a:solidFill>
              <a:latin typeface="Hepta Slab"/>
              <a:ea typeface="Hepta Slab"/>
              <a:cs typeface="Hepta Slab"/>
              <a:sym typeface="Hepta Slab"/>
            </a:endParaRPr>
          </a:p>
        </p:txBody>
      </p:sp>
      <p:sp>
        <p:nvSpPr>
          <p:cNvPr id="2115" name="Google Shape;2115;p22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2116" name="Google Shape;2116;p227"/>
          <p:cNvSpPr txBox="1"/>
          <p:nvPr/>
        </p:nvSpPr>
        <p:spPr>
          <a:xfrm>
            <a:off x="288950" y="928775"/>
            <a:ext cx="82626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t>Here are some numbers you saw earlier. </a:t>
            </a:r>
            <a:endParaRPr sz="1500"/>
          </a:p>
          <a:p>
            <a:pPr indent="0" lvl="0" marL="0" rtl="0" algn="ctr">
              <a:spcBef>
                <a:spcPts val="0"/>
              </a:spcBef>
              <a:spcAft>
                <a:spcPts val="0"/>
              </a:spcAft>
              <a:buNone/>
            </a:pPr>
            <a:r>
              <a:rPr lang="en" sz="1500"/>
              <a:t>Each number has at least one 0. From each number, 1,436 is being subtracted. </a:t>
            </a:r>
            <a:endParaRPr sz="1500"/>
          </a:p>
        </p:txBody>
      </p:sp>
      <p:pic>
        <p:nvPicPr>
          <p:cNvPr id="2117" name="Google Shape;2117;p227"/>
          <p:cNvPicPr preferRelativeResize="0"/>
          <p:nvPr/>
        </p:nvPicPr>
        <p:blipFill>
          <a:blip r:embed="rId3">
            <a:alphaModFix/>
          </a:blip>
          <a:stretch>
            <a:fillRect/>
          </a:stretch>
        </p:blipFill>
        <p:spPr>
          <a:xfrm>
            <a:off x="1826450" y="1680050"/>
            <a:ext cx="5602256" cy="30684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1" name="Shape 2121"/>
        <p:cNvGrpSpPr/>
        <p:nvPr/>
      </p:nvGrpSpPr>
      <p:grpSpPr>
        <a:xfrm>
          <a:off x="0" y="0"/>
          <a:ext cx="0" cy="0"/>
          <a:chOff x="0" y="0"/>
          <a:chExt cx="0" cy="0"/>
        </a:xfrm>
      </p:grpSpPr>
      <p:sp>
        <p:nvSpPr>
          <p:cNvPr id="2122" name="Google Shape;2122;p228"/>
          <p:cNvSpPr txBox="1"/>
          <p:nvPr/>
        </p:nvSpPr>
        <p:spPr>
          <a:xfrm>
            <a:off x="288950" y="427650"/>
            <a:ext cx="7998300" cy="567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What is Your Age?</a:t>
            </a:r>
            <a:endParaRPr sz="3200">
              <a:solidFill>
                <a:srgbClr val="595959"/>
              </a:solidFill>
              <a:latin typeface="Hepta Slab"/>
              <a:ea typeface="Hepta Slab"/>
              <a:cs typeface="Hepta Slab"/>
              <a:sym typeface="Hepta Slab"/>
            </a:endParaRPr>
          </a:p>
        </p:txBody>
      </p:sp>
      <p:sp>
        <p:nvSpPr>
          <p:cNvPr id="2123" name="Google Shape;2123;p22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2124" name="Google Shape;2124;p228"/>
          <p:cNvSpPr txBox="1"/>
          <p:nvPr/>
        </p:nvSpPr>
        <p:spPr>
          <a:xfrm>
            <a:off x="747851" y="1212075"/>
            <a:ext cx="3765000" cy="70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t>Jada recorded the birth year of each maternal grandparent for a family history project.</a:t>
            </a:r>
            <a:endParaRPr sz="1500"/>
          </a:p>
          <a:p>
            <a:pPr indent="0" lvl="0" marL="0" rtl="0" algn="l">
              <a:spcBef>
                <a:spcPts val="0"/>
              </a:spcBef>
              <a:spcAft>
                <a:spcPts val="0"/>
              </a:spcAft>
              <a:buNone/>
            </a:pPr>
            <a:r>
              <a:t/>
            </a:r>
            <a:endParaRPr sz="1500"/>
          </a:p>
          <a:p>
            <a:pPr indent="0" lvl="0" marL="0" rtl="0" algn="l">
              <a:spcBef>
                <a:spcPts val="0"/>
              </a:spcBef>
              <a:spcAft>
                <a:spcPts val="0"/>
              </a:spcAft>
              <a:buNone/>
            </a:pPr>
            <a:r>
              <a:rPr lang="en" sz="1500"/>
              <a:t>.</a:t>
            </a:r>
            <a:endParaRPr sz="1500"/>
          </a:p>
        </p:txBody>
      </p:sp>
      <p:pic>
        <p:nvPicPr>
          <p:cNvPr id="2125" name="Google Shape;2125;p228"/>
          <p:cNvPicPr preferRelativeResize="0"/>
          <p:nvPr/>
        </p:nvPicPr>
        <p:blipFill>
          <a:blip r:embed="rId3">
            <a:alphaModFix/>
          </a:blip>
          <a:stretch>
            <a:fillRect/>
          </a:stretch>
        </p:blipFill>
        <p:spPr>
          <a:xfrm>
            <a:off x="1036013" y="2200525"/>
            <a:ext cx="3033875" cy="1970375"/>
          </a:xfrm>
          <a:prstGeom prst="rect">
            <a:avLst/>
          </a:prstGeom>
          <a:noFill/>
          <a:ln cap="flat" cmpd="sng" w="19050">
            <a:solidFill>
              <a:schemeClr val="dk2"/>
            </a:solidFill>
            <a:prstDash val="solid"/>
            <a:round/>
            <a:headEnd len="sm" w="sm" type="none"/>
            <a:tailEnd len="sm" w="sm" type="none"/>
          </a:ln>
        </p:spPr>
      </p:pic>
      <p:sp>
        <p:nvSpPr>
          <p:cNvPr id="2126" name="Google Shape;2126;p228"/>
          <p:cNvSpPr txBox="1"/>
          <p:nvPr/>
        </p:nvSpPr>
        <p:spPr>
          <a:xfrm>
            <a:off x="4451575" y="2218200"/>
            <a:ext cx="4221900" cy="70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As of this year, what is the age of each family member? Show your reasoning. Use the standard algorithm at least once.</a:t>
            </a:r>
            <a:endParaRPr/>
          </a:p>
        </p:txBody>
      </p:sp>
    </p:spTree>
  </p:cSld>
  <p:clrMapOvr>
    <a:masterClrMapping/>
  </p:clrMapOvr>
</p:sld>
</file>

<file path=ppt/slides/slide1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0" name="Shape 2130"/>
        <p:cNvGrpSpPr/>
        <p:nvPr/>
      </p:nvGrpSpPr>
      <p:grpSpPr>
        <a:xfrm>
          <a:off x="0" y="0"/>
          <a:ext cx="0" cy="0"/>
          <a:chOff x="0" y="0"/>
          <a:chExt cx="0" cy="0"/>
        </a:xfrm>
      </p:grpSpPr>
      <p:sp>
        <p:nvSpPr>
          <p:cNvPr id="2131" name="Google Shape;2131;p229"/>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2132" name="Google Shape;2132;p229"/>
          <p:cNvPicPr preferRelativeResize="0"/>
          <p:nvPr/>
        </p:nvPicPr>
        <p:blipFill rotWithShape="1">
          <a:blip r:embed="rId3">
            <a:alphaModFix/>
          </a:blip>
          <a:srcRect b="0" l="21370" r="22481" t="0"/>
          <a:stretch/>
        </p:blipFill>
        <p:spPr>
          <a:xfrm>
            <a:off x="6146273" y="2717350"/>
            <a:ext cx="1267096" cy="1419300"/>
          </a:xfrm>
          <a:prstGeom prst="rect">
            <a:avLst/>
          </a:prstGeom>
          <a:noFill/>
          <a:ln>
            <a:noFill/>
          </a:ln>
        </p:spPr>
      </p:pic>
      <p:sp>
        <p:nvSpPr>
          <p:cNvPr id="2133" name="Google Shape;2133;p229"/>
          <p:cNvSpPr txBox="1"/>
          <p:nvPr/>
        </p:nvSpPr>
        <p:spPr>
          <a:xfrm>
            <a:off x="1043250" y="1843925"/>
            <a:ext cx="4547100" cy="2414100"/>
          </a:xfrm>
          <a:prstGeom prst="rect">
            <a:avLst/>
          </a:prstGeom>
          <a:noFill/>
          <a:ln>
            <a:noFill/>
          </a:ln>
        </p:spPr>
        <p:txBody>
          <a:bodyPr anchorCtr="0" anchor="t" bIns="91425" lIns="91425" spcFirstLastPara="1" rIns="91425" wrap="square" tIns="91425">
            <a:noAutofit/>
          </a:bodyPr>
          <a:lstStyle/>
          <a:p>
            <a:pPr indent="-336550" lvl="0" marL="457200" rtl="0" algn="l">
              <a:spcBef>
                <a:spcPts val="0"/>
              </a:spcBef>
              <a:spcAft>
                <a:spcPts val="0"/>
              </a:spcAft>
              <a:buSzPts val="1700"/>
              <a:buChar char="●"/>
            </a:pPr>
            <a:r>
              <a:rPr lang="en" sz="1700"/>
              <a:t>How are the problems alike?</a:t>
            </a:r>
            <a:endParaRPr sz="1700"/>
          </a:p>
          <a:p>
            <a:pPr indent="-336550" lvl="0" marL="457200" rtl="0" algn="l">
              <a:spcBef>
                <a:spcPts val="1000"/>
              </a:spcBef>
              <a:spcAft>
                <a:spcPts val="0"/>
              </a:spcAft>
              <a:buSzPts val="1700"/>
              <a:buChar char="●"/>
            </a:pPr>
            <a:r>
              <a:rPr lang="en" sz="1700"/>
              <a:t>How are they different?</a:t>
            </a:r>
            <a:endParaRPr sz="1700"/>
          </a:p>
          <a:p>
            <a:pPr indent="-336550" lvl="0" marL="457200" rtl="0" algn="l">
              <a:spcBef>
                <a:spcPts val="1000"/>
              </a:spcBef>
              <a:spcAft>
                <a:spcPts val="1000"/>
              </a:spcAft>
              <a:buSzPts val="1700"/>
              <a:buChar char="●"/>
            </a:pPr>
            <a:r>
              <a:rPr lang="en" sz="1700"/>
              <a:t>A friend is unsure how to solve problem B. Explain to a partner how you would use the standard algorithm to solve the problem.</a:t>
            </a:r>
            <a:endParaRPr sz="1700"/>
          </a:p>
        </p:txBody>
      </p:sp>
      <p:pic>
        <p:nvPicPr>
          <p:cNvPr id="2134" name="Google Shape;2134;p229"/>
          <p:cNvPicPr preferRelativeResize="0"/>
          <p:nvPr/>
        </p:nvPicPr>
        <p:blipFill>
          <a:blip r:embed="rId4">
            <a:alphaModFix/>
          </a:blip>
          <a:stretch>
            <a:fillRect/>
          </a:stretch>
        </p:blipFill>
        <p:spPr>
          <a:xfrm>
            <a:off x="552725" y="573675"/>
            <a:ext cx="7259575" cy="776850"/>
          </a:xfrm>
          <a:prstGeom prst="rect">
            <a:avLst/>
          </a:prstGeom>
          <a:noFill/>
          <a:ln>
            <a:noFill/>
          </a:ln>
        </p:spPr>
      </p:pic>
    </p:spTree>
  </p:cSld>
  <p:clrMapOvr>
    <a:masterClrMapping/>
  </p:clrMapOvr>
</p:sld>
</file>

<file path=ppt/slides/slide2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2138" name="Shape 2138"/>
        <p:cNvGrpSpPr/>
        <p:nvPr/>
      </p:nvGrpSpPr>
      <p:grpSpPr>
        <a:xfrm>
          <a:off x="0" y="0"/>
          <a:ext cx="0" cy="0"/>
          <a:chOff x="0" y="0"/>
          <a:chExt cx="0" cy="0"/>
        </a:xfrm>
      </p:grpSpPr>
      <p:sp>
        <p:nvSpPr>
          <p:cNvPr id="2139" name="Google Shape;2139;p230"/>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Solve Problems Involving Large Numbers</a:t>
            </a:r>
            <a:endParaRPr sz="3500">
              <a:latin typeface="Hepta Slab"/>
              <a:ea typeface="Hepta Slab"/>
              <a:cs typeface="Hepta Slab"/>
              <a:sym typeface="Hepta Slab"/>
            </a:endParaRPr>
          </a:p>
        </p:txBody>
      </p:sp>
      <p:sp>
        <p:nvSpPr>
          <p:cNvPr id="2140" name="Google Shape;2140;p230"/>
          <p:cNvSpPr txBox="1"/>
          <p:nvPr/>
        </p:nvSpPr>
        <p:spPr>
          <a:xfrm>
            <a:off x="2220050" y="2687375"/>
            <a:ext cx="74121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Let’s solve problems involving sums and differences of large numbers.</a:t>
            </a:r>
            <a:endParaRPr>
              <a:solidFill>
                <a:schemeClr val="dk1"/>
              </a:solidFill>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2141" name="Google Shape;2141;p230"/>
          <p:cNvSpPr/>
          <p:nvPr/>
        </p:nvSpPr>
        <p:spPr>
          <a:xfrm>
            <a:off x="1735852" y="26873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2" name="Google Shape;2142;p230"/>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4.NBT.B.4</a:t>
            </a:r>
            <a:endParaRPr sz="1100">
              <a:latin typeface="Quicksand"/>
              <a:ea typeface="Quicksand"/>
              <a:cs typeface="Quicksand"/>
              <a:sym typeface="Quicksand"/>
            </a:endParaRPr>
          </a:p>
        </p:txBody>
      </p:sp>
      <p:sp>
        <p:nvSpPr>
          <p:cNvPr id="2143" name="Google Shape;2143;p230"/>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22</a:t>
            </a:r>
            <a:endParaRPr/>
          </a:p>
        </p:txBody>
      </p:sp>
    </p:spTree>
  </p:cSld>
  <p:clrMapOvr>
    <a:masterClrMapping/>
  </p:clrMapOvr>
</p:sld>
</file>

<file path=ppt/slides/slide2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7" name="Shape 2147"/>
        <p:cNvGrpSpPr/>
        <p:nvPr/>
      </p:nvGrpSpPr>
      <p:grpSpPr>
        <a:xfrm>
          <a:off x="0" y="0"/>
          <a:ext cx="0" cy="0"/>
          <a:chOff x="0" y="0"/>
          <a:chExt cx="0" cy="0"/>
        </a:xfrm>
      </p:grpSpPr>
      <p:sp>
        <p:nvSpPr>
          <p:cNvPr id="2148" name="Google Shape;2148;p231"/>
          <p:cNvSpPr txBox="1"/>
          <p:nvPr>
            <p:ph type="ctrTitle"/>
          </p:nvPr>
        </p:nvSpPr>
        <p:spPr>
          <a:xfrm>
            <a:off x="411450" y="176267"/>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True or False: Sums and Differences</a:t>
            </a:r>
            <a:r>
              <a:rPr lang="en" sz="2800">
                <a:solidFill>
                  <a:srgbClr val="595959"/>
                </a:solidFill>
                <a:latin typeface="Hepta Slab"/>
                <a:ea typeface="Hepta Slab"/>
                <a:cs typeface="Hepta Slab"/>
                <a:sym typeface="Hepta Slab"/>
              </a:rPr>
              <a:t> </a:t>
            </a:r>
            <a:endParaRPr b="0" sz="2800">
              <a:solidFill>
                <a:srgbClr val="595959"/>
              </a:solidFill>
              <a:latin typeface="Hepta Slab"/>
              <a:ea typeface="Hepta Slab"/>
              <a:cs typeface="Hepta Slab"/>
              <a:sym typeface="Hepta Slab"/>
            </a:endParaRPr>
          </a:p>
        </p:txBody>
      </p:sp>
      <p:sp>
        <p:nvSpPr>
          <p:cNvPr id="2149" name="Google Shape;2149;p231"/>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2150" name="Google Shape;2150;p23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151" name="Google Shape;2151;p231"/>
          <p:cNvSpPr/>
          <p:nvPr/>
        </p:nvSpPr>
        <p:spPr>
          <a:xfrm>
            <a:off x="159150" y="976975"/>
            <a:ext cx="4088124" cy="2118096"/>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2" name="Google Shape;2152;p231"/>
          <p:cNvSpPr txBox="1"/>
          <p:nvPr/>
        </p:nvSpPr>
        <p:spPr>
          <a:xfrm rot="-716779">
            <a:off x="412423" y="1328203"/>
            <a:ext cx="3469646" cy="72765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latin typeface="Quicksand"/>
                <a:ea typeface="Quicksand"/>
                <a:cs typeface="Quicksand"/>
                <a:sym typeface="Quicksand"/>
              </a:rPr>
              <a:t>Decide whether each equation is true or false. Be prepared to explain your reasoning</a:t>
            </a:r>
            <a:endParaRPr b="1" sz="1900">
              <a:latin typeface="Quicksand"/>
              <a:ea typeface="Quicksand"/>
              <a:cs typeface="Quicksand"/>
              <a:sym typeface="Quicksand"/>
            </a:endParaRPr>
          </a:p>
        </p:txBody>
      </p:sp>
      <p:pic>
        <p:nvPicPr>
          <p:cNvPr id="2153" name="Google Shape;2153;p231"/>
          <p:cNvPicPr preferRelativeResize="0"/>
          <p:nvPr/>
        </p:nvPicPr>
        <p:blipFill>
          <a:blip r:embed="rId3">
            <a:alphaModFix/>
          </a:blip>
          <a:stretch>
            <a:fillRect/>
          </a:stretch>
        </p:blipFill>
        <p:spPr>
          <a:xfrm>
            <a:off x="3919801" y="2971625"/>
            <a:ext cx="4088125" cy="759740"/>
          </a:xfrm>
          <a:prstGeom prst="rect">
            <a:avLst/>
          </a:prstGeom>
          <a:noFill/>
          <a:ln>
            <a:noFill/>
          </a:ln>
        </p:spPr>
      </p:pic>
    </p:spTree>
  </p:cSld>
  <p:clrMapOvr>
    <a:masterClrMapping/>
  </p:clrMapOvr>
</p:sld>
</file>

<file path=ppt/slides/slide2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7" name="Shape 2157"/>
        <p:cNvGrpSpPr/>
        <p:nvPr/>
      </p:nvGrpSpPr>
      <p:grpSpPr>
        <a:xfrm>
          <a:off x="0" y="0"/>
          <a:ext cx="0" cy="0"/>
          <a:chOff x="0" y="0"/>
          <a:chExt cx="0" cy="0"/>
        </a:xfrm>
      </p:grpSpPr>
      <p:sp>
        <p:nvSpPr>
          <p:cNvPr id="2158" name="Google Shape;2158;p232"/>
          <p:cNvSpPr txBox="1"/>
          <p:nvPr>
            <p:ph type="ctrTitle"/>
          </p:nvPr>
        </p:nvSpPr>
        <p:spPr>
          <a:xfrm>
            <a:off x="411450" y="176267"/>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True or False: Sums and Differences </a:t>
            </a:r>
            <a:endParaRPr b="0" sz="2800">
              <a:solidFill>
                <a:srgbClr val="595959"/>
              </a:solidFill>
              <a:latin typeface="Hepta Slab"/>
              <a:ea typeface="Hepta Slab"/>
              <a:cs typeface="Hepta Slab"/>
              <a:sym typeface="Hepta Slab"/>
            </a:endParaRPr>
          </a:p>
        </p:txBody>
      </p:sp>
      <p:sp>
        <p:nvSpPr>
          <p:cNvPr id="2159" name="Google Shape;2159;p232"/>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2160" name="Google Shape;2160;p23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161" name="Google Shape;2161;p232"/>
          <p:cNvSpPr/>
          <p:nvPr/>
        </p:nvSpPr>
        <p:spPr>
          <a:xfrm>
            <a:off x="159150" y="976975"/>
            <a:ext cx="4088124" cy="2118096"/>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2" name="Google Shape;2162;p232"/>
          <p:cNvSpPr txBox="1"/>
          <p:nvPr/>
        </p:nvSpPr>
        <p:spPr>
          <a:xfrm rot="-716779">
            <a:off x="412423" y="1328203"/>
            <a:ext cx="3469646" cy="72765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latin typeface="Quicksand"/>
                <a:ea typeface="Quicksand"/>
                <a:cs typeface="Quicksand"/>
                <a:sym typeface="Quicksand"/>
              </a:rPr>
              <a:t>Decide whether each equation is true or false. Be prepared to explain your reasoning</a:t>
            </a:r>
            <a:endParaRPr b="1" sz="1900">
              <a:latin typeface="Quicksand"/>
              <a:ea typeface="Quicksand"/>
              <a:cs typeface="Quicksand"/>
              <a:sym typeface="Quicksand"/>
            </a:endParaRPr>
          </a:p>
        </p:txBody>
      </p:sp>
      <p:pic>
        <p:nvPicPr>
          <p:cNvPr id="2163" name="Google Shape;2163;p232"/>
          <p:cNvPicPr preferRelativeResize="0"/>
          <p:nvPr/>
        </p:nvPicPr>
        <p:blipFill>
          <a:blip r:embed="rId3">
            <a:alphaModFix/>
          </a:blip>
          <a:stretch>
            <a:fillRect/>
          </a:stretch>
        </p:blipFill>
        <p:spPr>
          <a:xfrm>
            <a:off x="3635426" y="2862425"/>
            <a:ext cx="4471413" cy="867300"/>
          </a:xfrm>
          <a:prstGeom prst="rect">
            <a:avLst/>
          </a:prstGeom>
          <a:noFill/>
          <a:ln>
            <a:noFill/>
          </a:ln>
        </p:spPr>
      </p:pic>
    </p:spTree>
  </p:cSld>
  <p:clrMapOvr>
    <a:masterClrMapping/>
  </p:clrMapOvr>
</p:sld>
</file>

<file path=ppt/slides/slide2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7" name="Shape 2167"/>
        <p:cNvGrpSpPr/>
        <p:nvPr/>
      </p:nvGrpSpPr>
      <p:grpSpPr>
        <a:xfrm>
          <a:off x="0" y="0"/>
          <a:ext cx="0" cy="0"/>
          <a:chOff x="0" y="0"/>
          <a:chExt cx="0" cy="0"/>
        </a:xfrm>
      </p:grpSpPr>
      <p:sp>
        <p:nvSpPr>
          <p:cNvPr id="2168" name="Google Shape;2168;p233"/>
          <p:cNvSpPr txBox="1"/>
          <p:nvPr>
            <p:ph type="ctrTitle"/>
          </p:nvPr>
        </p:nvSpPr>
        <p:spPr>
          <a:xfrm>
            <a:off x="411450" y="176267"/>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True or False: Sums and Differences </a:t>
            </a:r>
            <a:endParaRPr b="0" sz="2800">
              <a:solidFill>
                <a:srgbClr val="595959"/>
              </a:solidFill>
              <a:latin typeface="Hepta Slab"/>
              <a:ea typeface="Hepta Slab"/>
              <a:cs typeface="Hepta Slab"/>
              <a:sym typeface="Hepta Slab"/>
            </a:endParaRPr>
          </a:p>
        </p:txBody>
      </p:sp>
      <p:sp>
        <p:nvSpPr>
          <p:cNvPr id="2169" name="Google Shape;2169;p233"/>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2170" name="Google Shape;2170;p23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171" name="Google Shape;2171;p233"/>
          <p:cNvSpPr/>
          <p:nvPr/>
        </p:nvSpPr>
        <p:spPr>
          <a:xfrm>
            <a:off x="159150" y="976975"/>
            <a:ext cx="4088124" cy="2118096"/>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2" name="Google Shape;2172;p233"/>
          <p:cNvSpPr txBox="1"/>
          <p:nvPr/>
        </p:nvSpPr>
        <p:spPr>
          <a:xfrm rot="-716779">
            <a:off x="412423" y="1328203"/>
            <a:ext cx="3469646" cy="72765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latin typeface="Quicksand"/>
                <a:ea typeface="Quicksand"/>
                <a:cs typeface="Quicksand"/>
                <a:sym typeface="Quicksand"/>
              </a:rPr>
              <a:t>Decide whether each equation is true or false. Be prepared to explain your reasoning</a:t>
            </a:r>
            <a:endParaRPr b="1" sz="1900">
              <a:latin typeface="Quicksand"/>
              <a:ea typeface="Quicksand"/>
              <a:cs typeface="Quicksand"/>
              <a:sym typeface="Quicksand"/>
            </a:endParaRPr>
          </a:p>
        </p:txBody>
      </p:sp>
      <p:pic>
        <p:nvPicPr>
          <p:cNvPr id="2173" name="Google Shape;2173;p233"/>
          <p:cNvPicPr preferRelativeResize="0"/>
          <p:nvPr/>
        </p:nvPicPr>
        <p:blipFill>
          <a:blip r:embed="rId3">
            <a:alphaModFix/>
          </a:blip>
          <a:stretch>
            <a:fillRect/>
          </a:stretch>
        </p:blipFill>
        <p:spPr>
          <a:xfrm>
            <a:off x="3550501" y="2801775"/>
            <a:ext cx="4238375" cy="1007325"/>
          </a:xfrm>
          <a:prstGeom prst="rect">
            <a:avLst/>
          </a:prstGeom>
          <a:noFill/>
          <a:ln>
            <a:noFill/>
          </a:ln>
        </p:spPr>
      </p:pic>
    </p:spTree>
  </p:cSld>
  <p:clrMapOvr>
    <a:masterClrMapping/>
  </p:clrMapOvr>
</p:sld>
</file>

<file path=ppt/slides/slide2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7" name="Shape 2177"/>
        <p:cNvGrpSpPr/>
        <p:nvPr/>
      </p:nvGrpSpPr>
      <p:grpSpPr>
        <a:xfrm>
          <a:off x="0" y="0"/>
          <a:ext cx="0" cy="0"/>
          <a:chOff x="0" y="0"/>
          <a:chExt cx="0" cy="0"/>
        </a:xfrm>
      </p:grpSpPr>
      <p:sp>
        <p:nvSpPr>
          <p:cNvPr id="2178" name="Google Shape;2178;p234"/>
          <p:cNvSpPr txBox="1"/>
          <p:nvPr>
            <p:ph type="ctrTitle"/>
          </p:nvPr>
        </p:nvSpPr>
        <p:spPr>
          <a:xfrm>
            <a:off x="411450" y="176267"/>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True or False: Sums and Differences </a:t>
            </a:r>
            <a:endParaRPr b="0" sz="2800">
              <a:solidFill>
                <a:srgbClr val="595959"/>
              </a:solidFill>
              <a:latin typeface="Hepta Slab"/>
              <a:ea typeface="Hepta Slab"/>
              <a:cs typeface="Hepta Slab"/>
              <a:sym typeface="Hepta Slab"/>
            </a:endParaRPr>
          </a:p>
        </p:txBody>
      </p:sp>
      <p:sp>
        <p:nvSpPr>
          <p:cNvPr id="2179" name="Google Shape;2179;p234"/>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2180" name="Google Shape;2180;p23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181" name="Google Shape;2181;p234"/>
          <p:cNvSpPr/>
          <p:nvPr/>
        </p:nvSpPr>
        <p:spPr>
          <a:xfrm>
            <a:off x="159150" y="976975"/>
            <a:ext cx="4088124" cy="2118096"/>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2" name="Google Shape;2182;p234"/>
          <p:cNvSpPr txBox="1"/>
          <p:nvPr/>
        </p:nvSpPr>
        <p:spPr>
          <a:xfrm rot="-716779">
            <a:off x="412423" y="1328203"/>
            <a:ext cx="3469646" cy="72765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latin typeface="Quicksand"/>
                <a:ea typeface="Quicksand"/>
                <a:cs typeface="Quicksand"/>
                <a:sym typeface="Quicksand"/>
              </a:rPr>
              <a:t>Decide whether each equation is true or false. Be prepared to explain your reasoning</a:t>
            </a:r>
            <a:endParaRPr b="1" sz="1900">
              <a:latin typeface="Quicksand"/>
              <a:ea typeface="Quicksand"/>
              <a:cs typeface="Quicksand"/>
              <a:sym typeface="Quicksand"/>
            </a:endParaRPr>
          </a:p>
        </p:txBody>
      </p:sp>
      <p:pic>
        <p:nvPicPr>
          <p:cNvPr id="2183" name="Google Shape;2183;p234"/>
          <p:cNvPicPr preferRelativeResize="0"/>
          <p:nvPr/>
        </p:nvPicPr>
        <p:blipFill>
          <a:blip r:embed="rId3">
            <a:alphaModFix/>
          </a:blip>
          <a:stretch>
            <a:fillRect/>
          </a:stretch>
        </p:blipFill>
        <p:spPr>
          <a:xfrm>
            <a:off x="3417076" y="2850300"/>
            <a:ext cx="4088125" cy="852350"/>
          </a:xfrm>
          <a:prstGeom prst="rect">
            <a:avLst/>
          </a:prstGeom>
          <a:noFill/>
          <a:ln>
            <a:noFill/>
          </a:ln>
        </p:spPr>
      </p:pic>
    </p:spTree>
  </p:cSld>
  <p:clrMapOvr>
    <a:masterClrMapping/>
  </p:clrMapOvr>
</p:sld>
</file>

<file path=ppt/slides/slide2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7" name="Shape 2187"/>
        <p:cNvGrpSpPr/>
        <p:nvPr/>
      </p:nvGrpSpPr>
      <p:grpSpPr>
        <a:xfrm>
          <a:off x="0" y="0"/>
          <a:ext cx="0" cy="0"/>
          <a:chOff x="0" y="0"/>
          <a:chExt cx="0" cy="0"/>
        </a:xfrm>
      </p:grpSpPr>
      <p:sp>
        <p:nvSpPr>
          <p:cNvPr id="2188" name="Google Shape;2188;p235"/>
          <p:cNvSpPr txBox="1"/>
          <p:nvPr/>
        </p:nvSpPr>
        <p:spPr>
          <a:xfrm>
            <a:off x="288950" y="427650"/>
            <a:ext cx="7998300" cy="681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700">
                <a:solidFill>
                  <a:srgbClr val="595959"/>
                </a:solidFill>
                <a:latin typeface="Hepta Slab"/>
                <a:ea typeface="Hepta Slab"/>
                <a:cs typeface="Hepta Slab"/>
                <a:sym typeface="Hepta Slab"/>
              </a:rPr>
              <a:t>The Fundraiser</a:t>
            </a:r>
            <a:endParaRPr sz="2700">
              <a:solidFill>
                <a:srgbClr val="595959"/>
              </a:solidFill>
              <a:latin typeface="Hepta Slab"/>
              <a:ea typeface="Hepta Slab"/>
              <a:cs typeface="Hepta Slab"/>
              <a:sym typeface="Hepta Slab"/>
            </a:endParaRPr>
          </a:p>
        </p:txBody>
      </p:sp>
      <p:sp>
        <p:nvSpPr>
          <p:cNvPr id="2189" name="Google Shape;2189;p23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2190" name="Google Shape;2190;p235"/>
          <p:cNvSpPr txBox="1"/>
          <p:nvPr/>
        </p:nvSpPr>
        <p:spPr>
          <a:xfrm>
            <a:off x="470900" y="1207750"/>
            <a:ext cx="4163100" cy="841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t>A school’s track teams raised $41,560 from fundraisers and concession sales. </a:t>
            </a:r>
            <a:endParaRPr sz="1500"/>
          </a:p>
          <a:p>
            <a:pPr indent="0" lvl="0" marL="0" rtl="0" algn="l">
              <a:spcBef>
                <a:spcPts val="0"/>
              </a:spcBef>
              <a:spcAft>
                <a:spcPts val="0"/>
              </a:spcAft>
              <a:buNone/>
            </a:pPr>
            <a:r>
              <a:t/>
            </a:r>
            <a:endParaRPr sz="1500"/>
          </a:p>
          <a:p>
            <a:pPr indent="0" lvl="0" marL="0" rtl="0" algn="l">
              <a:spcBef>
                <a:spcPts val="0"/>
              </a:spcBef>
              <a:spcAft>
                <a:spcPts val="0"/>
              </a:spcAft>
              <a:buNone/>
            </a:pPr>
            <a:r>
              <a:rPr lang="en" sz="1500"/>
              <a:t>In the fall, the teams paid $3,180 for uniforms, $1,425 in entry fees for track meets, and $18,790 in travel costs. </a:t>
            </a:r>
            <a:endParaRPr sz="1500"/>
          </a:p>
          <a:p>
            <a:pPr indent="0" lvl="0" marL="0" rtl="0" algn="l">
              <a:spcBef>
                <a:spcPts val="0"/>
              </a:spcBef>
              <a:spcAft>
                <a:spcPts val="0"/>
              </a:spcAft>
              <a:buNone/>
            </a:pPr>
            <a:r>
              <a:t/>
            </a:r>
            <a:endParaRPr sz="1500"/>
          </a:p>
          <a:p>
            <a:pPr indent="0" lvl="0" marL="0" rtl="0" algn="l">
              <a:spcBef>
                <a:spcPts val="0"/>
              </a:spcBef>
              <a:spcAft>
                <a:spcPts val="0"/>
              </a:spcAft>
              <a:buNone/>
            </a:pPr>
            <a:r>
              <a:rPr lang="en" sz="1500"/>
              <a:t>In the spring, the teams paid $10,475 in equipment replacement, $1,160 for competition expenses, and $912 for awards and trophies.</a:t>
            </a:r>
            <a:endParaRPr sz="1500"/>
          </a:p>
        </p:txBody>
      </p:sp>
      <p:sp>
        <p:nvSpPr>
          <p:cNvPr id="2191" name="Google Shape;2191;p235"/>
          <p:cNvSpPr txBox="1"/>
          <p:nvPr/>
        </p:nvSpPr>
        <p:spPr>
          <a:xfrm>
            <a:off x="4743175" y="1710450"/>
            <a:ext cx="3857700" cy="272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 Was the amount collected enough to cover all the payments? Show how you know.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2. If the amount collected was enough, how much money did the track teams have left after paying all the expenses? If it was not enough, how much did the track teams overspend? Show how you know.</a:t>
            </a:r>
            <a:endParaRPr/>
          </a:p>
        </p:txBody>
      </p:sp>
    </p:spTree>
  </p:cSld>
  <p:clrMapOvr>
    <a:masterClrMapping/>
  </p:clrMapOvr>
</p:sld>
</file>

<file path=ppt/slides/slide2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5" name="Shape 2195"/>
        <p:cNvGrpSpPr/>
        <p:nvPr/>
      </p:nvGrpSpPr>
      <p:grpSpPr>
        <a:xfrm>
          <a:off x="0" y="0"/>
          <a:ext cx="0" cy="0"/>
          <a:chOff x="0" y="0"/>
          <a:chExt cx="0" cy="0"/>
        </a:xfrm>
      </p:grpSpPr>
      <p:sp>
        <p:nvSpPr>
          <p:cNvPr id="2196" name="Google Shape;2196;p236"/>
          <p:cNvSpPr txBox="1"/>
          <p:nvPr/>
        </p:nvSpPr>
        <p:spPr>
          <a:xfrm>
            <a:off x="288950" y="427650"/>
            <a:ext cx="7998300" cy="567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700">
                <a:solidFill>
                  <a:srgbClr val="595959"/>
                </a:solidFill>
                <a:latin typeface="Hepta Slab"/>
                <a:ea typeface="Hepta Slab"/>
                <a:cs typeface="Hepta Slab"/>
                <a:sym typeface="Hepta Slab"/>
              </a:rPr>
              <a:t>The Least and the Greatest of Them All </a:t>
            </a:r>
            <a:endParaRPr sz="2700">
              <a:solidFill>
                <a:srgbClr val="595959"/>
              </a:solidFill>
              <a:latin typeface="Hepta Slab"/>
              <a:ea typeface="Hepta Slab"/>
              <a:cs typeface="Hepta Slab"/>
              <a:sym typeface="Hepta Slab"/>
            </a:endParaRPr>
          </a:p>
        </p:txBody>
      </p:sp>
      <p:sp>
        <p:nvSpPr>
          <p:cNvPr id="2197" name="Google Shape;2197;p23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2198" name="Google Shape;2198;p236"/>
          <p:cNvPicPr preferRelativeResize="0"/>
          <p:nvPr/>
        </p:nvPicPr>
        <p:blipFill>
          <a:blip r:embed="rId3">
            <a:alphaModFix/>
          </a:blip>
          <a:stretch>
            <a:fillRect/>
          </a:stretch>
        </p:blipFill>
        <p:spPr>
          <a:xfrm>
            <a:off x="2141850" y="994650"/>
            <a:ext cx="4629918" cy="38440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2" name="Shape 2202"/>
        <p:cNvGrpSpPr/>
        <p:nvPr/>
      </p:nvGrpSpPr>
      <p:grpSpPr>
        <a:xfrm>
          <a:off x="0" y="0"/>
          <a:ext cx="0" cy="0"/>
          <a:chOff x="0" y="0"/>
          <a:chExt cx="0" cy="0"/>
        </a:xfrm>
      </p:grpSpPr>
      <p:sp>
        <p:nvSpPr>
          <p:cNvPr id="2203" name="Google Shape;2203;p237"/>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2204" name="Google Shape;2204;p237"/>
          <p:cNvPicPr preferRelativeResize="0"/>
          <p:nvPr/>
        </p:nvPicPr>
        <p:blipFill rotWithShape="1">
          <a:blip r:embed="rId3">
            <a:alphaModFix/>
          </a:blip>
          <a:srcRect b="0" l="21370" r="22481" t="0"/>
          <a:stretch/>
        </p:blipFill>
        <p:spPr>
          <a:xfrm>
            <a:off x="6676273" y="2632425"/>
            <a:ext cx="1267096" cy="1419300"/>
          </a:xfrm>
          <a:prstGeom prst="rect">
            <a:avLst/>
          </a:prstGeom>
          <a:noFill/>
          <a:ln>
            <a:noFill/>
          </a:ln>
        </p:spPr>
      </p:pic>
      <p:sp>
        <p:nvSpPr>
          <p:cNvPr id="2205" name="Google Shape;2205;p237"/>
          <p:cNvSpPr txBox="1"/>
          <p:nvPr/>
        </p:nvSpPr>
        <p:spPr>
          <a:xfrm>
            <a:off x="1117525" y="1261625"/>
            <a:ext cx="66234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1000"/>
              </a:spcAft>
              <a:buNone/>
            </a:pPr>
            <a:r>
              <a:rPr lang="en" sz="1700">
                <a:latin typeface="Covered By Your Grace"/>
                <a:ea typeface="Covered By Your Grace"/>
                <a:cs typeface="Covered By Your Grace"/>
                <a:sym typeface="Covered By Your Grace"/>
              </a:rPr>
              <a:t>In this lesson, you added and subtracted lots of large numbers to solve problems. Suppose we’re working with these large numbers.</a:t>
            </a:r>
            <a:endParaRPr sz="1700">
              <a:latin typeface="Covered By Your Grace"/>
              <a:ea typeface="Covered By Your Grace"/>
              <a:cs typeface="Covered By Your Grace"/>
              <a:sym typeface="Covered By Your Grace"/>
            </a:endParaRPr>
          </a:p>
        </p:txBody>
      </p:sp>
      <p:pic>
        <p:nvPicPr>
          <p:cNvPr id="2206" name="Google Shape;2206;p237"/>
          <p:cNvPicPr preferRelativeResize="0"/>
          <p:nvPr/>
        </p:nvPicPr>
        <p:blipFill>
          <a:blip r:embed="rId4">
            <a:alphaModFix/>
          </a:blip>
          <a:stretch>
            <a:fillRect/>
          </a:stretch>
        </p:blipFill>
        <p:spPr>
          <a:xfrm>
            <a:off x="479950" y="762001"/>
            <a:ext cx="7260975" cy="350123"/>
          </a:xfrm>
          <a:prstGeom prst="rect">
            <a:avLst/>
          </a:prstGeom>
          <a:noFill/>
          <a:ln>
            <a:noFill/>
          </a:ln>
        </p:spPr>
      </p:pic>
      <p:sp>
        <p:nvSpPr>
          <p:cNvPr id="2207" name="Google Shape;2207;p237"/>
          <p:cNvSpPr txBox="1"/>
          <p:nvPr/>
        </p:nvSpPr>
        <p:spPr>
          <a:xfrm>
            <a:off x="582275" y="2317000"/>
            <a:ext cx="5410500" cy="2256300"/>
          </a:xfrm>
          <a:prstGeom prst="rect">
            <a:avLst/>
          </a:prstGeom>
          <a:noFill/>
          <a:ln>
            <a:noFill/>
          </a:ln>
        </p:spPr>
        <p:txBody>
          <a:bodyPr anchorCtr="0" anchor="t" bIns="91425" lIns="91425" spcFirstLastPara="1" rIns="91425" wrap="square" tIns="91425">
            <a:noAutofit/>
          </a:bodyPr>
          <a:lstStyle/>
          <a:p>
            <a:pPr indent="-323850" lvl="0" marL="457200" rtl="0" algn="l">
              <a:spcBef>
                <a:spcPts val="0"/>
              </a:spcBef>
              <a:spcAft>
                <a:spcPts val="0"/>
              </a:spcAft>
              <a:buSzPts val="1500"/>
              <a:buChar char="●"/>
            </a:pPr>
            <a:r>
              <a:rPr lang="en" sz="1500"/>
              <a:t>What are some ways to estimate the sum or difference of a bunch of numbers without performing detailed calculations?</a:t>
            </a:r>
            <a:endParaRPr sz="1500"/>
          </a:p>
          <a:p>
            <a:pPr indent="-323850" lvl="0" marL="457200" rtl="0" algn="l">
              <a:spcBef>
                <a:spcPts val="1000"/>
              </a:spcBef>
              <a:spcAft>
                <a:spcPts val="1000"/>
              </a:spcAft>
              <a:buSzPts val="1500"/>
              <a:buChar char="●"/>
            </a:pPr>
            <a:r>
              <a:rPr lang="en" sz="1500"/>
              <a:t>How might we find two numbers that give the greatest sum or greatest difference without trying to find the sum and difference of every pair of numbers?</a:t>
            </a:r>
            <a:endParaRPr sz="1500"/>
          </a:p>
        </p:txBody>
      </p:sp>
    </p:spTree>
  </p:cSld>
  <p:clrMapOvr>
    <a:masterClrMapping/>
  </p:clrMapOvr>
</p:sld>
</file>

<file path=ppt/slides/slide2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1" name="Shape 2211"/>
        <p:cNvGrpSpPr/>
        <p:nvPr/>
      </p:nvGrpSpPr>
      <p:grpSpPr>
        <a:xfrm>
          <a:off x="0" y="0"/>
          <a:ext cx="0" cy="0"/>
          <a:chOff x="0" y="0"/>
          <a:chExt cx="0" cy="0"/>
        </a:xfrm>
      </p:grpSpPr>
      <p:sp>
        <p:nvSpPr>
          <p:cNvPr id="2212" name="Google Shape;2212;p238"/>
          <p:cNvSpPr txBox="1"/>
          <p:nvPr/>
        </p:nvSpPr>
        <p:spPr>
          <a:xfrm>
            <a:off x="1368600" y="426925"/>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2213" name="Google Shape;2213;p238"/>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4" name="Google Shape;2214;p238"/>
          <p:cNvSpPr txBox="1"/>
          <p:nvPr/>
        </p:nvSpPr>
        <p:spPr>
          <a:xfrm>
            <a:off x="496050" y="1005713"/>
            <a:ext cx="8151900" cy="73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In this section, we used our understanding of place value and expanded form to add and subtract large numbers using the standard algorithm.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We learned how to use the algorithm to keep track of addition of digits that results in a number greater than 9. Whenever we have 10 in a unit, we make a new unit and record the new unit at the top of the column of numbers in the next place to the left.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We also learned that when we subtract numbers it may be necessary to decompose tens, hundreds, thousands or ten-thousands before subtracting.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Finally, we learned that if the digit we are subtracting is a zero, we may need to decompose one unit of the digit in the next place to the left. Sometimes, it is necessary to look two or more places to the left to find a unit to decompose.</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p:txBody>
      </p:sp>
    </p:spTree>
  </p:cSld>
  <p:clrMapOvr>
    <a:masterClrMapping/>
  </p:clrMapOvr>
</p:sld>
</file>

<file path=ppt/slides/slide2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2218" name="Shape 2218"/>
        <p:cNvGrpSpPr/>
        <p:nvPr/>
      </p:nvGrpSpPr>
      <p:grpSpPr>
        <a:xfrm>
          <a:off x="0" y="0"/>
          <a:ext cx="0" cy="0"/>
          <a:chOff x="0" y="0"/>
          <a:chExt cx="0" cy="0"/>
        </a:xfrm>
      </p:grpSpPr>
      <p:sp>
        <p:nvSpPr>
          <p:cNvPr id="2219" name="Google Shape;2219;p239"/>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Bees are Buzzing</a:t>
            </a:r>
            <a:endParaRPr sz="3500">
              <a:latin typeface="Hepta Slab"/>
              <a:ea typeface="Hepta Slab"/>
              <a:cs typeface="Hepta Slab"/>
              <a:sym typeface="Hepta Slab"/>
            </a:endParaRPr>
          </a:p>
        </p:txBody>
      </p:sp>
      <p:sp>
        <p:nvSpPr>
          <p:cNvPr id="2220" name="Google Shape;2220;p239"/>
          <p:cNvSpPr txBox="1"/>
          <p:nvPr/>
        </p:nvSpPr>
        <p:spPr>
          <a:xfrm>
            <a:off x="3202650" y="2687375"/>
            <a:ext cx="74121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Let’s investigate insect populations.</a:t>
            </a:r>
            <a:endParaRPr>
              <a:solidFill>
                <a:schemeClr val="dk1"/>
              </a:solidFill>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2221" name="Google Shape;2221;p239"/>
          <p:cNvSpPr/>
          <p:nvPr/>
        </p:nvSpPr>
        <p:spPr>
          <a:xfrm>
            <a:off x="2698202" y="26873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2" name="Google Shape;2222;p239"/>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4.NBT.A.3, 4.NBT.B.4</a:t>
            </a:r>
            <a:endParaRPr sz="1100">
              <a:latin typeface="Quicksand"/>
              <a:ea typeface="Quicksand"/>
              <a:cs typeface="Quicksand"/>
              <a:sym typeface="Quicksand"/>
            </a:endParaRPr>
          </a:p>
        </p:txBody>
      </p:sp>
      <p:sp>
        <p:nvSpPr>
          <p:cNvPr id="2223" name="Google Shape;2223;p239"/>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23</a:t>
            </a:r>
            <a:endParaRPr/>
          </a:p>
        </p:txBody>
      </p:sp>
    </p:spTree>
  </p:cSld>
  <p:clrMapOvr>
    <a:masterClrMapping/>
  </p:clrMapOvr>
</p:sld>
</file>

<file path=ppt/slides/slide2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7" name="Shape 2227"/>
        <p:cNvGrpSpPr/>
        <p:nvPr/>
      </p:nvGrpSpPr>
      <p:grpSpPr>
        <a:xfrm>
          <a:off x="0" y="0"/>
          <a:ext cx="0" cy="0"/>
          <a:chOff x="0" y="0"/>
          <a:chExt cx="0" cy="0"/>
        </a:xfrm>
      </p:grpSpPr>
      <p:sp>
        <p:nvSpPr>
          <p:cNvPr id="2228" name="Google Shape;2228;p240"/>
          <p:cNvSpPr txBox="1"/>
          <p:nvPr>
            <p:ph type="ctrTitle"/>
          </p:nvPr>
        </p:nvSpPr>
        <p:spPr>
          <a:xfrm>
            <a:off x="411450" y="176267"/>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Estimation Exploration: Bees</a:t>
            </a:r>
            <a:endParaRPr b="0" sz="2800">
              <a:solidFill>
                <a:srgbClr val="595959"/>
              </a:solidFill>
              <a:latin typeface="Hepta Slab"/>
              <a:ea typeface="Hepta Slab"/>
              <a:cs typeface="Hepta Slab"/>
              <a:sym typeface="Hepta Slab"/>
            </a:endParaRPr>
          </a:p>
        </p:txBody>
      </p:sp>
      <p:sp>
        <p:nvSpPr>
          <p:cNvPr id="2229" name="Google Shape;2229;p240"/>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2230" name="Google Shape;2230;p24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2231" name="Google Shape;2231;p240"/>
          <p:cNvPicPr preferRelativeResize="0"/>
          <p:nvPr/>
        </p:nvPicPr>
        <p:blipFill>
          <a:blip r:embed="rId3">
            <a:alphaModFix/>
          </a:blip>
          <a:stretch>
            <a:fillRect/>
          </a:stretch>
        </p:blipFill>
        <p:spPr>
          <a:xfrm>
            <a:off x="2352063" y="1108742"/>
            <a:ext cx="4439865" cy="3795132"/>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5" name="Shape 2235"/>
        <p:cNvGrpSpPr/>
        <p:nvPr/>
      </p:nvGrpSpPr>
      <p:grpSpPr>
        <a:xfrm>
          <a:off x="0" y="0"/>
          <a:ext cx="0" cy="0"/>
          <a:chOff x="0" y="0"/>
          <a:chExt cx="0" cy="0"/>
        </a:xfrm>
      </p:grpSpPr>
      <p:sp>
        <p:nvSpPr>
          <p:cNvPr id="2236" name="Google Shape;2236;p241"/>
          <p:cNvSpPr txBox="1"/>
          <p:nvPr/>
        </p:nvSpPr>
        <p:spPr>
          <a:xfrm>
            <a:off x="288950" y="427650"/>
            <a:ext cx="7998300" cy="681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700">
                <a:solidFill>
                  <a:srgbClr val="595959"/>
                </a:solidFill>
                <a:latin typeface="Hepta Slab"/>
                <a:ea typeface="Hepta Slab"/>
                <a:cs typeface="Hepta Slab"/>
                <a:sym typeface="Hepta Slab"/>
              </a:rPr>
              <a:t>Termites, Ants, and Bees</a:t>
            </a:r>
            <a:endParaRPr sz="2700">
              <a:solidFill>
                <a:srgbClr val="595959"/>
              </a:solidFill>
              <a:latin typeface="Hepta Slab"/>
              <a:ea typeface="Hepta Slab"/>
              <a:cs typeface="Hepta Slab"/>
              <a:sym typeface="Hepta Slab"/>
            </a:endParaRPr>
          </a:p>
        </p:txBody>
      </p:sp>
      <p:sp>
        <p:nvSpPr>
          <p:cNvPr id="2237" name="Google Shape;2237;p24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2238" name="Google Shape;2238;p241"/>
          <p:cNvSpPr txBox="1"/>
          <p:nvPr/>
        </p:nvSpPr>
        <p:spPr>
          <a:xfrm>
            <a:off x="458750" y="868950"/>
            <a:ext cx="4163100" cy="841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t>Here is some information about insects:</a:t>
            </a:r>
            <a:endParaRPr sz="1500"/>
          </a:p>
          <a:p>
            <a:pPr indent="0" lvl="0" marL="0" rtl="0" algn="l">
              <a:spcBef>
                <a:spcPts val="0"/>
              </a:spcBef>
              <a:spcAft>
                <a:spcPts val="0"/>
              </a:spcAft>
              <a:buNone/>
            </a:pPr>
            <a:r>
              <a:rPr lang="en" sz="1000"/>
              <a:t>Termites </a:t>
            </a:r>
            <a:endParaRPr sz="1000"/>
          </a:p>
          <a:p>
            <a:pPr indent="0" lvl="0" marL="0" rtl="0" algn="l">
              <a:spcBef>
                <a:spcPts val="0"/>
              </a:spcBef>
              <a:spcAft>
                <a:spcPts val="0"/>
              </a:spcAft>
              <a:buNone/>
            </a:pPr>
            <a:r>
              <a:rPr lang="en" sz="1000"/>
              <a:t>Size of a colony: 100–1,000,000 </a:t>
            </a:r>
            <a:endParaRPr sz="1000"/>
          </a:p>
          <a:p>
            <a:pPr indent="0" lvl="0" marL="0" rtl="0" algn="l">
              <a:spcBef>
                <a:spcPts val="0"/>
              </a:spcBef>
              <a:spcAft>
                <a:spcPts val="0"/>
              </a:spcAft>
              <a:buNone/>
            </a:pPr>
            <a:r>
              <a:rPr lang="en" sz="1000"/>
              <a:t>A queen lives for 30–50 years. </a:t>
            </a:r>
            <a:endParaRPr sz="1000"/>
          </a:p>
          <a:p>
            <a:pPr indent="0" lvl="0" marL="0" rtl="0" algn="l">
              <a:spcBef>
                <a:spcPts val="0"/>
              </a:spcBef>
              <a:spcAft>
                <a:spcPts val="0"/>
              </a:spcAft>
              <a:buNone/>
            </a:pPr>
            <a:r>
              <a:rPr lang="en" sz="1000"/>
              <a:t>There are 3,000–3,500 species of termites. </a:t>
            </a:r>
            <a:endParaRPr sz="1000"/>
          </a:p>
          <a:p>
            <a:pPr indent="0" lvl="0" marL="0" rtl="0" algn="l">
              <a:spcBef>
                <a:spcPts val="0"/>
              </a:spcBef>
              <a:spcAft>
                <a:spcPts val="0"/>
              </a:spcAft>
              <a:buNone/>
            </a:pPr>
            <a:r>
              <a:rPr lang="en" sz="1000"/>
              <a:t>The length of a termite is 4 to 15 millimeters. </a:t>
            </a:r>
            <a:endParaRPr sz="1000"/>
          </a:p>
          <a:p>
            <a:pPr indent="0" lvl="0" marL="0" rtl="0" algn="l">
              <a:spcBef>
                <a:spcPts val="0"/>
              </a:spcBef>
              <a:spcAft>
                <a:spcPts val="0"/>
              </a:spcAft>
              <a:buNone/>
            </a:pPr>
            <a:r>
              <a:rPr lang="en" sz="1000"/>
              <a:t>In some species, the mature queen may produce around 40,000 eggs a day. Odorous House </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rPr lang="en" sz="1000"/>
              <a:t>Ants </a:t>
            </a:r>
            <a:endParaRPr sz="1000"/>
          </a:p>
          <a:p>
            <a:pPr indent="0" lvl="0" marL="0" rtl="0" algn="l">
              <a:spcBef>
                <a:spcPts val="0"/>
              </a:spcBef>
              <a:spcAft>
                <a:spcPts val="0"/>
              </a:spcAft>
              <a:buNone/>
            </a:pPr>
            <a:r>
              <a:rPr lang="en" sz="1000"/>
              <a:t>Size of colony: up to 100,000 </a:t>
            </a:r>
            <a:endParaRPr sz="1000"/>
          </a:p>
          <a:p>
            <a:pPr indent="0" lvl="0" marL="0" rtl="0" algn="l">
              <a:spcBef>
                <a:spcPts val="0"/>
              </a:spcBef>
              <a:spcAft>
                <a:spcPts val="0"/>
              </a:spcAft>
              <a:buNone/>
            </a:pPr>
            <a:r>
              <a:rPr lang="en" sz="1000"/>
              <a:t>A queen lives for 300–1,800 days. </a:t>
            </a:r>
            <a:endParaRPr sz="1000"/>
          </a:p>
          <a:p>
            <a:pPr indent="0" lvl="0" marL="0" rtl="0" algn="l">
              <a:spcBef>
                <a:spcPts val="0"/>
              </a:spcBef>
              <a:spcAft>
                <a:spcPts val="0"/>
              </a:spcAft>
              <a:buNone/>
            </a:pPr>
            <a:r>
              <a:rPr lang="en" sz="1000"/>
              <a:t>The length of an ant is 1.5–3.2 millimeters. </a:t>
            </a:r>
            <a:endParaRPr sz="1000"/>
          </a:p>
          <a:p>
            <a:pPr indent="0" lvl="0" marL="0" rtl="0" algn="l">
              <a:spcBef>
                <a:spcPts val="0"/>
              </a:spcBef>
              <a:spcAft>
                <a:spcPts val="0"/>
              </a:spcAft>
              <a:buNone/>
            </a:pPr>
            <a:r>
              <a:rPr lang="en" sz="1000"/>
              <a:t>Foraging ants travel up to 700 feet from their nests. </a:t>
            </a:r>
            <a:endParaRPr sz="1000"/>
          </a:p>
          <a:p>
            <a:pPr indent="0" lvl="0" marL="0" rtl="0" algn="l">
              <a:spcBef>
                <a:spcPts val="0"/>
              </a:spcBef>
              <a:spcAft>
                <a:spcPts val="0"/>
              </a:spcAft>
              <a:buNone/>
            </a:pPr>
            <a:r>
              <a:rPr lang="en" sz="1000"/>
              <a:t>There are 12,000–22,000 possible species. </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rPr lang="en" sz="1000"/>
              <a:t>Honey Bees </a:t>
            </a:r>
            <a:endParaRPr sz="1000"/>
          </a:p>
          <a:p>
            <a:pPr indent="0" lvl="0" marL="0" rtl="0" algn="l">
              <a:spcBef>
                <a:spcPts val="0"/>
              </a:spcBef>
              <a:spcAft>
                <a:spcPts val="0"/>
              </a:spcAft>
              <a:buNone/>
            </a:pPr>
            <a:r>
              <a:rPr lang="en" sz="1000"/>
              <a:t>Size of a hive: 10,000–60,000 </a:t>
            </a:r>
            <a:endParaRPr sz="1000"/>
          </a:p>
          <a:p>
            <a:pPr indent="0" lvl="0" marL="0" rtl="0" algn="l">
              <a:spcBef>
                <a:spcPts val="0"/>
              </a:spcBef>
              <a:spcAft>
                <a:spcPts val="0"/>
              </a:spcAft>
              <a:buNone/>
            </a:pPr>
            <a:r>
              <a:rPr lang="en" sz="1000"/>
              <a:t>There are around 500 drones in a hive. </a:t>
            </a:r>
            <a:endParaRPr sz="1000"/>
          </a:p>
          <a:p>
            <a:pPr indent="0" lvl="0" marL="0" rtl="0" algn="l">
              <a:spcBef>
                <a:spcPts val="0"/>
              </a:spcBef>
              <a:spcAft>
                <a:spcPts val="0"/>
              </a:spcAft>
              <a:buNone/>
            </a:pPr>
            <a:r>
              <a:rPr lang="en" sz="1000"/>
              <a:t>A queen can lay about 1,500–2,000 eggs each day. </a:t>
            </a:r>
            <a:endParaRPr sz="1000"/>
          </a:p>
          <a:p>
            <a:pPr indent="0" lvl="0" marL="0" rtl="0" algn="l">
              <a:spcBef>
                <a:spcPts val="0"/>
              </a:spcBef>
              <a:spcAft>
                <a:spcPts val="0"/>
              </a:spcAft>
              <a:buNone/>
            </a:pPr>
            <a:r>
              <a:rPr lang="en" sz="1000"/>
              <a:t>A hive produces 7–40 liters of honey in a season. </a:t>
            </a:r>
            <a:endParaRPr sz="1000"/>
          </a:p>
          <a:p>
            <a:pPr indent="0" lvl="0" marL="0" rtl="0" algn="l">
              <a:spcBef>
                <a:spcPts val="0"/>
              </a:spcBef>
              <a:spcAft>
                <a:spcPts val="0"/>
              </a:spcAft>
              <a:buNone/>
            </a:pPr>
            <a:r>
              <a:rPr lang="en" sz="1000"/>
              <a:t>The length of a bee is 10–20 millimeters.  </a:t>
            </a:r>
            <a:endParaRPr sz="1000"/>
          </a:p>
          <a:p>
            <a:pPr indent="0" lvl="0" marL="0" rtl="0" algn="l">
              <a:spcBef>
                <a:spcPts val="0"/>
              </a:spcBef>
              <a:spcAft>
                <a:spcPts val="0"/>
              </a:spcAft>
              <a:buNone/>
            </a:pPr>
            <a:r>
              <a:t/>
            </a:r>
            <a:endParaRPr sz="1500"/>
          </a:p>
          <a:p>
            <a:pPr indent="0" lvl="0" marL="0" rtl="0" algn="l">
              <a:spcBef>
                <a:spcPts val="0"/>
              </a:spcBef>
              <a:spcAft>
                <a:spcPts val="0"/>
              </a:spcAft>
              <a:buNone/>
            </a:pPr>
            <a:r>
              <a:t/>
            </a:r>
            <a:endParaRPr sz="1500"/>
          </a:p>
        </p:txBody>
      </p:sp>
      <p:sp>
        <p:nvSpPr>
          <p:cNvPr id="2239" name="Google Shape;2239;p241"/>
          <p:cNvSpPr txBox="1"/>
          <p:nvPr/>
        </p:nvSpPr>
        <p:spPr>
          <a:xfrm>
            <a:off x="4731050" y="868950"/>
            <a:ext cx="3857700" cy="272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t>1. Here are some numbers that could represent some facts about termites, house ants, and honey bees. What might each number represent?</a:t>
            </a:r>
            <a:endParaRPr sz="1200"/>
          </a:p>
        </p:txBody>
      </p:sp>
      <p:pic>
        <p:nvPicPr>
          <p:cNvPr id="2240" name="Google Shape;2240;p241"/>
          <p:cNvPicPr preferRelativeResize="0"/>
          <p:nvPr/>
        </p:nvPicPr>
        <p:blipFill>
          <a:blip r:embed="rId3">
            <a:alphaModFix/>
          </a:blip>
          <a:stretch>
            <a:fillRect/>
          </a:stretch>
        </p:blipFill>
        <p:spPr>
          <a:xfrm>
            <a:off x="5449912" y="1583850"/>
            <a:ext cx="2419967" cy="3128249"/>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4" name="Shape 2244"/>
        <p:cNvGrpSpPr/>
        <p:nvPr/>
      </p:nvGrpSpPr>
      <p:grpSpPr>
        <a:xfrm>
          <a:off x="0" y="0"/>
          <a:ext cx="0" cy="0"/>
          <a:chOff x="0" y="0"/>
          <a:chExt cx="0" cy="0"/>
        </a:xfrm>
      </p:grpSpPr>
      <p:sp>
        <p:nvSpPr>
          <p:cNvPr id="2245" name="Google Shape;2245;p242"/>
          <p:cNvSpPr txBox="1"/>
          <p:nvPr/>
        </p:nvSpPr>
        <p:spPr>
          <a:xfrm>
            <a:off x="288950" y="427650"/>
            <a:ext cx="7998300" cy="681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700">
                <a:solidFill>
                  <a:srgbClr val="595959"/>
                </a:solidFill>
                <a:latin typeface="Hepta Slab"/>
                <a:ea typeface="Hepta Slab"/>
                <a:cs typeface="Hepta Slab"/>
                <a:sym typeface="Hepta Slab"/>
              </a:rPr>
              <a:t>Termites, Ants, and Bees</a:t>
            </a:r>
            <a:endParaRPr sz="2700">
              <a:solidFill>
                <a:srgbClr val="595959"/>
              </a:solidFill>
              <a:latin typeface="Hepta Slab"/>
              <a:ea typeface="Hepta Slab"/>
              <a:cs typeface="Hepta Slab"/>
              <a:sym typeface="Hepta Slab"/>
            </a:endParaRPr>
          </a:p>
        </p:txBody>
      </p:sp>
      <p:sp>
        <p:nvSpPr>
          <p:cNvPr id="2246" name="Google Shape;2246;p24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2247" name="Google Shape;2247;p242"/>
          <p:cNvSpPr txBox="1"/>
          <p:nvPr/>
        </p:nvSpPr>
        <p:spPr>
          <a:xfrm>
            <a:off x="458750" y="868950"/>
            <a:ext cx="4163100" cy="841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t>Here is some information about insects:</a:t>
            </a:r>
            <a:endParaRPr sz="1500"/>
          </a:p>
          <a:p>
            <a:pPr indent="0" lvl="0" marL="0" rtl="0" algn="l">
              <a:spcBef>
                <a:spcPts val="0"/>
              </a:spcBef>
              <a:spcAft>
                <a:spcPts val="0"/>
              </a:spcAft>
              <a:buNone/>
            </a:pPr>
            <a:r>
              <a:rPr lang="en" sz="1000"/>
              <a:t>Termites </a:t>
            </a:r>
            <a:endParaRPr sz="1000"/>
          </a:p>
          <a:p>
            <a:pPr indent="0" lvl="0" marL="0" rtl="0" algn="l">
              <a:spcBef>
                <a:spcPts val="0"/>
              </a:spcBef>
              <a:spcAft>
                <a:spcPts val="0"/>
              </a:spcAft>
              <a:buNone/>
            </a:pPr>
            <a:r>
              <a:rPr lang="en" sz="1000"/>
              <a:t>Size of a colony: 100–1,000,000 </a:t>
            </a:r>
            <a:endParaRPr sz="1000"/>
          </a:p>
          <a:p>
            <a:pPr indent="0" lvl="0" marL="0" rtl="0" algn="l">
              <a:spcBef>
                <a:spcPts val="0"/>
              </a:spcBef>
              <a:spcAft>
                <a:spcPts val="0"/>
              </a:spcAft>
              <a:buNone/>
            </a:pPr>
            <a:r>
              <a:rPr lang="en" sz="1000"/>
              <a:t>A queen lives for 30–50 years. </a:t>
            </a:r>
            <a:endParaRPr sz="1000"/>
          </a:p>
          <a:p>
            <a:pPr indent="0" lvl="0" marL="0" rtl="0" algn="l">
              <a:spcBef>
                <a:spcPts val="0"/>
              </a:spcBef>
              <a:spcAft>
                <a:spcPts val="0"/>
              </a:spcAft>
              <a:buNone/>
            </a:pPr>
            <a:r>
              <a:rPr lang="en" sz="1000"/>
              <a:t>There are 3,000–3,500 species of termites. </a:t>
            </a:r>
            <a:endParaRPr sz="1000"/>
          </a:p>
          <a:p>
            <a:pPr indent="0" lvl="0" marL="0" rtl="0" algn="l">
              <a:spcBef>
                <a:spcPts val="0"/>
              </a:spcBef>
              <a:spcAft>
                <a:spcPts val="0"/>
              </a:spcAft>
              <a:buNone/>
            </a:pPr>
            <a:r>
              <a:rPr lang="en" sz="1000"/>
              <a:t>The length of a termite is 4 to 15 millimeters. </a:t>
            </a:r>
            <a:endParaRPr sz="1000"/>
          </a:p>
          <a:p>
            <a:pPr indent="0" lvl="0" marL="0" rtl="0" algn="l">
              <a:spcBef>
                <a:spcPts val="0"/>
              </a:spcBef>
              <a:spcAft>
                <a:spcPts val="0"/>
              </a:spcAft>
              <a:buNone/>
            </a:pPr>
            <a:r>
              <a:rPr lang="en" sz="1000"/>
              <a:t>In some species, the mature queen may produce around 40,000 eggs a day. Odorous House </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rPr lang="en" sz="1000"/>
              <a:t>Ants </a:t>
            </a:r>
            <a:endParaRPr sz="1000"/>
          </a:p>
          <a:p>
            <a:pPr indent="0" lvl="0" marL="0" rtl="0" algn="l">
              <a:spcBef>
                <a:spcPts val="0"/>
              </a:spcBef>
              <a:spcAft>
                <a:spcPts val="0"/>
              </a:spcAft>
              <a:buNone/>
            </a:pPr>
            <a:r>
              <a:rPr lang="en" sz="1000"/>
              <a:t>Size of colony: up to 100,000 </a:t>
            </a:r>
            <a:endParaRPr sz="1000"/>
          </a:p>
          <a:p>
            <a:pPr indent="0" lvl="0" marL="0" rtl="0" algn="l">
              <a:spcBef>
                <a:spcPts val="0"/>
              </a:spcBef>
              <a:spcAft>
                <a:spcPts val="0"/>
              </a:spcAft>
              <a:buNone/>
            </a:pPr>
            <a:r>
              <a:rPr lang="en" sz="1000"/>
              <a:t>A queen lives for 300–1,800 days. </a:t>
            </a:r>
            <a:endParaRPr sz="1000"/>
          </a:p>
          <a:p>
            <a:pPr indent="0" lvl="0" marL="0" rtl="0" algn="l">
              <a:spcBef>
                <a:spcPts val="0"/>
              </a:spcBef>
              <a:spcAft>
                <a:spcPts val="0"/>
              </a:spcAft>
              <a:buNone/>
            </a:pPr>
            <a:r>
              <a:rPr lang="en" sz="1000"/>
              <a:t>The length of an ant is 1.5–3.2 millimeters. </a:t>
            </a:r>
            <a:endParaRPr sz="1000"/>
          </a:p>
          <a:p>
            <a:pPr indent="0" lvl="0" marL="0" rtl="0" algn="l">
              <a:spcBef>
                <a:spcPts val="0"/>
              </a:spcBef>
              <a:spcAft>
                <a:spcPts val="0"/>
              </a:spcAft>
              <a:buNone/>
            </a:pPr>
            <a:r>
              <a:rPr lang="en" sz="1000"/>
              <a:t>Foraging ants travel up to 700 feet from their nests. </a:t>
            </a:r>
            <a:endParaRPr sz="1000"/>
          </a:p>
          <a:p>
            <a:pPr indent="0" lvl="0" marL="0" rtl="0" algn="l">
              <a:spcBef>
                <a:spcPts val="0"/>
              </a:spcBef>
              <a:spcAft>
                <a:spcPts val="0"/>
              </a:spcAft>
              <a:buNone/>
            </a:pPr>
            <a:r>
              <a:rPr lang="en" sz="1000"/>
              <a:t>There are 12,000–22,000 possible species. </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rPr lang="en" sz="1000"/>
              <a:t>Honey Bees </a:t>
            </a:r>
            <a:endParaRPr sz="1000"/>
          </a:p>
          <a:p>
            <a:pPr indent="0" lvl="0" marL="0" rtl="0" algn="l">
              <a:spcBef>
                <a:spcPts val="0"/>
              </a:spcBef>
              <a:spcAft>
                <a:spcPts val="0"/>
              </a:spcAft>
              <a:buNone/>
            </a:pPr>
            <a:r>
              <a:rPr lang="en" sz="1000"/>
              <a:t>Size of a hive: 10,000–60,000 </a:t>
            </a:r>
            <a:endParaRPr sz="1000"/>
          </a:p>
          <a:p>
            <a:pPr indent="0" lvl="0" marL="0" rtl="0" algn="l">
              <a:spcBef>
                <a:spcPts val="0"/>
              </a:spcBef>
              <a:spcAft>
                <a:spcPts val="0"/>
              </a:spcAft>
              <a:buNone/>
            </a:pPr>
            <a:r>
              <a:rPr lang="en" sz="1000"/>
              <a:t>There are around 500 drones in a hive. </a:t>
            </a:r>
            <a:endParaRPr sz="1000"/>
          </a:p>
          <a:p>
            <a:pPr indent="0" lvl="0" marL="0" rtl="0" algn="l">
              <a:spcBef>
                <a:spcPts val="0"/>
              </a:spcBef>
              <a:spcAft>
                <a:spcPts val="0"/>
              </a:spcAft>
              <a:buNone/>
            </a:pPr>
            <a:r>
              <a:rPr lang="en" sz="1000"/>
              <a:t>A queen can lay about 1,500–2,000 eggs each day. </a:t>
            </a:r>
            <a:endParaRPr sz="1000"/>
          </a:p>
          <a:p>
            <a:pPr indent="0" lvl="0" marL="0" rtl="0" algn="l">
              <a:spcBef>
                <a:spcPts val="0"/>
              </a:spcBef>
              <a:spcAft>
                <a:spcPts val="0"/>
              </a:spcAft>
              <a:buNone/>
            </a:pPr>
            <a:r>
              <a:rPr lang="en" sz="1000"/>
              <a:t>A hive produces 7–40 liters of honey in a season. </a:t>
            </a:r>
            <a:endParaRPr sz="1000"/>
          </a:p>
          <a:p>
            <a:pPr indent="0" lvl="0" marL="0" rtl="0" algn="l">
              <a:spcBef>
                <a:spcPts val="0"/>
              </a:spcBef>
              <a:spcAft>
                <a:spcPts val="0"/>
              </a:spcAft>
              <a:buNone/>
            </a:pPr>
            <a:r>
              <a:rPr lang="en" sz="1000"/>
              <a:t>The length of a bee is 10–20 millimeters.  </a:t>
            </a:r>
            <a:endParaRPr sz="1000"/>
          </a:p>
          <a:p>
            <a:pPr indent="0" lvl="0" marL="0" rtl="0" algn="l">
              <a:spcBef>
                <a:spcPts val="0"/>
              </a:spcBef>
              <a:spcAft>
                <a:spcPts val="0"/>
              </a:spcAft>
              <a:buNone/>
            </a:pPr>
            <a:r>
              <a:t/>
            </a:r>
            <a:endParaRPr sz="1500"/>
          </a:p>
          <a:p>
            <a:pPr indent="0" lvl="0" marL="0" rtl="0" algn="l">
              <a:spcBef>
                <a:spcPts val="0"/>
              </a:spcBef>
              <a:spcAft>
                <a:spcPts val="0"/>
              </a:spcAft>
              <a:buNone/>
            </a:pPr>
            <a:r>
              <a:t/>
            </a:r>
            <a:endParaRPr sz="1500"/>
          </a:p>
        </p:txBody>
      </p:sp>
      <p:sp>
        <p:nvSpPr>
          <p:cNvPr id="2248" name="Google Shape;2248;p242"/>
          <p:cNvSpPr txBox="1"/>
          <p:nvPr/>
        </p:nvSpPr>
        <p:spPr>
          <a:xfrm>
            <a:off x="4706800" y="1548275"/>
            <a:ext cx="3857700" cy="272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t>2. Add another number to the list. What about the insects might this number represent? </a:t>
            </a:r>
            <a:endParaRPr sz="1500"/>
          </a:p>
          <a:p>
            <a:pPr indent="0" lvl="0" marL="0" rtl="0" algn="l">
              <a:spcBef>
                <a:spcPts val="0"/>
              </a:spcBef>
              <a:spcAft>
                <a:spcPts val="0"/>
              </a:spcAft>
              <a:buNone/>
            </a:pPr>
            <a:r>
              <a:t/>
            </a:r>
            <a:endParaRPr sz="1500"/>
          </a:p>
          <a:p>
            <a:pPr indent="0" lvl="0" marL="0" rtl="0" algn="l">
              <a:spcBef>
                <a:spcPts val="0"/>
              </a:spcBef>
              <a:spcAft>
                <a:spcPts val="0"/>
              </a:spcAft>
              <a:buNone/>
            </a:pPr>
            <a:r>
              <a:rPr lang="en" sz="1500"/>
              <a:t>3. Discuss your answers with your partner. Be prepared to show or explain your reasoning.</a:t>
            </a:r>
            <a:endParaRPr sz="1500"/>
          </a:p>
        </p:txBody>
      </p:sp>
    </p:spTree>
  </p:cSld>
  <p:clrMapOvr>
    <a:masterClrMapping/>
  </p:clrMapOvr>
</p:sld>
</file>

<file path=ppt/slides/slide2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2" name="Shape 2252"/>
        <p:cNvGrpSpPr/>
        <p:nvPr/>
      </p:nvGrpSpPr>
      <p:grpSpPr>
        <a:xfrm>
          <a:off x="0" y="0"/>
          <a:ext cx="0" cy="0"/>
          <a:chOff x="0" y="0"/>
          <a:chExt cx="0" cy="0"/>
        </a:xfrm>
      </p:grpSpPr>
      <p:sp>
        <p:nvSpPr>
          <p:cNvPr id="2253" name="Google Shape;2253;p243"/>
          <p:cNvSpPr txBox="1"/>
          <p:nvPr/>
        </p:nvSpPr>
        <p:spPr>
          <a:xfrm>
            <a:off x="288950" y="427650"/>
            <a:ext cx="7998300" cy="567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700">
                <a:solidFill>
                  <a:srgbClr val="595959"/>
                </a:solidFill>
                <a:latin typeface="Hepta Slab"/>
                <a:ea typeface="Hepta Slab"/>
                <a:cs typeface="Hepta Slab"/>
                <a:sym typeface="Hepta Slab"/>
              </a:rPr>
              <a:t>Bee Population</a:t>
            </a:r>
            <a:endParaRPr sz="2700">
              <a:solidFill>
                <a:srgbClr val="595959"/>
              </a:solidFill>
              <a:latin typeface="Hepta Slab"/>
              <a:ea typeface="Hepta Slab"/>
              <a:cs typeface="Hepta Slab"/>
              <a:sym typeface="Hepta Slab"/>
            </a:endParaRPr>
          </a:p>
        </p:txBody>
      </p:sp>
      <p:sp>
        <p:nvSpPr>
          <p:cNvPr id="2254" name="Google Shape;2254;p24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2255" name="Google Shape;2255;p243"/>
          <p:cNvSpPr txBox="1"/>
          <p:nvPr/>
        </p:nvSpPr>
        <p:spPr>
          <a:xfrm>
            <a:off x="448825" y="1213075"/>
            <a:ext cx="4027500" cy="32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An entomologist records the number of bees in his beehive over the course of several months.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She records:</a:t>
            </a:r>
            <a:endParaRPr/>
          </a:p>
          <a:p>
            <a:pPr indent="-317500" lvl="0" marL="457200" rtl="0" algn="l">
              <a:spcBef>
                <a:spcPts val="0"/>
              </a:spcBef>
              <a:spcAft>
                <a:spcPts val="0"/>
              </a:spcAft>
              <a:buSzPts val="1400"/>
              <a:buChar char="●"/>
            </a:pPr>
            <a:r>
              <a:rPr lang="en"/>
              <a:t> the number of bees at the beginning of the month </a:t>
            </a:r>
            <a:endParaRPr/>
          </a:p>
          <a:p>
            <a:pPr indent="-317500" lvl="0" marL="457200" rtl="0" algn="l">
              <a:spcBef>
                <a:spcPts val="0"/>
              </a:spcBef>
              <a:spcAft>
                <a:spcPts val="0"/>
              </a:spcAft>
              <a:buSzPts val="1400"/>
              <a:buChar char="●"/>
            </a:pPr>
            <a:r>
              <a:rPr lang="en"/>
              <a:t>how many bees left (and didn’t return) during a month </a:t>
            </a:r>
            <a:endParaRPr/>
          </a:p>
          <a:p>
            <a:pPr indent="-317500" lvl="0" marL="457200" rtl="0" algn="l">
              <a:spcBef>
                <a:spcPts val="0"/>
              </a:spcBef>
              <a:spcAft>
                <a:spcPts val="0"/>
              </a:spcAft>
              <a:buSzPts val="1400"/>
              <a:buChar char="●"/>
            </a:pPr>
            <a:r>
              <a:rPr lang="en"/>
              <a:t>how many new bees were added to the hive during the month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Unfortunately, some of the entries in the table are missing. </a:t>
            </a:r>
            <a:endParaRPr/>
          </a:p>
        </p:txBody>
      </p:sp>
      <p:sp>
        <p:nvSpPr>
          <p:cNvPr id="2256" name="Google Shape;2256;p243"/>
          <p:cNvSpPr txBox="1"/>
          <p:nvPr/>
        </p:nvSpPr>
        <p:spPr>
          <a:xfrm>
            <a:off x="4512700" y="994725"/>
            <a:ext cx="4112400" cy="363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 Complete the missing information in the table.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2. Discuss your responses with your partner. Be prepared to show or explain your reasoning. </a:t>
            </a:r>
            <a:endParaRPr/>
          </a:p>
        </p:txBody>
      </p:sp>
      <p:pic>
        <p:nvPicPr>
          <p:cNvPr id="2257" name="Google Shape;2257;p243"/>
          <p:cNvPicPr preferRelativeResize="0"/>
          <p:nvPr/>
        </p:nvPicPr>
        <p:blipFill>
          <a:blip r:embed="rId3">
            <a:alphaModFix/>
          </a:blip>
          <a:stretch>
            <a:fillRect/>
          </a:stretch>
        </p:blipFill>
        <p:spPr>
          <a:xfrm>
            <a:off x="4938313" y="1516350"/>
            <a:ext cx="3261175" cy="24794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1" name="Shape 2261"/>
        <p:cNvGrpSpPr/>
        <p:nvPr/>
      </p:nvGrpSpPr>
      <p:grpSpPr>
        <a:xfrm>
          <a:off x="0" y="0"/>
          <a:ext cx="0" cy="0"/>
          <a:chOff x="0" y="0"/>
          <a:chExt cx="0" cy="0"/>
        </a:xfrm>
      </p:grpSpPr>
      <p:sp>
        <p:nvSpPr>
          <p:cNvPr id="2262" name="Google Shape;2262;p244"/>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2263" name="Google Shape;2263;p244"/>
          <p:cNvPicPr preferRelativeResize="0"/>
          <p:nvPr/>
        </p:nvPicPr>
        <p:blipFill rotWithShape="1">
          <a:blip r:embed="rId3">
            <a:alphaModFix/>
          </a:blip>
          <a:srcRect b="0" l="21370" r="22481" t="0"/>
          <a:stretch/>
        </p:blipFill>
        <p:spPr>
          <a:xfrm>
            <a:off x="5620873" y="2232125"/>
            <a:ext cx="1267096" cy="1419300"/>
          </a:xfrm>
          <a:prstGeom prst="rect">
            <a:avLst/>
          </a:prstGeom>
          <a:noFill/>
          <a:ln>
            <a:noFill/>
          </a:ln>
        </p:spPr>
      </p:pic>
      <p:sp>
        <p:nvSpPr>
          <p:cNvPr id="2264" name="Google Shape;2264;p244"/>
          <p:cNvSpPr txBox="1"/>
          <p:nvPr/>
        </p:nvSpPr>
        <p:spPr>
          <a:xfrm>
            <a:off x="1008350" y="545925"/>
            <a:ext cx="66234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1000"/>
              </a:spcAft>
              <a:buNone/>
            </a:pPr>
            <a:r>
              <a:rPr lang="en" sz="2000">
                <a:latin typeface="Covered By Your Grace"/>
                <a:ea typeface="Covered By Your Grace"/>
                <a:cs typeface="Covered By Your Grace"/>
                <a:sym typeface="Covered By Your Grace"/>
              </a:rPr>
              <a:t>Today we explored how the population of bees can change over time.</a:t>
            </a:r>
            <a:endParaRPr sz="2000">
              <a:latin typeface="Covered By Your Grace"/>
              <a:ea typeface="Covered By Your Grace"/>
              <a:cs typeface="Covered By Your Grace"/>
              <a:sym typeface="Covered By Your Grace"/>
            </a:endParaRPr>
          </a:p>
        </p:txBody>
      </p:sp>
      <p:sp>
        <p:nvSpPr>
          <p:cNvPr id="2265" name="Google Shape;2265;p244"/>
          <p:cNvSpPr txBox="1"/>
          <p:nvPr/>
        </p:nvSpPr>
        <p:spPr>
          <a:xfrm>
            <a:off x="582275" y="2317000"/>
            <a:ext cx="5410500" cy="2256300"/>
          </a:xfrm>
          <a:prstGeom prst="rect">
            <a:avLst/>
          </a:prstGeom>
          <a:noFill/>
          <a:ln>
            <a:noFill/>
          </a:ln>
        </p:spPr>
        <p:txBody>
          <a:bodyPr anchorCtr="0" anchor="t" bIns="91425" lIns="91425" spcFirstLastPara="1" rIns="91425" wrap="square" tIns="91425">
            <a:noAutofit/>
          </a:bodyPr>
          <a:lstStyle/>
          <a:p>
            <a:pPr indent="-323850" lvl="0" marL="457200" rtl="0" algn="l">
              <a:spcBef>
                <a:spcPts val="0"/>
              </a:spcBef>
              <a:spcAft>
                <a:spcPts val="1000"/>
              </a:spcAft>
              <a:buSzPts val="1500"/>
              <a:buChar char="●"/>
            </a:pPr>
            <a:r>
              <a:rPr lang="en" sz="1500"/>
              <a:t>What did you learn today about the mathematics an entomologist might use as part of their work?</a:t>
            </a:r>
            <a:endParaRPr sz="1500"/>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