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3"/>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Lst>
  <p:sldSz cy="5143500" cx="9144000"/>
  <p:notesSz cx="6858000" cy="9144000"/>
  <p:embeddedFontLst>
    <p:embeddedFont>
      <p:font typeface="Raleway"/>
      <p:regular r:id="rId146"/>
      <p:bold r:id="rId147"/>
      <p:italic r:id="rId148"/>
      <p:boldItalic r:id="rId149"/>
    </p:embeddedFont>
    <p:embeddedFont>
      <p:font typeface="Raleway ExtraBold"/>
      <p:bold r:id="rId150"/>
      <p:boldItalic r:id="rId151"/>
    </p:embeddedFont>
    <p:embeddedFont>
      <p:font typeface="Amatic SC"/>
      <p:regular r:id="rId152"/>
      <p:bold r:id="rId153"/>
    </p:embeddedFont>
    <p:embeddedFont>
      <p:font typeface="Nixie One"/>
      <p:regular r:id="rId154"/>
    </p:embeddedFont>
    <p:embeddedFont>
      <p:font typeface="Hepta Slab"/>
      <p:regular r:id="rId155"/>
      <p:bold r:id="rId156"/>
    </p:embeddedFont>
    <p:embeddedFont>
      <p:font typeface="Covered By Your Grace"/>
      <p:regular r:id="rId157"/>
    </p:embeddedFont>
    <p:embeddedFont>
      <p:font typeface="Livvic"/>
      <p:regular r:id="rId158"/>
      <p:bold r:id="rId159"/>
      <p:italic r:id="rId160"/>
      <p:boldItalic r:id="rId161"/>
    </p:embeddedFont>
    <p:embeddedFont>
      <p:font typeface="Quicksand"/>
      <p:regular r:id="rId162"/>
      <p:bold r:id="rId163"/>
    </p:embeddedFont>
    <p:embeddedFont>
      <p:font typeface="Caveat Brush"/>
      <p:regular r:id="rId1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font" Target="fonts/RalewayExtraBold-bold.fntdata"/><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font" Target="fonts/Raleway-boldItalic.fntdata"/><Relationship Id="rId4" Type="http://schemas.openxmlformats.org/officeDocument/2006/relationships/slideMaster" Target="slideMasters/slideMaster2.xml"/><Relationship Id="rId148" Type="http://schemas.openxmlformats.org/officeDocument/2006/relationships/font" Target="fonts/Raleway-italic.fntdata"/><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font" Target="fonts/Raleway-bold.fntdata"/><Relationship Id="rId6" Type="http://schemas.openxmlformats.org/officeDocument/2006/relationships/slide" Target="slides/slide1.xml"/><Relationship Id="rId146" Type="http://schemas.openxmlformats.org/officeDocument/2006/relationships/font" Target="fonts/Raleway-regular.fntdata"/><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164" Type="http://schemas.openxmlformats.org/officeDocument/2006/relationships/font" Target="fonts/CaveatBrush-regular.fntdata"/><Relationship Id="rId163" Type="http://schemas.openxmlformats.org/officeDocument/2006/relationships/font" Target="fonts/Quicksand-bold.fntdata"/><Relationship Id="rId162" Type="http://schemas.openxmlformats.org/officeDocument/2006/relationships/font" Target="fonts/Quicksand-regular.fntdata"/><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font" Target="fonts/Livvic-boldItalic.fntdata"/><Relationship Id="rId54" Type="http://schemas.openxmlformats.org/officeDocument/2006/relationships/slide" Target="slides/slide49.xml"/><Relationship Id="rId160" Type="http://schemas.openxmlformats.org/officeDocument/2006/relationships/font" Target="fonts/Livvic-italic.fntdata"/><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font" Target="fonts/Livvic-bold.fntdata"/><Relationship Id="rId59" Type="http://schemas.openxmlformats.org/officeDocument/2006/relationships/slide" Target="slides/slide54.xml"/><Relationship Id="rId154" Type="http://schemas.openxmlformats.org/officeDocument/2006/relationships/font" Target="fonts/NixieOne-regular.fntdata"/><Relationship Id="rId58" Type="http://schemas.openxmlformats.org/officeDocument/2006/relationships/slide" Target="slides/slide53.xml"/><Relationship Id="rId153" Type="http://schemas.openxmlformats.org/officeDocument/2006/relationships/font" Target="fonts/AmaticSC-bold.fntdata"/><Relationship Id="rId152" Type="http://schemas.openxmlformats.org/officeDocument/2006/relationships/font" Target="fonts/AmaticSC-regular.fntdata"/><Relationship Id="rId151" Type="http://schemas.openxmlformats.org/officeDocument/2006/relationships/font" Target="fonts/RalewayExtraBold-boldItalic.fntdata"/><Relationship Id="rId158" Type="http://schemas.openxmlformats.org/officeDocument/2006/relationships/font" Target="fonts/Livvic-regular.fntdata"/><Relationship Id="rId157" Type="http://schemas.openxmlformats.org/officeDocument/2006/relationships/font" Target="fonts/CoveredByYourGrace-regular.fntdata"/><Relationship Id="rId156" Type="http://schemas.openxmlformats.org/officeDocument/2006/relationships/font" Target="fonts/HeptaSlab-bold.fntdata"/><Relationship Id="rId155" Type="http://schemas.openxmlformats.org/officeDocument/2006/relationships/font" Target="fonts/HeptaSlab-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916dfe3cd7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916dfe3cd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916dfe3cd7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916dfe3cd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916dfe3cd7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916dfe3cd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916dfe3cd7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916dfe3cd7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9d4a5294be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9d4a5294b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916dfe3cd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916dfe3cd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9d4a5294be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9d4a5294be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9d4a5294be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9d4a5294be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 each fraction with a diagram that represents it. Two of the fractions are not represented. Create a representation for each of them.</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9d4a5294be_0_1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9d4a5294be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 each fraction with a diagram that represents it. Two of the fractions are not represented. Create a representation for each of them.</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9d4a5294be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9d4a5294be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9d4a5294be_0_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9d4a5294be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8c4dba3f64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8c4dba3f6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9d4a5294be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9d4a5294be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9d4a5294be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9d4a5294be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9d4a5294be_0_2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9d4a5294be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9d4a5294be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9d4a5294be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8a1c70638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8a1c70638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9d4a5294be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9d4a5294be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9d4a5294be_0_3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9d4a5294be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9d4a5294be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9d4a5294b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9d4a5294be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9d4a5294be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9d4a5294be_0_4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9d4a5294be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9d4a5294be_0_4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9d4a5294be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9d4a5294be_0_4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9d4a5294be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9d4a5294be_0_4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9d4a5294be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9d4a5294be_0_4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9d4a5294be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9d4a5294be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9d4a5294be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9d4a5294be_0_5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9d4a5294be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9d4a5294be_0_5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9d4a5294be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8a1c706384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8a1c706384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9d4a5294be_0_6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9d4a5294be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9d4a5294be_0_6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9d4a5294be_0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9d4a5294be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9d4a5294be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8c4dba3f64_0_1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8c4dba3f64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8c4dba3f64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8c4dba3f6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9d4a5294be_0_6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9d4a5294be_0_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8c4dba3f64_0_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8c4dba3f64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9d4a5294be_0_7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9d4a5294be_0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9d4a5294be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9d4a5294be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993e5b0cd7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993e5b0cd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993e5b0cd7_0_2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993e5b0cd7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993e5b0cd7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993e5b0cd7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9d4a5294be_0_7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9d4a5294be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993e5b0cd7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993e5b0cd7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9d4a5294be_0_7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9d4a5294be_0_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9d4a5294be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9d4a5294be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993e5b0cd7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993e5b0cd7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993e5b0cd7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993e5b0cd7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a4543fd23c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a4543fd23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a4543fd23c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a4543fd23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a4543fd23c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a4543fd23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993e5b0cd7_0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993e5b0cd7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993e5b0cd7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993e5b0cd7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a4543fd23c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a4543fd23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a4543fd23c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a4543fd23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993e5b0cd7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993e5b0cd7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993e5b0cd7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993e5b0cd7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993e5b0cd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993e5b0cd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993e5b0cd7_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993e5b0cd7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a4543fd23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a4543fd23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993e5b0cd7_0_4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993e5b0cd7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g993e5b0cd7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5" name="Google Shape;1125;g993e5b0cd7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993e5b0cd7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993e5b0cd7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a4543fd23c_0_1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a4543fd23c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a4543fd23c_0_1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a4543fd23c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a4543fd23c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a4543fd23c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993e5b0cd7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993e5b0cd7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a4543fd23c_0_1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a4543fd23c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993e5b0cd7_0_6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993e5b0cd7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a4543fd23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a4543fd23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a4543fd23c_0_2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a4543fd23c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a4543fd23c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a4543fd23c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993e5b0cd7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993e5b0cd7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993e5b0cd7_0_6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993e5b0cd7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a4543fd23c_0_2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a4543fd23c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a4543fd23c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a4543fd23c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a4543fd23c_0_2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a4543fd23c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g993e5b0cd7_0_6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7" name="Google Shape;1277;g993e5b0cd7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a4543fd23c_0_2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a4543fd23c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a4543fd23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6" name="Google Shape;1296;ga4543fd23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993e5b0cd7_0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7" name="Google Shape;1307;g993e5b0cd7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993e5b0cd7_0_7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993e5b0cd7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g993e5b0cd7_0_7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7" name="Google Shape;1327;g993e5b0cd7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993e5b0cd7_0_7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993e5b0cd7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ga4543fd23c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7" name="Google Shape;1347;ga4543fd23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993e5b0cd7_0_7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993e5b0cd7_0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g993e5b0cd7_0_7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0" name="Google Shape;1370;g993e5b0cd7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993e5b0cd7_0_8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8" name="Google Shape;1378;g993e5b0cd7_0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993e5b0cd7_0_8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993e5b0cd7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a4543fd23c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a4543fd23c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a4543fd23c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7" name="Google Shape;1407;ga4543fd23c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g993e5b0cd7_0_8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8" name="Google Shape;1418;g993e5b0cd7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993e5b0cd7_0_8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7" name="Google Shape;1427;g993e5b0cd7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a4543fd23c_0_4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7" name="Google Shape;1437;ga4543fd23c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a4543fd23c_0_4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a4543fd23c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5" name="Shape 1455"/>
        <p:cNvGrpSpPr/>
        <p:nvPr/>
      </p:nvGrpSpPr>
      <p:grpSpPr>
        <a:xfrm>
          <a:off x="0" y="0"/>
          <a:ext cx="0" cy="0"/>
          <a:chOff x="0" y="0"/>
          <a:chExt cx="0" cy="0"/>
        </a:xfrm>
      </p:grpSpPr>
      <p:sp>
        <p:nvSpPr>
          <p:cNvPr id="1456" name="Google Shape;1456;ga4543fd23c_0_4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7" name="Google Shape;1457;ga4543fd23c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993e5b0cd7_0_8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993e5b0cd7_0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993e5b0cd7_0_8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993e5b0cd7_0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a4543fd23c_0_4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a4543fd23c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993e5b0cd7_0_9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993e5b0cd7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993e5b0cd7_0_9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993e5b0cd7_0_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6" name="Shape 1516"/>
        <p:cNvGrpSpPr/>
        <p:nvPr/>
      </p:nvGrpSpPr>
      <p:grpSpPr>
        <a:xfrm>
          <a:off x="0" y="0"/>
          <a:ext cx="0" cy="0"/>
          <a:chOff x="0" y="0"/>
          <a:chExt cx="0" cy="0"/>
        </a:xfrm>
      </p:grpSpPr>
      <p:sp>
        <p:nvSpPr>
          <p:cNvPr id="1517" name="Google Shape;1517;g993e5b0cd7_0_9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8" name="Google Shape;1518;g993e5b0cd7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4" name="Shape 1524"/>
        <p:cNvGrpSpPr/>
        <p:nvPr/>
      </p:nvGrpSpPr>
      <p:grpSpPr>
        <a:xfrm>
          <a:off x="0" y="0"/>
          <a:ext cx="0" cy="0"/>
          <a:chOff x="0" y="0"/>
          <a:chExt cx="0" cy="0"/>
        </a:xfrm>
      </p:grpSpPr>
      <p:sp>
        <p:nvSpPr>
          <p:cNvPr id="1525" name="Google Shape;1525;g993e5b0cd7_0_9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6" name="Google Shape;1526;g993e5b0cd7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993e5b0cd7_0_9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3" name="Google Shape;1533;g993e5b0cd7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a4543fd23c_0_5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4" name="Google Shape;1544;ga4543fd23c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ga4543fd23c_0_5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9" name="Google Shape;1559;ga4543fd23c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5" name="Shape 1565"/>
        <p:cNvGrpSpPr/>
        <p:nvPr/>
      </p:nvGrpSpPr>
      <p:grpSpPr>
        <a:xfrm>
          <a:off x="0" y="0"/>
          <a:ext cx="0" cy="0"/>
          <a:chOff x="0" y="0"/>
          <a:chExt cx="0" cy="0"/>
        </a:xfrm>
      </p:grpSpPr>
      <p:sp>
        <p:nvSpPr>
          <p:cNvPr id="1566" name="Google Shape;1566;ga4543fd23c_0_5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7" name="Google Shape;1567;ga4543fd23c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a4543fd23c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6" name="Google Shape;1576;ga4543fd23c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a4543fd23c_0_5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4" name="Google Shape;1584;ga4543fd23c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1" name="Shape 1591"/>
        <p:cNvGrpSpPr/>
        <p:nvPr/>
      </p:nvGrpSpPr>
      <p:grpSpPr>
        <a:xfrm>
          <a:off x="0" y="0"/>
          <a:ext cx="0" cy="0"/>
          <a:chOff x="0" y="0"/>
          <a:chExt cx="0" cy="0"/>
        </a:xfrm>
      </p:grpSpPr>
      <p:sp>
        <p:nvSpPr>
          <p:cNvPr id="1592" name="Google Shape;1592;ga4543fd23c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3" name="Google Shape;1593;ga4543fd23c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8" name="Shape 1598"/>
        <p:cNvGrpSpPr/>
        <p:nvPr/>
      </p:nvGrpSpPr>
      <p:grpSpPr>
        <a:xfrm>
          <a:off x="0" y="0"/>
          <a:ext cx="0" cy="0"/>
          <a:chOff x="0" y="0"/>
          <a:chExt cx="0" cy="0"/>
        </a:xfrm>
      </p:grpSpPr>
      <p:sp>
        <p:nvSpPr>
          <p:cNvPr id="1599" name="Google Shape;1599;ga4543fd23c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0" name="Google Shape;1600;ga4543fd23c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2.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12.png"/><Relationship Id="rId5" Type="http://schemas.openxmlformats.org/officeDocument/2006/relationships/image" Target="../media/image17.png"/><Relationship Id="rId6" Type="http://schemas.openxmlformats.org/officeDocument/2006/relationships/image" Target="../media/image7.png"/><Relationship Id="rId7" Type="http://schemas.openxmlformats.org/officeDocument/2006/relationships/image" Target="../media/image11.pn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20" Type="http://schemas.openxmlformats.org/officeDocument/2006/relationships/image" Target="../media/image9.png"/><Relationship Id="rId22" Type="http://schemas.openxmlformats.org/officeDocument/2006/relationships/image" Target="../media/image1.png"/><Relationship Id="rId21" Type="http://schemas.openxmlformats.org/officeDocument/2006/relationships/hyperlink" Target="https://www.gregtangmath.com/games" TargetMode="External"/><Relationship Id="rId24" Type="http://schemas.openxmlformats.org/officeDocument/2006/relationships/slide" Target="/ppt/slides/slide10.xml"/><Relationship Id="rId23" Type="http://schemas.openxmlformats.org/officeDocument/2006/relationships/slide" Target="/ppt/slides/slide62.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0.xml"/><Relationship Id="rId4" Type="http://schemas.openxmlformats.org/officeDocument/2006/relationships/slide" Target="/ppt/slides/slide10.xml"/><Relationship Id="rId9" Type="http://schemas.openxmlformats.org/officeDocument/2006/relationships/slide" Target="/ppt/slides/slide30.xml"/><Relationship Id="rId26" Type="http://schemas.openxmlformats.org/officeDocument/2006/relationships/slide" Target="/ppt/slides/slide69.xml"/><Relationship Id="rId25" Type="http://schemas.openxmlformats.org/officeDocument/2006/relationships/slide" Target="/ppt/slides/slide4.xml"/><Relationship Id="rId28" Type="http://schemas.openxmlformats.org/officeDocument/2006/relationships/slide" Target="/ppt/slides/slide85.xml"/><Relationship Id="rId27" Type="http://schemas.openxmlformats.org/officeDocument/2006/relationships/slide" Target="/ppt/slides/slide76.xml"/><Relationship Id="rId5" Type="http://schemas.openxmlformats.org/officeDocument/2006/relationships/slide" Target="/ppt/slides/slide17.xml"/><Relationship Id="rId6" Type="http://schemas.openxmlformats.org/officeDocument/2006/relationships/slide" Target="/ppt/slides/slide17.xml"/><Relationship Id="rId29" Type="http://schemas.openxmlformats.org/officeDocument/2006/relationships/slide" Target="/ppt/slides/slide91.xml"/><Relationship Id="rId7" Type="http://schemas.openxmlformats.org/officeDocument/2006/relationships/slide" Target="/ppt/slides/slide24.xml"/><Relationship Id="rId8" Type="http://schemas.openxmlformats.org/officeDocument/2006/relationships/slide" Target="/ppt/slides/slide24.xml"/><Relationship Id="rId31" Type="http://schemas.openxmlformats.org/officeDocument/2006/relationships/slide" Target="/ppt/slides/slide110.xml"/><Relationship Id="rId30" Type="http://schemas.openxmlformats.org/officeDocument/2006/relationships/slide" Target="/ppt/slides/slide102.xml"/><Relationship Id="rId11" Type="http://schemas.openxmlformats.org/officeDocument/2006/relationships/slide" Target="/ppt/slides/slide36.xml"/><Relationship Id="rId33" Type="http://schemas.openxmlformats.org/officeDocument/2006/relationships/slide" Target="/ppt/slides/slide121.xml"/><Relationship Id="rId10" Type="http://schemas.openxmlformats.org/officeDocument/2006/relationships/slide" Target="/ppt/slides/slide30.xml"/><Relationship Id="rId32" Type="http://schemas.openxmlformats.org/officeDocument/2006/relationships/slide" Target="/ppt/slides/slide115.xml"/><Relationship Id="rId13" Type="http://schemas.openxmlformats.org/officeDocument/2006/relationships/slide" Target="/ppt/slides/slide36.xml"/><Relationship Id="rId35" Type="http://schemas.openxmlformats.org/officeDocument/2006/relationships/hyperlink" Target="https://toytheater.com/" TargetMode="External"/><Relationship Id="rId12" Type="http://schemas.openxmlformats.org/officeDocument/2006/relationships/slide" Target="/ppt/slides/slide36.xml"/><Relationship Id="rId34" Type="http://schemas.openxmlformats.org/officeDocument/2006/relationships/slide" Target="/ppt/slides/slide129.xml"/><Relationship Id="rId15" Type="http://schemas.openxmlformats.org/officeDocument/2006/relationships/slide" Target="/ppt/slides/slide44.xml"/><Relationship Id="rId37" Type="http://schemas.openxmlformats.org/officeDocument/2006/relationships/slide" Target="/ppt/slides/slide129.xml"/><Relationship Id="rId14" Type="http://schemas.openxmlformats.org/officeDocument/2006/relationships/slide" Target="/ppt/slides/slide44.xml"/><Relationship Id="rId36" Type="http://schemas.openxmlformats.org/officeDocument/2006/relationships/image" Target="../media/image5.png"/><Relationship Id="rId17" Type="http://schemas.openxmlformats.org/officeDocument/2006/relationships/slide" Target="/ppt/slides/slide56.xml"/><Relationship Id="rId16" Type="http://schemas.openxmlformats.org/officeDocument/2006/relationships/slide" Target="/ppt/slides/slide44.xml"/><Relationship Id="rId19" Type="http://schemas.openxmlformats.org/officeDocument/2006/relationships/hyperlink" Target="https://www.flourishkh.com/" TargetMode="External"/><Relationship Id="rId18" Type="http://schemas.openxmlformats.org/officeDocument/2006/relationships/slide" Target="/ppt/slides/slide5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7.png"/><Relationship Id="rId5" Type="http://schemas.openxmlformats.org/officeDocument/2006/relationships/image" Target="../media/image19.png"/><Relationship Id="rId6" Type="http://schemas.openxmlformats.org/officeDocument/2006/relationships/image" Target="../media/image2.png"/><Relationship Id="rId7"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29.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37.png"/><Relationship Id="rId5"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24.png"/><Relationship Id="rId5"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35.png"/><Relationship Id="rId6" Type="http://schemas.openxmlformats.org/officeDocument/2006/relationships/image" Target="../media/image3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8.png"/><Relationship Id="rId4" Type="http://schemas.openxmlformats.org/officeDocument/2006/relationships/image" Target="../media/image30.png"/><Relationship Id="rId9" Type="http://schemas.openxmlformats.org/officeDocument/2006/relationships/image" Target="../media/image39.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42.png"/><Relationship Id="rId8" Type="http://schemas.openxmlformats.org/officeDocument/2006/relationships/image" Target="../media/image34.png"/><Relationship Id="rId11" Type="http://schemas.openxmlformats.org/officeDocument/2006/relationships/image" Target="../media/image47.png"/><Relationship Id="rId10" Type="http://schemas.openxmlformats.org/officeDocument/2006/relationships/image" Target="../media/image28.png"/><Relationship Id="rId13" Type="http://schemas.openxmlformats.org/officeDocument/2006/relationships/image" Target="../media/image41.png"/><Relationship Id="rId12" Type="http://schemas.openxmlformats.org/officeDocument/2006/relationships/image" Target="../media/image43.png"/><Relationship Id="rId15" Type="http://schemas.openxmlformats.org/officeDocument/2006/relationships/image" Target="../media/image45.png"/><Relationship Id="rId14" Type="http://schemas.openxmlformats.org/officeDocument/2006/relationships/image" Target="../media/image63.png"/><Relationship Id="rId17" Type="http://schemas.openxmlformats.org/officeDocument/2006/relationships/image" Target="../media/image49.png"/><Relationship Id="rId16" Type="http://schemas.openxmlformats.org/officeDocument/2006/relationships/image" Target="../media/image56.png"/><Relationship Id="rId18" Type="http://schemas.openxmlformats.org/officeDocument/2006/relationships/image" Target="../media/image5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58.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50.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51.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4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7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69.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74.png"/><Relationship Id="rId4" Type="http://schemas.openxmlformats.org/officeDocument/2006/relationships/image" Target="../media/image73.png"/><Relationship Id="rId5" Type="http://schemas.openxmlformats.org/officeDocument/2006/relationships/image" Target="../media/image6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7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66.png"/><Relationship Id="rId4" Type="http://schemas.openxmlformats.org/officeDocument/2006/relationships/image" Target="../media/image65.png"/><Relationship Id="rId5" Type="http://schemas.openxmlformats.org/officeDocument/2006/relationships/image" Target="../media/image6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7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71.png"/><Relationship Id="rId4" Type="http://schemas.openxmlformats.org/officeDocument/2006/relationships/image" Target="../media/image62.png"/><Relationship Id="rId5" Type="http://schemas.openxmlformats.org/officeDocument/2006/relationships/image" Target="../media/image67.png"/><Relationship Id="rId6" Type="http://schemas.openxmlformats.org/officeDocument/2006/relationships/image" Target="../media/image9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85.png"/><Relationship Id="rId4" Type="http://schemas.openxmlformats.org/officeDocument/2006/relationships/image" Target="../media/image9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77.png"/><Relationship Id="rId4" Type="http://schemas.openxmlformats.org/officeDocument/2006/relationships/image" Target="../media/image8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3.png"/><Relationship Id="rId4" Type="http://schemas.openxmlformats.org/officeDocument/2006/relationships/image" Target="../media/image78.png"/><Relationship Id="rId5" Type="http://schemas.openxmlformats.org/officeDocument/2006/relationships/image" Target="../media/image7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8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8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7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8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93.png"/><Relationship Id="rId4" Type="http://schemas.openxmlformats.org/officeDocument/2006/relationships/image" Target="../media/image82.png"/><Relationship Id="rId9" Type="http://schemas.openxmlformats.org/officeDocument/2006/relationships/image" Target="../media/image80.png"/><Relationship Id="rId5" Type="http://schemas.openxmlformats.org/officeDocument/2006/relationships/image" Target="../media/image96.png"/><Relationship Id="rId6" Type="http://schemas.openxmlformats.org/officeDocument/2006/relationships/image" Target="../media/image102.png"/><Relationship Id="rId7" Type="http://schemas.openxmlformats.org/officeDocument/2006/relationships/image" Target="../media/image81.png"/><Relationship Id="rId8" Type="http://schemas.openxmlformats.org/officeDocument/2006/relationships/image" Target="../media/image87.png"/><Relationship Id="rId11" Type="http://schemas.openxmlformats.org/officeDocument/2006/relationships/image" Target="../media/image99.png"/><Relationship Id="rId10" Type="http://schemas.openxmlformats.org/officeDocument/2006/relationships/image" Target="../media/image8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9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3.png"/><Relationship Id="rId4" Type="http://schemas.openxmlformats.org/officeDocument/2006/relationships/image" Target="../media/image10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9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9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10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9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107.png"/><Relationship Id="rId4" Type="http://schemas.openxmlformats.org/officeDocument/2006/relationships/image" Target="../media/image9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10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107.png"/><Relationship Id="rId4" Type="http://schemas.openxmlformats.org/officeDocument/2006/relationships/image" Target="../media/image10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105.png"/><Relationship Id="rId4" Type="http://schemas.openxmlformats.org/officeDocument/2006/relationships/image" Target="../media/image117.png"/><Relationship Id="rId9" Type="http://schemas.openxmlformats.org/officeDocument/2006/relationships/image" Target="../media/image118.png"/><Relationship Id="rId5" Type="http://schemas.openxmlformats.org/officeDocument/2006/relationships/image" Target="../media/image104.png"/><Relationship Id="rId6" Type="http://schemas.openxmlformats.org/officeDocument/2006/relationships/image" Target="../media/image113.png"/><Relationship Id="rId7" Type="http://schemas.openxmlformats.org/officeDocument/2006/relationships/image" Target="../media/image106.png"/><Relationship Id="rId8" Type="http://schemas.openxmlformats.org/officeDocument/2006/relationships/image" Target="../media/image109.png"/><Relationship Id="rId11" Type="http://schemas.openxmlformats.org/officeDocument/2006/relationships/image" Target="../media/image122.png"/><Relationship Id="rId10" Type="http://schemas.openxmlformats.org/officeDocument/2006/relationships/image" Target="../media/image114.png"/><Relationship Id="rId12" Type="http://schemas.openxmlformats.org/officeDocument/2006/relationships/image" Target="../media/image11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13.png"/><Relationship Id="rId4" Type="http://schemas.openxmlformats.org/officeDocument/2006/relationships/image" Target="../media/image119.png"/><Relationship Id="rId5" Type="http://schemas.openxmlformats.org/officeDocument/2006/relationships/image" Target="../media/image11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11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11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11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108.png"/><Relationship Id="rId4" Type="http://schemas.openxmlformats.org/officeDocument/2006/relationships/image" Target="../media/image116.png"/><Relationship Id="rId5" Type="http://schemas.openxmlformats.org/officeDocument/2006/relationships/image" Target="../media/image12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135.png"/><Relationship Id="rId4" Type="http://schemas.openxmlformats.org/officeDocument/2006/relationships/image" Target="../media/image14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12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129.png"/><Relationship Id="rId4" Type="http://schemas.openxmlformats.org/officeDocument/2006/relationships/image" Target="../media/image13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4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128.png"/><Relationship Id="rId4" Type="http://schemas.openxmlformats.org/officeDocument/2006/relationships/image" Target="../media/image12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12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1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3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24.png"/><Relationship Id="rId4" Type="http://schemas.openxmlformats.org/officeDocument/2006/relationships/image" Target="../media/image12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134.png"/><Relationship Id="rId4" Type="http://schemas.openxmlformats.org/officeDocument/2006/relationships/image" Target="../media/image130.png"/><Relationship Id="rId5" Type="http://schemas.openxmlformats.org/officeDocument/2006/relationships/image" Target="../media/image12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46.png"/><Relationship Id="rId4" Type="http://schemas.openxmlformats.org/officeDocument/2006/relationships/image" Target="../media/image136.png"/><Relationship Id="rId5" Type="http://schemas.openxmlformats.org/officeDocument/2006/relationships/image" Target="../media/image137.png"/><Relationship Id="rId6" Type="http://schemas.openxmlformats.org/officeDocument/2006/relationships/image" Target="../media/image133.png"/><Relationship Id="rId7" Type="http://schemas.openxmlformats.org/officeDocument/2006/relationships/image" Target="../media/image154.png"/><Relationship Id="rId8" Type="http://schemas.openxmlformats.org/officeDocument/2006/relationships/image" Target="../media/image13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4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3.png"/><Relationship Id="rId4" Type="http://schemas.openxmlformats.org/officeDocument/2006/relationships/image" Target="../media/image148.png"/><Relationship Id="rId5" Type="http://schemas.openxmlformats.org/officeDocument/2006/relationships/image" Target="../media/image140.png"/><Relationship Id="rId6" Type="http://schemas.openxmlformats.org/officeDocument/2006/relationships/image" Target="../media/image13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4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5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5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4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1.xml"/><Relationship Id="rId3" Type="http://schemas.openxmlformats.org/officeDocument/2006/relationships/image" Target="../media/image156.png"/><Relationship Id="rId4" Type="http://schemas.openxmlformats.org/officeDocument/2006/relationships/image" Target="../media/image151.png"/><Relationship Id="rId5" Type="http://schemas.openxmlformats.org/officeDocument/2006/relationships/image" Target="../media/image14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52.png"/><Relationship Id="rId4" Type="http://schemas.openxmlformats.org/officeDocument/2006/relationships/image" Target="../media/image149.png"/><Relationship Id="rId9" Type="http://schemas.openxmlformats.org/officeDocument/2006/relationships/image" Target="../media/image169.png"/><Relationship Id="rId5" Type="http://schemas.openxmlformats.org/officeDocument/2006/relationships/image" Target="../media/image157.png"/><Relationship Id="rId6" Type="http://schemas.openxmlformats.org/officeDocument/2006/relationships/image" Target="../media/image155.png"/><Relationship Id="rId7" Type="http://schemas.openxmlformats.org/officeDocument/2006/relationships/image" Target="../media/image168.png"/><Relationship Id="rId8" Type="http://schemas.openxmlformats.org/officeDocument/2006/relationships/image" Target="../media/image162.png"/><Relationship Id="rId11" Type="http://schemas.openxmlformats.org/officeDocument/2006/relationships/image" Target="../media/image165.png"/><Relationship Id="rId10" Type="http://schemas.openxmlformats.org/officeDocument/2006/relationships/image" Target="../media/image15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6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3.png"/><Relationship Id="rId4" Type="http://schemas.openxmlformats.org/officeDocument/2006/relationships/image" Target="../media/image167.png"/><Relationship Id="rId5" Type="http://schemas.openxmlformats.org/officeDocument/2006/relationships/image" Target="../media/image164.png"/><Relationship Id="rId6" Type="http://schemas.openxmlformats.org/officeDocument/2006/relationships/image" Target="../media/image15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6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60.png"/><Relationship Id="rId4" Type="http://schemas.openxmlformats.org/officeDocument/2006/relationships/image" Target="../media/image170.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80.png"/><Relationship Id="rId4" Type="http://schemas.openxmlformats.org/officeDocument/2006/relationships/image" Target="../media/image160.png"/><Relationship Id="rId5" Type="http://schemas.openxmlformats.org/officeDocument/2006/relationships/image" Target="../media/image161.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74.png"/><Relationship Id="rId4" Type="http://schemas.openxmlformats.org/officeDocument/2006/relationships/image" Target="../media/image171.png"/><Relationship Id="rId5" Type="http://schemas.openxmlformats.org/officeDocument/2006/relationships/image" Target="../media/image17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3.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7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76.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73.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75.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7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88.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93.png"/><Relationship Id="rId4" Type="http://schemas.openxmlformats.org/officeDocument/2006/relationships/image" Target="../media/image18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8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84.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9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8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7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8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87.png"/><Relationship Id="rId4" Type="http://schemas.openxmlformats.org/officeDocument/2006/relationships/image" Target="../media/image18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20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3.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210.png"/><Relationship Id="rId4" Type="http://schemas.openxmlformats.org/officeDocument/2006/relationships/image" Target="../media/image20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204.png"/><Relationship Id="rId4" Type="http://schemas.openxmlformats.org/officeDocument/2006/relationships/image" Target="../media/image211.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89.png"/><Relationship Id="rId4" Type="http://schemas.openxmlformats.org/officeDocument/2006/relationships/image" Target="../media/image198.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3.png"/><Relationship Id="rId4" Type="http://schemas.openxmlformats.org/officeDocument/2006/relationships/image" Target="../media/image191.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90.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94.png"/><Relationship Id="rId4" Type="http://schemas.openxmlformats.org/officeDocument/2006/relationships/image" Target="../media/image199.png"/><Relationship Id="rId5" Type="http://schemas.openxmlformats.org/officeDocument/2006/relationships/image" Target="../media/image196.png"/><Relationship Id="rId6" Type="http://schemas.openxmlformats.org/officeDocument/2006/relationships/image" Target="../media/image215.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95.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3.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209.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208.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97.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205.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202.png"/><Relationship Id="rId4" Type="http://schemas.openxmlformats.org/officeDocument/2006/relationships/image" Target="../media/image200.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212.png"/><Relationship Id="rId4" Type="http://schemas.openxmlformats.org/officeDocument/2006/relationships/image" Target="../media/image207.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3.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206.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214.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213.png"/><Relationship Id="rId4" Type="http://schemas.openxmlformats.org/officeDocument/2006/relationships/image" Target="../media/image219.png"/><Relationship Id="rId5" Type="http://schemas.openxmlformats.org/officeDocument/2006/relationships/image" Target="../media/image217.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3.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216.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220.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218.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Fraction Operations</a:t>
            </a:r>
            <a:endParaRPr b="0" sz="44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1500">
              <a:solidFill>
                <a:srgbClr val="FFFFFF"/>
              </a:solidFill>
              <a:latin typeface="Hepta Slab"/>
              <a:ea typeface="Hepta Slab"/>
              <a:cs typeface="Hepta Slab"/>
              <a:sym typeface="Hepta Slab"/>
            </a:endParaRPr>
          </a:p>
          <a:p>
            <a:pPr indent="0" lvl="0" marL="0" rtl="0" algn="ctr">
              <a:spcBef>
                <a:spcPts val="0"/>
              </a:spcBef>
              <a:spcAft>
                <a:spcPts val="0"/>
              </a:spcAft>
              <a:buNone/>
            </a:pPr>
            <a:r>
              <a:rPr b="0" lang="en" sz="2000">
                <a:solidFill>
                  <a:srgbClr val="434343"/>
                </a:solidFill>
                <a:latin typeface="Hepta Slab"/>
                <a:ea typeface="Hepta Slab"/>
                <a:cs typeface="Hepta Slab"/>
                <a:sym typeface="Hepta Slab"/>
              </a:rPr>
              <a:t>Grade 4</a:t>
            </a:r>
            <a:r>
              <a:rPr b="0" lang="en" sz="2000">
                <a:solidFill>
                  <a:srgbClr val="434343"/>
                </a:solidFill>
                <a:latin typeface="Hepta Slab"/>
                <a:ea typeface="Hepta Slab"/>
                <a:cs typeface="Hepta Slab"/>
                <a:sym typeface="Hepta Slab"/>
              </a:rPr>
              <a:t>:</a:t>
            </a:r>
            <a:r>
              <a:rPr b="0" lang="en" sz="2000">
                <a:solidFill>
                  <a:srgbClr val="434343"/>
                </a:solidFill>
                <a:latin typeface="Hepta Slab"/>
                <a:ea typeface="Hepta Slab"/>
                <a:cs typeface="Hepta Slab"/>
                <a:sym typeface="Hepta Slab"/>
              </a:rPr>
              <a:t> Unit 3</a:t>
            </a:r>
            <a:endParaRPr b="0" sz="20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486525" y="3983125"/>
            <a:ext cx="804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a:solidFill>
                  <a:srgbClr val="666666"/>
                </a:solidFill>
                <a:latin typeface="Hepta Slab"/>
                <a:ea typeface="Hepta Slab"/>
                <a:cs typeface="Hepta Slab"/>
                <a:sym typeface="Hepta Slab"/>
              </a:rPr>
              <a:t>4.NF.B.4, 4.NF.B.4.a, 4.NF.B.4.b, 4.NF.B.4.c, 4.NF.B.3, 4.NF.B.3.a, 4.NF.B.3.b, 4.NF.B.3.c, 4.NF.B.3.d, 4.NF.B.4.c, 4.NF.A.1, 4.NF.A.2, 4.NF.B.3.c, 4.NF.B.3.d, 4.NF.B.4, 4.NF.B.4.c, 4.NF.C.5 </a:t>
            </a:r>
            <a:endParaRPr>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5, Unit 3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2"/>
          <p:cNvSpPr txBox="1"/>
          <p:nvPr>
            <p:ph idx="4294967295" type="title"/>
          </p:nvPr>
        </p:nvSpPr>
        <p:spPr>
          <a:xfrm>
            <a:off x="502050" y="133550"/>
            <a:ext cx="8139900" cy="73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solidFill>
                  <a:srgbClr val="434343"/>
                </a:solidFill>
                <a:latin typeface="Hepta Slab"/>
                <a:ea typeface="Hepta Slab"/>
                <a:cs typeface="Hepta Slab"/>
                <a:sym typeface="Hepta Slab"/>
              </a:rPr>
              <a:t>Unit </a:t>
            </a:r>
            <a:r>
              <a:rPr lang="en" sz="2200">
                <a:solidFill>
                  <a:srgbClr val="434343"/>
                </a:solidFill>
                <a:latin typeface="Hepta Slab"/>
                <a:ea typeface="Hepta Slab"/>
                <a:cs typeface="Hepta Slab"/>
                <a:sym typeface="Hepta Slab"/>
              </a:rPr>
              <a:t>3</a:t>
            </a:r>
            <a:r>
              <a:rPr b="0" lang="en" sz="2200">
                <a:solidFill>
                  <a:srgbClr val="434343"/>
                </a:solidFill>
                <a:latin typeface="Hepta Slab"/>
                <a:ea typeface="Hepta Slab"/>
                <a:cs typeface="Hepta Slab"/>
                <a:sym typeface="Hepta Slab"/>
              </a:rPr>
              <a:t> Progression Overview</a:t>
            </a:r>
            <a:endParaRPr b="0" sz="2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solidFill>
                  <a:srgbClr val="434343"/>
                </a:solidFill>
                <a:latin typeface="Hepta Slab"/>
                <a:ea typeface="Hepta Slab"/>
                <a:cs typeface="Hepta Slab"/>
                <a:sym typeface="Hepta Slab"/>
              </a:rPr>
              <a:t>Fraction Operations</a:t>
            </a:r>
            <a:endParaRPr b="0" sz="1800">
              <a:solidFill>
                <a:srgbClr val="434343"/>
              </a:solidFill>
              <a:latin typeface="Hepta Slab"/>
              <a:ea typeface="Hepta Slab"/>
              <a:cs typeface="Hepta Slab"/>
              <a:sym typeface="Hepta Slab"/>
            </a:endParaRPr>
          </a:p>
        </p:txBody>
      </p:sp>
      <p:sp>
        <p:nvSpPr>
          <p:cNvPr id="140" name="Google Shape;14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grpSp>
        <p:nvGrpSpPr>
          <p:cNvPr id="141" name="Google Shape;141;p32"/>
          <p:cNvGrpSpPr/>
          <p:nvPr/>
        </p:nvGrpSpPr>
        <p:grpSpPr>
          <a:xfrm>
            <a:off x="5624300" y="938775"/>
            <a:ext cx="3473400" cy="2044678"/>
            <a:chOff x="5632325" y="1189789"/>
            <a:chExt cx="3473400" cy="2367073"/>
          </a:xfrm>
        </p:grpSpPr>
        <p:sp>
          <p:nvSpPr>
            <p:cNvPr id="142" name="Google Shape;142;p32"/>
            <p:cNvSpPr/>
            <p:nvPr/>
          </p:nvSpPr>
          <p:spPr>
            <a:xfrm>
              <a:off x="5632325" y="1189789"/>
              <a:ext cx="3473400" cy="669000"/>
            </a:xfrm>
            <a:prstGeom prst="chevron">
              <a:avLst>
                <a:gd fmla="val 44221" name="adj"/>
              </a:avLst>
            </a:prstGeom>
            <a:solidFill>
              <a:schemeClr val="accent3"/>
            </a:solidFill>
            <a:ln>
              <a:noFill/>
            </a:ln>
          </p:spPr>
          <p:txBody>
            <a:bodyPr anchorCtr="0" anchor="ctr" bIns="91425" lIns="91425" spcFirstLastPara="1" rIns="91425" wrap="square" tIns="91425">
              <a:noAutofit/>
            </a:bodyPr>
            <a:lstStyle/>
            <a:p>
              <a:pPr indent="0" lvl="0" marL="457200" rtl="0" algn="ctr">
                <a:spcBef>
                  <a:spcPts val="0"/>
                </a:spcBef>
                <a:spcAft>
                  <a:spcPts val="0"/>
                </a:spcAft>
                <a:buNone/>
              </a:pPr>
              <a:r>
                <a:rPr lang="en">
                  <a:latin typeface="Quicksand"/>
                  <a:ea typeface="Quicksand"/>
                  <a:cs typeface="Quicksand"/>
                  <a:sym typeface="Quicksand"/>
                </a:rPr>
                <a:t> Section B</a:t>
              </a:r>
              <a:endParaRPr>
                <a:latin typeface="Quicksand"/>
                <a:ea typeface="Quicksand"/>
                <a:cs typeface="Quicksand"/>
                <a:sym typeface="Quicksand"/>
              </a:endParaRPr>
            </a:p>
            <a:p>
              <a:pPr indent="0" lvl="0" marL="457200" rtl="0" algn="ctr">
                <a:spcBef>
                  <a:spcPts val="0"/>
                </a:spcBef>
                <a:spcAft>
                  <a:spcPts val="0"/>
                </a:spcAft>
                <a:buNone/>
              </a:pPr>
              <a:r>
                <a:rPr lang="en">
                  <a:latin typeface="Quicksand"/>
                  <a:ea typeface="Quicksand"/>
                  <a:cs typeface="Quicksand"/>
                  <a:sym typeface="Quicksand"/>
                </a:rPr>
                <a:t>Lessons 13-18</a:t>
              </a:r>
              <a:endParaRPr>
                <a:latin typeface="Quicksand"/>
                <a:ea typeface="Quicksand"/>
                <a:cs typeface="Quicksand"/>
                <a:sym typeface="Quicksand"/>
              </a:endParaRPr>
            </a:p>
            <a:p>
              <a:pPr indent="0" lvl="0" marL="457200" rtl="0" algn="ctr">
                <a:spcBef>
                  <a:spcPts val="0"/>
                </a:spcBef>
                <a:spcAft>
                  <a:spcPts val="0"/>
                </a:spcAft>
                <a:buNone/>
              </a:pPr>
              <a:r>
                <a:rPr lang="en" sz="900">
                  <a:latin typeface="Quicksand"/>
                  <a:ea typeface="Quicksand"/>
                  <a:cs typeface="Quicksand"/>
                  <a:sym typeface="Quicksand"/>
                </a:rPr>
                <a:t>4.NF.A.1, 4.NF.A.2, 4.NF.B.3., 4.NF.B.4, 4.NF.C.5</a:t>
              </a:r>
              <a:endParaRPr sz="900">
                <a:latin typeface="Quicksand"/>
                <a:ea typeface="Quicksand"/>
                <a:cs typeface="Quicksand"/>
                <a:sym typeface="Quicksand"/>
              </a:endParaRPr>
            </a:p>
          </p:txBody>
        </p:sp>
        <p:sp>
          <p:nvSpPr>
            <p:cNvPr id="143" name="Google Shape;143;p32"/>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Reason about equivalence to add tenths and hundredths. </a:t>
              </a:r>
              <a:endParaRPr sz="1200">
                <a:solidFill>
                  <a:schemeClr val="dk1"/>
                </a:solidFill>
                <a:latin typeface="Quicksand"/>
                <a:ea typeface="Quicksand"/>
                <a:cs typeface="Quicksand"/>
                <a:sym typeface="Quicksand"/>
              </a:endParaRPr>
            </a:p>
            <a:p>
              <a:pPr indent="-304800" lvl="0" marL="457200" rtl="0" algn="l">
                <a:lnSpc>
                  <a:spcPct val="115000"/>
                </a:lnSpc>
                <a:spcBef>
                  <a:spcPts val="1000"/>
                </a:spcBef>
                <a:spcAft>
                  <a:spcPts val="1000"/>
                </a:spcAft>
                <a:buClr>
                  <a:schemeClr val="dk1"/>
                </a:buClr>
                <a:buSzPts val="1200"/>
                <a:buFont typeface="Quicksand"/>
                <a:buChar char="➔"/>
              </a:pPr>
              <a:r>
                <a:rPr lang="en" sz="1200">
                  <a:solidFill>
                    <a:schemeClr val="dk1"/>
                  </a:solidFill>
                  <a:latin typeface="Quicksand"/>
                  <a:ea typeface="Quicksand"/>
                  <a:cs typeface="Quicksand"/>
                  <a:sym typeface="Quicksand"/>
                </a:rPr>
                <a:t>Reason about equivalence to solve problems involving addition and subtraction of fractions and mixed numbers.</a:t>
              </a:r>
              <a:endParaRPr sz="1200">
                <a:solidFill>
                  <a:schemeClr val="dk1"/>
                </a:solidFill>
                <a:latin typeface="Quicksand"/>
                <a:ea typeface="Quicksand"/>
                <a:cs typeface="Quicksand"/>
                <a:sym typeface="Quicksand"/>
              </a:endParaRPr>
            </a:p>
          </p:txBody>
        </p:sp>
      </p:grpSp>
      <p:grpSp>
        <p:nvGrpSpPr>
          <p:cNvPr id="144" name="Google Shape;144;p32"/>
          <p:cNvGrpSpPr/>
          <p:nvPr/>
        </p:nvGrpSpPr>
        <p:grpSpPr>
          <a:xfrm>
            <a:off x="0" y="938825"/>
            <a:ext cx="3546900" cy="2715990"/>
            <a:chOff x="0" y="1189989"/>
            <a:chExt cx="3546900" cy="3504503"/>
          </a:xfrm>
        </p:grpSpPr>
        <p:sp>
          <p:nvSpPr>
            <p:cNvPr id="145" name="Google Shape;145;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6" name="Google Shape;146;p32"/>
            <p:cNvSpPr txBox="1"/>
            <p:nvPr/>
          </p:nvSpPr>
          <p:spPr>
            <a:xfrm>
              <a:off x="283700" y="1975892"/>
              <a:ext cx="2642700" cy="27186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Recognize that</a:t>
              </a:r>
              <a:endParaRPr sz="1200">
                <a:solidFill>
                  <a:schemeClr val="dk1"/>
                </a:solidFill>
                <a:latin typeface="Quicksand"/>
                <a:ea typeface="Quicksand"/>
                <a:cs typeface="Quicksand"/>
                <a:sym typeface="Quicksand"/>
              </a:endParaRPr>
            </a:p>
            <a:p>
              <a:pPr indent="-304800" lvl="0" marL="457200" rtl="0" algn="l">
                <a:lnSpc>
                  <a:spcPct val="150000"/>
                </a:lnSpc>
                <a:spcBef>
                  <a:spcPts val="100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and explain that a fraction      is a multiple of     , namely          .</a:t>
              </a:r>
              <a:endParaRPr sz="1200">
                <a:solidFill>
                  <a:schemeClr val="dk1"/>
                </a:solidFill>
                <a:latin typeface="Quicksand"/>
                <a:ea typeface="Quicksand"/>
                <a:cs typeface="Quicksand"/>
                <a:sym typeface="Quicksand"/>
              </a:endParaRPr>
            </a:p>
            <a:p>
              <a:pPr indent="-304800" lvl="0" marL="457200" rtl="0" algn="l">
                <a:lnSpc>
                  <a:spcPct val="115000"/>
                </a:lnSpc>
                <a:spcBef>
                  <a:spcPts val="1000"/>
                </a:spcBef>
                <a:spcAft>
                  <a:spcPts val="1000"/>
                </a:spcAft>
                <a:buClr>
                  <a:schemeClr val="dk1"/>
                </a:buClr>
                <a:buSzPts val="1200"/>
                <a:buFont typeface="Quicksand"/>
                <a:buChar char="➔"/>
              </a:pPr>
              <a:r>
                <a:rPr lang="en" sz="1200">
                  <a:solidFill>
                    <a:schemeClr val="dk1"/>
                  </a:solidFill>
                  <a:latin typeface="Quicksand"/>
                  <a:ea typeface="Quicksand"/>
                  <a:cs typeface="Quicksand"/>
                  <a:sym typeface="Quicksand"/>
                </a:rPr>
                <a:t>Represent and solve problems involving multiplication of a fraction by a whole number.</a:t>
              </a:r>
              <a:endParaRPr sz="1200">
                <a:solidFill>
                  <a:schemeClr val="dk1"/>
                </a:solidFill>
                <a:latin typeface="Quicksand"/>
                <a:ea typeface="Quicksand"/>
                <a:cs typeface="Quicksand"/>
                <a:sym typeface="Quicksand"/>
              </a:endParaRPr>
            </a:p>
          </p:txBody>
        </p:sp>
      </p:grpSp>
      <p:grpSp>
        <p:nvGrpSpPr>
          <p:cNvPr id="147" name="Google Shape;147;p32"/>
          <p:cNvGrpSpPr/>
          <p:nvPr/>
        </p:nvGrpSpPr>
        <p:grpSpPr>
          <a:xfrm>
            <a:off x="2919154" y="938763"/>
            <a:ext cx="3305700" cy="2399676"/>
            <a:chOff x="2944204" y="1189775"/>
            <a:chExt cx="3305700" cy="2778046"/>
          </a:xfrm>
        </p:grpSpPr>
        <p:sp>
          <p:nvSpPr>
            <p:cNvPr id="148" name="Google Shape;148;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9" name="Google Shape;149;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and solve problems that involve the addition and subtraction of fractions and mixed numbers. </a:t>
              </a:r>
              <a:endParaRPr sz="1200">
                <a:solidFill>
                  <a:schemeClr val="dk1"/>
                </a:solidFill>
                <a:latin typeface="Quicksand"/>
                <a:ea typeface="Quicksand"/>
                <a:cs typeface="Quicksand"/>
                <a:sym typeface="Quicksand"/>
              </a:endParaRPr>
            </a:p>
            <a:p>
              <a:pPr indent="-304800" lvl="0" marL="457200" rtl="0" algn="l">
                <a:lnSpc>
                  <a:spcPct val="115000"/>
                </a:lnSpc>
                <a:spcBef>
                  <a:spcPts val="1000"/>
                </a:spcBef>
                <a:spcAft>
                  <a:spcPts val="1000"/>
                </a:spcAft>
                <a:buClr>
                  <a:schemeClr val="dk1"/>
                </a:buClr>
                <a:buSzPts val="1200"/>
                <a:buFont typeface="Quicksand"/>
                <a:buChar char="➔"/>
              </a:pPr>
              <a:r>
                <a:rPr lang="en" sz="1200">
                  <a:solidFill>
                    <a:schemeClr val="dk1"/>
                  </a:solidFill>
                  <a:latin typeface="Quicksand"/>
                  <a:ea typeface="Quicksand"/>
                  <a:cs typeface="Quicksand"/>
                  <a:sym typeface="Quicksand"/>
                </a:rPr>
                <a:t>Use various strategies to add and subtract fractions and mixed numbers with like denominators.</a:t>
              </a:r>
              <a:endParaRPr sz="1200">
                <a:solidFill>
                  <a:schemeClr val="dk1"/>
                </a:solidFill>
                <a:latin typeface="Quicksand"/>
                <a:ea typeface="Quicksand"/>
                <a:cs typeface="Quicksand"/>
                <a:sym typeface="Quicksand"/>
              </a:endParaRPr>
            </a:p>
          </p:txBody>
        </p:sp>
      </p:grpSp>
      <p:sp>
        <p:nvSpPr>
          <p:cNvPr id="150" name="Google Shape;150;p32"/>
          <p:cNvSpPr txBox="1"/>
          <p:nvPr/>
        </p:nvSpPr>
        <p:spPr>
          <a:xfrm>
            <a:off x="105025" y="810175"/>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4.NF.B.4, 4.NF.B.4.a, 4.NF.B.4.b, 4.NF.B.4.c</a:t>
            </a:r>
            <a:endParaRPr sz="900">
              <a:latin typeface="Quicksand"/>
              <a:ea typeface="Quicksand"/>
              <a:cs typeface="Quicksand"/>
              <a:sym typeface="Quicksand"/>
            </a:endParaRPr>
          </a:p>
          <a:p>
            <a:pPr indent="0" lvl="0" marL="0" rtl="0" algn="ctr">
              <a:spcBef>
                <a:spcPts val="0"/>
              </a:spcBef>
              <a:spcAft>
                <a:spcPts val="0"/>
              </a:spcAft>
              <a:buNone/>
            </a:pPr>
            <a:r>
              <a:t/>
            </a:r>
            <a:endParaRPr sz="1000">
              <a:latin typeface="Quicksand"/>
              <a:ea typeface="Quicksand"/>
              <a:cs typeface="Quicksand"/>
              <a:sym typeface="Quicksand"/>
            </a:endParaRPr>
          </a:p>
        </p:txBody>
      </p:sp>
      <p:sp>
        <p:nvSpPr>
          <p:cNvPr id="151" name="Google Shape;151;p32"/>
          <p:cNvSpPr txBox="1"/>
          <p:nvPr/>
        </p:nvSpPr>
        <p:spPr>
          <a:xfrm>
            <a:off x="31651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7-12</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4.NF.B.3,, 4.NF.B.4.c</a:t>
            </a:r>
            <a:endParaRPr sz="900">
              <a:latin typeface="Quicksand"/>
              <a:ea typeface="Quicksand"/>
              <a:cs typeface="Quicksand"/>
              <a:sym typeface="Quicksand"/>
            </a:endParaRPr>
          </a:p>
        </p:txBody>
      </p:sp>
      <p:pic>
        <p:nvPicPr>
          <p:cNvPr id="152" name="Google Shape;152;p32"/>
          <p:cNvPicPr preferRelativeResize="0"/>
          <p:nvPr/>
        </p:nvPicPr>
        <p:blipFill>
          <a:blip r:embed="rId3">
            <a:alphaModFix/>
          </a:blip>
          <a:stretch>
            <a:fillRect/>
          </a:stretch>
        </p:blipFill>
        <p:spPr>
          <a:xfrm>
            <a:off x="1866900" y="1516550"/>
            <a:ext cx="822725" cy="246825"/>
          </a:xfrm>
          <a:prstGeom prst="rect">
            <a:avLst/>
          </a:prstGeom>
          <a:noFill/>
          <a:ln>
            <a:noFill/>
          </a:ln>
        </p:spPr>
      </p:pic>
      <p:pic>
        <p:nvPicPr>
          <p:cNvPr id="153" name="Google Shape;153;p32"/>
          <p:cNvPicPr preferRelativeResize="0"/>
          <p:nvPr/>
        </p:nvPicPr>
        <p:blipFill>
          <a:blip r:embed="rId4">
            <a:alphaModFix/>
          </a:blip>
          <a:stretch>
            <a:fillRect/>
          </a:stretch>
        </p:blipFill>
        <p:spPr>
          <a:xfrm>
            <a:off x="1367350" y="2055171"/>
            <a:ext cx="118047" cy="246825"/>
          </a:xfrm>
          <a:prstGeom prst="rect">
            <a:avLst/>
          </a:prstGeom>
          <a:noFill/>
          <a:ln>
            <a:noFill/>
          </a:ln>
        </p:spPr>
      </p:pic>
      <p:pic>
        <p:nvPicPr>
          <p:cNvPr id="154" name="Google Shape;154;p32"/>
          <p:cNvPicPr preferRelativeResize="0"/>
          <p:nvPr/>
        </p:nvPicPr>
        <p:blipFill>
          <a:blip r:embed="rId5">
            <a:alphaModFix/>
          </a:blip>
          <a:stretch>
            <a:fillRect/>
          </a:stretch>
        </p:blipFill>
        <p:spPr>
          <a:xfrm>
            <a:off x="2571575" y="2055173"/>
            <a:ext cx="118050" cy="286702"/>
          </a:xfrm>
          <a:prstGeom prst="rect">
            <a:avLst/>
          </a:prstGeom>
          <a:noFill/>
          <a:ln>
            <a:noFill/>
          </a:ln>
        </p:spPr>
      </p:pic>
      <p:pic>
        <p:nvPicPr>
          <p:cNvPr id="155" name="Google Shape;155;p32"/>
          <p:cNvPicPr preferRelativeResize="0"/>
          <p:nvPr/>
        </p:nvPicPr>
        <p:blipFill>
          <a:blip r:embed="rId6">
            <a:alphaModFix/>
          </a:blip>
          <a:stretch>
            <a:fillRect/>
          </a:stretch>
        </p:blipFill>
        <p:spPr>
          <a:xfrm>
            <a:off x="1324475" y="2341887"/>
            <a:ext cx="324265" cy="246825"/>
          </a:xfrm>
          <a:prstGeom prst="rect">
            <a:avLst/>
          </a:prstGeom>
          <a:noFill/>
          <a:ln>
            <a:noFill/>
          </a:ln>
        </p:spPr>
      </p:pic>
      <p:pic>
        <p:nvPicPr>
          <p:cNvPr id="156" name="Google Shape;156;p32"/>
          <p:cNvPicPr preferRelativeResize="0"/>
          <p:nvPr/>
        </p:nvPicPr>
        <p:blipFill>
          <a:blip r:embed="rId7">
            <a:alphaModFix/>
          </a:blip>
          <a:stretch>
            <a:fillRect/>
          </a:stretch>
        </p:blipFill>
        <p:spPr>
          <a:xfrm>
            <a:off x="341719" y="3768821"/>
            <a:ext cx="2406000" cy="810892"/>
          </a:xfrm>
          <a:prstGeom prst="rect">
            <a:avLst/>
          </a:prstGeom>
          <a:noFill/>
          <a:ln>
            <a:noFill/>
          </a:ln>
        </p:spPr>
      </p:pic>
      <p:pic>
        <p:nvPicPr>
          <p:cNvPr id="157" name="Google Shape;157;p32"/>
          <p:cNvPicPr preferRelativeResize="0"/>
          <p:nvPr/>
        </p:nvPicPr>
        <p:blipFill>
          <a:blip r:embed="rId8">
            <a:alphaModFix/>
          </a:blip>
          <a:stretch>
            <a:fillRect/>
          </a:stretch>
        </p:blipFill>
        <p:spPr>
          <a:xfrm>
            <a:off x="3230350" y="3608100"/>
            <a:ext cx="2512207" cy="1357950"/>
          </a:xfrm>
          <a:prstGeom prst="rect">
            <a:avLst/>
          </a:prstGeom>
          <a:noFill/>
          <a:ln>
            <a:noFill/>
          </a:ln>
        </p:spPr>
      </p:pic>
      <p:pic>
        <p:nvPicPr>
          <p:cNvPr id="158" name="Google Shape;158;p32"/>
          <p:cNvPicPr preferRelativeResize="0"/>
          <p:nvPr/>
        </p:nvPicPr>
        <p:blipFill>
          <a:blip r:embed="rId9">
            <a:alphaModFix/>
          </a:blip>
          <a:stretch>
            <a:fillRect/>
          </a:stretch>
        </p:blipFill>
        <p:spPr>
          <a:xfrm>
            <a:off x="6450819" y="3752063"/>
            <a:ext cx="2021623" cy="8444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2" name="Shape 162"/>
        <p:cNvGrpSpPr/>
        <p:nvPr/>
      </p:nvGrpSpPr>
      <p:grpSpPr>
        <a:xfrm>
          <a:off x="0" y="0"/>
          <a:ext cx="0" cy="0"/>
          <a:chOff x="0" y="0"/>
          <a:chExt cx="0" cy="0"/>
        </a:xfrm>
      </p:grpSpPr>
      <p:sp>
        <p:nvSpPr>
          <p:cNvPr id="163" name="Google Shape;163;p33">
            <a:hlinkClick action="ppaction://hlinksldjump" r:id="rId3"/>
          </p:cNvPr>
          <p:cNvSpPr txBox="1"/>
          <p:nvPr/>
        </p:nvSpPr>
        <p:spPr>
          <a:xfrm>
            <a:off x="57933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64" name="Google Shape;164;p33">
            <a:hlinkClick action="ppaction://hlinksldjump" r:id="rId5"/>
          </p:cNvPr>
          <p:cNvSpPr txBox="1"/>
          <p:nvPr/>
        </p:nvSpPr>
        <p:spPr>
          <a:xfrm>
            <a:off x="132107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65" name="Google Shape;165;p33">
            <a:hlinkClick action="ppaction://hlinksldjump" r:id="rId7"/>
          </p:cNvPr>
          <p:cNvSpPr txBox="1"/>
          <p:nvPr/>
        </p:nvSpPr>
        <p:spPr>
          <a:xfrm>
            <a:off x="206280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66" name="Google Shape;166;p33">
            <a:hlinkClick action="ppaction://hlinksldjump" r:id="rId9"/>
          </p:cNvPr>
          <p:cNvSpPr txBox="1"/>
          <p:nvPr/>
        </p:nvSpPr>
        <p:spPr>
          <a:xfrm>
            <a:off x="279647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67" name="Google Shape;167;p33">
            <a:hlinkClick action="ppaction://hlinksldjump" r:id="rId11"/>
          </p:cNvPr>
          <p:cNvSpPr txBox="1"/>
          <p:nvPr/>
        </p:nvSpPr>
        <p:spPr>
          <a:xfrm>
            <a:off x="353015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68" name="Google Shape;168;p33">
            <a:hlinkClick action="ppaction://hlinksldjump" r:id="rId14"/>
          </p:cNvPr>
          <p:cNvSpPr txBox="1"/>
          <p:nvPr/>
        </p:nvSpPr>
        <p:spPr>
          <a:xfrm>
            <a:off x="431393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9" name="Google Shape;169;p33">
            <a:hlinkClick/>
          </p:cNvPr>
          <p:cNvSpPr txBox="1"/>
          <p:nvPr/>
        </p:nvSpPr>
        <p:spPr>
          <a:xfrm>
            <a:off x="506348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70" name="Google Shape;170;p33">
            <a:hlinkClick r:id="rId19"/>
          </p:cNvPr>
          <p:cNvPicPr preferRelativeResize="0"/>
          <p:nvPr/>
        </p:nvPicPr>
        <p:blipFill>
          <a:blip r:embed="rId20">
            <a:alphaModFix/>
          </a:blip>
          <a:stretch>
            <a:fillRect/>
          </a:stretch>
        </p:blipFill>
        <p:spPr>
          <a:xfrm>
            <a:off x="8064186" y="1665250"/>
            <a:ext cx="548700" cy="560038"/>
          </a:xfrm>
          <a:prstGeom prst="rect">
            <a:avLst/>
          </a:prstGeom>
          <a:noFill/>
          <a:ln cap="flat" cmpd="sng" w="38100">
            <a:solidFill>
              <a:srgbClr val="595959"/>
            </a:solidFill>
            <a:prstDash val="solid"/>
            <a:round/>
            <a:headEnd len="sm" w="sm" type="none"/>
            <a:tailEnd len="sm" w="sm" type="none"/>
          </a:ln>
        </p:spPr>
      </p:pic>
      <p:pic>
        <p:nvPicPr>
          <p:cNvPr id="171" name="Google Shape;171;p33">
            <a:hlinkClick r:id="rId21"/>
          </p:cNvPr>
          <p:cNvPicPr preferRelativeResize="0"/>
          <p:nvPr/>
        </p:nvPicPr>
        <p:blipFill>
          <a:blip r:embed="rId22">
            <a:alphaModFix/>
          </a:blip>
          <a:stretch>
            <a:fillRect/>
          </a:stretch>
        </p:blipFill>
        <p:spPr>
          <a:xfrm>
            <a:off x="8064199" y="2473611"/>
            <a:ext cx="580025" cy="506289"/>
          </a:xfrm>
          <a:prstGeom prst="rect">
            <a:avLst/>
          </a:prstGeom>
          <a:noFill/>
          <a:ln cap="flat" cmpd="sng" w="38100">
            <a:solidFill>
              <a:srgbClr val="595959"/>
            </a:solidFill>
            <a:prstDash val="solid"/>
            <a:round/>
            <a:headEnd len="sm" w="sm" type="none"/>
            <a:tailEnd len="sm" w="sm" type="none"/>
          </a:ln>
        </p:spPr>
      </p:pic>
      <p:sp>
        <p:nvSpPr>
          <p:cNvPr id="172" name="Google Shape;172;p33">
            <a:hlinkClick/>
          </p:cNvPr>
          <p:cNvSpPr txBox="1"/>
          <p:nvPr/>
        </p:nvSpPr>
        <p:spPr>
          <a:xfrm>
            <a:off x="5813050" y="21635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23">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73" name="Google Shape;173;p33"/>
          <p:cNvGrpSpPr/>
          <p:nvPr/>
        </p:nvGrpSpPr>
        <p:grpSpPr>
          <a:xfrm>
            <a:off x="8000373" y="283909"/>
            <a:ext cx="780563" cy="669288"/>
            <a:chOff x="570875" y="4322250"/>
            <a:chExt cx="443300" cy="443325"/>
          </a:xfrm>
        </p:grpSpPr>
        <p:sp>
          <p:nvSpPr>
            <p:cNvPr id="174" name="Google Shape;174;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 name="Google Shape;178;p33"/>
          <p:cNvSpPr txBox="1"/>
          <p:nvPr/>
        </p:nvSpPr>
        <p:spPr>
          <a:xfrm>
            <a:off x="1680950" y="583250"/>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3 Quick Links</a:t>
            </a:r>
            <a:endParaRPr sz="3200">
              <a:solidFill>
                <a:srgbClr val="434343"/>
              </a:solidFill>
              <a:latin typeface="Gayathri"/>
              <a:ea typeface="Gayathri"/>
              <a:cs typeface="Gayathri"/>
              <a:sym typeface="Gayathri"/>
            </a:endParaRPr>
          </a:p>
        </p:txBody>
      </p:sp>
      <p:sp>
        <p:nvSpPr>
          <p:cNvPr id="179" name="Google Shape;179;p33">
            <a:hlinkClick action="ppaction://hlinksldjump" r:id="rId24"/>
          </p:cNvPr>
          <p:cNvSpPr txBox="1"/>
          <p:nvPr/>
        </p:nvSpPr>
        <p:spPr>
          <a:xfrm>
            <a:off x="579350"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5">
                  <a:extLst>
                    <a:ext uri="{A12FA001-AC4F-418D-AE19-62706E023703}">
                      <ahyp:hlinkClr val="tx"/>
                    </a:ext>
                  </a:extLst>
                </a:hlinkClick>
              </a:rPr>
              <a:t>Adapt 1</a:t>
            </a:r>
            <a:endParaRPr b="1" sz="1000">
              <a:solidFill>
                <a:srgbClr val="434343"/>
              </a:solidFill>
              <a:latin typeface="Hepta Slab"/>
              <a:ea typeface="Hepta Slab"/>
              <a:cs typeface="Hepta Slab"/>
              <a:sym typeface="Hepta Slab"/>
            </a:endParaRPr>
          </a:p>
        </p:txBody>
      </p:sp>
      <p:sp>
        <p:nvSpPr>
          <p:cNvPr id="180" name="Google Shape;180;p33">
            <a:hlinkClick/>
          </p:cNvPr>
          <p:cNvSpPr txBox="1"/>
          <p:nvPr/>
        </p:nvSpPr>
        <p:spPr>
          <a:xfrm>
            <a:off x="656383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hlink"/>
                </a:solidFill>
                <a:latin typeface="Hepta Slab"/>
                <a:ea typeface="Hepta Slab"/>
                <a:cs typeface="Hepta Slab"/>
                <a:sym typeface="Hepta Slab"/>
                <a:hlinkClick action="ppaction://hlinksldjump" r:id="rId26"/>
              </a:rPr>
              <a:t>L9</a:t>
            </a:r>
            <a:endParaRPr b="1" sz="2200">
              <a:solidFill>
                <a:srgbClr val="45818E"/>
              </a:solidFill>
              <a:latin typeface="Hepta Slab"/>
              <a:ea typeface="Hepta Slab"/>
              <a:cs typeface="Hepta Slab"/>
              <a:sym typeface="Hepta Slab"/>
            </a:endParaRPr>
          </a:p>
        </p:txBody>
      </p:sp>
      <p:sp>
        <p:nvSpPr>
          <p:cNvPr id="181" name="Google Shape;181;p33">
            <a:hlinkClick/>
          </p:cNvPr>
          <p:cNvSpPr txBox="1"/>
          <p:nvPr/>
        </p:nvSpPr>
        <p:spPr>
          <a:xfrm>
            <a:off x="579350"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7">
                  <a:extLst>
                    <a:ext uri="{A12FA001-AC4F-418D-AE19-62706E023703}">
                      <ahyp:hlinkClr val="tx"/>
                    </a:ext>
                  </a:extLst>
                </a:hlinkClick>
              </a:rPr>
              <a:t>L</a:t>
            </a:r>
            <a:r>
              <a:rPr b="1" lang="en" sz="1800">
                <a:solidFill>
                  <a:srgbClr val="45818E"/>
                </a:solidFill>
                <a:latin typeface="Hepta Slab"/>
                <a:ea typeface="Hepta Slab"/>
                <a:cs typeface="Hepta Slab"/>
                <a:sym typeface="Hepta Slab"/>
              </a:rPr>
              <a:t>10</a:t>
            </a:r>
            <a:endParaRPr b="1" sz="1800">
              <a:solidFill>
                <a:srgbClr val="45818E"/>
              </a:solidFill>
              <a:latin typeface="Hepta Slab"/>
              <a:ea typeface="Hepta Slab"/>
              <a:cs typeface="Hepta Slab"/>
              <a:sym typeface="Hepta Slab"/>
            </a:endParaRPr>
          </a:p>
        </p:txBody>
      </p:sp>
      <p:sp>
        <p:nvSpPr>
          <p:cNvPr id="182" name="Google Shape;182;p33">
            <a:hlinkClick/>
          </p:cNvPr>
          <p:cNvSpPr txBox="1"/>
          <p:nvPr/>
        </p:nvSpPr>
        <p:spPr>
          <a:xfrm>
            <a:off x="13210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8">
                  <a:extLst>
                    <a:ext uri="{A12FA001-AC4F-418D-AE19-62706E023703}">
                      <ahyp:hlinkClr val="tx"/>
                    </a:ext>
                  </a:extLst>
                </a:hlinkClick>
              </a:rPr>
              <a:t>L</a:t>
            </a:r>
            <a:r>
              <a:rPr b="1" lang="en" sz="1800">
                <a:solidFill>
                  <a:srgbClr val="45818E"/>
                </a:solidFill>
                <a:latin typeface="Hepta Slab"/>
                <a:ea typeface="Hepta Slab"/>
                <a:cs typeface="Hepta Slab"/>
                <a:sym typeface="Hepta Slab"/>
              </a:rPr>
              <a:t>11</a:t>
            </a:r>
            <a:endParaRPr b="1" sz="1800">
              <a:solidFill>
                <a:srgbClr val="45818E"/>
              </a:solidFill>
              <a:latin typeface="Hepta Slab"/>
              <a:ea typeface="Hepta Slab"/>
              <a:cs typeface="Hepta Slab"/>
              <a:sym typeface="Hepta Slab"/>
            </a:endParaRPr>
          </a:p>
        </p:txBody>
      </p:sp>
      <p:sp>
        <p:nvSpPr>
          <p:cNvPr id="183" name="Google Shape;183;p33">
            <a:hlinkClick/>
          </p:cNvPr>
          <p:cNvSpPr txBox="1"/>
          <p:nvPr/>
        </p:nvSpPr>
        <p:spPr>
          <a:xfrm>
            <a:off x="2062800"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9">
                  <a:extLst>
                    <a:ext uri="{A12FA001-AC4F-418D-AE19-62706E023703}">
                      <ahyp:hlinkClr val="tx"/>
                    </a:ext>
                  </a:extLst>
                </a:hlinkClick>
              </a:rPr>
              <a:t>L</a:t>
            </a:r>
            <a:r>
              <a:rPr b="1" lang="en" sz="1800">
                <a:solidFill>
                  <a:srgbClr val="45818E"/>
                </a:solidFill>
                <a:latin typeface="Hepta Slab"/>
                <a:ea typeface="Hepta Slab"/>
                <a:cs typeface="Hepta Slab"/>
                <a:sym typeface="Hepta Slab"/>
              </a:rPr>
              <a:t>12</a:t>
            </a:r>
            <a:endParaRPr b="1" sz="1800">
              <a:solidFill>
                <a:srgbClr val="45818E"/>
              </a:solidFill>
              <a:latin typeface="Hepta Slab"/>
              <a:ea typeface="Hepta Slab"/>
              <a:cs typeface="Hepta Slab"/>
              <a:sym typeface="Hepta Slab"/>
            </a:endParaRPr>
          </a:p>
        </p:txBody>
      </p:sp>
      <p:sp>
        <p:nvSpPr>
          <p:cNvPr id="184" name="Google Shape;184;p33">
            <a:hlinkClick/>
          </p:cNvPr>
          <p:cNvSpPr txBox="1"/>
          <p:nvPr/>
        </p:nvSpPr>
        <p:spPr>
          <a:xfrm>
            <a:off x="280452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a:solidFill>
                  <a:srgbClr val="45818E"/>
                </a:solidFill>
                <a:latin typeface="Hepta Slab"/>
                <a:ea typeface="Hepta Slab"/>
                <a:cs typeface="Hepta Slab"/>
                <a:sym typeface="Hepta Slab"/>
              </a:rPr>
              <a:t>13</a:t>
            </a:r>
            <a:endParaRPr b="1" sz="1800">
              <a:solidFill>
                <a:srgbClr val="45818E"/>
              </a:solidFill>
              <a:latin typeface="Hepta Slab"/>
              <a:ea typeface="Hepta Slab"/>
              <a:cs typeface="Hepta Slab"/>
              <a:sym typeface="Hepta Slab"/>
            </a:endParaRPr>
          </a:p>
        </p:txBody>
      </p:sp>
      <p:sp>
        <p:nvSpPr>
          <p:cNvPr id="185" name="Google Shape;185;p33">
            <a:hlinkClick/>
          </p:cNvPr>
          <p:cNvSpPr txBox="1"/>
          <p:nvPr/>
        </p:nvSpPr>
        <p:spPr>
          <a:xfrm>
            <a:off x="3546250"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a:solidFill>
                  <a:srgbClr val="45818E"/>
                </a:solidFill>
                <a:latin typeface="Hepta Slab"/>
                <a:ea typeface="Hepta Slab"/>
                <a:cs typeface="Hepta Slab"/>
                <a:sym typeface="Hepta Slab"/>
              </a:rPr>
              <a:t>14</a:t>
            </a:r>
            <a:endParaRPr b="1" sz="1800">
              <a:solidFill>
                <a:srgbClr val="45818E"/>
              </a:solidFill>
              <a:latin typeface="Hepta Slab"/>
              <a:ea typeface="Hepta Slab"/>
              <a:cs typeface="Hepta Slab"/>
              <a:sym typeface="Hepta Slab"/>
            </a:endParaRPr>
          </a:p>
        </p:txBody>
      </p:sp>
      <p:sp>
        <p:nvSpPr>
          <p:cNvPr id="186" name="Google Shape;186;p33">
            <a:hlinkClick/>
          </p:cNvPr>
          <p:cNvSpPr txBox="1"/>
          <p:nvPr/>
        </p:nvSpPr>
        <p:spPr>
          <a:xfrm>
            <a:off x="42879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2">
                  <a:extLst>
                    <a:ext uri="{A12FA001-AC4F-418D-AE19-62706E023703}">
                      <ahyp:hlinkClr val="tx"/>
                    </a:ext>
                  </a:extLst>
                </a:hlinkClick>
              </a:rPr>
              <a:t>L</a:t>
            </a:r>
            <a:r>
              <a:rPr b="1" lang="en" sz="1800">
                <a:solidFill>
                  <a:srgbClr val="45818E"/>
                </a:solidFill>
                <a:latin typeface="Hepta Slab"/>
                <a:ea typeface="Hepta Slab"/>
                <a:cs typeface="Hepta Slab"/>
                <a:sym typeface="Hepta Slab"/>
              </a:rPr>
              <a:t>15</a:t>
            </a:r>
            <a:endParaRPr b="1" sz="1800">
              <a:solidFill>
                <a:srgbClr val="45818E"/>
              </a:solidFill>
              <a:latin typeface="Hepta Slab"/>
              <a:ea typeface="Hepta Slab"/>
              <a:cs typeface="Hepta Slab"/>
              <a:sym typeface="Hepta Slab"/>
            </a:endParaRPr>
          </a:p>
        </p:txBody>
      </p:sp>
      <p:sp>
        <p:nvSpPr>
          <p:cNvPr id="187" name="Google Shape;187;p33">
            <a:hlinkClick/>
          </p:cNvPr>
          <p:cNvSpPr txBox="1"/>
          <p:nvPr/>
        </p:nvSpPr>
        <p:spPr>
          <a:xfrm>
            <a:off x="5055663"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3">
                  <a:extLst>
                    <a:ext uri="{A12FA001-AC4F-418D-AE19-62706E023703}">
                      <ahyp:hlinkClr val="tx"/>
                    </a:ext>
                  </a:extLst>
                </a:hlinkClick>
              </a:rPr>
              <a:t>L</a:t>
            </a:r>
            <a:r>
              <a:rPr b="1" lang="en" sz="1800">
                <a:solidFill>
                  <a:srgbClr val="45818E"/>
                </a:solidFill>
                <a:latin typeface="Hepta Slab"/>
                <a:ea typeface="Hepta Slab"/>
                <a:cs typeface="Hepta Slab"/>
                <a:sym typeface="Hepta Slab"/>
              </a:rPr>
              <a:t>16</a:t>
            </a:r>
            <a:endParaRPr b="1" sz="1800">
              <a:solidFill>
                <a:srgbClr val="45818E"/>
              </a:solidFill>
              <a:latin typeface="Hepta Slab"/>
              <a:ea typeface="Hepta Slab"/>
              <a:cs typeface="Hepta Slab"/>
              <a:sym typeface="Hepta Slab"/>
            </a:endParaRPr>
          </a:p>
        </p:txBody>
      </p:sp>
      <p:sp>
        <p:nvSpPr>
          <p:cNvPr id="188" name="Google Shape;188;p33">
            <a:hlinkClick/>
          </p:cNvPr>
          <p:cNvSpPr txBox="1"/>
          <p:nvPr/>
        </p:nvSpPr>
        <p:spPr>
          <a:xfrm>
            <a:off x="58233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4">
                  <a:extLst>
                    <a:ext uri="{A12FA001-AC4F-418D-AE19-62706E023703}">
                      <ahyp:hlinkClr val="tx"/>
                    </a:ext>
                  </a:extLst>
                </a:hlinkClick>
              </a:rPr>
              <a:t>L</a:t>
            </a:r>
            <a:r>
              <a:rPr b="1" lang="en" sz="1800">
                <a:solidFill>
                  <a:srgbClr val="45818E"/>
                </a:solidFill>
                <a:latin typeface="Hepta Slab"/>
                <a:ea typeface="Hepta Slab"/>
                <a:cs typeface="Hepta Slab"/>
                <a:sym typeface="Hepta Slab"/>
              </a:rPr>
              <a:t>17</a:t>
            </a:r>
            <a:endParaRPr b="1" sz="1800">
              <a:solidFill>
                <a:srgbClr val="45818E"/>
              </a:solidFill>
              <a:latin typeface="Hepta Slab"/>
              <a:ea typeface="Hepta Slab"/>
              <a:cs typeface="Hepta Slab"/>
              <a:sym typeface="Hepta Slab"/>
            </a:endParaRPr>
          </a:p>
        </p:txBody>
      </p:sp>
      <p:pic>
        <p:nvPicPr>
          <p:cNvPr id="189" name="Google Shape;189;p33">
            <a:hlinkClick r:id="rId35"/>
          </p:cNvPr>
          <p:cNvPicPr preferRelativeResize="0"/>
          <p:nvPr/>
        </p:nvPicPr>
        <p:blipFill>
          <a:blip r:embed="rId36">
            <a:alphaModFix/>
          </a:blip>
          <a:stretch>
            <a:fillRect/>
          </a:stretch>
        </p:blipFill>
        <p:spPr>
          <a:xfrm>
            <a:off x="8100512" y="3306538"/>
            <a:ext cx="580025" cy="564587"/>
          </a:xfrm>
          <a:prstGeom prst="rect">
            <a:avLst/>
          </a:prstGeom>
          <a:noFill/>
          <a:ln cap="flat" cmpd="sng" w="28575">
            <a:solidFill>
              <a:srgbClr val="595959"/>
            </a:solidFill>
            <a:prstDash val="solid"/>
            <a:round/>
            <a:headEnd len="sm" w="sm" type="none"/>
            <a:tailEnd len="sm" w="sm" type="none"/>
          </a:ln>
        </p:spPr>
      </p:pic>
      <p:sp>
        <p:nvSpPr>
          <p:cNvPr id="190" name="Google Shape;190;p33">
            <a:hlinkClick/>
          </p:cNvPr>
          <p:cNvSpPr txBox="1"/>
          <p:nvPr/>
        </p:nvSpPr>
        <p:spPr>
          <a:xfrm>
            <a:off x="65910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7">
                  <a:extLst>
                    <a:ext uri="{A12FA001-AC4F-418D-AE19-62706E023703}">
                      <ahyp:hlinkClr val="tx"/>
                    </a:ext>
                  </a:extLst>
                </a:hlinkClick>
              </a:rPr>
              <a:t>L</a:t>
            </a:r>
            <a:r>
              <a:rPr b="1" lang="en" sz="1800">
                <a:solidFill>
                  <a:srgbClr val="45818E"/>
                </a:solidFill>
                <a:latin typeface="Hepta Slab"/>
                <a:ea typeface="Hepta Slab"/>
                <a:cs typeface="Hepta Slab"/>
                <a:sym typeface="Hepta Slab"/>
              </a:rPr>
              <a:t>18</a:t>
            </a:r>
            <a:endParaRPr b="1" sz="1800">
              <a:solidFill>
                <a:srgbClr val="45818E"/>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94" name="Shape 194"/>
        <p:cNvGrpSpPr/>
        <p:nvPr/>
      </p:nvGrpSpPr>
      <p:grpSpPr>
        <a:xfrm>
          <a:off x="0" y="0"/>
          <a:ext cx="0" cy="0"/>
          <a:chOff x="0" y="0"/>
          <a:chExt cx="0" cy="0"/>
        </a:xfrm>
      </p:grpSpPr>
      <p:sp>
        <p:nvSpPr>
          <p:cNvPr id="195" name="Google Shape;195;p34"/>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Build Fractions from Unit Fractions</a:t>
            </a:r>
            <a:endParaRPr sz="4400">
              <a:solidFill>
                <a:srgbClr val="434343"/>
              </a:solidFill>
              <a:latin typeface="Hepta Slab"/>
              <a:ea typeface="Hepta Slab"/>
              <a:cs typeface="Hepta Slab"/>
              <a:sym typeface="Hepta Slab"/>
            </a:endParaRPr>
          </a:p>
        </p:txBody>
      </p:sp>
      <p:sp>
        <p:nvSpPr>
          <p:cNvPr id="196" name="Google Shape;196;p34"/>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 Let’s name parts of a whole.</a:t>
            </a:r>
            <a:endParaRPr>
              <a:latin typeface="Quicksand"/>
              <a:ea typeface="Quicksand"/>
              <a:cs typeface="Quicksand"/>
              <a:sym typeface="Quicksand"/>
            </a:endParaRPr>
          </a:p>
        </p:txBody>
      </p:sp>
      <p:sp>
        <p:nvSpPr>
          <p:cNvPr id="197" name="Google Shape;197;p34"/>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4"/>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 4.NF.B.4, 4.NF.C.5, 4.NF.A.1, 4.NF.A.2</a:t>
            </a:r>
            <a:endParaRPr sz="1100">
              <a:latin typeface="Quicksand"/>
              <a:ea typeface="Quicksand"/>
              <a:cs typeface="Quicksand"/>
              <a:sym typeface="Quicksand"/>
            </a:endParaRPr>
          </a:p>
        </p:txBody>
      </p:sp>
      <p:sp>
        <p:nvSpPr>
          <p:cNvPr id="199" name="Google Shape;199;p34"/>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3" name="Shape 203"/>
        <p:cNvGrpSpPr/>
        <p:nvPr/>
      </p:nvGrpSpPr>
      <p:grpSpPr>
        <a:xfrm>
          <a:off x="0" y="0"/>
          <a:ext cx="0" cy="0"/>
          <a:chOff x="0" y="0"/>
          <a:chExt cx="0" cy="0"/>
        </a:xfrm>
      </p:grpSpPr>
      <p:sp>
        <p:nvSpPr>
          <p:cNvPr id="204" name="Google Shape;204;p35"/>
          <p:cNvSpPr txBox="1"/>
          <p:nvPr>
            <p:ph type="ctrTitle"/>
          </p:nvPr>
        </p:nvSpPr>
        <p:spPr>
          <a:xfrm>
            <a:off x="685800" y="75309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Two Hexagons </a:t>
            </a:r>
            <a:endParaRPr b="0" sz="3000">
              <a:solidFill>
                <a:srgbClr val="595959"/>
              </a:solidFill>
              <a:latin typeface="Hepta Slab"/>
              <a:ea typeface="Hepta Slab"/>
              <a:cs typeface="Hepta Slab"/>
              <a:sym typeface="Hepta Slab"/>
            </a:endParaRPr>
          </a:p>
        </p:txBody>
      </p:sp>
      <p:sp>
        <p:nvSpPr>
          <p:cNvPr id="205" name="Google Shape;205;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06" name="Google Shape;206;p35"/>
          <p:cNvPicPr preferRelativeResize="0"/>
          <p:nvPr/>
        </p:nvPicPr>
        <p:blipFill>
          <a:blip r:embed="rId3">
            <a:alphaModFix/>
          </a:blip>
          <a:stretch>
            <a:fillRect/>
          </a:stretch>
        </p:blipFill>
        <p:spPr>
          <a:xfrm>
            <a:off x="2515700" y="1680625"/>
            <a:ext cx="4487500" cy="1887675"/>
          </a:xfrm>
          <a:prstGeom prst="rect">
            <a:avLst/>
          </a:prstGeom>
          <a:noFill/>
          <a:ln>
            <a:noFill/>
          </a:ln>
        </p:spPr>
      </p:pic>
      <p:grpSp>
        <p:nvGrpSpPr>
          <p:cNvPr id="207" name="Google Shape;207;p35"/>
          <p:cNvGrpSpPr/>
          <p:nvPr/>
        </p:nvGrpSpPr>
        <p:grpSpPr>
          <a:xfrm>
            <a:off x="600225" y="1350717"/>
            <a:ext cx="7997012" cy="3404127"/>
            <a:chOff x="600225" y="1350717"/>
            <a:chExt cx="7997012" cy="3404127"/>
          </a:xfrm>
        </p:grpSpPr>
        <p:sp>
          <p:nvSpPr>
            <p:cNvPr id="208" name="Google Shape;208;p35"/>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5"/>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210" name="Google Shape;210;p35"/>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5"/>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5" name="Shape 215"/>
        <p:cNvGrpSpPr/>
        <p:nvPr/>
      </p:nvGrpSpPr>
      <p:grpSpPr>
        <a:xfrm>
          <a:off x="0" y="0"/>
          <a:ext cx="0" cy="0"/>
          <a:chOff x="0" y="0"/>
          <a:chExt cx="0" cy="0"/>
        </a:xfrm>
      </p:grpSpPr>
      <p:sp>
        <p:nvSpPr>
          <p:cNvPr id="216" name="Google Shape;216;p36"/>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Pattern Block Fraction Puzzles</a:t>
            </a:r>
            <a:endParaRPr b="0" sz="3000">
              <a:solidFill>
                <a:srgbClr val="595959"/>
              </a:solidFill>
              <a:latin typeface="Hepta Slab"/>
              <a:ea typeface="Hepta Slab"/>
              <a:cs typeface="Hepta Slab"/>
              <a:sym typeface="Hepta Slab"/>
            </a:endParaRPr>
          </a:p>
        </p:txBody>
      </p:sp>
      <p:sp>
        <p:nvSpPr>
          <p:cNvPr id="217" name="Google Shape;217;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18" name="Google Shape;218;p36"/>
          <p:cNvPicPr preferRelativeResize="0"/>
          <p:nvPr/>
        </p:nvPicPr>
        <p:blipFill>
          <a:blip r:embed="rId3">
            <a:alphaModFix/>
          </a:blip>
          <a:stretch>
            <a:fillRect/>
          </a:stretch>
        </p:blipFill>
        <p:spPr>
          <a:xfrm>
            <a:off x="3592100" y="1108750"/>
            <a:ext cx="2064353" cy="642600"/>
          </a:xfrm>
          <a:prstGeom prst="rect">
            <a:avLst/>
          </a:prstGeom>
          <a:noFill/>
          <a:ln>
            <a:noFill/>
          </a:ln>
        </p:spPr>
      </p:pic>
      <p:sp>
        <p:nvSpPr>
          <p:cNvPr id="219" name="Google Shape;219;p36"/>
          <p:cNvSpPr txBox="1"/>
          <p:nvPr/>
        </p:nvSpPr>
        <p:spPr>
          <a:xfrm>
            <a:off x="353525" y="1874025"/>
            <a:ext cx="86676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Here are some shapes built from pattern blocks. What fraction does each composite shape represent?</a:t>
            </a:r>
            <a:endParaRPr/>
          </a:p>
        </p:txBody>
      </p:sp>
      <p:pic>
        <p:nvPicPr>
          <p:cNvPr id="220" name="Google Shape;220;p36"/>
          <p:cNvPicPr preferRelativeResize="0"/>
          <p:nvPr/>
        </p:nvPicPr>
        <p:blipFill>
          <a:blip r:embed="rId4">
            <a:alphaModFix/>
          </a:blip>
          <a:stretch>
            <a:fillRect/>
          </a:stretch>
        </p:blipFill>
        <p:spPr>
          <a:xfrm>
            <a:off x="795325" y="2399300"/>
            <a:ext cx="1701400" cy="1211875"/>
          </a:xfrm>
          <a:prstGeom prst="rect">
            <a:avLst/>
          </a:prstGeom>
          <a:noFill/>
          <a:ln cap="flat" cmpd="sng" w="19050">
            <a:solidFill>
              <a:schemeClr val="dk2"/>
            </a:solidFill>
            <a:prstDash val="solid"/>
            <a:round/>
            <a:headEnd len="sm" w="sm" type="none"/>
            <a:tailEnd len="sm" w="sm" type="none"/>
          </a:ln>
        </p:spPr>
      </p:pic>
      <p:pic>
        <p:nvPicPr>
          <p:cNvPr id="221" name="Google Shape;221;p36"/>
          <p:cNvPicPr preferRelativeResize="0"/>
          <p:nvPr/>
        </p:nvPicPr>
        <p:blipFill>
          <a:blip r:embed="rId5">
            <a:alphaModFix/>
          </a:blip>
          <a:stretch>
            <a:fillRect/>
          </a:stretch>
        </p:blipFill>
        <p:spPr>
          <a:xfrm>
            <a:off x="2783075" y="2399300"/>
            <a:ext cx="1487834" cy="1211875"/>
          </a:xfrm>
          <a:prstGeom prst="rect">
            <a:avLst/>
          </a:prstGeom>
          <a:noFill/>
          <a:ln cap="flat" cmpd="sng" w="19050">
            <a:solidFill>
              <a:schemeClr val="dk2"/>
            </a:solidFill>
            <a:prstDash val="solid"/>
            <a:round/>
            <a:headEnd len="sm" w="sm" type="none"/>
            <a:tailEnd len="sm" w="sm" type="none"/>
          </a:ln>
        </p:spPr>
      </p:pic>
      <p:pic>
        <p:nvPicPr>
          <p:cNvPr id="222" name="Google Shape;222;p36"/>
          <p:cNvPicPr preferRelativeResize="0"/>
          <p:nvPr/>
        </p:nvPicPr>
        <p:blipFill>
          <a:blip r:embed="rId6">
            <a:alphaModFix/>
          </a:blip>
          <a:stretch>
            <a:fillRect/>
          </a:stretch>
        </p:blipFill>
        <p:spPr>
          <a:xfrm>
            <a:off x="4669213" y="2399300"/>
            <a:ext cx="1623685" cy="1211875"/>
          </a:xfrm>
          <a:prstGeom prst="rect">
            <a:avLst/>
          </a:prstGeom>
          <a:noFill/>
          <a:ln cap="flat" cmpd="sng" w="19050">
            <a:solidFill>
              <a:schemeClr val="dk2"/>
            </a:solidFill>
            <a:prstDash val="solid"/>
            <a:round/>
            <a:headEnd len="sm" w="sm" type="none"/>
            <a:tailEnd len="sm" w="sm" type="none"/>
          </a:ln>
        </p:spPr>
      </p:pic>
      <p:pic>
        <p:nvPicPr>
          <p:cNvPr id="223" name="Google Shape;223;p36"/>
          <p:cNvPicPr preferRelativeResize="0"/>
          <p:nvPr/>
        </p:nvPicPr>
        <p:blipFill>
          <a:blip r:embed="rId7">
            <a:alphaModFix/>
          </a:blip>
          <a:stretch>
            <a:fillRect/>
          </a:stretch>
        </p:blipFill>
        <p:spPr>
          <a:xfrm>
            <a:off x="6691225" y="2399300"/>
            <a:ext cx="1435283" cy="1211875"/>
          </a:xfrm>
          <a:prstGeom prst="rect">
            <a:avLst/>
          </a:prstGeom>
          <a:noFill/>
          <a:ln cap="flat" cmpd="sng" w="19050">
            <a:solidFill>
              <a:schemeClr val="dk2"/>
            </a:solidFill>
            <a:prstDash val="solid"/>
            <a:round/>
            <a:headEnd len="sm" w="sm" type="none"/>
            <a:tailEnd len="sm" w="sm" type="none"/>
          </a:ln>
        </p:spPr>
      </p:pic>
      <p:sp>
        <p:nvSpPr>
          <p:cNvPr id="224" name="Google Shape;224;p36"/>
          <p:cNvSpPr txBox="1"/>
          <p:nvPr/>
        </p:nvSpPr>
        <p:spPr>
          <a:xfrm>
            <a:off x="500100" y="3856525"/>
            <a:ext cx="81438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Build a shape using only copies of ½ , copies of ⅓ , or copies of ⅙  . </a:t>
            </a:r>
            <a:endParaRPr/>
          </a:p>
          <a:p>
            <a:pPr indent="-317500" lvl="0" marL="457200" rtl="0" algn="l">
              <a:spcBef>
                <a:spcPts val="0"/>
              </a:spcBef>
              <a:spcAft>
                <a:spcPts val="0"/>
              </a:spcAft>
              <a:buSzPts val="1400"/>
              <a:buChar char="●"/>
            </a:pPr>
            <a:r>
              <a:rPr lang="en"/>
              <a:t>Challenge your partner to figure out what fraction you built. (The hexagon is still 1 whole.)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8" name="Shape 228"/>
        <p:cNvGrpSpPr/>
        <p:nvPr/>
      </p:nvGrpSpPr>
      <p:grpSpPr>
        <a:xfrm>
          <a:off x="0" y="0"/>
          <a:ext cx="0" cy="0"/>
          <a:chOff x="0" y="0"/>
          <a:chExt cx="0" cy="0"/>
        </a:xfrm>
      </p:grpSpPr>
      <p:sp>
        <p:nvSpPr>
          <p:cNvPr id="229" name="Google Shape;229;p37"/>
          <p:cNvSpPr txBox="1"/>
          <p:nvPr>
            <p:ph type="ctrTitle"/>
          </p:nvPr>
        </p:nvSpPr>
        <p:spPr>
          <a:xfrm>
            <a:off x="1725375" y="512450"/>
            <a:ext cx="53904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Build Shapes From Units</a:t>
            </a:r>
            <a:endParaRPr b="0" sz="3000">
              <a:solidFill>
                <a:srgbClr val="666666"/>
              </a:solidFill>
              <a:latin typeface="Hepta Slab"/>
              <a:ea typeface="Hepta Slab"/>
              <a:cs typeface="Hepta Slab"/>
              <a:sym typeface="Hepta Slab"/>
            </a:endParaRPr>
          </a:p>
        </p:txBody>
      </p:sp>
      <p:sp>
        <p:nvSpPr>
          <p:cNvPr id="230" name="Google Shape;230;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31" name="Google Shape;231;p37"/>
          <p:cNvPicPr preferRelativeResize="0"/>
          <p:nvPr/>
        </p:nvPicPr>
        <p:blipFill>
          <a:blip r:embed="rId3">
            <a:alphaModFix/>
          </a:blip>
          <a:stretch>
            <a:fillRect/>
          </a:stretch>
        </p:blipFill>
        <p:spPr>
          <a:xfrm>
            <a:off x="528475" y="2002775"/>
            <a:ext cx="2713421" cy="841500"/>
          </a:xfrm>
          <a:prstGeom prst="rect">
            <a:avLst/>
          </a:prstGeom>
          <a:noFill/>
          <a:ln cap="flat" cmpd="sng" w="19050">
            <a:solidFill>
              <a:schemeClr val="dk2"/>
            </a:solidFill>
            <a:prstDash val="solid"/>
            <a:round/>
            <a:headEnd len="sm" w="sm" type="none"/>
            <a:tailEnd len="sm" w="sm" type="none"/>
          </a:ln>
        </p:spPr>
      </p:pic>
      <p:pic>
        <p:nvPicPr>
          <p:cNvPr id="232" name="Google Shape;232;p37"/>
          <p:cNvPicPr preferRelativeResize="0"/>
          <p:nvPr/>
        </p:nvPicPr>
        <p:blipFill>
          <a:blip r:embed="rId4">
            <a:alphaModFix/>
          </a:blip>
          <a:stretch>
            <a:fillRect/>
          </a:stretch>
        </p:blipFill>
        <p:spPr>
          <a:xfrm>
            <a:off x="3393450" y="1108750"/>
            <a:ext cx="4709976" cy="1441725"/>
          </a:xfrm>
          <a:prstGeom prst="rect">
            <a:avLst/>
          </a:prstGeom>
          <a:noFill/>
          <a:ln cap="flat" cmpd="sng" w="19050">
            <a:solidFill>
              <a:schemeClr val="dk2"/>
            </a:solidFill>
            <a:prstDash val="solid"/>
            <a:round/>
            <a:headEnd len="sm" w="sm" type="none"/>
            <a:tailEnd len="sm" w="sm" type="none"/>
          </a:ln>
        </p:spPr>
      </p:pic>
      <p:pic>
        <p:nvPicPr>
          <p:cNvPr id="233" name="Google Shape;233;p37"/>
          <p:cNvPicPr preferRelativeResize="0"/>
          <p:nvPr/>
        </p:nvPicPr>
        <p:blipFill>
          <a:blip r:embed="rId5">
            <a:alphaModFix/>
          </a:blip>
          <a:stretch>
            <a:fillRect/>
          </a:stretch>
        </p:blipFill>
        <p:spPr>
          <a:xfrm>
            <a:off x="3421575" y="2747325"/>
            <a:ext cx="4653726" cy="1983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7" name="Shape 237"/>
        <p:cNvGrpSpPr/>
        <p:nvPr/>
      </p:nvGrpSpPr>
      <p:grpSpPr>
        <a:xfrm>
          <a:off x="0" y="0"/>
          <a:ext cx="0" cy="0"/>
          <a:chOff x="0" y="0"/>
          <a:chExt cx="0" cy="0"/>
        </a:xfrm>
      </p:grpSpPr>
      <p:sp>
        <p:nvSpPr>
          <p:cNvPr id="238" name="Google Shape;238;p38"/>
          <p:cNvSpPr txBox="1"/>
          <p:nvPr>
            <p:ph type="ctrTitle"/>
          </p:nvPr>
        </p:nvSpPr>
        <p:spPr>
          <a:xfrm>
            <a:off x="630800" y="512450"/>
            <a:ext cx="64851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Change the Whole (Optional)</a:t>
            </a:r>
            <a:endParaRPr b="0" sz="3000">
              <a:solidFill>
                <a:srgbClr val="666666"/>
              </a:solidFill>
              <a:latin typeface="Hepta Slab"/>
              <a:ea typeface="Hepta Slab"/>
              <a:cs typeface="Hepta Slab"/>
              <a:sym typeface="Hepta Slab"/>
            </a:endParaRPr>
          </a:p>
        </p:txBody>
      </p:sp>
      <p:sp>
        <p:nvSpPr>
          <p:cNvPr id="239" name="Google Shape;239;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240" name="Google Shape;240;p38"/>
          <p:cNvSpPr txBox="1"/>
          <p:nvPr/>
        </p:nvSpPr>
        <p:spPr>
          <a:xfrm>
            <a:off x="424600" y="1549663"/>
            <a:ext cx="40437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1. The red trapezoid is 1 whole. </a:t>
            </a:r>
            <a:endParaRPr sz="1200"/>
          </a:p>
          <a:p>
            <a:pPr indent="-304800" lvl="0" marL="457200" rtl="0" algn="l">
              <a:spcBef>
                <a:spcPts val="0"/>
              </a:spcBef>
              <a:spcAft>
                <a:spcPts val="0"/>
              </a:spcAft>
              <a:buSzPts val="1200"/>
              <a:buChar char="●"/>
            </a:pPr>
            <a:r>
              <a:rPr lang="en" sz="1200"/>
              <a:t>Label the other blocks with the correct fraction. </a:t>
            </a:r>
            <a:endParaRPr sz="1200"/>
          </a:p>
          <a:p>
            <a:pPr indent="-304800" lvl="0" marL="457200" rtl="0" algn="l">
              <a:spcBef>
                <a:spcPts val="0"/>
              </a:spcBef>
              <a:spcAft>
                <a:spcPts val="0"/>
              </a:spcAft>
              <a:buSzPts val="1200"/>
              <a:buChar char="●"/>
            </a:pPr>
            <a:r>
              <a:rPr lang="en" sz="1200"/>
              <a:t>Be prepared to explain your reasoning. </a:t>
            </a:r>
            <a:endParaRPr sz="1200"/>
          </a:p>
        </p:txBody>
      </p:sp>
      <p:sp>
        <p:nvSpPr>
          <p:cNvPr id="241" name="Google Shape;241;p38"/>
          <p:cNvSpPr txBox="1"/>
          <p:nvPr/>
        </p:nvSpPr>
        <p:spPr>
          <a:xfrm>
            <a:off x="4593425" y="1549675"/>
            <a:ext cx="40437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2. The blue rhombus is 1 whole. </a:t>
            </a:r>
            <a:endParaRPr sz="1200"/>
          </a:p>
          <a:p>
            <a:pPr indent="-304800" lvl="0" marL="457200" rtl="0" algn="l">
              <a:spcBef>
                <a:spcPts val="0"/>
              </a:spcBef>
              <a:spcAft>
                <a:spcPts val="0"/>
              </a:spcAft>
              <a:buSzPts val="1200"/>
              <a:buChar char="●"/>
            </a:pPr>
            <a:r>
              <a:rPr lang="en" sz="1200"/>
              <a:t>Label the other blocks with the correct fraction. </a:t>
            </a:r>
            <a:endParaRPr sz="1200"/>
          </a:p>
          <a:p>
            <a:pPr indent="-304800" lvl="0" marL="457200" rtl="0" algn="l">
              <a:spcBef>
                <a:spcPts val="0"/>
              </a:spcBef>
              <a:spcAft>
                <a:spcPts val="0"/>
              </a:spcAft>
              <a:buSzPts val="1200"/>
              <a:buChar char="●"/>
            </a:pPr>
            <a:r>
              <a:rPr lang="en" sz="1200"/>
              <a:t>Be prepared to explain your reasoning. </a:t>
            </a:r>
            <a:r>
              <a:rPr lang="en" sz="1200"/>
              <a:t> </a:t>
            </a:r>
            <a:endParaRPr sz="1200"/>
          </a:p>
        </p:txBody>
      </p:sp>
      <p:pic>
        <p:nvPicPr>
          <p:cNvPr id="242" name="Google Shape;242;p38"/>
          <p:cNvPicPr preferRelativeResize="0"/>
          <p:nvPr/>
        </p:nvPicPr>
        <p:blipFill>
          <a:blip r:embed="rId3">
            <a:alphaModFix/>
          </a:blip>
          <a:stretch>
            <a:fillRect/>
          </a:stretch>
        </p:blipFill>
        <p:spPr>
          <a:xfrm>
            <a:off x="556850" y="2462377"/>
            <a:ext cx="3779224" cy="1157475"/>
          </a:xfrm>
          <a:prstGeom prst="rect">
            <a:avLst/>
          </a:prstGeom>
          <a:noFill/>
          <a:ln cap="flat" cmpd="sng" w="19050">
            <a:solidFill>
              <a:schemeClr val="dk2"/>
            </a:solidFill>
            <a:prstDash val="solid"/>
            <a:round/>
            <a:headEnd len="sm" w="sm" type="none"/>
            <a:tailEnd len="sm" w="sm" type="none"/>
          </a:ln>
        </p:spPr>
      </p:pic>
      <p:pic>
        <p:nvPicPr>
          <p:cNvPr id="243" name="Google Shape;243;p38"/>
          <p:cNvPicPr preferRelativeResize="0"/>
          <p:nvPr/>
        </p:nvPicPr>
        <p:blipFill>
          <a:blip r:embed="rId4">
            <a:alphaModFix/>
          </a:blip>
          <a:stretch>
            <a:fillRect/>
          </a:stretch>
        </p:blipFill>
        <p:spPr>
          <a:xfrm>
            <a:off x="4762075" y="2571125"/>
            <a:ext cx="3875050" cy="1206875"/>
          </a:xfrm>
          <a:prstGeom prst="rect">
            <a:avLst/>
          </a:prstGeom>
          <a:noFill/>
          <a:ln cap="flat" cmpd="sng" w="19050">
            <a:solidFill>
              <a:schemeClr val="dk2"/>
            </a:solidFill>
            <a:prstDash val="solid"/>
            <a:round/>
            <a:headEnd len="sm" w="sm" type="none"/>
            <a:tailEnd len="sm" w="sm" type="none"/>
          </a:ln>
        </p:spPr>
      </p:pic>
      <p:cxnSp>
        <p:nvCxnSpPr>
          <p:cNvPr id="244" name="Google Shape;244;p38"/>
          <p:cNvCxnSpPr/>
          <p:nvPr/>
        </p:nvCxnSpPr>
        <p:spPr>
          <a:xfrm>
            <a:off x="4549075" y="1176700"/>
            <a:ext cx="0" cy="35907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8" name="Shape 248"/>
        <p:cNvGrpSpPr/>
        <p:nvPr/>
      </p:nvGrpSpPr>
      <p:grpSpPr>
        <a:xfrm>
          <a:off x="0" y="0"/>
          <a:ext cx="0" cy="0"/>
          <a:chOff x="0" y="0"/>
          <a:chExt cx="0" cy="0"/>
        </a:xfrm>
      </p:grpSpPr>
      <p:grpSp>
        <p:nvGrpSpPr>
          <p:cNvPr id="249" name="Google Shape;249;p39"/>
          <p:cNvGrpSpPr/>
          <p:nvPr/>
        </p:nvGrpSpPr>
        <p:grpSpPr>
          <a:xfrm>
            <a:off x="1137064" y="1061937"/>
            <a:ext cx="2162414" cy="1740257"/>
            <a:chOff x="2592843" y="1573500"/>
            <a:chExt cx="2456730" cy="2053643"/>
          </a:xfrm>
        </p:grpSpPr>
        <p:sp>
          <p:nvSpPr>
            <p:cNvPr id="250" name="Google Shape;250;p39"/>
            <p:cNvSpPr/>
            <p:nvPr/>
          </p:nvSpPr>
          <p:spPr>
            <a:xfrm flipH="1">
              <a:off x="2592843" y="1573500"/>
              <a:ext cx="2456730" cy="2053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9"/>
            <p:cNvSpPr txBox="1"/>
            <p:nvPr/>
          </p:nvSpPr>
          <p:spPr>
            <a:xfrm>
              <a:off x="2894663" y="1814926"/>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Livvic"/>
                  <a:ea typeface="Livvic"/>
                  <a:cs typeface="Livvic"/>
                  <a:sym typeface="Livvic"/>
                </a:rPr>
                <a:t>Based on our activities today, what do we know is the same about these two fractions? What is different?</a:t>
              </a:r>
              <a:endParaRPr b="1" sz="1100">
                <a:latin typeface="Quicksand"/>
                <a:ea typeface="Quicksand"/>
                <a:cs typeface="Quicksand"/>
                <a:sym typeface="Quicksand"/>
              </a:endParaRPr>
            </a:p>
          </p:txBody>
        </p:sp>
      </p:grpSp>
      <p:sp>
        <p:nvSpPr>
          <p:cNvPr id="252" name="Google Shape;252;p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53" name="Google Shape;253;p39"/>
          <p:cNvPicPr preferRelativeResize="0"/>
          <p:nvPr/>
        </p:nvPicPr>
        <p:blipFill rotWithShape="1">
          <a:blip r:embed="rId3">
            <a:alphaModFix/>
          </a:blip>
          <a:srcRect b="0" l="20580" r="21018" t="0"/>
          <a:stretch/>
        </p:blipFill>
        <p:spPr>
          <a:xfrm>
            <a:off x="3509675" y="1589800"/>
            <a:ext cx="1225225" cy="1319575"/>
          </a:xfrm>
          <a:prstGeom prst="rect">
            <a:avLst/>
          </a:prstGeom>
          <a:noFill/>
          <a:ln>
            <a:noFill/>
          </a:ln>
        </p:spPr>
      </p:pic>
      <p:pic>
        <p:nvPicPr>
          <p:cNvPr id="254" name="Google Shape;254;p39"/>
          <p:cNvPicPr preferRelativeResize="0"/>
          <p:nvPr/>
        </p:nvPicPr>
        <p:blipFill>
          <a:blip r:embed="rId4">
            <a:alphaModFix/>
          </a:blip>
          <a:stretch>
            <a:fillRect/>
          </a:stretch>
        </p:blipFill>
        <p:spPr>
          <a:xfrm>
            <a:off x="3376950" y="479925"/>
            <a:ext cx="1175275" cy="745300"/>
          </a:xfrm>
          <a:prstGeom prst="rect">
            <a:avLst/>
          </a:prstGeom>
          <a:noFill/>
          <a:ln>
            <a:noFill/>
          </a:ln>
        </p:spPr>
      </p:pic>
      <p:pic>
        <p:nvPicPr>
          <p:cNvPr id="255" name="Google Shape;255;p39"/>
          <p:cNvPicPr preferRelativeResize="0"/>
          <p:nvPr/>
        </p:nvPicPr>
        <p:blipFill>
          <a:blip r:embed="rId5">
            <a:alphaModFix/>
          </a:blip>
          <a:stretch>
            <a:fillRect/>
          </a:stretch>
        </p:blipFill>
        <p:spPr>
          <a:xfrm>
            <a:off x="6584876" y="1566494"/>
            <a:ext cx="1068600" cy="731147"/>
          </a:xfrm>
          <a:prstGeom prst="rect">
            <a:avLst/>
          </a:prstGeom>
          <a:noFill/>
          <a:ln>
            <a:noFill/>
          </a:ln>
        </p:spPr>
      </p:pic>
      <p:grpSp>
        <p:nvGrpSpPr>
          <p:cNvPr id="256" name="Google Shape;256;p39"/>
          <p:cNvGrpSpPr/>
          <p:nvPr/>
        </p:nvGrpSpPr>
        <p:grpSpPr>
          <a:xfrm flipH="1">
            <a:off x="6469364" y="2718562"/>
            <a:ext cx="2162414" cy="1740257"/>
            <a:chOff x="2592843" y="1573500"/>
            <a:chExt cx="2456730" cy="2053643"/>
          </a:xfrm>
        </p:grpSpPr>
        <p:sp>
          <p:nvSpPr>
            <p:cNvPr id="257" name="Google Shape;257;p39"/>
            <p:cNvSpPr/>
            <p:nvPr/>
          </p:nvSpPr>
          <p:spPr>
            <a:xfrm flipH="1">
              <a:off x="2592843" y="1573500"/>
              <a:ext cx="2456730" cy="2053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9"/>
            <p:cNvSpPr txBox="1"/>
            <p:nvPr/>
          </p:nvSpPr>
          <p:spPr>
            <a:xfrm>
              <a:off x="2894663" y="1874077"/>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Livvic"/>
                  <a:ea typeface="Livvic"/>
                  <a:cs typeface="Livvic"/>
                  <a:sym typeface="Livvic"/>
                </a:rPr>
                <a:t>If the hexagon represents 1 whole, could we build a whole hexagon with the following fractions. </a:t>
              </a:r>
              <a:endParaRPr b="1" sz="1100">
                <a:latin typeface="Quicksand"/>
                <a:ea typeface="Quicksand"/>
                <a:cs typeface="Quicksand"/>
                <a:sym typeface="Quicksand"/>
              </a:endParaRPr>
            </a:p>
          </p:txBody>
        </p:sp>
      </p:grpSp>
      <p:pic>
        <p:nvPicPr>
          <p:cNvPr id="259" name="Google Shape;259;p39"/>
          <p:cNvPicPr preferRelativeResize="0"/>
          <p:nvPr/>
        </p:nvPicPr>
        <p:blipFill rotWithShape="1">
          <a:blip r:embed="rId3">
            <a:alphaModFix/>
          </a:blip>
          <a:srcRect b="0" l="20580" r="21018" t="0"/>
          <a:stretch/>
        </p:blipFill>
        <p:spPr>
          <a:xfrm>
            <a:off x="5045000" y="3222175"/>
            <a:ext cx="1225225" cy="1319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63" name="Shape 263"/>
        <p:cNvGrpSpPr/>
        <p:nvPr/>
      </p:nvGrpSpPr>
      <p:grpSpPr>
        <a:xfrm>
          <a:off x="0" y="0"/>
          <a:ext cx="0" cy="0"/>
          <a:chOff x="0" y="0"/>
          <a:chExt cx="0" cy="0"/>
        </a:xfrm>
      </p:grpSpPr>
      <p:sp>
        <p:nvSpPr>
          <p:cNvPr id="264" name="Google Shape;264;p40"/>
          <p:cNvSpPr txBox="1"/>
          <p:nvPr>
            <p:ph type="ctrTitle"/>
          </p:nvPr>
        </p:nvSpPr>
        <p:spPr>
          <a:xfrm>
            <a:off x="545900" y="1951600"/>
            <a:ext cx="8067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Representing Equal Groups of Unit Fractions</a:t>
            </a:r>
            <a:endParaRPr sz="4400">
              <a:solidFill>
                <a:srgbClr val="434343"/>
              </a:solidFill>
              <a:latin typeface="Hepta Slab"/>
              <a:ea typeface="Hepta Slab"/>
              <a:cs typeface="Hepta Slab"/>
              <a:sym typeface="Hepta Slab"/>
            </a:endParaRPr>
          </a:p>
        </p:txBody>
      </p:sp>
      <p:sp>
        <p:nvSpPr>
          <p:cNvPr id="265" name="Google Shape;265;p40"/>
          <p:cNvSpPr txBox="1"/>
          <p:nvPr/>
        </p:nvSpPr>
        <p:spPr>
          <a:xfrm>
            <a:off x="2557425" y="2689588"/>
            <a:ext cx="4896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identify equal groups of fractions. </a:t>
            </a:r>
            <a:endParaRPr>
              <a:latin typeface="Quicksand"/>
              <a:ea typeface="Quicksand"/>
              <a:cs typeface="Quicksand"/>
              <a:sym typeface="Quicksand"/>
            </a:endParaRPr>
          </a:p>
        </p:txBody>
      </p:sp>
      <p:sp>
        <p:nvSpPr>
          <p:cNvPr id="266" name="Google Shape;266;p40"/>
          <p:cNvSpPr/>
          <p:nvPr/>
        </p:nvSpPr>
        <p:spPr>
          <a:xfrm>
            <a:off x="2024652"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4.NF.B.4.a</a:t>
            </a:r>
            <a:endParaRPr sz="1100">
              <a:latin typeface="Quicksand"/>
              <a:ea typeface="Quicksand"/>
              <a:cs typeface="Quicksand"/>
              <a:sym typeface="Quicksand"/>
            </a:endParaRPr>
          </a:p>
        </p:txBody>
      </p:sp>
      <p:sp>
        <p:nvSpPr>
          <p:cNvPr id="268" name="Google Shape;268;p40"/>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1"/>
          <p:cNvSpPr txBox="1"/>
          <p:nvPr>
            <p:ph type="ctrTitle"/>
          </p:nvPr>
        </p:nvSpPr>
        <p:spPr>
          <a:xfrm>
            <a:off x="685800" y="640647"/>
            <a:ext cx="7772400" cy="65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How Many Do You See: Oranges</a:t>
            </a:r>
            <a:endParaRPr b="0" sz="3000">
              <a:solidFill>
                <a:srgbClr val="666666"/>
              </a:solidFill>
              <a:latin typeface="Hepta Slab"/>
              <a:ea typeface="Hepta Slab"/>
              <a:cs typeface="Hepta Slab"/>
              <a:sym typeface="Hepta Slab"/>
            </a:endParaRPr>
          </a:p>
        </p:txBody>
      </p:sp>
      <p:sp>
        <p:nvSpPr>
          <p:cNvPr id="274" name="Google Shape;274;p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75" name="Google Shape;275;p41"/>
          <p:cNvPicPr preferRelativeResize="0"/>
          <p:nvPr/>
        </p:nvPicPr>
        <p:blipFill>
          <a:blip r:embed="rId3">
            <a:alphaModFix/>
          </a:blip>
          <a:stretch>
            <a:fillRect/>
          </a:stretch>
        </p:blipFill>
        <p:spPr>
          <a:xfrm>
            <a:off x="2401638" y="1952622"/>
            <a:ext cx="4486275" cy="1238250"/>
          </a:xfrm>
          <a:prstGeom prst="rect">
            <a:avLst/>
          </a:prstGeom>
          <a:noFill/>
          <a:ln cap="flat" cmpd="sng" w="19050">
            <a:solidFill>
              <a:schemeClr val="dk2"/>
            </a:solidFill>
            <a:prstDash val="solid"/>
            <a:round/>
            <a:headEnd len="sm" w="sm" type="none"/>
            <a:tailEnd len="sm" w="sm" type="none"/>
          </a:ln>
        </p:spPr>
      </p:pic>
      <p:grpSp>
        <p:nvGrpSpPr>
          <p:cNvPr id="276" name="Google Shape;276;p41"/>
          <p:cNvGrpSpPr/>
          <p:nvPr/>
        </p:nvGrpSpPr>
        <p:grpSpPr>
          <a:xfrm>
            <a:off x="600225" y="1350717"/>
            <a:ext cx="7997012" cy="3404127"/>
            <a:chOff x="600225" y="1350717"/>
            <a:chExt cx="7997012" cy="3404127"/>
          </a:xfrm>
        </p:grpSpPr>
        <p:sp>
          <p:nvSpPr>
            <p:cNvPr id="277" name="Google Shape;277;p41"/>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1"/>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many do you see?</a:t>
              </a:r>
              <a:endParaRPr b="1" sz="1600">
                <a:latin typeface="Caveat Brush"/>
                <a:ea typeface="Caveat Brush"/>
                <a:cs typeface="Caveat Brush"/>
                <a:sym typeface="Caveat Brush"/>
              </a:endParaRPr>
            </a:p>
          </p:txBody>
        </p:sp>
        <p:sp>
          <p:nvSpPr>
            <p:cNvPr id="279" name="Google Shape;279;p41"/>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1"/>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do you see them?</a:t>
              </a:r>
              <a:endParaRPr b="1" sz="1600">
                <a:latin typeface="Caveat Brush"/>
                <a:ea typeface="Caveat Brush"/>
                <a:cs typeface="Caveat Brush"/>
                <a:sym typeface="Caveat Brush"/>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Equal Groups of Fractions</a:t>
            </a:r>
            <a:endParaRPr b="0" sz="3000">
              <a:solidFill>
                <a:srgbClr val="595959"/>
              </a:solidFill>
              <a:latin typeface="Hepta Slab"/>
              <a:ea typeface="Hepta Slab"/>
              <a:cs typeface="Hepta Slab"/>
              <a:sym typeface="Hepta Slab"/>
            </a:endParaRPr>
          </a:p>
        </p:txBody>
      </p:sp>
      <p:sp>
        <p:nvSpPr>
          <p:cNvPr id="286" name="Google Shape;286;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87" name="Google Shape;287;p42"/>
          <p:cNvSpPr txBox="1"/>
          <p:nvPr>
            <p:ph idx="1" type="body"/>
          </p:nvPr>
        </p:nvSpPr>
        <p:spPr>
          <a:xfrm>
            <a:off x="31950" y="1443625"/>
            <a:ext cx="4476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Lin and Andre brought fruit to share with their class. </a:t>
            </a:r>
            <a:endParaRPr/>
          </a:p>
          <a:p>
            <a:pPr indent="-317500" lvl="0" marL="457200" rtl="0" algn="l">
              <a:spcBef>
                <a:spcPts val="1600"/>
              </a:spcBef>
              <a:spcAft>
                <a:spcPts val="0"/>
              </a:spcAft>
              <a:buSzPts val="1400"/>
              <a:buChar char="●"/>
            </a:pPr>
            <a:r>
              <a:rPr lang="en"/>
              <a:t>Draw a diagram to represent each situation.</a:t>
            </a:r>
            <a:endParaRPr/>
          </a:p>
        </p:txBody>
      </p:sp>
      <p:sp>
        <p:nvSpPr>
          <p:cNvPr id="288" name="Google Shape;288;p42"/>
          <p:cNvSpPr txBox="1"/>
          <p:nvPr>
            <p:ph idx="2" type="body"/>
          </p:nvPr>
        </p:nvSpPr>
        <p:spPr>
          <a:xfrm>
            <a:off x="4508250" y="1443625"/>
            <a:ext cx="4711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Describe the groups you see and how you see them.</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3. Which parts of each diagram are the same?</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4. Which parts of the diagram are different?</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5. What expressions could you write to represent the oranges each situation?</a:t>
            </a:r>
            <a:endParaRPr/>
          </a:p>
        </p:txBody>
      </p:sp>
      <p:sp>
        <p:nvSpPr>
          <p:cNvPr id="289" name="Google Shape;289;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90" name="Google Shape;290;p42"/>
          <p:cNvPicPr preferRelativeResize="0"/>
          <p:nvPr/>
        </p:nvPicPr>
        <p:blipFill>
          <a:blip r:embed="rId3">
            <a:alphaModFix/>
          </a:blip>
          <a:stretch>
            <a:fillRect/>
          </a:stretch>
        </p:blipFill>
        <p:spPr>
          <a:xfrm>
            <a:off x="1191225" y="2683300"/>
            <a:ext cx="1962027" cy="572700"/>
          </a:xfrm>
          <a:prstGeom prst="rect">
            <a:avLst/>
          </a:prstGeom>
          <a:noFill/>
          <a:ln>
            <a:noFill/>
          </a:ln>
        </p:spPr>
      </p:pic>
      <p:pic>
        <p:nvPicPr>
          <p:cNvPr id="291" name="Google Shape;291;p42"/>
          <p:cNvPicPr preferRelativeResize="0"/>
          <p:nvPr/>
        </p:nvPicPr>
        <p:blipFill>
          <a:blip r:embed="rId4">
            <a:alphaModFix/>
          </a:blip>
          <a:stretch>
            <a:fillRect/>
          </a:stretch>
        </p:blipFill>
        <p:spPr>
          <a:xfrm>
            <a:off x="1124475" y="3747288"/>
            <a:ext cx="2095500" cy="695325"/>
          </a:xfrm>
          <a:prstGeom prst="rect">
            <a:avLst/>
          </a:prstGeom>
          <a:noFill/>
          <a:ln>
            <a:noFill/>
          </a:ln>
        </p:spPr>
      </p:pic>
      <p:pic>
        <p:nvPicPr>
          <p:cNvPr id="292" name="Google Shape;292;p42"/>
          <p:cNvPicPr preferRelativeResize="0"/>
          <p:nvPr/>
        </p:nvPicPr>
        <p:blipFill>
          <a:blip r:embed="rId5">
            <a:alphaModFix/>
          </a:blip>
          <a:stretch>
            <a:fillRect/>
          </a:stretch>
        </p:blipFill>
        <p:spPr>
          <a:xfrm>
            <a:off x="311700" y="-4"/>
            <a:ext cx="1235225" cy="1175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Equal Groups of Fractions</a:t>
            </a:r>
            <a:endParaRPr b="0" sz="3000">
              <a:solidFill>
                <a:srgbClr val="595959"/>
              </a:solidFill>
              <a:latin typeface="Hepta Slab"/>
              <a:ea typeface="Hepta Slab"/>
              <a:cs typeface="Hepta Slab"/>
              <a:sym typeface="Hepta Slab"/>
            </a:endParaRPr>
          </a:p>
        </p:txBody>
      </p:sp>
      <p:sp>
        <p:nvSpPr>
          <p:cNvPr id="298" name="Google Shape;298;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99" name="Google Shape;299;p43"/>
          <p:cNvSpPr txBox="1"/>
          <p:nvPr>
            <p:ph idx="1" type="body"/>
          </p:nvPr>
        </p:nvSpPr>
        <p:spPr>
          <a:xfrm>
            <a:off x="1248150" y="1246825"/>
            <a:ext cx="6647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6. Draw a diagram to represent the amount of fruit in each situation.</a:t>
            </a:r>
            <a:endParaRPr/>
          </a:p>
          <a:p>
            <a:pPr indent="-317500" lvl="0" marL="1828800" rtl="0" algn="l">
              <a:lnSpc>
                <a:spcPct val="200000"/>
              </a:lnSpc>
              <a:spcBef>
                <a:spcPts val="1600"/>
              </a:spcBef>
              <a:spcAft>
                <a:spcPts val="0"/>
              </a:spcAft>
              <a:buSzPts val="1400"/>
              <a:buAutoNum type="alphaLcPeriod"/>
            </a:pPr>
            <a:r>
              <a:rPr lang="en"/>
              <a:t>Clare brought 3 bags with 6 strawberries in each. </a:t>
            </a:r>
            <a:endParaRPr/>
          </a:p>
          <a:p>
            <a:pPr indent="-317500" lvl="0" marL="1828800" rtl="0" algn="l">
              <a:lnSpc>
                <a:spcPct val="200000"/>
              </a:lnSpc>
              <a:spcBef>
                <a:spcPts val="1000"/>
              </a:spcBef>
              <a:spcAft>
                <a:spcPts val="0"/>
              </a:spcAft>
              <a:buSzPts val="1400"/>
              <a:buAutoNum type="alphaLcPeriod"/>
            </a:pPr>
            <a:r>
              <a:rPr lang="en"/>
              <a:t>Diego put ½ apple into each of 8 bags. </a:t>
            </a:r>
            <a:endParaRPr/>
          </a:p>
          <a:p>
            <a:pPr indent="-317500" lvl="0" marL="1828800" rtl="0" algn="l">
              <a:lnSpc>
                <a:spcPct val="200000"/>
              </a:lnSpc>
              <a:spcBef>
                <a:spcPts val="1000"/>
              </a:spcBef>
              <a:spcAft>
                <a:spcPts val="0"/>
              </a:spcAft>
              <a:buSzPts val="1400"/>
              <a:buAutoNum type="alphaLcPeriod"/>
            </a:pPr>
            <a:r>
              <a:rPr lang="en"/>
              <a:t>Noah had 7 bags with ⅓ banana in each. </a:t>
            </a:r>
            <a:endParaRPr/>
          </a:p>
          <a:p>
            <a:pPr indent="-317500" lvl="0" marL="1828800" rtl="0" algn="l">
              <a:lnSpc>
                <a:spcPct val="200000"/>
              </a:lnSpc>
              <a:spcBef>
                <a:spcPts val="1000"/>
              </a:spcBef>
              <a:spcAft>
                <a:spcPts val="0"/>
              </a:spcAft>
              <a:buSzPts val="1400"/>
              <a:buAutoNum type="alphaLcPeriod"/>
            </a:pPr>
            <a:r>
              <a:rPr lang="en"/>
              <a:t>Priya packed ⅛ of a watermelon into 5 different bags.</a:t>
            </a:r>
            <a:endParaRPr/>
          </a:p>
          <a:p>
            <a:pPr indent="0" lvl="0" marL="457200" rtl="0" algn="ctr">
              <a:spcBef>
                <a:spcPts val="1000"/>
              </a:spcBef>
              <a:spcAft>
                <a:spcPts val="1600"/>
              </a:spcAft>
              <a:buNone/>
            </a:pPr>
            <a:r>
              <a:t/>
            </a:r>
            <a:endParaRPr/>
          </a:p>
        </p:txBody>
      </p:sp>
      <p:sp>
        <p:nvSpPr>
          <p:cNvPr id="300" name="Google Shape;300;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01" name="Google Shape;301;p43"/>
          <p:cNvPicPr preferRelativeResize="0"/>
          <p:nvPr/>
        </p:nvPicPr>
        <p:blipFill>
          <a:blip r:embed="rId3">
            <a:alphaModFix/>
          </a:blip>
          <a:stretch>
            <a:fillRect/>
          </a:stretch>
        </p:blipFill>
        <p:spPr>
          <a:xfrm>
            <a:off x="372375" y="812771"/>
            <a:ext cx="1235225" cy="1175950"/>
          </a:xfrm>
          <a:prstGeom prst="rect">
            <a:avLst/>
          </a:prstGeom>
          <a:noFill/>
          <a:ln>
            <a:noFill/>
          </a:ln>
        </p:spPr>
      </p:pic>
      <p:pic>
        <p:nvPicPr>
          <p:cNvPr id="302" name="Google Shape;302;p43"/>
          <p:cNvPicPr preferRelativeResize="0"/>
          <p:nvPr/>
        </p:nvPicPr>
        <p:blipFill>
          <a:blip r:embed="rId4">
            <a:alphaModFix/>
          </a:blip>
          <a:stretch>
            <a:fillRect/>
          </a:stretch>
        </p:blipFill>
        <p:spPr>
          <a:xfrm>
            <a:off x="622075" y="3569752"/>
            <a:ext cx="1617970" cy="1375275"/>
          </a:xfrm>
          <a:prstGeom prst="rect">
            <a:avLst/>
          </a:prstGeom>
          <a:noFill/>
          <a:ln>
            <a:noFill/>
          </a:ln>
        </p:spPr>
      </p:pic>
      <p:pic>
        <p:nvPicPr>
          <p:cNvPr id="303" name="Google Shape;303;p43"/>
          <p:cNvPicPr preferRelativeResize="0"/>
          <p:nvPr/>
        </p:nvPicPr>
        <p:blipFill>
          <a:blip r:embed="rId5">
            <a:alphaModFix/>
          </a:blip>
          <a:stretch>
            <a:fillRect/>
          </a:stretch>
        </p:blipFill>
        <p:spPr>
          <a:xfrm>
            <a:off x="7733225" y="1246825"/>
            <a:ext cx="1099076" cy="1099075"/>
          </a:xfrm>
          <a:prstGeom prst="rect">
            <a:avLst/>
          </a:prstGeom>
          <a:noFill/>
          <a:ln>
            <a:noFill/>
          </a:ln>
        </p:spPr>
      </p:pic>
      <p:pic>
        <p:nvPicPr>
          <p:cNvPr id="304" name="Google Shape;304;p43"/>
          <p:cNvPicPr preferRelativeResize="0"/>
          <p:nvPr/>
        </p:nvPicPr>
        <p:blipFill>
          <a:blip r:embed="rId6">
            <a:alphaModFix/>
          </a:blip>
          <a:stretch>
            <a:fillRect/>
          </a:stretch>
        </p:blipFill>
        <p:spPr>
          <a:xfrm>
            <a:off x="7104724" y="3769075"/>
            <a:ext cx="1512978" cy="11759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4"/>
          <p:cNvSpPr txBox="1"/>
          <p:nvPr>
            <p:ph type="ctrTitle"/>
          </p:nvPr>
        </p:nvSpPr>
        <p:spPr>
          <a:xfrm>
            <a:off x="268325" y="370622"/>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Card Sort: Expressions and Diagrams</a:t>
            </a:r>
            <a:endParaRPr b="0" sz="2900">
              <a:solidFill>
                <a:srgbClr val="595959"/>
              </a:solidFill>
              <a:latin typeface="Hepta Slab"/>
              <a:ea typeface="Hepta Slab"/>
              <a:cs typeface="Hepta Slab"/>
              <a:sym typeface="Hepta Slab"/>
            </a:endParaRPr>
          </a:p>
        </p:txBody>
      </p:sp>
      <p:sp>
        <p:nvSpPr>
          <p:cNvPr id="310" name="Google Shape;310;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11" name="Google Shape;311;p44"/>
          <p:cNvSpPr txBox="1"/>
          <p:nvPr/>
        </p:nvSpPr>
        <p:spPr>
          <a:xfrm>
            <a:off x="1232250" y="1005425"/>
            <a:ext cx="6679500" cy="63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give you a set of cards with expressions and diagrams. </a:t>
            </a:r>
            <a:endParaRPr/>
          </a:p>
          <a:p>
            <a:pPr indent="0" lvl="0" marL="0" rtl="0" algn="l">
              <a:spcBef>
                <a:spcPts val="0"/>
              </a:spcBef>
              <a:spcAft>
                <a:spcPts val="0"/>
              </a:spcAft>
              <a:buNone/>
            </a:pPr>
            <a:r>
              <a:rPr lang="en"/>
              <a:t>1. Match each expression with a diagram that represents the same quantity. </a:t>
            </a:r>
            <a:endParaRPr/>
          </a:p>
          <a:p>
            <a:pPr indent="0" lvl="0" marL="0" rtl="0" algn="l">
              <a:spcBef>
                <a:spcPts val="0"/>
              </a:spcBef>
              <a:spcAft>
                <a:spcPts val="0"/>
              </a:spcAft>
              <a:buNone/>
            </a:pPr>
            <a:r>
              <a:rPr lang="en"/>
              <a:t>2. Record each expression without a match and draw a diagram that matches it.</a:t>
            </a:r>
            <a:endParaRPr/>
          </a:p>
        </p:txBody>
      </p:sp>
      <p:pic>
        <p:nvPicPr>
          <p:cNvPr id="312" name="Google Shape;312;p44"/>
          <p:cNvPicPr preferRelativeResize="0"/>
          <p:nvPr/>
        </p:nvPicPr>
        <p:blipFill>
          <a:blip r:embed="rId3">
            <a:alphaModFix/>
          </a:blip>
          <a:stretch>
            <a:fillRect/>
          </a:stretch>
        </p:blipFill>
        <p:spPr>
          <a:xfrm>
            <a:off x="604825" y="1883150"/>
            <a:ext cx="742161" cy="634800"/>
          </a:xfrm>
          <a:prstGeom prst="rect">
            <a:avLst/>
          </a:prstGeom>
          <a:noFill/>
          <a:ln cap="flat" cmpd="sng" w="19050">
            <a:solidFill>
              <a:schemeClr val="dk2"/>
            </a:solidFill>
            <a:prstDash val="solid"/>
            <a:round/>
            <a:headEnd len="sm" w="sm" type="none"/>
            <a:tailEnd len="sm" w="sm" type="none"/>
          </a:ln>
        </p:spPr>
      </p:pic>
      <p:pic>
        <p:nvPicPr>
          <p:cNvPr id="313" name="Google Shape;313;p44"/>
          <p:cNvPicPr preferRelativeResize="0"/>
          <p:nvPr/>
        </p:nvPicPr>
        <p:blipFill>
          <a:blip r:embed="rId4">
            <a:alphaModFix/>
          </a:blip>
          <a:stretch>
            <a:fillRect/>
          </a:stretch>
        </p:blipFill>
        <p:spPr>
          <a:xfrm>
            <a:off x="549250" y="2629326"/>
            <a:ext cx="853300" cy="482549"/>
          </a:xfrm>
          <a:prstGeom prst="rect">
            <a:avLst/>
          </a:prstGeom>
          <a:noFill/>
          <a:ln cap="flat" cmpd="sng" w="19050">
            <a:solidFill>
              <a:schemeClr val="dk2"/>
            </a:solidFill>
            <a:prstDash val="solid"/>
            <a:round/>
            <a:headEnd len="sm" w="sm" type="none"/>
            <a:tailEnd len="sm" w="sm" type="none"/>
          </a:ln>
        </p:spPr>
      </p:pic>
      <p:pic>
        <p:nvPicPr>
          <p:cNvPr id="314" name="Google Shape;314;p44"/>
          <p:cNvPicPr preferRelativeResize="0"/>
          <p:nvPr/>
        </p:nvPicPr>
        <p:blipFill>
          <a:blip r:embed="rId5">
            <a:alphaModFix/>
          </a:blip>
          <a:stretch>
            <a:fillRect/>
          </a:stretch>
        </p:blipFill>
        <p:spPr>
          <a:xfrm>
            <a:off x="604825" y="3200254"/>
            <a:ext cx="742150" cy="607633"/>
          </a:xfrm>
          <a:prstGeom prst="rect">
            <a:avLst/>
          </a:prstGeom>
          <a:noFill/>
          <a:ln cap="flat" cmpd="sng" w="19050">
            <a:solidFill>
              <a:schemeClr val="dk2"/>
            </a:solidFill>
            <a:prstDash val="solid"/>
            <a:round/>
            <a:headEnd len="sm" w="sm" type="none"/>
            <a:tailEnd len="sm" w="sm" type="none"/>
          </a:ln>
        </p:spPr>
      </p:pic>
      <p:pic>
        <p:nvPicPr>
          <p:cNvPr id="315" name="Google Shape;315;p44"/>
          <p:cNvPicPr preferRelativeResize="0"/>
          <p:nvPr/>
        </p:nvPicPr>
        <p:blipFill>
          <a:blip r:embed="rId6">
            <a:alphaModFix/>
          </a:blip>
          <a:stretch>
            <a:fillRect/>
          </a:stretch>
        </p:blipFill>
        <p:spPr>
          <a:xfrm>
            <a:off x="1570925" y="1898184"/>
            <a:ext cx="617050" cy="565991"/>
          </a:xfrm>
          <a:prstGeom prst="rect">
            <a:avLst/>
          </a:prstGeom>
          <a:noFill/>
          <a:ln cap="flat" cmpd="sng" w="19050">
            <a:solidFill>
              <a:schemeClr val="dk2"/>
            </a:solidFill>
            <a:prstDash val="solid"/>
            <a:round/>
            <a:headEnd len="sm" w="sm" type="none"/>
            <a:tailEnd len="sm" w="sm" type="none"/>
          </a:ln>
        </p:spPr>
      </p:pic>
      <p:pic>
        <p:nvPicPr>
          <p:cNvPr id="316" name="Google Shape;316;p44"/>
          <p:cNvPicPr preferRelativeResize="0"/>
          <p:nvPr/>
        </p:nvPicPr>
        <p:blipFill>
          <a:blip r:embed="rId7">
            <a:alphaModFix/>
          </a:blip>
          <a:stretch>
            <a:fillRect/>
          </a:stretch>
        </p:blipFill>
        <p:spPr>
          <a:xfrm>
            <a:off x="1570925" y="2596353"/>
            <a:ext cx="617038" cy="548497"/>
          </a:xfrm>
          <a:prstGeom prst="rect">
            <a:avLst/>
          </a:prstGeom>
          <a:noFill/>
          <a:ln cap="flat" cmpd="sng" w="19050">
            <a:solidFill>
              <a:schemeClr val="dk2"/>
            </a:solidFill>
            <a:prstDash val="solid"/>
            <a:round/>
            <a:headEnd len="sm" w="sm" type="none"/>
            <a:tailEnd len="sm" w="sm" type="none"/>
          </a:ln>
        </p:spPr>
      </p:pic>
      <p:pic>
        <p:nvPicPr>
          <p:cNvPr id="317" name="Google Shape;317;p44"/>
          <p:cNvPicPr preferRelativeResize="0"/>
          <p:nvPr/>
        </p:nvPicPr>
        <p:blipFill>
          <a:blip r:embed="rId8">
            <a:alphaModFix/>
          </a:blip>
          <a:stretch>
            <a:fillRect/>
          </a:stretch>
        </p:blipFill>
        <p:spPr>
          <a:xfrm>
            <a:off x="524385" y="3905423"/>
            <a:ext cx="903025" cy="370977"/>
          </a:xfrm>
          <a:prstGeom prst="rect">
            <a:avLst/>
          </a:prstGeom>
          <a:noFill/>
          <a:ln cap="flat" cmpd="sng" w="19050">
            <a:solidFill>
              <a:schemeClr val="dk2"/>
            </a:solidFill>
            <a:prstDash val="solid"/>
            <a:round/>
            <a:headEnd len="sm" w="sm" type="none"/>
            <a:tailEnd len="sm" w="sm" type="none"/>
          </a:ln>
        </p:spPr>
      </p:pic>
      <p:pic>
        <p:nvPicPr>
          <p:cNvPr id="318" name="Google Shape;318;p44"/>
          <p:cNvPicPr preferRelativeResize="0"/>
          <p:nvPr/>
        </p:nvPicPr>
        <p:blipFill>
          <a:blip r:embed="rId9">
            <a:alphaModFix/>
          </a:blip>
          <a:stretch>
            <a:fillRect/>
          </a:stretch>
        </p:blipFill>
        <p:spPr>
          <a:xfrm>
            <a:off x="1570925" y="3277031"/>
            <a:ext cx="742150" cy="543044"/>
          </a:xfrm>
          <a:prstGeom prst="rect">
            <a:avLst/>
          </a:prstGeom>
          <a:noFill/>
          <a:ln cap="flat" cmpd="sng" w="19050">
            <a:solidFill>
              <a:schemeClr val="dk2"/>
            </a:solidFill>
            <a:prstDash val="solid"/>
            <a:round/>
            <a:headEnd len="sm" w="sm" type="none"/>
            <a:tailEnd len="sm" w="sm" type="none"/>
          </a:ln>
        </p:spPr>
      </p:pic>
      <p:pic>
        <p:nvPicPr>
          <p:cNvPr id="319" name="Google Shape;319;p44"/>
          <p:cNvPicPr preferRelativeResize="0"/>
          <p:nvPr/>
        </p:nvPicPr>
        <p:blipFill>
          <a:blip r:embed="rId10">
            <a:alphaModFix/>
          </a:blip>
          <a:stretch>
            <a:fillRect/>
          </a:stretch>
        </p:blipFill>
        <p:spPr>
          <a:xfrm>
            <a:off x="1633475" y="3952257"/>
            <a:ext cx="617050" cy="545193"/>
          </a:xfrm>
          <a:prstGeom prst="rect">
            <a:avLst/>
          </a:prstGeom>
          <a:noFill/>
          <a:ln cap="flat" cmpd="sng" w="19050">
            <a:solidFill>
              <a:schemeClr val="dk2"/>
            </a:solidFill>
            <a:prstDash val="solid"/>
            <a:round/>
            <a:headEnd len="sm" w="sm" type="none"/>
            <a:tailEnd len="sm" w="sm" type="none"/>
          </a:ln>
        </p:spPr>
      </p:pic>
      <p:pic>
        <p:nvPicPr>
          <p:cNvPr id="320" name="Google Shape;320;p44"/>
          <p:cNvPicPr preferRelativeResize="0"/>
          <p:nvPr/>
        </p:nvPicPr>
        <p:blipFill>
          <a:blip r:embed="rId11">
            <a:alphaModFix/>
          </a:blip>
          <a:stretch>
            <a:fillRect/>
          </a:stretch>
        </p:blipFill>
        <p:spPr>
          <a:xfrm>
            <a:off x="2411925" y="2370526"/>
            <a:ext cx="742150" cy="578149"/>
          </a:xfrm>
          <a:prstGeom prst="rect">
            <a:avLst/>
          </a:prstGeom>
          <a:noFill/>
          <a:ln cap="flat" cmpd="sng" w="19050">
            <a:solidFill>
              <a:schemeClr val="dk2"/>
            </a:solidFill>
            <a:prstDash val="solid"/>
            <a:round/>
            <a:headEnd len="sm" w="sm" type="none"/>
            <a:tailEnd len="sm" w="sm" type="none"/>
          </a:ln>
        </p:spPr>
      </p:pic>
      <p:pic>
        <p:nvPicPr>
          <p:cNvPr id="321" name="Google Shape;321;p44"/>
          <p:cNvPicPr preferRelativeResize="0"/>
          <p:nvPr/>
        </p:nvPicPr>
        <p:blipFill>
          <a:blip r:embed="rId12">
            <a:alphaModFix/>
          </a:blip>
          <a:stretch>
            <a:fillRect/>
          </a:stretch>
        </p:blipFill>
        <p:spPr>
          <a:xfrm>
            <a:off x="2411925" y="1898180"/>
            <a:ext cx="742150" cy="323370"/>
          </a:xfrm>
          <a:prstGeom prst="rect">
            <a:avLst/>
          </a:prstGeom>
          <a:noFill/>
          <a:ln cap="flat" cmpd="sng" w="19050">
            <a:solidFill>
              <a:schemeClr val="dk2"/>
            </a:solidFill>
            <a:prstDash val="solid"/>
            <a:round/>
            <a:headEnd len="sm" w="sm" type="none"/>
            <a:tailEnd len="sm" w="sm" type="none"/>
          </a:ln>
        </p:spPr>
      </p:pic>
      <p:pic>
        <p:nvPicPr>
          <p:cNvPr id="322" name="Google Shape;322;p44"/>
          <p:cNvPicPr preferRelativeResize="0"/>
          <p:nvPr/>
        </p:nvPicPr>
        <p:blipFill>
          <a:blip r:embed="rId13">
            <a:alphaModFix/>
          </a:blip>
          <a:stretch>
            <a:fillRect/>
          </a:stretch>
        </p:blipFill>
        <p:spPr>
          <a:xfrm>
            <a:off x="2537025" y="3166663"/>
            <a:ext cx="1564160" cy="763750"/>
          </a:xfrm>
          <a:prstGeom prst="rect">
            <a:avLst/>
          </a:prstGeom>
          <a:noFill/>
          <a:ln cap="flat" cmpd="sng" w="19050">
            <a:solidFill>
              <a:schemeClr val="dk2"/>
            </a:solidFill>
            <a:prstDash val="solid"/>
            <a:round/>
            <a:headEnd len="sm" w="sm" type="none"/>
            <a:tailEnd len="sm" w="sm" type="none"/>
          </a:ln>
        </p:spPr>
      </p:pic>
      <p:pic>
        <p:nvPicPr>
          <p:cNvPr id="323" name="Google Shape;323;p44"/>
          <p:cNvPicPr preferRelativeResize="0"/>
          <p:nvPr/>
        </p:nvPicPr>
        <p:blipFill>
          <a:blip r:embed="rId14">
            <a:alphaModFix/>
          </a:blip>
          <a:stretch>
            <a:fillRect/>
          </a:stretch>
        </p:blipFill>
        <p:spPr>
          <a:xfrm>
            <a:off x="3836852" y="2217963"/>
            <a:ext cx="2078860" cy="370975"/>
          </a:xfrm>
          <a:prstGeom prst="rect">
            <a:avLst/>
          </a:prstGeom>
          <a:noFill/>
          <a:ln cap="flat" cmpd="sng" w="19050">
            <a:solidFill>
              <a:schemeClr val="dk2"/>
            </a:solidFill>
            <a:prstDash val="solid"/>
            <a:round/>
            <a:headEnd len="sm" w="sm" type="none"/>
            <a:tailEnd len="sm" w="sm" type="none"/>
          </a:ln>
        </p:spPr>
      </p:pic>
      <p:pic>
        <p:nvPicPr>
          <p:cNvPr id="324" name="Google Shape;324;p44"/>
          <p:cNvPicPr preferRelativeResize="0"/>
          <p:nvPr/>
        </p:nvPicPr>
        <p:blipFill>
          <a:blip r:embed="rId15">
            <a:alphaModFix/>
          </a:blip>
          <a:stretch>
            <a:fillRect/>
          </a:stretch>
        </p:blipFill>
        <p:spPr>
          <a:xfrm>
            <a:off x="6206202" y="2162178"/>
            <a:ext cx="2309911" cy="482550"/>
          </a:xfrm>
          <a:prstGeom prst="rect">
            <a:avLst/>
          </a:prstGeom>
          <a:noFill/>
          <a:ln cap="flat" cmpd="sng" w="19050">
            <a:solidFill>
              <a:schemeClr val="dk2"/>
            </a:solidFill>
            <a:prstDash val="solid"/>
            <a:round/>
            <a:headEnd len="sm" w="sm" type="none"/>
            <a:tailEnd len="sm" w="sm" type="none"/>
          </a:ln>
        </p:spPr>
      </p:pic>
      <p:pic>
        <p:nvPicPr>
          <p:cNvPr id="325" name="Google Shape;325;p44"/>
          <p:cNvPicPr preferRelativeResize="0"/>
          <p:nvPr/>
        </p:nvPicPr>
        <p:blipFill>
          <a:blip r:embed="rId16">
            <a:alphaModFix/>
          </a:blip>
          <a:stretch>
            <a:fillRect/>
          </a:stretch>
        </p:blipFill>
        <p:spPr>
          <a:xfrm>
            <a:off x="6158475" y="2856650"/>
            <a:ext cx="2309925" cy="568862"/>
          </a:xfrm>
          <a:prstGeom prst="rect">
            <a:avLst/>
          </a:prstGeom>
          <a:noFill/>
          <a:ln cap="flat" cmpd="sng" w="19050">
            <a:solidFill>
              <a:schemeClr val="dk2"/>
            </a:solidFill>
            <a:prstDash val="solid"/>
            <a:round/>
            <a:headEnd len="sm" w="sm" type="none"/>
            <a:tailEnd len="sm" w="sm" type="none"/>
          </a:ln>
        </p:spPr>
      </p:pic>
      <p:pic>
        <p:nvPicPr>
          <p:cNvPr id="326" name="Google Shape;326;p44"/>
          <p:cNvPicPr preferRelativeResize="0"/>
          <p:nvPr/>
        </p:nvPicPr>
        <p:blipFill>
          <a:blip r:embed="rId17">
            <a:alphaModFix/>
          </a:blip>
          <a:stretch>
            <a:fillRect/>
          </a:stretch>
        </p:blipFill>
        <p:spPr>
          <a:xfrm>
            <a:off x="4273001" y="2956937"/>
            <a:ext cx="1713639" cy="1183225"/>
          </a:xfrm>
          <a:prstGeom prst="rect">
            <a:avLst/>
          </a:prstGeom>
          <a:noFill/>
          <a:ln cap="flat" cmpd="sng" w="19050">
            <a:solidFill>
              <a:schemeClr val="dk2"/>
            </a:solidFill>
            <a:prstDash val="solid"/>
            <a:round/>
            <a:headEnd len="sm" w="sm" type="none"/>
            <a:tailEnd len="sm" w="sm" type="none"/>
          </a:ln>
        </p:spPr>
      </p:pic>
      <p:pic>
        <p:nvPicPr>
          <p:cNvPr id="327" name="Google Shape;327;p44"/>
          <p:cNvPicPr preferRelativeResize="0"/>
          <p:nvPr/>
        </p:nvPicPr>
        <p:blipFill>
          <a:blip r:embed="rId18">
            <a:alphaModFix/>
          </a:blip>
          <a:stretch>
            <a:fillRect/>
          </a:stretch>
        </p:blipFill>
        <p:spPr>
          <a:xfrm>
            <a:off x="6527048" y="3637427"/>
            <a:ext cx="1941356"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5"/>
          <p:cNvSpPr txBox="1"/>
          <p:nvPr>
            <p:ph type="ctrTitle"/>
          </p:nvPr>
        </p:nvSpPr>
        <p:spPr>
          <a:xfrm>
            <a:off x="268325" y="370622"/>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Card Sort: Expressions and Diagrams</a:t>
            </a:r>
            <a:endParaRPr b="0" sz="2900">
              <a:solidFill>
                <a:srgbClr val="595959"/>
              </a:solidFill>
              <a:latin typeface="Hepta Slab"/>
              <a:ea typeface="Hepta Slab"/>
              <a:cs typeface="Hepta Slab"/>
              <a:sym typeface="Hepta Slab"/>
            </a:endParaRPr>
          </a:p>
        </p:txBody>
      </p:sp>
      <p:sp>
        <p:nvSpPr>
          <p:cNvPr id="333" name="Google Shape;333;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34" name="Google Shape;334;p45"/>
          <p:cNvPicPr preferRelativeResize="0"/>
          <p:nvPr/>
        </p:nvPicPr>
        <p:blipFill>
          <a:blip r:embed="rId3">
            <a:alphaModFix/>
          </a:blip>
          <a:stretch>
            <a:fillRect/>
          </a:stretch>
        </p:blipFill>
        <p:spPr>
          <a:xfrm>
            <a:off x="880303" y="1278750"/>
            <a:ext cx="7061601" cy="3031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6"/>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340" name="Google Shape;340;p46"/>
          <p:cNvPicPr preferRelativeResize="0"/>
          <p:nvPr/>
        </p:nvPicPr>
        <p:blipFill rotWithShape="1">
          <a:blip r:embed="rId3">
            <a:alphaModFix/>
          </a:blip>
          <a:srcRect b="0" l="21370" r="22481" t="0"/>
          <a:stretch/>
        </p:blipFill>
        <p:spPr>
          <a:xfrm>
            <a:off x="3124200" y="2223971"/>
            <a:ext cx="1068600" cy="1197004"/>
          </a:xfrm>
          <a:prstGeom prst="rect">
            <a:avLst/>
          </a:prstGeom>
          <a:noFill/>
          <a:ln>
            <a:noFill/>
          </a:ln>
        </p:spPr>
      </p:pic>
      <p:sp>
        <p:nvSpPr>
          <p:cNvPr id="341" name="Google Shape;341;p46"/>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6"/>
          <p:cNvSpPr txBox="1"/>
          <p:nvPr/>
        </p:nvSpPr>
        <p:spPr>
          <a:xfrm>
            <a:off x="6732837" y="21716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If the expression was for 7 groups of </a:t>
            </a:r>
            <a:r>
              <a:rPr b="1" lang="en" sz="1200">
                <a:latin typeface="Quicksand"/>
                <a:ea typeface="Quicksand"/>
                <a:cs typeface="Quicksand"/>
                <a:sym typeface="Quicksand"/>
              </a:rPr>
              <a:t>⅓</a:t>
            </a:r>
            <a:r>
              <a:rPr b="1" lang="en" sz="1000">
                <a:latin typeface="Quicksand"/>
                <a:ea typeface="Quicksand"/>
                <a:cs typeface="Quicksand"/>
                <a:sym typeface="Quicksand"/>
              </a:rPr>
              <a:t> instead of </a:t>
            </a:r>
            <a:r>
              <a:rPr b="1" lang="en" sz="1200">
                <a:latin typeface="Quicksand"/>
                <a:ea typeface="Quicksand"/>
                <a:cs typeface="Quicksand"/>
                <a:sym typeface="Quicksand"/>
              </a:rPr>
              <a:t>⅛</a:t>
            </a:r>
            <a:r>
              <a:rPr b="1" lang="en" sz="1000">
                <a:latin typeface="Quicksand"/>
                <a:ea typeface="Quicksand"/>
                <a:cs typeface="Quicksand"/>
                <a:sym typeface="Quicksand"/>
              </a:rPr>
              <a:t>   how would Han’s diagram change?</a:t>
            </a:r>
            <a:endParaRPr b="1" sz="1000">
              <a:latin typeface="Quicksand"/>
              <a:ea typeface="Quicksand"/>
              <a:cs typeface="Quicksand"/>
              <a:sym typeface="Quicksand"/>
            </a:endParaRPr>
          </a:p>
        </p:txBody>
      </p:sp>
      <p:sp>
        <p:nvSpPr>
          <p:cNvPr id="343" name="Google Shape;343;p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344" name="Google Shape;344;p46"/>
          <p:cNvGrpSpPr/>
          <p:nvPr/>
        </p:nvGrpSpPr>
        <p:grpSpPr>
          <a:xfrm>
            <a:off x="583393" y="1501147"/>
            <a:ext cx="2428861" cy="1284397"/>
            <a:chOff x="1095361" y="1845150"/>
            <a:chExt cx="2612240" cy="1667182"/>
          </a:xfrm>
        </p:grpSpPr>
        <p:sp>
          <p:nvSpPr>
            <p:cNvPr id="345" name="Google Shape;345;p46"/>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6"/>
            <p:cNvSpPr txBox="1"/>
            <p:nvPr/>
          </p:nvSpPr>
          <p:spPr>
            <a:xfrm>
              <a:off x="1511389" y="1953101"/>
              <a:ext cx="17802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was missing from Han’s diagram? How do you know?</a:t>
              </a:r>
              <a:endParaRPr b="1" sz="1200">
                <a:latin typeface="Quicksand"/>
                <a:ea typeface="Quicksand"/>
                <a:cs typeface="Quicksand"/>
                <a:sym typeface="Quicksand"/>
              </a:endParaRPr>
            </a:p>
          </p:txBody>
        </p:sp>
      </p:grpSp>
      <p:sp>
        <p:nvSpPr>
          <p:cNvPr id="347" name="Google Shape;347;p46"/>
          <p:cNvSpPr txBox="1"/>
          <p:nvPr/>
        </p:nvSpPr>
        <p:spPr>
          <a:xfrm>
            <a:off x="583400" y="50007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matched diagrams for multiplication expressions and drew diagrams of equal-group situations.</a:t>
            </a:r>
            <a:endParaRPr sz="2100">
              <a:latin typeface="Covered By Your Grace"/>
              <a:ea typeface="Covered By Your Grace"/>
              <a:cs typeface="Covered By Your Grace"/>
              <a:sym typeface="Covered By Your Grace"/>
            </a:endParaRPr>
          </a:p>
        </p:txBody>
      </p:sp>
      <p:pic>
        <p:nvPicPr>
          <p:cNvPr id="348" name="Google Shape;348;p46"/>
          <p:cNvPicPr preferRelativeResize="0"/>
          <p:nvPr/>
        </p:nvPicPr>
        <p:blipFill>
          <a:blip r:embed="rId4">
            <a:alphaModFix/>
          </a:blip>
          <a:stretch>
            <a:fillRect/>
          </a:stretch>
        </p:blipFill>
        <p:spPr>
          <a:xfrm>
            <a:off x="523088" y="3057507"/>
            <a:ext cx="2549485" cy="1326367"/>
          </a:xfrm>
          <a:prstGeom prst="rect">
            <a:avLst/>
          </a:prstGeom>
          <a:noFill/>
          <a:ln>
            <a:noFill/>
          </a:ln>
        </p:spPr>
      </p:pic>
      <p:pic>
        <p:nvPicPr>
          <p:cNvPr id="349" name="Google Shape;349;p46"/>
          <p:cNvPicPr preferRelativeResize="0"/>
          <p:nvPr/>
        </p:nvPicPr>
        <p:blipFill rotWithShape="1">
          <a:blip r:embed="rId3">
            <a:alphaModFix/>
          </a:blip>
          <a:srcRect b="0" l="21370" r="22481" t="0"/>
          <a:stretch/>
        </p:blipFill>
        <p:spPr>
          <a:xfrm>
            <a:off x="4979200" y="3420971"/>
            <a:ext cx="1068600" cy="119700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353" name="Shape 353"/>
        <p:cNvGrpSpPr/>
        <p:nvPr/>
      </p:nvGrpSpPr>
      <p:grpSpPr>
        <a:xfrm>
          <a:off x="0" y="0"/>
          <a:ext cx="0" cy="0"/>
          <a:chOff x="0" y="0"/>
          <a:chExt cx="0" cy="0"/>
        </a:xfrm>
      </p:grpSpPr>
      <p:sp>
        <p:nvSpPr>
          <p:cNvPr id="354" name="Google Shape;354;p47"/>
          <p:cNvSpPr txBox="1"/>
          <p:nvPr>
            <p:ph type="ctrTitle"/>
          </p:nvPr>
        </p:nvSpPr>
        <p:spPr>
          <a:xfrm>
            <a:off x="1095375" y="1602625"/>
            <a:ext cx="7417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 Name That Expression </a:t>
            </a:r>
            <a:endParaRPr sz="4200">
              <a:solidFill>
                <a:srgbClr val="434343"/>
              </a:solidFill>
              <a:latin typeface="Hepta Slab"/>
              <a:ea typeface="Hepta Slab"/>
              <a:cs typeface="Hepta Slab"/>
              <a:sym typeface="Hepta Slab"/>
            </a:endParaRPr>
          </a:p>
        </p:txBody>
      </p:sp>
      <p:sp>
        <p:nvSpPr>
          <p:cNvPr id="355" name="Google Shape;355;p47"/>
          <p:cNvSpPr txBox="1"/>
          <p:nvPr/>
        </p:nvSpPr>
        <p:spPr>
          <a:xfrm>
            <a:off x="2321725" y="2649775"/>
            <a:ext cx="62472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multiplication expressions from diagrams and situations.</a:t>
            </a:r>
            <a:endParaRPr b="1">
              <a:latin typeface="Quicksand"/>
              <a:ea typeface="Quicksand"/>
              <a:cs typeface="Quicksand"/>
              <a:sym typeface="Quicksand"/>
            </a:endParaRPr>
          </a:p>
        </p:txBody>
      </p:sp>
      <p:sp>
        <p:nvSpPr>
          <p:cNvPr id="356" name="Google Shape;356;p47"/>
          <p:cNvSpPr/>
          <p:nvPr/>
        </p:nvSpPr>
        <p:spPr>
          <a:xfrm>
            <a:off x="1803827" y="2727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 4.NF.B.4.a</a:t>
            </a:r>
            <a:endParaRPr sz="1100">
              <a:latin typeface="Quicksand"/>
              <a:ea typeface="Quicksand"/>
              <a:cs typeface="Quicksand"/>
              <a:sym typeface="Quicksand"/>
            </a:endParaRPr>
          </a:p>
        </p:txBody>
      </p:sp>
      <p:sp>
        <p:nvSpPr>
          <p:cNvPr id="358" name="Google Shape;358;p47"/>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8"/>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Choral Count:</a:t>
            </a:r>
            <a:endParaRPr b="0" sz="2800">
              <a:solidFill>
                <a:srgbClr val="595959"/>
              </a:solidFill>
              <a:latin typeface="Hepta Slab"/>
              <a:ea typeface="Hepta Slab"/>
              <a:cs typeface="Hepta Slab"/>
              <a:sym typeface="Hepta Slab"/>
            </a:endParaRPr>
          </a:p>
        </p:txBody>
      </p:sp>
      <p:sp>
        <p:nvSpPr>
          <p:cNvPr id="364" name="Google Shape;364;p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65" name="Google Shape;365;p48"/>
          <p:cNvPicPr preferRelativeResize="0"/>
          <p:nvPr/>
        </p:nvPicPr>
        <p:blipFill>
          <a:blip r:embed="rId3">
            <a:alphaModFix/>
          </a:blip>
          <a:stretch>
            <a:fillRect/>
          </a:stretch>
        </p:blipFill>
        <p:spPr>
          <a:xfrm>
            <a:off x="3320075" y="2044205"/>
            <a:ext cx="2503850" cy="11823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9"/>
          <p:cNvSpPr txBox="1"/>
          <p:nvPr>
            <p:ph type="ctrTitle"/>
          </p:nvPr>
        </p:nvSpPr>
        <p:spPr>
          <a:xfrm>
            <a:off x="3814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Writing Expressions</a:t>
            </a:r>
            <a:endParaRPr b="0" sz="2700">
              <a:solidFill>
                <a:srgbClr val="595959"/>
              </a:solidFill>
              <a:latin typeface="Hepta Slab"/>
              <a:ea typeface="Hepta Slab"/>
              <a:cs typeface="Hepta Slab"/>
              <a:sym typeface="Hepta Slab"/>
            </a:endParaRPr>
          </a:p>
        </p:txBody>
      </p:sp>
      <p:sp>
        <p:nvSpPr>
          <p:cNvPr id="371" name="Google Shape;371;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grpSp>
        <p:nvGrpSpPr>
          <p:cNvPr id="372" name="Google Shape;372;p49"/>
          <p:cNvGrpSpPr/>
          <p:nvPr/>
        </p:nvGrpSpPr>
        <p:grpSpPr>
          <a:xfrm>
            <a:off x="619577" y="1431066"/>
            <a:ext cx="3416859" cy="2495664"/>
            <a:chOff x="628650" y="1314446"/>
            <a:chExt cx="4295775" cy="2781304"/>
          </a:xfrm>
        </p:grpSpPr>
        <p:pic>
          <p:nvPicPr>
            <p:cNvPr id="373" name="Google Shape;373;p49"/>
            <p:cNvPicPr preferRelativeResize="0"/>
            <p:nvPr/>
          </p:nvPicPr>
          <p:blipFill>
            <a:blip r:embed="rId3">
              <a:alphaModFix/>
            </a:blip>
            <a:stretch>
              <a:fillRect/>
            </a:stretch>
          </p:blipFill>
          <p:spPr>
            <a:xfrm>
              <a:off x="628650" y="1314446"/>
              <a:ext cx="4295775" cy="2781300"/>
            </a:xfrm>
            <a:prstGeom prst="rect">
              <a:avLst/>
            </a:prstGeom>
            <a:noFill/>
            <a:ln>
              <a:noFill/>
            </a:ln>
          </p:spPr>
        </p:pic>
        <p:pic>
          <p:nvPicPr>
            <p:cNvPr id="374" name="Google Shape;374;p49"/>
            <p:cNvPicPr preferRelativeResize="0"/>
            <p:nvPr/>
          </p:nvPicPr>
          <p:blipFill>
            <a:blip r:embed="rId4">
              <a:alphaModFix/>
            </a:blip>
            <a:stretch>
              <a:fillRect/>
            </a:stretch>
          </p:blipFill>
          <p:spPr>
            <a:xfrm>
              <a:off x="3216425" y="2944150"/>
              <a:ext cx="1151600" cy="1151600"/>
            </a:xfrm>
            <a:prstGeom prst="rect">
              <a:avLst/>
            </a:prstGeom>
            <a:noFill/>
            <a:ln>
              <a:noFill/>
            </a:ln>
          </p:spPr>
        </p:pic>
      </p:grpSp>
      <p:sp>
        <p:nvSpPr>
          <p:cNvPr id="375" name="Google Shape;375;p49"/>
          <p:cNvSpPr txBox="1"/>
          <p:nvPr/>
        </p:nvSpPr>
        <p:spPr>
          <a:xfrm>
            <a:off x="4036425" y="1215900"/>
            <a:ext cx="4809900" cy="34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t>Here are four questions and four diagrams. Write an expression to answer each question and identify a matching diagram.</a:t>
            </a:r>
            <a:endParaRPr b="1" sz="1100"/>
          </a:p>
          <a:p>
            <a:pPr indent="0" lvl="0" marL="0" rtl="0" algn="l">
              <a:spcBef>
                <a:spcPts val="0"/>
              </a:spcBef>
              <a:spcAft>
                <a:spcPts val="0"/>
              </a:spcAft>
              <a:buNone/>
            </a:pPr>
            <a:r>
              <a:t/>
            </a:r>
            <a:endParaRPr b="1" sz="1100"/>
          </a:p>
          <a:p>
            <a:pPr indent="0" lvl="0" marL="0" rtl="0" algn="l">
              <a:spcBef>
                <a:spcPts val="0"/>
              </a:spcBef>
              <a:spcAft>
                <a:spcPts val="0"/>
              </a:spcAft>
              <a:buNone/>
            </a:pPr>
            <a:r>
              <a:rPr b="1" lang="en" sz="1100"/>
              <a:t>1. Each of the 5 students got ¼ pound of slime. How much slime did the students make?</a:t>
            </a:r>
            <a:endParaRPr b="1" sz="1100"/>
          </a:p>
          <a:p>
            <a:pPr indent="0" lvl="0" marL="0" rtl="0" algn="l">
              <a:spcBef>
                <a:spcPts val="1000"/>
              </a:spcBef>
              <a:spcAft>
                <a:spcPts val="0"/>
              </a:spcAft>
              <a:buNone/>
            </a:pPr>
            <a:r>
              <a:t/>
            </a:r>
            <a:endParaRPr b="1" sz="1100"/>
          </a:p>
          <a:p>
            <a:pPr indent="0" lvl="0" marL="0" rtl="0" algn="l">
              <a:spcBef>
                <a:spcPts val="1000"/>
              </a:spcBef>
              <a:spcAft>
                <a:spcPts val="0"/>
              </a:spcAft>
              <a:buNone/>
            </a:pPr>
            <a:r>
              <a:rPr b="1" lang="en" sz="1100"/>
              <a:t>2. Each person added ⅓  teaspoon of food coloring to their slime. How much food coloring did the students use?</a:t>
            </a:r>
            <a:endParaRPr b="1" sz="1100"/>
          </a:p>
          <a:p>
            <a:pPr indent="0" lvl="0" marL="0" rtl="0" algn="l">
              <a:spcBef>
                <a:spcPts val="1000"/>
              </a:spcBef>
              <a:spcAft>
                <a:spcPts val="0"/>
              </a:spcAft>
              <a:buNone/>
            </a:pPr>
            <a:r>
              <a:t/>
            </a:r>
            <a:endParaRPr b="1" sz="1100"/>
          </a:p>
          <a:p>
            <a:pPr indent="0" lvl="0" marL="0" rtl="0" algn="l">
              <a:spcBef>
                <a:spcPts val="1000"/>
              </a:spcBef>
              <a:spcAft>
                <a:spcPts val="0"/>
              </a:spcAft>
              <a:buNone/>
            </a:pPr>
            <a:r>
              <a:rPr b="1" lang="en" sz="1100"/>
              <a:t>3. Next, each person added ½  tablespoon of glitter to their slime. How much glitter did the students use?</a:t>
            </a:r>
            <a:endParaRPr b="1" sz="1100"/>
          </a:p>
          <a:p>
            <a:pPr indent="0" lvl="0" marL="0" rtl="0" algn="l">
              <a:spcBef>
                <a:spcPts val="1000"/>
              </a:spcBef>
              <a:spcAft>
                <a:spcPts val="0"/>
              </a:spcAft>
              <a:buNone/>
            </a:pPr>
            <a:r>
              <a:t/>
            </a:r>
            <a:endParaRPr b="1" sz="1100"/>
          </a:p>
          <a:p>
            <a:pPr indent="0" lvl="0" marL="0" rtl="0" algn="l">
              <a:spcBef>
                <a:spcPts val="1000"/>
              </a:spcBef>
              <a:spcAft>
                <a:spcPts val="1000"/>
              </a:spcAft>
              <a:buNone/>
            </a:pPr>
            <a:r>
              <a:rPr b="1" lang="en" sz="1100"/>
              <a:t>4. The students didn’t think the slime was enough, so they made more. This time, each person got ⅛ pound of the newly made slime. How much slime did they make the second time?</a:t>
            </a:r>
            <a:endParaRPr b="1" sz="1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0"/>
          <p:cNvSpPr txBox="1"/>
          <p:nvPr>
            <p:ph type="ctrTitle"/>
          </p:nvPr>
        </p:nvSpPr>
        <p:spPr>
          <a:xfrm>
            <a:off x="3814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Writing Expressions</a:t>
            </a:r>
            <a:endParaRPr b="0" sz="2700">
              <a:solidFill>
                <a:srgbClr val="595959"/>
              </a:solidFill>
              <a:latin typeface="Hepta Slab"/>
              <a:ea typeface="Hepta Slab"/>
              <a:cs typeface="Hepta Slab"/>
              <a:sym typeface="Hepta Slab"/>
            </a:endParaRPr>
          </a:p>
        </p:txBody>
      </p:sp>
      <p:sp>
        <p:nvSpPr>
          <p:cNvPr id="381" name="Google Shape;381;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82" name="Google Shape;382;p50"/>
          <p:cNvSpPr txBox="1"/>
          <p:nvPr/>
        </p:nvSpPr>
        <p:spPr>
          <a:xfrm>
            <a:off x="381425" y="1192075"/>
            <a:ext cx="4809900" cy="34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t>Here are four questions and four diagrams. Write an expression to answer each question and identify a matching diagram.</a:t>
            </a:r>
            <a:endParaRPr b="1" sz="1100"/>
          </a:p>
          <a:p>
            <a:pPr indent="0" lvl="0" marL="0" rtl="0" algn="l">
              <a:spcBef>
                <a:spcPts val="0"/>
              </a:spcBef>
              <a:spcAft>
                <a:spcPts val="0"/>
              </a:spcAft>
              <a:buNone/>
            </a:pPr>
            <a:r>
              <a:t/>
            </a:r>
            <a:endParaRPr b="1" sz="1100"/>
          </a:p>
          <a:p>
            <a:pPr indent="0" lvl="0" marL="0" rtl="0" algn="l">
              <a:spcBef>
                <a:spcPts val="0"/>
              </a:spcBef>
              <a:spcAft>
                <a:spcPts val="0"/>
              </a:spcAft>
              <a:buNone/>
            </a:pPr>
            <a:r>
              <a:rPr b="1" lang="en" sz="1100"/>
              <a:t>1. Each of the 5 students got ¼ pound of slime. How much slime did the students make?</a:t>
            </a:r>
            <a:endParaRPr b="1" sz="1100"/>
          </a:p>
          <a:p>
            <a:pPr indent="0" lvl="0" marL="0" rtl="0" algn="l">
              <a:spcBef>
                <a:spcPts val="1000"/>
              </a:spcBef>
              <a:spcAft>
                <a:spcPts val="0"/>
              </a:spcAft>
              <a:buNone/>
            </a:pPr>
            <a:r>
              <a:t/>
            </a:r>
            <a:endParaRPr b="1" sz="1100"/>
          </a:p>
          <a:p>
            <a:pPr indent="0" lvl="0" marL="0" rtl="0" algn="l">
              <a:spcBef>
                <a:spcPts val="1000"/>
              </a:spcBef>
              <a:spcAft>
                <a:spcPts val="0"/>
              </a:spcAft>
              <a:buNone/>
            </a:pPr>
            <a:r>
              <a:rPr b="1" lang="en" sz="1100"/>
              <a:t>2. Each person added ⅓  teaspoon of food coloring to their slime. How much food coloring did the students use?</a:t>
            </a:r>
            <a:endParaRPr b="1" sz="1100"/>
          </a:p>
          <a:p>
            <a:pPr indent="0" lvl="0" marL="0" rtl="0" algn="l">
              <a:spcBef>
                <a:spcPts val="1000"/>
              </a:spcBef>
              <a:spcAft>
                <a:spcPts val="0"/>
              </a:spcAft>
              <a:buNone/>
            </a:pPr>
            <a:r>
              <a:t/>
            </a:r>
            <a:endParaRPr b="1" sz="1100"/>
          </a:p>
          <a:p>
            <a:pPr indent="0" lvl="0" marL="0" rtl="0" algn="l">
              <a:spcBef>
                <a:spcPts val="1000"/>
              </a:spcBef>
              <a:spcAft>
                <a:spcPts val="0"/>
              </a:spcAft>
              <a:buNone/>
            </a:pPr>
            <a:r>
              <a:rPr b="1" lang="en" sz="1100"/>
              <a:t>3. Next, each person added ½  tablespoon of glitter to their slime. How much glitter did the students use?</a:t>
            </a:r>
            <a:endParaRPr b="1" sz="1100"/>
          </a:p>
          <a:p>
            <a:pPr indent="0" lvl="0" marL="0" rtl="0" algn="l">
              <a:spcBef>
                <a:spcPts val="1000"/>
              </a:spcBef>
              <a:spcAft>
                <a:spcPts val="0"/>
              </a:spcAft>
              <a:buNone/>
            </a:pPr>
            <a:r>
              <a:t/>
            </a:r>
            <a:endParaRPr b="1" sz="1100"/>
          </a:p>
          <a:p>
            <a:pPr indent="0" lvl="0" marL="0" rtl="0" algn="l">
              <a:spcBef>
                <a:spcPts val="1000"/>
              </a:spcBef>
              <a:spcAft>
                <a:spcPts val="1000"/>
              </a:spcAft>
              <a:buNone/>
            </a:pPr>
            <a:r>
              <a:rPr b="1" lang="en" sz="1100"/>
              <a:t>4. The students didn’t think the slime was enough, so they made more. This time, each person got ⅛ pound of the newly made slime. How much slime did they make the second time?</a:t>
            </a:r>
            <a:endParaRPr b="1" sz="1100"/>
          </a:p>
        </p:txBody>
      </p:sp>
      <p:grpSp>
        <p:nvGrpSpPr>
          <p:cNvPr id="383" name="Google Shape;383;p50"/>
          <p:cNvGrpSpPr/>
          <p:nvPr/>
        </p:nvGrpSpPr>
        <p:grpSpPr>
          <a:xfrm>
            <a:off x="5191325" y="1498425"/>
            <a:ext cx="3512325" cy="2828295"/>
            <a:chOff x="5191325" y="1280850"/>
            <a:chExt cx="3512325" cy="2828295"/>
          </a:xfrm>
        </p:grpSpPr>
        <p:pic>
          <p:nvPicPr>
            <p:cNvPr id="384" name="Google Shape;384;p50"/>
            <p:cNvPicPr preferRelativeResize="0"/>
            <p:nvPr/>
          </p:nvPicPr>
          <p:blipFill>
            <a:blip r:embed="rId3">
              <a:alphaModFix/>
            </a:blip>
            <a:stretch>
              <a:fillRect/>
            </a:stretch>
          </p:blipFill>
          <p:spPr>
            <a:xfrm>
              <a:off x="5191325" y="1280850"/>
              <a:ext cx="3512325" cy="1328100"/>
            </a:xfrm>
            <a:prstGeom prst="rect">
              <a:avLst/>
            </a:prstGeom>
            <a:noFill/>
            <a:ln cap="flat" cmpd="sng" w="19050">
              <a:solidFill>
                <a:schemeClr val="dk2"/>
              </a:solidFill>
              <a:prstDash val="solid"/>
              <a:round/>
              <a:headEnd len="sm" w="sm" type="none"/>
              <a:tailEnd len="sm" w="sm" type="none"/>
            </a:ln>
          </p:spPr>
        </p:pic>
        <p:pic>
          <p:nvPicPr>
            <p:cNvPr id="385" name="Google Shape;385;p50"/>
            <p:cNvPicPr preferRelativeResize="0"/>
            <p:nvPr/>
          </p:nvPicPr>
          <p:blipFill>
            <a:blip r:embed="rId4">
              <a:alphaModFix/>
            </a:blip>
            <a:stretch>
              <a:fillRect/>
            </a:stretch>
          </p:blipFill>
          <p:spPr>
            <a:xfrm>
              <a:off x="5196807" y="2781045"/>
              <a:ext cx="3501354" cy="1328100"/>
            </a:xfrm>
            <a:prstGeom prst="rect">
              <a:avLst/>
            </a:prstGeom>
            <a:noFill/>
            <a:ln cap="flat" cmpd="sng" w="19050">
              <a:solidFill>
                <a:schemeClr val="dk2"/>
              </a:solidFill>
              <a:prstDash val="solid"/>
              <a:round/>
              <a:headEnd len="sm" w="sm" type="none"/>
              <a:tailEnd len="sm" w="sm" type="none"/>
            </a:ln>
          </p:spPr>
        </p:pic>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1"/>
          <p:cNvSpPr txBox="1"/>
          <p:nvPr>
            <p:ph type="ctrTitle"/>
          </p:nvPr>
        </p:nvSpPr>
        <p:spPr>
          <a:xfrm>
            <a:off x="685800" y="389646"/>
            <a:ext cx="7772400" cy="59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Complete the Story</a:t>
            </a:r>
            <a:endParaRPr b="0" sz="2800">
              <a:solidFill>
                <a:srgbClr val="595959"/>
              </a:solidFill>
              <a:latin typeface="Hepta Slab"/>
              <a:ea typeface="Hepta Slab"/>
              <a:cs typeface="Hepta Slab"/>
              <a:sym typeface="Hepta Slab"/>
            </a:endParaRPr>
          </a:p>
        </p:txBody>
      </p:sp>
      <p:sp>
        <p:nvSpPr>
          <p:cNvPr id="391" name="Google Shape;391;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92" name="Google Shape;392;p51"/>
          <p:cNvSpPr txBox="1"/>
          <p:nvPr/>
        </p:nvSpPr>
        <p:spPr>
          <a:xfrm>
            <a:off x="685800" y="986350"/>
            <a:ext cx="7374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Use numbers to complete each problem so it matches the diagram.  </a:t>
            </a:r>
            <a:endParaRPr>
              <a:solidFill>
                <a:srgbClr val="434343"/>
              </a:solidFill>
            </a:endParaRPr>
          </a:p>
          <a:p>
            <a:pPr indent="457200" lvl="0" marL="0" rtl="0" algn="l">
              <a:spcBef>
                <a:spcPts val="0"/>
              </a:spcBef>
              <a:spcAft>
                <a:spcPts val="0"/>
              </a:spcAft>
              <a:buNone/>
            </a:pPr>
            <a:r>
              <a:rPr lang="en">
                <a:solidFill>
                  <a:srgbClr val="434343"/>
                </a:solidFill>
              </a:rPr>
              <a:t>Write an expression to represent the quantity in each problem.</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sp>
        <p:nvSpPr>
          <p:cNvPr id="393" name="Google Shape;393;p51"/>
          <p:cNvSpPr txBox="1"/>
          <p:nvPr/>
        </p:nvSpPr>
        <p:spPr>
          <a:xfrm>
            <a:off x="685800" y="1893100"/>
            <a:ext cx="3452700" cy="78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rPr>
              <a:t>a. Jada made 7 cups of red slime. She added _____ tablespoon of blue food coloring to each cup to make purple slime. How much food coloring did she use? </a:t>
            </a:r>
            <a:endParaRPr/>
          </a:p>
        </p:txBody>
      </p:sp>
      <p:sp>
        <p:nvSpPr>
          <p:cNvPr id="394" name="Google Shape;394;p51"/>
          <p:cNvSpPr txBox="1"/>
          <p:nvPr/>
        </p:nvSpPr>
        <p:spPr>
          <a:xfrm>
            <a:off x="5005500" y="1893100"/>
            <a:ext cx="3452700" cy="78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b. _____ students each had _____ cup of slime. They combined their slime to make a large slime ball. How many cups of slime is that ball?</a:t>
            </a:r>
            <a:endParaRPr/>
          </a:p>
        </p:txBody>
      </p:sp>
      <p:pic>
        <p:nvPicPr>
          <p:cNvPr id="395" name="Google Shape;395;p51"/>
          <p:cNvPicPr preferRelativeResize="0"/>
          <p:nvPr/>
        </p:nvPicPr>
        <p:blipFill>
          <a:blip r:embed="rId3">
            <a:alphaModFix/>
          </a:blip>
          <a:stretch>
            <a:fillRect/>
          </a:stretch>
        </p:blipFill>
        <p:spPr>
          <a:xfrm>
            <a:off x="1450175" y="2985975"/>
            <a:ext cx="1743075" cy="1495425"/>
          </a:xfrm>
          <a:prstGeom prst="rect">
            <a:avLst/>
          </a:prstGeom>
          <a:noFill/>
          <a:ln cap="flat" cmpd="sng" w="19050">
            <a:solidFill>
              <a:schemeClr val="dk2"/>
            </a:solidFill>
            <a:prstDash val="solid"/>
            <a:round/>
            <a:headEnd len="sm" w="sm" type="none"/>
            <a:tailEnd len="sm" w="sm" type="none"/>
          </a:ln>
        </p:spPr>
      </p:pic>
      <p:pic>
        <p:nvPicPr>
          <p:cNvPr id="396" name="Google Shape;396;p51"/>
          <p:cNvPicPr preferRelativeResize="0"/>
          <p:nvPr/>
        </p:nvPicPr>
        <p:blipFill>
          <a:blip r:embed="rId4">
            <a:alphaModFix/>
          </a:blip>
          <a:stretch>
            <a:fillRect/>
          </a:stretch>
        </p:blipFill>
        <p:spPr>
          <a:xfrm>
            <a:off x="6012650" y="3128850"/>
            <a:ext cx="1714500" cy="1209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2"/>
          <p:cNvSpPr txBox="1"/>
          <p:nvPr>
            <p:ph type="ctrTitle"/>
          </p:nvPr>
        </p:nvSpPr>
        <p:spPr>
          <a:xfrm>
            <a:off x="685800" y="389646"/>
            <a:ext cx="7772400" cy="59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Complete the Story</a:t>
            </a:r>
            <a:endParaRPr b="0" sz="2800">
              <a:solidFill>
                <a:srgbClr val="595959"/>
              </a:solidFill>
              <a:latin typeface="Hepta Slab"/>
              <a:ea typeface="Hepta Slab"/>
              <a:cs typeface="Hepta Slab"/>
              <a:sym typeface="Hepta Slab"/>
            </a:endParaRPr>
          </a:p>
        </p:txBody>
      </p:sp>
      <p:sp>
        <p:nvSpPr>
          <p:cNvPr id="402" name="Google Shape;402;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03" name="Google Shape;403;p52"/>
          <p:cNvSpPr txBox="1"/>
          <p:nvPr/>
        </p:nvSpPr>
        <p:spPr>
          <a:xfrm>
            <a:off x="964525" y="1403075"/>
            <a:ext cx="7374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2. A batch of slime takes ¼ hour to make. How many hours would it take to make 8 batches of slime? Draw a diagram and write an expression to match the problem.</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3. Clare gave _____ friends a slime ball. Each slime ball weighed _____ pounds. How much slime did Clare give away? Use a whole number and a unit fraction to complete the problem. Draw a diagram and write an expression to answer the question.</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pic>
        <p:nvPicPr>
          <p:cNvPr id="404" name="Google Shape;404;p52"/>
          <p:cNvPicPr preferRelativeResize="0"/>
          <p:nvPr/>
        </p:nvPicPr>
        <p:blipFill>
          <a:blip r:embed="rId3">
            <a:alphaModFix/>
          </a:blip>
          <a:stretch>
            <a:fillRect/>
          </a:stretch>
        </p:blipFill>
        <p:spPr>
          <a:xfrm>
            <a:off x="7642793" y="3619675"/>
            <a:ext cx="915983" cy="103333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53"/>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10" name="Google Shape;410;p5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11" name="Google Shape;411;p53"/>
          <p:cNvSpPr txBox="1"/>
          <p:nvPr/>
        </p:nvSpPr>
        <p:spPr>
          <a:xfrm>
            <a:off x="642925" y="123827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wrote expressions to represent diagrams and problems.</a:t>
            </a:r>
            <a:endParaRPr sz="2100">
              <a:latin typeface="Covered By Your Grace"/>
              <a:ea typeface="Covered By Your Grace"/>
              <a:cs typeface="Covered By Your Grace"/>
              <a:sym typeface="Covered By Your Grace"/>
            </a:endParaRPr>
          </a:p>
        </p:txBody>
      </p:sp>
      <p:pic>
        <p:nvPicPr>
          <p:cNvPr id="412" name="Google Shape;412;p53"/>
          <p:cNvPicPr preferRelativeResize="0"/>
          <p:nvPr/>
        </p:nvPicPr>
        <p:blipFill>
          <a:blip r:embed="rId3">
            <a:alphaModFix/>
          </a:blip>
          <a:stretch>
            <a:fillRect/>
          </a:stretch>
        </p:blipFill>
        <p:spPr>
          <a:xfrm>
            <a:off x="2061175" y="2038375"/>
            <a:ext cx="2201250" cy="1798400"/>
          </a:xfrm>
          <a:prstGeom prst="rect">
            <a:avLst/>
          </a:prstGeom>
          <a:noFill/>
          <a:ln>
            <a:noFill/>
          </a:ln>
        </p:spPr>
      </p:pic>
      <p:pic>
        <p:nvPicPr>
          <p:cNvPr id="413" name="Google Shape;413;p53"/>
          <p:cNvPicPr preferRelativeResize="0"/>
          <p:nvPr/>
        </p:nvPicPr>
        <p:blipFill>
          <a:blip r:embed="rId4">
            <a:alphaModFix/>
          </a:blip>
          <a:stretch>
            <a:fillRect/>
          </a:stretch>
        </p:blipFill>
        <p:spPr>
          <a:xfrm>
            <a:off x="4766300" y="2328884"/>
            <a:ext cx="1068600" cy="825736"/>
          </a:xfrm>
          <a:prstGeom prst="rect">
            <a:avLst/>
          </a:prstGeom>
          <a:noFill/>
          <a:ln>
            <a:noFill/>
          </a:ln>
        </p:spPr>
      </p:pic>
      <p:pic>
        <p:nvPicPr>
          <p:cNvPr id="414" name="Google Shape;414;p53"/>
          <p:cNvPicPr preferRelativeResize="0"/>
          <p:nvPr/>
        </p:nvPicPr>
        <p:blipFill rotWithShape="1">
          <a:blip r:embed="rId5">
            <a:alphaModFix/>
          </a:blip>
          <a:srcRect b="0" l="21370" r="22481" t="0"/>
          <a:stretch/>
        </p:blipFill>
        <p:spPr>
          <a:xfrm>
            <a:off x="7239575" y="3010253"/>
            <a:ext cx="1904425" cy="2133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18" name="Shape 418"/>
        <p:cNvGrpSpPr/>
        <p:nvPr/>
      </p:nvGrpSpPr>
      <p:grpSpPr>
        <a:xfrm>
          <a:off x="0" y="0"/>
          <a:ext cx="0" cy="0"/>
          <a:chOff x="0" y="0"/>
          <a:chExt cx="0" cy="0"/>
        </a:xfrm>
      </p:grpSpPr>
      <p:sp>
        <p:nvSpPr>
          <p:cNvPr id="419" name="Google Shape;419;p54"/>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Multiplication Patterns</a:t>
            </a:r>
            <a:endParaRPr sz="3700">
              <a:solidFill>
                <a:srgbClr val="434343"/>
              </a:solidFill>
              <a:latin typeface="Hepta Slab"/>
              <a:ea typeface="Hepta Slab"/>
              <a:cs typeface="Hepta Slab"/>
              <a:sym typeface="Hepta Slab"/>
            </a:endParaRPr>
          </a:p>
        </p:txBody>
      </p:sp>
      <p:sp>
        <p:nvSpPr>
          <p:cNvPr id="420" name="Google Shape;420;p54"/>
          <p:cNvSpPr txBox="1"/>
          <p:nvPr/>
        </p:nvSpPr>
        <p:spPr>
          <a:xfrm>
            <a:off x="2175275" y="2828450"/>
            <a:ext cx="656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at patterns in multiplication of a fraction by a whole number.</a:t>
            </a:r>
            <a:endParaRPr>
              <a:latin typeface="Quicksand"/>
              <a:ea typeface="Quicksand"/>
              <a:cs typeface="Quicksand"/>
              <a:sym typeface="Quicksand"/>
            </a:endParaRPr>
          </a:p>
        </p:txBody>
      </p:sp>
      <p:sp>
        <p:nvSpPr>
          <p:cNvPr id="421" name="Google Shape;421;p54"/>
          <p:cNvSpPr/>
          <p:nvPr/>
        </p:nvSpPr>
        <p:spPr>
          <a:xfrm>
            <a:off x="172307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 4.NF.B.4.a, 4.NF.B.4.c</a:t>
            </a:r>
            <a:endParaRPr sz="1100">
              <a:latin typeface="Quicksand"/>
              <a:ea typeface="Quicksand"/>
              <a:cs typeface="Quicksand"/>
              <a:sym typeface="Quicksand"/>
            </a:endParaRPr>
          </a:p>
        </p:txBody>
      </p:sp>
      <p:sp>
        <p:nvSpPr>
          <p:cNvPr id="423" name="Google Shape;423;p54"/>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5"/>
          <p:cNvSpPr txBox="1"/>
          <p:nvPr>
            <p:ph type="ctrTitle"/>
          </p:nvPr>
        </p:nvSpPr>
        <p:spPr>
          <a:xfrm>
            <a:off x="737400" y="5693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Choral Count:</a:t>
            </a:r>
            <a:endParaRPr b="0" sz="3000">
              <a:solidFill>
                <a:srgbClr val="595959"/>
              </a:solidFill>
              <a:latin typeface="Hepta Slab"/>
              <a:ea typeface="Hepta Slab"/>
              <a:cs typeface="Hepta Slab"/>
              <a:sym typeface="Hepta Slab"/>
            </a:endParaRPr>
          </a:p>
        </p:txBody>
      </p:sp>
      <p:sp>
        <p:nvSpPr>
          <p:cNvPr id="429" name="Google Shape;429;p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30" name="Google Shape;430;p55"/>
          <p:cNvPicPr preferRelativeResize="0"/>
          <p:nvPr/>
        </p:nvPicPr>
        <p:blipFill>
          <a:blip r:embed="rId3">
            <a:alphaModFix/>
          </a:blip>
          <a:stretch>
            <a:fillRect/>
          </a:stretch>
        </p:blipFill>
        <p:spPr>
          <a:xfrm>
            <a:off x="4204372" y="1678922"/>
            <a:ext cx="735250" cy="17856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6"/>
          <p:cNvSpPr txBox="1"/>
          <p:nvPr>
            <p:ph type="ctrTitle"/>
          </p:nvPr>
        </p:nvSpPr>
        <p:spPr>
          <a:xfrm>
            <a:off x="353625" y="59117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Describe the Pattern</a:t>
            </a:r>
            <a:endParaRPr b="0" sz="2800">
              <a:solidFill>
                <a:srgbClr val="595959"/>
              </a:solidFill>
              <a:latin typeface="Hepta Slab"/>
              <a:ea typeface="Hepta Slab"/>
              <a:cs typeface="Hepta Slab"/>
              <a:sym typeface="Hepta Slab"/>
            </a:endParaRPr>
          </a:p>
        </p:txBody>
      </p:sp>
      <p:sp>
        <p:nvSpPr>
          <p:cNvPr id="436" name="Google Shape;436;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37" name="Google Shape;437;p56"/>
          <p:cNvSpPr txBox="1"/>
          <p:nvPr/>
        </p:nvSpPr>
        <p:spPr>
          <a:xfrm>
            <a:off x="492925" y="1275150"/>
            <a:ext cx="3386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1. Find the value of each expression. Use a diagram if it is helpful.</a:t>
            </a:r>
            <a:endParaRPr>
              <a:solidFill>
                <a:srgbClr val="434343"/>
              </a:solidFill>
              <a:latin typeface="Livvic"/>
              <a:ea typeface="Livvic"/>
              <a:cs typeface="Livvic"/>
              <a:sym typeface="Livvic"/>
            </a:endParaRPr>
          </a:p>
        </p:txBody>
      </p:sp>
      <p:sp>
        <p:nvSpPr>
          <p:cNvPr id="438" name="Google Shape;438;p56"/>
          <p:cNvSpPr txBox="1"/>
          <p:nvPr/>
        </p:nvSpPr>
        <p:spPr>
          <a:xfrm>
            <a:off x="4654625" y="1275150"/>
            <a:ext cx="3822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2. Describe the patterns you notice in the values of the expressions in Sets A and B.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3. Complete each equation to make it true.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p:txBody>
      </p:sp>
      <p:pic>
        <p:nvPicPr>
          <p:cNvPr id="439" name="Google Shape;439;p56"/>
          <p:cNvPicPr preferRelativeResize="0"/>
          <p:nvPr/>
        </p:nvPicPr>
        <p:blipFill rotWithShape="1">
          <a:blip r:embed="rId3">
            <a:alphaModFix/>
          </a:blip>
          <a:srcRect b="0" l="0" r="72330" t="0"/>
          <a:stretch/>
        </p:blipFill>
        <p:spPr>
          <a:xfrm>
            <a:off x="1093675" y="2082125"/>
            <a:ext cx="789575" cy="2186251"/>
          </a:xfrm>
          <a:prstGeom prst="rect">
            <a:avLst/>
          </a:prstGeom>
          <a:noFill/>
          <a:ln>
            <a:noFill/>
          </a:ln>
        </p:spPr>
      </p:pic>
      <p:pic>
        <p:nvPicPr>
          <p:cNvPr id="440" name="Google Shape;440;p56"/>
          <p:cNvPicPr preferRelativeResize="0"/>
          <p:nvPr/>
        </p:nvPicPr>
        <p:blipFill rotWithShape="1">
          <a:blip r:embed="rId3">
            <a:alphaModFix/>
          </a:blip>
          <a:srcRect b="0" l="72330" r="0" t="0"/>
          <a:stretch/>
        </p:blipFill>
        <p:spPr>
          <a:xfrm>
            <a:off x="1883250" y="2082125"/>
            <a:ext cx="789575" cy="2186251"/>
          </a:xfrm>
          <a:prstGeom prst="rect">
            <a:avLst/>
          </a:prstGeom>
          <a:noFill/>
          <a:ln>
            <a:noFill/>
          </a:ln>
        </p:spPr>
      </p:pic>
      <p:pic>
        <p:nvPicPr>
          <p:cNvPr id="441" name="Google Shape;441;p56"/>
          <p:cNvPicPr preferRelativeResize="0"/>
          <p:nvPr/>
        </p:nvPicPr>
        <p:blipFill>
          <a:blip r:embed="rId4">
            <a:alphaModFix/>
          </a:blip>
          <a:stretch>
            <a:fillRect/>
          </a:stretch>
        </p:blipFill>
        <p:spPr>
          <a:xfrm>
            <a:off x="5590025" y="2564275"/>
            <a:ext cx="1951800" cy="1893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7"/>
          <p:cNvSpPr txBox="1"/>
          <p:nvPr/>
        </p:nvSpPr>
        <p:spPr>
          <a:xfrm>
            <a:off x="508300" y="52045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Diagram, Expression, and Value </a:t>
            </a:r>
            <a:endParaRPr sz="2800">
              <a:solidFill>
                <a:srgbClr val="595959"/>
              </a:solidFill>
              <a:latin typeface="Quicksand"/>
              <a:ea typeface="Quicksand"/>
              <a:cs typeface="Quicksand"/>
              <a:sym typeface="Quicksand"/>
            </a:endParaRPr>
          </a:p>
        </p:txBody>
      </p:sp>
      <p:sp>
        <p:nvSpPr>
          <p:cNvPr id="447" name="Google Shape;447;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48" name="Google Shape;448;p57"/>
          <p:cNvSpPr txBox="1"/>
          <p:nvPr/>
        </p:nvSpPr>
        <p:spPr>
          <a:xfrm>
            <a:off x="589350" y="1285900"/>
            <a:ext cx="36837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1.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a. Write a multiplication expression that represents the shaded parts of the diagram. Then, find the value of the expression.</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p:txBody>
      </p:sp>
      <p:sp>
        <p:nvSpPr>
          <p:cNvPr id="449" name="Google Shape;449;p57"/>
          <p:cNvSpPr txBox="1"/>
          <p:nvPr/>
        </p:nvSpPr>
        <p:spPr>
          <a:xfrm>
            <a:off x="4463650" y="1285900"/>
            <a:ext cx="3966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b. Draw a diagram that the expression 6 x </a:t>
            </a:r>
            <a:r>
              <a:rPr lang="en" sz="1600">
                <a:solidFill>
                  <a:srgbClr val="434343"/>
                </a:solidFill>
                <a:latin typeface="Livvic"/>
                <a:ea typeface="Livvic"/>
                <a:cs typeface="Livvic"/>
                <a:sym typeface="Livvic"/>
              </a:rPr>
              <a:t>⅓ </a:t>
            </a:r>
            <a:r>
              <a:rPr lang="en">
                <a:solidFill>
                  <a:srgbClr val="434343"/>
                </a:solidFill>
                <a:latin typeface="Livvic"/>
                <a:ea typeface="Livvic"/>
                <a:cs typeface="Livvic"/>
                <a:sym typeface="Livvic"/>
              </a:rPr>
              <a:t> could represent. Then, find the value of the expression.</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c. Draw a diagram and write an expression that gives the value 7/2. </a:t>
            </a:r>
            <a:endParaRPr>
              <a:solidFill>
                <a:srgbClr val="434343"/>
              </a:solidFill>
              <a:latin typeface="Livvic"/>
              <a:ea typeface="Livvic"/>
              <a:cs typeface="Livvic"/>
              <a:sym typeface="Livvic"/>
            </a:endParaRPr>
          </a:p>
        </p:txBody>
      </p:sp>
      <p:pic>
        <p:nvPicPr>
          <p:cNvPr id="450" name="Google Shape;450;p57"/>
          <p:cNvPicPr preferRelativeResize="0"/>
          <p:nvPr/>
        </p:nvPicPr>
        <p:blipFill>
          <a:blip r:embed="rId3">
            <a:alphaModFix/>
          </a:blip>
          <a:stretch>
            <a:fillRect/>
          </a:stretch>
        </p:blipFill>
        <p:spPr>
          <a:xfrm>
            <a:off x="708425" y="2405050"/>
            <a:ext cx="3243150" cy="1717775"/>
          </a:xfrm>
          <a:prstGeom prst="rect">
            <a:avLst/>
          </a:prstGeom>
          <a:noFill/>
          <a:ln cap="flat" cmpd="sng" w="19050">
            <a:solidFill>
              <a:schemeClr val="dk2"/>
            </a:solidFill>
            <a:prstDash val="solid"/>
            <a:round/>
            <a:headEnd len="sm" w="sm" type="none"/>
            <a:tailEnd len="sm" w="sm" type="none"/>
          </a:ln>
        </p:spPr>
      </p:pic>
      <p:pic>
        <p:nvPicPr>
          <p:cNvPr id="451" name="Google Shape;451;p57"/>
          <p:cNvPicPr preferRelativeResize="0"/>
          <p:nvPr/>
        </p:nvPicPr>
        <p:blipFill>
          <a:blip r:embed="rId4">
            <a:alphaModFix/>
          </a:blip>
          <a:stretch>
            <a:fillRect/>
          </a:stretch>
        </p:blipFill>
        <p:spPr>
          <a:xfrm>
            <a:off x="4604025" y="2183050"/>
            <a:ext cx="4006800" cy="588300"/>
          </a:xfrm>
          <a:prstGeom prst="rect">
            <a:avLst/>
          </a:prstGeom>
          <a:noFill/>
          <a:ln cap="flat" cmpd="sng" w="19050">
            <a:solidFill>
              <a:schemeClr val="dk2"/>
            </a:solidFill>
            <a:prstDash val="solid"/>
            <a:round/>
            <a:headEnd len="sm" w="sm" type="none"/>
            <a:tailEnd len="sm" w="sm" type="none"/>
          </a:ln>
        </p:spPr>
      </p:pic>
      <p:pic>
        <p:nvPicPr>
          <p:cNvPr id="452" name="Google Shape;452;p57"/>
          <p:cNvPicPr preferRelativeResize="0"/>
          <p:nvPr/>
        </p:nvPicPr>
        <p:blipFill>
          <a:blip r:embed="rId5">
            <a:alphaModFix/>
          </a:blip>
          <a:stretch>
            <a:fillRect/>
          </a:stretch>
        </p:blipFill>
        <p:spPr>
          <a:xfrm>
            <a:off x="4756250" y="3845650"/>
            <a:ext cx="3520860" cy="720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8"/>
          <p:cNvSpPr txBox="1"/>
          <p:nvPr/>
        </p:nvSpPr>
        <p:spPr>
          <a:xfrm>
            <a:off x="508300" y="52045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Diagram, Expression, and Value </a:t>
            </a:r>
            <a:endParaRPr sz="2800">
              <a:solidFill>
                <a:srgbClr val="595959"/>
              </a:solidFill>
              <a:latin typeface="Quicksand"/>
              <a:ea typeface="Quicksand"/>
              <a:cs typeface="Quicksand"/>
              <a:sym typeface="Quicksand"/>
            </a:endParaRPr>
          </a:p>
        </p:txBody>
      </p:sp>
      <p:sp>
        <p:nvSpPr>
          <p:cNvPr id="458" name="Google Shape;458;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59" name="Google Shape;459;p58"/>
          <p:cNvSpPr txBox="1"/>
          <p:nvPr/>
        </p:nvSpPr>
        <p:spPr>
          <a:xfrm>
            <a:off x="758325" y="1476425"/>
            <a:ext cx="79332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2. In your group of 4, complete the following steps. After each step, pass your paper to your right.</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317500" lvl="0" marL="457200" rtl="0" algn="l">
              <a:spcBef>
                <a:spcPts val="0"/>
              </a:spcBef>
              <a:spcAft>
                <a:spcPts val="0"/>
              </a:spcAft>
              <a:buClr>
                <a:srgbClr val="434343"/>
              </a:buClr>
              <a:buSzPts val="1400"/>
              <a:buFont typeface="Livvic"/>
              <a:buChar char="●"/>
            </a:pPr>
            <a:r>
              <a:rPr lang="en">
                <a:solidFill>
                  <a:srgbClr val="434343"/>
                </a:solidFill>
                <a:latin typeface="Livvic"/>
                <a:ea typeface="Livvic"/>
                <a:cs typeface="Livvic"/>
                <a:sym typeface="Livvic"/>
              </a:rPr>
              <a:t>Step 1: Choose a fraction. Write it down. </a:t>
            </a:r>
            <a:endParaRPr>
              <a:solidFill>
                <a:srgbClr val="434343"/>
              </a:solidFill>
              <a:latin typeface="Livvic"/>
              <a:ea typeface="Livvic"/>
              <a:cs typeface="Livvic"/>
              <a:sym typeface="Livvic"/>
            </a:endParaRPr>
          </a:p>
          <a:p>
            <a:pPr indent="-317500" lvl="0" marL="457200" rtl="0" algn="l">
              <a:spcBef>
                <a:spcPts val="1000"/>
              </a:spcBef>
              <a:spcAft>
                <a:spcPts val="0"/>
              </a:spcAft>
              <a:buClr>
                <a:srgbClr val="434343"/>
              </a:buClr>
              <a:buSzPts val="1400"/>
              <a:buFont typeface="Livvic"/>
              <a:buChar char="●"/>
            </a:pPr>
            <a:r>
              <a:rPr lang="en">
                <a:solidFill>
                  <a:srgbClr val="434343"/>
                </a:solidFill>
                <a:latin typeface="Livvic"/>
                <a:ea typeface="Livvic"/>
                <a:cs typeface="Livvic"/>
                <a:sym typeface="Livvic"/>
              </a:rPr>
              <a:t>Step 2: Write the fraction you received as a multiplication expression using a whole number and a unit fraction. </a:t>
            </a:r>
            <a:endParaRPr>
              <a:solidFill>
                <a:srgbClr val="434343"/>
              </a:solidFill>
              <a:latin typeface="Livvic"/>
              <a:ea typeface="Livvic"/>
              <a:cs typeface="Livvic"/>
              <a:sym typeface="Livvic"/>
            </a:endParaRPr>
          </a:p>
          <a:p>
            <a:pPr indent="-317500" lvl="0" marL="457200" rtl="0" algn="l">
              <a:spcBef>
                <a:spcPts val="1000"/>
              </a:spcBef>
              <a:spcAft>
                <a:spcPts val="0"/>
              </a:spcAft>
              <a:buClr>
                <a:srgbClr val="434343"/>
              </a:buClr>
              <a:buSzPts val="1400"/>
              <a:buFont typeface="Livvic"/>
              <a:buChar char="●"/>
            </a:pPr>
            <a:r>
              <a:rPr lang="en">
                <a:solidFill>
                  <a:srgbClr val="434343"/>
                </a:solidFill>
                <a:latin typeface="Livvic"/>
                <a:ea typeface="Livvic"/>
                <a:cs typeface="Livvic"/>
                <a:sym typeface="Livvic"/>
              </a:rPr>
              <a:t>Step 3: Find the value of the expression you received. </a:t>
            </a:r>
            <a:endParaRPr>
              <a:solidFill>
                <a:srgbClr val="434343"/>
              </a:solidFill>
              <a:latin typeface="Livvic"/>
              <a:ea typeface="Livvic"/>
              <a:cs typeface="Livvic"/>
              <a:sym typeface="Livvic"/>
            </a:endParaRPr>
          </a:p>
          <a:p>
            <a:pPr indent="-317500" lvl="0" marL="457200" rtl="0" algn="l">
              <a:spcBef>
                <a:spcPts val="1000"/>
              </a:spcBef>
              <a:spcAft>
                <a:spcPts val="0"/>
              </a:spcAft>
              <a:buClr>
                <a:srgbClr val="434343"/>
              </a:buClr>
              <a:buSzPts val="1400"/>
              <a:buFont typeface="Livvic"/>
              <a:buChar char="●"/>
            </a:pPr>
            <a:r>
              <a:rPr lang="en">
                <a:solidFill>
                  <a:srgbClr val="434343"/>
                </a:solidFill>
                <a:latin typeface="Livvic"/>
                <a:ea typeface="Livvic"/>
                <a:cs typeface="Livvic"/>
                <a:sym typeface="Livvic"/>
              </a:rPr>
              <a:t>Step 4: Draw a diagram to represent the expression.</a:t>
            </a:r>
            <a:endParaRPr>
              <a:solidFill>
                <a:srgbClr val="434343"/>
              </a:solidFill>
              <a:latin typeface="Livvic"/>
              <a:ea typeface="Livvic"/>
              <a:cs typeface="Livvic"/>
              <a:sym typeface="Livvic"/>
            </a:endParaRPr>
          </a:p>
          <a:p>
            <a:pPr indent="-317500" lvl="0" marL="457200" rtl="0" algn="l">
              <a:spcBef>
                <a:spcPts val="1000"/>
              </a:spcBef>
              <a:spcAft>
                <a:spcPts val="0"/>
              </a:spcAft>
              <a:buClr>
                <a:srgbClr val="434343"/>
              </a:buClr>
              <a:buSzPts val="1400"/>
              <a:buFont typeface="Livvic"/>
              <a:buChar char="●"/>
            </a:pPr>
            <a:r>
              <a:rPr lang="en">
                <a:solidFill>
                  <a:srgbClr val="434343"/>
                </a:solidFill>
                <a:latin typeface="Livvic"/>
                <a:ea typeface="Livvic"/>
                <a:cs typeface="Livvic"/>
                <a:sym typeface="Livvic"/>
              </a:rPr>
              <a:t> Step 5: Discuss what’s on each paper and make revisions if needed. </a:t>
            </a:r>
            <a:endParaRPr>
              <a:solidFill>
                <a:srgbClr val="434343"/>
              </a:solidFill>
              <a:latin typeface="Livvic"/>
              <a:ea typeface="Livvic"/>
              <a:cs typeface="Livvic"/>
              <a:sym typeface="Livvic"/>
            </a:endParaRPr>
          </a:p>
          <a:p>
            <a:pPr indent="0" lvl="0" marL="0" rtl="0" algn="l">
              <a:spcBef>
                <a:spcPts val="100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p:txBody>
      </p:sp>
      <p:pic>
        <p:nvPicPr>
          <p:cNvPr id="460" name="Google Shape;460;p58"/>
          <p:cNvPicPr preferRelativeResize="0"/>
          <p:nvPr/>
        </p:nvPicPr>
        <p:blipFill>
          <a:blip r:embed="rId3">
            <a:alphaModFix/>
          </a:blip>
          <a:stretch>
            <a:fillRect/>
          </a:stretch>
        </p:blipFill>
        <p:spPr>
          <a:xfrm>
            <a:off x="7912150" y="3950500"/>
            <a:ext cx="1237550" cy="11929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9"/>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66" name="Google Shape;466;p5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67" name="Google Shape;467;p59"/>
          <p:cNvSpPr txBox="1"/>
          <p:nvPr/>
        </p:nvSpPr>
        <p:spPr>
          <a:xfrm>
            <a:off x="619125" y="241150"/>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Covered By Your Grace"/>
                <a:ea typeface="Covered By Your Grace"/>
                <a:cs typeface="Covered By Your Grace"/>
                <a:sym typeface="Covered By Your Grace"/>
              </a:rPr>
              <a:t>Today we looked at multiplication expressions in two different ways. In the first activity, the number of groups changed while the unit fraction stayed the same like this:</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1900">
                <a:latin typeface="Covered By Your Grace"/>
                <a:ea typeface="Covered By Your Grace"/>
                <a:cs typeface="Covered By Your Grace"/>
                <a:sym typeface="Covered By Your Grace"/>
              </a:rPr>
              <a:t>Then we looked at a situation in which the unit fraction changed and the number of groups stayed the same, like this:</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1900">
                <a:latin typeface="Covered By Your Grace"/>
                <a:ea typeface="Covered By Your Grace"/>
                <a:cs typeface="Covered By Your Grace"/>
                <a:sym typeface="Covered By Your Grace"/>
              </a:rPr>
              <a:t>In both cases, we discussed how we could write any fraction as a product of a whole number and unit fraction. Tell a partner about how we could write as a product of a whole number and a fraction.</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900">
              <a:latin typeface="Covered By Your Grace"/>
              <a:ea typeface="Covered By Your Grace"/>
              <a:cs typeface="Covered By Your Grace"/>
              <a:sym typeface="Covered By Your Grace"/>
            </a:endParaRPr>
          </a:p>
        </p:txBody>
      </p:sp>
      <p:pic>
        <p:nvPicPr>
          <p:cNvPr id="468" name="Google Shape;468;p59"/>
          <p:cNvPicPr preferRelativeResize="0"/>
          <p:nvPr/>
        </p:nvPicPr>
        <p:blipFill>
          <a:blip r:embed="rId3">
            <a:alphaModFix/>
          </a:blip>
          <a:stretch>
            <a:fillRect/>
          </a:stretch>
        </p:blipFill>
        <p:spPr>
          <a:xfrm>
            <a:off x="3394700" y="1146775"/>
            <a:ext cx="559555" cy="1076075"/>
          </a:xfrm>
          <a:prstGeom prst="rect">
            <a:avLst/>
          </a:prstGeom>
          <a:noFill/>
          <a:ln>
            <a:noFill/>
          </a:ln>
        </p:spPr>
      </p:pic>
      <p:pic>
        <p:nvPicPr>
          <p:cNvPr id="469" name="Google Shape;469;p59"/>
          <p:cNvPicPr preferRelativeResize="0"/>
          <p:nvPr/>
        </p:nvPicPr>
        <p:blipFill>
          <a:blip r:embed="rId4">
            <a:alphaModFix/>
          </a:blip>
          <a:stretch>
            <a:fillRect/>
          </a:stretch>
        </p:blipFill>
        <p:spPr>
          <a:xfrm>
            <a:off x="5057775" y="1206653"/>
            <a:ext cx="559550" cy="956312"/>
          </a:xfrm>
          <a:prstGeom prst="rect">
            <a:avLst/>
          </a:prstGeom>
          <a:noFill/>
          <a:ln>
            <a:noFill/>
          </a:ln>
        </p:spPr>
      </p:pic>
      <p:pic>
        <p:nvPicPr>
          <p:cNvPr id="470" name="Google Shape;470;p59"/>
          <p:cNvPicPr preferRelativeResize="0"/>
          <p:nvPr/>
        </p:nvPicPr>
        <p:blipFill rotWithShape="1">
          <a:blip r:embed="rId5">
            <a:alphaModFix/>
          </a:blip>
          <a:srcRect b="50590" l="0" r="0" t="0"/>
          <a:stretch/>
        </p:blipFill>
        <p:spPr>
          <a:xfrm>
            <a:off x="3436350" y="3059450"/>
            <a:ext cx="476250" cy="560050"/>
          </a:xfrm>
          <a:prstGeom prst="rect">
            <a:avLst/>
          </a:prstGeom>
          <a:noFill/>
          <a:ln>
            <a:noFill/>
          </a:ln>
        </p:spPr>
      </p:pic>
      <p:pic>
        <p:nvPicPr>
          <p:cNvPr id="471" name="Google Shape;471;p59"/>
          <p:cNvPicPr preferRelativeResize="0"/>
          <p:nvPr/>
        </p:nvPicPr>
        <p:blipFill rotWithShape="1">
          <a:blip r:embed="rId5">
            <a:alphaModFix/>
          </a:blip>
          <a:srcRect b="0" l="0" r="0" t="50590"/>
          <a:stretch/>
        </p:blipFill>
        <p:spPr>
          <a:xfrm>
            <a:off x="4581525" y="3059450"/>
            <a:ext cx="476250" cy="5600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75" name="Shape 475"/>
        <p:cNvGrpSpPr/>
        <p:nvPr/>
      </p:nvGrpSpPr>
      <p:grpSpPr>
        <a:xfrm>
          <a:off x="0" y="0"/>
          <a:ext cx="0" cy="0"/>
          <a:chOff x="0" y="0"/>
          <a:chExt cx="0" cy="0"/>
        </a:xfrm>
      </p:grpSpPr>
      <p:sp>
        <p:nvSpPr>
          <p:cNvPr id="476" name="Google Shape;476;p60"/>
          <p:cNvSpPr txBox="1"/>
          <p:nvPr>
            <p:ph type="ctrTitle"/>
          </p:nvPr>
        </p:nvSpPr>
        <p:spPr>
          <a:xfrm>
            <a:off x="1299650" y="1421600"/>
            <a:ext cx="6889500" cy="12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solidFill>
                  <a:srgbClr val="434343"/>
                </a:solidFill>
                <a:latin typeface="Hepta Slab"/>
                <a:ea typeface="Hepta Slab"/>
                <a:cs typeface="Hepta Slab"/>
                <a:sym typeface="Hepta Slab"/>
              </a:rPr>
              <a:t>Groups with More Things </a:t>
            </a:r>
            <a:endParaRPr sz="35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100">
              <a:solidFill>
                <a:srgbClr val="434343"/>
              </a:solidFill>
              <a:latin typeface="Hepta Slab"/>
              <a:ea typeface="Hepta Slab"/>
              <a:cs typeface="Hepta Slab"/>
              <a:sym typeface="Hepta Slab"/>
            </a:endParaRPr>
          </a:p>
        </p:txBody>
      </p:sp>
      <p:sp>
        <p:nvSpPr>
          <p:cNvPr id="477" name="Google Shape;477;p60"/>
          <p:cNvSpPr txBox="1"/>
          <p:nvPr/>
        </p:nvSpPr>
        <p:spPr>
          <a:xfrm>
            <a:off x="2778450" y="25141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any fraction by a whole number.</a:t>
            </a:r>
            <a:endParaRPr>
              <a:latin typeface="Quicksand"/>
              <a:ea typeface="Quicksand"/>
              <a:cs typeface="Quicksand"/>
              <a:sym typeface="Quicksand"/>
            </a:endParaRPr>
          </a:p>
        </p:txBody>
      </p:sp>
      <p:sp>
        <p:nvSpPr>
          <p:cNvPr id="478" name="Google Shape;478;p60"/>
          <p:cNvSpPr/>
          <p:nvPr/>
        </p:nvSpPr>
        <p:spPr>
          <a:xfrm>
            <a:off x="2311027" y="2514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60"/>
          <p:cNvSpPr txBox="1"/>
          <p:nvPr/>
        </p:nvSpPr>
        <p:spPr>
          <a:xfrm>
            <a:off x="0" y="4834325"/>
            <a:ext cx="3441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 4.NF.B.4.a, 4.NF.B.4.b, 4.NF.B.4.c</a:t>
            </a:r>
            <a:endParaRPr sz="1100">
              <a:latin typeface="Quicksand"/>
              <a:ea typeface="Quicksand"/>
              <a:cs typeface="Quicksand"/>
              <a:sym typeface="Quicksand"/>
            </a:endParaRPr>
          </a:p>
        </p:txBody>
      </p:sp>
      <p:sp>
        <p:nvSpPr>
          <p:cNvPr id="480" name="Google Shape;480;p60"/>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1"/>
          <p:cNvSpPr txBox="1"/>
          <p:nvPr>
            <p:ph type="ctrTitle"/>
          </p:nvPr>
        </p:nvSpPr>
        <p:spPr>
          <a:xfrm>
            <a:off x="633425" y="4798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Notice and Wonder: Thirds</a:t>
            </a:r>
            <a:endParaRPr b="0" sz="3100">
              <a:solidFill>
                <a:srgbClr val="595959"/>
              </a:solidFill>
              <a:latin typeface="Hepta Slab"/>
              <a:ea typeface="Hepta Slab"/>
              <a:cs typeface="Hepta Slab"/>
              <a:sym typeface="Hepta Slab"/>
            </a:endParaRPr>
          </a:p>
        </p:txBody>
      </p:sp>
      <p:sp>
        <p:nvSpPr>
          <p:cNvPr id="486" name="Google Shape;486;p6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87" name="Google Shape;487;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88" name="Google Shape;488;p61"/>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1"/>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490" name="Google Shape;490;p61"/>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61"/>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492" name="Google Shape;492;p61"/>
          <p:cNvPicPr preferRelativeResize="0"/>
          <p:nvPr/>
        </p:nvPicPr>
        <p:blipFill>
          <a:blip r:embed="rId3">
            <a:alphaModFix/>
          </a:blip>
          <a:stretch>
            <a:fillRect/>
          </a:stretch>
        </p:blipFill>
        <p:spPr>
          <a:xfrm>
            <a:off x="2624500" y="1952407"/>
            <a:ext cx="4105275" cy="10763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62"/>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 Diagrams for Groups of Many Fractions</a:t>
            </a:r>
            <a:endParaRPr b="0" sz="2700">
              <a:solidFill>
                <a:srgbClr val="595959"/>
              </a:solidFill>
              <a:latin typeface="Hepta Slab"/>
              <a:ea typeface="Hepta Slab"/>
              <a:cs typeface="Hepta Slab"/>
              <a:sym typeface="Hepta Slab"/>
            </a:endParaRPr>
          </a:p>
        </p:txBody>
      </p:sp>
      <p:sp>
        <p:nvSpPr>
          <p:cNvPr id="498" name="Google Shape;498;p6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99" name="Google Shape;499;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00" name="Google Shape;500;p62"/>
          <p:cNvSpPr txBox="1"/>
          <p:nvPr/>
        </p:nvSpPr>
        <p:spPr>
          <a:xfrm>
            <a:off x="422700" y="1108750"/>
            <a:ext cx="8598300" cy="4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1. Write a multiplication expression to represent the shaded parts of each diagram. Then, find the value of the expression.</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2. What do you notice about the numbers in the multiplication expression and in the value in each case?</a:t>
            </a:r>
            <a:endParaRPr>
              <a:solidFill>
                <a:srgbClr val="434343"/>
              </a:solidFill>
              <a:latin typeface="Livvic"/>
              <a:ea typeface="Livvic"/>
              <a:cs typeface="Livvic"/>
              <a:sym typeface="Livvic"/>
            </a:endParaRPr>
          </a:p>
        </p:txBody>
      </p:sp>
      <p:pic>
        <p:nvPicPr>
          <p:cNvPr id="501" name="Google Shape;501;p62"/>
          <p:cNvPicPr preferRelativeResize="0"/>
          <p:nvPr/>
        </p:nvPicPr>
        <p:blipFill>
          <a:blip r:embed="rId3">
            <a:alphaModFix/>
          </a:blip>
          <a:stretch>
            <a:fillRect/>
          </a:stretch>
        </p:blipFill>
        <p:spPr>
          <a:xfrm>
            <a:off x="604850" y="1702375"/>
            <a:ext cx="1819574" cy="1441050"/>
          </a:xfrm>
          <a:prstGeom prst="rect">
            <a:avLst/>
          </a:prstGeom>
          <a:noFill/>
          <a:ln>
            <a:noFill/>
          </a:ln>
        </p:spPr>
      </p:pic>
      <p:pic>
        <p:nvPicPr>
          <p:cNvPr id="502" name="Google Shape;502;p62"/>
          <p:cNvPicPr preferRelativeResize="0"/>
          <p:nvPr/>
        </p:nvPicPr>
        <p:blipFill>
          <a:blip r:embed="rId4">
            <a:alphaModFix/>
          </a:blip>
          <a:stretch>
            <a:fillRect/>
          </a:stretch>
        </p:blipFill>
        <p:spPr>
          <a:xfrm>
            <a:off x="2576825" y="1702375"/>
            <a:ext cx="1896817" cy="1441050"/>
          </a:xfrm>
          <a:prstGeom prst="rect">
            <a:avLst/>
          </a:prstGeom>
          <a:noFill/>
          <a:ln>
            <a:noFill/>
          </a:ln>
        </p:spPr>
      </p:pic>
      <p:pic>
        <p:nvPicPr>
          <p:cNvPr id="503" name="Google Shape;503;p62"/>
          <p:cNvPicPr preferRelativeResize="0"/>
          <p:nvPr/>
        </p:nvPicPr>
        <p:blipFill>
          <a:blip r:embed="rId5">
            <a:alphaModFix/>
          </a:blip>
          <a:stretch>
            <a:fillRect/>
          </a:stretch>
        </p:blipFill>
        <p:spPr>
          <a:xfrm>
            <a:off x="4554625" y="1702375"/>
            <a:ext cx="1819575" cy="1577812"/>
          </a:xfrm>
          <a:prstGeom prst="rect">
            <a:avLst/>
          </a:prstGeom>
          <a:noFill/>
          <a:ln>
            <a:noFill/>
          </a:ln>
        </p:spPr>
      </p:pic>
      <p:pic>
        <p:nvPicPr>
          <p:cNvPr id="504" name="Google Shape;504;p62"/>
          <p:cNvPicPr preferRelativeResize="0"/>
          <p:nvPr/>
        </p:nvPicPr>
        <p:blipFill>
          <a:blip r:embed="rId6">
            <a:alphaModFix/>
          </a:blip>
          <a:stretch>
            <a:fillRect/>
          </a:stretch>
        </p:blipFill>
        <p:spPr>
          <a:xfrm>
            <a:off x="6526600" y="1733350"/>
            <a:ext cx="1960800" cy="1671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3"/>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 Diagrams for Groups of Many Fractions</a:t>
            </a:r>
            <a:endParaRPr b="0" sz="2700">
              <a:solidFill>
                <a:srgbClr val="595959"/>
              </a:solidFill>
              <a:latin typeface="Hepta Slab"/>
              <a:ea typeface="Hepta Slab"/>
              <a:cs typeface="Hepta Slab"/>
              <a:sym typeface="Hepta Slab"/>
            </a:endParaRPr>
          </a:p>
        </p:txBody>
      </p:sp>
      <p:sp>
        <p:nvSpPr>
          <p:cNvPr id="510" name="Google Shape;510;p6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11" name="Google Shape;511;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12" name="Google Shape;512;p63"/>
          <p:cNvSpPr txBox="1"/>
          <p:nvPr/>
        </p:nvSpPr>
        <p:spPr>
          <a:xfrm>
            <a:off x="1053750" y="1049225"/>
            <a:ext cx="6828300" cy="4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3. 	Use the pattern to find the value of each expression. Explain your reasoning. </a:t>
            </a:r>
            <a:endParaRPr>
              <a:solidFill>
                <a:srgbClr val="434343"/>
              </a:solidFill>
              <a:latin typeface="Livvic"/>
              <a:ea typeface="Livvic"/>
              <a:cs typeface="Livvic"/>
              <a:sym typeface="Livvic"/>
            </a:endParaRPr>
          </a:p>
          <a:p>
            <a:pPr indent="457200" lvl="0" marL="0" rtl="0" algn="l">
              <a:spcBef>
                <a:spcPts val="0"/>
              </a:spcBef>
              <a:spcAft>
                <a:spcPts val="0"/>
              </a:spcAft>
              <a:buNone/>
            </a:pPr>
            <a:r>
              <a:rPr lang="en">
                <a:solidFill>
                  <a:srgbClr val="434343"/>
                </a:solidFill>
                <a:latin typeface="Livvic"/>
                <a:ea typeface="Livvic"/>
                <a:cs typeface="Livvic"/>
                <a:sym typeface="Livvic"/>
              </a:rPr>
              <a:t>Draw a diagram if it is helpful.</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p:txBody>
      </p:sp>
      <p:pic>
        <p:nvPicPr>
          <p:cNvPr id="513" name="Google Shape;513;p63"/>
          <p:cNvPicPr preferRelativeResize="0"/>
          <p:nvPr/>
        </p:nvPicPr>
        <p:blipFill>
          <a:blip r:embed="rId3">
            <a:alphaModFix/>
          </a:blip>
          <a:stretch>
            <a:fillRect/>
          </a:stretch>
        </p:blipFill>
        <p:spPr>
          <a:xfrm>
            <a:off x="2462200" y="1651525"/>
            <a:ext cx="1633550" cy="3002625"/>
          </a:xfrm>
          <a:prstGeom prst="rect">
            <a:avLst/>
          </a:prstGeom>
          <a:noFill/>
          <a:ln>
            <a:noFill/>
          </a:ln>
        </p:spPr>
      </p:pic>
      <p:pic>
        <p:nvPicPr>
          <p:cNvPr id="514" name="Google Shape;514;p63"/>
          <p:cNvPicPr preferRelativeResize="0"/>
          <p:nvPr/>
        </p:nvPicPr>
        <p:blipFill>
          <a:blip r:embed="rId4">
            <a:alphaModFix/>
          </a:blip>
          <a:stretch>
            <a:fillRect/>
          </a:stretch>
        </p:blipFill>
        <p:spPr>
          <a:xfrm>
            <a:off x="5010150" y="1686000"/>
            <a:ext cx="1466850" cy="2933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4"/>
          <p:cNvSpPr txBox="1"/>
          <p:nvPr>
            <p:ph type="ctrTitle"/>
          </p:nvPr>
        </p:nvSpPr>
        <p:spPr>
          <a:xfrm>
            <a:off x="685800" y="439242"/>
            <a:ext cx="7772400" cy="66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Mai’s Big Discovery</a:t>
            </a:r>
            <a:endParaRPr b="0" sz="3200">
              <a:solidFill>
                <a:srgbClr val="595959"/>
              </a:solidFill>
              <a:latin typeface="Hepta Slab"/>
              <a:ea typeface="Hepta Slab"/>
              <a:cs typeface="Hepta Slab"/>
              <a:sym typeface="Hepta Slab"/>
            </a:endParaRPr>
          </a:p>
        </p:txBody>
      </p:sp>
      <p:sp>
        <p:nvSpPr>
          <p:cNvPr id="520" name="Google Shape;520;p6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21" name="Google Shape;521;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22" name="Google Shape;522;p64"/>
          <p:cNvSpPr txBox="1"/>
          <p:nvPr/>
        </p:nvSpPr>
        <p:spPr>
          <a:xfrm>
            <a:off x="392900" y="1108850"/>
            <a:ext cx="8120100" cy="8001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en" sz="1600"/>
              <a:t>1. 	Evaluate each expression. Use a diagram if it is helpful.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457200" lvl="0" marL="0" rtl="0" algn="l">
              <a:spcBef>
                <a:spcPts val="0"/>
              </a:spcBef>
              <a:spcAft>
                <a:spcPts val="0"/>
              </a:spcAft>
              <a:buNone/>
            </a:pPr>
            <a:r>
              <a:t/>
            </a:r>
            <a:endParaRPr sz="1600"/>
          </a:p>
          <a:p>
            <a:pPr indent="0" lvl="0" marL="457200" rtl="0" algn="l">
              <a:spcBef>
                <a:spcPts val="0"/>
              </a:spcBef>
              <a:spcAft>
                <a:spcPts val="0"/>
              </a:spcAft>
              <a:buNone/>
            </a:pPr>
            <a:r>
              <a:rPr lang="en" sz="1600"/>
              <a:t>2. Mai said she can multiply any fraction by a whole number by multiplying the whole number by the numerator and keeping the denominator. Do you agree with Mai? Explain your reasoning. </a:t>
            </a:r>
            <a:endParaRPr sz="1600"/>
          </a:p>
        </p:txBody>
      </p:sp>
      <p:pic>
        <p:nvPicPr>
          <p:cNvPr id="523" name="Google Shape;523;p64"/>
          <p:cNvPicPr preferRelativeResize="0"/>
          <p:nvPr/>
        </p:nvPicPr>
        <p:blipFill>
          <a:blip r:embed="rId3">
            <a:alphaModFix/>
          </a:blip>
          <a:stretch>
            <a:fillRect/>
          </a:stretch>
        </p:blipFill>
        <p:spPr>
          <a:xfrm>
            <a:off x="2486000" y="1573250"/>
            <a:ext cx="815100" cy="1996995"/>
          </a:xfrm>
          <a:prstGeom prst="rect">
            <a:avLst/>
          </a:prstGeom>
          <a:noFill/>
          <a:ln>
            <a:noFill/>
          </a:ln>
        </p:spPr>
      </p:pic>
      <p:pic>
        <p:nvPicPr>
          <p:cNvPr id="524" name="Google Shape;524;p64"/>
          <p:cNvPicPr preferRelativeResize="0"/>
          <p:nvPr/>
        </p:nvPicPr>
        <p:blipFill>
          <a:blip r:embed="rId4">
            <a:alphaModFix/>
          </a:blip>
          <a:stretch>
            <a:fillRect/>
          </a:stretch>
        </p:blipFill>
        <p:spPr>
          <a:xfrm>
            <a:off x="4109413" y="1739850"/>
            <a:ext cx="925175" cy="13676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65"/>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530" name="Google Shape;530;p65"/>
          <p:cNvPicPr preferRelativeResize="0"/>
          <p:nvPr/>
        </p:nvPicPr>
        <p:blipFill rotWithShape="1">
          <a:blip r:embed="rId3">
            <a:alphaModFix/>
          </a:blip>
          <a:srcRect b="0" l="21370" r="22481" t="0"/>
          <a:stretch/>
        </p:blipFill>
        <p:spPr>
          <a:xfrm>
            <a:off x="3124200" y="2223971"/>
            <a:ext cx="1068600" cy="1197004"/>
          </a:xfrm>
          <a:prstGeom prst="rect">
            <a:avLst/>
          </a:prstGeom>
          <a:noFill/>
          <a:ln>
            <a:noFill/>
          </a:ln>
        </p:spPr>
      </p:pic>
      <p:grpSp>
        <p:nvGrpSpPr>
          <p:cNvPr id="531" name="Google Shape;531;p65"/>
          <p:cNvGrpSpPr/>
          <p:nvPr/>
        </p:nvGrpSpPr>
        <p:grpSpPr>
          <a:xfrm>
            <a:off x="5655473" y="1728975"/>
            <a:ext cx="2201378" cy="1444493"/>
            <a:chOff x="6369848" y="2030675"/>
            <a:chExt cx="2201378" cy="1444493"/>
          </a:xfrm>
        </p:grpSpPr>
        <p:sp>
          <p:nvSpPr>
            <p:cNvPr id="532" name="Google Shape;532;p65"/>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65"/>
            <p:cNvSpPr txBox="1"/>
            <p:nvPr/>
          </p:nvSpPr>
          <p:spPr>
            <a:xfrm>
              <a:off x="6732837" y="21716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Why can we multiply 4 x 2  to get the numerator of the product</a:t>
              </a:r>
              <a:endParaRPr b="1" sz="1000">
                <a:latin typeface="Quicksand"/>
                <a:ea typeface="Quicksand"/>
                <a:cs typeface="Quicksand"/>
                <a:sym typeface="Quicksand"/>
              </a:endParaRPr>
            </a:p>
          </p:txBody>
        </p:sp>
      </p:grpSp>
      <p:sp>
        <p:nvSpPr>
          <p:cNvPr id="534" name="Google Shape;534;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535" name="Google Shape;535;p65"/>
          <p:cNvGrpSpPr/>
          <p:nvPr/>
        </p:nvGrpSpPr>
        <p:grpSpPr>
          <a:xfrm>
            <a:off x="583393" y="1501147"/>
            <a:ext cx="2428861" cy="1284397"/>
            <a:chOff x="1095361" y="1845150"/>
            <a:chExt cx="2612240" cy="1667182"/>
          </a:xfrm>
        </p:grpSpPr>
        <p:sp>
          <p:nvSpPr>
            <p:cNvPr id="536" name="Google Shape;536;p65"/>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65"/>
            <p:cNvSpPr txBox="1"/>
            <p:nvPr/>
          </p:nvSpPr>
          <p:spPr>
            <a:xfrm>
              <a:off x="1405032" y="1845155"/>
              <a:ext cx="21489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Let’s discuss Mai’s reasoning using the expression and the diagram below from today’s warm-up, "</a:t>
              </a:r>
              <a:endParaRPr b="1" sz="1100">
                <a:latin typeface="Quicksand"/>
                <a:ea typeface="Quicksand"/>
                <a:cs typeface="Quicksand"/>
                <a:sym typeface="Quicksand"/>
              </a:endParaRPr>
            </a:p>
          </p:txBody>
        </p:sp>
      </p:grpSp>
      <p:sp>
        <p:nvSpPr>
          <p:cNvPr id="538" name="Google Shape;538;p65"/>
          <p:cNvSpPr txBox="1"/>
          <p:nvPr/>
        </p:nvSpPr>
        <p:spPr>
          <a:xfrm>
            <a:off x="583400" y="50007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multiplied fractions by whole numbers. Mai said she can multiply any fraction by a whole number by multiplying the whole number by the numerator and keeping the denominator.</a:t>
            </a:r>
            <a:endParaRPr sz="2100">
              <a:latin typeface="Covered By Your Grace"/>
              <a:ea typeface="Covered By Your Grace"/>
              <a:cs typeface="Covered By Your Grace"/>
              <a:sym typeface="Covered By Your Grace"/>
            </a:endParaRPr>
          </a:p>
        </p:txBody>
      </p:sp>
      <p:pic>
        <p:nvPicPr>
          <p:cNvPr id="539" name="Google Shape;539;p65"/>
          <p:cNvPicPr preferRelativeResize="0"/>
          <p:nvPr/>
        </p:nvPicPr>
        <p:blipFill rotWithShape="1">
          <a:blip r:embed="rId3">
            <a:alphaModFix/>
          </a:blip>
          <a:srcRect b="0" l="21370" r="22481" t="0"/>
          <a:stretch/>
        </p:blipFill>
        <p:spPr>
          <a:xfrm>
            <a:off x="4979200" y="3420971"/>
            <a:ext cx="1068600" cy="1197004"/>
          </a:xfrm>
          <a:prstGeom prst="rect">
            <a:avLst/>
          </a:prstGeom>
          <a:noFill/>
          <a:ln>
            <a:noFill/>
          </a:ln>
        </p:spPr>
      </p:pic>
      <p:pic>
        <p:nvPicPr>
          <p:cNvPr id="540" name="Google Shape;540;p65"/>
          <p:cNvPicPr preferRelativeResize="0"/>
          <p:nvPr/>
        </p:nvPicPr>
        <p:blipFill>
          <a:blip r:embed="rId4">
            <a:alphaModFix/>
          </a:blip>
          <a:stretch>
            <a:fillRect/>
          </a:stretch>
        </p:blipFill>
        <p:spPr>
          <a:xfrm>
            <a:off x="700100" y="3658378"/>
            <a:ext cx="2621750" cy="722200"/>
          </a:xfrm>
          <a:prstGeom prst="rect">
            <a:avLst/>
          </a:prstGeom>
          <a:noFill/>
          <a:ln>
            <a:noFill/>
          </a:ln>
        </p:spPr>
      </p:pic>
      <p:pic>
        <p:nvPicPr>
          <p:cNvPr id="541" name="Google Shape;541;p65"/>
          <p:cNvPicPr preferRelativeResize="0"/>
          <p:nvPr/>
        </p:nvPicPr>
        <p:blipFill>
          <a:blip r:embed="rId5">
            <a:alphaModFix/>
          </a:blip>
          <a:stretch>
            <a:fillRect/>
          </a:stretch>
        </p:blipFill>
        <p:spPr>
          <a:xfrm>
            <a:off x="1452579" y="3024590"/>
            <a:ext cx="897150" cy="394746"/>
          </a:xfrm>
          <a:prstGeom prst="rect">
            <a:avLst/>
          </a:prstGeom>
          <a:noFill/>
          <a:ln>
            <a:noFill/>
          </a:ln>
        </p:spPr>
      </p:pic>
      <p:grpSp>
        <p:nvGrpSpPr>
          <p:cNvPr id="542" name="Google Shape;542;p65"/>
          <p:cNvGrpSpPr/>
          <p:nvPr/>
        </p:nvGrpSpPr>
        <p:grpSpPr>
          <a:xfrm>
            <a:off x="6629398" y="3173475"/>
            <a:ext cx="2201378" cy="1444493"/>
            <a:chOff x="6369848" y="2030675"/>
            <a:chExt cx="2201378" cy="1444493"/>
          </a:xfrm>
        </p:grpSpPr>
        <p:sp>
          <p:nvSpPr>
            <p:cNvPr id="543" name="Google Shape;543;p65"/>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65"/>
            <p:cNvSpPr txBox="1"/>
            <p:nvPr/>
          </p:nvSpPr>
          <p:spPr>
            <a:xfrm>
              <a:off x="6732837" y="21716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Why is the denominator of the product the same as the fraction in the expression?</a:t>
              </a:r>
              <a:endParaRPr b="1" sz="1000">
                <a:latin typeface="Quicksand"/>
                <a:ea typeface="Quicksand"/>
                <a:cs typeface="Quicksand"/>
                <a:sym typeface="Quicksand"/>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548" name="Shape 548"/>
        <p:cNvGrpSpPr/>
        <p:nvPr/>
      </p:nvGrpSpPr>
      <p:grpSpPr>
        <a:xfrm>
          <a:off x="0" y="0"/>
          <a:ext cx="0" cy="0"/>
          <a:chOff x="0" y="0"/>
          <a:chExt cx="0" cy="0"/>
        </a:xfrm>
      </p:grpSpPr>
      <p:sp>
        <p:nvSpPr>
          <p:cNvPr id="549" name="Google Shape;549;p66"/>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Relate Multiplication Expressions</a:t>
            </a:r>
            <a:endParaRPr sz="4400">
              <a:latin typeface="Hepta Slab"/>
              <a:ea typeface="Hepta Slab"/>
              <a:cs typeface="Hepta Slab"/>
              <a:sym typeface="Hepta Slab"/>
            </a:endParaRPr>
          </a:p>
        </p:txBody>
      </p:sp>
      <p:sp>
        <p:nvSpPr>
          <p:cNvPr id="550" name="Google Shape;550;p66"/>
          <p:cNvSpPr txBox="1"/>
          <p:nvPr/>
        </p:nvSpPr>
        <p:spPr>
          <a:xfrm>
            <a:off x="2778450" y="2906325"/>
            <a:ext cx="481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multiplication expressions in different ways.</a:t>
            </a:r>
            <a:endParaRPr>
              <a:latin typeface="Quicksand"/>
              <a:ea typeface="Quicksand"/>
              <a:cs typeface="Quicksand"/>
              <a:sym typeface="Quicksand"/>
            </a:endParaRPr>
          </a:p>
        </p:txBody>
      </p:sp>
      <p:sp>
        <p:nvSpPr>
          <p:cNvPr id="551" name="Google Shape;551;p66"/>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4.NF.B.4.a, 4.NF.B.4.b, 4.NF.B.4.c</a:t>
            </a:r>
            <a:endParaRPr sz="1100">
              <a:latin typeface="Quicksand"/>
              <a:ea typeface="Quicksand"/>
              <a:cs typeface="Quicksand"/>
              <a:sym typeface="Quicksand"/>
            </a:endParaRPr>
          </a:p>
        </p:txBody>
      </p:sp>
      <p:sp>
        <p:nvSpPr>
          <p:cNvPr id="553" name="Google Shape;553;p66"/>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67"/>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Many Do You See?</a:t>
            </a:r>
            <a:endParaRPr b="0" sz="3400">
              <a:solidFill>
                <a:srgbClr val="595959"/>
              </a:solidFill>
              <a:latin typeface="Hepta Slab"/>
              <a:ea typeface="Hepta Slab"/>
              <a:cs typeface="Hepta Slab"/>
              <a:sym typeface="Hepta Slab"/>
            </a:endParaRPr>
          </a:p>
        </p:txBody>
      </p:sp>
      <p:sp>
        <p:nvSpPr>
          <p:cNvPr id="559" name="Google Shape;559;p6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60" name="Google Shape;560;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61" name="Google Shape;561;p67"/>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67"/>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many thirds do you see? How do you see them?</a:t>
            </a:r>
            <a:endParaRPr b="1" sz="1600">
              <a:solidFill>
                <a:srgbClr val="434343"/>
              </a:solidFill>
              <a:latin typeface="Caveat Brush"/>
              <a:ea typeface="Caveat Brush"/>
              <a:cs typeface="Caveat Brush"/>
              <a:sym typeface="Caveat Brush"/>
            </a:endParaRPr>
          </a:p>
        </p:txBody>
      </p:sp>
      <p:pic>
        <p:nvPicPr>
          <p:cNvPr id="563" name="Google Shape;563;p67"/>
          <p:cNvPicPr preferRelativeResize="0"/>
          <p:nvPr/>
        </p:nvPicPr>
        <p:blipFill>
          <a:blip r:embed="rId3">
            <a:alphaModFix/>
          </a:blip>
          <a:stretch>
            <a:fillRect/>
          </a:stretch>
        </p:blipFill>
        <p:spPr>
          <a:xfrm>
            <a:off x="2915388" y="2577092"/>
            <a:ext cx="5421363" cy="15213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68"/>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Complete the Equations</a:t>
            </a:r>
            <a:endParaRPr b="0" sz="3400">
              <a:solidFill>
                <a:srgbClr val="595959"/>
              </a:solidFill>
              <a:latin typeface="Hepta Slab"/>
              <a:ea typeface="Hepta Slab"/>
              <a:cs typeface="Hepta Slab"/>
              <a:sym typeface="Hepta Slab"/>
            </a:endParaRPr>
          </a:p>
        </p:txBody>
      </p:sp>
      <p:sp>
        <p:nvSpPr>
          <p:cNvPr id="569" name="Google Shape;569;p6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70" name="Google Shape;570;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71" name="Google Shape;571;p68"/>
          <p:cNvPicPr preferRelativeResize="0"/>
          <p:nvPr/>
        </p:nvPicPr>
        <p:blipFill>
          <a:blip r:embed="rId3">
            <a:alphaModFix/>
          </a:blip>
          <a:stretch>
            <a:fillRect/>
          </a:stretch>
        </p:blipFill>
        <p:spPr>
          <a:xfrm>
            <a:off x="1268450" y="1108750"/>
            <a:ext cx="6772276" cy="335261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9"/>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Complete the Equations</a:t>
            </a:r>
            <a:endParaRPr b="0" sz="3400">
              <a:solidFill>
                <a:srgbClr val="595959"/>
              </a:solidFill>
              <a:latin typeface="Hepta Slab"/>
              <a:ea typeface="Hepta Slab"/>
              <a:cs typeface="Hepta Slab"/>
              <a:sym typeface="Hepta Slab"/>
            </a:endParaRPr>
          </a:p>
        </p:txBody>
      </p:sp>
      <p:sp>
        <p:nvSpPr>
          <p:cNvPr id="577" name="Google Shape;577;p6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78" name="Google Shape;578;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79" name="Google Shape;579;p69"/>
          <p:cNvPicPr preferRelativeResize="0"/>
          <p:nvPr/>
        </p:nvPicPr>
        <p:blipFill>
          <a:blip r:embed="rId3">
            <a:alphaModFix/>
          </a:blip>
          <a:stretch>
            <a:fillRect/>
          </a:stretch>
        </p:blipFill>
        <p:spPr>
          <a:xfrm>
            <a:off x="1152525" y="1261125"/>
            <a:ext cx="7003051" cy="3025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0"/>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Complete the Equations</a:t>
            </a:r>
            <a:endParaRPr b="0" sz="3400">
              <a:solidFill>
                <a:srgbClr val="595959"/>
              </a:solidFill>
              <a:latin typeface="Hepta Slab"/>
              <a:ea typeface="Hepta Slab"/>
              <a:cs typeface="Hepta Slab"/>
              <a:sym typeface="Hepta Slab"/>
            </a:endParaRPr>
          </a:p>
        </p:txBody>
      </p:sp>
      <p:sp>
        <p:nvSpPr>
          <p:cNvPr id="585" name="Google Shape;585;p7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86" name="Google Shape;586;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87" name="Google Shape;587;p70"/>
          <p:cNvPicPr preferRelativeResize="0"/>
          <p:nvPr/>
        </p:nvPicPr>
        <p:blipFill>
          <a:blip r:embed="rId3">
            <a:alphaModFix/>
          </a:blip>
          <a:stretch>
            <a:fillRect/>
          </a:stretch>
        </p:blipFill>
        <p:spPr>
          <a:xfrm>
            <a:off x="1866900" y="1108750"/>
            <a:ext cx="5622125" cy="3168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71"/>
          <p:cNvSpPr txBox="1"/>
          <p:nvPr>
            <p:ph type="ctrTitle"/>
          </p:nvPr>
        </p:nvSpPr>
        <p:spPr>
          <a:xfrm>
            <a:off x="352425" y="1762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Card Sort: Equivalent Expressions</a:t>
            </a:r>
            <a:endParaRPr b="0" sz="3100">
              <a:solidFill>
                <a:srgbClr val="595959"/>
              </a:solidFill>
              <a:latin typeface="Hepta Slab"/>
              <a:ea typeface="Hepta Slab"/>
              <a:cs typeface="Hepta Slab"/>
              <a:sym typeface="Hepta Slab"/>
            </a:endParaRPr>
          </a:p>
        </p:txBody>
      </p:sp>
      <p:sp>
        <p:nvSpPr>
          <p:cNvPr id="593" name="Google Shape;593;p7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94" name="Google Shape;594;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95" name="Google Shape;595;p71"/>
          <p:cNvPicPr preferRelativeResize="0"/>
          <p:nvPr/>
        </p:nvPicPr>
        <p:blipFill>
          <a:blip r:embed="rId3">
            <a:alphaModFix/>
          </a:blip>
          <a:stretch>
            <a:fillRect/>
          </a:stretch>
        </p:blipFill>
        <p:spPr>
          <a:xfrm>
            <a:off x="1474050" y="3844450"/>
            <a:ext cx="1117181" cy="684275"/>
          </a:xfrm>
          <a:prstGeom prst="rect">
            <a:avLst/>
          </a:prstGeom>
          <a:noFill/>
          <a:ln cap="flat" cmpd="sng" w="19050">
            <a:solidFill>
              <a:schemeClr val="dk2"/>
            </a:solidFill>
            <a:prstDash val="solid"/>
            <a:round/>
            <a:headEnd len="sm" w="sm" type="none"/>
            <a:tailEnd len="sm" w="sm" type="none"/>
          </a:ln>
        </p:spPr>
      </p:pic>
      <p:pic>
        <p:nvPicPr>
          <p:cNvPr id="596" name="Google Shape;596;p71"/>
          <p:cNvPicPr preferRelativeResize="0"/>
          <p:nvPr/>
        </p:nvPicPr>
        <p:blipFill>
          <a:blip r:embed="rId4">
            <a:alphaModFix/>
          </a:blip>
          <a:stretch>
            <a:fillRect/>
          </a:stretch>
        </p:blipFill>
        <p:spPr>
          <a:xfrm>
            <a:off x="5614200" y="3767875"/>
            <a:ext cx="752450" cy="631675"/>
          </a:xfrm>
          <a:prstGeom prst="rect">
            <a:avLst/>
          </a:prstGeom>
          <a:noFill/>
          <a:ln cap="flat" cmpd="sng" w="19050">
            <a:solidFill>
              <a:schemeClr val="dk2"/>
            </a:solidFill>
            <a:prstDash val="solid"/>
            <a:round/>
            <a:headEnd len="sm" w="sm" type="none"/>
            <a:tailEnd len="sm" w="sm" type="none"/>
          </a:ln>
        </p:spPr>
      </p:pic>
      <p:pic>
        <p:nvPicPr>
          <p:cNvPr id="597" name="Google Shape;597;p71"/>
          <p:cNvPicPr preferRelativeResize="0"/>
          <p:nvPr/>
        </p:nvPicPr>
        <p:blipFill>
          <a:blip r:embed="rId5">
            <a:alphaModFix/>
          </a:blip>
          <a:stretch>
            <a:fillRect/>
          </a:stretch>
        </p:blipFill>
        <p:spPr>
          <a:xfrm>
            <a:off x="4318022" y="3770475"/>
            <a:ext cx="752450" cy="689314"/>
          </a:xfrm>
          <a:prstGeom prst="rect">
            <a:avLst/>
          </a:prstGeom>
          <a:noFill/>
          <a:ln cap="flat" cmpd="sng" w="19050">
            <a:solidFill>
              <a:schemeClr val="dk2"/>
            </a:solidFill>
            <a:prstDash val="solid"/>
            <a:round/>
            <a:headEnd len="sm" w="sm" type="none"/>
            <a:tailEnd len="sm" w="sm" type="none"/>
          </a:ln>
        </p:spPr>
      </p:pic>
      <p:pic>
        <p:nvPicPr>
          <p:cNvPr id="598" name="Google Shape;598;p71"/>
          <p:cNvPicPr preferRelativeResize="0"/>
          <p:nvPr/>
        </p:nvPicPr>
        <p:blipFill>
          <a:blip r:embed="rId6">
            <a:alphaModFix/>
          </a:blip>
          <a:stretch>
            <a:fillRect/>
          </a:stretch>
        </p:blipFill>
        <p:spPr>
          <a:xfrm>
            <a:off x="3021850" y="3877549"/>
            <a:ext cx="752450" cy="618081"/>
          </a:xfrm>
          <a:prstGeom prst="rect">
            <a:avLst/>
          </a:prstGeom>
          <a:noFill/>
          <a:ln cap="flat" cmpd="sng" w="19050">
            <a:solidFill>
              <a:schemeClr val="dk2"/>
            </a:solidFill>
            <a:prstDash val="solid"/>
            <a:round/>
            <a:headEnd len="sm" w="sm" type="none"/>
            <a:tailEnd len="sm" w="sm" type="none"/>
          </a:ln>
        </p:spPr>
      </p:pic>
      <p:pic>
        <p:nvPicPr>
          <p:cNvPr id="599" name="Google Shape;599;p71"/>
          <p:cNvPicPr preferRelativeResize="0"/>
          <p:nvPr/>
        </p:nvPicPr>
        <p:blipFill>
          <a:blip r:embed="rId7">
            <a:alphaModFix/>
          </a:blip>
          <a:stretch>
            <a:fillRect/>
          </a:stretch>
        </p:blipFill>
        <p:spPr>
          <a:xfrm>
            <a:off x="2438400" y="2821034"/>
            <a:ext cx="815100" cy="680907"/>
          </a:xfrm>
          <a:prstGeom prst="rect">
            <a:avLst/>
          </a:prstGeom>
          <a:noFill/>
          <a:ln cap="flat" cmpd="sng" w="19050">
            <a:solidFill>
              <a:schemeClr val="dk2"/>
            </a:solidFill>
            <a:prstDash val="solid"/>
            <a:round/>
            <a:headEnd len="sm" w="sm" type="none"/>
            <a:tailEnd len="sm" w="sm" type="none"/>
          </a:ln>
        </p:spPr>
      </p:pic>
      <p:pic>
        <p:nvPicPr>
          <p:cNvPr id="600" name="Google Shape;600;p71"/>
          <p:cNvPicPr preferRelativeResize="0"/>
          <p:nvPr/>
        </p:nvPicPr>
        <p:blipFill>
          <a:blip r:embed="rId8">
            <a:alphaModFix/>
          </a:blip>
          <a:stretch>
            <a:fillRect/>
          </a:stretch>
        </p:blipFill>
        <p:spPr>
          <a:xfrm>
            <a:off x="4043125" y="2819347"/>
            <a:ext cx="1295976" cy="684275"/>
          </a:xfrm>
          <a:prstGeom prst="rect">
            <a:avLst/>
          </a:prstGeom>
          <a:noFill/>
          <a:ln cap="flat" cmpd="sng" w="19050">
            <a:solidFill>
              <a:schemeClr val="dk2"/>
            </a:solidFill>
            <a:prstDash val="solid"/>
            <a:round/>
            <a:headEnd len="sm" w="sm" type="none"/>
            <a:tailEnd len="sm" w="sm" type="none"/>
          </a:ln>
        </p:spPr>
      </p:pic>
      <p:pic>
        <p:nvPicPr>
          <p:cNvPr id="601" name="Google Shape;601;p71"/>
          <p:cNvPicPr preferRelativeResize="0"/>
          <p:nvPr/>
        </p:nvPicPr>
        <p:blipFill>
          <a:blip r:embed="rId9">
            <a:alphaModFix/>
          </a:blip>
          <a:stretch>
            <a:fillRect/>
          </a:stretch>
        </p:blipFill>
        <p:spPr>
          <a:xfrm>
            <a:off x="5907698" y="2747900"/>
            <a:ext cx="1214503" cy="680925"/>
          </a:xfrm>
          <a:prstGeom prst="rect">
            <a:avLst/>
          </a:prstGeom>
          <a:noFill/>
          <a:ln cap="flat" cmpd="sng" w="19050">
            <a:solidFill>
              <a:schemeClr val="dk2"/>
            </a:solidFill>
            <a:prstDash val="solid"/>
            <a:round/>
            <a:headEnd len="sm" w="sm" type="none"/>
            <a:tailEnd len="sm" w="sm" type="none"/>
          </a:ln>
        </p:spPr>
      </p:pic>
      <p:pic>
        <p:nvPicPr>
          <p:cNvPr id="602" name="Google Shape;602;p71"/>
          <p:cNvPicPr preferRelativeResize="0"/>
          <p:nvPr/>
        </p:nvPicPr>
        <p:blipFill>
          <a:blip r:embed="rId10">
            <a:alphaModFix/>
          </a:blip>
          <a:stretch>
            <a:fillRect/>
          </a:stretch>
        </p:blipFill>
        <p:spPr>
          <a:xfrm>
            <a:off x="6797275" y="3743250"/>
            <a:ext cx="918208" cy="680925"/>
          </a:xfrm>
          <a:prstGeom prst="rect">
            <a:avLst/>
          </a:prstGeom>
          <a:noFill/>
          <a:ln cap="flat" cmpd="sng" w="19050">
            <a:solidFill>
              <a:schemeClr val="dk2"/>
            </a:solidFill>
            <a:prstDash val="solid"/>
            <a:round/>
            <a:headEnd len="sm" w="sm" type="none"/>
            <a:tailEnd len="sm" w="sm" type="none"/>
          </a:ln>
        </p:spPr>
      </p:pic>
      <p:sp>
        <p:nvSpPr>
          <p:cNvPr id="603" name="Google Shape;603;p71"/>
          <p:cNvSpPr txBox="1"/>
          <p:nvPr/>
        </p:nvSpPr>
        <p:spPr>
          <a:xfrm>
            <a:off x="702475" y="1023950"/>
            <a:ext cx="7977300" cy="78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give you and your partner a set of cards that show expressions. Match each card to one of the following fractions. Record your matches.</a:t>
            </a:r>
            <a:endParaRPr/>
          </a:p>
        </p:txBody>
      </p:sp>
      <p:pic>
        <p:nvPicPr>
          <p:cNvPr id="604" name="Google Shape;604;p71"/>
          <p:cNvPicPr preferRelativeResize="0"/>
          <p:nvPr/>
        </p:nvPicPr>
        <p:blipFill>
          <a:blip r:embed="rId11">
            <a:alphaModFix/>
          </a:blip>
          <a:stretch>
            <a:fillRect/>
          </a:stretch>
        </p:blipFill>
        <p:spPr>
          <a:xfrm>
            <a:off x="1386375" y="1648675"/>
            <a:ext cx="6738455" cy="78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2"/>
          <p:cNvSpPr txBox="1"/>
          <p:nvPr>
            <p:ph type="ctrTitle"/>
          </p:nvPr>
        </p:nvSpPr>
        <p:spPr>
          <a:xfrm>
            <a:off x="352425" y="1762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Card Sort: Equivalent Expressions</a:t>
            </a:r>
            <a:endParaRPr b="0" sz="3100">
              <a:solidFill>
                <a:srgbClr val="595959"/>
              </a:solidFill>
              <a:latin typeface="Hepta Slab"/>
              <a:ea typeface="Hepta Slab"/>
              <a:cs typeface="Hepta Slab"/>
              <a:sym typeface="Hepta Slab"/>
            </a:endParaRPr>
          </a:p>
        </p:txBody>
      </p:sp>
      <p:sp>
        <p:nvSpPr>
          <p:cNvPr id="610" name="Google Shape;610;p7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11" name="Google Shape;611;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12" name="Google Shape;612;p72"/>
          <p:cNvSpPr txBox="1"/>
          <p:nvPr/>
        </p:nvSpPr>
        <p:spPr>
          <a:xfrm>
            <a:off x="1196550" y="1056325"/>
            <a:ext cx="6750900" cy="78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Complete each equation to make it true. Draw diagrams if you find them useful.</a:t>
            </a:r>
            <a:endParaRPr/>
          </a:p>
        </p:txBody>
      </p:sp>
      <p:pic>
        <p:nvPicPr>
          <p:cNvPr id="613" name="Google Shape;613;p72"/>
          <p:cNvPicPr preferRelativeResize="0"/>
          <p:nvPr/>
        </p:nvPicPr>
        <p:blipFill>
          <a:blip r:embed="rId3">
            <a:alphaModFix/>
          </a:blip>
          <a:stretch>
            <a:fillRect/>
          </a:stretch>
        </p:blipFill>
        <p:spPr>
          <a:xfrm>
            <a:off x="2283625" y="1663525"/>
            <a:ext cx="4312450" cy="2846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pic>
        <p:nvPicPr>
          <p:cNvPr id="618" name="Google Shape;618;p73"/>
          <p:cNvPicPr preferRelativeResize="0"/>
          <p:nvPr/>
        </p:nvPicPr>
        <p:blipFill rotWithShape="1">
          <a:blip r:embed="rId3">
            <a:alphaModFix/>
          </a:blip>
          <a:srcRect b="0" l="21370" r="22481" t="0"/>
          <a:stretch/>
        </p:blipFill>
        <p:spPr>
          <a:xfrm>
            <a:off x="4755375" y="3441396"/>
            <a:ext cx="1068600" cy="1197004"/>
          </a:xfrm>
          <a:prstGeom prst="rect">
            <a:avLst/>
          </a:prstGeom>
          <a:noFill/>
          <a:ln>
            <a:noFill/>
          </a:ln>
        </p:spPr>
      </p:pic>
      <p:sp>
        <p:nvSpPr>
          <p:cNvPr id="619" name="Google Shape;619;p7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20" name="Google Shape;620;p73"/>
          <p:cNvSpPr/>
          <p:nvPr/>
        </p:nvSpPr>
        <p:spPr>
          <a:xfrm flipH="1">
            <a:off x="1595489" y="2510177"/>
            <a:ext cx="2774186" cy="18905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73"/>
          <p:cNvSpPr txBox="1"/>
          <p:nvPr/>
        </p:nvSpPr>
        <p:spPr>
          <a:xfrm>
            <a:off x="1910700" y="275230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Talk with your neighbor to explain how the first equation is related to the second equation, and how that one is related to the third equation</a:t>
            </a:r>
            <a:endParaRPr b="1" sz="1100">
              <a:latin typeface="Quicksand"/>
              <a:ea typeface="Quicksand"/>
              <a:cs typeface="Quicksand"/>
              <a:sym typeface="Quicksand"/>
            </a:endParaRPr>
          </a:p>
        </p:txBody>
      </p:sp>
      <p:sp>
        <p:nvSpPr>
          <p:cNvPr id="622" name="Google Shape;622;p73"/>
          <p:cNvSpPr txBox="1"/>
          <p:nvPr/>
        </p:nvSpPr>
        <p:spPr>
          <a:xfrm>
            <a:off x="464325" y="462000"/>
            <a:ext cx="7608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looked at different expressions to represent the same fraction.</a:t>
            </a:r>
            <a:endParaRPr sz="2100">
              <a:latin typeface="Covered By Your Grace"/>
              <a:ea typeface="Covered By Your Grace"/>
              <a:cs typeface="Covered By Your Grace"/>
              <a:sym typeface="Covered By Your Grace"/>
            </a:endParaRPr>
          </a:p>
        </p:txBody>
      </p:sp>
      <p:pic>
        <p:nvPicPr>
          <p:cNvPr id="623" name="Google Shape;623;p73"/>
          <p:cNvPicPr preferRelativeResize="0"/>
          <p:nvPr/>
        </p:nvPicPr>
        <p:blipFill>
          <a:blip r:embed="rId4">
            <a:alphaModFix/>
          </a:blip>
          <a:stretch>
            <a:fillRect/>
          </a:stretch>
        </p:blipFill>
        <p:spPr>
          <a:xfrm>
            <a:off x="4454750" y="966700"/>
            <a:ext cx="1843675" cy="19390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627" name="Shape 627"/>
        <p:cNvGrpSpPr/>
        <p:nvPr/>
      </p:nvGrpSpPr>
      <p:grpSpPr>
        <a:xfrm>
          <a:off x="0" y="0"/>
          <a:ext cx="0" cy="0"/>
          <a:chOff x="0" y="0"/>
          <a:chExt cx="0" cy="0"/>
        </a:xfrm>
      </p:grpSpPr>
      <p:sp>
        <p:nvSpPr>
          <p:cNvPr id="628" name="Google Shape;628;p74"/>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Batches of </a:t>
            </a:r>
            <a:endParaRPr sz="4400">
              <a:latin typeface="Hepta Slab"/>
              <a:ea typeface="Hepta Slab"/>
              <a:cs typeface="Hepta Slab"/>
              <a:sym typeface="Hepta Slab"/>
            </a:endParaRPr>
          </a:p>
          <a:p>
            <a:pPr indent="0" lvl="0" marL="0" rtl="0" algn="ctr">
              <a:spcBef>
                <a:spcPts val="0"/>
              </a:spcBef>
              <a:spcAft>
                <a:spcPts val="0"/>
              </a:spcAft>
              <a:buNone/>
            </a:pPr>
            <a:r>
              <a:rPr lang="en" sz="4400">
                <a:latin typeface="Hepta Slab"/>
                <a:ea typeface="Hepta Slab"/>
                <a:cs typeface="Hepta Slab"/>
                <a:sym typeface="Hepta Slab"/>
              </a:rPr>
              <a:t>Banana Bread</a:t>
            </a:r>
            <a:endParaRPr sz="4400">
              <a:latin typeface="Hepta Slab"/>
              <a:ea typeface="Hepta Slab"/>
              <a:cs typeface="Hepta Slab"/>
              <a:sym typeface="Hepta Slab"/>
            </a:endParaRPr>
          </a:p>
        </p:txBody>
      </p:sp>
      <p:sp>
        <p:nvSpPr>
          <p:cNvPr id="629" name="Google Shape;629;p74"/>
          <p:cNvSpPr txBox="1"/>
          <p:nvPr/>
        </p:nvSpPr>
        <p:spPr>
          <a:xfrm>
            <a:off x="2596275" y="2906325"/>
            <a:ext cx="49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to solve problems.</a:t>
            </a:r>
            <a:endParaRPr>
              <a:latin typeface="Quicksand"/>
              <a:ea typeface="Quicksand"/>
              <a:cs typeface="Quicksand"/>
              <a:sym typeface="Quicksand"/>
            </a:endParaRPr>
          </a:p>
        </p:txBody>
      </p:sp>
      <p:sp>
        <p:nvSpPr>
          <p:cNvPr id="630" name="Google Shape;630;p74"/>
          <p:cNvSpPr/>
          <p:nvPr/>
        </p:nvSpPr>
        <p:spPr>
          <a:xfrm>
            <a:off x="215552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7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 4.NF.B.4.a, 4.NF.B.4.b</a:t>
            </a:r>
            <a:endParaRPr sz="1100">
              <a:latin typeface="Quicksand"/>
              <a:ea typeface="Quicksand"/>
              <a:cs typeface="Quicksand"/>
              <a:sym typeface="Quicksand"/>
            </a:endParaRPr>
          </a:p>
        </p:txBody>
      </p:sp>
      <p:sp>
        <p:nvSpPr>
          <p:cNvPr id="632" name="Google Shape;632;p7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75"/>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True or False: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Two and Three Factors</a:t>
            </a:r>
            <a:endParaRPr b="0" sz="2900">
              <a:solidFill>
                <a:srgbClr val="595959"/>
              </a:solidFill>
              <a:latin typeface="Hepta Slab"/>
              <a:ea typeface="Hepta Slab"/>
              <a:cs typeface="Hepta Slab"/>
              <a:sym typeface="Hepta Slab"/>
            </a:endParaRPr>
          </a:p>
        </p:txBody>
      </p:sp>
      <p:sp>
        <p:nvSpPr>
          <p:cNvPr id="638" name="Google Shape;638;p7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39" name="Google Shape;639;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40" name="Google Shape;640;p75"/>
          <p:cNvSpPr txBox="1"/>
          <p:nvPr/>
        </p:nvSpPr>
        <p:spPr>
          <a:xfrm>
            <a:off x="642975" y="1433250"/>
            <a:ext cx="8024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Covered By Your Grace"/>
                <a:ea typeface="Covered By Your Grace"/>
                <a:cs typeface="Covered By Your Grace"/>
                <a:sym typeface="Covered By Your Grace"/>
              </a:rPr>
              <a:t>Decide whether each statement is true or false. Be prepared to explain your reasoning.</a:t>
            </a:r>
            <a:endParaRPr sz="1900">
              <a:latin typeface="Covered By Your Grace"/>
              <a:ea typeface="Covered By Your Grace"/>
              <a:cs typeface="Covered By Your Grace"/>
              <a:sym typeface="Covered By Your Grace"/>
            </a:endParaRPr>
          </a:p>
        </p:txBody>
      </p:sp>
      <p:pic>
        <p:nvPicPr>
          <p:cNvPr id="641" name="Google Shape;641;p75"/>
          <p:cNvPicPr preferRelativeResize="0"/>
          <p:nvPr/>
        </p:nvPicPr>
        <p:blipFill>
          <a:blip r:embed="rId3">
            <a:alphaModFix/>
          </a:blip>
          <a:stretch>
            <a:fillRect/>
          </a:stretch>
        </p:blipFill>
        <p:spPr>
          <a:xfrm>
            <a:off x="3224225" y="2326200"/>
            <a:ext cx="2960075" cy="11266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76"/>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True or False: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Two and Three Factors</a:t>
            </a:r>
            <a:endParaRPr b="0" sz="2900">
              <a:solidFill>
                <a:srgbClr val="595959"/>
              </a:solidFill>
              <a:latin typeface="Hepta Slab"/>
              <a:ea typeface="Hepta Slab"/>
              <a:cs typeface="Hepta Slab"/>
              <a:sym typeface="Hepta Slab"/>
            </a:endParaRPr>
          </a:p>
        </p:txBody>
      </p:sp>
      <p:sp>
        <p:nvSpPr>
          <p:cNvPr id="647" name="Google Shape;647;p7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48" name="Google Shape;648;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49" name="Google Shape;649;p76"/>
          <p:cNvSpPr txBox="1"/>
          <p:nvPr/>
        </p:nvSpPr>
        <p:spPr>
          <a:xfrm>
            <a:off x="642975" y="1433250"/>
            <a:ext cx="8024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Covered By Your Grace"/>
                <a:ea typeface="Covered By Your Grace"/>
                <a:cs typeface="Covered By Your Grace"/>
                <a:sym typeface="Covered By Your Grace"/>
              </a:rPr>
              <a:t>Decide whether each statement is true or false. Be prepared to explain your reasoning.</a:t>
            </a:r>
            <a:endParaRPr sz="1900">
              <a:latin typeface="Covered By Your Grace"/>
              <a:ea typeface="Covered By Your Grace"/>
              <a:cs typeface="Covered By Your Grace"/>
              <a:sym typeface="Covered By Your Grace"/>
            </a:endParaRPr>
          </a:p>
        </p:txBody>
      </p:sp>
      <p:pic>
        <p:nvPicPr>
          <p:cNvPr id="650" name="Google Shape;650;p76"/>
          <p:cNvPicPr preferRelativeResize="0"/>
          <p:nvPr/>
        </p:nvPicPr>
        <p:blipFill>
          <a:blip r:embed="rId3">
            <a:alphaModFix/>
          </a:blip>
          <a:stretch>
            <a:fillRect/>
          </a:stretch>
        </p:blipFill>
        <p:spPr>
          <a:xfrm>
            <a:off x="2971050" y="2397650"/>
            <a:ext cx="3201900" cy="9122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77"/>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True or False: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Two and Three Factors</a:t>
            </a:r>
            <a:endParaRPr b="0" sz="2900">
              <a:solidFill>
                <a:srgbClr val="595959"/>
              </a:solidFill>
              <a:latin typeface="Hepta Slab"/>
              <a:ea typeface="Hepta Slab"/>
              <a:cs typeface="Hepta Slab"/>
              <a:sym typeface="Hepta Slab"/>
            </a:endParaRPr>
          </a:p>
        </p:txBody>
      </p:sp>
      <p:sp>
        <p:nvSpPr>
          <p:cNvPr id="656" name="Google Shape;656;p7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57" name="Google Shape;657;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58" name="Google Shape;658;p77"/>
          <p:cNvSpPr txBox="1"/>
          <p:nvPr/>
        </p:nvSpPr>
        <p:spPr>
          <a:xfrm>
            <a:off x="642975" y="1433250"/>
            <a:ext cx="8024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Covered By Your Grace"/>
                <a:ea typeface="Covered By Your Grace"/>
                <a:cs typeface="Covered By Your Grace"/>
                <a:sym typeface="Covered By Your Grace"/>
              </a:rPr>
              <a:t>Decide whether each statement is true or false. Be prepared to explain your reasoning.</a:t>
            </a:r>
            <a:endParaRPr sz="1900">
              <a:latin typeface="Covered By Your Grace"/>
              <a:ea typeface="Covered By Your Grace"/>
              <a:cs typeface="Covered By Your Grace"/>
              <a:sym typeface="Covered By Your Grace"/>
            </a:endParaRPr>
          </a:p>
        </p:txBody>
      </p:sp>
      <p:pic>
        <p:nvPicPr>
          <p:cNvPr id="659" name="Google Shape;659;p77"/>
          <p:cNvPicPr preferRelativeResize="0"/>
          <p:nvPr/>
        </p:nvPicPr>
        <p:blipFill>
          <a:blip r:embed="rId3">
            <a:alphaModFix/>
          </a:blip>
          <a:stretch>
            <a:fillRect/>
          </a:stretch>
        </p:blipFill>
        <p:spPr>
          <a:xfrm>
            <a:off x="2845413" y="2326225"/>
            <a:ext cx="3619825" cy="10313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78"/>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True or False: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Two and Three Factors</a:t>
            </a:r>
            <a:endParaRPr b="0" sz="2900">
              <a:solidFill>
                <a:srgbClr val="595959"/>
              </a:solidFill>
              <a:latin typeface="Hepta Slab"/>
              <a:ea typeface="Hepta Slab"/>
              <a:cs typeface="Hepta Slab"/>
              <a:sym typeface="Hepta Slab"/>
            </a:endParaRPr>
          </a:p>
        </p:txBody>
      </p:sp>
      <p:sp>
        <p:nvSpPr>
          <p:cNvPr id="665" name="Google Shape;665;p7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66" name="Google Shape;666;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67" name="Google Shape;667;p78"/>
          <p:cNvSpPr txBox="1"/>
          <p:nvPr/>
        </p:nvSpPr>
        <p:spPr>
          <a:xfrm>
            <a:off x="642975" y="1433250"/>
            <a:ext cx="8024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Covered By Your Grace"/>
                <a:ea typeface="Covered By Your Grace"/>
                <a:cs typeface="Covered By Your Grace"/>
                <a:sym typeface="Covered By Your Grace"/>
              </a:rPr>
              <a:t>Decide whether each statement is true or false. Be prepared to explain your reasoning.</a:t>
            </a:r>
            <a:endParaRPr sz="1900">
              <a:latin typeface="Covered By Your Grace"/>
              <a:ea typeface="Covered By Your Grace"/>
              <a:cs typeface="Covered By Your Grace"/>
              <a:sym typeface="Covered By Your Grace"/>
            </a:endParaRPr>
          </a:p>
        </p:txBody>
      </p:sp>
      <p:pic>
        <p:nvPicPr>
          <p:cNvPr id="668" name="Google Shape;668;p78"/>
          <p:cNvPicPr preferRelativeResize="0"/>
          <p:nvPr/>
        </p:nvPicPr>
        <p:blipFill>
          <a:blip r:embed="rId3">
            <a:alphaModFix/>
          </a:blip>
          <a:stretch>
            <a:fillRect/>
          </a:stretch>
        </p:blipFill>
        <p:spPr>
          <a:xfrm>
            <a:off x="2009775" y="2469100"/>
            <a:ext cx="4958600" cy="10075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7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Banana Bread Recipe</a:t>
            </a:r>
            <a:endParaRPr b="0" sz="3400">
              <a:solidFill>
                <a:srgbClr val="595959"/>
              </a:solidFill>
              <a:latin typeface="Hepta Slab"/>
              <a:ea typeface="Hepta Slab"/>
              <a:cs typeface="Hepta Slab"/>
              <a:sym typeface="Hepta Slab"/>
            </a:endParaRPr>
          </a:p>
        </p:txBody>
      </p:sp>
      <p:sp>
        <p:nvSpPr>
          <p:cNvPr id="674" name="Google Shape;674;p7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75" name="Google Shape;675;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6" name="Google Shape;676;p79"/>
          <p:cNvSpPr txBox="1"/>
          <p:nvPr>
            <p:ph idx="1" type="body"/>
          </p:nvPr>
        </p:nvSpPr>
        <p:spPr>
          <a:xfrm>
            <a:off x="154775" y="1132275"/>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bakery is making banana bread. Here is the recipe for 1 batch. </a:t>
            </a:r>
            <a:endParaRPr/>
          </a:p>
          <a:p>
            <a:pPr indent="0" lvl="0" marL="0" rtl="0" algn="l">
              <a:spcBef>
                <a:spcPts val="1600"/>
              </a:spcBef>
              <a:spcAft>
                <a:spcPts val="0"/>
              </a:spcAft>
              <a:buNone/>
            </a:pPr>
            <a:r>
              <a:rPr lang="en"/>
              <a:t>Ingredients:</a:t>
            </a:r>
            <a:endParaRPr/>
          </a:p>
          <a:p>
            <a:pPr indent="-317500" lvl="0" marL="457200" rtl="0" algn="l">
              <a:spcBef>
                <a:spcPts val="1600"/>
              </a:spcBef>
              <a:spcAft>
                <a:spcPts val="0"/>
              </a:spcAft>
              <a:buSzPts val="1400"/>
              <a:buChar char="●"/>
            </a:pPr>
            <a:r>
              <a:rPr lang="en"/>
              <a:t>1 banana</a:t>
            </a:r>
            <a:endParaRPr/>
          </a:p>
          <a:p>
            <a:pPr indent="-317500" lvl="0" marL="457200" rtl="0" algn="l">
              <a:spcBef>
                <a:spcPts val="0"/>
              </a:spcBef>
              <a:spcAft>
                <a:spcPts val="0"/>
              </a:spcAft>
              <a:buSzPts val="1400"/>
              <a:buChar char="●"/>
            </a:pPr>
            <a:r>
              <a:rPr lang="en"/>
              <a:t>⅔ cup butter</a:t>
            </a:r>
            <a:endParaRPr/>
          </a:p>
          <a:p>
            <a:pPr indent="-317500" lvl="0" marL="457200" rtl="0" algn="l">
              <a:spcBef>
                <a:spcPts val="0"/>
              </a:spcBef>
              <a:spcAft>
                <a:spcPts val="0"/>
              </a:spcAft>
              <a:buSzPts val="1400"/>
              <a:buChar char="●"/>
            </a:pPr>
            <a:r>
              <a:rPr lang="en"/>
              <a:t>3/2 teaspoons baking soda</a:t>
            </a:r>
            <a:endParaRPr/>
          </a:p>
          <a:p>
            <a:pPr indent="-317500" lvl="0" marL="457200" rtl="0" algn="l">
              <a:spcBef>
                <a:spcPts val="0"/>
              </a:spcBef>
              <a:spcAft>
                <a:spcPts val="0"/>
              </a:spcAft>
              <a:buSzPts val="1400"/>
              <a:buChar char="●"/>
            </a:pPr>
            <a:r>
              <a:rPr lang="en"/>
              <a:t>⅝ cup sugar</a:t>
            </a:r>
            <a:endParaRPr/>
          </a:p>
          <a:p>
            <a:pPr indent="-317500" lvl="0" marL="457200" rtl="0" algn="l">
              <a:spcBef>
                <a:spcPts val="0"/>
              </a:spcBef>
              <a:spcAft>
                <a:spcPts val="0"/>
              </a:spcAft>
              <a:buSzPts val="1400"/>
              <a:buChar char="●"/>
            </a:pPr>
            <a:r>
              <a:rPr lang="en"/>
              <a:t>2 large eggs</a:t>
            </a:r>
            <a:endParaRPr/>
          </a:p>
          <a:p>
            <a:pPr indent="-317500" lvl="0" marL="457200" rtl="0" algn="l">
              <a:spcBef>
                <a:spcPts val="0"/>
              </a:spcBef>
              <a:spcAft>
                <a:spcPts val="0"/>
              </a:spcAft>
              <a:buSzPts val="1400"/>
              <a:buChar char="●"/>
            </a:pPr>
            <a:r>
              <a:rPr lang="en"/>
              <a:t>5/2 cups of all-purpose flour (sifted separately) </a:t>
            </a:r>
            <a:endParaRPr/>
          </a:p>
        </p:txBody>
      </p:sp>
      <p:sp>
        <p:nvSpPr>
          <p:cNvPr id="677" name="Google Shape;677;p79"/>
          <p:cNvSpPr txBox="1"/>
          <p:nvPr>
            <p:ph idx="2" type="body"/>
          </p:nvPr>
        </p:nvSpPr>
        <p:spPr>
          <a:xfrm>
            <a:off x="4832400" y="1152475"/>
            <a:ext cx="3999900" cy="907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1. The bakery makes 2 batches of banana bread on Monday. Complete the table to show how much of each ingredient is used.</a:t>
            </a:r>
            <a:endParaRPr/>
          </a:p>
        </p:txBody>
      </p:sp>
      <p:sp>
        <p:nvSpPr>
          <p:cNvPr id="678" name="Google Shape;678;p7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79" name="Google Shape;679;p79"/>
          <p:cNvPicPr preferRelativeResize="0"/>
          <p:nvPr/>
        </p:nvPicPr>
        <p:blipFill>
          <a:blip r:embed="rId3">
            <a:alphaModFix/>
          </a:blip>
          <a:stretch>
            <a:fillRect/>
          </a:stretch>
        </p:blipFill>
        <p:spPr>
          <a:xfrm>
            <a:off x="2662225" y="1647813"/>
            <a:ext cx="1485900" cy="1038225"/>
          </a:xfrm>
          <a:prstGeom prst="rect">
            <a:avLst/>
          </a:prstGeom>
          <a:noFill/>
          <a:ln>
            <a:noFill/>
          </a:ln>
        </p:spPr>
      </p:pic>
      <p:pic>
        <p:nvPicPr>
          <p:cNvPr id="680" name="Google Shape;680;p79"/>
          <p:cNvPicPr preferRelativeResize="0"/>
          <p:nvPr/>
        </p:nvPicPr>
        <p:blipFill>
          <a:blip r:embed="rId4">
            <a:alphaModFix/>
          </a:blip>
          <a:stretch>
            <a:fillRect/>
          </a:stretch>
        </p:blipFill>
        <p:spPr>
          <a:xfrm>
            <a:off x="5321675" y="2059675"/>
            <a:ext cx="2719046" cy="27790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8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Banana Bread Recipe</a:t>
            </a:r>
            <a:endParaRPr b="0" sz="3400">
              <a:solidFill>
                <a:srgbClr val="595959"/>
              </a:solidFill>
              <a:latin typeface="Hepta Slab"/>
              <a:ea typeface="Hepta Slab"/>
              <a:cs typeface="Hepta Slab"/>
              <a:sym typeface="Hepta Slab"/>
            </a:endParaRPr>
          </a:p>
        </p:txBody>
      </p:sp>
      <p:sp>
        <p:nvSpPr>
          <p:cNvPr id="686" name="Google Shape;686;p8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87" name="Google Shape;687;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88" name="Google Shape;688;p80"/>
          <p:cNvSpPr txBox="1"/>
          <p:nvPr>
            <p:ph idx="1" type="body"/>
          </p:nvPr>
        </p:nvSpPr>
        <p:spPr>
          <a:xfrm>
            <a:off x="154775" y="1132275"/>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bakery is making banana bread. Here is the recipe for 1 batch. </a:t>
            </a:r>
            <a:endParaRPr/>
          </a:p>
          <a:p>
            <a:pPr indent="0" lvl="0" marL="0" rtl="0" algn="l">
              <a:spcBef>
                <a:spcPts val="1600"/>
              </a:spcBef>
              <a:spcAft>
                <a:spcPts val="0"/>
              </a:spcAft>
              <a:buNone/>
            </a:pPr>
            <a:r>
              <a:rPr lang="en"/>
              <a:t>Ingredients:</a:t>
            </a:r>
            <a:endParaRPr/>
          </a:p>
          <a:p>
            <a:pPr indent="-317500" lvl="0" marL="457200" rtl="0" algn="l">
              <a:spcBef>
                <a:spcPts val="1600"/>
              </a:spcBef>
              <a:spcAft>
                <a:spcPts val="0"/>
              </a:spcAft>
              <a:buSzPts val="1400"/>
              <a:buChar char="●"/>
            </a:pPr>
            <a:r>
              <a:rPr lang="en"/>
              <a:t>1 banana</a:t>
            </a:r>
            <a:endParaRPr/>
          </a:p>
          <a:p>
            <a:pPr indent="-317500" lvl="0" marL="457200" rtl="0" algn="l">
              <a:spcBef>
                <a:spcPts val="0"/>
              </a:spcBef>
              <a:spcAft>
                <a:spcPts val="0"/>
              </a:spcAft>
              <a:buSzPts val="1400"/>
              <a:buChar char="●"/>
            </a:pPr>
            <a:r>
              <a:rPr lang="en"/>
              <a:t>⅔ cup butter</a:t>
            </a:r>
            <a:endParaRPr/>
          </a:p>
          <a:p>
            <a:pPr indent="-317500" lvl="0" marL="457200" rtl="0" algn="l">
              <a:spcBef>
                <a:spcPts val="0"/>
              </a:spcBef>
              <a:spcAft>
                <a:spcPts val="0"/>
              </a:spcAft>
              <a:buSzPts val="1400"/>
              <a:buChar char="●"/>
            </a:pPr>
            <a:r>
              <a:rPr lang="en"/>
              <a:t>3/2 teaspoons baking soda</a:t>
            </a:r>
            <a:endParaRPr/>
          </a:p>
          <a:p>
            <a:pPr indent="-317500" lvl="0" marL="457200" rtl="0" algn="l">
              <a:spcBef>
                <a:spcPts val="0"/>
              </a:spcBef>
              <a:spcAft>
                <a:spcPts val="0"/>
              </a:spcAft>
              <a:buSzPts val="1400"/>
              <a:buChar char="●"/>
            </a:pPr>
            <a:r>
              <a:rPr lang="en"/>
              <a:t>⅝ cup sugar</a:t>
            </a:r>
            <a:endParaRPr/>
          </a:p>
          <a:p>
            <a:pPr indent="-317500" lvl="0" marL="457200" rtl="0" algn="l">
              <a:spcBef>
                <a:spcPts val="0"/>
              </a:spcBef>
              <a:spcAft>
                <a:spcPts val="0"/>
              </a:spcAft>
              <a:buSzPts val="1400"/>
              <a:buChar char="●"/>
            </a:pPr>
            <a:r>
              <a:rPr lang="en"/>
              <a:t>2 large eggs</a:t>
            </a:r>
            <a:endParaRPr/>
          </a:p>
          <a:p>
            <a:pPr indent="-317500" lvl="0" marL="457200" rtl="0" algn="l">
              <a:spcBef>
                <a:spcPts val="0"/>
              </a:spcBef>
              <a:spcAft>
                <a:spcPts val="0"/>
              </a:spcAft>
              <a:buSzPts val="1400"/>
              <a:buChar char="●"/>
            </a:pPr>
            <a:r>
              <a:rPr lang="en"/>
              <a:t>5/2 cups of all-purpose flour (sifted separately) </a:t>
            </a:r>
            <a:endParaRPr/>
          </a:p>
        </p:txBody>
      </p:sp>
      <p:sp>
        <p:nvSpPr>
          <p:cNvPr id="689" name="Google Shape;689;p80"/>
          <p:cNvSpPr txBox="1"/>
          <p:nvPr>
            <p:ph idx="2" type="body"/>
          </p:nvPr>
        </p:nvSpPr>
        <p:spPr>
          <a:xfrm>
            <a:off x="4583900" y="2118150"/>
            <a:ext cx="4343700" cy="907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700"/>
              <a:t>2. On Tuesday, the bakery needs 8/3 cups of butter to make enough banana bread for the day. How many batches were made? Explain or show your reasoning. </a:t>
            </a:r>
            <a:endParaRPr sz="1700"/>
          </a:p>
        </p:txBody>
      </p:sp>
      <p:sp>
        <p:nvSpPr>
          <p:cNvPr id="690" name="Google Shape;690;p8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91" name="Google Shape;691;p80"/>
          <p:cNvPicPr preferRelativeResize="0"/>
          <p:nvPr/>
        </p:nvPicPr>
        <p:blipFill>
          <a:blip r:embed="rId3">
            <a:alphaModFix/>
          </a:blip>
          <a:stretch>
            <a:fillRect/>
          </a:stretch>
        </p:blipFill>
        <p:spPr>
          <a:xfrm>
            <a:off x="2662225" y="1647813"/>
            <a:ext cx="1485900" cy="10382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81"/>
          <p:cNvSpPr txBox="1"/>
          <p:nvPr>
            <p:ph type="title"/>
          </p:nvPr>
        </p:nvSpPr>
        <p:spPr>
          <a:xfrm>
            <a:off x="311700" y="1235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Banana Bread Recipe</a:t>
            </a:r>
            <a:endParaRPr b="0" sz="3400">
              <a:solidFill>
                <a:srgbClr val="595959"/>
              </a:solidFill>
              <a:latin typeface="Hepta Slab"/>
              <a:ea typeface="Hepta Slab"/>
              <a:cs typeface="Hepta Slab"/>
              <a:sym typeface="Hepta Slab"/>
            </a:endParaRPr>
          </a:p>
        </p:txBody>
      </p:sp>
      <p:sp>
        <p:nvSpPr>
          <p:cNvPr id="697" name="Google Shape;697;p81"/>
          <p:cNvSpPr txBox="1"/>
          <p:nvPr/>
        </p:nvSpPr>
        <p:spPr>
          <a:xfrm>
            <a:off x="222000" y="1881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98" name="Google Shape;698;p81"/>
          <p:cNvSpPr txBox="1"/>
          <p:nvPr/>
        </p:nvSpPr>
        <p:spPr>
          <a:xfrm>
            <a:off x="8163575" y="2791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99" name="Google Shape;699;p81"/>
          <p:cNvSpPr txBox="1"/>
          <p:nvPr>
            <p:ph idx="1" type="body"/>
          </p:nvPr>
        </p:nvSpPr>
        <p:spPr>
          <a:xfrm>
            <a:off x="222000" y="989400"/>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bakery is making banana bread. Here is the recipe for 1 batch. </a:t>
            </a:r>
            <a:endParaRPr/>
          </a:p>
          <a:p>
            <a:pPr indent="0" lvl="0" marL="0" rtl="0" algn="l">
              <a:spcBef>
                <a:spcPts val="1600"/>
              </a:spcBef>
              <a:spcAft>
                <a:spcPts val="0"/>
              </a:spcAft>
              <a:buNone/>
            </a:pPr>
            <a:r>
              <a:rPr lang="en"/>
              <a:t>Ingredients:</a:t>
            </a:r>
            <a:endParaRPr/>
          </a:p>
          <a:p>
            <a:pPr indent="-317500" lvl="0" marL="457200" rtl="0" algn="l">
              <a:spcBef>
                <a:spcPts val="1600"/>
              </a:spcBef>
              <a:spcAft>
                <a:spcPts val="0"/>
              </a:spcAft>
              <a:buSzPts val="1400"/>
              <a:buChar char="●"/>
            </a:pPr>
            <a:r>
              <a:rPr lang="en"/>
              <a:t>1 banana</a:t>
            </a:r>
            <a:endParaRPr/>
          </a:p>
          <a:p>
            <a:pPr indent="-317500" lvl="0" marL="457200" rtl="0" algn="l">
              <a:spcBef>
                <a:spcPts val="0"/>
              </a:spcBef>
              <a:spcAft>
                <a:spcPts val="0"/>
              </a:spcAft>
              <a:buSzPts val="1400"/>
              <a:buChar char="●"/>
            </a:pPr>
            <a:r>
              <a:rPr lang="en"/>
              <a:t>⅔ cup butter</a:t>
            </a:r>
            <a:endParaRPr/>
          </a:p>
          <a:p>
            <a:pPr indent="-317500" lvl="0" marL="457200" rtl="0" algn="l">
              <a:spcBef>
                <a:spcPts val="0"/>
              </a:spcBef>
              <a:spcAft>
                <a:spcPts val="0"/>
              </a:spcAft>
              <a:buSzPts val="1400"/>
              <a:buChar char="●"/>
            </a:pPr>
            <a:r>
              <a:rPr lang="en"/>
              <a:t>3/2 teaspoons baking soda</a:t>
            </a:r>
            <a:endParaRPr/>
          </a:p>
          <a:p>
            <a:pPr indent="-317500" lvl="0" marL="457200" rtl="0" algn="l">
              <a:spcBef>
                <a:spcPts val="0"/>
              </a:spcBef>
              <a:spcAft>
                <a:spcPts val="0"/>
              </a:spcAft>
              <a:buSzPts val="1400"/>
              <a:buChar char="●"/>
            </a:pPr>
            <a:r>
              <a:rPr lang="en"/>
              <a:t>⅝ cup sugar</a:t>
            </a:r>
            <a:endParaRPr/>
          </a:p>
          <a:p>
            <a:pPr indent="-317500" lvl="0" marL="457200" rtl="0" algn="l">
              <a:spcBef>
                <a:spcPts val="0"/>
              </a:spcBef>
              <a:spcAft>
                <a:spcPts val="0"/>
              </a:spcAft>
              <a:buSzPts val="1400"/>
              <a:buChar char="●"/>
            </a:pPr>
            <a:r>
              <a:rPr lang="en"/>
              <a:t>2 large eggs</a:t>
            </a:r>
            <a:endParaRPr/>
          </a:p>
          <a:p>
            <a:pPr indent="-317500" lvl="0" marL="457200" rtl="0" algn="l">
              <a:spcBef>
                <a:spcPts val="0"/>
              </a:spcBef>
              <a:spcAft>
                <a:spcPts val="0"/>
              </a:spcAft>
              <a:buSzPts val="1400"/>
              <a:buChar char="●"/>
            </a:pPr>
            <a:r>
              <a:rPr lang="en"/>
              <a:t>5/2 cups of all-purpose flour (sifted separately) </a:t>
            </a:r>
            <a:endParaRPr/>
          </a:p>
        </p:txBody>
      </p:sp>
      <p:sp>
        <p:nvSpPr>
          <p:cNvPr id="700" name="Google Shape;700;p81"/>
          <p:cNvSpPr txBox="1"/>
          <p:nvPr>
            <p:ph idx="2" type="body"/>
          </p:nvPr>
        </p:nvSpPr>
        <p:spPr>
          <a:xfrm>
            <a:off x="4800275" y="1144175"/>
            <a:ext cx="4343700" cy="907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500"/>
              <a:t>3. Complete the table for each ingredient based on the number of batches made on Tuesday.</a:t>
            </a:r>
            <a:r>
              <a:rPr lang="en" sz="1500"/>
              <a:t> </a:t>
            </a:r>
            <a:endParaRPr sz="1500"/>
          </a:p>
        </p:txBody>
      </p:sp>
      <p:sp>
        <p:nvSpPr>
          <p:cNvPr id="701" name="Google Shape;701;p81"/>
          <p:cNvSpPr txBox="1"/>
          <p:nvPr>
            <p:ph idx="12" type="sldNum"/>
          </p:nvPr>
        </p:nvSpPr>
        <p:spPr>
          <a:xfrm>
            <a:off x="8595308" y="46751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02" name="Google Shape;702;p81"/>
          <p:cNvPicPr preferRelativeResize="0"/>
          <p:nvPr/>
        </p:nvPicPr>
        <p:blipFill>
          <a:blip r:embed="rId3">
            <a:alphaModFix/>
          </a:blip>
          <a:stretch>
            <a:fillRect/>
          </a:stretch>
        </p:blipFill>
        <p:spPr>
          <a:xfrm>
            <a:off x="2487400" y="1516838"/>
            <a:ext cx="1485900" cy="1038225"/>
          </a:xfrm>
          <a:prstGeom prst="rect">
            <a:avLst/>
          </a:prstGeom>
          <a:noFill/>
          <a:ln>
            <a:noFill/>
          </a:ln>
        </p:spPr>
      </p:pic>
      <p:pic>
        <p:nvPicPr>
          <p:cNvPr id="703" name="Google Shape;703;p81"/>
          <p:cNvPicPr preferRelativeResize="0"/>
          <p:nvPr/>
        </p:nvPicPr>
        <p:blipFill>
          <a:blip r:embed="rId4">
            <a:alphaModFix/>
          </a:blip>
          <a:stretch>
            <a:fillRect/>
          </a:stretch>
        </p:blipFill>
        <p:spPr>
          <a:xfrm>
            <a:off x="5551525" y="1965650"/>
            <a:ext cx="2702266" cy="27873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82"/>
          <p:cNvSpPr txBox="1"/>
          <p:nvPr>
            <p:ph type="ctrTitle"/>
          </p:nvPr>
        </p:nvSpPr>
        <p:spPr>
          <a:xfrm>
            <a:off x="395275"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Multiple Expressions</a:t>
            </a:r>
            <a:endParaRPr b="0" sz="3000">
              <a:solidFill>
                <a:srgbClr val="595959"/>
              </a:solidFill>
              <a:latin typeface="Hepta Slab"/>
              <a:ea typeface="Hepta Slab"/>
              <a:cs typeface="Hepta Slab"/>
              <a:sym typeface="Hepta Slab"/>
            </a:endParaRPr>
          </a:p>
        </p:txBody>
      </p:sp>
      <p:sp>
        <p:nvSpPr>
          <p:cNvPr id="709" name="Google Shape;709;p8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10" name="Google Shape;710;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11" name="Google Shape;711;p82"/>
          <p:cNvSpPr txBox="1"/>
          <p:nvPr/>
        </p:nvSpPr>
        <p:spPr>
          <a:xfrm>
            <a:off x="1143000" y="827325"/>
            <a:ext cx="68580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Here are five descriptions of situations and five expressions. </a:t>
            </a:r>
            <a:endParaRPr/>
          </a:p>
          <a:p>
            <a:pPr indent="-317500" lvl="0" marL="457200" rtl="0" algn="l">
              <a:spcBef>
                <a:spcPts val="0"/>
              </a:spcBef>
              <a:spcAft>
                <a:spcPts val="0"/>
              </a:spcAft>
              <a:buSzPts val="1400"/>
              <a:buChar char="●"/>
            </a:pPr>
            <a:r>
              <a:rPr lang="en"/>
              <a:t>In each situation, each loaf of banana bread is cut into 10 equal slices, so 1 slice is 1/10 of a loaf. </a:t>
            </a:r>
            <a:endParaRPr/>
          </a:p>
          <a:p>
            <a:pPr indent="-317500" lvl="0" marL="457200" rtl="0" algn="l">
              <a:spcBef>
                <a:spcPts val="0"/>
              </a:spcBef>
              <a:spcAft>
                <a:spcPts val="0"/>
              </a:spcAft>
              <a:buSzPts val="1400"/>
              <a:buChar char="●"/>
            </a:pPr>
            <a:r>
              <a:rPr lang="en"/>
              <a:t>Each expression represents loaves of banana bread purchased over a period of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*Match each description to an expression that represents it</a:t>
            </a:r>
            <a:endParaRPr/>
          </a:p>
        </p:txBody>
      </p:sp>
      <p:pic>
        <p:nvPicPr>
          <p:cNvPr id="712" name="Google Shape;712;p82"/>
          <p:cNvPicPr preferRelativeResize="0"/>
          <p:nvPr/>
        </p:nvPicPr>
        <p:blipFill>
          <a:blip r:embed="rId3">
            <a:alphaModFix/>
          </a:blip>
          <a:stretch>
            <a:fillRect/>
          </a:stretch>
        </p:blipFill>
        <p:spPr>
          <a:xfrm>
            <a:off x="1649812" y="2521063"/>
            <a:ext cx="3365749" cy="393700"/>
          </a:xfrm>
          <a:prstGeom prst="rect">
            <a:avLst/>
          </a:prstGeom>
          <a:noFill/>
          <a:ln cap="flat" cmpd="sng" w="19050">
            <a:solidFill>
              <a:schemeClr val="dk2"/>
            </a:solidFill>
            <a:prstDash val="solid"/>
            <a:round/>
            <a:headEnd len="sm" w="sm" type="none"/>
            <a:tailEnd len="sm" w="sm" type="none"/>
          </a:ln>
        </p:spPr>
      </p:pic>
      <p:pic>
        <p:nvPicPr>
          <p:cNvPr id="713" name="Google Shape;713;p82"/>
          <p:cNvPicPr preferRelativeResize="0"/>
          <p:nvPr/>
        </p:nvPicPr>
        <p:blipFill>
          <a:blip r:embed="rId4">
            <a:alphaModFix/>
          </a:blip>
          <a:stretch>
            <a:fillRect/>
          </a:stretch>
        </p:blipFill>
        <p:spPr>
          <a:xfrm>
            <a:off x="1676650" y="2980775"/>
            <a:ext cx="3312065" cy="476500"/>
          </a:xfrm>
          <a:prstGeom prst="rect">
            <a:avLst/>
          </a:prstGeom>
          <a:noFill/>
          <a:ln cap="flat" cmpd="sng" w="19050">
            <a:solidFill>
              <a:schemeClr val="dk2"/>
            </a:solidFill>
            <a:prstDash val="solid"/>
            <a:round/>
            <a:headEnd len="sm" w="sm" type="none"/>
            <a:tailEnd len="sm" w="sm" type="none"/>
          </a:ln>
        </p:spPr>
      </p:pic>
      <p:pic>
        <p:nvPicPr>
          <p:cNvPr id="714" name="Google Shape;714;p82"/>
          <p:cNvPicPr preferRelativeResize="0"/>
          <p:nvPr/>
        </p:nvPicPr>
        <p:blipFill>
          <a:blip r:embed="rId5">
            <a:alphaModFix/>
          </a:blip>
          <a:stretch>
            <a:fillRect/>
          </a:stretch>
        </p:blipFill>
        <p:spPr>
          <a:xfrm>
            <a:off x="1715825" y="3542125"/>
            <a:ext cx="3233725" cy="486709"/>
          </a:xfrm>
          <a:prstGeom prst="rect">
            <a:avLst/>
          </a:prstGeom>
          <a:noFill/>
          <a:ln cap="flat" cmpd="sng" w="19050">
            <a:solidFill>
              <a:schemeClr val="dk2"/>
            </a:solidFill>
            <a:prstDash val="solid"/>
            <a:round/>
            <a:headEnd len="sm" w="sm" type="none"/>
            <a:tailEnd len="sm" w="sm" type="none"/>
          </a:ln>
        </p:spPr>
      </p:pic>
      <p:pic>
        <p:nvPicPr>
          <p:cNvPr id="715" name="Google Shape;715;p82"/>
          <p:cNvPicPr preferRelativeResize="0"/>
          <p:nvPr/>
        </p:nvPicPr>
        <p:blipFill>
          <a:blip r:embed="rId6">
            <a:alphaModFix/>
          </a:blip>
          <a:stretch>
            <a:fillRect/>
          </a:stretch>
        </p:blipFill>
        <p:spPr>
          <a:xfrm>
            <a:off x="1676650" y="4113675"/>
            <a:ext cx="3035025" cy="598150"/>
          </a:xfrm>
          <a:prstGeom prst="rect">
            <a:avLst/>
          </a:prstGeom>
          <a:noFill/>
          <a:ln cap="flat" cmpd="sng" w="19050">
            <a:solidFill>
              <a:schemeClr val="dk2"/>
            </a:solidFill>
            <a:prstDash val="solid"/>
            <a:round/>
            <a:headEnd len="sm" w="sm" type="none"/>
            <a:tailEnd len="sm" w="sm" type="none"/>
          </a:ln>
        </p:spPr>
      </p:pic>
      <p:pic>
        <p:nvPicPr>
          <p:cNvPr id="716" name="Google Shape;716;p82"/>
          <p:cNvPicPr preferRelativeResize="0"/>
          <p:nvPr/>
        </p:nvPicPr>
        <p:blipFill>
          <a:blip r:embed="rId7">
            <a:alphaModFix/>
          </a:blip>
          <a:stretch>
            <a:fillRect/>
          </a:stretch>
        </p:blipFill>
        <p:spPr>
          <a:xfrm>
            <a:off x="5200625" y="2521063"/>
            <a:ext cx="3233725" cy="603037"/>
          </a:xfrm>
          <a:prstGeom prst="rect">
            <a:avLst/>
          </a:prstGeom>
          <a:noFill/>
          <a:ln cap="flat" cmpd="sng" w="19050">
            <a:solidFill>
              <a:schemeClr val="dk2"/>
            </a:solidFill>
            <a:prstDash val="solid"/>
            <a:round/>
            <a:headEnd len="sm" w="sm" type="none"/>
            <a:tailEnd len="sm" w="sm" type="none"/>
          </a:ln>
        </p:spPr>
      </p:pic>
      <p:pic>
        <p:nvPicPr>
          <p:cNvPr id="717" name="Google Shape;717;p82"/>
          <p:cNvPicPr preferRelativeResize="0"/>
          <p:nvPr/>
        </p:nvPicPr>
        <p:blipFill>
          <a:blip r:embed="rId8">
            <a:alphaModFix/>
          </a:blip>
          <a:stretch>
            <a:fillRect/>
          </a:stretch>
        </p:blipFill>
        <p:spPr>
          <a:xfrm>
            <a:off x="5545665" y="3328137"/>
            <a:ext cx="933450" cy="476250"/>
          </a:xfrm>
          <a:prstGeom prst="rect">
            <a:avLst/>
          </a:prstGeom>
          <a:noFill/>
          <a:ln cap="flat" cmpd="sng" w="19050">
            <a:solidFill>
              <a:schemeClr val="dk2"/>
            </a:solidFill>
            <a:prstDash val="solid"/>
            <a:round/>
            <a:headEnd len="sm" w="sm" type="none"/>
            <a:tailEnd len="sm" w="sm" type="none"/>
          </a:ln>
        </p:spPr>
      </p:pic>
      <p:pic>
        <p:nvPicPr>
          <p:cNvPr id="718" name="Google Shape;718;p82"/>
          <p:cNvPicPr preferRelativeResize="0"/>
          <p:nvPr/>
        </p:nvPicPr>
        <p:blipFill>
          <a:blip r:embed="rId9">
            <a:alphaModFix/>
          </a:blip>
          <a:stretch>
            <a:fillRect/>
          </a:stretch>
        </p:blipFill>
        <p:spPr>
          <a:xfrm>
            <a:off x="6893440" y="3328137"/>
            <a:ext cx="647700" cy="390525"/>
          </a:xfrm>
          <a:prstGeom prst="rect">
            <a:avLst/>
          </a:prstGeom>
          <a:noFill/>
          <a:ln cap="flat" cmpd="sng" w="19050">
            <a:solidFill>
              <a:schemeClr val="dk2"/>
            </a:solidFill>
            <a:prstDash val="solid"/>
            <a:round/>
            <a:headEnd len="sm" w="sm" type="none"/>
            <a:tailEnd len="sm" w="sm" type="none"/>
          </a:ln>
        </p:spPr>
      </p:pic>
      <p:pic>
        <p:nvPicPr>
          <p:cNvPr id="719" name="Google Shape;719;p82"/>
          <p:cNvPicPr preferRelativeResize="0"/>
          <p:nvPr/>
        </p:nvPicPr>
        <p:blipFill>
          <a:blip r:embed="rId10">
            <a:alphaModFix/>
          </a:blip>
          <a:stretch>
            <a:fillRect/>
          </a:stretch>
        </p:blipFill>
        <p:spPr>
          <a:xfrm>
            <a:off x="7852050" y="3286225"/>
            <a:ext cx="752475" cy="371475"/>
          </a:xfrm>
          <a:prstGeom prst="rect">
            <a:avLst/>
          </a:prstGeom>
          <a:noFill/>
          <a:ln cap="flat" cmpd="sng" w="19050">
            <a:solidFill>
              <a:schemeClr val="dk2"/>
            </a:solidFill>
            <a:prstDash val="solid"/>
            <a:round/>
            <a:headEnd len="sm" w="sm" type="none"/>
            <a:tailEnd len="sm" w="sm" type="none"/>
          </a:ln>
        </p:spPr>
      </p:pic>
      <p:pic>
        <p:nvPicPr>
          <p:cNvPr id="720" name="Google Shape;720;p82"/>
          <p:cNvPicPr preferRelativeResize="0"/>
          <p:nvPr/>
        </p:nvPicPr>
        <p:blipFill>
          <a:blip r:embed="rId11">
            <a:alphaModFix/>
          </a:blip>
          <a:stretch>
            <a:fillRect/>
          </a:stretch>
        </p:blipFill>
        <p:spPr>
          <a:xfrm>
            <a:off x="5912375" y="4017725"/>
            <a:ext cx="1123950" cy="381000"/>
          </a:xfrm>
          <a:prstGeom prst="rect">
            <a:avLst/>
          </a:prstGeom>
          <a:noFill/>
          <a:ln cap="flat" cmpd="sng" w="19050">
            <a:solidFill>
              <a:schemeClr val="dk2"/>
            </a:solidFill>
            <a:prstDash val="solid"/>
            <a:round/>
            <a:headEnd len="sm" w="sm" type="none"/>
            <a:tailEnd len="sm" w="sm" type="none"/>
          </a:ln>
        </p:spPr>
      </p:pic>
      <p:pic>
        <p:nvPicPr>
          <p:cNvPr id="721" name="Google Shape;721;p82"/>
          <p:cNvPicPr preferRelativeResize="0"/>
          <p:nvPr/>
        </p:nvPicPr>
        <p:blipFill>
          <a:blip r:embed="rId12">
            <a:alphaModFix/>
          </a:blip>
          <a:stretch>
            <a:fillRect/>
          </a:stretch>
        </p:blipFill>
        <p:spPr>
          <a:xfrm>
            <a:off x="7617625" y="4003413"/>
            <a:ext cx="638175" cy="409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pic>
        <p:nvPicPr>
          <p:cNvPr id="726" name="Google Shape;726;p83"/>
          <p:cNvPicPr preferRelativeResize="0"/>
          <p:nvPr/>
        </p:nvPicPr>
        <p:blipFill rotWithShape="1">
          <a:blip r:embed="rId3">
            <a:alphaModFix/>
          </a:blip>
          <a:srcRect b="0" l="21370" r="22481" t="0"/>
          <a:stretch/>
        </p:blipFill>
        <p:spPr>
          <a:xfrm>
            <a:off x="3838600" y="3429571"/>
            <a:ext cx="1068600" cy="1197004"/>
          </a:xfrm>
          <a:prstGeom prst="rect">
            <a:avLst/>
          </a:prstGeom>
          <a:noFill/>
          <a:ln>
            <a:noFill/>
          </a:ln>
        </p:spPr>
      </p:pic>
      <p:sp>
        <p:nvSpPr>
          <p:cNvPr id="727" name="Google Shape;727;p8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28" name="Google Shape;728;p83"/>
          <p:cNvSpPr/>
          <p:nvPr/>
        </p:nvSpPr>
        <p:spPr>
          <a:xfrm flipH="1">
            <a:off x="904937" y="294500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83"/>
          <p:cNvSpPr txBox="1"/>
          <p:nvPr/>
        </p:nvSpPr>
        <p:spPr>
          <a:xfrm>
            <a:off x="1220125" y="318713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Who can explain how each expression matches the problem</a:t>
            </a:r>
            <a:endParaRPr b="1" sz="1100">
              <a:latin typeface="Quicksand"/>
              <a:ea typeface="Quicksand"/>
              <a:cs typeface="Quicksand"/>
              <a:sym typeface="Quicksand"/>
            </a:endParaRPr>
          </a:p>
        </p:txBody>
      </p:sp>
      <p:sp>
        <p:nvSpPr>
          <p:cNvPr id="730" name="Google Shape;730;p83"/>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matched expressions to different situations that they represent. We learned that several expressions can represent the same situation. </a:t>
            </a:r>
            <a:endParaRPr sz="2100">
              <a:latin typeface="Covered By Your Grace"/>
              <a:ea typeface="Covered By Your Grace"/>
              <a:cs typeface="Covered By Your Grace"/>
              <a:sym typeface="Covered By Your Grace"/>
            </a:endParaRPr>
          </a:p>
        </p:txBody>
      </p:sp>
      <p:pic>
        <p:nvPicPr>
          <p:cNvPr id="731" name="Google Shape;731;p83"/>
          <p:cNvPicPr preferRelativeResize="0"/>
          <p:nvPr/>
        </p:nvPicPr>
        <p:blipFill>
          <a:blip r:embed="rId4">
            <a:alphaModFix/>
          </a:blip>
          <a:stretch>
            <a:fillRect/>
          </a:stretch>
        </p:blipFill>
        <p:spPr>
          <a:xfrm>
            <a:off x="3142675" y="1262100"/>
            <a:ext cx="1857375" cy="933450"/>
          </a:xfrm>
          <a:prstGeom prst="rect">
            <a:avLst/>
          </a:prstGeom>
          <a:noFill/>
          <a:ln>
            <a:noFill/>
          </a:ln>
        </p:spPr>
      </p:pic>
      <p:pic>
        <p:nvPicPr>
          <p:cNvPr id="732" name="Google Shape;732;p83"/>
          <p:cNvPicPr preferRelativeResize="0"/>
          <p:nvPr/>
        </p:nvPicPr>
        <p:blipFill>
          <a:blip r:embed="rId5">
            <a:alphaModFix/>
          </a:blip>
          <a:stretch>
            <a:fillRect/>
          </a:stretch>
        </p:blipFill>
        <p:spPr>
          <a:xfrm>
            <a:off x="5166750" y="1366875"/>
            <a:ext cx="1676400" cy="495300"/>
          </a:xfrm>
          <a:prstGeom prst="rect">
            <a:avLst/>
          </a:prstGeom>
          <a:noFill/>
          <a:ln>
            <a:noFill/>
          </a:ln>
        </p:spPr>
      </p:pic>
      <p:sp>
        <p:nvSpPr>
          <p:cNvPr id="733" name="Google Shape;733;p83"/>
          <p:cNvSpPr/>
          <p:nvPr/>
        </p:nvSpPr>
        <p:spPr>
          <a:xfrm>
            <a:off x="5000062" y="219555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3"/>
          <p:cNvSpPr txBox="1"/>
          <p:nvPr/>
        </p:nvSpPr>
        <p:spPr>
          <a:xfrm flipH="1">
            <a:off x="5105412" y="243768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Did you notice something about the answers to the problems?</a:t>
            </a:r>
            <a:endParaRPr b="1" sz="1100">
              <a:latin typeface="Quicksand"/>
              <a:ea typeface="Quicksand"/>
              <a:cs typeface="Quicksand"/>
              <a:sym typeface="Quicksand"/>
            </a:endParaRPr>
          </a:p>
        </p:txBody>
      </p:sp>
      <p:sp>
        <p:nvSpPr>
          <p:cNvPr id="735" name="Google Shape;735;p83"/>
          <p:cNvSpPr/>
          <p:nvPr/>
        </p:nvSpPr>
        <p:spPr>
          <a:xfrm>
            <a:off x="5638312" y="344140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83"/>
          <p:cNvSpPr txBox="1"/>
          <p:nvPr/>
        </p:nvSpPr>
        <p:spPr>
          <a:xfrm flipH="1">
            <a:off x="5848587" y="380495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Why do you think they are all the same?</a:t>
            </a:r>
            <a:endParaRPr b="1" sz="1100">
              <a:latin typeface="Quicksand"/>
              <a:ea typeface="Quicksand"/>
              <a:cs typeface="Quicksand"/>
              <a:sym typeface="Quicksan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84"/>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742" name="Google Shape;742;p8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84"/>
          <p:cNvSpPr txBox="1"/>
          <p:nvPr/>
        </p:nvSpPr>
        <p:spPr>
          <a:xfrm>
            <a:off x="496050" y="116341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about multiplying a fraction by a whole number.</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In the beginning, we used diagrams and multiplication expressions to represent equal-size groups where the size of each group is a whole number. For instance, we thought of “6 baskets with 4 balls in each” as 6 equal groups of 4, or 6 x 4 .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Later, we used diagrams and expressions to represent equal groups with a fractional amount in each group, such as "6 bags with ½  an apple in each bag" or 6 groups of ½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analyzed patterns and noticed that when we multiply a fraction and a whole number, the whole number is multiplied only by the numerator of the fraction and the denominator stays the same. For example:</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744" name="Google Shape;744;p84"/>
          <p:cNvPicPr preferRelativeResize="0"/>
          <p:nvPr/>
        </p:nvPicPr>
        <p:blipFill>
          <a:blip r:embed="rId3">
            <a:alphaModFix/>
          </a:blip>
          <a:stretch>
            <a:fillRect/>
          </a:stretch>
        </p:blipFill>
        <p:spPr>
          <a:xfrm>
            <a:off x="5200650" y="4243063"/>
            <a:ext cx="1066800" cy="6000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85"/>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750" name="Google Shape;750;p8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85"/>
          <p:cNvSpPr txBox="1"/>
          <p:nvPr/>
        </p:nvSpPr>
        <p:spPr>
          <a:xfrm>
            <a:off x="496050" y="116341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We also learned that:</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330200" lvl="0" marL="914400" rtl="0" algn="l">
              <a:spcBef>
                <a:spcPts val="0"/>
              </a:spcBef>
              <a:spcAft>
                <a:spcPts val="0"/>
              </a:spcAft>
              <a:buSzPts val="1600"/>
              <a:buFont typeface="Quicksand"/>
              <a:buChar char="●"/>
            </a:pPr>
            <a:r>
              <a:rPr lang="en" sz="1600">
                <a:latin typeface="Quicksand"/>
                <a:ea typeface="Quicksand"/>
                <a:cs typeface="Quicksand"/>
                <a:sym typeface="Quicksand"/>
              </a:rPr>
              <a:t>Every fraction can be written as a product of a whole number and a unit fraction. </a:t>
            </a:r>
            <a:endParaRPr sz="1600">
              <a:latin typeface="Quicksand"/>
              <a:ea typeface="Quicksand"/>
              <a:cs typeface="Quicksand"/>
              <a:sym typeface="Quicksand"/>
            </a:endParaRPr>
          </a:p>
          <a:p>
            <a:pPr indent="-330200" lvl="1" marL="1371600" rtl="0" algn="l">
              <a:spcBef>
                <a:spcPts val="0"/>
              </a:spcBef>
              <a:spcAft>
                <a:spcPts val="0"/>
              </a:spcAft>
              <a:buSzPts val="1600"/>
              <a:buFont typeface="Quicksand"/>
              <a:buChar char="○"/>
            </a:pPr>
            <a:r>
              <a:rPr lang="en" sz="1600">
                <a:latin typeface="Quicksand"/>
                <a:ea typeface="Quicksand"/>
                <a:cs typeface="Quicksand"/>
                <a:sym typeface="Quicksand"/>
              </a:rPr>
              <a:t>For example, 5/4 can be written as  5 x ¼ . </a:t>
            </a:r>
            <a:endParaRPr sz="1600">
              <a:latin typeface="Quicksand"/>
              <a:ea typeface="Quicksand"/>
              <a:cs typeface="Quicksand"/>
              <a:sym typeface="Quicksand"/>
            </a:endParaRPr>
          </a:p>
          <a:p>
            <a:pPr indent="0" lvl="0" marL="914400" rtl="0" algn="l">
              <a:spcBef>
                <a:spcPts val="0"/>
              </a:spcBef>
              <a:spcAft>
                <a:spcPts val="0"/>
              </a:spcAft>
              <a:buNone/>
            </a:pPr>
            <a:r>
              <a:t/>
            </a:r>
            <a:endParaRPr sz="1600">
              <a:latin typeface="Quicksand"/>
              <a:ea typeface="Quicksand"/>
              <a:cs typeface="Quicksand"/>
              <a:sym typeface="Quicksand"/>
            </a:endParaRPr>
          </a:p>
          <a:p>
            <a:pPr indent="0" lvl="0" marL="914400" rtl="0" algn="l">
              <a:spcBef>
                <a:spcPts val="0"/>
              </a:spcBef>
              <a:spcAft>
                <a:spcPts val="0"/>
              </a:spcAft>
              <a:buNone/>
            </a:pPr>
            <a:r>
              <a:t/>
            </a:r>
            <a:endParaRPr sz="1600">
              <a:latin typeface="Quicksand"/>
              <a:ea typeface="Quicksand"/>
              <a:cs typeface="Quicksand"/>
              <a:sym typeface="Quicksand"/>
            </a:endParaRPr>
          </a:p>
          <a:p>
            <a:pPr indent="-330200" lvl="0" marL="914400" rtl="0" algn="l">
              <a:spcBef>
                <a:spcPts val="0"/>
              </a:spcBef>
              <a:spcAft>
                <a:spcPts val="0"/>
              </a:spcAft>
              <a:buSzPts val="1600"/>
              <a:buFont typeface="Quicksand"/>
              <a:buChar char="●"/>
            </a:pPr>
            <a:r>
              <a:rPr lang="en" sz="1600">
                <a:latin typeface="Quicksand"/>
                <a:ea typeface="Quicksand"/>
                <a:cs typeface="Quicksand"/>
                <a:sym typeface="Quicksand"/>
              </a:rPr>
              <a:t>A fraction whose denominator is not 1 can be expressed with different multiplication expressions that are equivalent. </a:t>
            </a:r>
            <a:endParaRPr sz="1600">
              <a:latin typeface="Quicksand"/>
              <a:ea typeface="Quicksand"/>
              <a:cs typeface="Quicksand"/>
              <a:sym typeface="Quicksand"/>
            </a:endParaRPr>
          </a:p>
          <a:p>
            <a:pPr indent="-330200" lvl="1" marL="1371600" rtl="0" algn="l">
              <a:spcBef>
                <a:spcPts val="0"/>
              </a:spcBef>
              <a:spcAft>
                <a:spcPts val="0"/>
              </a:spcAft>
              <a:buSzPts val="1600"/>
              <a:buFont typeface="Quicksand"/>
              <a:buChar char="○"/>
            </a:pPr>
            <a:r>
              <a:rPr lang="en" sz="1600">
                <a:latin typeface="Quicksand"/>
                <a:ea typeface="Quicksand"/>
                <a:cs typeface="Quicksand"/>
                <a:sym typeface="Quicksand"/>
              </a:rPr>
              <a:t>For example, 8/3 can be expressed as:  </a:t>
            </a:r>
            <a:endParaRPr sz="1600">
              <a:latin typeface="Quicksand"/>
              <a:ea typeface="Quicksand"/>
              <a:cs typeface="Quicksand"/>
              <a:sym typeface="Quicksand"/>
            </a:endParaRPr>
          </a:p>
          <a:p>
            <a:pPr indent="-330200" lvl="2" marL="1828800" rtl="0" algn="l">
              <a:spcBef>
                <a:spcPts val="0"/>
              </a:spcBef>
              <a:spcAft>
                <a:spcPts val="0"/>
              </a:spcAft>
              <a:buSzPts val="1600"/>
              <a:buFont typeface="Quicksand"/>
              <a:buChar char="■"/>
            </a:pPr>
            <a:r>
              <a:rPr lang="en" sz="1600">
                <a:latin typeface="Quicksand"/>
                <a:ea typeface="Quicksand"/>
                <a:cs typeface="Quicksand"/>
                <a:sym typeface="Quicksand"/>
              </a:rPr>
              <a:t>8 x ⅓ ,     4 x 2 x ⅓ ,    4 x ⅔ ,     and  2 x 4/3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755" name="Shape 755"/>
        <p:cNvGrpSpPr/>
        <p:nvPr/>
      </p:nvGrpSpPr>
      <p:grpSpPr>
        <a:xfrm>
          <a:off x="0" y="0"/>
          <a:ext cx="0" cy="0"/>
          <a:chOff x="0" y="0"/>
          <a:chExt cx="0" cy="0"/>
        </a:xfrm>
      </p:grpSpPr>
      <p:sp>
        <p:nvSpPr>
          <p:cNvPr id="756" name="Google Shape;756;p86"/>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Fractions as Sums</a:t>
            </a:r>
            <a:endParaRPr sz="4400">
              <a:latin typeface="Hepta Slab"/>
              <a:ea typeface="Hepta Slab"/>
              <a:cs typeface="Hepta Slab"/>
              <a:sym typeface="Hepta Slab"/>
            </a:endParaRPr>
          </a:p>
        </p:txBody>
      </p:sp>
      <p:sp>
        <p:nvSpPr>
          <p:cNvPr id="757" name="Google Shape;757;p86"/>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fractions as sums.</a:t>
            </a:r>
            <a:endParaRPr>
              <a:latin typeface="Quicksand"/>
              <a:ea typeface="Quicksand"/>
              <a:cs typeface="Quicksand"/>
              <a:sym typeface="Quicksand"/>
            </a:endParaRPr>
          </a:p>
        </p:txBody>
      </p:sp>
      <p:sp>
        <p:nvSpPr>
          <p:cNvPr id="758" name="Google Shape;758;p86"/>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8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 4.NF.B.3.b</a:t>
            </a:r>
            <a:endParaRPr sz="1100">
              <a:latin typeface="Quicksand"/>
              <a:ea typeface="Quicksand"/>
              <a:cs typeface="Quicksand"/>
              <a:sym typeface="Quicksand"/>
            </a:endParaRPr>
          </a:p>
        </p:txBody>
      </p:sp>
      <p:sp>
        <p:nvSpPr>
          <p:cNvPr id="760" name="Google Shape;760;p8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87"/>
          <p:cNvSpPr txBox="1"/>
          <p:nvPr>
            <p:ph type="ctrTitle"/>
          </p:nvPr>
        </p:nvSpPr>
        <p:spPr>
          <a:xfrm>
            <a:off x="685800" y="706142"/>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Choral Count: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Three-Fourths at a Time</a:t>
            </a:r>
            <a:endParaRPr sz="3400">
              <a:solidFill>
                <a:srgbClr val="595959"/>
              </a:solidFill>
              <a:latin typeface="Hepta Slab"/>
              <a:ea typeface="Hepta Slab"/>
              <a:cs typeface="Hepta Slab"/>
              <a:sym typeface="Hepta Slab"/>
            </a:endParaRPr>
          </a:p>
        </p:txBody>
      </p:sp>
      <p:sp>
        <p:nvSpPr>
          <p:cNvPr id="766" name="Google Shape;766;p8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67" name="Google Shape;767;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68" name="Google Shape;768;p87"/>
          <p:cNvSpPr txBox="1"/>
          <p:nvPr/>
        </p:nvSpPr>
        <p:spPr>
          <a:xfrm>
            <a:off x="2726525" y="2171700"/>
            <a:ext cx="40125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434343"/>
                </a:solidFill>
                <a:latin typeface="Caveat Brush"/>
                <a:ea typeface="Caveat Brush"/>
                <a:cs typeface="Caveat Brush"/>
                <a:sym typeface="Caveat Brush"/>
              </a:rPr>
              <a:t>Count by ¾  , starting at 0</a:t>
            </a:r>
            <a:endParaRPr sz="3000">
              <a:solidFill>
                <a:srgbClr val="434343"/>
              </a:solidFill>
              <a:latin typeface="Caveat Brush"/>
              <a:ea typeface="Caveat Brush"/>
              <a:cs typeface="Caveat Brush"/>
              <a:sym typeface="Caveat Brush"/>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88"/>
          <p:cNvSpPr txBox="1"/>
          <p:nvPr>
            <p:ph type="title"/>
          </p:nvPr>
        </p:nvSpPr>
        <p:spPr>
          <a:xfrm>
            <a:off x="311700"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Barley Soup</a:t>
            </a:r>
            <a:endParaRPr b="0" sz="3400">
              <a:solidFill>
                <a:srgbClr val="595959"/>
              </a:solidFill>
              <a:latin typeface="Hepta Slab"/>
              <a:ea typeface="Hepta Slab"/>
              <a:cs typeface="Hepta Slab"/>
              <a:sym typeface="Hepta Slab"/>
            </a:endParaRPr>
          </a:p>
        </p:txBody>
      </p:sp>
      <p:sp>
        <p:nvSpPr>
          <p:cNvPr id="774" name="Google Shape;774;p8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75" name="Google Shape;775;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76" name="Google Shape;776;p88"/>
          <p:cNvSpPr txBox="1"/>
          <p:nvPr>
            <p:ph idx="1" type="body"/>
          </p:nvPr>
        </p:nvSpPr>
        <p:spPr>
          <a:xfrm>
            <a:off x="202400" y="989400"/>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 is learning to make barley soup using a family recipe. Here are some ingredients in the recipe:</a:t>
            </a:r>
            <a:endParaRPr/>
          </a:p>
          <a:p>
            <a:pPr indent="-317500" lvl="0" marL="457200" rtl="0" algn="l">
              <a:spcBef>
                <a:spcPts val="1600"/>
              </a:spcBef>
              <a:spcAft>
                <a:spcPts val="0"/>
              </a:spcAft>
              <a:buSzPts val="1400"/>
              <a:buChar char="●"/>
            </a:pPr>
            <a:r>
              <a:rPr lang="en"/>
              <a:t>¾ cup of barley</a:t>
            </a:r>
            <a:endParaRPr/>
          </a:p>
          <a:p>
            <a:pPr indent="-317500" lvl="0" marL="457200" rtl="0" algn="l">
              <a:spcBef>
                <a:spcPts val="1000"/>
              </a:spcBef>
              <a:spcAft>
                <a:spcPts val="0"/>
              </a:spcAft>
              <a:buSzPts val="1400"/>
              <a:buChar char="●"/>
            </a:pPr>
            <a:r>
              <a:rPr lang="en"/>
              <a:t>5/4 cups of chopped celery</a:t>
            </a:r>
            <a:endParaRPr/>
          </a:p>
          <a:p>
            <a:pPr indent="-317500" lvl="0" marL="457200" rtl="0" algn="l">
              <a:spcBef>
                <a:spcPts val="1000"/>
              </a:spcBef>
              <a:spcAft>
                <a:spcPts val="0"/>
              </a:spcAft>
              <a:buSzPts val="1400"/>
              <a:buChar char="●"/>
            </a:pPr>
            <a:r>
              <a:rPr lang="en"/>
              <a:t>6/4 cups of chopped carrots</a:t>
            </a:r>
            <a:endParaRPr/>
          </a:p>
          <a:p>
            <a:pPr indent="-317500" lvl="0" marL="457200" rtl="0" algn="l">
              <a:spcBef>
                <a:spcPts val="1000"/>
              </a:spcBef>
              <a:spcAft>
                <a:spcPts val="0"/>
              </a:spcAft>
              <a:buSzPts val="1400"/>
              <a:buChar char="●"/>
            </a:pPr>
            <a:r>
              <a:rPr lang="en"/>
              <a:t>1 cup of chopped onions</a:t>
            </a:r>
            <a:endParaRPr/>
          </a:p>
          <a:p>
            <a:pPr indent="-317500" lvl="0" marL="457200" rtl="0" algn="l">
              <a:spcBef>
                <a:spcPts val="1000"/>
              </a:spcBef>
              <a:spcAft>
                <a:spcPts val="1000"/>
              </a:spcAft>
              <a:buSzPts val="1400"/>
              <a:buChar char="●"/>
            </a:pPr>
            <a:r>
              <a:rPr lang="en"/>
              <a:t>2 ¼ cups of vegetable broth</a:t>
            </a:r>
            <a:endParaRPr/>
          </a:p>
        </p:txBody>
      </p:sp>
      <p:sp>
        <p:nvSpPr>
          <p:cNvPr id="777" name="Google Shape;777;p88"/>
          <p:cNvSpPr txBox="1"/>
          <p:nvPr>
            <p:ph idx="2" type="body"/>
          </p:nvPr>
        </p:nvSpPr>
        <p:spPr>
          <a:xfrm>
            <a:off x="4832400" y="1152475"/>
            <a:ext cx="3999900" cy="90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Lin has only one measuring cup that measures ¼ cup. Show how Lin could use the cup to measure the right amount of each ingredient.</a:t>
            </a:r>
            <a:endParaRPr/>
          </a:p>
          <a:p>
            <a:pPr indent="-317500" lvl="0" marL="457200" rtl="0" algn="l">
              <a:spcBef>
                <a:spcPts val="1600"/>
              </a:spcBef>
              <a:spcAft>
                <a:spcPts val="0"/>
              </a:spcAft>
              <a:buSzPts val="1400"/>
              <a:buChar char="●"/>
            </a:pPr>
            <a:r>
              <a:rPr lang="en"/>
              <a:t>Barley:</a:t>
            </a:r>
            <a:endParaRPr/>
          </a:p>
          <a:p>
            <a:pPr indent="-317500" lvl="0" marL="457200" rtl="0" algn="l">
              <a:spcBef>
                <a:spcPts val="1000"/>
              </a:spcBef>
              <a:spcAft>
                <a:spcPts val="0"/>
              </a:spcAft>
              <a:buSzPts val="1400"/>
              <a:buChar char="●"/>
            </a:pPr>
            <a:r>
              <a:rPr lang="en"/>
              <a:t>Celery:</a:t>
            </a:r>
            <a:endParaRPr/>
          </a:p>
          <a:p>
            <a:pPr indent="-317500" lvl="0" marL="457200" rtl="0" algn="l">
              <a:spcBef>
                <a:spcPts val="1000"/>
              </a:spcBef>
              <a:spcAft>
                <a:spcPts val="0"/>
              </a:spcAft>
              <a:buSzPts val="1400"/>
              <a:buChar char="●"/>
            </a:pPr>
            <a:r>
              <a:rPr lang="en"/>
              <a:t>Carrots:</a:t>
            </a:r>
            <a:endParaRPr/>
          </a:p>
          <a:p>
            <a:pPr indent="-317500" lvl="0" marL="457200" rtl="0" algn="l">
              <a:spcBef>
                <a:spcPts val="1000"/>
              </a:spcBef>
              <a:spcAft>
                <a:spcPts val="0"/>
              </a:spcAft>
              <a:buSzPts val="1400"/>
              <a:buChar char="●"/>
            </a:pPr>
            <a:r>
              <a:rPr lang="en"/>
              <a:t>Onions:</a:t>
            </a:r>
            <a:endParaRPr/>
          </a:p>
          <a:p>
            <a:pPr indent="-317500" lvl="0" marL="457200" rtl="0" algn="l">
              <a:spcBef>
                <a:spcPts val="1000"/>
              </a:spcBef>
              <a:spcAft>
                <a:spcPts val="1000"/>
              </a:spcAft>
              <a:buSzPts val="1400"/>
              <a:buChar char="●"/>
            </a:pPr>
            <a:r>
              <a:rPr lang="en"/>
              <a:t>Vegetable broth:</a:t>
            </a:r>
            <a:endParaRPr/>
          </a:p>
        </p:txBody>
      </p:sp>
      <p:sp>
        <p:nvSpPr>
          <p:cNvPr id="778" name="Google Shape;778;p8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79" name="Google Shape;779;p88"/>
          <p:cNvPicPr preferRelativeResize="0"/>
          <p:nvPr/>
        </p:nvPicPr>
        <p:blipFill>
          <a:blip r:embed="rId3">
            <a:alphaModFix/>
          </a:blip>
          <a:stretch>
            <a:fillRect/>
          </a:stretch>
        </p:blipFill>
        <p:spPr>
          <a:xfrm>
            <a:off x="971550" y="3833800"/>
            <a:ext cx="1676400" cy="11430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89"/>
          <p:cNvSpPr txBox="1"/>
          <p:nvPr>
            <p:ph type="title"/>
          </p:nvPr>
        </p:nvSpPr>
        <p:spPr>
          <a:xfrm>
            <a:off x="311700"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Barley Soup</a:t>
            </a:r>
            <a:endParaRPr b="0" sz="3400">
              <a:solidFill>
                <a:srgbClr val="595959"/>
              </a:solidFill>
              <a:latin typeface="Hepta Slab"/>
              <a:ea typeface="Hepta Slab"/>
              <a:cs typeface="Hepta Slab"/>
              <a:sym typeface="Hepta Slab"/>
            </a:endParaRPr>
          </a:p>
        </p:txBody>
      </p:sp>
      <p:sp>
        <p:nvSpPr>
          <p:cNvPr id="785" name="Google Shape;785;p8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86" name="Google Shape;786;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87" name="Google Shape;787;p89"/>
          <p:cNvSpPr txBox="1"/>
          <p:nvPr>
            <p:ph idx="1" type="body"/>
          </p:nvPr>
        </p:nvSpPr>
        <p:spPr>
          <a:xfrm>
            <a:off x="202400" y="989400"/>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 is learning to make barley soup using a family recipe. Here are some ingredients in the recipe:</a:t>
            </a:r>
            <a:endParaRPr/>
          </a:p>
          <a:p>
            <a:pPr indent="-317500" lvl="0" marL="457200" rtl="0" algn="l">
              <a:spcBef>
                <a:spcPts val="1600"/>
              </a:spcBef>
              <a:spcAft>
                <a:spcPts val="0"/>
              </a:spcAft>
              <a:buSzPts val="1400"/>
              <a:buChar char="●"/>
            </a:pPr>
            <a:r>
              <a:rPr lang="en"/>
              <a:t>¾ cup of barley</a:t>
            </a:r>
            <a:endParaRPr/>
          </a:p>
          <a:p>
            <a:pPr indent="-317500" lvl="0" marL="457200" rtl="0" algn="l">
              <a:spcBef>
                <a:spcPts val="1000"/>
              </a:spcBef>
              <a:spcAft>
                <a:spcPts val="0"/>
              </a:spcAft>
              <a:buSzPts val="1400"/>
              <a:buChar char="●"/>
            </a:pPr>
            <a:r>
              <a:rPr lang="en"/>
              <a:t>5/4 cups of chopped celery</a:t>
            </a:r>
            <a:endParaRPr/>
          </a:p>
          <a:p>
            <a:pPr indent="-317500" lvl="0" marL="457200" rtl="0" algn="l">
              <a:spcBef>
                <a:spcPts val="1000"/>
              </a:spcBef>
              <a:spcAft>
                <a:spcPts val="0"/>
              </a:spcAft>
              <a:buSzPts val="1400"/>
              <a:buChar char="●"/>
            </a:pPr>
            <a:r>
              <a:rPr lang="en"/>
              <a:t>6/4 cups of chopped carrots</a:t>
            </a:r>
            <a:endParaRPr/>
          </a:p>
          <a:p>
            <a:pPr indent="-317500" lvl="0" marL="457200" rtl="0" algn="l">
              <a:spcBef>
                <a:spcPts val="1000"/>
              </a:spcBef>
              <a:spcAft>
                <a:spcPts val="0"/>
              </a:spcAft>
              <a:buSzPts val="1400"/>
              <a:buChar char="●"/>
            </a:pPr>
            <a:r>
              <a:rPr lang="en"/>
              <a:t>1 cup of chopped onions</a:t>
            </a:r>
            <a:endParaRPr/>
          </a:p>
          <a:p>
            <a:pPr indent="-317500" lvl="0" marL="457200" rtl="0" algn="l">
              <a:spcBef>
                <a:spcPts val="1000"/>
              </a:spcBef>
              <a:spcAft>
                <a:spcPts val="1000"/>
              </a:spcAft>
              <a:buSzPts val="1400"/>
              <a:buChar char="●"/>
            </a:pPr>
            <a:r>
              <a:rPr lang="en"/>
              <a:t>2 ¼ cups of vegetable broth</a:t>
            </a:r>
            <a:endParaRPr/>
          </a:p>
        </p:txBody>
      </p:sp>
      <p:sp>
        <p:nvSpPr>
          <p:cNvPr id="788" name="Google Shape;788;p89"/>
          <p:cNvSpPr txBox="1"/>
          <p:nvPr>
            <p:ph idx="2" type="body"/>
          </p:nvPr>
        </p:nvSpPr>
        <p:spPr>
          <a:xfrm>
            <a:off x="4832400" y="1152475"/>
            <a:ext cx="3999900" cy="90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Lin later found a ¾ -cup measuring cup. Show how she could use the cups to measure the right amount of each ingredient.</a:t>
            </a:r>
            <a:endParaRPr/>
          </a:p>
          <a:p>
            <a:pPr indent="-317500" lvl="0" marL="457200" rtl="0" algn="l">
              <a:spcBef>
                <a:spcPts val="1600"/>
              </a:spcBef>
              <a:spcAft>
                <a:spcPts val="0"/>
              </a:spcAft>
              <a:buSzPts val="1400"/>
              <a:buChar char="●"/>
            </a:pPr>
            <a:r>
              <a:rPr lang="en"/>
              <a:t>Barley:</a:t>
            </a:r>
            <a:endParaRPr/>
          </a:p>
          <a:p>
            <a:pPr indent="-317500" lvl="0" marL="457200" rtl="0" algn="l">
              <a:spcBef>
                <a:spcPts val="1000"/>
              </a:spcBef>
              <a:spcAft>
                <a:spcPts val="0"/>
              </a:spcAft>
              <a:buSzPts val="1400"/>
              <a:buChar char="●"/>
            </a:pPr>
            <a:r>
              <a:rPr lang="en"/>
              <a:t>Celery:</a:t>
            </a:r>
            <a:endParaRPr/>
          </a:p>
          <a:p>
            <a:pPr indent="-317500" lvl="0" marL="457200" rtl="0" algn="l">
              <a:spcBef>
                <a:spcPts val="1000"/>
              </a:spcBef>
              <a:spcAft>
                <a:spcPts val="0"/>
              </a:spcAft>
              <a:buSzPts val="1400"/>
              <a:buChar char="●"/>
            </a:pPr>
            <a:r>
              <a:rPr lang="en"/>
              <a:t>Carrots:</a:t>
            </a:r>
            <a:endParaRPr/>
          </a:p>
          <a:p>
            <a:pPr indent="-317500" lvl="0" marL="457200" rtl="0" algn="l">
              <a:spcBef>
                <a:spcPts val="1000"/>
              </a:spcBef>
              <a:spcAft>
                <a:spcPts val="0"/>
              </a:spcAft>
              <a:buSzPts val="1400"/>
              <a:buChar char="●"/>
            </a:pPr>
            <a:r>
              <a:rPr lang="en"/>
              <a:t>Onions:</a:t>
            </a:r>
            <a:endParaRPr/>
          </a:p>
          <a:p>
            <a:pPr indent="-317500" lvl="0" marL="457200" rtl="0" algn="l">
              <a:spcBef>
                <a:spcPts val="1000"/>
              </a:spcBef>
              <a:spcAft>
                <a:spcPts val="1000"/>
              </a:spcAft>
              <a:buSzPts val="1400"/>
              <a:buChar char="●"/>
            </a:pPr>
            <a:r>
              <a:rPr lang="en"/>
              <a:t>Vegetable broth:</a:t>
            </a:r>
            <a:endParaRPr/>
          </a:p>
        </p:txBody>
      </p:sp>
      <p:sp>
        <p:nvSpPr>
          <p:cNvPr id="789" name="Google Shape;789;p8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90" name="Google Shape;790;p89"/>
          <p:cNvPicPr preferRelativeResize="0"/>
          <p:nvPr/>
        </p:nvPicPr>
        <p:blipFill>
          <a:blip r:embed="rId3">
            <a:alphaModFix/>
          </a:blip>
          <a:stretch>
            <a:fillRect/>
          </a:stretch>
        </p:blipFill>
        <p:spPr>
          <a:xfrm>
            <a:off x="971550" y="3833800"/>
            <a:ext cx="1676400" cy="11430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9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Sums in Fifths and Thirds</a:t>
            </a:r>
            <a:endParaRPr b="0" sz="3200">
              <a:solidFill>
                <a:srgbClr val="595959"/>
              </a:solidFill>
              <a:latin typeface="Hepta Slab"/>
              <a:ea typeface="Hepta Slab"/>
              <a:cs typeface="Hepta Slab"/>
              <a:sym typeface="Hepta Slab"/>
            </a:endParaRPr>
          </a:p>
        </p:txBody>
      </p:sp>
      <p:sp>
        <p:nvSpPr>
          <p:cNvPr id="796" name="Google Shape;796;p9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97" name="Google Shape;797;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98" name="Google Shape;798;p9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1. Use different combinations of fifths to make a sum of  9/5.</a:t>
            </a:r>
            <a:endParaRPr/>
          </a:p>
        </p:txBody>
      </p:sp>
      <p:sp>
        <p:nvSpPr>
          <p:cNvPr id="799" name="Google Shape;799;p9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Write different ways to use thirds to make a sum of 4/3. </a:t>
            </a:r>
            <a:endParaRPr/>
          </a:p>
          <a:p>
            <a:pPr indent="0" lvl="0" marL="0" rtl="0" algn="l">
              <a:spcBef>
                <a:spcPts val="1600"/>
              </a:spcBef>
              <a:spcAft>
                <a:spcPts val="1600"/>
              </a:spcAft>
              <a:buNone/>
            </a:pPr>
            <a:r>
              <a:rPr lang="en"/>
              <a:t>How many can you think of? Write an equation for each combination.</a:t>
            </a:r>
            <a:endParaRPr/>
          </a:p>
        </p:txBody>
      </p:sp>
      <p:sp>
        <p:nvSpPr>
          <p:cNvPr id="800" name="Google Shape;800;p9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01" name="Google Shape;801;p90"/>
          <p:cNvPicPr preferRelativeResize="0"/>
          <p:nvPr/>
        </p:nvPicPr>
        <p:blipFill>
          <a:blip r:embed="rId3">
            <a:alphaModFix/>
          </a:blip>
          <a:stretch>
            <a:fillRect/>
          </a:stretch>
        </p:blipFill>
        <p:spPr>
          <a:xfrm>
            <a:off x="783425" y="1816150"/>
            <a:ext cx="2791525" cy="493675"/>
          </a:xfrm>
          <a:prstGeom prst="rect">
            <a:avLst/>
          </a:prstGeom>
          <a:noFill/>
          <a:ln>
            <a:noFill/>
          </a:ln>
        </p:spPr>
      </p:pic>
      <p:pic>
        <p:nvPicPr>
          <p:cNvPr id="802" name="Google Shape;802;p90"/>
          <p:cNvPicPr preferRelativeResize="0"/>
          <p:nvPr/>
        </p:nvPicPr>
        <p:blipFill>
          <a:blip r:embed="rId4">
            <a:alphaModFix/>
          </a:blip>
          <a:stretch>
            <a:fillRect/>
          </a:stretch>
        </p:blipFill>
        <p:spPr>
          <a:xfrm>
            <a:off x="268974" y="2465755"/>
            <a:ext cx="4085350" cy="2291995"/>
          </a:xfrm>
          <a:prstGeom prst="rect">
            <a:avLst/>
          </a:prstGeom>
          <a:noFill/>
          <a:ln>
            <a:noFill/>
          </a:ln>
        </p:spPr>
      </p:pic>
      <p:pic>
        <p:nvPicPr>
          <p:cNvPr id="803" name="Google Shape;803;p90"/>
          <p:cNvPicPr preferRelativeResize="0"/>
          <p:nvPr/>
        </p:nvPicPr>
        <p:blipFill>
          <a:blip r:embed="rId5">
            <a:alphaModFix/>
          </a:blip>
          <a:stretch>
            <a:fillRect/>
          </a:stretch>
        </p:blipFill>
        <p:spPr>
          <a:xfrm>
            <a:off x="5107062" y="2663875"/>
            <a:ext cx="3236273" cy="3936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09" name="Google Shape;809;p91"/>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In earlier lessons, we saw that a fraction whose numerator is greater than 1 can be written as products. Let’s take 4/3, for example.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We can write: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saw that a fraction whose numerator is greater than 1 can also be seen as sums.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pic>
        <p:nvPicPr>
          <p:cNvPr id="810" name="Google Shape;810;p91"/>
          <p:cNvPicPr preferRelativeResize="0"/>
          <p:nvPr/>
        </p:nvPicPr>
        <p:blipFill>
          <a:blip r:embed="rId3">
            <a:alphaModFix/>
          </a:blip>
          <a:stretch>
            <a:fillRect/>
          </a:stretch>
        </p:blipFill>
        <p:spPr>
          <a:xfrm>
            <a:off x="3904675" y="1262100"/>
            <a:ext cx="941796" cy="1023175"/>
          </a:xfrm>
          <a:prstGeom prst="rect">
            <a:avLst/>
          </a:prstGeom>
          <a:noFill/>
          <a:ln>
            <a:noFill/>
          </a:ln>
        </p:spPr>
      </p:pic>
      <p:pic>
        <p:nvPicPr>
          <p:cNvPr id="811" name="Google Shape;811;p91"/>
          <p:cNvPicPr preferRelativeResize="0"/>
          <p:nvPr/>
        </p:nvPicPr>
        <p:blipFill>
          <a:blip r:embed="rId4">
            <a:alphaModFix/>
          </a:blip>
          <a:stretch>
            <a:fillRect/>
          </a:stretch>
        </p:blipFill>
        <p:spPr>
          <a:xfrm>
            <a:off x="3518300" y="3402075"/>
            <a:ext cx="1571625" cy="1209675"/>
          </a:xfrm>
          <a:prstGeom prst="rect">
            <a:avLst/>
          </a:prstGeom>
          <a:noFill/>
          <a:ln>
            <a:noFill/>
          </a:ln>
        </p:spPr>
      </p:pic>
      <p:sp>
        <p:nvSpPr>
          <p:cNvPr id="812" name="Google Shape;812;p91"/>
          <p:cNvSpPr/>
          <p:nvPr/>
        </p:nvSpPr>
        <p:spPr>
          <a:xfrm flipH="1">
            <a:off x="154837" y="336890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91"/>
          <p:cNvSpPr txBox="1"/>
          <p:nvPr/>
        </p:nvSpPr>
        <p:spPr>
          <a:xfrm>
            <a:off x="470025" y="361103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Compare these two ways of thinking about fractions. How are they alike?</a:t>
            </a:r>
            <a:endParaRPr b="1" sz="1100">
              <a:latin typeface="Quicksand"/>
              <a:ea typeface="Quicksand"/>
              <a:cs typeface="Quicksand"/>
              <a:sym typeface="Quicksand"/>
            </a:endParaRPr>
          </a:p>
        </p:txBody>
      </p:sp>
      <p:sp>
        <p:nvSpPr>
          <p:cNvPr id="814" name="Google Shape;814;p91"/>
          <p:cNvSpPr/>
          <p:nvPr/>
        </p:nvSpPr>
        <p:spPr>
          <a:xfrm>
            <a:off x="5904937" y="3317563"/>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91"/>
          <p:cNvSpPr txBox="1"/>
          <p:nvPr/>
        </p:nvSpPr>
        <p:spPr>
          <a:xfrm flipH="1">
            <a:off x="6010287" y="35596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are they different</a:t>
            </a:r>
            <a:endParaRPr b="1" sz="1100">
              <a:latin typeface="Quicksand"/>
              <a:ea typeface="Quicksand"/>
              <a:cs typeface="Quicksand"/>
              <a:sym typeface="Quicksan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19" name="Shape 819"/>
        <p:cNvGrpSpPr/>
        <p:nvPr/>
      </p:nvGrpSpPr>
      <p:grpSpPr>
        <a:xfrm>
          <a:off x="0" y="0"/>
          <a:ext cx="0" cy="0"/>
          <a:chOff x="0" y="0"/>
          <a:chExt cx="0" cy="0"/>
        </a:xfrm>
      </p:grpSpPr>
      <p:sp>
        <p:nvSpPr>
          <p:cNvPr id="820" name="Google Shape;820;p9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Addition of Fractions</a:t>
            </a:r>
            <a:endParaRPr sz="4400">
              <a:latin typeface="Hepta Slab"/>
              <a:ea typeface="Hepta Slab"/>
              <a:cs typeface="Hepta Slab"/>
              <a:sym typeface="Hepta Slab"/>
            </a:endParaRPr>
          </a:p>
        </p:txBody>
      </p:sp>
      <p:sp>
        <p:nvSpPr>
          <p:cNvPr id="821" name="Google Shape;821;p92"/>
          <p:cNvSpPr txBox="1"/>
          <p:nvPr/>
        </p:nvSpPr>
        <p:spPr>
          <a:xfrm>
            <a:off x="2778450" y="2906325"/>
            <a:ext cx="504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explore sums of fractions on a number line.</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822" name="Google Shape;822;p92"/>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9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4.NF.B.3.a, 4.NF.B.3.b</a:t>
            </a:r>
            <a:endParaRPr sz="1100">
              <a:latin typeface="Quicksand"/>
              <a:ea typeface="Quicksand"/>
              <a:cs typeface="Quicksand"/>
              <a:sym typeface="Quicksand"/>
            </a:endParaRPr>
          </a:p>
        </p:txBody>
      </p:sp>
      <p:sp>
        <p:nvSpPr>
          <p:cNvPr id="824" name="Google Shape;824;p9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9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30" name="Google Shape;830;p93"/>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Notice and Wonder: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A Fraction on a Number Line </a:t>
            </a:r>
            <a:endParaRPr sz="2800">
              <a:solidFill>
                <a:srgbClr val="595959"/>
              </a:solidFill>
              <a:latin typeface="Hepta Slab"/>
              <a:ea typeface="Hepta Slab"/>
              <a:cs typeface="Hepta Slab"/>
              <a:sym typeface="Hepta Slab"/>
            </a:endParaRPr>
          </a:p>
        </p:txBody>
      </p:sp>
      <p:sp>
        <p:nvSpPr>
          <p:cNvPr id="831" name="Google Shape;831;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32" name="Google Shape;832;p93"/>
          <p:cNvPicPr preferRelativeResize="0"/>
          <p:nvPr/>
        </p:nvPicPr>
        <p:blipFill>
          <a:blip r:embed="rId3">
            <a:alphaModFix/>
          </a:blip>
          <a:stretch>
            <a:fillRect/>
          </a:stretch>
        </p:blipFill>
        <p:spPr>
          <a:xfrm>
            <a:off x="2736050" y="2262200"/>
            <a:ext cx="4431075" cy="916775"/>
          </a:xfrm>
          <a:prstGeom prst="rect">
            <a:avLst/>
          </a:prstGeom>
          <a:noFill/>
          <a:ln>
            <a:noFill/>
          </a:ln>
        </p:spPr>
      </p:pic>
      <p:sp>
        <p:nvSpPr>
          <p:cNvPr id="833" name="Google Shape;833;p93"/>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93"/>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835" name="Google Shape;835;p93"/>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93"/>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94"/>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Sum of Jumps</a:t>
            </a:r>
            <a:endParaRPr sz="3200">
              <a:solidFill>
                <a:srgbClr val="595959"/>
              </a:solidFill>
              <a:latin typeface="Hepta Slab"/>
              <a:ea typeface="Hepta Slab"/>
              <a:cs typeface="Hepta Slab"/>
              <a:sym typeface="Hepta Slab"/>
            </a:endParaRPr>
          </a:p>
        </p:txBody>
      </p:sp>
      <p:sp>
        <p:nvSpPr>
          <p:cNvPr id="842" name="Google Shape;842;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43" name="Google Shape;843;p94"/>
          <p:cNvSpPr txBox="1"/>
          <p:nvPr/>
        </p:nvSpPr>
        <p:spPr>
          <a:xfrm>
            <a:off x="535775" y="1157300"/>
            <a:ext cx="32574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Noah draws number lines with a series of “jumps” to show different ways to use sixths to make a sum of 8/6 . He writes 8/6 = 4/6 + 4/6 for the first diagram.</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sp>
        <p:nvSpPr>
          <p:cNvPr id="844" name="Google Shape;844;p94"/>
          <p:cNvSpPr txBox="1"/>
          <p:nvPr/>
        </p:nvSpPr>
        <p:spPr>
          <a:xfrm>
            <a:off x="4532700" y="1285875"/>
            <a:ext cx="4125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a. Write an equation for each of the other two diagrams.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b. For the following diagram, </a:t>
            </a:r>
            <a:endParaRPr>
              <a:solidFill>
                <a:srgbClr val="434343"/>
              </a:solidFill>
            </a:endParaRPr>
          </a:p>
          <a:p>
            <a:pPr indent="0" lvl="0" marL="0" rtl="0" algn="l">
              <a:spcBef>
                <a:spcPts val="0"/>
              </a:spcBef>
              <a:spcAft>
                <a:spcPts val="0"/>
              </a:spcAft>
              <a:buNone/>
            </a:pPr>
            <a:r>
              <a:rPr lang="en">
                <a:solidFill>
                  <a:srgbClr val="434343"/>
                </a:solidFill>
              </a:rPr>
              <a:t>Noah writes: 8/6 = 6/6 + 2/6 and  8/6 = 1 + 2/6. Which equation is correct? Explain your reasoning. </a:t>
            </a:r>
            <a:endParaRPr>
              <a:solidFill>
                <a:srgbClr val="434343"/>
              </a:solidFill>
            </a:endParaRPr>
          </a:p>
          <a:p>
            <a:pPr indent="0" lvl="0" marL="0" rtl="0" algn="l">
              <a:spcBef>
                <a:spcPts val="0"/>
              </a:spcBef>
              <a:spcAft>
                <a:spcPts val="0"/>
              </a:spcAft>
              <a:buNone/>
            </a:pPr>
            <a:r>
              <a:t/>
            </a:r>
            <a:endParaRPr>
              <a:solidFill>
                <a:srgbClr val="434343"/>
              </a:solidFill>
            </a:endParaRPr>
          </a:p>
        </p:txBody>
      </p:sp>
      <p:pic>
        <p:nvPicPr>
          <p:cNvPr id="845" name="Google Shape;845;p94"/>
          <p:cNvPicPr preferRelativeResize="0"/>
          <p:nvPr/>
        </p:nvPicPr>
        <p:blipFill>
          <a:blip r:embed="rId3">
            <a:alphaModFix/>
          </a:blip>
          <a:stretch>
            <a:fillRect/>
          </a:stretch>
        </p:blipFill>
        <p:spPr>
          <a:xfrm>
            <a:off x="630875" y="2538400"/>
            <a:ext cx="3162300" cy="1733550"/>
          </a:xfrm>
          <a:prstGeom prst="rect">
            <a:avLst/>
          </a:prstGeom>
          <a:noFill/>
          <a:ln>
            <a:noFill/>
          </a:ln>
        </p:spPr>
      </p:pic>
      <p:pic>
        <p:nvPicPr>
          <p:cNvPr id="846" name="Google Shape;846;p94"/>
          <p:cNvPicPr preferRelativeResize="0"/>
          <p:nvPr/>
        </p:nvPicPr>
        <p:blipFill>
          <a:blip r:embed="rId4">
            <a:alphaModFix/>
          </a:blip>
          <a:stretch>
            <a:fillRect/>
          </a:stretch>
        </p:blipFill>
        <p:spPr>
          <a:xfrm>
            <a:off x="4886175" y="3270475"/>
            <a:ext cx="3257550" cy="6858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95"/>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Sum of Jumps</a:t>
            </a:r>
            <a:endParaRPr sz="3200">
              <a:solidFill>
                <a:srgbClr val="595959"/>
              </a:solidFill>
              <a:latin typeface="Hepta Slab"/>
              <a:ea typeface="Hepta Slab"/>
              <a:cs typeface="Hepta Slab"/>
              <a:sym typeface="Hepta Slab"/>
            </a:endParaRPr>
          </a:p>
        </p:txBody>
      </p:sp>
      <p:sp>
        <p:nvSpPr>
          <p:cNvPr id="852" name="Google Shape;852;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53" name="Google Shape;853;p95"/>
          <p:cNvSpPr txBox="1"/>
          <p:nvPr/>
        </p:nvSpPr>
        <p:spPr>
          <a:xfrm>
            <a:off x="535775" y="1157300"/>
            <a:ext cx="7998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2.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a. Draw "jumps" on the number lines to show two ways to use thirds to make a sum of 7/3 . </a:t>
            </a:r>
            <a:endParaRPr>
              <a:solidFill>
                <a:srgbClr val="434343"/>
              </a:solidFill>
            </a:endParaRPr>
          </a:p>
          <a:p>
            <a:pPr indent="0" lvl="0" marL="0" rtl="0" algn="l">
              <a:spcBef>
                <a:spcPts val="0"/>
              </a:spcBef>
              <a:spcAft>
                <a:spcPts val="0"/>
              </a:spcAft>
              <a:buNone/>
            </a:pPr>
            <a:r>
              <a:rPr lang="en">
                <a:solidFill>
                  <a:srgbClr val="434343"/>
                </a:solidFill>
              </a:rPr>
              <a:t>Then, represent each combination of jumps as an equation.</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b. Write 7/3  as a sum of a whole number and a fraction.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pic>
        <p:nvPicPr>
          <p:cNvPr id="854" name="Google Shape;854;p95"/>
          <p:cNvPicPr preferRelativeResize="0"/>
          <p:nvPr/>
        </p:nvPicPr>
        <p:blipFill>
          <a:blip r:embed="rId3">
            <a:alphaModFix/>
          </a:blip>
          <a:stretch>
            <a:fillRect/>
          </a:stretch>
        </p:blipFill>
        <p:spPr>
          <a:xfrm>
            <a:off x="2645038" y="2294175"/>
            <a:ext cx="3286125" cy="12287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96"/>
          <p:cNvSpPr txBox="1"/>
          <p:nvPr>
            <p:ph type="ctrTitle"/>
          </p:nvPr>
        </p:nvSpPr>
        <p:spPr>
          <a:xfrm>
            <a:off x="685800" y="439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 is the Sum?</a:t>
            </a:r>
            <a:endParaRPr>
              <a:solidFill>
                <a:srgbClr val="595959"/>
              </a:solidFill>
            </a:endParaRPr>
          </a:p>
        </p:txBody>
      </p:sp>
      <p:sp>
        <p:nvSpPr>
          <p:cNvPr id="860" name="Google Shape;860;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61" name="Google Shape;861;p96"/>
          <p:cNvSpPr txBox="1"/>
          <p:nvPr/>
        </p:nvSpPr>
        <p:spPr>
          <a:xfrm>
            <a:off x="685800" y="1313075"/>
            <a:ext cx="3452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Use a number line to represent each addition expression and to find the sum.</a:t>
            </a:r>
            <a:endParaRPr/>
          </a:p>
        </p:txBody>
      </p:sp>
      <p:pic>
        <p:nvPicPr>
          <p:cNvPr id="862" name="Google Shape;862;p96"/>
          <p:cNvPicPr preferRelativeResize="0"/>
          <p:nvPr/>
        </p:nvPicPr>
        <p:blipFill>
          <a:blip r:embed="rId3">
            <a:alphaModFix/>
          </a:blip>
          <a:stretch>
            <a:fillRect/>
          </a:stretch>
        </p:blipFill>
        <p:spPr>
          <a:xfrm>
            <a:off x="473850" y="2014550"/>
            <a:ext cx="3730125" cy="2109775"/>
          </a:xfrm>
          <a:prstGeom prst="rect">
            <a:avLst/>
          </a:prstGeom>
          <a:noFill/>
          <a:ln>
            <a:noFill/>
          </a:ln>
        </p:spPr>
      </p:pic>
      <p:sp>
        <p:nvSpPr>
          <p:cNvPr id="863" name="Google Shape;863;p96"/>
          <p:cNvSpPr txBox="1"/>
          <p:nvPr/>
        </p:nvSpPr>
        <p:spPr>
          <a:xfrm>
            <a:off x="4665000" y="1313075"/>
            <a:ext cx="39552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Priya says the sum of 1 ⅖  and ⅘  is 1 6/5 . Kiran says the sum is 11/5 . Tyler says it is 2 ⅕ . Do you agree with any of them? Explain or show your reasoning. Use one or more number lines if you find them helpful.</a:t>
            </a:r>
            <a:endParaRPr/>
          </a:p>
        </p:txBody>
      </p:sp>
      <p:pic>
        <p:nvPicPr>
          <p:cNvPr id="864" name="Google Shape;864;p96"/>
          <p:cNvPicPr preferRelativeResize="0"/>
          <p:nvPr/>
        </p:nvPicPr>
        <p:blipFill>
          <a:blip r:embed="rId4">
            <a:alphaModFix/>
          </a:blip>
          <a:stretch>
            <a:fillRect/>
          </a:stretch>
        </p:blipFill>
        <p:spPr>
          <a:xfrm>
            <a:off x="4730988" y="2612426"/>
            <a:ext cx="3823225" cy="16331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97"/>
          <p:cNvSpPr txBox="1"/>
          <p:nvPr>
            <p:ph type="ctrTitle"/>
          </p:nvPr>
        </p:nvSpPr>
        <p:spPr>
          <a:xfrm>
            <a:off x="473850"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Make Two Jumps</a:t>
            </a:r>
            <a:endParaRPr>
              <a:solidFill>
                <a:srgbClr val="595959"/>
              </a:solidFill>
            </a:endParaRPr>
          </a:p>
        </p:txBody>
      </p:sp>
      <p:sp>
        <p:nvSpPr>
          <p:cNvPr id="870" name="Google Shape;870;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871" name="Google Shape;871;p97"/>
          <p:cNvSpPr txBox="1"/>
          <p:nvPr/>
        </p:nvSpPr>
        <p:spPr>
          <a:xfrm>
            <a:off x="688250" y="1108750"/>
            <a:ext cx="2728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Here are four number lines, </a:t>
            </a:r>
            <a:endParaRPr/>
          </a:p>
          <a:p>
            <a:pPr indent="0" lvl="0" marL="0" rtl="0" algn="ctr">
              <a:spcBef>
                <a:spcPts val="0"/>
              </a:spcBef>
              <a:spcAft>
                <a:spcPts val="0"/>
              </a:spcAft>
              <a:buNone/>
            </a:pPr>
            <a:r>
              <a:rPr lang="en"/>
              <a:t>each with a point on it. </a:t>
            </a:r>
            <a:endParaRPr/>
          </a:p>
        </p:txBody>
      </p:sp>
      <p:sp>
        <p:nvSpPr>
          <p:cNvPr id="872" name="Google Shape;872;p97"/>
          <p:cNvSpPr txBox="1"/>
          <p:nvPr/>
        </p:nvSpPr>
        <p:spPr>
          <a:xfrm>
            <a:off x="4665000" y="1313075"/>
            <a:ext cx="39552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each number line, label the point. This is your target. Make two forward jumps to get from 0 to the target.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Pick a card from the set given to you. Use the fraction on it for your first jump. Draw the jump and label it with the fraction. </a:t>
            </a:r>
            <a:endParaRPr/>
          </a:p>
          <a:p>
            <a:pPr indent="-317500" lvl="0" marL="457200" rtl="0" algn="l">
              <a:spcBef>
                <a:spcPts val="1000"/>
              </a:spcBef>
              <a:spcAft>
                <a:spcPts val="0"/>
              </a:spcAft>
              <a:buSzPts val="1400"/>
              <a:buChar char="●"/>
            </a:pPr>
            <a:r>
              <a:rPr lang="en"/>
              <a:t>From there, draw the second jump to reach the target. What fraction do you need to add? Label the jump with the fraction. </a:t>
            </a:r>
            <a:endParaRPr/>
          </a:p>
          <a:p>
            <a:pPr indent="-317500" lvl="0" marL="457200" rtl="0" algn="l">
              <a:spcBef>
                <a:spcPts val="1000"/>
              </a:spcBef>
              <a:spcAft>
                <a:spcPts val="1000"/>
              </a:spcAft>
              <a:buSzPts val="1400"/>
              <a:buChar char="●"/>
            </a:pPr>
            <a:r>
              <a:rPr lang="en"/>
              <a:t>Write an equation to represent the sum of your two fractions.</a:t>
            </a:r>
            <a:endParaRPr/>
          </a:p>
        </p:txBody>
      </p:sp>
      <p:pic>
        <p:nvPicPr>
          <p:cNvPr id="873" name="Google Shape;873;p97"/>
          <p:cNvPicPr preferRelativeResize="0"/>
          <p:nvPr/>
        </p:nvPicPr>
        <p:blipFill>
          <a:blip r:embed="rId3">
            <a:alphaModFix/>
          </a:blip>
          <a:stretch>
            <a:fillRect/>
          </a:stretch>
        </p:blipFill>
        <p:spPr>
          <a:xfrm>
            <a:off x="414325" y="1715975"/>
            <a:ext cx="3919233" cy="29298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9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79" name="Google Shape;879;p98"/>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used number lines to decompose fractions into sums of smaller fractions or sums of a whole number and a fraction. We also learn that a fraction greater than 1 can be written as a mixed number.</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880" name="Google Shape;880;p98"/>
          <p:cNvSpPr/>
          <p:nvPr/>
        </p:nvSpPr>
        <p:spPr>
          <a:xfrm flipH="1">
            <a:off x="702513" y="2458225"/>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98"/>
          <p:cNvSpPr txBox="1"/>
          <p:nvPr/>
        </p:nvSpPr>
        <p:spPr>
          <a:xfrm>
            <a:off x="970075" y="265145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would you explain to a classmate who is absent today what a mixed number is? What examples would you give to help them understand it</a:t>
            </a:r>
            <a:endParaRPr b="1" sz="1100">
              <a:latin typeface="Quicksand"/>
              <a:ea typeface="Quicksand"/>
              <a:cs typeface="Quicksand"/>
              <a:sym typeface="Quicksand"/>
            </a:endParaRPr>
          </a:p>
        </p:txBody>
      </p:sp>
      <p:sp>
        <p:nvSpPr>
          <p:cNvPr id="882" name="Google Shape;882;p98"/>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98"/>
          <p:cNvSpPr txBox="1"/>
          <p:nvPr/>
        </p:nvSpPr>
        <p:spPr>
          <a:xfrm flipH="1">
            <a:off x="5507987" y="1769121"/>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Let’s look at some sums you found in the second activity: ⅞ ,10/8  , and  20/8 . Which ones can be written as mixed numbers and why?</a:t>
            </a:r>
            <a:endParaRPr b="1" sz="1100">
              <a:latin typeface="Quicksand"/>
              <a:ea typeface="Quicksand"/>
              <a:cs typeface="Quicksand"/>
              <a:sym typeface="Quicksand"/>
            </a:endParaRPr>
          </a:p>
        </p:txBody>
      </p:sp>
      <p:sp>
        <p:nvSpPr>
          <p:cNvPr id="884" name="Google Shape;884;p98"/>
          <p:cNvSpPr/>
          <p:nvPr/>
        </p:nvSpPr>
        <p:spPr>
          <a:xfrm>
            <a:off x="5738225" y="3553301"/>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98"/>
          <p:cNvSpPr txBox="1"/>
          <p:nvPr/>
        </p:nvSpPr>
        <p:spPr>
          <a:xfrm flipH="1">
            <a:off x="5948500" y="37358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mixed number is equivalent to each of those fractions? How do you know?</a:t>
            </a:r>
            <a:endParaRPr b="1" sz="1100">
              <a:latin typeface="Quicksand"/>
              <a:ea typeface="Quicksand"/>
              <a:cs typeface="Quicksand"/>
              <a:sym typeface="Quicksand"/>
            </a:endParaRPr>
          </a:p>
        </p:txBody>
      </p:sp>
      <p:pic>
        <p:nvPicPr>
          <p:cNvPr id="886" name="Google Shape;886;p98"/>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90" name="Shape 890"/>
        <p:cNvGrpSpPr/>
        <p:nvPr/>
      </p:nvGrpSpPr>
      <p:grpSpPr>
        <a:xfrm>
          <a:off x="0" y="0"/>
          <a:ext cx="0" cy="0"/>
          <a:chOff x="0" y="0"/>
          <a:chExt cx="0" cy="0"/>
        </a:xfrm>
      </p:grpSpPr>
      <p:sp>
        <p:nvSpPr>
          <p:cNvPr id="891" name="Google Shape;891;p9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Differences of Fractions</a:t>
            </a:r>
            <a:endParaRPr sz="4400">
              <a:latin typeface="Hepta Slab"/>
              <a:ea typeface="Hepta Slab"/>
              <a:cs typeface="Hepta Slab"/>
              <a:sym typeface="Hepta Slab"/>
            </a:endParaRPr>
          </a:p>
        </p:txBody>
      </p:sp>
      <p:sp>
        <p:nvSpPr>
          <p:cNvPr id="892" name="Google Shape;892;p99"/>
          <p:cNvSpPr txBox="1"/>
          <p:nvPr/>
        </p:nvSpPr>
        <p:spPr>
          <a:xfrm>
            <a:off x="2389575"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explore differences of fractions on a number line.</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893" name="Google Shape;893;p99"/>
          <p:cNvSpPr/>
          <p:nvPr/>
        </p:nvSpPr>
        <p:spPr>
          <a:xfrm>
            <a:off x="18447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9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4.NF.B.3.a, 4.NF.B.3.c</a:t>
            </a:r>
            <a:endParaRPr sz="1100">
              <a:latin typeface="Quicksand"/>
              <a:ea typeface="Quicksand"/>
              <a:cs typeface="Quicksand"/>
              <a:sym typeface="Quicksand"/>
            </a:endParaRPr>
          </a:p>
        </p:txBody>
      </p:sp>
      <p:sp>
        <p:nvSpPr>
          <p:cNvPr id="895" name="Google Shape;895;p9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100"/>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 Do You Know About:</a:t>
            </a:r>
            <a:endParaRPr b="0" sz="3400">
              <a:solidFill>
                <a:srgbClr val="595959"/>
              </a:solidFill>
              <a:latin typeface="Hepta Slab"/>
              <a:ea typeface="Hepta Slab"/>
              <a:cs typeface="Hepta Slab"/>
              <a:sym typeface="Hepta Slab"/>
            </a:endParaRPr>
          </a:p>
        </p:txBody>
      </p:sp>
      <p:sp>
        <p:nvSpPr>
          <p:cNvPr id="901" name="Google Shape;901;p10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02" name="Google Shape;902;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903" name="Google Shape;903;p100"/>
          <p:cNvPicPr preferRelativeResize="0"/>
          <p:nvPr/>
        </p:nvPicPr>
        <p:blipFill>
          <a:blip r:embed="rId3">
            <a:alphaModFix/>
          </a:blip>
          <a:stretch>
            <a:fillRect/>
          </a:stretch>
        </p:blipFill>
        <p:spPr>
          <a:xfrm>
            <a:off x="3957638" y="1910372"/>
            <a:ext cx="1228725" cy="189892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01"/>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Differences of Jumps</a:t>
            </a:r>
            <a:endParaRPr sz="3200">
              <a:solidFill>
                <a:srgbClr val="595959"/>
              </a:solidFill>
              <a:latin typeface="Hepta Slab"/>
              <a:ea typeface="Hepta Slab"/>
              <a:cs typeface="Hepta Slab"/>
              <a:sym typeface="Hepta Slab"/>
            </a:endParaRPr>
          </a:p>
        </p:txBody>
      </p:sp>
      <p:sp>
        <p:nvSpPr>
          <p:cNvPr id="909" name="Google Shape;909;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10" name="Google Shape;910;p101"/>
          <p:cNvSpPr txBox="1"/>
          <p:nvPr/>
        </p:nvSpPr>
        <p:spPr>
          <a:xfrm>
            <a:off x="464350" y="1108750"/>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To subtract different fractions from 11/6, Noah draws “jumps” on number lines.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pic>
        <p:nvPicPr>
          <p:cNvPr id="911" name="Google Shape;911;p101"/>
          <p:cNvPicPr preferRelativeResize="0"/>
          <p:nvPr/>
        </p:nvPicPr>
        <p:blipFill>
          <a:blip r:embed="rId3">
            <a:alphaModFix/>
          </a:blip>
          <a:stretch>
            <a:fillRect/>
          </a:stretch>
        </p:blipFill>
        <p:spPr>
          <a:xfrm>
            <a:off x="926350" y="1937275"/>
            <a:ext cx="2571750" cy="2170375"/>
          </a:xfrm>
          <a:prstGeom prst="rect">
            <a:avLst/>
          </a:prstGeom>
          <a:noFill/>
          <a:ln>
            <a:noFill/>
          </a:ln>
        </p:spPr>
      </p:pic>
      <p:sp>
        <p:nvSpPr>
          <p:cNvPr id="912" name="Google Shape;912;p101"/>
          <p:cNvSpPr txBox="1"/>
          <p:nvPr/>
        </p:nvSpPr>
        <p:spPr>
          <a:xfrm>
            <a:off x="4714875" y="1143000"/>
            <a:ext cx="3714900" cy="3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rPr>
              <a:t>a. The first diagram shows how he finds     . </a:t>
            </a:r>
            <a:endParaRPr>
              <a:solidFill>
                <a:srgbClr val="434343"/>
              </a:solidFill>
            </a:endParaRPr>
          </a:p>
          <a:p>
            <a:pPr indent="0" lvl="0" marL="0" rtl="0" algn="l">
              <a:spcBef>
                <a:spcPts val="0"/>
              </a:spcBef>
              <a:spcAft>
                <a:spcPts val="0"/>
              </a:spcAft>
              <a:buClr>
                <a:schemeClr val="dk1"/>
              </a:buClr>
              <a:buSzPts val="1100"/>
              <a:buFont typeface="Arial"/>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rPr lang="en">
                <a:solidFill>
                  <a:srgbClr val="434343"/>
                </a:solidFill>
              </a:rPr>
              <a:t>What is the difference (the result of the subtraction)?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t/>
            </a:r>
            <a:endParaRPr>
              <a:solidFill>
                <a:srgbClr val="434343"/>
              </a:solidFill>
            </a:endParaRPr>
          </a:p>
          <a:p>
            <a:pPr indent="0" lvl="0" marL="0" rtl="0" algn="l">
              <a:spcBef>
                <a:spcPts val="0"/>
              </a:spcBef>
              <a:spcAft>
                <a:spcPts val="0"/>
              </a:spcAft>
              <a:buClr>
                <a:schemeClr val="dk1"/>
              </a:buClr>
              <a:buSzPts val="1100"/>
              <a:buFont typeface="Arial"/>
              <a:buNone/>
            </a:pPr>
            <a:r>
              <a:rPr lang="en">
                <a:solidFill>
                  <a:srgbClr val="434343"/>
                </a:solidFill>
              </a:rPr>
              <a:t>b. Write an equation and find the difference for each of Noah’s diagrams.</a:t>
            </a:r>
            <a:endParaRPr/>
          </a:p>
        </p:txBody>
      </p:sp>
      <p:pic>
        <p:nvPicPr>
          <p:cNvPr id="913" name="Google Shape;913;p101"/>
          <p:cNvPicPr preferRelativeResize="0"/>
          <p:nvPr/>
        </p:nvPicPr>
        <p:blipFill>
          <a:blip r:embed="rId4">
            <a:alphaModFix/>
          </a:blip>
          <a:stretch>
            <a:fillRect/>
          </a:stretch>
        </p:blipFill>
        <p:spPr>
          <a:xfrm>
            <a:off x="8040725" y="1213678"/>
            <a:ext cx="555600" cy="3320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102"/>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Differences of Jumps</a:t>
            </a:r>
            <a:endParaRPr sz="3200">
              <a:solidFill>
                <a:srgbClr val="595959"/>
              </a:solidFill>
              <a:latin typeface="Hepta Slab"/>
              <a:ea typeface="Hepta Slab"/>
              <a:cs typeface="Hepta Slab"/>
              <a:sym typeface="Hepta Slab"/>
            </a:endParaRPr>
          </a:p>
        </p:txBody>
      </p:sp>
      <p:sp>
        <p:nvSpPr>
          <p:cNvPr id="919" name="Google Shape;919;p1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20" name="Google Shape;920;p102"/>
          <p:cNvSpPr txBox="1"/>
          <p:nvPr/>
        </p:nvSpPr>
        <p:spPr>
          <a:xfrm>
            <a:off x="464350" y="1108750"/>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2. Here is another diagram Noah draws: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rPr lang="en">
                <a:solidFill>
                  <a:srgbClr val="434343"/>
                </a:solidFill>
              </a:rPr>
              <a:t>Which equations could the diagram represent? Explain your reasoning.</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sp>
        <p:nvSpPr>
          <p:cNvPr id="921" name="Google Shape;921;p102"/>
          <p:cNvSpPr txBox="1"/>
          <p:nvPr/>
        </p:nvSpPr>
        <p:spPr>
          <a:xfrm>
            <a:off x="4714875" y="1143000"/>
            <a:ext cx="4048200" cy="3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3. Use a number line to show how to find each difference. </a:t>
            </a:r>
            <a:endParaRPr>
              <a:solidFill>
                <a:srgbClr val="434343"/>
              </a:solidFill>
            </a:endParaRPr>
          </a:p>
        </p:txBody>
      </p:sp>
      <p:pic>
        <p:nvPicPr>
          <p:cNvPr id="922" name="Google Shape;922;p102"/>
          <p:cNvPicPr preferRelativeResize="0"/>
          <p:nvPr/>
        </p:nvPicPr>
        <p:blipFill>
          <a:blip r:embed="rId3">
            <a:alphaModFix/>
          </a:blip>
          <a:stretch>
            <a:fillRect/>
          </a:stretch>
        </p:blipFill>
        <p:spPr>
          <a:xfrm>
            <a:off x="640575" y="1552525"/>
            <a:ext cx="3171825" cy="933450"/>
          </a:xfrm>
          <a:prstGeom prst="rect">
            <a:avLst/>
          </a:prstGeom>
          <a:noFill/>
          <a:ln>
            <a:noFill/>
          </a:ln>
        </p:spPr>
      </p:pic>
      <p:pic>
        <p:nvPicPr>
          <p:cNvPr id="923" name="Google Shape;923;p102"/>
          <p:cNvPicPr preferRelativeResize="0"/>
          <p:nvPr/>
        </p:nvPicPr>
        <p:blipFill>
          <a:blip r:embed="rId4">
            <a:alphaModFix/>
          </a:blip>
          <a:stretch>
            <a:fillRect/>
          </a:stretch>
        </p:blipFill>
        <p:spPr>
          <a:xfrm>
            <a:off x="1319250" y="3174150"/>
            <a:ext cx="1431125" cy="1431125"/>
          </a:xfrm>
          <a:prstGeom prst="rect">
            <a:avLst/>
          </a:prstGeom>
          <a:noFill/>
          <a:ln>
            <a:noFill/>
          </a:ln>
        </p:spPr>
      </p:pic>
      <p:pic>
        <p:nvPicPr>
          <p:cNvPr id="924" name="Google Shape;924;p102"/>
          <p:cNvPicPr preferRelativeResize="0"/>
          <p:nvPr/>
        </p:nvPicPr>
        <p:blipFill>
          <a:blip r:embed="rId5">
            <a:alphaModFix/>
          </a:blip>
          <a:stretch>
            <a:fillRect/>
          </a:stretch>
        </p:blipFill>
        <p:spPr>
          <a:xfrm>
            <a:off x="4774425" y="1994417"/>
            <a:ext cx="3929100" cy="2058507"/>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103"/>
          <p:cNvSpPr txBox="1"/>
          <p:nvPr>
            <p:ph type="ctrTitle"/>
          </p:nvPr>
        </p:nvSpPr>
        <p:spPr>
          <a:xfrm>
            <a:off x="685800" y="22439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What’s the Difference?</a:t>
            </a:r>
            <a:endParaRPr>
              <a:solidFill>
                <a:srgbClr val="595959"/>
              </a:solidFill>
            </a:endParaRPr>
          </a:p>
        </p:txBody>
      </p:sp>
      <p:sp>
        <p:nvSpPr>
          <p:cNvPr id="930" name="Google Shape;930;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31" name="Google Shape;931;p103"/>
          <p:cNvSpPr txBox="1"/>
          <p:nvPr/>
        </p:nvSpPr>
        <p:spPr>
          <a:xfrm>
            <a:off x="750100" y="1143000"/>
            <a:ext cx="81438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Use a number line to represent each subtraction expression and to find the difference.</a:t>
            </a:r>
            <a:endParaRPr/>
          </a:p>
        </p:txBody>
      </p:sp>
      <p:pic>
        <p:nvPicPr>
          <p:cNvPr id="932" name="Google Shape;932;p103"/>
          <p:cNvPicPr preferRelativeResize="0"/>
          <p:nvPr/>
        </p:nvPicPr>
        <p:blipFill>
          <a:blip r:embed="rId3">
            <a:alphaModFix/>
          </a:blip>
          <a:stretch>
            <a:fillRect/>
          </a:stretch>
        </p:blipFill>
        <p:spPr>
          <a:xfrm>
            <a:off x="295275" y="1696500"/>
            <a:ext cx="4369200" cy="628785"/>
          </a:xfrm>
          <a:prstGeom prst="rect">
            <a:avLst/>
          </a:prstGeom>
          <a:noFill/>
          <a:ln>
            <a:noFill/>
          </a:ln>
        </p:spPr>
      </p:pic>
      <p:pic>
        <p:nvPicPr>
          <p:cNvPr id="933" name="Google Shape;933;p103"/>
          <p:cNvPicPr preferRelativeResize="0"/>
          <p:nvPr/>
        </p:nvPicPr>
        <p:blipFill>
          <a:blip r:embed="rId4">
            <a:alphaModFix/>
          </a:blip>
          <a:stretch>
            <a:fillRect/>
          </a:stretch>
        </p:blipFill>
        <p:spPr>
          <a:xfrm>
            <a:off x="295275" y="2479663"/>
            <a:ext cx="4369191" cy="656600"/>
          </a:xfrm>
          <a:prstGeom prst="rect">
            <a:avLst/>
          </a:prstGeom>
          <a:noFill/>
          <a:ln>
            <a:noFill/>
          </a:ln>
        </p:spPr>
      </p:pic>
      <p:pic>
        <p:nvPicPr>
          <p:cNvPr id="934" name="Google Shape;934;p103"/>
          <p:cNvPicPr preferRelativeResize="0"/>
          <p:nvPr/>
        </p:nvPicPr>
        <p:blipFill>
          <a:blip r:embed="rId5">
            <a:alphaModFix/>
          </a:blip>
          <a:stretch>
            <a:fillRect/>
          </a:stretch>
        </p:blipFill>
        <p:spPr>
          <a:xfrm>
            <a:off x="295275" y="3290650"/>
            <a:ext cx="4369200" cy="741344"/>
          </a:xfrm>
          <a:prstGeom prst="rect">
            <a:avLst/>
          </a:prstGeom>
          <a:noFill/>
          <a:ln>
            <a:noFill/>
          </a:ln>
        </p:spPr>
      </p:pic>
      <p:pic>
        <p:nvPicPr>
          <p:cNvPr id="935" name="Google Shape;935;p103"/>
          <p:cNvPicPr preferRelativeResize="0"/>
          <p:nvPr/>
        </p:nvPicPr>
        <p:blipFill>
          <a:blip r:embed="rId6">
            <a:alphaModFix/>
          </a:blip>
          <a:stretch>
            <a:fillRect/>
          </a:stretch>
        </p:blipFill>
        <p:spPr>
          <a:xfrm>
            <a:off x="4938425" y="1653649"/>
            <a:ext cx="3955467" cy="628775"/>
          </a:xfrm>
          <a:prstGeom prst="rect">
            <a:avLst/>
          </a:prstGeom>
          <a:noFill/>
          <a:ln>
            <a:noFill/>
          </a:ln>
        </p:spPr>
      </p:pic>
      <p:pic>
        <p:nvPicPr>
          <p:cNvPr id="936" name="Google Shape;936;p103"/>
          <p:cNvPicPr preferRelativeResize="0"/>
          <p:nvPr/>
        </p:nvPicPr>
        <p:blipFill>
          <a:blip r:embed="rId7">
            <a:alphaModFix/>
          </a:blip>
          <a:stretch>
            <a:fillRect/>
          </a:stretch>
        </p:blipFill>
        <p:spPr>
          <a:xfrm>
            <a:off x="4938425" y="2483949"/>
            <a:ext cx="3955475" cy="609080"/>
          </a:xfrm>
          <a:prstGeom prst="rect">
            <a:avLst/>
          </a:prstGeom>
          <a:noFill/>
          <a:ln>
            <a:noFill/>
          </a:ln>
        </p:spPr>
      </p:pic>
      <p:pic>
        <p:nvPicPr>
          <p:cNvPr id="937" name="Google Shape;937;p103"/>
          <p:cNvPicPr preferRelativeResize="0"/>
          <p:nvPr/>
        </p:nvPicPr>
        <p:blipFill>
          <a:blip r:embed="rId8">
            <a:alphaModFix/>
          </a:blip>
          <a:stretch>
            <a:fillRect/>
          </a:stretch>
        </p:blipFill>
        <p:spPr>
          <a:xfrm>
            <a:off x="4938425" y="3350944"/>
            <a:ext cx="4100754" cy="806706"/>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104"/>
          <p:cNvSpPr txBox="1"/>
          <p:nvPr>
            <p:ph type="ctrTitle"/>
          </p:nvPr>
        </p:nvSpPr>
        <p:spPr>
          <a:xfrm>
            <a:off x="447675" y="1053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Make Two Jumps, Subtraction Edition</a:t>
            </a:r>
            <a:endParaRPr sz="4100">
              <a:solidFill>
                <a:srgbClr val="595959"/>
              </a:solidFill>
            </a:endParaRPr>
          </a:p>
        </p:txBody>
      </p:sp>
      <p:sp>
        <p:nvSpPr>
          <p:cNvPr id="943" name="Google Shape;943;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44" name="Google Shape;944;p104"/>
          <p:cNvSpPr txBox="1"/>
          <p:nvPr/>
        </p:nvSpPr>
        <p:spPr>
          <a:xfrm>
            <a:off x="345300" y="881050"/>
            <a:ext cx="42504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Here are four number lines, each with a point on it. </a:t>
            </a:r>
            <a:endParaRPr/>
          </a:p>
        </p:txBody>
      </p:sp>
      <p:pic>
        <p:nvPicPr>
          <p:cNvPr id="945" name="Google Shape;945;p104"/>
          <p:cNvPicPr preferRelativeResize="0"/>
          <p:nvPr/>
        </p:nvPicPr>
        <p:blipFill>
          <a:blip r:embed="rId3">
            <a:alphaModFix/>
          </a:blip>
          <a:stretch>
            <a:fillRect/>
          </a:stretch>
        </p:blipFill>
        <p:spPr>
          <a:xfrm>
            <a:off x="245275" y="1357450"/>
            <a:ext cx="4613426" cy="3481250"/>
          </a:xfrm>
          <a:prstGeom prst="rect">
            <a:avLst/>
          </a:prstGeom>
          <a:noFill/>
          <a:ln>
            <a:noFill/>
          </a:ln>
        </p:spPr>
      </p:pic>
      <p:sp>
        <p:nvSpPr>
          <p:cNvPr id="946" name="Google Shape;946;p104"/>
          <p:cNvSpPr txBox="1"/>
          <p:nvPr/>
        </p:nvSpPr>
        <p:spPr>
          <a:xfrm>
            <a:off x="5131600" y="1202525"/>
            <a:ext cx="3607500" cy="3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each number line, label the point. This is your target. Then, make two jumps to get from 0 to the target.</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Pick a card from the set given to you. Use the fraction on it for your first jump. Draw the jump and label it with the fraction. </a:t>
            </a:r>
            <a:endParaRPr/>
          </a:p>
          <a:p>
            <a:pPr indent="-317500" lvl="0" marL="457200" rtl="0" algn="l">
              <a:spcBef>
                <a:spcPts val="1000"/>
              </a:spcBef>
              <a:spcAft>
                <a:spcPts val="0"/>
              </a:spcAft>
              <a:buSzPts val="1400"/>
              <a:buChar char="●"/>
            </a:pPr>
            <a:r>
              <a:rPr lang="en"/>
              <a:t>From there, draw the second jump to reach the target. What fraction do you need to subtract? Label the jump with the fraction. </a:t>
            </a:r>
            <a:endParaRPr/>
          </a:p>
          <a:p>
            <a:pPr indent="-317500" lvl="0" marL="457200" rtl="0" algn="l">
              <a:spcBef>
                <a:spcPts val="1000"/>
              </a:spcBef>
              <a:spcAft>
                <a:spcPts val="1000"/>
              </a:spcAft>
              <a:buSzPts val="1400"/>
              <a:buChar char="●"/>
            </a:pPr>
            <a:r>
              <a:rPr lang="en"/>
              <a:t>Write an equation to represent the difference of your two fractions.</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10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52" name="Google Shape;952;p105"/>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to subtract a fraction from a fraction and a whole number from a fraction. We used a number line to help us.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953" name="Google Shape;953;p105"/>
          <p:cNvSpPr/>
          <p:nvPr/>
        </p:nvSpPr>
        <p:spPr>
          <a:xfrm flipH="1">
            <a:off x="702513" y="2458225"/>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05"/>
          <p:cNvSpPr txBox="1"/>
          <p:nvPr/>
        </p:nvSpPr>
        <p:spPr>
          <a:xfrm>
            <a:off x="981975" y="2806225"/>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find the value of:</a:t>
            </a:r>
            <a:endParaRPr b="1" sz="1100">
              <a:latin typeface="Quicksand"/>
              <a:ea typeface="Quicksand"/>
              <a:cs typeface="Quicksand"/>
              <a:sym typeface="Quicksand"/>
            </a:endParaRPr>
          </a:p>
        </p:txBody>
      </p:sp>
      <p:sp>
        <p:nvSpPr>
          <p:cNvPr id="955" name="Google Shape;955;p105"/>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05"/>
          <p:cNvSpPr txBox="1"/>
          <p:nvPr/>
        </p:nvSpPr>
        <p:spPr>
          <a:xfrm flipH="1">
            <a:off x="5508050" y="1852475"/>
            <a:ext cx="1838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find the value of:</a:t>
            </a:r>
            <a:endParaRPr b="1" sz="1100">
              <a:latin typeface="Quicksand"/>
              <a:ea typeface="Quicksand"/>
              <a:cs typeface="Quicksand"/>
              <a:sym typeface="Quicksand"/>
            </a:endParaRPr>
          </a:p>
        </p:txBody>
      </p:sp>
      <p:sp>
        <p:nvSpPr>
          <p:cNvPr id="957" name="Google Shape;957;p105"/>
          <p:cNvSpPr/>
          <p:nvPr/>
        </p:nvSpPr>
        <p:spPr>
          <a:xfrm>
            <a:off x="5738225" y="3553301"/>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05"/>
          <p:cNvSpPr txBox="1"/>
          <p:nvPr/>
        </p:nvSpPr>
        <p:spPr>
          <a:xfrm flipH="1">
            <a:off x="5948575" y="3735900"/>
            <a:ext cx="2183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find the value of: </a:t>
            </a:r>
            <a:endParaRPr b="1" sz="1100">
              <a:latin typeface="Quicksand"/>
              <a:ea typeface="Quicksand"/>
              <a:cs typeface="Quicksand"/>
              <a:sym typeface="Quicksand"/>
            </a:endParaRPr>
          </a:p>
        </p:txBody>
      </p:sp>
      <p:pic>
        <p:nvPicPr>
          <p:cNvPr id="959" name="Google Shape;959;p105"/>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pic>
        <p:nvPicPr>
          <p:cNvPr id="960" name="Google Shape;960;p105"/>
          <p:cNvPicPr preferRelativeResize="0"/>
          <p:nvPr/>
        </p:nvPicPr>
        <p:blipFill>
          <a:blip r:embed="rId4">
            <a:alphaModFix/>
          </a:blip>
          <a:stretch>
            <a:fillRect/>
          </a:stretch>
        </p:blipFill>
        <p:spPr>
          <a:xfrm>
            <a:off x="1639500" y="3228875"/>
            <a:ext cx="694125" cy="414875"/>
          </a:xfrm>
          <a:prstGeom prst="rect">
            <a:avLst/>
          </a:prstGeom>
          <a:noFill/>
          <a:ln>
            <a:noFill/>
          </a:ln>
        </p:spPr>
      </p:pic>
      <p:pic>
        <p:nvPicPr>
          <p:cNvPr id="961" name="Google Shape;961;p105"/>
          <p:cNvPicPr preferRelativeResize="0"/>
          <p:nvPr/>
        </p:nvPicPr>
        <p:blipFill>
          <a:blip r:embed="rId5">
            <a:alphaModFix/>
          </a:blip>
          <a:stretch>
            <a:fillRect/>
          </a:stretch>
        </p:blipFill>
        <p:spPr>
          <a:xfrm>
            <a:off x="6212675" y="2364311"/>
            <a:ext cx="626380" cy="414875"/>
          </a:xfrm>
          <a:prstGeom prst="rect">
            <a:avLst/>
          </a:prstGeom>
          <a:noFill/>
          <a:ln>
            <a:noFill/>
          </a:ln>
        </p:spPr>
      </p:pic>
      <p:pic>
        <p:nvPicPr>
          <p:cNvPr id="962" name="Google Shape;962;p105"/>
          <p:cNvPicPr preferRelativeResize="0"/>
          <p:nvPr/>
        </p:nvPicPr>
        <p:blipFill>
          <a:blip r:embed="rId6">
            <a:alphaModFix/>
          </a:blip>
          <a:stretch>
            <a:fillRect/>
          </a:stretch>
        </p:blipFill>
        <p:spPr>
          <a:xfrm>
            <a:off x="6727088" y="4177032"/>
            <a:ext cx="626375" cy="325968"/>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966" name="Shape 966"/>
        <p:cNvGrpSpPr/>
        <p:nvPr/>
      </p:nvGrpSpPr>
      <p:grpSpPr>
        <a:xfrm>
          <a:off x="0" y="0"/>
          <a:ext cx="0" cy="0"/>
          <a:chOff x="0" y="0"/>
          <a:chExt cx="0" cy="0"/>
        </a:xfrm>
      </p:grpSpPr>
      <p:sp>
        <p:nvSpPr>
          <p:cNvPr id="967" name="Google Shape;967;p106"/>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 The Numbers in Subtraction</a:t>
            </a:r>
            <a:endParaRPr sz="3500">
              <a:latin typeface="Hepta Slab"/>
              <a:ea typeface="Hepta Slab"/>
              <a:cs typeface="Hepta Slab"/>
              <a:sym typeface="Hepta Slab"/>
            </a:endParaRPr>
          </a:p>
        </p:txBody>
      </p:sp>
      <p:sp>
        <p:nvSpPr>
          <p:cNvPr id="968" name="Google Shape;968;p106"/>
          <p:cNvSpPr txBox="1"/>
          <p:nvPr/>
        </p:nvSpPr>
        <p:spPr>
          <a:xfrm>
            <a:off x="2389575"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find out how to subtract fractions from whole numbers.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969" name="Google Shape;969;p106"/>
          <p:cNvSpPr/>
          <p:nvPr/>
        </p:nvSpPr>
        <p:spPr>
          <a:xfrm>
            <a:off x="18447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0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4.NF.B.3.c, 4.NF.B.3.d, 4.NF.B.4.c</a:t>
            </a:r>
            <a:endParaRPr sz="1100">
              <a:latin typeface="Quicksand"/>
              <a:ea typeface="Quicksand"/>
              <a:cs typeface="Quicksand"/>
              <a:sym typeface="Quicksand"/>
            </a:endParaRPr>
          </a:p>
        </p:txBody>
      </p:sp>
      <p:sp>
        <p:nvSpPr>
          <p:cNvPr id="971" name="Google Shape;971;p10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107"/>
          <p:cNvSpPr txBox="1"/>
          <p:nvPr>
            <p:ph type="ctrTitle"/>
          </p:nvPr>
        </p:nvSpPr>
        <p:spPr>
          <a:xfrm>
            <a:off x="428625" y="3304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Groups of Twelfths </a:t>
            </a:r>
            <a:endParaRPr b="0" sz="2900">
              <a:solidFill>
                <a:srgbClr val="595959"/>
              </a:solidFill>
              <a:latin typeface="Hepta Slab"/>
              <a:ea typeface="Hepta Slab"/>
              <a:cs typeface="Hepta Slab"/>
              <a:sym typeface="Hepta Slab"/>
            </a:endParaRPr>
          </a:p>
        </p:txBody>
      </p:sp>
      <p:sp>
        <p:nvSpPr>
          <p:cNvPr id="977" name="Google Shape;977;p10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78" name="Google Shape;978;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79" name="Google Shape;979;p107"/>
          <p:cNvSpPr/>
          <p:nvPr/>
        </p:nvSpPr>
        <p:spPr>
          <a:xfrm rot="-658121">
            <a:off x="732972" y="1547108"/>
            <a:ext cx="2773895"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07"/>
          <p:cNvSpPr txBox="1"/>
          <p:nvPr/>
        </p:nvSpPr>
        <p:spPr>
          <a:xfrm rot="-721295">
            <a:off x="987793" y="1518795"/>
            <a:ext cx="226425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981" name="Google Shape;981;p107"/>
          <p:cNvPicPr preferRelativeResize="0"/>
          <p:nvPr/>
        </p:nvPicPr>
        <p:blipFill>
          <a:blip r:embed="rId3">
            <a:alphaModFix/>
          </a:blip>
          <a:stretch>
            <a:fillRect/>
          </a:stretch>
        </p:blipFill>
        <p:spPr>
          <a:xfrm>
            <a:off x="3752850" y="2240502"/>
            <a:ext cx="1487100" cy="98495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108"/>
          <p:cNvSpPr txBox="1"/>
          <p:nvPr>
            <p:ph type="ctrTitle"/>
          </p:nvPr>
        </p:nvSpPr>
        <p:spPr>
          <a:xfrm>
            <a:off x="428625" y="3304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Groups of Twelfths </a:t>
            </a:r>
            <a:endParaRPr b="0" sz="2900">
              <a:solidFill>
                <a:srgbClr val="595959"/>
              </a:solidFill>
              <a:latin typeface="Hepta Slab"/>
              <a:ea typeface="Hepta Slab"/>
              <a:cs typeface="Hepta Slab"/>
              <a:sym typeface="Hepta Slab"/>
            </a:endParaRPr>
          </a:p>
        </p:txBody>
      </p:sp>
      <p:sp>
        <p:nvSpPr>
          <p:cNvPr id="987" name="Google Shape;987;p10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88" name="Google Shape;988;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89" name="Google Shape;989;p108"/>
          <p:cNvSpPr/>
          <p:nvPr/>
        </p:nvSpPr>
        <p:spPr>
          <a:xfrm rot="-658121">
            <a:off x="732972" y="1547108"/>
            <a:ext cx="2773895"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08"/>
          <p:cNvSpPr txBox="1"/>
          <p:nvPr/>
        </p:nvSpPr>
        <p:spPr>
          <a:xfrm rot="-721295">
            <a:off x="987793" y="1518795"/>
            <a:ext cx="226425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991" name="Google Shape;991;p108"/>
          <p:cNvPicPr preferRelativeResize="0"/>
          <p:nvPr/>
        </p:nvPicPr>
        <p:blipFill>
          <a:blip r:embed="rId3">
            <a:alphaModFix/>
          </a:blip>
          <a:stretch>
            <a:fillRect/>
          </a:stretch>
        </p:blipFill>
        <p:spPr>
          <a:xfrm>
            <a:off x="3945725" y="2069052"/>
            <a:ext cx="1547576" cy="10962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109"/>
          <p:cNvSpPr txBox="1"/>
          <p:nvPr>
            <p:ph type="ctrTitle"/>
          </p:nvPr>
        </p:nvSpPr>
        <p:spPr>
          <a:xfrm>
            <a:off x="428625" y="3304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Groups of Twelfths </a:t>
            </a:r>
            <a:endParaRPr b="0" sz="2900">
              <a:solidFill>
                <a:srgbClr val="595959"/>
              </a:solidFill>
              <a:latin typeface="Hepta Slab"/>
              <a:ea typeface="Hepta Slab"/>
              <a:cs typeface="Hepta Slab"/>
              <a:sym typeface="Hepta Slab"/>
            </a:endParaRPr>
          </a:p>
        </p:txBody>
      </p:sp>
      <p:sp>
        <p:nvSpPr>
          <p:cNvPr id="997" name="Google Shape;997;p10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98" name="Google Shape;998;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99" name="Google Shape;999;p109"/>
          <p:cNvSpPr/>
          <p:nvPr/>
        </p:nvSpPr>
        <p:spPr>
          <a:xfrm rot="-658121">
            <a:off x="732972" y="1547108"/>
            <a:ext cx="2773895"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09"/>
          <p:cNvSpPr txBox="1"/>
          <p:nvPr/>
        </p:nvSpPr>
        <p:spPr>
          <a:xfrm rot="-721295">
            <a:off x="987793" y="1518795"/>
            <a:ext cx="226425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001" name="Google Shape;1001;p109"/>
          <p:cNvPicPr preferRelativeResize="0"/>
          <p:nvPr/>
        </p:nvPicPr>
        <p:blipFill>
          <a:blip r:embed="rId3">
            <a:alphaModFix/>
          </a:blip>
          <a:stretch>
            <a:fillRect/>
          </a:stretch>
        </p:blipFill>
        <p:spPr>
          <a:xfrm>
            <a:off x="3611655" y="2105950"/>
            <a:ext cx="2164935" cy="12406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110"/>
          <p:cNvSpPr txBox="1"/>
          <p:nvPr>
            <p:ph type="ctrTitle"/>
          </p:nvPr>
        </p:nvSpPr>
        <p:spPr>
          <a:xfrm>
            <a:off x="428625" y="3304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Groups of Twelfths </a:t>
            </a:r>
            <a:endParaRPr b="0" sz="2900">
              <a:solidFill>
                <a:srgbClr val="595959"/>
              </a:solidFill>
              <a:latin typeface="Hepta Slab"/>
              <a:ea typeface="Hepta Slab"/>
              <a:cs typeface="Hepta Slab"/>
              <a:sym typeface="Hepta Slab"/>
            </a:endParaRPr>
          </a:p>
        </p:txBody>
      </p:sp>
      <p:sp>
        <p:nvSpPr>
          <p:cNvPr id="1007" name="Google Shape;1007;p11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08" name="Google Shape;1008;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09" name="Google Shape;1009;p110"/>
          <p:cNvSpPr/>
          <p:nvPr/>
        </p:nvSpPr>
        <p:spPr>
          <a:xfrm rot="-658121">
            <a:off x="732972" y="1547108"/>
            <a:ext cx="2773895"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10"/>
          <p:cNvSpPr txBox="1"/>
          <p:nvPr/>
        </p:nvSpPr>
        <p:spPr>
          <a:xfrm rot="-721295">
            <a:off x="987793" y="1518795"/>
            <a:ext cx="226425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011" name="Google Shape;1011;p110"/>
          <p:cNvPicPr preferRelativeResize="0"/>
          <p:nvPr/>
        </p:nvPicPr>
        <p:blipFill>
          <a:blip r:embed="rId3">
            <a:alphaModFix/>
          </a:blip>
          <a:stretch>
            <a:fillRect/>
          </a:stretch>
        </p:blipFill>
        <p:spPr>
          <a:xfrm>
            <a:off x="3560563" y="2176227"/>
            <a:ext cx="2022875" cy="115917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111"/>
          <p:cNvSpPr txBox="1"/>
          <p:nvPr/>
        </p:nvSpPr>
        <p:spPr>
          <a:xfrm>
            <a:off x="2414050" y="427650"/>
            <a:ext cx="4197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What’s Left?</a:t>
            </a:r>
            <a:endParaRPr sz="3200">
              <a:solidFill>
                <a:srgbClr val="595959"/>
              </a:solidFill>
              <a:latin typeface="Hepta Slab"/>
              <a:ea typeface="Hepta Slab"/>
              <a:cs typeface="Hepta Slab"/>
              <a:sym typeface="Hepta Slab"/>
            </a:endParaRPr>
          </a:p>
        </p:txBody>
      </p:sp>
      <p:sp>
        <p:nvSpPr>
          <p:cNvPr id="1017" name="Google Shape;1017;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18" name="Google Shape;1018;p111"/>
          <p:cNvSpPr txBox="1"/>
          <p:nvPr>
            <p:ph idx="1" type="body"/>
          </p:nvPr>
        </p:nvSpPr>
        <p:spPr>
          <a:xfrm>
            <a:off x="301075" y="1492150"/>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A pitcher contains 3 cups of watermelon juice. </a:t>
            </a:r>
            <a:endParaRPr/>
          </a:p>
          <a:p>
            <a:pPr indent="0" lvl="0" marL="0" rtl="0" algn="l">
              <a:spcBef>
                <a:spcPts val="1600"/>
              </a:spcBef>
              <a:spcAft>
                <a:spcPts val="1600"/>
              </a:spcAft>
              <a:buNone/>
            </a:pPr>
            <a:r>
              <a:rPr lang="en"/>
              <a:t>How many cups will be left in the pitcher if we pour each of the following amounts from the full amount?</a:t>
            </a:r>
            <a:endParaRPr/>
          </a:p>
        </p:txBody>
      </p:sp>
      <p:sp>
        <p:nvSpPr>
          <p:cNvPr id="1019" name="Google Shape;1019;p111"/>
          <p:cNvSpPr txBox="1"/>
          <p:nvPr>
            <p:ph idx="2" type="body"/>
          </p:nvPr>
        </p:nvSpPr>
        <p:spPr>
          <a:xfrm>
            <a:off x="4747475" y="124682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A second pitcher contains 4 cups of water. </a:t>
            </a:r>
            <a:endParaRPr/>
          </a:p>
          <a:p>
            <a:pPr indent="0" lvl="0" marL="0" rtl="0" algn="l">
              <a:spcBef>
                <a:spcPts val="1600"/>
              </a:spcBef>
              <a:spcAft>
                <a:spcPts val="1600"/>
              </a:spcAft>
              <a:buNone/>
            </a:pPr>
            <a:r>
              <a:rPr lang="en"/>
              <a:t>How many cups will be left in that pitcher if we pour each of the following amounts from the full amount? Explain or show your reasoning. Use diagrams or equations, if they are helpful.</a:t>
            </a:r>
            <a:endParaRPr/>
          </a:p>
        </p:txBody>
      </p:sp>
      <p:sp>
        <p:nvSpPr>
          <p:cNvPr id="1020" name="Google Shape;1020;p1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21" name="Google Shape;1021;p111"/>
          <p:cNvPicPr preferRelativeResize="0"/>
          <p:nvPr/>
        </p:nvPicPr>
        <p:blipFill>
          <a:blip r:embed="rId3">
            <a:alphaModFix/>
          </a:blip>
          <a:stretch>
            <a:fillRect/>
          </a:stretch>
        </p:blipFill>
        <p:spPr>
          <a:xfrm>
            <a:off x="1932371" y="2823800"/>
            <a:ext cx="928350" cy="2133275"/>
          </a:xfrm>
          <a:prstGeom prst="rect">
            <a:avLst/>
          </a:prstGeom>
          <a:noFill/>
          <a:ln>
            <a:noFill/>
          </a:ln>
        </p:spPr>
      </p:pic>
      <p:pic>
        <p:nvPicPr>
          <p:cNvPr id="1022" name="Google Shape;1022;p111"/>
          <p:cNvPicPr preferRelativeResize="0"/>
          <p:nvPr/>
        </p:nvPicPr>
        <p:blipFill>
          <a:blip r:embed="rId4">
            <a:alphaModFix/>
          </a:blip>
          <a:stretch>
            <a:fillRect/>
          </a:stretch>
        </p:blipFill>
        <p:spPr>
          <a:xfrm rot="824043">
            <a:off x="503724" y="237414"/>
            <a:ext cx="1038500" cy="1061475"/>
          </a:xfrm>
          <a:prstGeom prst="rect">
            <a:avLst/>
          </a:prstGeom>
          <a:noFill/>
          <a:ln>
            <a:noFill/>
          </a:ln>
        </p:spPr>
      </p:pic>
      <p:pic>
        <p:nvPicPr>
          <p:cNvPr id="1023" name="Google Shape;1023;p111"/>
          <p:cNvPicPr preferRelativeResize="0"/>
          <p:nvPr/>
        </p:nvPicPr>
        <p:blipFill>
          <a:blip r:embed="rId5">
            <a:alphaModFix/>
          </a:blip>
          <a:stretch>
            <a:fillRect/>
          </a:stretch>
        </p:blipFill>
        <p:spPr>
          <a:xfrm>
            <a:off x="5859224" y="2823799"/>
            <a:ext cx="873425" cy="2222775"/>
          </a:xfrm>
          <a:prstGeom prst="rect">
            <a:avLst/>
          </a:prstGeom>
          <a:noFill/>
          <a:ln>
            <a:noFill/>
          </a:ln>
        </p:spPr>
      </p:pic>
      <p:pic>
        <p:nvPicPr>
          <p:cNvPr id="1024" name="Google Shape;1024;p111"/>
          <p:cNvPicPr preferRelativeResize="0"/>
          <p:nvPr/>
        </p:nvPicPr>
        <p:blipFill>
          <a:blip r:embed="rId4">
            <a:alphaModFix/>
          </a:blip>
          <a:stretch>
            <a:fillRect/>
          </a:stretch>
        </p:blipFill>
        <p:spPr>
          <a:xfrm rot="824043">
            <a:off x="7926224" y="3887239"/>
            <a:ext cx="1038500" cy="1061475"/>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112"/>
          <p:cNvSpPr txBox="1"/>
          <p:nvPr>
            <p:ph type="ctrTitle"/>
          </p:nvPr>
        </p:nvSpPr>
        <p:spPr>
          <a:xfrm>
            <a:off x="-13887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Card Sort: Twelfths</a:t>
            </a:r>
            <a:endParaRPr>
              <a:solidFill>
                <a:srgbClr val="595959"/>
              </a:solidFill>
            </a:endParaRPr>
          </a:p>
        </p:txBody>
      </p:sp>
      <p:sp>
        <p:nvSpPr>
          <p:cNvPr id="1030" name="Google Shape;1030;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31" name="Google Shape;1031;p112"/>
          <p:cNvSpPr txBox="1"/>
          <p:nvPr/>
        </p:nvSpPr>
        <p:spPr>
          <a:xfrm>
            <a:off x="703600" y="1108750"/>
            <a:ext cx="6987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Sort the cards from your teacher into two groups. Record your sorted expressions. Be prepared to explain why the cards in each group belong together. </a:t>
            </a:r>
            <a:endParaRPr/>
          </a:p>
        </p:txBody>
      </p:sp>
      <p:pic>
        <p:nvPicPr>
          <p:cNvPr id="1032" name="Google Shape;1032;p112"/>
          <p:cNvPicPr preferRelativeResize="0"/>
          <p:nvPr/>
        </p:nvPicPr>
        <p:blipFill>
          <a:blip r:embed="rId3">
            <a:alphaModFix/>
          </a:blip>
          <a:stretch>
            <a:fillRect/>
          </a:stretch>
        </p:blipFill>
        <p:spPr>
          <a:xfrm>
            <a:off x="609938" y="1779600"/>
            <a:ext cx="1782617" cy="815100"/>
          </a:xfrm>
          <a:prstGeom prst="rect">
            <a:avLst/>
          </a:prstGeom>
          <a:noFill/>
          <a:ln cap="flat" cmpd="sng" w="19050">
            <a:solidFill>
              <a:schemeClr val="dk2"/>
            </a:solidFill>
            <a:prstDash val="solid"/>
            <a:round/>
            <a:headEnd len="sm" w="sm" type="none"/>
            <a:tailEnd len="sm" w="sm" type="none"/>
          </a:ln>
        </p:spPr>
      </p:pic>
      <p:pic>
        <p:nvPicPr>
          <p:cNvPr id="1033" name="Google Shape;1033;p112"/>
          <p:cNvPicPr preferRelativeResize="0"/>
          <p:nvPr/>
        </p:nvPicPr>
        <p:blipFill>
          <a:blip r:embed="rId4">
            <a:alphaModFix/>
          </a:blip>
          <a:stretch>
            <a:fillRect/>
          </a:stretch>
        </p:blipFill>
        <p:spPr>
          <a:xfrm>
            <a:off x="2637413" y="1836375"/>
            <a:ext cx="2031150" cy="701550"/>
          </a:xfrm>
          <a:prstGeom prst="rect">
            <a:avLst/>
          </a:prstGeom>
          <a:noFill/>
          <a:ln cap="flat" cmpd="sng" w="19050">
            <a:solidFill>
              <a:schemeClr val="dk2"/>
            </a:solidFill>
            <a:prstDash val="solid"/>
            <a:round/>
            <a:headEnd len="sm" w="sm" type="none"/>
            <a:tailEnd len="sm" w="sm" type="none"/>
          </a:ln>
        </p:spPr>
      </p:pic>
      <p:pic>
        <p:nvPicPr>
          <p:cNvPr id="1034" name="Google Shape;1034;p112"/>
          <p:cNvPicPr preferRelativeResize="0"/>
          <p:nvPr/>
        </p:nvPicPr>
        <p:blipFill>
          <a:blip r:embed="rId5">
            <a:alphaModFix/>
          </a:blip>
          <a:stretch>
            <a:fillRect/>
          </a:stretch>
        </p:blipFill>
        <p:spPr>
          <a:xfrm>
            <a:off x="5025288" y="1895075"/>
            <a:ext cx="1551395" cy="701550"/>
          </a:xfrm>
          <a:prstGeom prst="rect">
            <a:avLst/>
          </a:prstGeom>
          <a:noFill/>
          <a:ln cap="flat" cmpd="sng" w="19050">
            <a:solidFill>
              <a:schemeClr val="dk2"/>
            </a:solidFill>
            <a:prstDash val="solid"/>
            <a:round/>
            <a:headEnd len="sm" w="sm" type="none"/>
            <a:tailEnd len="sm" w="sm" type="none"/>
          </a:ln>
        </p:spPr>
      </p:pic>
      <p:pic>
        <p:nvPicPr>
          <p:cNvPr id="1035" name="Google Shape;1035;p112"/>
          <p:cNvPicPr preferRelativeResize="0"/>
          <p:nvPr/>
        </p:nvPicPr>
        <p:blipFill>
          <a:blip r:embed="rId6">
            <a:alphaModFix/>
          </a:blip>
          <a:stretch>
            <a:fillRect/>
          </a:stretch>
        </p:blipFill>
        <p:spPr>
          <a:xfrm>
            <a:off x="6994225" y="1766400"/>
            <a:ext cx="1650384" cy="841500"/>
          </a:xfrm>
          <a:prstGeom prst="rect">
            <a:avLst/>
          </a:prstGeom>
          <a:noFill/>
          <a:ln cap="flat" cmpd="sng" w="19050">
            <a:solidFill>
              <a:schemeClr val="dk2"/>
            </a:solidFill>
            <a:prstDash val="solid"/>
            <a:round/>
            <a:headEnd len="sm" w="sm" type="none"/>
            <a:tailEnd len="sm" w="sm" type="none"/>
          </a:ln>
        </p:spPr>
      </p:pic>
      <p:pic>
        <p:nvPicPr>
          <p:cNvPr id="1036" name="Google Shape;1036;p112"/>
          <p:cNvPicPr preferRelativeResize="0"/>
          <p:nvPr/>
        </p:nvPicPr>
        <p:blipFill>
          <a:blip r:embed="rId7">
            <a:alphaModFix/>
          </a:blip>
          <a:stretch>
            <a:fillRect/>
          </a:stretch>
        </p:blipFill>
        <p:spPr>
          <a:xfrm>
            <a:off x="609927" y="2920125"/>
            <a:ext cx="1643649" cy="815100"/>
          </a:xfrm>
          <a:prstGeom prst="rect">
            <a:avLst/>
          </a:prstGeom>
          <a:noFill/>
          <a:ln cap="flat" cmpd="sng" w="19050">
            <a:solidFill>
              <a:schemeClr val="dk2"/>
            </a:solidFill>
            <a:prstDash val="solid"/>
            <a:round/>
            <a:headEnd len="sm" w="sm" type="none"/>
            <a:tailEnd len="sm" w="sm" type="none"/>
          </a:ln>
        </p:spPr>
      </p:pic>
      <p:pic>
        <p:nvPicPr>
          <p:cNvPr id="1037" name="Google Shape;1037;p112"/>
          <p:cNvPicPr preferRelativeResize="0"/>
          <p:nvPr/>
        </p:nvPicPr>
        <p:blipFill>
          <a:blip r:embed="rId8">
            <a:alphaModFix/>
          </a:blip>
          <a:stretch>
            <a:fillRect/>
          </a:stretch>
        </p:blipFill>
        <p:spPr>
          <a:xfrm>
            <a:off x="2721384" y="2920121"/>
            <a:ext cx="1782625" cy="751629"/>
          </a:xfrm>
          <a:prstGeom prst="rect">
            <a:avLst/>
          </a:prstGeom>
          <a:noFill/>
          <a:ln cap="flat" cmpd="sng" w="19050">
            <a:solidFill>
              <a:schemeClr val="dk2"/>
            </a:solidFill>
            <a:prstDash val="solid"/>
            <a:round/>
            <a:headEnd len="sm" w="sm" type="none"/>
            <a:tailEnd len="sm" w="sm" type="none"/>
          </a:ln>
        </p:spPr>
      </p:pic>
      <p:pic>
        <p:nvPicPr>
          <p:cNvPr id="1038" name="Google Shape;1038;p112"/>
          <p:cNvPicPr preferRelativeResize="0"/>
          <p:nvPr/>
        </p:nvPicPr>
        <p:blipFill>
          <a:blip r:embed="rId9">
            <a:alphaModFix/>
          </a:blip>
          <a:stretch>
            <a:fillRect/>
          </a:stretch>
        </p:blipFill>
        <p:spPr>
          <a:xfrm>
            <a:off x="4913413" y="2920125"/>
            <a:ext cx="1650375" cy="777752"/>
          </a:xfrm>
          <a:prstGeom prst="rect">
            <a:avLst/>
          </a:prstGeom>
          <a:noFill/>
          <a:ln cap="flat" cmpd="sng" w="19050">
            <a:solidFill>
              <a:schemeClr val="dk2"/>
            </a:solidFill>
            <a:prstDash val="solid"/>
            <a:round/>
            <a:headEnd len="sm" w="sm" type="none"/>
            <a:tailEnd len="sm" w="sm" type="none"/>
          </a:ln>
        </p:spPr>
      </p:pic>
      <p:pic>
        <p:nvPicPr>
          <p:cNvPr id="1039" name="Google Shape;1039;p112"/>
          <p:cNvPicPr preferRelativeResize="0"/>
          <p:nvPr/>
        </p:nvPicPr>
        <p:blipFill>
          <a:blip r:embed="rId10">
            <a:alphaModFix/>
          </a:blip>
          <a:stretch>
            <a:fillRect/>
          </a:stretch>
        </p:blipFill>
        <p:spPr>
          <a:xfrm>
            <a:off x="6751438" y="3000179"/>
            <a:ext cx="1782625" cy="735046"/>
          </a:xfrm>
          <a:prstGeom prst="rect">
            <a:avLst/>
          </a:prstGeom>
          <a:noFill/>
          <a:ln cap="flat" cmpd="sng" w="19050">
            <a:solidFill>
              <a:schemeClr val="dk2"/>
            </a:solidFill>
            <a:prstDash val="solid"/>
            <a:round/>
            <a:headEnd len="sm" w="sm" type="none"/>
            <a:tailEnd len="sm" w="sm" type="none"/>
          </a:ln>
        </p:spPr>
      </p:pic>
      <p:pic>
        <p:nvPicPr>
          <p:cNvPr id="1040" name="Google Shape;1040;p112"/>
          <p:cNvPicPr preferRelativeResize="0"/>
          <p:nvPr/>
        </p:nvPicPr>
        <p:blipFill>
          <a:blip r:embed="rId11">
            <a:alphaModFix/>
          </a:blip>
          <a:stretch>
            <a:fillRect/>
          </a:stretch>
        </p:blipFill>
        <p:spPr>
          <a:xfrm>
            <a:off x="3323850" y="3974538"/>
            <a:ext cx="1650375" cy="70113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113"/>
          <p:cNvSpPr txBox="1"/>
          <p:nvPr>
            <p:ph type="ctrTitle"/>
          </p:nvPr>
        </p:nvSpPr>
        <p:spPr>
          <a:xfrm>
            <a:off x="-13887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Card Sort: Twelfths</a:t>
            </a:r>
            <a:endParaRPr>
              <a:solidFill>
                <a:srgbClr val="595959"/>
              </a:solidFill>
            </a:endParaRPr>
          </a:p>
        </p:txBody>
      </p:sp>
      <p:sp>
        <p:nvSpPr>
          <p:cNvPr id="1046" name="Google Shape;1046;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47" name="Google Shape;1047;p113"/>
          <p:cNvSpPr txBox="1"/>
          <p:nvPr/>
        </p:nvSpPr>
        <p:spPr>
          <a:xfrm>
            <a:off x="727850" y="1314975"/>
            <a:ext cx="69873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t>2. Find each difference. Show your reasoning.</a:t>
            </a:r>
            <a:endParaRPr sz="2100"/>
          </a:p>
        </p:txBody>
      </p:sp>
      <p:pic>
        <p:nvPicPr>
          <p:cNvPr id="1048" name="Google Shape;1048;p113"/>
          <p:cNvPicPr preferRelativeResize="0"/>
          <p:nvPr/>
        </p:nvPicPr>
        <p:blipFill>
          <a:blip r:embed="rId3">
            <a:alphaModFix/>
          </a:blip>
          <a:stretch>
            <a:fillRect/>
          </a:stretch>
        </p:blipFill>
        <p:spPr>
          <a:xfrm>
            <a:off x="3694625" y="2003475"/>
            <a:ext cx="1314450" cy="2371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11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54" name="Google Shape;1054;p11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that we can subtract a fraction from a whole number by either rewriting the whole number as a fraction, or by decomposing the whole number.</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055" name="Google Shape;1055;p114"/>
          <p:cNvSpPr/>
          <p:nvPr/>
        </p:nvSpPr>
        <p:spPr>
          <a:xfrm flipH="1">
            <a:off x="5390545" y="2038925"/>
            <a:ext cx="2478755"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14"/>
          <p:cNvSpPr txBox="1"/>
          <p:nvPr/>
        </p:nvSpPr>
        <p:spPr>
          <a:xfrm>
            <a:off x="5591700" y="2386925"/>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Are there any other words or phrases that are important to include on our display?</a:t>
            </a:r>
            <a:endParaRPr b="1" sz="1100">
              <a:latin typeface="Quicksand"/>
              <a:ea typeface="Quicksand"/>
              <a:cs typeface="Quicksand"/>
              <a:sym typeface="Quicksand"/>
            </a:endParaRPr>
          </a:p>
        </p:txBody>
      </p:sp>
      <p:pic>
        <p:nvPicPr>
          <p:cNvPr id="1057" name="Google Shape;1057;p114"/>
          <p:cNvPicPr preferRelativeResize="0"/>
          <p:nvPr/>
        </p:nvPicPr>
        <p:blipFill rotWithShape="1">
          <a:blip r:embed="rId3">
            <a:alphaModFix/>
          </a:blip>
          <a:srcRect b="0" l="21370" r="22481" t="0"/>
          <a:stretch/>
        </p:blipFill>
        <p:spPr>
          <a:xfrm>
            <a:off x="7545787" y="3318651"/>
            <a:ext cx="1466178" cy="1642350"/>
          </a:xfrm>
          <a:prstGeom prst="rect">
            <a:avLst/>
          </a:prstGeom>
          <a:noFill/>
          <a:ln>
            <a:noFill/>
          </a:ln>
        </p:spPr>
      </p:pic>
      <p:grpSp>
        <p:nvGrpSpPr>
          <p:cNvPr id="1058" name="Google Shape;1058;p114"/>
          <p:cNvGrpSpPr/>
          <p:nvPr/>
        </p:nvGrpSpPr>
        <p:grpSpPr>
          <a:xfrm>
            <a:off x="102075" y="1681400"/>
            <a:ext cx="5082226" cy="1218575"/>
            <a:chOff x="150600" y="1535825"/>
            <a:chExt cx="5082226" cy="1218575"/>
          </a:xfrm>
        </p:grpSpPr>
        <p:pic>
          <p:nvPicPr>
            <p:cNvPr id="1059" name="Google Shape;1059;p114"/>
            <p:cNvPicPr preferRelativeResize="0"/>
            <p:nvPr/>
          </p:nvPicPr>
          <p:blipFill>
            <a:blip r:embed="rId4">
              <a:alphaModFix/>
            </a:blip>
            <a:stretch>
              <a:fillRect/>
            </a:stretch>
          </p:blipFill>
          <p:spPr>
            <a:xfrm>
              <a:off x="225175" y="1535825"/>
              <a:ext cx="4933076" cy="818525"/>
            </a:xfrm>
            <a:prstGeom prst="rect">
              <a:avLst/>
            </a:prstGeom>
            <a:noFill/>
            <a:ln>
              <a:noFill/>
            </a:ln>
          </p:spPr>
        </p:pic>
        <p:pic>
          <p:nvPicPr>
            <p:cNvPr id="1060" name="Google Shape;1060;p114"/>
            <p:cNvPicPr preferRelativeResize="0"/>
            <p:nvPr/>
          </p:nvPicPr>
          <p:blipFill rotWithShape="1">
            <a:blip r:embed="rId5">
              <a:alphaModFix/>
            </a:blip>
            <a:srcRect b="0" l="4634" r="0" t="0"/>
            <a:stretch/>
          </p:blipFill>
          <p:spPr>
            <a:xfrm>
              <a:off x="150600" y="2354352"/>
              <a:ext cx="5082226" cy="226173"/>
            </a:xfrm>
            <a:prstGeom prst="rect">
              <a:avLst/>
            </a:prstGeom>
            <a:noFill/>
            <a:ln>
              <a:noFill/>
            </a:ln>
          </p:spPr>
        </p:pic>
        <p:pic>
          <p:nvPicPr>
            <p:cNvPr id="1061" name="Google Shape;1061;p114"/>
            <p:cNvPicPr preferRelativeResize="0"/>
            <p:nvPr/>
          </p:nvPicPr>
          <p:blipFill>
            <a:blip r:embed="rId6">
              <a:alphaModFix/>
            </a:blip>
            <a:stretch>
              <a:fillRect/>
            </a:stretch>
          </p:blipFill>
          <p:spPr>
            <a:xfrm>
              <a:off x="225175" y="2528225"/>
              <a:ext cx="1372650" cy="226175"/>
            </a:xfrm>
            <a:prstGeom prst="rect">
              <a:avLst/>
            </a:prstGeom>
            <a:noFill/>
            <a:ln>
              <a:noFill/>
            </a:ln>
          </p:spPr>
        </p:pic>
      </p:gr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65" name="Shape 1065"/>
        <p:cNvGrpSpPr/>
        <p:nvPr/>
      </p:nvGrpSpPr>
      <p:grpSpPr>
        <a:xfrm>
          <a:off x="0" y="0"/>
          <a:ext cx="0" cy="0"/>
          <a:chOff x="0" y="0"/>
          <a:chExt cx="0" cy="0"/>
        </a:xfrm>
      </p:grpSpPr>
      <p:sp>
        <p:nvSpPr>
          <p:cNvPr id="1066" name="Google Shape;1066;p11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Subtract Fractions Flexibly</a:t>
            </a:r>
            <a:endParaRPr sz="3500">
              <a:latin typeface="Hepta Slab"/>
              <a:ea typeface="Hepta Slab"/>
              <a:cs typeface="Hepta Slab"/>
              <a:sym typeface="Hepta Slab"/>
            </a:endParaRPr>
          </a:p>
        </p:txBody>
      </p:sp>
      <p:sp>
        <p:nvSpPr>
          <p:cNvPr id="1067" name="Google Shape;1067;p115"/>
          <p:cNvSpPr txBox="1"/>
          <p:nvPr/>
        </p:nvSpPr>
        <p:spPr>
          <a:xfrm>
            <a:off x="1942625" y="290632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find all kinds of differences.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068" name="Google Shape;1068;p115"/>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1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4.NF.B.3.c, 4.NF.B.3.d</a:t>
            </a:r>
            <a:endParaRPr sz="1100">
              <a:latin typeface="Quicksand"/>
              <a:ea typeface="Quicksand"/>
              <a:cs typeface="Quicksand"/>
              <a:sym typeface="Quicksand"/>
            </a:endParaRPr>
          </a:p>
        </p:txBody>
      </p:sp>
      <p:sp>
        <p:nvSpPr>
          <p:cNvPr id="1070" name="Google Shape;1070;p11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16"/>
          <p:cNvSpPr txBox="1"/>
          <p:nvPr>
            <p:ph type="ctrTitle"/>
          </p:nvPr>
        </p:nvSpPr>
        <p:spPr>
          <a:xfrm>
            <a:off x="375050" y="49490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One Doesn’t Belong: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Fractional Values</a:t>
            </a:r>
            <a:endParaRPr b="0" sz="2800">
              <a:solidFill>
                <a:srgbClr val="595959"/>
              </a:solidFill>
              <a:latin typeface="Hepta Slab"/>
              <a:ea typeface="Hepta Slab"/>
              <a:cs typeface="Hepta Slab"/>
              <a:sym typeface="Hepta Slab"/>
            </a:endParaRPr>
          </a:p>
        </p:txBody>
      </p:sp>
      <p:sp>
        <p:nvSpPr>
          <p:cNvPr id="1076" name="Google Shape;1076;p11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77" name="Google Shape;1077;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78" name="Google Shape;1078;p116"/>
          <p:cNvPicPr preferRelativeResize="0"/>
          <p:nvPr/>
        </p:nvPicPr>
        <p:blipFill>
          <a:blip r:embed="rId3">
            <a:alphaModFix/>
          </a:blip>
          <a:stretch>
            <a:fillRect/>
          </a:stretch>
        </p:blipFill>
        <p:spPr>
          <a:xfrm>
            <a:off x="856000" y="2105030"/>
            <a:ext cx="7048500" cy="933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11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Friendship Bracelets</a:t>
            </a:r>
            <a:endParaRPr sz="3200">
              <a:solidFill>
                <a:srgbClr val="595959"/>
              </a:solidFill>
              <a:latin typeface="Hepta Slab"/>
              <a:ea typeface="Hepta Slab"/>
              <a:cs typeface="Hepta Slab"/>
              <a:sym typeface="Hepta Slab"/>
            </a:endParaRPr>
          </a:p>
        </p:txBody>
      </p:sp>
      <p:sp>
        <p:nvSpPr>
          <p:cNvPr id="1084" name="Google Shape;1084;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grpSp>
        <p:nvGrpSpPr>
          <p:cNvPr id="1085" name="Google Shape;1085;p117"/>
          <p:cNvGrpSpPr/>
          <p:nvPr/>
        </p:nvGrpSpPr>
        <p:grpSpPr>
          <a:xfrm>
            <a:off x="956375" y="1809425"/>
            <a:ext cx="6987300" cy="815100"/>
            <a:chOff x="1358650" y="1518275"/>
            <a:chExt cx="6987300" cy="815100"/>
          </a:xfrm>
        </p:grpSpPr>
        <p:sp>
          <p:nvSpPr>
            <p:cNvPr id="1086" name="Google Shape;1086;p117"/>
            <p:cNvSpPr txBox="1"/>
            <p:nvPr/>
          </p:nvSpPr>
          <p:spPr>
            <a:xfrm>
              <a:off x="1358650" y="1518275"/>
              <a:ext cx="6987300" cy="8151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a:t>Clare, Elena, and Tyler are making macramé friendship bracelets. They’d like their bracelets to be         inches long. For each question, explain or show your reasoning.</a:t>
              </a:r>
              <a:endParaRPr/>
            </a:p>
          </p:txBody>
        </p:sp>
        <p:pic>
          <p:nvPicPr>
            <p:cNvPr id="1087" name="Google Shape;1087;p117"/>
            <p:cNvPicPr preferRelativeResize="0"/>
            <p:nvPr/>
          </p:nvPicPr>
          <p:blipFill>
            <a:blip r:embed="rId3">
              <a:alphaModFix/>
            </a:blip>
            <a:stretch>
              <a:fillRect/>
            </a:stretch>
          </p:blipFill>
          <p:spPr>
            <a:xfrm>
              <a:off x="2675625" y="1909425"/>
              <a:ext cx="309825" cy="423950"/>
            </a:xfrm>
            <a:prstGeom prst="rect">
              <a:avLst/>
            </a:prstGeom>
            <a:noFill/>
            <a:ln>
              <a:noFill/>
            </a:ln>
          </p:spPr>
        </p:pic>
      </p:grpSp>
      <p:pic>
        <p:nvPicPr>
          <p:cNvPr id="1088" name="Google Shape;1088;p117"/>
          <p:cNvPicPr preferRelativeResize="0"/>
          <p:nvPr/>
        </p:nvPicPr>
        <p:blipFill>
          <a:blip r:embed="rId4">
            <a:alphaModFix/>
          </a:blip>
          <a:stretch>
            <a:fillRect/>
          </a:stretch>
        </p:blipFill>
        <p:spPr>
          <a:xfrm>
            <a:off x="2229250" y="1246625"/>
            <a:ext cx="4117675" cy="562800"/>
          </a:xfrm>
          <a:prstGeom prst="rect">
            <a:avLst/>
          </a:prstGeom>
          <a:noFill/>
          <a:ln>
            <a:noFill/>
          </a:ln>
        </p:spPr>
      </p:pic>
      <p:sp>
        <p:nvSpPr>
          <p:cNvPr id="1089" name="Google Shape;1089;p117"/>
          <p:cNvSpPr txBox="1"/>
          <p:nvPr/>
        </p:nvSpPr>
        <p:spPr>
          <a:xfrm>
            <a:off x="618675" y="2909050"/>
            <a:ext cx="2377500" cy="13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Clare started her bracelet first and has only ⅞  inch left until she finishes it. How long is her bracelet so far?</a:t>
            </a:r>
            <a:endParaRPr/>
          </a:p>
        </p:txBody>
      </p:sp>
      <p:sp>
        <p:nvSpPr>
          <p:cNvPr id="1090" name="Google Shape;1090;p117"/>
          <p:cNvSpPr txBox="1"/>
          <p:nvPr/>
        </p:nvSpPr>
        <p:spPr>
          <a:xfrm>
            <a:off x="3138875" y="2909050"/>
            <a:ext cx="2622300" cy="13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So far, Elena’s bracelet is 5 ⅛ inches long and Andre’s is 3 ⅝ inches long. How many more inches do they each need to reach 9 4/8  inches?</a:t>
            </a:r>
            <a:endParaRPr/>
          </a:p>
        </p:txBody>
      </p:sp>
      <p:sp>
        <p:nvSpPr>
          <p:cNvPr id="1091" name="Google Shape;1091;p117"/>
          <p:cNvSpPr txBox="1"/>
          <p:nvPr/>
        </p:nvSpPr>
        <p:spPr>
          <a:xfrm>
            <a:off x="6143125" y="2909050"/>
            <a:ext cx="2622300" cy="13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 How much longer is Elena’s bracelet than Andre’s at the moment?</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118"/>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Multiple Ways to Subtract</a:t>
            </a:r>
            <a:endParaRPr sz="3200">
              <a:solidFill>
                <a:srgbClr val="595959"/>
              </a:solidFill>
              <a:latin typeface="Hepta Slab"/>
              <a:ea typeface="Hepta Slab"/>
              <a:cs typeface="Hepta Slab"/>
              <a:sym typeface="Hepta Slab"/>
            </a:endParaRPr>
          </a:p>
        </p:txBody>
      </p:sp>
      <p:sp>
        <p:nvSpPr>
          <p:cNvPr id="1097" name="Google Shape;1097;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98" name="Google Shape;1098;p118"/>
          <p:cNvSpPr txBox="1"/>
          <p:nvPr/>
        </p:nvSpPr>
        <p:spPr>
          <a:xfrm>
            <a:off x="1078350" y="1031150"/>
            <a:ext cx="6987300" cy="46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Here are four expressions that you may have written about the friendship bracelets.</a:t>
            </a:r>
            <a:endParaRPr/>
          </a:p>
        </p:txBody>
      </p:sp>
      <p:pic>
        <p:nvPicPr>
          <p:cNvPr id="1099" name="Google Shape;1099;p118"/>
          <p:cNvPicPr preferRelativeResize="0"/>
          <p:nvPr/>
        </p:nvPicPr>
        <p:blipFill>
          <a:blip r:embed="rId3">
            <a:alphaModFix/>
          </a:blip>
          <a:stretch>
            <a:fillRect/>
          </a:stretch>
        </p:blipFill>
        <p:spPr>
          <a:xfrm>
            <a:off x="1596000" y="1408625"/>
            <a:ext cx="5614933" cy="460800"/>
          </a:xfrm>
          <a:prstGeom prst="rect">
            <a:avLst/>
          </a:prstGeom>
          <a:noFill/>
          <a:ln>
            <a:noFill/>
          </a:ln>
        </p:spPr>
      </p:pic>
      <p:grpSp>
        <p:nvGrpSpPr>
          <p:cNvPr id="1100" name="Google Shape;1100;p118"/>
          <p:cNvGrpSpPr/>
          <p:nvPr/>
        </p:nvGrpSpPr>
        <p:grpSpPr>
          <a:xfrm>
            <a:off x="1225250" y="2353400"/>
            <a:ext cx="3736200" cy="1807500"/>
            <a:chOff x="691475" y="2644550"/>
            <a:chExt cx="3736200" cy="1807500"/>
          </a:xfrm>
        </p:grpSpPr>
        <p:sp>
          <p:nvSpPr>
            <p:cNvPr id="1101" name="Google Shape;1101;p118"/>
            <p:cNvSpPr txBox="1"/>
            <p:nvPr/>
          </p:nvSpPr>
          <p:spPr>
            <a:xfrm>
              <a:off x="691475" y="2644550"/>
              <a:ext cx="3736200" cy="18075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a:t>1. Here is one way to find the value of the first expression. Analyze the calculation. Talk to your partner about why is         written as different sums. </a:t>
              </a:r>
              <a:endParaRPr/>
            </a:p>
          </p:txBody>
        </p:sp>
        <p:pic>
          <p:nvPicPr>
            <p:cNvPr id="1102" name="Google Shape;1102;p118"/>
            <p:cNvPicPr preferRelativeResize="0"/>
            <p:nvPr/>
          </p:nvPicPr>
          <p:blipFill>
            <a:blip r:embed="rId4">
              <a:alphaModFix/>
            </a:blip>
            <a:stretch>
              <a:fillRect/>
            </a:stretch>
          </p:blipFill>
          <p:spPr>
            <a:xfrm>
              <a:off x="3086125" y="3498575"/>
              <a:ext cx="262400" cy="359050"/>
            </a:xfrm>
            <a:prstGeom prst="rect">
              <a:avLst/>
            </a:prstGeom>
            <a:noFill/>
            <a:ln>
              <a:noFill/>
            </a:ln>
          </p:spPr>
        </p:pic>
      </p:grpSp>
      <p:pic>
        <p:nvPicPr>
          <p:cNvPr id="1103" name="Google Shape;1103;p118"/>
          <p:cNvPicPr preferRelativeResize="0"/>
          <p:nvPr/>
        </p:nvPicPr>
        <p:blipFill>
          <a:blip r:embed="rId5">
            <a:alphaModFix/>
          </a:blip>
          <a:stretch>
            <a:fillRect/>
          </a:stretch>
        </p:blipFill>
        <p:spPr>
          <a:xfrm>
            <a:off x="5536170" y="2171420"/>
            <a:ext cx="2127500" cy="2417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119"/>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Multiple Ways to Subtract</a:t>
            </a:r>
            <a:endParaRPr sz="3200">
              <a:solidFill>
                <a:srgbClr val="595959"/>
              </a:solidFill>
              <a:latin typeface="Hepta Slab"/>
              <a:ea typeface="Hepta Slab"/>
              <a:cs typeface="Hepta Slab"/>
              <a:sym typeface="Hepta Slab"/>
            </a:endParaRPr>
          </a:p>
        </p:txBody>
      </p:sp>
      <p:sp>
        <p:nvSpPr>
          <p:cNvPr id="1109" name="Google Shape;1109;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10" name="Google Shape;1110;p119"/>
          <p:cNvSpPr txBox="1"/>
          <p:nvPr/>
        </p:nvSpPr>
        <p:spPr>
          <a:xfrm>
            <a:off x="1078350" y="1031150"/>
            <a:ext cx="6987300" cy="4608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a:solidFill>
                  <a:schemeClr val="dk1"/>
                </a:solidFill>
              </a:rPr>
              <a:t>2. Here are some unfinished calculations. Complete them to find each difference</a:t>
            </a:r>
            <a:endParaRPr/>
          </a:p>
        </p:txBody>
      </p:sp>
      <p:pic>
        <p:nvPicPr>
          <p:cNvPr id="1111" name="Google Shape;1111;p119"/>
          <p:cNvPicPr preferRelativeResize="0"/>
          <p:nvPr/>
        </p:nvPicPr>
        <p:blipFill>
          <a:blip r:embed="rId3">
            <a:alphaModFix/>
          </a:blip>
          <a:stretch>
            <a:fillRect/>
          </a:stretch>
        </p:blipFill>
        <p:spPr>
          <a:xfrm>
            <a:off x="204100" y="1746850"/>
            <a:ext cx="2674325" cy="2541425"/>
          </a:xfrm>
          <a:prstGeom prst="rect">
            <a:avLst/>
          </a:prstGeom>
          <a:noFill/>
          <a:ln cap="flat" cmpd="sng" w="19050">
            <a:solidFill>
              <a:schemeClr val="dk2"/>
            </a:solidFill>
            <a:prstDash val="solid"/>
            <a:round/>
            <a:headEnd len="sm" w="sm" type="none"/>
            <a:tailEnd len="sm" w="sm" type="none"/>
          </a:ln>
        </p:spPr>
      </p:pic>
      <p:pic>
        <p:nvPicPr>
          <p:cNvPr id="1112" name="Google Shape;1112;p119"/>
          <p:cNvPicPr preferRelativeResize="0"/>
          <p:nvPr/>
        </p:nvPicPr>
        <p:blipFill>
          <a:blip r:embed="rId4">
            <a:alphaModFix/>
          </a:blip>
          <a:stretch>
            <a:fillRect/>
          </a:stretch>
        </p:blipFill>
        <p:spPr>
          <a:xfrm>
            <a:off x="3152025" y="1716800"/>
            <a:ext cx="2839954" cy="2601525"/>
          </a:xfrm>
          <a:prstGeom prst="rect">
            <a:avLst/>
          </a:prstGeom>
          <a:noFill/>
          <a:ln cap="flat" cmpd="sng" w="19050">
            <a:solidFill>
              <a:schemeClr val="dk2"/>
            </a:solidFill>
            <a:prstDash val="solid"/>
            <a:round/>
            <a:headEnd len="sm" w="sm" type="none"/>
            <a:tailEnd len="sm" w="sm" type="none"/>
          </a:ln>
        </p:spPr>
      </p:pic>
      <p:pic>
        <p:nvPicPr>
          <p:cNvPr id="1113" name="Google Shape;1113;p119"/>
          <p:cNvPicPr preferRelativeResize="0"/>
          <p:nvPr/>
        </p:nvPicPr>
        <p:blipFill>
          <a:blip r:embed="rId5">
            <a:alphaModFix/>
          </a:blip>
          <a:stretch>
            <a:fillRect/>
          </a:stretch>
        </p:blipFill>
        <p:spPr>
          <a:xfrm>
            <a:off x="6265575" y="1716808"/>
            <a:ext cx="2674325" cy="248401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120"/>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19" name="Google Shape;1119;p120"/>
          <p:cNvSpPr/>
          <p:nvPr/>
        </p:nvSpPr>
        <p:spPr>
          <a:xfrm flipH="1">
            <a:off x="1655032" y="1758776"/>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20"/>
          <p:cNvSpPr txBox="1"/>
          <p:nvPr/>
        </p:nvSpPr>
        <p:spPr>
          <a:xfrm>
            <a:off x="1956900" y="1935100"/>
            <a:ext cx="18543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When might it be helpful or necessary to decompose a whole number into a sum in order to subtract a fraction?</a:t>
            </a:r>
            <a:endParaRPr b="1" sz="1300">
              <a:latin typeface="Quicksand"/>
              <a:ea typeface="Quicksand"/>
              <a:cs typeface="Quicksand"/>
              <a:sym typeface="Quicksand"/>
            </a:endParaRPr>
          </a:p>
        </p:txBody>
      </p:sp>
      <p:pic>
        <p:nvPicPr>
          <p:cNvPr id="1121" name="Google Shape;1121;p120"/>
          <p:cNvPicPr preferRelativeResize="0"/>
          <p:nvPr/>
        </p:nvPicPr>
        <p:blipFill>
          <a:blip r:embed="rId3">
            <a:alphaModFix/>
          </a:blip>
          <a:stretch>
            <a:fillRect/>
          </a:stretch>
        </p:blipFill>
        <p:spPr>
          <a:xfrm>
            <a:off x="4699600" y="2784223"/>
            <a:ext cx="2161500" cy="1359527"/>
          </a:xfrm>
          <a:prstGeom prst="rect">
            <a:avLst/>
          </a:prstGeom>
          <a:noFill/>
          <a:ln>
            <a:noFill/>
          </a:ln>
        </p:spPr>
      </p:pic>
      <p:sp>
        <p:nvSpPr>
          <p:cNvPr id="1122" name="Google Shape;1122;p120"/>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126" name="Shape 1126"/>
        <p:cNvGrpSpPr/>
        <p:nvPr/>
      </p:nvGrpSpPr>
      <p:grpSpPr>
        <a:xfrm>
          <a:off x="0" y="0"/>
          <a:ext cx="0" cy="0"/>
          <a:chOff x="0" y="0"/>
          <a:chExt cx="0" cy="0"/>
        </a:xfrm>
      </p:grpSpPr>
      <p:sp>
        <p:nvSpPr>
          <p:cNvPr id="1127" name="Google Shape;1127;p12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Sums and Differences of Fractions</a:t>
            </a:r>
            <a:endParaRPr sz="3500">
              <a:latin typeface="Hepta Slab"/>
              <a:ea typeface="Hepta Slab"/>
              <a:cs typeface="Hepta Slab"/>
              <a:sym typeface="Hepta Slab"/>
            </a:endParaRPr>
          </a:p>
        </p:txBody>
      </p:sp>
      <p:sp>
        <p:nvSpPr>
          <p:cNvPr id="1128" name="Google Shape;1128;p121"/>
          <p:cNvSpPr txBox="1"/>
          <p:nvPr/>
        </p:nvSpPr>
        <p:spPr>
          <a:xfrm>
            <a:off x="1395175" y="2906325"/>
            <a:ext cx="713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look at some problems that can be solved by adding and subtracting fractions.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129" name="Google Shape;1129;p121"/>
          <p:cNvSpPr/>
          <p:nvPr/>
        </p:nvSpPr>
        <p:spPr>
          <a:xfrm>
            <a:off x="100800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2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4.NF.B.3.c, 4.NF.B.3.d</a:t>
            </a:r>
            <a:endParaRPr sz="1100">
              <a:latin typeface="Quicksand"/>
              <a:ea typeface="Quicksand"/>
              <a:cs typeface="Quicksand"/>
              <a:sym typeface="Quicksand"/>
            </a:endParaRPr>
          </a:p>
        </p:txBody>
      </p:sp>
      <p:sp>
        <p:nvSpPr>
          <p:cNvPr id="1131" name="Google Shape;1131;p12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5" name="Shape 1135"/>
        <p:cNvGrpSpPr/>
        <p:nvPr/>
      </p:nvGrpSpPr>
      <p:grpSpPr>
        <a:xfrm>
          <a:off x="0" y="0"/>
          <a:ext cx="0" cy="0"/>
          <a:chOff x="0" y="0"/>
          <a:chExt cx="0" cy="0"/>
        </a:xfrm>
      </p:grpSpPr>
      <p:sp>
        <p:nvSpPr>
          <p:cNvPr id="1136" name="Google Shape;1136;p122"/>
          <p:cNvSpPr txBox="1"/>
          <p:nvPr>
            <p:ph type="ctrTitle"/>
          </p:nvPr>
        </p:nvSpPr>
        <p:spPr>
          <a:xfrm>
            <a:off x="268325" y="3304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 Mix of Equations</a:t>
            </a:r>
            <a:endParaRPr b="0" sz="2800">
              <a:solidFill>
                <a:srgbClr val="595959"/>
              </a:solidFill>
              <a:latin typeface="Hepta Slab"/>
              <a:ea typeface="Hepta Slab"/>
              <a:cs typeface="Hepta Slab"/>
              <a:sym typeface="Hepta Slab"/>
            </a:endParaRPr>
          </a:p>
        </p:txBody>
      </p:sp>
      <p:sp>
        <p:nvSpPr>
          <p:cNvPr id="1137" name="Google Shape;1137;p12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38" name="Google Shape;1138;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39" name="Google Shape;1139;p122"/>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22"/>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41" name="Google Shape;1141;p122"/>
          <p:cNvPicPr preferRelativeResize="0"/>
          <p:nvPr/>
        </p:nvPicPr>
        <p:blipFill>
          <a:blip r:embed="rId3">
            <a:alphaModFix/>
          </a:blip>
          <a:stretch>
            <a:fillRect/>
          </a:stretch>
        </p:blipFill>
        <p:spPr>
          <a:xfrm>
            <a:off x="4581627" y="2231625"/>
            <a:ext cx="3545100" cy="145806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123"/>
          <p:cNvSpPr txBox="1"/>
          <p:nvPr>
            <p:ph type="ctrTitle"/>
          </p:nvPr>
        </p:nvSpPr>
        <p:spPr>
          <a:xfrm>
            <a:off x="268325" y="3304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 Mix of Equations</a:t>
            </a:r>
            <a:endParaRPr b="0" sz="2800">
              <a:solidFill>
                <a:srgbClr val="595959"/>
              </a:solidFill>
              <a:latin typeface="Hepta Slab"/>
              <a:ea typeface="Hepta Slab"/>
              <a:cs typeface="Hepta Slab"/>
              <a:sym typeface="Hepta Slab"/>
            </a:endParaRPr>
          </a:p>
        </p:txBody>
      </p:sp>
      <p:sp>
        <p:nvSpPr>
          <p:cNvPr id="1147" name="Google Shape;1147;p12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48" name="Google Shape;1148;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49" name="Google Shape;1149;p123"/>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23"/>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51" name="Google Shape;1151;p123"/>
          <p:cNvPicPr preferRelativeResize="0"/>
          <p:nvPr/>
        </p:nvPicPr>
        <p:blipFill>
          <a:blip r:embed="rId3">
            <a:alphaModFix/>
          </a:blip>
          <a:stretch>
            <a:fillRect/>
          </a:stretch>
        </p:blipFill>
        <p:spPr>
          <a:xfrm>
            <a:off x="4144927" y="2407075"/>
            <a:ext cx="4088125" cy="1407831"/>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124"/>
          <p:cNvSpPr txBox="1"/>
          <p:nvPr>
            <p:ph type="ctrTitle"/>
          </p:nvPr>
        </p:nvSpPr>
        <p:spPr>
          <a:xfrm>
            <a:off x="268325" y="3304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 Mix of Equations</a:t>
            </a:r>
            <a:endParaRPr b="0" sz="2800">
              <a:solidFill>
                <a:srgbClr val="595959"/>
              </a:solidFill>
              <a:latin typeface="Hepta Slab"/>
              <a:ea typeface="Hepta Slab"/>
              <a:cs typeface="Hepta Slab"/>
              <a:sym typeface="Hepta Slab"/>
            </a:endParaRPr>
          </a:p>
        </p:txBody>
      </p:sp>
      <p:sp>
        <p:nvSpPr>
          <p:cNvPr id="1157" name="Google Shape;1157;p12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8" name="Google Shape;1158;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59" name="Google Shape;1159;p124"/>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24"/>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61" name="Google Shape;1161;p124"/>
          <p:cNvPicPr preferRelativeResize="0"/>
          <p:nvPr/>
        </p:nvPicPr>
        <p:blipFill>
          <a:blip r:embed="rId3">
            <a:alphaModFix/>
          </a:blip>
          <a:stretch>
            <a:fillRect/>
          </a:stretch>
        </p:blipFill>
        <p:spPr>
          <a:xfrm>
            <a:off x="4120652" y="2407075"/>
            <a:ext cx="4088125" cy="1428044"/>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125"/>
          <p:cNvSpPr txBox="1"/>
          <p:nvPr>
            <p:ph type="ctrTitle"/>
          </p:nvPr>
        </p:nvSpPr>
        <p:spPr>
          <a:xfrm>
            <a:off x="268325" y="3304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 Mix of Equations</a:t>
            </a:r>
            <a:endParaRPr b="0" sz="2800">
              <a:solidFill>
                <a:srgbClr val="595959"/>
              </a:solidFill>
              <a:latin typeface="Hepta Slab"/>
              <a:ea typeface="Hepta Slab"/>
              <a:cs typeface="Hepta Slab"/>
              <a:sym typeface="Hepta Slab"/>
            </a:endParaRPr>
          </a:p>
        </p:txBody>
      </p:sp>
      <p:sp>
        <p:nvSpPr>
          <p:cNvPr id="1167" name="Google Shape;1167;p12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68" name="Google Shape;1168;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69" name="Google Shape;1169;p125"/>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25"/>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71" name="Google Shape;1171;p125"/>
          <p:cNvPicPr preferRelativeResize="0"/>
          <p:nvPr/>
        </p:nvPicPr>
        <p:blipFill>
          <a:blip r:embed="rId3">
            <a:alphaModFix/>
          </a:blip>
          <a:stretch>
            <a:fillRect/>
          </a:stretch>
        </p:blipFill>
        <p:spPr>
          <a:xfrm>
            <a:off x="4193451" y="2407075"/>
            <a:ext cx="4088125" cy="110314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sp>
        <p:nvSpPr>
          <p:cNvPr id="1176" name="Google Shape;1176;p126"/>
          <p:cNvSpPr txBox="1"/>
          <p:nvPr/>
        </p:nvSpPr>
        <p:spPr>
          <a:xfrm>
            <a:off x="1392875" y="427725"/>
            <a:ext cx="59220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Shoe Sizes </a:t>
            </a:r>
            <a:endParaRPr sz="3200">
              <a:solidFill>
                <a:srgbClr val="595959"/>
              </a:solidFill>
              <a:latin typeface="Hepta Slab"/>
              <a:ea typeface="Hepta Slab"/>
              <a:cs typeface="Hepta Slab"/>
              <a:sym typeface="Hepta Slab"/>
            </a:endParaRPr>
          </a:p>
        </p:txBody>
      </p:sp>
      <p:sp>
        <p:nvSpPr>
          <p:cNvPr id="1177" name="Google Shape;1177;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78" name="Google Shape;1178;p126"/>
          <p:cNvSpPr txBox="1"/>
          <p:nvPr/>
        </p:nvSpPr>
        <p:spPr>
          <a:xfrm>
            <a:off x="674400" y="905000"/>
            <a:ext cx="2889300" cy="4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rPr>
              <a:t>Here is a chart that shows “big kids” shoe sizes and the insole lengths in inches.</a:t>
            </a:r>
            <a:endParaRPr>
              <a:solidFill>
                <a:srgbClr val="434343"/>
              </a:solidFill>
            </a:endParaRPr>
          </a:p>
        </p:txBody>
      </p:sp>
      <p:sp>
        <p:nvSpPr>
          <p:cNvPr id="1179" name="Google Shape;1179;p126"/>
          <p:cNvSpPr txBox="1"/>
          <p:nvPr/>
        </p:nvSpPr>
        <p:spPr>
          <a:xfrm>
            <a:off x="3760425" y="1632825"/>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34343"/>
                </a:solidFill>
              </a:rPr>
              <a:t>For each question, explain or show your reasoning.</a:t>
            </a:r>
            <a:endParaRPr sz="1300">
              <a:solidFill>
                <a:srgbClr val="434343"/>
              </a:solidFill>
            </a:endParaRPr>
          </a:p>
          <a:p>
            <a:pPr indent="0" lvl="0" marL="0" rtl="0" algn="l">
              <a:spcBef>
                <a:spcPts val="0"/>
              </a:spcBef>
              <a:spcAft>
                <a:spcPts val="0"/>
              </a:spcAft>
              <a:buNone/>
            </a:pPr>
            <a:r>
              <a:t/>
            </a:r>
            <a:endParaRPr sz="1300">
              <a:solidFill>
                <a:srgbClr val="434343"/>
              </a:solidFill>
            </a:endParaRPr>
          </a:p>
          <a:p>
            <a:pPr indent="-311150" lvl="0" marL="457200" rtl="0" algn="l">
              <a:spcBef>
                <a:spcPts val="0"/>
              </a:spcBef>
              <a:spcAft>
                <a:spcPts val="0"/>
              </a:spcAft>
              <a:buClr>
                <a:srgbClr val="434343"/>
              </a:buClr>
              <a:buSzPts val="1300"/>
              <a:buAutoNum type="arabicPeriod"/>
            </a:pPr>
            <a:r>
              <a:rPr lang="en" sz="1300">
                <a:solidFill>
                  <a:srgbClr val="434343"/>
                </a:solidFill>
              </a:rPr>
              <a:t> Priya’s shoe size went from 2 to 4 in the past year. How much did her feet grow in inches?</a:t>
            </a:r>
            <a:endParaRPr sz="1300">
              <a:solidFill>
                <a:srgbClr val="434343"/>
              </a:solidFill>
            </a:endParaRPr>
          </a:p>
          <a:p>
            <a:pPr indent="-311150" lvl="0" marL="457200" rtl="0" algn="l">
              <a:spcBef>
                <a:spcPts val="1000"/>
              </a:spcBef>
              <a:spcAft>
                <a:spcPts val="0"/>
              </a:spcAft>
              <a:buClr>
                <a:srgbClr val="434343"/>
              </a:buClr>
              <a:buSzPts val="1300"/>
              <a:buAutoNum type="arabicPeriod"/>
            </a:pPr>
            <a:r>
              <a:rPr lang="en" sz="1300">
                <a:solidFill>
                  <a:srgbClr val="434343"/>
                </a:solidFill>
              </a:rPr>
              <a:t>Mai’s shoe size is 2.5 and her older cousin’s shoe size is 5. What is the difference in their foot length in inches?</a:t>
            </a:r>
            <a:endParaRPr sz="1300">
              <a:solidFill>
                <a:srgbClr val="434343"/>
              </a:solidFill>
            </a:endParaRPr>
          </a:p>
          <a:p>
            <a:pPr indent="-311150" lvl="0" marL="457200" rtl="0" algn="l">
              <a:spcBef>
                <a:spcPts val="1000"/>
              </a:spcBef>
              <a:spcAft>
                <a:spcPts val="0"/>
              </a:spcAft>
              <a:buClr>
                <a:srgbClr val="434343"/>
              </a:buClr>
              <a:buSzPts val="1300"/>
              <a:buAutoNum type="arabicPeriod"/>
            </a:pPr>
            <a:r>
              <a:rPr lang="en" sz="1300">
                <a:solidFill>
                  <a:srgbClr val="434343"/>
                </a:solidFill>
              </a:rPr>
              <a:t>3. The insole length of Tyler’s shoes increased ⅜  inch in the past year. What was his shoe size a year ago and what is it now?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0097A7"/>
              </a:solidFill>
            </a:endParaRPr>
          </a:p>
        </p:txBody>
      </p:sp>
      <p:pic>
        <p:nvPicPr>
          <p:cNvPr id="1180" name="Google Shape;1180;p126"/>
          <p:cNvPicPr preferRelativeResize="0"/>
          <p:nvPr/>
        </p:nvPicPr>
        <p:blipFill>
          <a:blip r:embed="rId3">
            <a:alphaModFix/>
          </a:blip>
          <a:stretch>
            <a:fillRect/>
          </a:stretch>
        </p:blipFill>
        <p:spPr>
          <a:xfrm>
            <a:off x="1171400" y="1726575"/>
            <a:ext cx="1769550" cy="3129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127"/>
          <p:cNvSpPr txBox="1"/>
          <p:nvPr/>
        </p:nvSpPr>
        <p:spPr>
          <a:xfrm>
            <a:off x="1392875" y="427725"/>
            <a:ext cx="59220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Shoe Sizes </a:t>
            </a:r>
            <a:endParaRPr sz="3200">
              <a:solidFill>
                <a:srgbClr val="595959"/>
              </a:solidFill>
              <a:latin typeface="Hepta Slab"/>
              <a:ea typeface="Hepta Slab"/>
              <a:cs typeface="Hepta Slab"/>
              <a:sym typeface="Hepta Slab"/>
            </a:endParaRPr>
          </a:p>
        </p:txBody>
      </p:sp>
      <p:sp>
        <p:nvSpPr>
          <p:cNvPr id="1186" name="Google Shape;1186;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87" name="Google Shape;1187;p127"/>
          <p:cNvSpPr txBox="1"/>
          <p:nvPr/>
        </p:nvSpPr>
        <p:spPr>
          <a:xfrm>
            <a:off x="674400" y="905000"/>
            <a:ext cx="28893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rgbClr val="434343"/>
              </a:solidFill>
            </a:endParaRPr>
          </a:p>
          <a:p>
            <a:pPr indent="0" lvl="0" marL="0" rtl="0" algn="l">
              <a:spcBef>
                <a:spcPts val="0"/>
              </a:spcBef>
              <a:spcAft>
                <a:spcPts val="0"/>
              </a:spcAft>
              <a:buNone/>
            </a:pPr>
            <a:r>
              <a:t/>
            </a:r>
            <a:endParaRPr sz="1300">
              <a:solidFill>
                <a:srgbClr val="434343"/>
              </a:solidFill>
            </a:endParaRPr>
          </a:p>
          <a:p>
            <a:pPr indent="-311150" lvl="0" marL="457200" rtl="0" algn="l">
              <a:spcBef>
                <a:spcPts val="0"/>
              </a:spcBef>
              <a:spcAft>
                <a:spcPts val="0"/>
              </a:spcAft>
              <a:buClr>
                <a:srgbClr val="434343"/>
              </a:buClr>
              <a:buSzPts val="1300"/>
              <a:buAutoNum type="alphaLcPeriod"/>
            </a:pPr>
            <a:r>
              <a:rPr lang="en" sz="1300">
                <a:solidFill>
                  <a:srgbClr val="434343"/>
                </a:solidFill>
              </a:rPr>
              <a:t>Record your shoe size and those of at least 3 classmates. Use the given chart in the first problem to find out the length of each shoe size in inches</a:t>
            </a:r>
            <a:endParaRPr sz="1300">
              <a:solidFill>
                <a:srgbClr val="434343"/>
              </a:solidFill>
            </a:endParaRPr>
          </a:p>
          <a:p>
            <a:pPr indent="0" lvl="0" marL="0" rtl="0" algn="ctr">
              <a:spcBef>
                <a:spcPts val="1000"/>
              </a:spcBef>
              <a:spcAft>
                <a:spcPts val="0"/>
              </a:spcAft>
              <a:buNone/>
            </a:pPr>
            <a:r>
              <a:t/>
            </a:r>
            <a:endParaRPr>
              <a:solidFill>
                <a:srgbClr val="434343"/>
              </a:solidFill>
            </a:endParaRPr>
          </a:p>
        </p:txBody>
      </p:sp>
      <p:sp>
        <p:nvSpPr>
          <p:cNvPr id="1188" name="Google Shape;1188;p127"/>
          <p:cNvSpPr txBox="1"/>
          <p:nvPr/>
        </p:nvSpPr>
        <p:spPr>
          <a:xfrm>
            <a:off x="3796825" y="1108750"/>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rgbClr val="434343"/>
              </a:solidFill>
            </a:endParaRPr>
          </a:p>
          <a:p>
            <a:pPr indent="0" lvl="0" marL="0" rtl="0" algn="l">
              <a:spcBef>
                <a:spcPts val="0"/>
              </a:spcBef>
              <a:spcAft>
                <a:spcPts val="0"/>
              </a:spcAft>
              <a:buNone/>
            </a:pPr>
            <a:r>
              <a:rPr lang="en" sz="1300">
                <a:solidFill>
                  <a:srgbClr val="434343"/>
                </a:solidFill>
              </a:rPr>
              <a:t>b</a:t>
            </a:r>
            <a:r>
              <a:rPr lang="en" sz="1300">
                <a:solidFill>
                  <a:srgbClr val="434343"/>
                </a:solidFill>
              </a:rPr>
              <a:t>. </a:t>
            </a:r>
            <a:r>
              <a:rPr lang="en" sz="1300">
                <a:solidFill>
                  <a:srgbClr val="434343"/>
                </a:solidFill>
              </a:rPr>
              <a:t>Identify the largest and smallest shoe sizes in your data set. Find the difference in lengths, in inches, of those two sizes.</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rPr lang="en" sz="1300">
                <a:solidFill>
                  <a:srgbClr val="434343"/>
                </a:solidFill>
              </a:rPr>
              <a:t>c. Write a new question about shoe sizes that can be answered by adding or subtracting the insole lengths.</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0097A7"/>
              </a:solidFill>
            </a:endParaRPr>
          </a:p>
        </p:txBody>
      </p:sp>
      <p:pic>
        <p:nvPicPr>
          <p:cNvPr id="1189" name="Google Shape;1189;p127"/>
          <p:cNvPicPr preferRelativeResize="0"/>
          <p:nvPr/>
        </p:nvPicPr>
        <p:blipFill>
          <a:blip r:embed="rId3">
            <a:alphaModFix/>
          </a:blip>
          <a:stretch>
            <a:fillRect/>
          </a:stretch>
        </p:blipFill>
        <p:spPr>
          <a:xfrm>
            <a:off x="869613" y="2544700"/>
            <a:ext cx="2498875" cy="2091700"/>
          </a:xfrm>
          <a:prstGeom prst="rect">
            <a:avLst/>
          </a:prstGeom>
          <a:noFill/>
          <a:ln cap="flat" cmpd="sng" w="19050">
            <a:solidFill>
              <a:schemeClr val="dk2"/>
            </a:solidFill>
            <a:prstDash val="solid"/>
            <a:round/>
            <a:headEnd len="sm" w="sm" type="none"/>
            <a:tailEnd len="sm" w="sm" type="none"/>
          </a:ln>
        </p:spPr>
      </p:pic>
      <p:sp>
        <p:nvSpPr>
          <p:cNvPr id="1190" name="Google Shape;1190;p127"/>
          <p:cNvSpPr txBox="1"/>
          <p:nvPr/>
        </p:nvSpPr>
        <p:spPr>
          <a:xfrm>
            <a:off x="752125" y="844325"/>
            <a:ext cx="24987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rgbClr val="434343"/>
                </a:solidFill>
              </a:rPr>
              <a:t>4. Collect some shoe-size data.</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128"/>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Make It True</a:t>
            </a:r>
            <a:endParaRPr sz="3200">
              <a:solidFill>
                <a:srgbClr val="595959"/>
              </a:solidFill>
              <a:latin typeface="Hepta Slab"/>
              <a:ea typeface="Hepta Slab"/>
              <a:cs typeface="Hepta Slab"/>
              <a:sym typeface="Hepta Slab"/>
            </a:endParaRPr>
          </a:p>
        </p:txBody>
      </p:sp>
      <p:sp>
        <p:nvSpPr>
          <p:cNvPr id="1196" name="Google Shape;1196;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97" name="Google Shape;1197;p128"/>
          <p:cNvSpPr txBox="1"/>
          <p:nvPr/>
        </p:nvSpPr>
        <p:spPr>
          <a:xfrm>
            <a:off x="1152425" y="1200950"/>
            <a:ext cx="6987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Find the missing number that would make each equation true. Show your reasoning. </a:t>
            </a:r>
            <a:endParaRPr/>
          </a:p>
        </p:txBody>
      </p:sp>
      <p:pic>
        <p:nvPicPr>
          <p:cNvPr id="1198" name="Google Shape;1198;p128"/>
          <p:cNvPicPr preferRelativeResize="0"/>
          <p:nvPr/>
        </p:nvPicPr>
        <p:blipFill>
          <a:blip r:embed="rId3">
            <a:alphaModFix/>
          </a:blip>
          <a:stretch>
            <a:fillRect/>
          </a:stretch>
        </p:blipFill>
        <p:spPr>
          <a:xfrm>
            <a:off x="1207775" y="1800600"/>
            <a:ext cx="2637700" cy="2297800"/>
          </a:xfrm>
          <a:prstGeom prst="rect">
            <a:avLst/>
          </a:prstGeom>
          <a:noFill/>
          <a:ln cap="flat" cmpd="sng" w="19050">
            <a:solidFill>
              <a:schemeClr val="dk2"/>
            </a:solidFill>
            <a:prstDash val="solid"/>
            <a:round/>
            <a:headEnd len="sm" w="sm" type="none"/>
            <a:tailEnd len="sm" w="sm" type="none"/>
          </a:ln>
        </p:spPr>
      </p:pic>
      <p:pic>
        <p:nvPicPr>
          <p:cNvPr id="1199" name="Google Shape;1199;p128"/>
          <p:cNvPicPr preferRelativeResize="0"/>
          <p:nvPr/>
        </p:nvPicPr>
        <p:blipFill>
          <a:blip r:embed="rId4">
            <a:alphaModFix/>
          </a:blip>
          <a:stretch>
            <a:fillRect/>
          </a:stretch>
        </p:blipFill>
        <p:spPr>
          <a:xfrm>
            <a:off x="4583425" y="1703913"/>
            <a:ext cx="2707250" cy="2491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sp>
        <p:nvSpPr>
          <p:cNvPr id="1204" name="Google Shape;1204;p129"/>
          <p:cNvSpPr txBox="1"/>
          <p:nvPr/>
        </p:nvSpPr>
        <p:spPr>
          <a:xfrm>
            <a:off x="288950" y="427650"/>
            <a:ext cx="7998300" cy="579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To Decompose or Not to Decompose</a:t>
            </a:r>
            <a:endParaRPr sz="2900">
              <a:solidFill>
                <a:srgbClr val="595959"/>
              </a:solidFill>
              <a:latin typeface="Hepta Slab"/>
              <a:ea typeface="Hepta Slab"/>
              <a:cs typeface="Hepta Slab"/>
              <a:sym typeface="Hepta Slab"/>
            </a:endParaRPr>
          </a:p>
        </p:txBody>
      </p:sp>
      <p:sp>
        <p:nvSpPr>
          <p:cNvPr id="1205" name="Google Shape;1205;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206" name="Google Shape;1206;p129"/>
          <p:cNvSpPr txBox="1"/>
          <p:nvPr/>
        </p:nvSpPr>
        <p:spPr>
          <a:xfrm>
            <a:off x="582275" y="1006950"/>
            <a:ext cx="6987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Here are some addition and subtraction expressions. Sort them into two groups based on whether you think it would be helpful to decompose a number to find the value of the expression. Be prepared to explain your reasoning.</a:t>
            </a:r>
            <a:endParaRPr/>
          </a:p>
        </p:txBody>
      </p:sp>
      <p:pic>
        <p:nvPicPr>
          <p:cNvPr id="1207" name="Google Shape;1207;p129"/>
          <p:cNvPicPr preferRelativeResize="0"/>
          <p:nvPr/>
        </p:nvPicPr>
        <p:blipFill rotWithShape="1">
          <a:blip r:embed="rId3">
            <a:alphaModFix/>
          </a:blip>
          <a:srcRect b="49124" l="0" r="0" t="0"/>
          <a:stretch/>
        </p:blipFill>
        <p:spPr>
          <a:xfrm>
            <a:off x="656775" y="2055419"/>
            <a:ext cx="1352550" cy="2117600"/>
          </a:xfrm>
          <a:prstGeom prst="rect">
            <a:avLst/>
          </a:prstGeom>
          <a:noFill/>
          <a:ln cap="flat" cmpd="sng" w="19050">
            <a:solidFill>
              <a:schemeClr val="dk2"/>
            </a:solidFill>
            <a:prstDash val="solid"/>
            <a:round/>
            <a:headEnd len="sm" w="sm" type="none"/>
            <a:tailEnd len="sm" w="sm" type="none"/>
          </a:ln>
        </p:spPr>
      </p:pic>
      <p:pic>
        <p:nvPicPr>
          <p:cNvPr id="1208" name="Google Shape;1208;p129"/>
          <p:cNvPicPr preferRelativeResize="0"/>
          <p:nvPr/>
        </p:nvPicPr>
        <p:blipFill rotWithShape="1">
          <a:blip r:embed="rId3">
            <a:alphaModFix/>
          </a:blip>
          <a:srcRect b="0" l="0" r="0" t="49124"/>
          <a:stretch/>
        </p:blipFill>
        <p:spPr>
          <a:xfrm>
            <a:off x="2458975" y="2055419"/>
            <a:ext cx="1352550" cy="2117600"/>
          </a:xfrm>
          <a:prstGeom prst="rect">
            <a:avLst/>
          </a:prstGeom>
          <a:noFill/>
          <a:ln cap="flat" cmpd="sng" w="19050">
            <a:solidFill>
              <a:schemeClr val="dk2"/>
            </a:solidFill>
            <a:prstDash val="solid"/>
            <a:round/>
            <a:headEnd len="sm" w="sm" type="none"/>
            <a:tailEnd len="sm" w="sm" type="none"/>
          </a:ln>
        </p:spPr>
      </p:pic>
      <p:sp>
        <p:nvSpPr>
          <p:cNvPr id="1209" name="Google Shape;1209;p129"/>
          <p:cNvSpPr txBox="1"/>
          <p:nvPr/>
        </p:nvSpPr>
        <p:spPr>
          <a:xfrm>
            <a:off x="4621875" y="2001600"/>
            <a:ext cx="3784800" cy="2117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Not necessary or not helpful to decompose any number: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Necessary or helpful to decompose one or more numbers:</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130"/>
          <p:cNvSpPr txBox="1"/>
          <p:nvPr/>
        </p:nvSpPr>
        <p:spPr>
          <a:xfrm>
            <a:off x="288950" y="427650"/>
            <a:ext cx="7998300" cy="579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To Decompose or Not to Decompose</a:t>
            </a:r>
            <a:endParaRPr sz="2900">
              <a:solidFill>
                <a:srgbClr val="595959"/>
              </a:solidFill>
              <a:latin typeface="Hepta Slab"/>
              <a:ea typeface="Hepta Slab"/>
              <a:cs typeface="Hepta Slab"/>
              <a:sym typeface="Hepta Slab"/>
            </a:endParaRPr>
          </a:p>
        </p:txBody>
      </p:sp>
      <p:sp>
        <p:nvSpPr>
          <p:cNvPr id="1215" name="Google Shape;1215;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216" name="Google Shape;1216;p130"/>
          <p:cNvSpPr txBox="1"/>
          <p:nvPr/>
        </p:nvSpPr>
        <p:spPr>
          <a:xfrm>
            <a:off x="656775" y="1147625"/>
            <a:ext cx="78729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Choose at least one expression from each group and find their values. Show your reasoning.</a:t>
            </a:r>
            <a:endParaRPr/>
          </a:p>
        </p:txBody>
      </p:sp>
      <p:pic>
        <p:nvPicPr>
          <p:cNvPr id="1217" name="Google Shape;1217;p130"/>
          <p:cNvPicPr preferRelativeResize="0"/>
          <p:nvPr/>
        </p:nvPicPr>
        <p:blipFill rotWithShape="1">
          <a:blip r:embed="rId3">
            <a:alphaModFix/>
          </a:blip>
          <a:srcRect b="49124" l="0" r="0" t="0"/>
          <a:stretch/>
        </p:blipFill>
        <p:spPr>
          <a:xfrm>
            <a:off x="2779675" y="1812819"/>
            <a:ext cx="1352550" cy="2117600"/>
          </a:xfrm>
          <a:prstGeom prst="rect">
            <a:avLst/>
          </a:prstGeom>
          <a:noFill/>
          <a:ln cap="flat" cmpd="sng" w="19050">
            <a:solidFill>
              <a:schemeClr val="dk2"/>
            </a:solidFill>
            <a:prstDash val="solid"/>
            <a:round/>
            <a:headEnd len="sm" w="sm" type="none"/>
            <a:tailEnd len="sm" w="sm" type="none"/>
          </a:ln>
        </p:spPr>
      </p:pic>
      <p:pic>
        <p:nvPicPr>
          <p:cNvPr id="1218" name="Google Shape;1218;p130"/>
          <p:cNvPicPr preferRelativeResize="0"/>
          <p:nvPr/>
        </p:nvPicPr>
        <p:blipFill rotWithShape="1">
          <a:blip r:embed="rId3">
            <a:alphaModFix/>
          </a:blip>
          <a:srcRect b="0" l="0" r="0" t="49124"/>
          <a:stretch/>
        </p:blipFill>
        <p:spPr>
          <a:xfrm>
            <a:off x="4873025" y="1812819"/>
            <a:ext cx="1352550" cy="2117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131"/>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224" name="Google Shape;1224;p13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31"/>
          <p:cNvSpPr txBox="1"/>
          <p:nvPr/>
        </p:nvSpPr>
        <p:spPr>
          <a:xfrm>
            <a:off x="496050" y="139388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to add and subtract fractions with the same denominator, using number lines to help with our reasoning.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In the beginning, we saw that a fraction can be decomposed into a sum of other fractions. For example:  6/10 can be decomposed into 4/10 + 2/10.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If the fraction is greater than 1, it can be decomposed into a whole number and a fraction. For instance:   17/10 can be decomposed into 10/10 + 7/10 . Because  10/10  is equivalent to 1, we can write , 1 + 7/10  or   1  7/10, which we call a mixed number.</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Later, we learned to add and subtract all kinds of fractions by writing equivalent fractions and decomposing numbers into sums.</a:t>
            </a:r>
            <a:endParaRPr sz="1600">
              <a:latin typeface="Quicksand"/>
              <a:ea typeface="Quicksand"/>
              <a:cs typeface="Quicksand"/>
              <a:sym typeface="Quicksand"/>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229" name="Shape 1229"/>
        <p:cNvGrpSpPr/>
        <p:nvPr/>
      </p:nvGrpSpPr>
      <p:grpSpPr>
        <a:xfrm>
          <a:off x="0" y="0"/>
          <a:ext cx="0" cy="0"/>
          <a:chOff x="0" y="0"/>
          <a:chExt cx="0" cy="0"/>
        </a:xfrm>
      </p:grpSpPr>
      <p:sp>
        <p:nvSpPr>
          <p:cNvPr id="1230" name="Google Shape;1230;p13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An Assortment of Fractions</a:t>
            </a:r>
            <a:endParaRPr sz="3500">
              <a:latin typeface="Hepta Slab"/>
              <a:ea typeface="Hepta Slab"/>
              <a:cs typeface="Hepta Slab"/>
              <a:sym typeface="Hepta Slab"/>
            </a:endParaRPr>
          </a:p>
        </p:txBody>
      </p:sp>
      <p:sp>
        <p:nvSpPr>
          <p:cNvPr id="1231" name="Google Shape;1231;p132"/>
          <p:cNvSpPr txBox="1"/>
          <p:nvPr/>
        </p:nvSpPr>
        <p:spPr>
          <a:xfrm>
            <a:off x="1942625" y="290632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find the heights of some stacked objects with different fractional heights.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232" name="Google Shape;1232;p132"/>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 4.NF.A.2, 4.NF.B.3.d</a:t>
            </a:r>
            <a:endParaRPr sz="1100">
              <a:latin typeface="Quicksand"/>
              <a:ea typeface="Quicksand"/>
              <a:cs typeface="Quicksand"/>
              <a:sym typeface="Quicksand"/>
            </a:endParaRPr>
          </a:p>
        </p:txBody>
      </p:sp>
      <p:sp>
        <p:nvSpPr>
          <p:cNvPr id="1234" name="Google Shape;1234;p13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133"/>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Are They Equal?</a:t>
            </a:r>
            <a:endParaRPr b="0" sz="2800">
              <a:solidFill>
                <a:srgbClr val="595959"/>
              </a:solidFill>
              <a:latin typeface="Hepta Slab"/>
              <a:ea typeface="Hepta Slab"/>
              <a:cs typeface="Hepta Slab"/>
              <a:sym typeface="Hepta Slab"/>
            </a:endParaRPr>
          </a:p>
        </p:txBody>
      </p:sp>
      <p:sp>
        <p:nvSpPr>
          <p:cNvPr id="1240" name="Google Shape;1240;p13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41" name="Google Shape;1241;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42" name="Google Shape;1242;p133"/>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33"/>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244" name="Google Shape;1244;p133"/>
          <p:cNvPicPr preferRelativeResize="0"/>
          <p:nvPr/>
        </p:nvPicPr>
        <p:blipFill>
          <a:blip r:embed="rId3">
            <a:alphaModFix/>
          </a:blip>
          <a:stretch>
            <a:fillRect/>
          </a:stretch>
        </p:blipFill>
        <p:spPr>
          <a:xfrm>
            <a:off x="4981952" y="1831300"/>
            <a:ext cx="2396875" cy="167452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sp>
        <p:nvSpPr>
          <p:cNvPr id="1249" name="Google Shape;1249;p134"/>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Are They Equal?</a:t>
            </a:r>
            <a:endParaRPr b="0" sz="2800">
              <a:solidFill>
                <a:srgbClr val="595959"/>
              </a:solidFill>
              <a:latin typeface="Hepta Slab"/>
              <a:ea typeface="Hepta Slab"/>
              <a:cs typeface="Hepta Slab"/>
              <a:sym typeface="Hepta Slab"/>
            </a:endParaRPr>
          </a:p>
        </p:txBody>
      </p:sp>
      <p:sp>
        <p:nvSpPr>
          <p:cNvPr id="1250" name="Google Shape;1250;p13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51" name="Google Shape;1251;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2" name="Google Shape;1252;p134"/>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34"/>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254" name="Google Shape;1254;p134"/>
          <p:cNvPicPr preferRelativeResize="0"/>
          <p:nvPr/>
        </p:nvPicPr>
        <p:blipFill>
          <a:blip r:embed="rId3">
            <a:alphaModFix/>
          </a:blip>
          <a:stretch>
            <a:fillRect/>
          </a:stretch>
        </p:blipFill>
        <p:spPr>
          <a:xfrm>
            <a:off x="5151777" y="1892188"/>
            <a:ext cx="2238550" cy="135912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sp>
        <p:nvSpPr>
          <p:cNvPr id="1259" name="Google Shape;1259;p135"/>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Are They Equal?</a:t>
            </a:r>
            <a:endParaRPr b="0" sz="2800">
              <a:solidFill>
                <a:srgbClr val="595959"/>
              </a:solidFill>
              <a:latin typeface="Hepta Slab"/>
              <a:ea typeface="Hepta Slab"/>
              <a:cs typeface="Hepta Slab"/>
              <a:sym typeface="Hepta Slab"/>
            </a:endParaRPr>
          </a:p>
        </p:txBody>
      </p:sp>
      <p:sp>
        <p:nvSpPr>
          <p:cNvPr id="1260" name="Google Shape;1260;p13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61" name="Google Shape;1261;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2" name="Google Shape;1262;p135"/>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35"/>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264" name="Google Shape;1264;p135"/>
          <p:cNvPicPr preferRelativeResize="0"/>
          <p:nvPr/>
        </p:nvPicPr>
        <p:blipFill>
          <a:blip r:embed="rId3">
            <a:alphaModFix/>
          </a:blip>
          <a:stretch>
            <a:fillRect/>
          </a:stretch>
        </p:blipFill>
        <p:spPr>
          <a:xfrm>
            <a:off x="5030475" y="1916225"/>
            <a:ext cx="2922875" cy="1475911"/>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136"/>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Are They Equal?</a:t>
            </a:r>
            <a:endParaRPr b="0" sz="2800">
              <a:solidFill>
                <a:srgbClr val="595959"/>
              </a:solidFill>
              <a:latin typeface="Hepta Slab"/>
              <a:ea typeface="Hepta Slab"/>
              <a:cs typeface="Hepta Slab"/>
              <a:sym typeface="Hepta Slab"/>
            </a:endParaRPr>
          </a:p>
        </p:txBody>
      </p:sp>
      <p:sp>
        <p:nvSpPr>
          <p:cNvPr id="1270" name="Google Shape;1270;p13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71" name="Google Shape;1271;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72" name="Google Shape;1272;p136"/>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36"/>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274" name="Google Shape;1274;p136"/>
          <p:cNvPicPr preferRelativeResize="0"/>
          <p:nvPr/>
        </p:nvPicPr>
        <p:blipFill>
          <a:blip r:embed="rId3">
            <a:alphaModFix/>
          </a:blip>
          <a:stretch>
            <a:fillRect/>
          </a:stretch>
        </p:blipFill>
        <p:spPr>
          <a:xfrm>
            <a:off x="4702928" y="1879825"/>
            <a:ext cx="3003175" cy="173517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8" name="Shape 1278"/>
        <p:cNvGrpSpPr/>
        <p:nvPr/>
      </p:nvGrpSpPr>
      <p:grpSpPr>
        <a:xfrm>
          <a:off x="0" y="0"/>
          <a:ext cx="0" cy="0"/>
          <a:chOff x="0" y="0"/>
          <a:chExt cx="0" cy="0"/>
        </a:xfrm>
      </p:grpSpPr>
      <p:sp>
        <p:nvSpPr>
          <p:cNvPr id="1279" name="Google Shape;1279;p137"/>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All the Way to the Top</a:t>
            </a:r>
            <a:endParaRPr sz="3200">
              <a:solidFill>
                <a:srgbClr val="595959"/>
              </a:solidFill>
              <a:latin typeface="Hepta Slab"/>
              <a:ea typeface="Hepta Slab"/>
              <a:cs typeface="Hepta Slab"/>
              <a:sym typeface="Hepta Slab"/>
            </a:endParaRPr>
          </a:p>
        </p:txBody>
      </p:sp>
      <p:sp>
        <p:nvSpPr>
          <p:cNvPr id="1280" name="Google Shape;1280;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81" name="Google Shape;1281;p137"/>
          <p:cNvSpPr txBox="1"/>
          <p:nvPr/>
        </p:nvSpPr>
        <p:spPr>
          <a:xfrm>
            <a:off x="473100" y="1188825"/>
            <a:ext cx="3978900" cy="3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Priya, Kiran, and Lin are using large playing bricks to make towers. Here are the heights of their towers so far:</a:t>
            </a:r>
            <a:endParaRPr/>
          </a:p>
        </p:txBody>
      </p:sp>
      <p:pic>
        <p:nvPicPr>
          <p:cNvPr id="1282" name="Google Shape;1282;p137"/>
          <p:cNvPicPr preferRelativeResize="0"/>
          <p:nvPr/>
        </p:nvPicPr>
        <p:blipFill>
          <a:blip r:embed="rId3">
            <a:alphaModFix/>
          </a:blip>
          <a:stretch>
            <a:fillRect/>
          </a:stretch>
        </p:blipFill>
        <p:spPr>
          <a:xfrm>
            <a:off x="589100" y="2408987"/>
            <a:ext cx="1923025" cy="1263475"/>
          </a:xfrm>
          <a:prstGeom prst="rect">
            <a:avLst/>
          </a:prstGeom>
          <a:noFill/>
          <a:ln cap="flat" cmpd="sng" w="19050">
            <a:solidFill>
              <a:schemeClr val="dk2"/>
            </a:solidFill>
            <a:prstDash val="solid"/>
            <a:round/>
            <a:headEnd len="sm" w="sm" type="none"/>
            <a:tailEnd len="sm" w="sm" type="none"/>
          </a:ln>
        </p:spPr>
      </p:pic>
      <p:pic>
        <p:nvPicPr>
          <p:cNvPr id="1283" name="Google Shape;1283;p137"/>
          <p:cNvPicPr preferRelativeResize="0"/>
          <p:nvPr/>
        </p:nvPicPr>
        <p:blipFill>
          <a:blip r:embed="rId4">
            <a:alphaModFix/>
          </a:blip>
          <a:stretch>
            <a:fillRect/>
          </a:stretch>
        </p:blipFill>
        <p:spPr>
          <a:xfrm>
            <a:off x="2645799" y="1989461"/>
            <a:ext cx="1426975" cy="2102500"/>
          </a:xfrm>
          <a:prstGeom prst="rect">
            <a:avLst/>
          </a:prstGeom>
          <a:noFill/>
          <a:ln cap="flat" cmpd="sng" w="19050">
            <a:solidFill>
              <a:schemeClr val="dk2"/>
            </a:solidFill>
            <a:prstDash val="solid"/>
            <a:round/>
            <a:headEnd len="sm" w="sm" type="none"/>
            <a:tailEnd len="sm" w="sm" type="none"/>
          </a:ln>
        </p:spPr>
      </p:pic>
      <p:sp>
        <p:nvSpPr>
          <p:cNvPr id="1284" name="Google Shape;1284;p137"/>
          <p:cNvSpPr txBox="1"/>
          <p:nvPr/>
        </p:nvSpPr>
        <p:spPr>
          <a:xfrm>
            <a:off x="4755300" y="1176700"/>
            <a:ext cx="3833400" cy="3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each question, show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How much taller is Lin’s tower compared to: a. Priya’s tower?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 Kiran’s tower?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They are playing in a room that is 109 inches tall. Priya says that If they combine their towers to make a super tall one, it would be too tall for the room and they’ll have to remove one brick.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 you agree with Priya? Explain your reasoning</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8" name="Shape 1288"/>
        <p:cNvGrpSpPr/>
        <p:nvPr/>
      </p:nvGrpSpPr>
      <p:grpSpPr>
        <a:xfrm>
          <a:off x="0" y="0"/>
          <a:ext cx="0" cy="0"/>
          <a:chOff x="0" y="0"/>
          <a:chExt cx="0" cy="0"/>
        </a:xfrm>
      </p:grpSpPr>
      <p:sp>
        <p:nvSpPr>
          <p:cNvPr id="1289" name="Google Shape;1289;p138"/>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lang="en" sz="3200">
                <a:solidFill>
                  <a:schemeClr val="dk2"/>
                </a:solidFill>
                <a:latin typeface="Hepta Slab"/>
                <a:ea typeface="Hepta Slab"/>
                <a:cs typeface="Hepta Slab"/>
                <a:sym typeface="Hepta Slab"/>
              </a:rPr>
              <a:t>Stacks of Blocks</a:t>
            </a:r>
            <a:endParaRPr sz="3200">
              <a:solidFill>
                <a:schemeClr val="dk2"/>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3200">
              <a:solidFill>
                <a:srgbClr val="595959"/>
              </a:solidFill>
              <a:latin typeface="Hepta Slab"/>
              <a:ea typeface="Hepta Slab"/>
              <a:cs typeface="Hepta Slab"/>
              <a:sym typeface="Hepta Slab"/>
            </a:endParaRPr>
          </a:p>
        </p:txBody>
      </p:sp>
      <p:sp>
        <p:nvSpPr>
          <p:cNvPr id="1290" name="Google Shape;1290;p1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91" name="Google Shape;1291;p138"/>
          <p:cNvSpPr txBox="1"/>
          <p:nvPr/>
        </p:nvSpPr>
        <p:spPr>
          <a:xfrm>
            <a:off x="473100" y="1188825"/>
            <a:ext cx="3978900" cy="3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Andre is building a tower out of foam blocks. The blocks come in three different thicknesses: </a:t>
            </a:r>
            <a:r>
              <a:rPr lang="en" sz="1500"/>
              <a:t>½</a:t>
            </a:r>
            <a:r>
              <a:rPr lang="en"/>
              <a:t> foot, </a:t>
            </a:r>
            <a:r>
              <a:rPr lang="en" sz="1500"/>
              <a:t>⅓ </a:t>
            </a:r>
            <a:r>
              <a:rPr lang="en"/>
              <a:t>foot, and </a:t>
            </a:r>
            <a:r>
              <a:rPr lang="en" sz="1600"/>
              <a:t>⅙ </a:t>
            </a:r>
            <a:r>
              <a:rPr lang="en"/>
              <a:t>foot. </a:t>
            </a:r>
            <a:endParaRPr/>
          </a:p>
        </p:txBody>
      </p:sp>
      <p:sp>
        <p:nvSpPr>
          <p:cNvPr id="1292" name="Google Shape;1292;p138"/>
          <p:cNvSpPr txBox="1"/>
          <p:nvPr/>
        </p:nvSpPr>
        <p:spPr>
          <a:xfrm>
            <a:off x="4755300" y="1176700"/>
            <a:ext cx="3833400" cy="3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Andre stacks one block of each size. Will that stack be more than 1 foot tall? Explain or show how you know.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Can Andre use only the </a:t>
            </a:r>
            <a:r>
              <a:rPr lang="en" sz="1600"/>
              <a:t>⅙</a:t>
            </a:r>
            <a:r>
              <a:rPr lang="en"/>
              <a:t> -foot and ⅓ -foot blocks to make a stack that is 1 ½  feet tall? If you think so, show one or more ways. If not, explain why not.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Can Andre use only the </a:t>
            </a:r>
            <a:r>
              <a:rPr lang="en" sz="1600"/>
              <a:t>⅙</a:t>
            </a:r>
            <a:r>
              <a:rPr lang="en"/>
              <a:t> -foot and ½ -foot blocks to make a stack that is 1 ⅓  feet tall? If so, show one or more ways. If not, explain why not.</a:t>
            </a:r>
            <a:endParaRPr/>
          </a:p>
        </p:txBody>
      </p:sp>
      <p:pic>
        <p:nvPicPr>
          <p:cNvPr id="1293" name="Google Shape;1293;p138"/>
          <p:cNvPicPr preferRelativeResize="0"/>
          <p:nvPr/>
        </p:nvPicPr>
        <p:blipFill>
          <a:blip r:embed="rId3">
            <a:alphaModFix/>
          </a:blip>
          <a:stretch>
            <a:fillRect/>
          </a:stretch>
        </p:blipFill>
        <p:spPr>
          <a:xfrm>
            <a:off x="557997" y="2149425"/>
            <a:ext cx="3587400" cy="2218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sp>
        <p:nvSpPr>
          <p:cNvPr id="1298" name="Google Shape;1298;p1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99" name="Google Shape;1299;p139"/>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solved problems where we had to combine halves, fourths, and eights, or removed one of those fractions from another. We also combined halves, thirds, and sixths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300" name="Google Shape;1300;p139"/>
          <p:cNvSpPr/>
          <p:nvPr/>
        </p:nvSpPr>
        <p:spPr>
          <a:xfrm flipH="1">
            <a:off x="181981" y="1916700"/>
            <a:ext cx="3360619" cy="248681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39"/>
          <p:cNvSpPr txBox="1"/>
          <p:nvPr/>
        </p:nvSpPr>
        <p:spPr>
          <a:xfrm>
            <a:off x="749863" y="2227200"/>
            <a:ext cx="23946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Suppose a classmate who is absent today says that it is not possible to find the combined length of</a:t>
            </a:r>
            <a:r>
              <a:rPr b="1" lang="en" sz="1200">
                <a:latin typeface="Quicksand"/>
                <a:ea typeface="Quicksand"/>
                <a:cs typeface="Quicksand"/>
                <a:sym typeface="Quicksand"/>
              </a:rPr>
              <a:t> ½ </a:t>
            </a:r>
            <a:r>
              <a:rPr b="1" lang="en" sz="1000">
                <a:latin typeface="Quicksand"/>
                <a:ea typeface="Quicksand"/>
                <a:cs typeface="Quicksand"/>
                <a:sym typeface="Quicksand"/>
              </a:rPr>
              <a:t> inch and </a:t>
            </a:r>
            <a:r>
              <a:rPr b="1" lang="en" sz="1200">
                <a:latin typeface="Quicksand"/>
                <a:ea typeface="Quicksand"/>
                <a:cs typeface="Quicksand"/>
                <a:sym typeface="Quicksand"/>
              </a:rPr>
              <a:t>⅜</a:t>
            </a:r>
            <a:r>
              <a:rPr b="1" lang="en" sz="1000">
                <a:latin typeface="Quicksand"/>
                <a:ea typeface="Quicksand"/>
                <a:cs typeface="Quicksand"/>
                <a:sym typeface="Quicksand"/>
              </a:rPr>
              <a:t>  inch (or to find the difference between the two lengths) because the fractions have different-size parts. How would you convince them that it can be done?</a:t>
            </a:r>
            <a:endParaRPr b="1" sz="1000">
              <a:latin typeface="Quicksand"/>
              <a:ea typeface="Quicksand"/>
              <a:cs typeface="Quicksand"/>
              <a:sym typeface="Quicksand"/>
            </a:endParaRPr>
          </a:p>
        </p:txBody>
      </p:sp>
      <p:pic>
        <p:nvPicPr>
          <p:cNvPr id="1302" name="Google Shape;1302;p139"/>
          <p:cNvPicPr preferRelativeResize="0"/>
          <p:nvPr/>
        </p:nvPicPr>
        <p:blipFill rotWithShape="1">
          <a:blip r:embed="rId3">
            <a:alphaModFix/>
          </a:blip>
          <a:srcRect b="0" l="21370" r="22481" t="0"/>
          <a:stretch/>
        </p:blipFill>
        <p:spPr>
          <a:xfrm>
            <a:off x="3627487" y="3051751"/>
            <a:ext cx="1466178" cy="1642350"/>
          </a:xfrm>
          <a:prstGeom prst="rect">
            <a:avLst/>
          </a:prstGeom>
          <a:noFill/>
          <a:ln>
            <a:noFill/>
          </a:ln>
        </p:spPr>
      </p:pic>
      <p:sp>
        <p:nvSpPr>
          <p:cNvPr id="1303" name="Google Shape;1303;p139"/>
          <p:cNvSpPr/>
          <p:nvPr/>
        </p:nvSpPr>
        <p:spPr>
          <a:xfrm>
            <a:off x="5045151" y="1916699"/>
            <a:ext cx="3027114" cy="2214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39"/>
          <p:cNvSpPr txBox="1"/>
          <p:nvPr/>
        </p:nvSpPr>
        <p:spPr>
          <a:xfrm flipH="1">
            <a:off x="5273469" y="2568875"/>
            <a:ext cx="23946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In upcoming lessons, we’ll use some of the strategies we used today to combine tenths and hundredths.</a:t>
            </a:r>
            <a:endParaRPr b="1" sz="1000">
              <a:latin typeface="Quicksand"/>
              <a:ea typeface="Quicksand"/>
              <a:cs typeface="Quicksand"/>
              <a:sym typeface="Quicksan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08" name="Shape 1308"/>
        <p:cNvGrpSpPr/>
        <p:nvPr/>
      </p:nvGrpSpPr>
      <p:grpSpPr>
        <a:xfrm>
          <a:off x="0" y="0"/>
          <a:ext cx="0" cy="0"/>
          <a:chOff x="0" y="0"/>
          <a:chExt cx="0" cy="0"/>
        </a:xfrm>
      </p:grpSpPr>
      <p:sp>
        <p:nvSpPr>
          <p:cNvPr id="1309" name="Google Shape;1309;p14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Tenths and Hundredths, Together</a:t>
            </a:r>
            <a:endParaRPr sz="3500">
              <a:latin typeface="Hepta Slab"/>
              <a:ea typeface="Hepta Slab"/>
              <a:cs typeface="Hepta Slab"/>
              <a:sym typeface="Hepta Slab"/>
            </a:endParaRPr>
          </a:p>
        </p:txBody>
      </p:sp>
      <p:sp>
        <p:nvSpPr>
          <p:cNvPr id="1310" name="Google Shape;1310;p140"/>
          <p:cNvSpPr txBox="1"/>
          <p:nvPr/>
        </p:nvSpPr>
        <p:spPr>
          <a:xfrm>
            <a:off x="3183450" y="2828450"/>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add some tenths and hundredths.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11" name="Google Shape;1311;p140"/>
          <p:cNvSpPr/>
          <p:nvPr/>
        </p:nvSpPr>
        <p:spPr>
          <a:xfrm>
            <a:off x="255142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4.NF.C.5</a:t>
            </a:r>
            <a:endParaRPr sz="1100">
              <a:latin typeface="Quicksand"/>
              <a:ea typeface="Quicksand"/>
              <a:cs typeface="Quicksand"/>
              <a:sym typeface="Quicksand"/>
            </a:endParaRPr>
          </a:p>
        </p:txBody>
      </p:sp>
      <p:sp>
        <p:nvSpPr>
          <p:cNvPr id="1313" name="Google Shape;1313;p14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141"/>
          <p:cNvSpPr txBox="1"/>
          <p:nvPr>
            <p:ph type="ctrTitle"/>
          </p:nvPr>
        </p:nvSpPr>
        <p:spPr>
          <a:xfrm>
            <a:off x="423575" y="6162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An Ant on a Noodle</a:t>
            </a:r>
            <a:endParaRPr b="0" sz="2800">
              <a:solidFill>
                <a:srgbClr val="595959"/>
              </a:solidFill>
              <a:latin typeface="Hepta Slab"/>
              <a:ea typeface="Hepta Slab"/>
              <a:cs typeface="Hepta Slab"/>
              <a:sym typeface="Hepta Slab"/>
            </a:endParaRPr>
          </a:p>
        </p:txBody>
      </p:sp>
      <p:sp>
        <p:nvSpPr>
          <p:cNvPr id="1319" name="Google Shape;1319;p14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20" name="Google Shape;1320;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21" name="Google Shape;1321;p141"/>
          <p:cNvSpPr txBox="1"/>
          <p:nvPr/>
        </p:nvSpPr>
        <p:spPr>
          <a:xfrm>
            <a:off x="594400" y="1483525"/>
            <a:ext cx="4282200" cy="281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 foam noodle is 100 centimeters or 1 meter long. An ant is walking from one end of the noodle toward the other end.</a:t>
            </a:r>
            <a:endParaRPr/>
          </a:p>
        </p:txBody>
      </p:sp>
      <p:pic>
        <p:nvPicPr>
          <p:cNvPr id="1322" name="Google Shape;1322;p141"/>
          <p:cNvPicPr preferRelativeResize="0"/>
          <p:nvPr/>
        </p:nvPicPr>
        <p:blipFill>
          <a:blip r:embed="rId3">
            <a:alphaModFix/>
          </a:blip>
          <a:stretch>
            <a:fillRect/>
          </a:stretch>
        </p:blipFill>
        <p:spPr>
          <a:xfrm>
            <a:off x="677075" y="2418472"/>
            <a:ext cx="3641525" cy="1092475"/>
          </a:xfrm>
          <a:prstGeom prst="rect">
            <a:avLst/>
          </a:prstGeom>
          <a:noFill/>
          <a:ln>
            <a:noFill/>
          </a:ln>
        </p:spPr>
      </p:pic>
      <p:sp>
        <p:nvSpPr>
          <p:cNvPr id="1323" name="Google Shape;1323;p141"/>
          <p:cNvSpPr txBox="1"/>
          <p:nvPr/>
        </p:nvSpPr>
        <p:spPr>
          <a:xfrm>
            <a:off x="5361850" y="1783250"/>
            <a:ext cx="3178500" cy="10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Estimate the distance of the ant from its starting point, in centimeters. Make an estimate that is:</a:t>
            </a:r>
            <a:endParaRPr/>
          </a:p>
        </p:txBody>
      </p:sp>
      <p:pic>
        <p:nvPicPr>
          <p:cNvPr id="1324" name="Google Shape;1324;p141"/>
          <p:cNvPicPr preferRelativeResize="0"/>
          <p:nvPr/>
        </p:nvPicPr>
        <p:blipFill>
          <a:blip r:embed="rId4">
            <a:alphaModFix/>
          </a:blip>
          <a:stretch>
            <a:fillRect/>
          </a:stretch>
        </p:blipFill>
        <p:spPr>
          <a:xfrm>
            <a:off x="5528463" y="2750300"/>
            <a:ext cx="2845269" cy="141477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8" name="Shape 1328"/>
        <p:cNvGrpSpPr/>
        <p:nvPr/>
      </p:nvGrpSpPr>
      <p:grpSpPr>
        <a:xfrm>
          <a:off x="0" y="0"/>
          <a:ext cx="0" cy="0"/>
          <a:chOff x="0" y="0"/>
          <a:chExt cx="0" cy="0"/>
        </a:xfrm>
      </p:grpSpPr>
      <p:sp>
        <p:nvSpPr>
          <p:cNvPr id="1329" name="Google Shape;1329;p142"/>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Tenths and Hundredths</a:t>
            </a:r>
            <a:endParaRPr sz="3200">
              <a:solidFill>
                <a:srgbClr val="595959"/>
              </a:solidFill>
              <a:latin typeface="Hepta Slab"/>
              <a:ea typeface="Hepta Slab"/>
              <a:cs typeface="Hepta Slab"/>
              <a:sym typeface="Hepta Slab"/>
            </a:endParaRPr>
          </a:p>
        </p:txBody>
      </p:sp>
      <p:sp>
        <p:nvSpPr>
          <p:cNvPr id="1330" name="Google Shape;1330;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31" name="Google Shape;1331;p142"/>
          <p:cNvSpPr txBox="1"/>
          <p:nvPr/>
        </p:nvSpPr>
        <p:spPr>
          <a:xfrm>
            <a:off x="509500" y="994725"/>
            <a:ext cx="3869700" cy="35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Complete the table with equivalent fractions in tenths or hundredths. In the last row, write a new pair of equivalent fractions.</a:t>
            </a:r>
            <a:endParaRPr/>
          </a:p>
        </p:txBody>
      </p:sp>
      <p:pic>
        <p:nvPicPr>
          <p:cNvPr id="1332" name="Google Shape;1332;p142"/>
          <p:cNvPicPr preferRelativeResize="0"/>
          <p:nvPr/>
        </p:nvPicPr>
        <p:blipFill>
          <a:blip r:embed="rId3">
            <a:alphaModFix/>
          </a:blip>
          <a:stretch>
            <a:fillRect/>
          </a:stretch>
        </p:blipFill>
        <p:spPr>
          <a:xfrm>
            <a:off x="1377550" y="1807525"/>
            <a:ext cx="1516475" cy="3147200"/>
          </a:xfrm>
          <a:prstGeom prst="rect">
            <a:avLst/>
          </a:prstGeom>
          <a:noFill/>
          <a:ln cap="flat" cmpd="sng" w="19050">
            <a:solidFill>
              <a:schemeClr val="dk2"/>
            </a:solidFill>
            <a:prstDash val="solid"/>
            <a:round/>
            <a:headEnd len="sm" w="sm" type="none"/>
            <a:tailEnd len="sm" w="sm" type="none"/>
          </a:ln>
        </p:spPr>
      </p:pic>
      <p:sp>
        <p:nvSpPr>
          <p:cNvPr id="1333" name="Google Shape;1333;p142"/>
          <p:cNvSpPr txBox="1"/>
          <p:nvPr/>
        </p:nvSpPr>
        <p:spPr>
          <a:xfrm>
            <a:off x="4670400" y="1103900"/>
            <a:ext cx="4051800" cy="377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Here are some pairs of sums of fractions. For each pair, decide which sum is greater. Show your reasoning. </a:t>
            </a:r>
            <a:endParaRPr/>
          </a:p>
        </p:txBody>
      </p:sp>
      <p:pic>
        <p:nvPicPr>
          <p:cNvPr id="1334" name="Google Shape;1334;p142"/>
          <p:cNvPicPr preferRelativeResize="0"/>
          <p:nvPr/>
        </p:nvPicPr>
        <p:blipFill>
          <a:blip r:embed="rId4">
            <a:alphaModFix/>
          </a:blip>
          <a:stretch>
            <a:fillRect/>
          </a:stretch>
        </p:blipFill>
        <p:spPr>
          <a:xfrm>
            <a:off x="5410425" y="2136213"/>
            <a:ext cx="2571750" cy="2181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p143"/>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Walk, Stop, and Sip</a:t>
            </a:r>
            <a:endParaRPr sz="3200">
              <a:solidFill>
                <a:srgbClr val="595959"/>
              </a:solidFill>
              <a:latin typeface="Hepta Slab"/>
              <a:ea typeface="Hepta Slab"/>
              <a:cs typeface="Hepta Slab"/>
              <a:sym typeface="Hepta Slab"/>
            </a:endParaRPr>
          </a:p>
        </p:txBody>
      </p:sp>
      <p:sp>
        <p:nvSpPr>
          <p:cNvPr id="1340" name="Google Shape;1340;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41" name="Google Shape;1341;p143"/>
          <p:cNvSpPr txBox="1"/>
          <p:nvPr/>
        </p:nvSpPr>
        <p:spPr>
          <a:xfrm>
            <a:off x="545875" y="970450"/>
            <a:ext cx="4245900" cy="25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Noah walks 2/10 kilometer (km), stops for a drink of water, 5/100 walks kilometer, and stops for another sip.</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The diagram that you didn’t choose represents Jada’s walk. Write an equation to represent: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457200" rtl="0" algn="l">
              <a:spcBef>
                <a:spcPts val="0"/>
              </a:spcBef>
              <a:spcAft>
                <a:spcPts val="0"/>
              </a:spcAft>
              <a:buClr>
                <a:schemeClr val="dk1"/>
              </a:buClr>
              <a:buSzPts val="1100"/>
              <a:buFont typeface="Arial"/>
              <a:buNone/>
            </a:pPr>
            <a:r>
              <a:rPr lang="en">
                <a:solidFill>
                  <a:schemeClr val="dk1"/>
                </a:solidFill>
              </a:rPr>
              <a:t>a. the total distance Jada has walked </a:t>
            </a:r>
            <a:endParaRPr>
              <a:solidFill>
                <a:schemeClr val="dk1"/>
              </a:solidFill>
            </a:endParaRPr>
          </a:p>
          <a:p>
            <a:pPr indent="0" lvl="0" marL="457200" rtl="0" algn="l">
              <a:spcBef>
                <a:spcPts val="0"/>
              </a:spcBef>
              <a:spcAft>
                <a:spcPts val="0"/>
              </a:spcAft>
              <a:buClr>
                <a:schemeClr val="dk1"/>
              </a:buClr>
              <a:buSzPts val="1100"/>
              <a:buFont typeface="Arial"/>
              <a:buNone/>
            </a:pPr>
            <a:r>
              <a:rPr lang="en">
                <a:solidFill>
                  <a:schemeClr val="dk1"/>
                </a:solidFill>
              </a:rPr>
              <a:t>b. the total distance Noah has walked</a:t>
            </a:r>
            <a:endParaRPr/>
          </a:p>
        </p:txBody>
      </p:sp>
      <p:pic>
        <p:nvPicPr>
          <p:cNvPr id="1342" name="Google Shape;1342;p143"/>
          <p:cNvPicPr preferRelativeResize="0"/>
          <p:nvPr/>
        </p:nvPicPr>
        <p:blipFill>
          <a:blip r:embed="rId3">
            <a:alphaModFix/>
          </a:blip>
          <a:stretch>
            <a:fillRect/>
          </a:stretch>
        </p:blipFill>
        <p:spPr>
          <a:xfrm>
            <a:off x="545863" y="1866225"/>
            <a:ext cx="3696431" cy="1411050"/>
          </a:xfrm>
          <a:prstGeom prst="rect">
            <a:avLst/>
          </a:prstGeom>
          <a:noFill/>
          <a:ln>
            <a:noFill/>
          </a:ln>
        </p:spPr>
      </p:pic>
      <p:sp>
        <p:nvSpPr>
          <p:cNvPr id="1343" name="Google Shape;1343;p143"/>
          <p:cNvSpPr txBox="1"/>
          <p:nvPr/>
        </p:nvSpPr>
        <p:spPr>
          <a:xfrm>
            <a:off x="4876625" y="1108750"/>
            <a:ext cx="3590700" cy="32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Find the value of each of the following sums. Show your reasoning. Use number lines if you find them helpful.</a:t>
            </a:r>
            <a:endParaRPr/>
          </a:p>
        </p:txBody>
      </p:sp>
      <p:pic>
        <p:nvPicPr>
          <p:cNvPr id="1344" name="Google Shape;1344;p143"/>
          <p:cNvPicPr preferRelativeResize="0"/>
          <p:nvPr/>
        </p:nvPicPr>
        <p:blipFill>
          <a:blip r:embed="rId4">
            <a:alphaModFix/>
          </a:blip>
          <a:stretch>
            <a:fillRect/>
          </a:stretch>
        </p:blipFill>
        <p:spPr>
          <a:xfrm>
            <a:off x="5082337" y="2121769"/>
            <a:ext cx="3179276" cy="2213775"/>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8" name="Shape 1348"/>
        <p:cNvGrpSpPr/>
        <p:nvPr/>
      </p:nvGrpSpPr>
      <p:grpSpPr>
        <a:xfrm>
          <a:off x="0" y="0"/>
          <a:ext cx="0" cy="0"/>
          <a:chOff x="0" y="0"/>
          <a:chExt cx="0" cy="0"/>
        </a:xfrm>
      </p:grpSpPr>
      <p:sp>
        <p:nvSpPr>
          <p:cNvPr id="1349" name="Google Shape;1349;p14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50" name="Google Shape;1350;p14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to find the sum of tenths and hundredths. We used what we know about equivalent fractions and what we know about adding fractions with the same denominator.</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351" name="Google Shape;1351;p144"/>
          <p:cNvSpPr/>
          <p:nvPr/>
        </p:nvSpPr>
        <p:spPr>
          <a:xfrm flipH="1">
            <a:off x="321483" y="191670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44"/>
          <p:cNvSpPr txBox="1"/>
          <p:nvPr/>
        </p:nvSpPr>
        <p:spPr>
          <a:xfrm>
            <a:off x="780221" y="2130150"/>
            <a:ext cx="1712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Suppose we’re adding and . Here’s one way to record our thinking for finding the sum</a:t>
            </a:r>
            <a:endParaRPr b="1" sz="1000">
              <a:latin typeface="Quicksand"/>
              <a:ea typeface="Quicksand"/>
              <a:cs typeface="Quicksand"/>
              <a:sym typeface="Quicksand"/>
            </a:endParaRPr>
          </a:p>
        </p:txBody>
      </p:sp>
      <p:pic>
        <p:nvPicPr>
          <p:cNvPr id="1353" name="Google Shape;1353;p144"/>
          <p:cNvPicPr preferRelativeResize="0"/>
          <p:nvPr/>
        </p:nvPicPr>
        <p:blipFill rotWithShape="1">
          <a:blip r:embed="rId3">
            <a:alphaModFix/>
          </a:blip>
          <a:srcRect b="0" l="21370" r="22481" t="0"/>
          <a:stretch/>
        </p:blipFill>
        <p:spPr>
          <a:xfrm>
            <a:off x="3938448" y="2552375"/>
            <a:ext cx="1267096" cy="1419300"/>
          </a:xfrm>
          <a:prstGeom prst="rect">
            <a:avLst/>
          </a:prstGeom>
          <a:noFill/>
          <a:ln>
            <a:noFill/>
          </a:ln>
        </p:spPr>
      </p:pic>
      <p:sp>
        <p:nvSpPr>
          <p:cNvPr id="1354" name="Google Shape;1354;p144"/>
          <p:cNvSpPr/>
          <p:nvPr/>
        </p:nvSpPr>
        <p:spPr>
          <a:xfrm>
            <a:off x="5190725" y="1504250"/>
            <a:ext cx="2548799" cy="16350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44"/>
          <p:cNvSpPr txBox="1"/>
          <p:nvPr/>
        </p:nvSpPr>
        <p:spPr>
          <a:xfrm flipH="1">
            <a:off x="5646623" y="1814750"/>
            <a:ext cx="1519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How would you interpret this work? What is happening in each part</a:t>
            </a:r>
            <a:endParaRPr b="1" sz="1000">
              <a:latin typeface="Quicksand"/>
              <a:ea typeface="Quicksand"/>
              <a:cs typeface="Quicksand"/>
              <a:sym typeface="Quicksand"/>
            </a:endParaRPr>
          </a:p>
        </p:txBody>
      </p:sp>
      <p:pic>
        <p:nvPicPr>
          <p:cNvPr id="1356" name="Google Shape;1356;p144"/>
          <p:cNvPicPr preferRelativeResize="0"/>
          <p:nvPr/>
        </p:nvPicPr>
        <p:blipFill>
          <a:blip r:embed="rId4">
            <a:alphaModFix/>
          </a:blip>
          <a:stretch>
            <a:fillRect/>
          </a:stretch>
        </p:blipFill>
        <p:spPr>
          <a:xfrm>
            <a:off x="540575" y="3556628"/>
            <a:ext cx="3284143" cy="574725"/>
          </a:xfrm>
          <a:prstGeom prst="rect">
            <a:avLst/>
          </a:prstGeom>
          <a:noFill/>
          <a:ln>
            <a:noFill/>
          </a:ln>
        </p:spPr>
      </p:pic>
      <p:sp>
        <p:nvSpPr>
          <p:cNvPr id="1357" name="Google Shape;1357;p144"/>
          <p:cNvSpPr txBox="1"/>
          <p:nvPr/>
        </p:nvSpPr>
        <p:spPr>
          <a:xfrm flipH="1">
            <a:off x="6008723" y="3443838"/>
            <a:ext cx="1519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Is there another way to find the sum?</a:t>
            </a:r>
            <a:endParaRPr b="1" sz="1000">
              <a:latin typeface="Quicksand"/>
              <a:ea typeface="Quicksand"/>
              <a:cs typeface="Quicksand"/>
              <a:sym typeface="Quicksand"/>
            </a:endParaRPr>
          </a:p>
          <a:p>
            <a:pPr indent="0" lvl="0" marL="0" rtl="0" algn="ctr">
              <a:spcBef>
                <a:spcPts val="0"/>
              </a:spcBef>
              <a:spcAft>
                <a:spcPts val="0"/>
              </a:spcAft>
              <a:buNone/>
            </a:pPr>
            <a:r>
              <a:rPr b="1" lang="en" sz="1000">
                <a:latin typeface="Quicksand"/>
                <a:ea typeface="Quicksand"/>
                <a:cs typeface="Quicksand"/>
                <a:sym typeface="Quicksand"/>
              </a:rPr>
              <a:t>Are the two results the same?</a:t>
            </a:r>
            <a:endParaRPr b="1" sz="1000">
              <a:latin typeface="Quicksand"/>
              <a:ea typeface="Quicksand"/>
              <a:cs typeface="Quicksand"/>
              <a:sym typeface="Quicksand"/>
            </a:endParaRPr>
          </a:p>
        </p:txBody>
      </p:sp>
      <p:sp>
        <p:nvSpPr>
          <p:cNvPr id="1358" name="Google Shape;1358;p144"/>
          <p:cNvSpPr/>
          <p:nvPr/>
        </p:nvSpPr>
        <p:spPr>
          <a:xfrm>
            <a:off x="5646625" y="3381475"/>
            <a:ext cx="2548799" cy="1118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62" name="Shape 1362"/>
        <p:cNvGrpSpPr/>
        <p:nvPr/>
      </p:nvGrpSpPr>
      <p:grpSpPr>
        <a:xfrm>
          <a:off x="0" y="0"/>
          <a:ext cx="0" cy="0"/>
          <a:chOff x="0" y="0"/>
          <a:chExt cx="0" cy="0"/>
        </a:xfrm>
      </p:grpSpPr>
      <p:sp>
        <p:nvSpPr>
          <p:cNvPr id="1363" name="Google Shape;1363;p14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Sums of Tenths and Hundredths</a:t>
            </a:r>
            <a:endParaRPr sz="3500">
              <a:latin typeface="Hepta Slab"/>
              <a:ea typeface="Hepta Slab"/>
              <a:cs typeface="Hepta Slab"/>
              <a:sym typeface="Hepta Slab"/>
            </a:endParaRPr>
          </a:p>
        </p:txBody>
      </p:sp>
      <p:sp>
        <p:nvSpPr>
          <p:cNvPr id="1364" name="Google Shape;1364;p145"/>
          <p:cNvSpPr txBox="1"/>
          <p:nvPr/>
        </p:nvSpPr>
        <p:spPr>
          <a:xfrm>
            <a:off x="3253975" y="2828450"/>
            <a:ext cx="3588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add larger tenths and hundredths.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65" name="Google Shape;1365;p145"/>
          <p:cNvSpPr/>
          <p:nvPr/>
        </p:nvSpPr>
        <p:spPr>
          <a:xfrm>
            <a:off x="2698202"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4.NF.C.5 </a:t>
            </a:r>
            <a:endParaRPr sz="1100">
              <a:latin typeface="Quicksand"/>
              <a:ea typeface="Quicksand"/>
              <a:cs typeface="Quicksand"/>
              <a:sym typeface="Quicksand"/>
            </a:endParaRPr>
          </a:p>
        </p:txBody>
      </p:sp>
      <p:sp>
        <p:nvSpPr>
          <p:cNvPr id="1367" name="Google Shape;1367;p14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1" name="Shape 1371"/>
        <p:cNvGrpSpPr/>
        <p:nvPr/>
      </p:nvGrpSpPr>
      <p:grpSpPr>
        <a:xfrm>
          <a:off x="0" y="0"/>
          <a:ext cx="0" cy="0"/>
          <a:chOff x="0" y="0"/>
          <a:chExt cx="0" cy="0"/>
        </a:xfrm>
      </p:grpSpPr>
      <p:sp>
        <p:nvSpPr>
          <p:cNvPr id="1372" name="Google Shape;1372;p146"/>
          <p:cNvSpPr txBox="1"/>
          <p:nvPr>
            <p:ph type="ctrTitle"/>
          </p:nvPr>
        </p:nvSpPr>
        <p:spPr>
          <a:xfrm>
            <a:off x="387175" y="6283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Which One Doesn’t Belong:</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 Tenths and Hundredths</a:t>
            </a:r>
            <a:endParaRPr b="0" sz="2800">
              <a:solidFill>
                <a:srgbClr val="595959"/>
              </a:solidFill>
              <a:latin typeface="Hepta Slab"/>
              <a:ea typeface="Hepta Slab"/>
              <a:cs typeface="Hepta Slab"/>
              <a:sym typeface="Hepta Slab"/>
            </a:endParaRPr>
          </a:p>
        </p:txBody>
      </p:sp>
      <p:sp>
        <p:nvSpPr>
          <p:cNvPr id="1373" name="Google Shape;1373;p14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74" name="Google Shape;1374;p1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75" name="Google Shape;1375;p146"/>
          <p:cNvPicPr preferRelativeResize="0"/>
          <p:nvPr/>
        </p:nvPicPr>
        <p:blipFill>
          <a:blip r:embed="rId3">
            <a:alphaModFix/>
          </a:blip>
          <a:stretch>
            <a:fillRect/>
          </a:stretch>
        </p:blipFill>
        <p:spPr>
          <a:xfrm>
            <a:off x="914250" y="2011992"/>
            <a:ext cx="7019925" cy="1276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sp>
        <p:nvSpPr>
          <p:cNvPr id="1380" name="Google Shape;1380;p147"/>
          <p:cNvSpPr txBox="1"/>
          <p:nvPr/>
        </p:nvSpPr>
        <p:spPr>
          <a:xfrm>
            <a:off x="288950" y="427650"/>
            <a:ext cx="7998300" cy="841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Card Sort: </a:t>
            </a:r>
            <a:endParaRPr sz="26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Less Than, Equal to, or Greater Than 1?</a:t>
            </a:r>
            <a:endParaRPr sz="2600">
              <a:solidFill>
                <a:srgbClr val="595959"/>
              </a:solidFill>
              <a:latin typeface="Hepta Slab"/>
              <a:ea typeface="Hepta Slab"/>
              <a:cs typeface="Hepta Slab"/>
              <a:sym typeface="Hepta Slab"/>
            </a:endParaRPr>
          </a:p>
        </p:txBody>
      </p:sp>
      <p:sp>
        <p:nvSpPr>
          <p:cNvPr id="1381" name="Google Shape;1381;p1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82" name="Google Shape;1382;p147"/>
          <p:cNvSpPr txBox="1"/>
          <p:nvPr/>
        </p:nvSpPr>
        <p:spPr>
          <a:xfrm>
            <a:off x="934075" y="1431450"/>
            <a:ext cx="6987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Sort the cards from your teacher based on whether the value of the expression is less than 1, equal to 1, or greater than 1. When done, make a quick note of which expressions you have in each group.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Visit the sorted collection of another group. Did they sort the cards the same way? Select 1–2 cards that you have a question about or whose placement you disagree with. Leave a note for the group members to discuss.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Return to your collection. Discuss any notes that are left for your group, or revise your sorting decision based on what you learned from another group. Record the expressions here. </a:t>
            </a:r>
            <a:endParaRPr/>
          </a:p>
          <a:p>
            <a:pPr indent="-317500" lvl="0" marL="457200" rtl="0" algn="l">
              <a:spcBef>
                <a:spcPts val="0"/>
              </a:spcBef>
              <a:spcAft>
                <a:spcPts val="0"/>
              </a:spcAft>
              <a:buSzPts val="1400"/>
              <a:buChar char="●"/>
            </a:pPr>
            <a:r>
              <a:rPr lang="en"/>
              <a:t>less than </a:t>
            </a:r>
            <a:endParaRPr/>
          </a:p>
          <a:p>
            <a:pPr indent="-317500" lvl="0" marL="457200" rtl="0" algn="l">
              <a:spcBef>
                <a:spcPts val="0"/>
              </a:spcBef>
              <a:spcAft>
                <a:spcPts val="0"/>
              </a:spcAft>
              <a:buSzPts val="1400"/>
              <a:buChar char="●"/>
            </a:pPr>
            <a:r>
              <a:rPr lang="en"/>
              <a:t>1 equal to 1 </a:t>
            </a:r>
            <a:endParaRPr/>
          </a:p>
          <a:p>
            <a:pPr indent="-317500" lvl="0" marL="457200" rtl="0" algn="l">
              <a:spcBef>
                <a:spcPts val="0"/>
              </a:spcBef>
              <a:spcAft>
                <a:spcPts val="0"/>
              </a:spcAft>
              <a:buSzPts val="1400"/>
              <a:buChar char="●"/>
            </a:pPr>
            <a:r>
              <a:rPr lang="en"/>
              <a:t>greater than 1 </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148"/>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 What’s Missing?</a:t>
            </a:r>
            <a:endParaRPr sz="2800">
              <a:solidFill>
                <a:srgbClr val="595959"/>
              </a:solidFill>
              <a:latin typeface="Hepta Slab"/>
              <a:ea typeface="Hepta Slab"/>
              <a:cs typeface="Hepta Slab"/>
              <a:sym typeface="Hepta Slab"/>
            </a:endParaRPr>
          </a:p>
        </p:txBody>
      </p:sp>
      <p:sp>
        <p:nvSpPr>
          <p:cNvPr id="1388" name="Google Shape;1388;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89" name="Google Shape;1389;p148"/>
          <p:cNvSpPr txBox="1"/>
          <p:nvPr/>
        </p:nvSpPr>
        <p:spPr>
          <a:xfrm>
            <a:off x="545900" y="107965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Each equation is missing a fraction in hundredths. Find the missing fraction to make the equation true.</a:t>
            </a:r>
            <a:endParaRPr/>
          </a:p>
        </p:txBody>
      </p:sp>
      <p:pic>
        <p:nvPicPr>
          <p:cNvPr id="1390" name="Google Shape;1390;p148"/>
          <p:cNvPicPr preferRelativeResize="0"/>
          <p:nvPr/>
        </p:nvPicPr>
        <p:blipFill>
          <a:blip r:embed="rId3">
            <a:alphaModFix/>
          </a:blip>
          <a:stretch>
            <a:fillRect/>
          </a:stretch>
        </p:blipFill>
        <p:spPr>
          <a:xfrm>
            <a:off x="497375" y="2086550"/>
            <a:ext cx="1649625" cy="1555800"/>
          </a:xfrm>
          <a:prstGeom prst="rect">
            <a:avLst/>
          </a:prstGeom>
          <a:noFill/>
          <a:ln>
            <a:noFill/>
          </a:ln>
        </p:spPr>
      </p:pic>
      <p:pic>
        <p:nvPicPr>
          <p:cNvPr id="1391" name="Google Shape;1391;p148"/>
          <p:cNvPicPr preferRelativeResize="0"/>
          <p:nvPr/>
        </p:nvPicPr>
        <p:blipFill>
          <a:blip r:embed="rId4">
            <a:alphaModFix/>
          </a:blip>
          <a:stretch>
            <a:fillRect/>
          </a:stretch>
        </p:blipFill>
        <p:spPr>
          <a:xfrm>
            <a:off x="2238750" y="2086550"/>
            <a:ext cx="1605453" cy="1555800"/>
          </a:xfrm>
          <a:prstGeom prst="rect">
            <a:avLst/>
          </a:prstGeom>
          <a:noFill/>
          <a:ln>
            <a:noFill/>
          </a:ln>
        </p:spPr>
      </p:pic>
      <p:sp>
        <p:nvSpPr>
          <p:cNvPr id="1392" name="Google Shape;1392;p148"/>
          <p:cNvSpPr txBox="1"/>
          <p:nvPr/>
        </p:nvSpPr>
        <p:spPr>
          <a:xfrm>
            <a:off x="4616600" y="107965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Each equation is missing a fraction in tenths. Find the missing fraction to make the equation true. </a:t>
            </a:r>
            <a:endParaRPr/>
          </a:p>
        </p:txBody>
      </p:sp>
      <p:pic>
        <p:nvPicPr>
          <p:cNvPr id="1393" name="Google Shape;1393;p148"/>
          <p:cNvPicPr preferRelativeResize="0"/>
          <p:nvPr/>
        </p:nvPicPr>
        <p:blipFill>
          <a:blip r:embed="rId5">
            <a:alphaModFix/>
          </a:blip>
          <a:stretch>
            <a:fillRect/>
          </a:stretch>
        </p:blipFill>
        <p:spPr>
          <a:xfrm>
            <a:off x="4895625" y="2025850"/>
            <a:ext cx="1778375" cy="2193875"/>
          </a:xfrm>
          <a:prstGeom prst="rect">
            <a:avLst/>
          </a:prstGeom>
          <a:noFill/>
          <a:ln>
            <a:noFill/>
          </a:ln>
        </p:spPr>
      </p:pic>
      <p:pic>
        <p:nvPicPr>
          <p:cNvPr id="1394" name="Google Shape;1394;p148"/>
          <p:cNvPicPr preferRelativeResize="0"/>
          <p:nvPr/>
        </p:nvPicPr>
        <p:blipFill>
          <a:blip r:embed="rId6">
            <a:alphaModFix/>
          </a:blip>
          <a:stretch>
            <a:fillRect/>
          </a:stretch>
        </p:blipFill>
        <p:spPr>
          <a:xfrm>
            <a:off x="6826375" y="2190375"/>
            <a:ext cx="1649625" cy="1058715"/>
          </a:xfrm>
          <a:prstGeom prst="rect">
            <a:avLst/>
          </a:prstGeom>
          <a:noFill/>
          <a:ln>
            <a:noFill/>
          </a:ln>
        </p:spPr>
      </p:pic>
      <p:cxnSp>
        <p:nvCxnSpPr>
          <p:cNvPr id="1395" name="Google Shape;1395;p148"/>
          <p:cNvCxnSpPr>
            <a:stCxn id="1387" idx="2"/>
          </p:cNvCxnSpPr>
          <p:nvPr/>
        </p:nvCxnSpPr>
        <p:spPr>
          <a:xfrm>
            <a:off x="4288100" y="1018950"/>
            <a:ext cx="0" cy="36756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149"/>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Fraction Action (Tenths, Hundredths)</a:t>
            </a:r>
            <a:endParaRPr sz="2800">
              <a:solidFill>
                <a:srgbClr val="595959"/>
              </a:solidFill>
              <a:latin typeface="Hepta Slab"/>
              <a:ea typeface="Hepta Slab"/>
              <a:cs typeface="Hepta Slab"/>
              <a:sym typeface="Hepta Slab"/>
            </a:endParaRPr>
          </a:p>
        </p:txBody>
      </p:sp>
      <p:sp>
        <p:nvSpPr>
          <p:cNvPr id="1401" name="Google Shape;1401;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402" name="Google Shape;1402;p149"/>
          <p:cNvSpPr txBox="1"/>
          <p:nvPr/>
        </p:nvSpPr>
        <p:spPr>
          <a:xfrm>
            <a:off x="545900" y="101895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Play Fraction Action with 2 players: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Shuffle the cards from your teacher. Place the cards in a stack, face down. </a:t>
            </a:r>
            <a:endParaRPr/>
          </a:p>
          <a:p>
            <a:pPr indent="-317500" lvl="0" marL="457200" rtl="0" algn="l">
              <a:spcBef>
                <a:spcPts val="0"/>
              </a:spcBef>
              <a:spcAft>
                <a:spcPts val="0"/>
              </a:spcAft>
              <a:buSzPts val="1400"/>
              <a:buChar char="●"/>
            </a:pPr>
            <a:r>
              <a:rPr lang="en"/>
              <a:t>Each player turns 2 cards over and adds the fractions on the cards. </a:t>
            </a:r>
            <a:endParaRPr/>
          </a:p>
          <a:p>
            <a:pPr indent="-317500" lvl="0" marL="457200" rtl="0" algn="l">
              <a:spcBef>
                <a:spcPts val="0"/>
              </a:spcBef>
              <a:spcAft>
                <a:spcPts val="0"/>
              </a:spcAft>
              <a:buSzPts val="1400"/>
              <a:buChar char="●"/>
            </a:pPr>
            <a:r>
              <a:rPr lang="en"/>
              <a:t>Compare the sums. The player with the greater sum wins that round and keeps all four cards. </a:t>
            </a:r>
            <a:endParaRPr/>
          </a:p>
          <a:p>
            <a:pPr indent="-317500" lvl="0" marL="457200" rtl="0" algn="l">
              <a:spcBef>
                <a:spcPts val="0"/>
              </a:spcBef>
              <a:spcAft>
                <a:spcPts val="0"/>
              </a:spcAft>
              <a:buSzPts val="1400"/>
              <a:buChar char="●"/>
            </a:pPr>
            <a:r>
              <a:rPr lang="en"/>
              <a:t>If the sums are equivalent, each player turns one more card over and adds the value to their sum. </a:t>
            </a:r>
            <a:endParaRPr/>
          </a:p>
          <a:p>
            <a:pPr indent="0" lvl="0" marL="457200" rtl="0" algn="l">
              <a:spcBef>
                <a:spcPts val="0"/>
              </a:spcBef>
              <a:spcAft>
                <a:spcPts val="0"/>
              </a:spcAft>
              <a:buNone/>
            </a:pPr>
            <a:r>
              <a:rPr lang="en"/>
              <a:t>The player with the greater new sum keeps all cards. </a:t>
            </a:r>
            <a:endParaRPr/>
          </a:p>
          <a:p>
            <a:pPr indent="0" lvl="0" marL="457200" rtl="0" algn="l">
              <a:spcBef>
                <a:spcPts val="0"/>
              </a:spcBef>
              <a:spcAft>
                <a:spcPts val="0"/>
              </a:spcAft>
              <a:buNone/>
            </a:pPr>
            <a:r>
              <a:rPr lang="en"/>
              <a:t>The player with the most cards wins the game.</a:t>
            </a:r>
            <a:endParaRPr/>
          </a:p>
        </p:txBody>
      </p:sp>
      <p:sp>
        <p:nvSpPr>
          <p:cNvPr id="1403" name="Google Shape;1403;p149"/>
          <p:cNvSpPr txBox="1"/>
          <p:nvPr/>
        </p:nvSpPr>
        <p:spPr>
          <a:xfrm>
            <a:off x="4604475" y="101895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Play Fraction Action with 3 or 4 players: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The player with the greatest sum of fractions wins the round. </a:t>
            </a:r>
            <a:endParaRPr/>
          </a:p>
          <a:p>
            <a:pPr indent="-317500" lvl="0" marL="457200" rtl="0" algn="l">
              <a:spcBef>
                <a:spcPts val="0"/>
              </a:spcBef>
              <a:spcAft>
                <a:spcPts val="0"/>
              </a:spcAft>
              <a:buSzPts val="1400"/>
              <a:buChar char="●"/>
            </a:pPr>
            <a:r>
              <a:rPr lang="en"/>
              <a:t>If 2 or more players have the greatest sum, those players turn two more cards over and find their sum. The player with the greatest sum keeps all the cards.</a:t>
            </a:r>
            <a:endParaRPr/>
          </a:p>
        </p:txBody>
      </p:sp>
      <p:pic>
        <p:nvPicPr>
          <p:cNvPr id="1404" name="Google Shape;1404;p149"/>
          <p:cNvPicPr preferRelativeResize="0"/>
          <p:nvPr/>
        </p:nvPicPr>
        <p:blipFill>
          <a:blip r:embed="rId3">
            <a:alphaModFix/>
          </a:blip>
          <a:stretch>
            <a:fillRect/>
          </a:stretch>
        </p:blipFill>
        <p:spPr>
          <a:xfrm>
            <a:off x="4677225" y="3204229"/>
            <a:ext cx="4052750" cy="151144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8" name="Shape 1408"/>
        <p:cNvGrpSpPr/>
        <p:nvPr/>
      </p:nvGrpSpPr>
      <p:grpSpPr>
        <a:xfrm>
          <a:off x="0" y="0"/>
          <a:ext cx="0" cy="0"/>
          <a:chOff x="0" y="0"/>
          <a:chExt cx="0" cy="0"/>
        </a:xfrm>
      </p:grpSpPr>
      <p:sp>
        <p:nvSpPr>
          <p:cNvPr id="1409" name="Google Shape;1409;p15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10" name="Google Shape;1410;p150"/>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practice finding sums of fractions and finding missing fractions that would make addition equations true.</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411" name="Google Shape;1411;p150"/>
          <p:cNvSpPr/>
          <p:nvPr/>
        </p:nvSpPr>
        <p:spPr>
          <a:xfrm flipH="1">
            <a:off x="1073608" y="173475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50"/>
          <p:cNvSpPr txBox="1"/>
          <p:nvPr/>
        </p:nvSpPr>
        <p:spPr>
          <a:xfrm>
            <a:off x="1532350" y="1795275"/>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strategies did you find helpful when adding tenths and hundredths and writing true equations with both tenths and hundredths?</a:t>
            </a:r>
            <a:endParaRPr b="1" sz="1000">
              <a:latin typeface="Quicksand"/>
              <a:ea typeface="Quicksand"/>
              <a:cs typeface="Quicksand"/>
              <a:sym typeface="Quicksand"/>
            </a:endParaRPr>
          </a:p>
        </p:txBody>
      </p:sp>
      <p:pic>
        <p:nvPicPr>
          <p:cNvPr id="1413" name="Google Shape;1413;p150"/>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414" name="Google Shape;1414;p150"/>
          <p:cNvSpPr/>
          <p:nvPr/>
        </p:nvSpPr>
        <p:spPr>
          <a:xfrm>
            <a:off x="5190725" y="1504250"/>
            <a:ext cx="2973369" cy="205237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50"/>
          <p:cNvSpPr txBox="1"/>
          <p:nvPr/>
        </p:nvSpPr>
        <p:spPr>
          <a:xfrm flipH="1">
            <a:off x="5638962" y="1863275"/>
            <a:ext cx="2076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Was there an error that you made or something that was missed multiple times? What was it? Why might it be an easy error to make or an easy thing to miss?</a:t>
            </a:r>
            <a:endParaRPr b="1" sz="1000">
              <a:latin typeface="Quicksand"/>
              <a:ea typeface="Quicksand"/>
              <a:cs typeface="Quicksand"/>
              <a:sym typeface="Quicksand"/>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419" name="Shape 1419"/>
        <p:cNvGrpSpPr/>
        <p:nvPr/>
      </p:nvGrpSpPr>
      <p:grpSpPr>
        <a:xfrm>
          <a:off x="0" y="0"/>
          <a:ext cx="0" cy="0"/>
          <a:chOff x="0" y="0"/>
          <a:chExt cx="0" cy="0"/>
        </a:xfrm>
      </p:grpSpPr>
      <p:sp>
        <p:nvSpPr>
          <p:cNvPr id="1420" name="Google Shape;1420;p151"/>
          <p:cNvSpPr txBox="1"/>
          <p:nvPr>
            <p:ph type="ctrTitle"/>
          </p:nvPr>
        </p:nvSpPr>
        <p:spPr>
          <a:xfrm>
            <a:off x="1092900" y="157840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 Lots of Fractions to Add</a:t>
            </a:r>
            <a:endParaRPr sz="3500">
              <a:latin typeface="Hepta Slab"/>
              <a:ea typeface="Hepta Slab"/>
              <a:cs typeface="Hepta Slab"/>
              <a:sym typeface="Hepta Slab"/>
            </a:endParaRPr>
          </a:p>
        </p:txBody>
      </p:sp>
      <p:sp>
        <p:nvSpPr>
          <p:cNvPr id="1421" name="Google Shape;1421;p151"/>
          <p:cNvSpPr txBox="1"/>
          <p:nvPr/>
        </p:nvSpPr>
        <p:spPr>
          <a:xfrm>
            <a:off x="2436300" y="2518125"/>
            <a:ext cx="5614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add tenths and hundredths again, more than two at a time.</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422" name="Google Shape;1422;p151"/>
          <p:cNvSpPr/>
          <p:nvPr/>
        </p:nvSpPr>
        <p:spPr>
          <a:xfrm>
            <a:off x="1884202" y="25181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5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4.NF.B.4.c, 4.NF.C.5</a:t>
            </a:r>
            <a:endParaRPr sz="1100">
              <a:latin typeface="Quicksand"/>
              <a:ea typeface="Quicksand"/>
              <a:cs typeface="Quicksand"/>
              <a:sym typeface="Quicksand"/>
            </a:endParaRPr>
          </a:p>
        </p:txBody>
      </p:sp>
      <p:sp>
        <p:nvSpPr>
          <p:cNvPr id="1424" name="Google Shape;1424;p15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152"/>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 Bunch of Numbers</a:t>
            </a:r>
            <a:endParaRPr b="0" sz="2800">
              <a:solidFill>
                <a:srgbClr val="595959"/>
              </a:solidFill>
              <a:latin typeface="Hepta Slab"/>
              <a:ea typeface="Hepta Slab"/>
              <a:cs typeface="Hepta Slab"/>
              <a:sym typeface="Hepta Slab"/>
            </a:endParaRPr>
          </a:p>
        </p:txBody>
      </p:sp>
      <p:sp>
        <p:nvSpPr>
          <p:cNvPr id="1430" name="Google Shape;1430;p15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31" name="Google Shape;1431;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32" name="Google Shape;1432;p152"/>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52"/>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434" name="Google Shape;1434;p152"/>
          <p:cNvPicPr preferRelativeResize="0"/>
          <p:nvPr/>
        </p:nvPicPr>
        <p:blipFill>
          <a:blip r:embed="rId3">
            <a:alphaModFix/>
          </a:blip>
          <a:stretch>
            <a:fillRect/>
          </a:stretch>
        </p:blipFill>
        <p:spPr>
          <a:xfrm>
            <a:off x="3439875" y="2386050"/>
            <a:ext cx="3720775" cy="634550"/>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sp>
        <p:nvSpPr>
          <p:cNvPr id="1439" name="Google Shape;1439;p153"/>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 Bunch of Numbers</a:t>
            </a:r>
            <a:endParaRPr b="0" sz="2800">
              <a:solidFill>
                <a:srgbClr val="595959"/>
              </a:solidFill>
              <a:latin typeface="Hepta Slab"/>
              <a:ea typeface="Hepta Slab"/>
              <a:cs typeface="Hepta Slab"/>
              <a:sym typeface="Hepta Slab"/>
            </a:endParaRPr>
          </a:p>
        </p:txBody>
      </p:sp>
      <p:sp>
        <p:nvSpPr>
          <p:cNvPr id="1440" name="Google Shape;1440;p15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41" name="Google Shape;1441;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42" name="Google Shape;1442;p153"/>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53"/>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444" name="Google Shape;1444;p153"/>
          <p:cNvPicPr preferRelativeResize="0"/>
          <p:nvPr/>
        </p:nvPicPr>
        <p:blipFill>
          <a:blip r:embed="rId3">
            <a:alphaModFix/>
          </a:blip>
          <a:stretch>
            <a:fillRect/>
          </a:stretch>
        </p:blipFill>
        <p:spPr>
          <a:xfrm>
            <a:off x="3493200" y="2433575"/>
            <a:ext cx="3991575" cy="650475"/>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154"/>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 Bunch of Numbers</a:t>
            </a:r>
            <a:endParaRPr b="0" sz="2800">
              <a:solidFill>
                <a:srgbClr val="595959"/>
              </a:solidFill>
              <a:latin typeface="Hepta Slab"/>
              <a:ea typeface="Hepta Slab"/>
              <a:cs typeface="Hepta Slab"/>
              <a:sym typeface="Hepta Slab"/>
            </a:endParaRPr>
          </a:p>
        </p:txBody>
      </p:sp>
      <p:sp>
        <p:nvSpPr>
          <p:cNvPr id="1450" name="Google Shape;1450;p15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51" name="Google Shape;1451;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52" name="Google Shape;1452;p154"/>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54"/>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454" name="Google Shape;1454;p154"/>
          <p:cNvPicPr preferRelativeResize="0"/>
          <p:nvPr/>
        </p:nvPicPr>
        <p:blipFill>
          <a:blip r:embed="rId3">
            <a:alphaModFix/>
          </a:blip>
          <a:stretch>
            <a:fillRect/>
          </a:stretch>
        </p:blipFill>
        <p:spPr>
          <a:xfrm>
            <a:off x="3359025" y="2535125"/>
            <a:ext cx="3868675" cy="52537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8" name="Shape 1458"/>
        <p:cNvGrpSpPr/>
        <p:nvPr/>
      </p:nvGrpSpPr>
      <p:grpSpPr>
        <a:xfrm>
          <a:off x="0" y="0"/>
          <a:ext cx="0" cy="0"/>
          <a:chOff x="0" y="0"/>
          <a:chExt cx="0" cy="0"/>
        </a:xfrm>
      </p:grpSpPr>
      <p:sp>
        <p:nvSpPr>
          <p:cNvPr id="1459" name="Google Shape;1459;p155"/>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 Bunch of Numbers</a:t>
            </a:r>
            <a:endParaRPr b="0" sz="2800">
              <a:solidFill>
                <a:srgbClr val="595959"/>
              </a:solidFill>
              <a:latin typeface="Hepta Slab"/>
              <a:ea typeface="Hepta Slab"/>
              <a:cs typeface="Hepta Slab"/>
              <a:sym typeface="Hepta Slab"/>
            </a:endParaRPr>
          </a:p>
        </p:txBody>
      </p:sp>
      <p:sp>
        <p:nvSpPr>
          <p:cNvPr id="1460" name="Google Shape;1460;p15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61" name="Google Shape;1461;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62" name="Google Shape;1462;p155"/>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55"/>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464" name="Google Shape;1464;p155"/>
          <p:cNvPicPr preferRelativeResize="0"/>
          <p:nvPr/>
        </p:nvPicPr>
        <p:blipFill>
          <a:blip r:embed="rId3">
            <a:alphaModFix/>
          </a:blip>
          <a:stretch>
            <a:fillRect/>
          </a:stretch>
        </p:blipFill>
        <p:spPr>
          <a:xfrm>
            <a:off x="2699900" y="2579125"/>
            <a:ext cx="5220950" cy="586025"/>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156"/>
          <p:cNvSpPr txBox="1"/>
          <p:nvPr/>
        </p:nvSpPr>
        <p:spPr>
          <a:xfrm>
            <a:off x="288950" y="427650"/>
            <a:ext cx="7998300" cy="6087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Stacking Centavos and Pesos</a:t>
            </a:r>
            <a:endParaRPr sz="3200">
              <a:solidFill>
                <a:srgbClr val="595959"/>
              </a:solidFill>
              <a:latin typeface="Hepta Slab"/>
              <a:ea typeface="Hepta Slab"/>
              <a:cs typeface="Hepta Slab"/>
              <a:sym typeface="Hepta Slab"/>
            </a:endParaRPr>
          </a:p>
        </p:txBody>
      </p:sp>
      <p:sp>
        <p:nvSpPr>
          <p:cNvPr id="1470" name="Google Shape;1470;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71" name="Google Shape;1471;p156"/>
          <p:cNvSpPr txBox="1"/>
          <p:nvPr/>
        </p:nvSpPr>
        <p:spPr>
          <a:xfrm>
            <a:off x="497375" y="959175"/>
            <a:ext cx="3299700" cy="129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Diego and Lin each have a small collection of Mexican coins. The table shows the thickness of different coins in centimeters (cm) and how many of each Diego and Lin have. </a:t>
            </a:r>
            <a:endParaRPr/>
          </a:p>
        </p:txBody>
      </p:sp>
      <p:pic>
        <p:nvPicPr>
          <p:cNvPr id="1472" name="Google Shape;1472;p156"/>
          <p:cNvPicPr preferRelativeResize="0"/>
          <p:nvPr/>
        </p:nvPicPr>
        <p:blipFill>
          <a:blip r:embed="rId3">
            <a:alphaModFix/>
          </a:blip>
          <a:stretch>
            <a:fillRect/>
          </a:stretch>
        </p:blipFill>
        <p:spPr>
          <a:xfrm>
            <a:off x="471175" y="2208750"/>
            <a:ext cx="2734650" cy="2207150"/>
          </a:xfrm>
          <a:prstGeom prst="rect">
            <a:avLst/>
          </a:prstGeom>
          <a:noFill/>
          <a:ln>
            <a:noFill/>
          </a:ln>
        </p:spPr>
      </p:pic>
      <p:sp>
        <p:nvSpPr>
          <p:cNvPr id="1473" name="Google Shape;1473;p156"/>
          <p:cNvSpPr txBox="1"/>
          <p:nvPr/>
        </p:nvSpPr>
        <p:spPr>
          <a:xfrm>
            <a:off x="3930400" y="1164575"/>
            <a:ext cx="4658400" cy="349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If Diego and Lin each stack their centavo coins, whose stack would be taller? Show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If they each stack their peso coins, whose stack would be taller? Show your reasoning.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If they each stack all their coins, whose stack would be taller? Show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4. If they combine their coins to make a single stack, would it be more than 2 centimeters tall? Show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474" name="Google Shape;1474;p156"/>
          <p:cNvPicPr preferRelativeResize="0"/>
          <p:nvPr/>
        </p:nvPicPr>
        <p:blipFill>
          <a:blip r:embed="rId4">
            <a:alphaModFix/>
          </a:blip>
          <a:stretch>
            <a:fillRect/>
          </a:stretch>
        </p:blipFill>
        <p:spPr>
          <a:xfrm>
            <a:off x="1172726" y="4534800"/>
            <a:ext cx="1331552" cy="608700"/>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sp>
        <p:nvSpPr>
          <p:cNvPr id="1479" name="Google Shape;1479;p157"/>
          <p:cNvSpPr txBox="1"/>
          <p:nvPr/>
        </p:nvSpPr>
        <p:spPr>
          <a:xfrm>
            <a:off x="349600" y="439775"/>
            <a:ext cx="7998300" cy="669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More Than Two Fractions</a:t>
            </a:r>
            <a:endParaRPr sz="3200">
              <a:solidFill>
                <a:srgbClr val="595959"/>
              </a:solidFill>
              <a:latin typeface="Hepta Slab"/>
              <a:ea typeface="Hepta Slab"/>
              <a:cs typeface="Hepta Slab"/>
              <a:sym typeface="Hepta Slab"/>
            </a:endParaRPr>
          </a:p>
        </p:txBody>
      </p:sp>
      <p:sp>
        <p:nvSpPr>
          <p:cNvPr id="1480" name="Google Shape;1480;p1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81" name="Google Shape;1481;p157"/>
          <p:cNvSpPr txBox="1"/>
          <p:nvPr/>
        </p:nvSpPr>
        <p:spPr>
          <a:xfrm>
            <a:off x="764275" y="1153300"/>
            <a:ext cx="78543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rPr>
              <a:t>Find the value of at least 3 of the expressions. Show your reasoning. </a:t>
            </a:r>
            <a:endParaRPr sz="1600">
              <a:solidFill>
                <a:srgbClr val="434343"/>
              </a:solidFill>
            </a:endParaRPr>
          </a:p>
        </p:txBody>
      </p:sp>
      <p:pic>
        <p:nvPicPr>
          <p:cNvPr id="1482" name="Google Shape;1482;p157"/>
          <p:cNvPicPr preferRelativeResize="0"/>
          <p:nvPr/>
        </p:nvPicPr>
        <p:blipFill>
          <a:blip r:embed="rId3">
            <a:alphaModFix/>
          </a:blip>
          <a:stretch>
            <a:fillRect/>
          </a:stretch>
        </p:blipFill>
        <p:spPr>
          <a:xfrm>
            <a:off x="1705150" y="1677225"/>
            <a:ext cx="2162175" cy="3057525"/>
          </a:xfrm>
          <a:prstGeom prst="rect">
            <a:avLst/>
          </a:prstGeom>
          <a:noFill/>
          <a:ln cap="flat" cmpd="sng" w="19050">
            <a:solidFill>
              <a:schemeClr val="dk2"/>
            </a:solidFill>
            <a:prstDash val="solid"/>
            <a:round/>
            <a:headEnd len="sm" w="sm" type="none"/>
            <a:tailEnd len="sm" w="sm" type="none"/>
          </a:ln>
        </p:spPr>
      </p:pic>
      <p:pic>
        <p:nvPicPr>
          <p:cNvPr id="1483" name="Google Shape;1483;p157"/>
          <p:cNvPicPr preferRelativeResize="0"/>
          <p:nvPr/>
        </p:nvPicPr>
        <p:blipFill>
          <a:blip r:embed="rId4">
            <a:alphaModFix/>
          </a:blip>
          <a:stretch>
            <a:fillRect/>
          </a:stretch>
        </p:blipFill>
        <p:spPr>
          <a:xfrm>
            <a:off x="4456425" y="1677225"/>
            <a:ext cx="1809750" cy="2847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sp>
        <p:nvSpPr>
          <p:cNvPr id="1488" name="Google Shape;1488;p15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89" name="Google Shape;1489;p158"/>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used what we know about equivalent fractions and addition of fractions, including mixed numbers, to solve problems.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490" name="Google Shape;1490;p158"/>
          <p:cNvSpPr/>
          <p:nvPr/>
        </p:nvSpPr>
        <p:spPr>
          <a:xfrm flipH="1">
            <a:off x="1073608" y="173475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58"/>
          <p:cNvSpPr txBox="1"/>
          <p:nvPr/>
        </p:nvSpPr>
        <p:spPr>
          <a:xfrm>
            <a:off x="1532350" y="1795275"/>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In what ways has your ability to add fractions improved? What might still be challenging?</a:t>
            </a:r>
            <a:endParaRPr b="1" sz="1200">
              <a:latin typeface="Quicksand"/>
              <a:ea typeface="Quicksand"/>
              <a:cs typeface="Quicksand"/>
              <a:sym typeface="Quicksand"/>
            </a:endParaRPr>
          </a:p>
        </p:txBody>
      </p:sp>
      <p:pic>
        <p:nvPicPr>
          <p:cNvPr id="1492" name="Google Shape;1492;p158"/>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493" name="Google Shape;1493;p158"/>
          <p:cNvSpPr/>
          <p:nvPr/>
        </p:nvSpPr>
        <p:spPr>
          <a:xfrm>
            <a:off x="5190725" y="1504250"/>
            <a:ext cx="2973369" cy="205237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58"/>
          <p:cNvSpPr txBox="1"/>
          <p:nvPr/>
        </p:nvSpPr>
        <p:spPr>
          <a:xfrm flipH="1">
            <a:off x="5398275" y="1734750"/>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Did you find yourself making the same kind of error multiple times? What was the error and why might you be making it?</a:t>
            </a:r>
            <a:endParaRPr b="1" sz="1300">
              <a:latin typeface="Quicksand"/>
              <a:ea typeface="Quicksand"/>
              <a:cs typeface="Quicksand"/>
              <a:sym typeface="Quicksand"/>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498" name="Shape 1498"/>
        <p:cNvGrpSpPr/>
        <p:nvPr/>
      </p:nvGrpSpPr>
      <p:grpSpPr>
        <a:xfrm>
          <a:off x="0" y="0"/>
          <a:ext cx="0" cy="0"/>
          <a:chOff x="0" y="0"/>
          <a:chExt cx="0" cy="0"/>
        </a:xfrm>
      </p:grpSpPr>
      <p:sp>
        <p:nvSpPr>
          <p:cNvPr id="1499" name="Google Shape;1499;p15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Flexible with Fractions</a:t>
            </a:r>
            <a:endParaRPr sz="3500">
              <a:latin typeface="Hepta Slab"/>
              <a:ea typeface="Hepta Slab"/>
              <a:cs typeface="Hepta Slab"/>
              <a:sym typeface="Hepta Slab"/>
            </a:endParaRPr>
          </a:p>
        </p:txBody>
      </p:sp>
      <p:sp>
        <p:nvSpPr>
          <p:cNvPr id="1500" name="Google Shape;1500;p159"/>
          <p:cNvSpPr txBox="1"/>
          <p:nvPr/>
        </p:nvSpPr>
        <p:spPr>
          <a:xfrm>
            <a:off x="2512775" y="2906325"/>
            <a:ext cx="449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solve all kinds of problems involving fractions.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01" name="Google Shape;1501;p159"/>
          <p:cNvSpPr/>
          <p:nvPr/>
        </p:nvSpPr>
        <p:spPr>
          <a:xfrm>
            <a:off x="188420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5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4.NF.B.3.c, 4.NF.B.3.d, 4.NF.B.4, 4.NF.C.5</a:t>
            </a:r>
            <a:endParaRPr sz="1100">
              <a:latin typeface="Quicksand"/>
              <a:ea typeface="Quicksand"/>
              <a:cs typeface="Quicksand"/>
              <a:sym typeface="Quicksand"/>
            </a:endParaRPr>
          </a:p>
        </p:txBody>
      </p:sp>
      <p:sp>
        <p:nvSpPr>
          <p:cNvPr id="1503" name="Google Shape;1503;p15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sp>
        <p:nvSpPr>
          <p:cNvPr id="1508" name="Google Shape;1508;p160"/>
          <p:cNvSpPr txBox="1"/>
          <p:nvPr>
            <p:ph type="ctrTitle"/>
          </p:nvPr>
        </p:nvSpPr>
        <p:spPr>
          <a:xfrm>
            <a:off x="3629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Notice and Wonder: Sticky Notes</a:t>
            </a:r>
            <a:endParaRPr b="0" sz="2800">
              <a:solidFill>
                <a:srgbClr val="595959"/>
              </a:solidFill>
              <a:latin typeface="Hepta Slab"/>
              <a:ea typeface="Hepta Slab"/>
              <a:cs typeface="Hepta Slab"/>
              <a:sym typeface="Hepta Slab"/>
            </a:endParaRPr>
          </a:p>
        </p:txBody>
      </p:sp>
      <p:sp>
        <p:nvSpPr>
          <p:cNvPr id="1509" name="Google Shape;1509;p16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10" name="Google Shape;1510;p1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11" name="Google Shape;1511;p160"/>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60"/>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513" name="Google Shape;1513;p160"/>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60"/>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515" name="Google Shape;1515;p160"/>
          <p:cNvPicPr preferRelativeResize="0"/>
          <p:nvPr/>
        </p:nvPicPr>
        <p:blipFill>
          <a:blip r:embed="rId3">
            <a:alphaModFix/>
          </a:blip>
          <a:stretch>
            <a:fillRect/>
          </a:stretch>
        </p:blipFill>
        <p:spPr>
          <a:xfrm>
            <a:off x="2585563" y="1616825"/>
            <a:ext cx="4158726" cy="1909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9" name="Shape 1519"/>
        <p:cNvGrpSpPr/>
        <p:nvPr/>
      </p:nvGrpSpPr>
      <p:grpSpPr>
        <a:xfrm>
          <a:off x="0" y="0"/>
          <a:ext cx="0" cy="0"/>
          <a:chOff x="0" y="0"/>
          <a:chExt cx="0" cy="0"/>
        </a:xfrm>
      </p:grpSpPr>
      <p:sp>
        <p:nvSpPr>
          <p:cNvPr id="1520" name="Google Shape;1520;p161"/>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Sticky-Note Designs</a:t>
            </a:r>
            <a:endParaRPr sz="3200">
              <a:solidFill>
                <a:srgbClr val="595959"/>
              </a:solidFill>
              <a:latin typeface="Hepta Slab"/>
              <a:ea typeface="Hepta Slab"/>
              <a:cs typeface="Hepta Slab"/>
              <a:sym typeface="Hepta Slab"/>
            </a:endParaRPr>
          </a:p>
        </p:txBody>
      </p:sp>
      <p:sp>
        <p:nvSpPr>
          <p:cNvPr id="1521" name="Google Shape;1521;p1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522" name="Google Shape;1522;p161"/>
          <p:cNvPicPr preferRelativeResize="0"/>
          <p:nvPr/>
        </p:nvPicPr>
        <p:blipFill>
          <a:blip r:embed="rId3">
            <a:alphaModFix/>
          </a:blip>
          <a:stretch>
            <a:fillRect/>
          </a:stretch>
        </p:blipFill>
        <p:spPr>
          <a:xfrm>
            <a:off x="167625" y="1011725"/>
            <a:ext cx="5317015" cy="3730049"/>
          </a:xfrm>
          <a:prstGeom prst="rect">
            <a:avLst/>
          </a:prstGeom>
          <a:noFill/>
          <a:ln cap="flat" cmpd="sng" w="19050">
            <a:solidFill>
              <a:schemeClr val="dk2"/>
            </a:solidFill>
            <a:prstDash val="solid"/>
            <a:round/>
            <a:headEnd len="sm" w="sm" type="none"/>
            <a:tailEnd len="sm" w="sm" type="none"/>
          </a:ln>
        </p:spPr>
      </p:pic>
      <p:sp>
        <p:nvSpPr>
          <p:cNvPr id="1523" name="Google Shape;1523;p161"/>
          <p:cNvSpPr txBox="1"/>
          <p:nvPr/>
        </p:nvSpPr>
        <p:spPr>
          <a:xfrm>
            <a:off x="5555950" y="1977325"/>
            <a:ext cx="3214800" cy="20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Is the folder tall enough and wide enough for his designs? If so, which design(s) would fit?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Show your reasoning. </a:t>
            </a:r>
            <a:endParaRPr sz="1700">
              <a:latin typeface="Quicksand"/>
              <a:ea typeface="Quicksand"/>
              <a:cs typeface="Quicksand"/>
              <a:sym typeface="Quicksand"/>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7" name="Shape 1527"/>
        <p:cNvGrpSpPr/>
        <p:nvPr/>
      </p:nvGrpSpPr>
      <p:grpSpPr>
        <a:xfrm>
          <a:off x="0" y="0"/>
          <a:ext cx="0" cy="0"/>
          <a:chOff x="0" y="0"/>
          <a:chExt cx="0" cy="0"/>
        </a:xfrm>
      </p:grpSpPr>
      <p:sp>
        <p:nvSpPr>
          <p:cNvPr id="1528" name="Google Shape;1528;p162"/>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Find a Match</a:t>
            </a:r>
            <a:endParaRPr sz="3200">
              <a:solidFill>
                <a:srgbClr val="595959"/>
              </a:solidFill>
              <a:latin typeface="Hepta Slab"/>
              <a:ea typeface="Hepta Slab"/>
              <a:cs typeface="Hepta Slab"/>
              <a:sym typeface="Hepta Slab"/>
            </a:endParaRPr>
          </a:p>
        </p:txBody>
      </p:sp>
      <p:sp>
        <p:nvSpPr>
          <p:cNvPr id="1529" name="Google Shape;1529;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30" name="Google Shape;1530;p162"/>
          <p:cNvSpPr txBox="1"/>
          <p:nvPr/>
        </p:nvSpPr>
        <p:spPr>
          <a:xfrm>
            <a:off x="448850" y="1164575"/>
            <a:ext cx="8285400" cy="328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t>Your teacher will give you one card with an expression on it. </a:t>
            </a:r>
            <a:endParaRPr sz="1700"/>
          </a:p>
          <a:p>
            <a:pPr indent="0" lvl="0" marL="0" rtl="0" algn="ctr">
              <a:spcBef>
                <a:spcPts val="0"/>
              </a:spcBef>
              <a:spcAft>
                <a:spcPts val="0"/>
              </a:spcAft>
              <a:buNone/>
            </a:pPr>
            <a:r>
              <a:t/>
            </a:r>
            <a:endParaRPr sz="1700"/>
          </a:p>
          <a:p>
            <a:pPr indent="0" lvl="0" marL="0" rtl="0" algn="l">
              <a:spcBef>
                <a:spcPts val="0"/>
              </a:spcBef>
              <a:spcAft>
                <a:spcPts val="0"/>
              </a:spcAft>
              <a:buNone/>
            </a:pPr>
            <a:r>
              <a:rPr lang="en" sz="1700"/>
              <a:t>1. Find the value of the expression.</a:t>
            </a:r>
            <a:endParaRPr sz="1700"/>
          </a:p>
          <a:p>
            <a:pPr indent="0" lvl="0" marL="0" rtl="0" algn="l">
              <a:spcBef>
                <a:spcPts val="1000"/>
              </a:spcBef>
              <a:spcAft>
                <a:spcPts val="0"/>
              </a:spcAft>
              <a:buNone/>
            </a:pPr>
            <a:r>
              <a:rPr lang="en" sz="1700"/>
              <a:t>2. Find a classmate whose card also has the same value. Prove to each other that you’re a match. </a:t>
            </a:r>
            <a:endParaRPr sz="1700"/>
          </a:p>
          <a:p>
            <a:pPr indent="0" lvl="0" marL="0" rtl="0" algn="l">
              <a:spcBef>
                <a:spcPts val="1000"/>
              </a:spcBef>
              <a:spcAft>
                <a:spcPts val="0"/>
              </a:spcAft>
              <a:buNone/>
            </a:pPr>
            <a:r>
              <a:rPr lang="en" sz="1700"/>
              <a:t>3. Work with your partner to find at least two features that your expressions share (other than the fact that they have the same value.) </a:t>
            </a:r>
            <a:endParaRPr sz="1700"/>
          </a:p>
          <a:p>
            <a:pPr indent="0" lvl="0" marL="0" rtl="0" algn="l">
              <a:spcBef>
                <a:spcPts val="1000"/>
              </a:spcBef>
              <a:spcAft>
                <a:spcPts val="1000"/>
              </a:spcAft>
              <a:buNone/>
            </a:pPr>
            <a:r>
              <a:rPr lang="en" sz="1700"/>
              <a:t>4. Write one more expression that has the same value but uses a different operation.</a:t>
            </a:r>
            <a:endParaRPr sz="1700"/>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4" name="Shape 1534"/>
        <p:cNvGrpSpPr/>
        <p:nvPr/>
      </p:nvGrpSpPr>
      <p:grpSpPr>
        <a:xfrm>
          <a:off x="0" y="0"/>
          <a:ext cx="0" cy="0"/>
          <a:chOff x="0" y="0"/>
          <a:chExt cx="0" cy="0"/>
        </a:xfrm>
      </p:grpSpPr>
      <p:sp>
        <p:nvSpPr>
          <p:cNvPr id="1535" name="Google Shape;1535;p163"/>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Hiking Trails</a:t>
            </a:r>
            <a:endParaRPr sz="3200">
              <a:solidFill>
                <a:srgbClr val="595959"/>
              </a:solidFill>
              <a:latin typeface="Hepta Slab"/>
              <a:ea typeface="Hepta Slab"/>
              <a:cs typeface="Hepta Slab"/>
              <a:sym typeface="Hepta Slab"/>
            </a:endParaRPr>
          </a:p>
        </p:txBody>
      </p:sp>
      <p:sp>
        <p:nvSpPr>
          <p:cNvPr id="1536" name="Google Shape;1536;p1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537" name="Google Shape;1537;p163"/>
          <p:cNvPicPr preferRelativeResize="0"/>
          <p:nvPr/>
        </p:nvPicPr>
        <p:blipFill>
          <a:blip r:embed="rId3">
            <a:alphaModFix/>
          </a:blip>
          <a:stretch>
            <a:fillRect/>
          </a:stretch>
        </p:blipFill>
        <p:spPr>
          <a:xfrm>
            <a:off x="450900" y="1321900"/>
            <a:ext cx="3032700" cy="2001943"/>
          </a:xfrm>
          <a:prstGeom prst="rect">
            <a:avLst/>
          </a:prstGeom>
          <a:noFill/>
          <a:ln>
            <a:noFill/>
          </a:ln>
        </p:spPr>
      </p:pic>
      <p:sp>
        <p:nvSpPr>
          <p:cNvPr id="1538" name="Google Shape;1538;p163"/>
          <p:cNvSpPr txBox="1"/>
          <p:nvPr/>
        </p:nvSpPr>
        <p:spPr>
          <a:xfrm>
            <a:off x="450888" y="3323850"/>
            <a:ext cx="3032700" cy="93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Jada and Noah’s class are hiking at a park. Here is a map of the trails. The length of each trail is shown.</a:t>
            </a:r>
            <a:endParaRPr/>
          </a:p>
        </p:txBody>
      </p:sp>
      <p:sp>
        <p:nvSpPr>
          <p:cNvPr id="1539" name="Google Shape;1539;p163"/>
          <p:cNvSpPr txBox="1"/>
          <p:nvPr/>
        </p:nvSpPr>
        <p:spPr>
          <a:xfrm>
            <a:off x="3726225" y="1103900"/>
            <a:ext cx="4995900" cy="362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Jada and Noah hike the orange trail from point F to point E, make one full loop on the red trail back to point E, and then hike from E back to F.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 many miles do they hike? Show your reasoning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Here are two expressions that represent some hiking situations and can help to answer two questions. What question might each expression help to answer? Write the question and the answer.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Use the distances on the map to write a new question and find its answer. Then, trade questions with a partner and answer one another's question. </a:t>
            </a:r>
            <a:endParaRPr/>
          </a:p>
        </p:txBody>
      </p:sp>
      <p:pic>
        <p:nvPicPr>
          <p:cNvPr id="1540" name="Google Shape;1540;p163"/>
          <p:cNvPicPr preferRelativeResize="0"/>
          <p:nvPr/>
        </p:nvPicPr>
        <p:blipFill>
          <a:blip r:embed="rId4">
            <a:alphaModFix/>
          </a:blip>
          <a:stretch>
            <a:fillRect/>
          </a:stretch>
        </p:blipFill>
        <p:spPr>
          <a:xfrm>
            <a:off x="3900850" y="3465108"/>
            <a:ext cx="2513675" cy="376642"/>
          </a:xfrm>
          <a:prstGeom prst="rect">
            <a:avLst/>
          </a:prstGeom>
          <a:noFill/>
          <a:ln>
            <a:noFill/>
          </a:ln>
        </p:spPr>
      </p:pic>
      <p:pic>
        <p:nvPicPr>
          <p:cNvPr id="1541" name="Google Shape;1541;p163"/>
          <p:cNvPicPr preferRelativeResize="0"/>
          <p:nvPr/>
        </p:nvPicPr>
        <p:blipFill>
          <a:blip r:embed="rId5">
            <a:alphaModFix/>
          </a:blip>
          <a:stretch>
            <a:fillRect/>
          </a:stretch>
        </p:blipFill>
        <p:spPr>
          <a:xfrm>
            <a:off x="6589150" y="3465100"/>
            <a:ext cx="1737202" cy="37665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5" name="Shape 1545"/>
        <p:cNvGrpSpPr/>
        <p:nvPr/>
      </p:nvGrpSpPr>
      <p:grpSpPr>
        <a:xfrm>
          <a:off x="0" y="0"/>
          <a:ext cx="0" cy="0"/>
          <a:chOff x="0" y="0"/>
          <a:chExt cx="0" cy="0"/>
        </a:xfrm>
      </p:grpSpPr>
      <p:sp>
        <p:nvSpPr>
          <p:cNvPr id="1546" name="Google Shape;1546;p16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47" name="Google Shape;1547;p16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used what we know about equivalent fractions and addition of fractions, including mixed numbers, to solve problems.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548" name="Google Shape;1548;p164"/>
          <p:cNvSpPr/>
          <p:nvPr/>
        </p:nvSpPr>
        <p:spPr>
          <a:xfrm flipH="1">
            <a:off x="1073608" y="173475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64"/>
          <p:cNvSpPr txBox="1"/>
          <p:nvPr/>
        </p:nvSpPr>
        <p:spPr>
          <a:xfrm>
            <a:off x="1532350" y="1795275"/>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were some important things you learned about solving problems with fractions?</a:t>
            </a:r>
            <a:endParaRPr b="1" sz="1200">
              <a:latin typeface="Quicksand"/>
              <a:ea typeface="Quicksand"/>
              <a:cs typeface="Quicksand"/>
              <a:sym typeface="Quicksand"/>
            </a:endParaRPr>
          </a:p>
        </p:txBody>
      </p:sp>
      <p:pic>
        <p:nvPicPr>
          <p:cNvPr id="1550" name="Google Shape;1550;p164"/>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551" name="Google Shape;1551;p164"/>
          <p:cNvSpPr/>
          <p:nvPr/>
        </p:nvSpPr>
        <p:spPr>
          <a:xfrm>
            <a:off x="5190725" y="1504250"/>
            <a:ext cx="2973369"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64"/>
          <p:cNvSpPr txBox="1"/>
          <p:nvPr/>
        </p:nvSpPr>
        <p:spPr>
          <a:xfrm flipH="1">
            <a:off x="5398275" y="1734750"/>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were some helpful ways to prevent making common errors?</a:t>
            </a:r>
            <a:endParaRPr b="1" sz="1300">
              <a:latin typeface="Quicksand"/>
              <a:ea typeface="Quicksand"/>
              <a:cs typeface="Quicksand"/>
              <a:sym typeface="Quicksand"/>
            </a:endParaRPr>
          </a:p>
        </p:txBody>
      </p:sp>
      <p:sp>
        <p:nvSpPr>
          <p:cNvPr id="1553" name="Google Shape;1553;p164"/>
          <p:cNvSpPr/>
          <p:nvPr/>
        </p:nvSpPr>
        <p:spPr>
          <a:xfrm flipH="1">
            <a:off x="1073607" y="3233675"/>
            <a:ext cx="2729468" cy="10728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64"/>
          <p:cNvSpPr txBox="1"/>
          <p:nvPr/>
        </p:nvSpPr>
        <p:spPr>
          <a:xfrm>
            <a:off x="1532350" y="3294200"/>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300">
                <a:solidFill>
                  <a:schemeClr val="dk1"/>
                </a:solidFill>
                <a:latin typeface="Quicksand"/>
                <a:ea typeface="Quicksand"/>
                <a:cs typeface="Quicksand"/>
                <a:sym typeface="Quicksand"/>
              </a:rPr>
              <a:t>What were some helpful ways to get started?</a:t>
            </a:r>
            <a:endParaRPr b="1" sz="13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555" name="Google Shape;1555;p164"/>
          <p:cNvSpPr/>
          <p:nvPr/>
        </p:nvSpPr>
        <p:spPr>
          <a:xfrm>
            <a:off x="5340925" y="2896500"/>
            <a:ext cx="2973369"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64"/>
          <p:cNvSpPr txBox="1"/>
          <p:nvPr/>
        </p:nvSpPr>
        <p:spPr>
          <a:xfrm flipH="1">
            <a:off x="5577875" y="3261600"/>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know if your answers make sense?</a:t>
            </a:r>
            <a:endParaRPr b="1" sz="1300">
              <a:latin typeface="Quicksand"/>
              <a:ea typeface="Quicksand"/>
              <a:cs typeface="Quicksand"/>
              <a:sym typeface="Quicksand"/>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0" name="Shape 1560"/>
        <p:cNvGrpSpPr/>
        <p:nvPr/>
      </p:nvGrpSpPr>
      <p:grpSpPr>
        <a:xfrm>
          <a:off x="0" y="0"/>
          <a:ext cx="0" cy="0"/>
          <a:chOff x="0" y="0"/>
          <a:chExt cx="0" cy="0"/>
        </a:xfrm>
      </p:grpSpPr>
      <p:sp>
        <p:nvSpPr>
          <p:cNvPr id="1561" name="Google Shape;1561;p165"/>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562" name="Google Shape;1562;p16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65"/>
          <p:cNvSpPr txBox="1"/>
          <p:nvPr/>
        </p:nvSpPr>
        <p:spPr>
          <a:xfrm>
            <a:off x="496050" y="83588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more ways to add fractions and to solve problems that involve adding, subtracting, and multiplying fractions.</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started by adding tenths and hundredths, using what we know about equivalent fractions. For example, to find the sum of 4/10 and  30/100, we can:</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Next, we learned that If there are more than two fractions to add, it may help to rearrange or group them. For instance: 6/100 + 2/10 + 74/100 can be rearranged as   6/100 + 74/100 + 2/10 . Then, the hundredths can be added first, giving 80/100 + 2/10. We can then use equivalent fractions in tenths or in hundredths to find the sum.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Finally, we used multiplication, addition, and subtraction to solve problems about lengths, weights, distances, and more.</a:t>
            </a:r>
            <a:endParaRPr sz="1600">
              <a:latin typeface="Quicksand"/>
              <a:ea typeface="Quicksand"/>
              <a:cs typeface="Quicksand"/>
              <a:sym typeface="Quicksand"/>
            </a:endParaRPr>
          </a:p>
        </p:txBody>
      </p:sp>
      <p:pic>
        <p:nvPicPr>
          <p:cNvPr id="1564" name="Google Shape;1564;p165"/>
          <p:cNvPicPr preferRelativeResize="0"/>
          <p:nvPr/>
        </p:nvPicPr>
        <p:blipFill>
          <a:blip r:embed="rId3">
            <a:alphaModFix/>
          </a:blip>
          <a:stretch>
            <a:fillRect/>
          </a:stretch>
        </p:blipFill>
        <p:spPr>
          <a:xfrm>
            <a:off x="2876550" y="2256575"/>
            <a:ext cx="2703650" cy="63035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568" name="Shape 1568"/>
        <p:cNvGrpSpPr/>
        <p:nvPr/>
      </p:nvGrpSpPr>
      <p:grpSpPr>
        <a:xfrm>
          <a:off x="0" y="0"/>
          <a:ext cx="0" cy="0"/>
          <a:chOff x="0" y="0"/>
          <a:chExt cx="0" cy="0"/>
        </a:xfrm>
      </p:grpSpPr>
      <p:sp>
        <p:nvSpPr>
          <p:cNvPr id="1569" name="Google Shape;1569;p166"/>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Sticky Notes</a:t>
            </a:r>
            <a:endParaRPr sz="3500">
              <a:latin typeface="Hepta Slab"/>
              <a:ea typeface="Hepta Slab"/>
              <a:cs typeface="Hepta Slab"/>
              <a:sym typeface="Hepta Slab"/>
            </a:endParaRPr>
          </a:p>
        </p:txBody>
      </p:sp>
      <p:sp>
        <p:nvSpPr>
          <p:cNvPr id="1570" name="Google Shape;1570;p166"/>
          <p:cNvSpPr txBox="1"/>
          <p:nvPr/>
        </p:nvSpPr>
        <p:spPr>
          <a:xfrm>
            <a:off x="3640950" y="2765250"/>
            <a:ext cx="2946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make a sticky note design.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71" name="Google Shape;1571;p166"/>
          <p:cNvSpPr/>
          <p:nvPr/>
        </p:nvSpPr>
        <p:spPr>
          <a:xfrm>
            <a:off x="3145827"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1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4.NF.B.3.d, 4.NF.B.4</a:t>
            </a:r>
            <a:endParaRPr sz="1100">
              <a:latin typeface="Quicksand"/>
              <a:ea typeface="Quicksand"/>
              <a:cs typeface="Quicksand"/>
              <a:sym typeface="Quicksand"/>
            </a:endParaRPr>
          </a:p>
        </p:txBody>
      </p:sp>
      <p:sp>
        <p:nvSpPr>
          <p:cNvPr id="1573" name="Google Shape;1573;p16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7" name="Shape 1577"/>
        <p:cNvGrpSpPr/>
        <p:nvPr/>
      </p:nvGrpSpPr>
      <p:grpSpPr>
        <a:xfrm>
          <a:off x="0" y="0"/>
          <a:ext cx="0" cy="0"/>
          <a:chOff x="0" y="0"/>
          <a:chExt cx="0" cy="0"/>
        </a:xfrm>
      </p:grpSpPr>
      <p:sp>
        <p:nvSpPr>
          <p:cNvPr id="1578" name="Google Shape;1578;p167"/>
          <p:cNvSpPr txBox="1"/>
          <p:nvPr>
            <p:ph type="ctrTitle"/>
          </p:nvPr>
        </p:nvSpPr>
        <p:spPr>
          <a:xfrm>
            <a:off x="375025" y="49490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One Doesn’t Belong: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Sticky Notes</a:t>
            </a:r>
            <a:endParaRPr b="0" sz="2800">
              <a:solidFill>
                <a:srgbClr val="595959"/>
              </a:solidFill>
              <a:latin typeface="Hepta Slab"/>
              <a:ea typeface="Hepta Slab"/>
              <a:cs typeface="Hepta Slab"/>
              <a:sym typeface="Hepta Slab"/>
            </a:endParaRPr>
          </a:p>
        </p:txBody>
      </p:sp>
      <p:sp>
        <p:nvSpPr>
          <p:cNvPr id="1579" name="Google Shape;1579;p16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80" name="Google Shape;1580;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581" name="Google Shape;1581;p167"/>
          <p:cNvPicPr preferRelativeResize="0"/>
          <p:nvPr/>
        </p:nvPicPr>
        <p:blipFill>
          <a:blip r:embed="rId3">
            <a:alphaModFix/>
          </a:blip>
          <a:stretch>
            <a:fillRect/>
          </a:stretch>
        </p:blipFill>
        <p:spPr>
          <a:xfrm>
            <a:off x="1803775" y="1429705"/>
            <a:ext cx="4914900" cy="3048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5" name="Shape 1585"/>
        <p:cNvGrpSpPr/>
        <p:nvPr/>
      </p:nvGrpSpPr>
      <p:grpSpPr>
        <a:xfrm>
          <a:off x="0" y="0"/>
          <a:ext cx="0" cy="0"/>
          <a:chOff x="0" y="0"/>
          <a:chExt cx="0" cy="0"/>
        </a:xfrm>
      </p:grpSpPr>
      <p:sp>
        <p:nvSpPr>
          <p:cNvPr id="1586" name="Google Shape;1586;p16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Estimation Exploration: Sticky Notes</a:t>
            </a:r>
            <a:endParaRPr sz="3200">
              <a:solidFill>
                <a:srgbClr val="595959"/>
              </a:solidFill>
              <a:latin typeface="Hepta Slab"/>
              <a:ea typeface="Hepta Slab"/>
              <a:cs typeface="Hepta Slab"/>
              <a:sym typeface="Hepta Slab"/>
            </a:endParaRPr>
          </a:p>
        </p:txBody>
      </p:sp>
      <p:sp>
        <p:nvSpPr>
          <p:cNvPr id="1587" name="Google Shape;1587;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88" name="Google Shape;1588;p168"/>
          <p:cNvSpPr txBox="1"/>
          <p:nvPr/>
        </p:nvSpPr>
        <p:spPr>
          <a:xfrm>
            <a:off x="5058575" y="1649800"/>
            <a:ext cx="3712200" cy="23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What information do you need to help you make a better estimate?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With the new information you have now, make a better estimate. Show or explain your reasoning. </a:t>
            </a:r>
            <a:r>
              <a:rPr lang="en" sz="1700">
                <a:latin typeface="Quicksand"/>
                <a:ea typeface="Quicksand"/>
                <a:cs typeface="Quicksand"/>
                <a:sym typeface="Quicksand"/>
              </a:rPr>
              <a: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a:t>4. Write an expression that represents your estimate that shows how many sticky notes fit across or on the side of the paper. </a:t>
            </a:r>
            <a:endParaRPr/>
          </a:p>
        </p:txBody>
      </p:sp>
      <p:sp>
        <p:nvSpPr>
          <p:cNvPr id="1589" name="Google Shape;1589;p168"/>
          <p:cNvSpPr txBox="1"/>
          <p:nvPr/>
        </p:nvSpPr>
        <p:spPr>
          <a:xfrm>
            <a:off x="667200" y="1649800"/>
            <a:ext cx="42216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How many sticky notes will fit across the top or the side of the page? Record an estimate that is: too low about right too high</a:t>
            </a:r>
            <a:endParaRPr/>
          </a:p>
        </p:txBody>
      </p:sp>
      <p:pic>
        <p:nvPicPr>
          <p:cNvPr id="1590" name="Google Shape;1590;p168"/>
          <p:cNvPicPr preferRelativeResize="0"/>
          <p:nvPr/>
        </p:nvPicPr>
        <p:blipFill>
          <a:blip r:embed="rId3">
            <a:alphaModFix/>
          </a:blip>
          <a:stretch>
            <a:fillRect/>
          </a:stretch>
        </p:blipFill>
        <p:spPr>
          <a:xfrm>
            <a:off x="1025825" y="2748575"/>
            <a:ext cx="2790825" cy="1133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4" name="Shape 1594"/>
        <p:cNvGrpSpPr/>
        <p:nvPr/>
      </p:nvGrpSpPr>
      <p:grpSpPr>
        <a:xfrm>
          <a:off x="0" y="0"/>
          <a:ext cx="0" cy="0"/>
          <a:chOff x="0" y="0"/>
          <a:chExt cx="0" cy="0"/>
        </a:xfrm>
      </p:grpSpPr>
      <p:sp>
        <p:nvSpPr>
          <p:cNvPr id="1595" name="Google Shape;1595;p169"/>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Design Your Initial</a:t>
            </a:r>
            <a:endParaRPr sz="3200">
              <a:solidFill>
                <a:srgbClr val="595959"/>
              </a:solidFill>
              <a:latin typeface="Hepta Slab"/>
              <a:ea typeface="Hepta Slab"/>
              <a:cs typeface="Hepta Slab"/>
              <a:sym typeface="Hepta Slab"/>
            </a:endParaRPr>
          </a:p>
        </p:txBody>
      </p:sp>
      <p:sp>
        <p:nvSpPr>
          <p:cNvPr id="1596" name="Google Shape;1596;p1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97" name="Google Shape;1597;p169"/>
          <p:cNvSpPr txBox="1"/>
          <p:nvPr/>
        </p:nvSpPr>
        <p:spPr>
          <a:xfrm>
            <a:off x="448850" y="1164575"/>
            <a:ext cx="8285400" cy="328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t>Design your initial with sticky notes. </a:t>
            </a:r>
            <a:endParaRPr sz="1700"/>
          </a:p>
          <a:p>
            <a:pPr indent="0" lvl="0" marL="0" rtl="0" algn="l">
              <a:spcBef>
                <a:spcPts val="1000"/>
              </a:spcBef>
              <a:spcAft>
                <a:spcPts val="0"/>
              </a:spcAft>
              <a:buNone/>
            </a:pPr>
            <a:r>
              <a:t/>
            </a:r>
            <a:endParaRPr sz="1700"/>
          </a:p>
          <a:p>
            <a:pPr indent="0" lvl="0" marL="0" rtl="0" algn="l">
              <a:spcBef>
                <a:spcPts val="1000"/>
              </a:spcBef>
              <a:spcAft>
                <a:spcPts val="0"/>
              </a:spcAft>
              <a:buNone/>
            </a:pPr>
            <a:r>
              <a:rPr lang="en" sz="1700"/>
              <a:t>1. Plan your design and determine the number of sticky notes that you need.</a:t>
            </a:r>
            <a:endParaRPr sz="1700"/>
          </a:p>
          <a:p>
            <a:pPr indent="0" lvl="0" marL="0" rtl="0" algn="l">
              <a:spcBef>
                <a:spcPts val="1000"/>
              </a:spcBef>
              <a:spcAft>
                <a:spcPts val="0"/>
              </a:spcAft>
              <a:buNone/>
            </a:pPr>
            <a:r>
              <a:rPr lang="en" sz="1700"/>
              <a:t>2. Write at least two equations that show your design will fit on a piece of paper. </a:t>
            </a:r>
            <a:endParaRPr sz="1700"/>
          </a:p>
          <a:p>
            <a:pPr indent="0" lvl="0" marL="0" rtl="0" algn="l">
              <a:spcBef>
                <a:spcPts val="1000"/>
              </a:spcBef>
              <a:spcAft>
                <a:spcPts val="0"/>
              </a:spcAft>
              <a:buNone/>
            </a:pPr>
            <a:r>
              <a:rPr lang="en" sz="1700"/>
              <a:t>3. Take turns sharing your design with your partner. </a:t>
            </a:r>
            <a:endParaRPr sz="1700"/>
          </a:p>
          <a:p>
            <a:pPr indent="0" lvl="0" marL="0" rtl="0" algn="l">
              <a:spcBef>
                <a:spcPts val="1000"/>
              </a:spcBef>
              <a:spcAft>
                <a:spcPts val="1000"/>
              </a:spcAft>
              <a:buNone/>
            </a:pPr>
            <a:r>
              <a:rPr lang="en" sz="1700"/>
              <a:t>4. Get the supplies and make your design.</a:t>
            </a:r>
            <a:endParaRPr sz="1700"/>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1" name="Shape 1601"/>
        <p:cNvGrpSpPr/>
        <p:nvPr/>
      </p:nvGrpSpPr>
      <p:grpSpPr>
        <a:xfrm>
          <a:off x="0" y="0"/>
          <a:ext cx="0" cy="0"/>
          <a:chOff x="0" y="0"/>
          <a:chExt cx="0" cy="0"/>
        </a:xfrm>
      </p:grpSpPr>
      <p:sp>
        <p:nvSpPr>
          <p:cNvPr id="1602" name="Google Shape;1602;p17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03" name="Google Shape;1603;p170"/>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overed By Your Grace"/>
                <a:ea typeface="Covered By Your Grace"/>
                <a:cs typeface="Covered By Your Grace"/>
                <a:sym typeface="Covered By Your Grace"/>
              </a:rPr>
              <a:t>Today we made sticky note designs.</a:t>
            </a:r>
            <a:endParaRPr sz="30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604" name="Google Shape;1604;p170"/>
          <p:cNvSpPr/>
          <p:nvPr/>
        </p:nvSpPr>
        <p:spPr>
          <a:xfrm flipH="1">
            <a:off x="776379" y="1734750"/>
            <a:ext cx="3026696" cy="19894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70"/>
          <p:cNvSpPr txBox="1"/>
          <p:nvPr/>
        </p:nvSpPr>
        <p:spPr>
          <a:xfrm>
            <a:off x="1234475" y="1952975"/>
            <a:ext cx="2110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was the most challenging part of your experience today? What would you do differently to make it less challenging?</a:t>
            </a:r>
            <a:endParaRPr b="1" sz="1200">
              <a:latin typeface="Quicksand"/>
              <a:ea typeface="Quicksand"/>
              <a:cs typeface="Quicksand"/>
              <a:sym typeface="Quicksand"/>
            </a:endParaRPr>
          </a:p>
        </p:txBody>
      </p:sp>
      <p:pic>
        <p:nvPicPr>
          <p:cNvPr id="1606" name="Google Shape;1606;p170"/>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607" name="Google Shape;1607;p170"/>
          <p:cNvSpPr/>
          <p:nvPr/>
        </p:nvSpPr>
        <p:spPr>
          <a:xfrm>
            <a:off x="5340925" y="1625575"/>
            <a:ext cx="3251080" cy="173468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170"/>
          <p:cNvSpPr txBox="1"/>
          <p:nvPr/>
        </p:nvSpPr>
        <p:spPr>
          <a:xfrm flipH="1">
            <a:off x="5692750" y="1856075"/>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was the easiest part of your experience today? How would you make it more challenging</a:t>
            </a:r>
            <a:endParaRPr b="1" sz="13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