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6" r:id="rId3"/>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Lst>
  <p:sldSz cy="5143500" cx="9144000"/>
  <p:notesSz cx="6858000" cy="9144000"/>
  <p:embeddedFontLst>
    <p:embeddedFont>
      <p:font typeface="Raleway"/>
      <p:regular r:id="rId157"/>
      <p:bold r:id="rId158"/>
      <p:italic r:id="rId159"/>
      <p:boldItalic r:id="rId160"/>
    </p:embeddedFont>
    <p:embeddedFont>
      <p:font typeface="Raleway ExtraBold"/>
      <p:bold r:id="rId161"/>
      <p:boldItalic r:id="rId162"/>
    </p:embeddedFont>
    <p:embeddedFont>
      <p:font typeface="Amatic SC"/>
      <p:regular r:id="rId163"/>
      <p:bold r:id="rId164"/>
    </p:embeddedFont>
    <p:embeddedFont>
      <p:font typeface="Nixie One"/>
      <p:regular r:id="rId165"/>
    </p:embeddedFont>
    <p:embeddedFont>
      <p:font typeface="Hepta Slab"/>
      <p:regular r:id="rId166"/>
      <p:bold r:id="rId167"/>
    </p:embeddedFont>
    <p:embeddedFont>
      <p:font typeface="Livvic"/>
      <p:regular r:id="rId168"/>
      <p:bold r:id="rId169"/>
      <p:italic r:id="rId170"/>
      <p:boldItalic r:id="rId171"/>
    </p:embeddedFont>
    <p:embeddedFont>
      <p:font typeface="Quicksand"/>
      <p:regular r:id="rId172"/>
      <p:bold r:id="rId173"/>
    </p:embeddedFont>
    <p:embeddedFont>
      <p:font typeface="Caveat Brush"/>
      <p:regular r:id="rId17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174" Type="http://schemas.openxmlformats.org/officeDocument/2006/relationships/font" Target="fonts/CaveatBrush-regular.fntdata"/><Relationship Id="rId38" Type="http://schemas.openxmlformats.org/officeDocument/2006/relationships/slide" Target="slides/slide33.xml"/><Relationship Id="rId173" Type="http://schemas.openxmlformats.org/officeDocument/2006/relationships/font" Target="fonts/Quicksand-bold.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4.xml"/><Relationship Id="rId4" Type="http://schemas.openxmlformats.org/officeDocument/2006/relationships/slideMaster" Target="slideMasters/slideMaster2.xml"/><Relationship Id="rId148" Type="http://schemas.openxmlformats.org/officeDocument/2006/relationships/slide" Target="slides/slide143.xml"/><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147" Type="http://schemas.openxmlformats.org/officeDocument/2006/relationships/slide" Target="slides/slide142.xml"/><Relationship Id="rId6" Type="http://schemas.openxmlformats.org/officeDocument/2006/relationships/slide" Target="slides/slide1.xml"/><Relationship Id="rId146" Type="http://schemas.openxmlformats.org/officeDocument/2006/relationships/slide" Target="slides/slide141.xml"/><Relationship Id="rId7" Type="http://schemas.openxmlformats.org/officeDocument/2006/relationships/slide" Target="slides/slide2.xml"/><Relationship Id="rId145" Type="http://schemas.openxmlformats.org/officeDocument/2006/relationships/slide" Target="slides/slide140.xml"/><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172" Type="http://schemas.openxmlformats.org/officeDocument/2006/relationships/font" Target="fonts/Quicksand-regular.fntdata"/><Relationship Id="rId65" Type="http://schemas.openxmlformats.org/officeDocument/2006/relationships/slide" Target="slides/slide60.xml"/><Relationship Id="rId171" Type="http://schemas.openxmlformats.org/officeDocument/2006/relationships/font" Target="fonts/Livvic-boldItalic.fntdata"/><Relationship Id="rId68" Type="http://schemas.openxmlformats.org/officeDocument/2006/relationships/slide" Target="slides/slide63.xml"/><Relationship Id="rId170" Type="http://schemas.openxmlformats.org/officeDocument/2006/relationships/font" Target="fonts/Livvic-italic.fntdata"/><Relationship Id="rId67" Type="http://schemas.openxmlformats.org/officeDocument/2006/relationships/slide" Target="slides/slide62.xml"/><Relationship Id="rId60" Type="http://schemas.openxmlformats.org/officeDocument/2006/relationships/slide" Target="slides/slide55.xml"/><Relationship Id="rId165" Type="http://schemas.openxmlformats.org/officeDocument/2006/relationships/font" Target="fonts/NixieOne-regular.fntdata"/><Relationship Id="rId69" Type="http://schemas.openxmlformats.org/officeDocument/2006/relationships/slide" Target="slides/slide64.xml"/><Relationship Id="rId164" Type="http://schemas.openxmlformats.org/officeDocument/2006/relationships/font" Target="fonts/AmaticSC-bold.fntdata"/><Relationship Id="rId163" Type="http://schemas.openxmlformats.org/officeDocument/2006/relationships/font" Target="fonts/AmaticSC-regular.fntdata"/><Relationship Id="rId162" Type="http://schemas.openxmlformats.org/officeDocument/2006/relationships/font" Target="fonts/RalewayExtraBold-boldItalic.fntdata"/><Relationship Id="rId169" Type="http://schemas.openxmlformats.org/officeDocument/2006/relationships/font" Target="fonts/Livvic-bold.fntdata"/><Relationship Id="rId168" Type="http://schemas.openxmlformats.org/officeDocument/2006/relationships/font" Target="fonts/Livvic-regular.fntdata"/><Relationship Id="rId167" Type="http://schemas.openxmlformats.org/officeDocument/2006/relationships/font" Target="fonts/HeptaSlab-bold.fntdata"/><Relationship Id="rId166" Type="http://schemas.openxmlformats.org/officeDocument/2006/relationships/font" Target="fonts/HeptaSlab-regular.fntdata"/><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font" Target="fonts/RalewayExtraBold-bold.fntdata"/><Relationship Id="rId54" Type="http://schemas.openxmlformats.org/officeDocument/2006/relationships/slide" Target="slides/slide49.xml"/><Relationship Id="rId160" Type="http://schemas.openxmlformats.org/officeDocument/2006/relationships/font" Target="fonts/Raleway-boldItalic.fntdata"/><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font" Target="fonts/Raleway-italic.fntdata"/><Relationship Id="rId59" Type="http://schemas.openxmlformats.org/officeDocument/2006/relationships/slide" Target="slides/slide54.xml"/><Relationship Id="rId154" Type="http://schemas.openxmlformats.org/officeDocument/2006/relationships/slide" Target="slides/slide149.xml"/><Relationship Id="rId58" Type="http://schemas.openxmlformats.org/officeDocument/2006/relationships/slide" Target="slides/slide53.xml"/><Relationship Id="rId153" Type="http://schemas.openxmlformats.org/officeDocument/2006/relationships/slide" Target="slides/slide148.xml"/><Relationship Id="rId152" Type="http://schemas.openxmlformats.org/officeDocument/2006/relationships/slide" Target="slides/slide147.xml"/><Relationship Id="rId151" Type="http://schemas.openxmlformats.org/officeDocument/2006/relationships/slide" Target="slides/slide146.xml"/><Relationship Id="rId158" Type="http://schemas.openxmlformats.org/officeDocument/2006/relationships/font" Target="fonts/Raleway-bold.fntdata"/><Relationship Id="rId157" Type="http://schemas.openxmlformats.org/officeDocument/2006/relationships/font" Target="fonts/Raleway-regular.fntdata"/><Relationship Id="rId156" Type="http://schemas.openxmlformats.org/officeDocument/2006/relationships/slide" Target="slides/slide151.xml"/><Relationship Id="rId155" Type="http://schemas.openxmlformats.org/officeDocument/2006/relationships/slide" Target="slides/slide1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916dfe3cd7_0_1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916dfe3cd7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916dfe3cd7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916dfe3cd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916dfe3cd7_0_1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916dfe3cd7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916dfe3cd7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916dfe3cd7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916dfe3cd7_0_1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916dfe3cd7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916dfe3cd7_0_2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916dfe3cd7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916dfe3cd7_0_2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916dfe3cd7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916dfe3cd7_0_2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916dfe3cd7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916dfe3cd7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916dfe3cd7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99b87cf6a3_0_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99b87cf6a3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99b87cf6a3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99b87cf6a3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916dfe3cd7_0_3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916dfe3cd7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916dfe3cd7_0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916dfe3cd7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916dfe3cd7_0_3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916dfe3cd7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916dfe3cd7_0_3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916dfe3cd7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99b87cf6a3_0_1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99b87cf6a3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99b87cf6a3_0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99b87cf6a3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9014327b09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9014327b09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99b87cf6a3_0_1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99b87cf6a3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9014327b09_0_2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9014327b09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9014327b09_0_2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9014327b09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99b87cf6a3_0_2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99b87cf6a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99b87cf6a3_0_2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99b87cf6a3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99b87cf6a3_0_2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99b87cf6a3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99b87cf6a3_0_2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99b87cf6a3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99b87cf6a3_0_2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99b87cf6a3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99b87cf6a3_0_2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99b87cf6a3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99b87cf6a3_0_3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99b87cf6a3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99b87cf6a3_0_3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99b87cf6a3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99b87cf6a3_0_3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99b87cf6a3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99b87cf6a3_0_3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99b87cf6a3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99b87cf6a3_0_3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99b87cf6a3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99b87cf6a3_0_3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99b87cf6a3_0_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99b87cf6a3_0_4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99b87cf6a3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99b87cf6a3_0_3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99b87cf6a3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99b87cf6a3_0_4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99b87cf6a3_0_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99b87cf6a3_0_4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99b87cf6a3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99b87cf6a3_0_4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99b87cf6a3_0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99b87cf6a3_0_4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99b87cf6a3_0_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99b87cf6a3_0_5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99b87cf6a3_0_5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99b87cf6a3_0_5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99b87cf6a3_0_5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99b87cf6a3_0_5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99b87cf6a3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99b87cf6a3_0_5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99b87cf6a3_0_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99b87cf6a3_0_5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99b87cf6a3_0_5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eebfaf33e8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eebfaf33e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eebfaf33e8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eebfaf33e8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7cc8ad3f27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7cc8ad3f2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6" name="Google Shape;726;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2" name="Google Shape;742;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1" name="Google Shape;761;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 each fraction with a diagram that represents it. Two of the fractions are not represented. Create a representation for each of them.</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eebfaf33e8_0_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eebfaf33e8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 each fraction with a diagram that represents it. Two of the fractions are not represented. Create a representation for each of them.</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769c54a84e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769c54a84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769c54a84e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769c54a84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769c54a84e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7" name="Google Shape;817;g769c54a8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8" name="Google Shape;828;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8c4dba3f64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9" name="Google Shape;839;g8c4dba3f64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769c54a84e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769c54a8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3" name="Google Shape;893;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g993e5b0cd7_0_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1" name="Google Shape;901;g993e5b0cd7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769c54a84e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2" name="Google Shape;912;g769c54a84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993e5b0cd7_0_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4" name="Google Shape;924;g993e5b0cd7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8a1c706384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6" name="Google Shape;946;g8a1c706384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g993e5b0cd7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6" name="Google Shape;956;g993e5b0cd7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993e5b0cd7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6" name="Google Shape;966;g993e5b0cd7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g993e5b0cd7_0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6" name="Google Shape;976;g993e5b0cd7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6" name="Google Shape;986;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993e5b0cd7_0_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5" name="Google Shape;995;g993e5b0cd7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g8a1c706384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7" name="Google Shape;1007;g8a1c70638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993e5b0cd7_0_1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6" name="Google Shape;1016;g993e5b0cd7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g8a1c706384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6" name="Google Shape;1026;g8a1c706384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2" name="Google Shape;1042;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g8a1c706384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1" name="Google Shape;1051;g8a1c70638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3" name="Google Shape;1063;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3" name="Google Shape;1073;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8a1c706384_0_2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8a1c706384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2" name="Shape 1092"/>
        <p:cNvGrpSpPr/>
        <p:nvPr/>
      </p:nvGrpSpPr>
      <p:grpSpPr>
        <a:xfrm>
          <a:off x="0" y="0"/>
          <a:ext cx="0" cy="0"/>
          <a:chOff x="0" y="0"/>
          <a:chExt cx="0" cy="0"/>
        </a:xfrm>
      </p:grpSpPr>
      <p:sp>
        <p:nvSpPr>
          <p:cNvPr id="1093" name="Google Shape;1093;g8a1c706384_0_2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4" name="Google Shape;1094;g8a1c706384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922780eb3d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8" name="Google Shape;1108;g922780eb3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g8a1c706384_0_2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7" name="Google Shape;1117;g8a1c706384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g993e5b0cd7_0_1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9" name="Google Shape;1129;g993e5b0cd7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g993e5b0cd7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1" name="Google Shape;1141;g993e5b0cd7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1" name="Shape 1151"/>
        <p:cNvGrpSpPr/>
        <p:nvPr/>
      </p:nvGrpSpPr>
      <p:grpSpPr>
        <a:xfrm>
          <a:off x="0" y="0"/>
          <a:ext cx="0" cy="0"/>
          <a:chOff x="0" y="0"/>
          <a:chExt cx="0" cy="0"/>
        </a:xfrm>
      </p:grpSpPr>
      <p:sp>
        <p:nvSpPr>
          <p:cNvPr id="1152" name="Google Shape;1152;g993e5b0cd7_0_1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3" name="Google Shape;1153;g993e5b0cd7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0" name="Google Shape;1180;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g8a1c706384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8" name="Google Shape;1188;g8a1c70638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g922780eb3d_0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3" name="Google Shape;1203;g922780eb3d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g8c4dba3f64_0_1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2" name="Google Shape;1212;g8c4dba3f64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8" name="Shape 1218"/>
        <p:cNvGrpSpPr/>
        <p:nvPr/>
      </p:nvGrpSpPr>
      <p:grpSpPr>
        <a:xfrm>
          <a:off x="0" y="0"/>
          <a:ext cx="0" cy="0"/>
          <a:chOff x="0" y="0"/>
          <a:chExt cx="0" cy="0"/>
        </a:xfrm>
      </p:grpSpPr>
      <p:sp>
        <p:nvSpPr>
          <p:cNvPr id="1219" name="Google Shape;1219;g8c4dba3f64_0_2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0" name="Google Shape;1220;g8c4dba3f64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8" name="Shape 1228"/>
        <p:cNvGrpSpPr/>
        <p:nvPr/>
      </p:nvGrpSpPr>
      <p:grpSpPr>
        <a:xfrm>
          <a:off x="0" y="0"/>
          <a:ext cx="0" cy="0"/>
          <a:chOff x="0" y="0"/>
          <a:chExt cx="0" cy="0"/>
        </a:xfrm>
      </p:grpSpPr>
      <p:sp>
        <p:nvSpPr>
          <p:cNvPr id="1229" name="Google Shape;1229;g8c4dba3f64_0_2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0" name="Google Shape;1230;g8c4dba3f64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g993e5b0cd7_0_2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8" name="Google Shape;1238;g993e5b0cd7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9" name="Shape 1249"/>
        <p:cNvGrpSpPr/>
        <p:nvPr/>
      </p:nvGrpSpPr>
      <p:grpSpPr>
        <a:xfrm>
          <a:off x="0" y="0"/>
          <a:ext cx="0" cy="0"/>
          <a:chOff x="0" y="0"/>
          <a:chExt cx="0" cy="0"/>
        </a:xfrm>
      </p:grpSpPr>
      <p:sp>
        <p:nvSpPr>
          <p:cNvPr id="1250" name="Google Shape;1250;g993e5b0cd7_0_2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1" name="Google Shape;1251;g993e5b0cd7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8" name="Shape 1258"/>
        <p:cNvGrpSpPr/>
        <p:nvPr/>
      </p:nvGrpSpPr>
      <p:grpSpPr>
        <a:xfrm>
          <a:off x="0" y="0"/>
          <a:ext cx="0" cy="0"/>
          <a:chOff x="0" y="0"/>
          <a:chExt cx="0" cy="0"/>
        </a:xfrm>
      </p:grpSpPr>
      <p:sp>
        <p:nvSpPr>
          <p:cNvPr id="1259" name="Google Shape;1259;g993e5b0cd7_0_2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0" name="Google Shape;1260;g993e5b0cd7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993e5b0cd7_0_3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0" name="Google Shape;1270;g993e5b0cd7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g993e5b0cd7_0_3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0" name="Google Shape;1280;g993e5b0cd7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8" name="Shape 1288"/>
        <p:cNvGrpSpPr/>
        <p:nvPr/>
      </p:nvGrpSpPr>
      <p:grpSpPr>
        <a:xfrm>
          <a:off x="0" y="0"/>
          <a:ext cx="0" cy="0"/>
          <a:chOff x="0" y="0"/>
          <a:chExt cx="0" cy="0"/>
        </a:xfrm>
      </p:grpSpPr>
      <p:sp>
        <p:nvSpPr>
          <p:cNvPr id="1289" name="Google Shape;1289;g993e5b0cd7_0_2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0" name="Google Shape;1290;g993e5b0cd7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g993e5b0cd7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9" name="Google Shape;1299;g993e5b0cd7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g993e5b0cd7_0_2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9" name="Google Shape;1309;g993e5b0cd7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g993e5b0cd7_0_3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0" name="Google Shape;1320;g993e5b0cd7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g993e5b0cd7_0_3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9" name="Google Shape;1329;g993e5b0cd7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0" name="Shape 1340"/>
        <p:cNvGrpSpPr/>
        <p:nvPr/>
      </p:nvGrpSpPr>
      <p:grpSpPr>
        <a:xfrm>
          <a:off x="0" y="0"/>
          <a:ext cx="0" cy="0"/>
          <a:chOff x="0" y="0"/>
          <a:chExt cx="0" cy="0"/>
        </a:xfrm>
      </p:grpSpPr>
      <p:sp>
        <p:nvSpPr>
          <p:cNvPr id="1341" name="Google Shape;1341;g993e5b0cd7_0_3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2" name="Google Shape;1342;g993e5b0cd7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0" name="Shape 1350"/>
        <p:cNvGrpSpPr/>
        <p:nvPr/>
      </p:nvGrpSpPr>
      <p:grpSpPr>
        <a:xfrm>
          <a:off x="0" y="0"/>
          <a:ext cx="0" cy="0"/>
          <a:chOff x="0" y="0"/>
          <a:chExt cx="0" cy="0"/>
        </a:xfrm>
      </p:grpSpPr>
      <p:sp>
        <p:nvSpPr>
          <p:cNvPr id="1351" name="Google Shape;1351;g993e5b0cd7_0_3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2" name="Google Shape;1352;g993e5b0cd7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g993e5b0cd7_0_3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1" name="Google Shape;1361;g993e5b0cd7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3" name="Shape 1373"/>
        <p:cNvGrpSpPr/>
        <p:nvPr/>
      </p:nvGrpSpPr>
      <p:grpSpPr>
        <a:xfrm>
          <a:off x="0" y="0"/>
          <a:ext cx="0" cy="0"/>
          <a:chOff x="0" y="0"/>
          <a:chExt cx="0" cy="0"/>
        </a:xfrm>
      </p:grpSpPr>
      <p:sp>
        <p:nvSpPr>
          <p:cNvPr id="1374" name="Google Shape;1374;g993e5b0cd7_0_4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5" name="Google Shape;1375;g993e5b0cd7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2" name="Shape 1382"/>
        <p:cNvGrpSpPr/>
        <p:nvPr/>
      </p:nvGrpSpPr>
      <p:grpSpPr>
        <a:xfrm>
          <a:off x="0" y="0"/>
          <a:ext cx="0" cy="0"/>
          <a:chOff x="0" y="0"/>
          <a:chExt cx="0" cy="0"/>
        </a:xfrm>
      </p:grpSpPr>
      <p:sp>
        <p:nvSpPr>
          <p:cNvPr id="1383" name="Google Shape;1383;g993e5b0cd7_0_4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4" name="Google Shape;1384;g993e5b0cd7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g993e5b0cd7_0_4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2" name="Google Shape;1392;g993e5b0cd7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8" name="Shape 1398"/>
        <p:cNvGrpSpPr/>
        <p:nvPr/>
      </p:nvGrpSpPr>
      <p:grpSpPr>
        <a:xfrm>
          <a:off x="0" y="0"/>
          <a:ext cx="0" cy="0"/>
          <a:chOff x="0" y="0"/>
          <a:chExt cx="0" cy="0"/>
        </a:xfrm>
      </p:grpSpPr>
      <p:sp>
        <p:nvSpPr>
          <p:cNvPr id="1399" name="Google Shape;1399;g993e5b0cd7_0_4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0" name="Google Shape;1400;g993e5b0cd7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6" name="Shape 1406"/>
        <p:cNvGrpSpPr/>
        <p:nvPr/>
      </p:nvGrpSpPr>
      <p:grpSpPr>
        <a:xfrm>
          <a:off x="0" y="0"/>
          <a:ext cx="0" cy="0"/>
          <a:chOff x="0" y="0"/>
          <a:chExt cx="0" cy="0"/>
        </a:xfrm>
      </p:grpSpPr>
      <p:sp>
        <p:nvSpPr>
          <p:cNvPr id="1407" name="Google Shape;1407;g993e5b0cd7_0_4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8" name="Google Shape;1408;g993e5b0cd7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5" name="Shape 1415"/>
        <p:cNvGrpSpPr/>
        <p:nvPr/>
      </p:nvGrpSpPr>
      <p:grpSpPr>
        <a:xfrm>
          <a:off x="0" y="0"/>
          <a:ext cx="0" cy="0"/>
          <a:chOff x="0" y="0"/>
          <a:chExt cx="0" cy="0"/>
        </a:xfrm>
      </p:grpSpPr>
      <p:sp>
        <p:nvSpPr>
          <p:cNvPr id="1416" name="Google Shape;1416;g993e5b0cd7_0_5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7" name="Google Shape;1417;g993e5b0cd7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3" name="Shape 1423"/>
        <p:cNvGrpSpPr/>
        <p:nvPr/>
      </p:nvGrpSpPr>
      <p:grpSpPr>
        <a:xfrm>
          <a:off x="0" y="0"/>
          <a:ext cx="0" cy="0"/>
          <a:chOff x="0" y="0"/>
          <a:chExt cx="0" cy="0"/>
        </a:xfrm>
      </p:grpSpPr>
      <p:sp>
        <p:nvSpPr>
          <p:cNvPr id="1424" name="Google Shape;1424;g993e5b0cd7_0_4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5" name="Google Shape;1425;g993e5b0cd7_0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3" name="Shape 1433"/>
        <p:cNvGrpSpPr/>
        <p:nvPr/>
      </p:nvGrpSpPr>
      <p:grpSpPr>
        <a:xfrm>
          <a:off x="0" y="0"/>
          <a:ext cx="0" cy="0"/>
          <a:chOff x="0" y="0"/>
          <a:chExt cx="0" cy="0"/>
        </a:xfrm>
      </p:grpSpPr>
      <p:sp>
        <p:nvSpPr>
          <p:cNvPr id="1434" name="Google Shape;1434;g993e5b0cd7_0_5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5" name="Google Shape;1435;g993e5b0cd7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2" name="Shape 1442"/>
        <p:cNvGrpSpPr/>
        <p:nvPr/>
      </p:nvGrpSpPr>
      <p:grpSpPr>
        <a:xfrm>
          <a:off x="0" y="0"/>
          <a:ext cx="0" cy="0"/>
          <a:chOff x="0" y="0"/>
          <a:chExt cx="0" cy="0"/>
        </a:xfrm>
      </p:grpSpPr>
      <p:sp>
        <p:nvSpPr>
          <p:cNvPr id="1443" name="Google Shape;1443;g993e5b0cd7_0_5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4" name="Google Shape;1444;g993e5b0cd7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0" name="Shape 1450"/>
        <p:cNvGrpSpPr/>
        <p:nvPr/>
      </p:nvGrpSpPr>
      <p:grpSpPr>
        <a:xfrm>
          <a:off x="0" y="0"/>
          <a:ext cx="0" cy="0"/>
          <a:chOff x="0" y="0"/>
          <a:chExt cx="0" cy="0"/>
        </a:xfrm>
      </p:grpSpPr>
      <p:sp>
        <p:nvSpPr>
          <p:cNvPr id="1451" name="Google Shape;1451;g993e5b0cd7_0_5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2" name="Google Shape;1452;g993e5b0cd7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g993e5b0cd7_0_5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1" name="Google Shape;1461;g993e5b0cd7_0_5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8" name="Shape 1468"/>
        <p:cNvGrpSpPr/>
        <p:nvPr/>
      </p:nvGrpSpPr>
      <p:grpSpPr>
        <a:xfrm>
          <a:off x="0" y="0"/>
          <a:ext cx="0" cy="0"/>
          <a:chOff x="0" y="0"/>
          <a:chExt cx="0" cy="0"/>
        </a:xfrm>
      </p:grpSpPr>
      <p:sp>
        <p:nvSpPr>
          <p:cNvPr id="1469" name="Google Shape;1469;g993e5b0cd7_0_6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0" name="Google Shape;1470;g993e5b0cd7_0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8" name="Shape 1478"/>
        <p:cNvGrpSpPr/>
        <p:nvPr/>
      </p:nvGrpSpPr>
      <p:grpSpPr>
        <a:xfrm>
          <a:off x="0" y="0"/>
          <a:ext cx="0" cy="0"/>
          <a:chOff x="0" y="0"/>
          <a:chExt cx="0" cy="0"/>
        </a:xfrm>
      </p:grpSpPr>
      <p:sp>
        <p:nvSpPr>
          <p:cNvPr id="1479" name="Google Shape;1479;g993e5b0cd7_0_6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0" name="Google Shape;1480;g993e5b0cd7_0_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0" name="Shape 1490"/>
        <p:cNvGrpSpPr/>
        <p:nvPr/>
      </p:nvGrpSpPr>
      <p:grpSpPr>
        <a:xfrm>
          <a:off x="0" y="0"/>
          <a:ext cx="0" cy="0"/>
          <a:chOff x="0" y="0"/>
          <a:chExt cx="0" cy="0"/>
        </a:xfrm>
      </p:grpSpPr>
      <p:sp>
        <p:nvSpPr>
          <p:cNvPr id="1491" name="Google Shape;1491;g993e5b0cd7_0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2" name="Google Shape;1492;g993e5b0cd7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9" name="Shape 1499"/>
        <p:cNvGrpSpPr/>
        <p:nvPr/>
      </p:nvGrpSpPr>
      <p:grpSpPr>
        <a:xfrm>
          <a:off x="0" y="0"/>
          <a:ext cx="0" cy="0"/>
          <a:chOff x="0" y="0"/>
          <a:chExt cx="0" cy="0"/>
        </a:xfrm>
      </p:grpSpPr>
      <p:sp>
        <p:nvSpPr>
          <p:cNvPr id="1500" name="Google Shape;1500;g993e5b0cd7_0_6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1" name="Google Shape;1501;g993e5b0cd7_0_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1" name="Shape 1511"/>
        <p:cNvGrpSpPr/>
        <p:nvPr/>
      </p:nvGrpSpPr>
      <p:grpSpPr>
        <a:xfrm>
          <a:off x="0" y="0"/>
          <a:ext cx="0" cy="0"/>
          <a:chOff x="0" y="0"/>
          <a:chExt cx="0" cy="0"/>
        </a:xfrm>
      </p:grpSpPr>
      <p:sp>
        <p:nvSpPr>
          <p:cNvPr id="1512" name="Google Shape;1512;g993e5b0cd7_0_6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3" name="Google Shape;1513;g993e5b0cd7_0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1" name="Shape 1521"/>
        <p:cNvGrpSpPr/>
        <p:nvPr/>
      </p:nvGrpSpPr>
      <p:grpSpPr>
        <a:xfrm>
          <a:off x="0" y="0"/>
          <a:ext cx="0" cy="0"/>
          <a:chOff x="0" y="0"/>
          <a:chExt cx="0" cy="0"/>
        </a:xfrm>
      </p:grpSpPr>
      <p:sp>
        <p:nvSpPr>
          <p:cNvPr id="1522" name="Google Shape;1522;g993e5b0cd7_0_6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3" name="Google Shape;1523;g993e5b0cd7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2" name="Shape 1532"/>
        <p:cNvGrpSpPr/>
        <p:nvPr/>
      </p:nvGrpSpPr>
      <p:grpSpPr>
        <a:xfrm>
          <a:off x="0" y="0"/>
          <a:ext cx="0" cy="0"/>
          <a:chOff x="0" y="0"/>
          <a:chExt cx="0" cy="0"/>
        </a:xfrm>
      </p:grpSpPr>
      <p:sp>
        <p:nvSpPr>
          <p:cNvPr id="1533" name="Google Shape;1533;g993e5b0cd7_0_6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4" name="Google Shape;1534;g993e5b0cd7_0_6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3" name="Shape 1543"/>
        <p:cNvGrpSpPr/>
        <p:nvPr/>
      </p:nvGrpSpPr>
      <p:grpSpPr>
        <a:xfrm>
          <a:off x="0" y="0"/>
          <a:ext cx="0" cy="0"/>
          <a:chOff x="0" y="0"/>
          <a:chExt cx="0" cy="0"/>
        </a:xfrm>
      </p:grpSpPr>
      <p:sp>
        <p:nvSpPr>
          <p:cNvPr id="1544" name="Google Shape;1544;g993e5b0cd7_0_7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5" name="Google Shape;1545;g993e5b0cd7_0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2" name="Shape 1552"/>
        <p:cNvGrpSpPr/>
        <p:nvPr/>
      </p:nvGrpSpPr>
      <p:grpSpPr>
        <a:xfrm>
          <a:off x="0" y="0"/>
          <a:ext cx="0" cy="0"/>
          <a:chOff x="0" y="0"/>
          <a:chExt cx="0" cy="0"/>
        </a:xfrm>
      </p:grpSpPr>
      <p:sp>
        <p:nvSpPr>
          <p:cNvPr id="1553" name="Google Shape;1553;g993e5b0cd7_0_7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4" name="Google Shape;1554;g993e5b0cd7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0" name="Shape 1560"/>
        <p:cNvGrpSpPr/>
        <p:nvPr/>
      </p:nvGrpSpPr>
      <p:grpSpPr>
        <a:xfrm>
          <a:off x="0" y="0"/>
          <a:ext cx="0" cy="0"/>
          <a:chOff x="0" y="0"/>
          <a:chExt cx="0" cy="0"/>
        </a:xfrm>
      </p:grpSpPr>
      <p:sp>
        <p:nvSpPr>
          <p:cNvPr id="1561" name="Google Shape;1561;g993e5b0cd7_0_7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2" name="Google Shape;1562;g993e5b0cd7_0_7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3" name="Shape 1573"/>
        <p:cNvGrpSpPr/>
        <p:nvPr/>
      </p:nvGrpSpPr>
      <p:grpSpPr>
        <a:xfrm>
          <a:off x="0" y="0"/>
          <a:ext cx="0" cy="0"/>
          <a:chOff x="0" y="0"/>
          <a:chExt cx="0" cy="0"/>
        </a:xfrm>
      </p:grpSpPr>
      <p:sp>
        <p:nvSpPr>
          <p:cNvPr id="1574" name="Google Shape;1574;g993e5b0cd7_0_7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5" name="Google Shape;1575;g993e5b0cd7_0_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3" name="Shape 1583"/>
        <p:cNvGrpSpPr/>
        <p:nvPr/>
      </p:nvGrpSpPr>
      <p:grpSpPr>
        <a:xfrm>
          <a:off x="0" y="0"/>
          <a:ext cx="0" cy="0"/>
          <a:chOff x="0" y="0"/>
          <a:chExt cx="0" cy="0"/>
        </a:xfrm>
      </p:grpSpPr>
      <p:sp>
        <p:nvSpPr>
          <p:cNvPr id="1584" name="Google Shape;1584;g993e5b0cd7_0_7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5" name="Google Shape;1585;g993e5b0cd7_0_7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3" name="Shape 1593"/>
        <p:cNvGrpSpPr/>
        <p:nvPr/>
      </p:nvGrpSpPr>
      <p:grpSpPr>
        <a:xfrm>
          <a:off x="0" y="0"/>
          <a:ext cx="0" cy="0"/>
          <a:chOff x="0" y="0"/>
          <a:chExt cx="0" cy="0"/>
        </a:xfrm>
      </p:grpSpPr>
      <p:sp>
        <p:nvSpPr>
          <p:cNvPr id="1594" name="Google Shape;1594;g993e5b0cd7_0_7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5" name="Google Shape;1595;g993e5b0cd7_0_7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2" name="Shape 1602"/>
        <p:cNvGrpSpPr/>
        <p:nvPr/>
      </p:nvGrpSpPr>
      <p:grpSpPr>
        <a:xfrm>
          <a:off x="0" y="0"/>
          <a:ext cx="0" cy="0"/>
          <a:chOff x="0" y="0"/>
          <a:chExt cx="0" cy="0"/>
        </a:xfrm>
      </p:grpSpPr>
      <p:sp>
        <p:nvSpPr>
          <p:cNvPr id="1603" name="Google Shape;1603;g993e5b0cd7_0_7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4" name="Google Shape;1604;g993e5b0cd7_0_7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0" name="Shape 1610"/>
        <p:cNvGrpSpPr/>
        <p:nvPr/>
      </p:nvGrpSpPr>
      <p:grpSpPr>
        <a:xfrm>
          <a:off x="0" y="0"/>
          <a:ext cx="0" cy="0"/>
          <a:chOff x="0" y="0"/>
          <a:chExt cx="0" cy="0"/>
        </a:xfrm>
      </p:grpSpPr>
      <p:sp>
        <p:nvSpPr>
          <p:cNvPr id="1611" name="Google Shape;1611;g993e5b0cd7_0_8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2" name="Google Shape;1612;g993e5b0cd7_0_8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9" name="Shape 1619"/>
        <p:cNvGrpSpPr/>
        <p:nvPr/>
      </p:nvGrpSpPr>
      <p:grpSpPr>
        <a:xfrm>
          <a:off x="0" y="0"/>
          <a:ext cx="0" cy="0"/>
          <a:chOff x="0" y="0"/>
          <a:chExt cx="0" cy="0"/>
        </a:xfrm>
      </p:grpSpPr>
      <p:sp>
        <p:nvSpPr>
          <p:cNvPr id="1620" name="Google Shape;1620;g993e5b0cd7_0_8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1" name="Google Shape;1621;g993e5b0cd7_0_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7" name="Shape 1627"/>
        <p:cNvGrpSpPr/>
        <p:nvPr/>
      </p:nvGrpSpPr>
      <p:grpSpPr>
        <a:xfrm>
          <a:off x="0" y="0"/>
          <a:ext cx="0" cy="0"/>
          <a:chOff x="0" y="0"/>
          <a:chExt cx="0" cy="0"/>
        </a:xfrm>
      </p:grpSpPr>
      <p:sp>
        <p:nvSpPr>
          <p:cNvPr id="1628" name="Google Shape;1628;g993e5b0cd7_0_8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9" name="Google Shape;1629;g993e5b0cd7_0_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6" name="Shape 1636"/>
        <p:cNvGrpSpPr/>
        <p:nvPr/>
      </p:nvGrpSpPr>
      <p:grpSpPr>
        <a:xfrm>
          <a:off x="0" y="0"/>
          <a:ext cx="0" cy="0"/>
          <a:chOff x="0" y="0"/>
          <a:chExt cx="0" cy="0"/>
        </a:xfrm>
      </p:grpSpPr>
      <p:sp>
        <p:nvSpPr>
          <p:cNvPr id="1637" name="Google Shape;1637;g993e5b0cd7_0_8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8" name="Google Shape;1638;g993e5b0cd7_0_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7" name="Shape 1647"/>
        <p:cNvGrpSpPr/>
        <p:nvPr/>
      </p:nvGrpSpPr>
      <p:grpSpPr>
        <a:xfrm>
          <a:off x="0" y="0"/>
          <a:ext cx="0" cy="0"/>
          <a:chOff x="0" y="0"/>
          <a:chExt cx="0" cy="0"/>
        </a:xfrm>
      </p:grpSpPr>
      <p:sp>
        <p:nvSpPr>
          <p:cNvPr id="1648" name="Google Shape;1648;g993e5b0cd7_0_8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9" name="Google Shape;1649;g993e5b0cd7_0_8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6" name="Shape 1656"/>
        <p:cNvGrpSpPr/>
        <p:nvPr/>
      </p:nvGrpSpPr>
      <p:grpSpPr>
        <a:xfrm>
          <a:off x="0" y="0"/>
          <a:ext cx="0" cy="0"/>
          <a:chOff x="0" y="0"/>
          <a:chExt cx="0" cy="0"/>
        </a:xfrm>
      </p:grpSpPr>
      <p:sp>
        <p:nvSpPr>
          <p:cNvPr id="1657" name="Google Shape;1657;g993e5b0cd7_0_8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8" name="Google Shape;1658;g993e5b0cd7_0_8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5" name="Shape 1665"/>
        <p:cNvGrpSpPr/>
        <p:nvPr/>
      </p:nvGrpSpPr>
      <p:grpSpPr>
        <a:xfrm>
          <a:off x="0" y="0"/>
          <a:ext cx="0" cy="0"/>
          <a:chOff x="0" y="0"/>
          <a:chExt cx="0" cy="0"/>
        </a:xfrm>
      </p:grpSpPr>
      <p:sp>
        <p:nvSpPr>
          <p:cNvPr id="1666" name="Google Shape;1666;g993e5b0cd7_0_8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7" name="Google Shape;1667;g993e5b0cd7_0_8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5" name="Shape 1675"/>
        <p:cNvGrpSpPr/>
        <p:nvPr/>
      </p:nvGrpSpPr>
      <p:grpSpPr>
        <a:xfrm>
          <a:off x="0" y="0"/>
          <a:ext cx="0" cy="0"/>
          <a:chOff x="0" y="0"/>
          <a:chExt cx="0" cy="0"/>
        </a:xfrm>
      </p:grpSpPr>
      <p:sp>
        <p:nvSpPr>
          <p:cNvPr id="1676" name="Google Shape;1676;g993e5b0cd7_0_9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7" name="Google Shape;1677;g993e5b0cd7_0_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4" name="Shape 1684"/>
        <p:cNvGrpSpPr/>
        <p:nvPr/>
      </p:nvGrpSpPr>
      <p:grpSpPr>
        <a:xfrm>
          <a:off x="0" y="0"/>
          <a:ext cx="0" cy="0"/>
          <a:chOff x="0" y="0"/>
          <a:chExt cx="0" cy="0"/>
        </a:xfrm>
      </p:grpSpPr>
      <p:sp>
        <p:nvSpPr>
          <p:cNvPr id="1685" name="Google Shape;1685;g993e5b0cd7_0_9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6" name="Google Shape;1686;g993e5b0cd7_0_9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6" name="Shape 1696"/>
        <p:cNvGrpSpPr/>
        <p:nvPr/>
      </p:nvGrpSpPr>
      <p:grpSpPr>
        <a:xfrm>
          <a:off x="0" y="0"/>
          <a:ext cx="0" cy="0"/>
          <a:chOff x="0" y="0"/>
          <a:chExt cx="0" cy="0"/>
        </a:xfrm>
      </p:grpSpPr>
      <p:sp>
        <p:nvSpPr>
          <p:cNvPr id="1697" name="Google Shape;1697;g993e5b0cd7_0_9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8" name="Google Shape;1698;g993e5b0cd7_0_9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3" name="Shape 1703"/>
        <p:cNvGrpSpPr/>
        <p:nvPr/>
      </p:nvGrpSpPr>
      <p:grpSpPr>
        <a:xfrm>
          <a:off x="0" y="0"/>
          <a:ext cx="0" cy="0"/>
          <a:chOff x="0" y="0"/>
          <a:chExt cx="0" cy="0"/>
        </a:xfrm>
      </p:grpSpPr>
      <p:sp>
        <p:nvSpPr>
          <p:cNvPr id="1704" name="Google Shape;1704;g993e5b0cd7_0_9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5" name="Google Shape;1705;g993e5b0cd7_0_9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2" name="Shape 1712"/>
        <p:cNvGrpSpPr/>
        <p:nvPr/>
      </p:nvGrpSpPr>
      <p:grpSpPr>
        <a:xfrm>
          <a:off x="0" y="0"/>
          <a:ext cx="0" cy="0"/>
          <a:chOff x="0" y="0"/>
          <a:chExt cx="0" cy="0"/>
        </a:xfrm>
      </p:grpSpPr>
      <p:sp>
        <p:nvSpPr>
          <p:cNvPr id="1713" name="Google Shape;1713;g993e5b0cd7_0_9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4" name="Google Shape;1714;g993e5b0cd7_0_9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9" name="Shape 1719"/>
        <p:cNvGrpSpPr/>
        <p:nvPr/>
      </p:nvGrpSpPr>
      <p:grpSpPr>
        <a:xfrm>
          <a:off x="0" y="0"/>
          <a:ext cx="0" cy="0"/>
          <a:chOff x="0" y="0"/>
          <a:chExt cx="0" cy="0"/>
        </a:xfrm>
      </p:grpSpPr>
      <p:sp>
        <p:nvSpPr>
          <p:cNvPr id="1720" name="Google Shape;1720;g993e5b0cd7_0_9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1" name="Google Shape;1721;g993e5b0cd7_0_9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15" name="Shape 115"/>
        <p:cNvGrpSpPr/>
        <p:nvPr/>
      </p:nvGrpSpPr>
      <p:grpSpPr>
        <a:xfrm>
          <a:off x="0" y="0"/>
          <a:ext cx="0" cy="0"/>
          <a:chOff x="0" y="0"/>
          <a:chExt cx="0" cy="0"/>
        </a:xfrm>
      </p:grpSpPr>
      <p:sp>
        <p:nvSpPr>
          <p:cNvPr id="116" name="Google Shape;116;p29"/>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 name="Google Shape;118;p29"/>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19" name="Google Shape;119;p29"/>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0" name="Google Shape;120;p29"/>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1" name="Google Shape;121;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122" name="Shape 122"/>
        <p:cNvGrpSpPr/>
        <p:nvPr/>
      </p:nvGrpSpPr>
      <p:grpSpPr>
        <a:xfrm>
          <a:off x="0" y="0"/>
          <a:ext cx="0" cy="0"/>
          <a:chOff x="0" y="0"/>
          <a:chExt cx="0" cy="0"/>
        </a:xfrm>
      </p:grpSpPr>
      <p:sp>
        <p:nvSpPr>
          <p:cNvPr id="123" name="Google Shape;123;p30"/>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0"/>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25" name="Google Shape;125;p30"/>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26" name="Google Shape;126;p30"/>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1.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15.png"/><Relationship Id="rId5" Type="http://schemas.openxmlformats.org/officeDocument/2006/relationships/image" Target="../media/image3.png"/><Relationship Id="rId6" Type="http://schemas.openxmlformats.org/officeDocument/2006/relationships/image" Target="../media/image6.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146.xml"/><Relationship Id="rId42" Type="http://schemas.openxmlformats.org/officeDocument/2006/relationships/slide" Target="/ppt/slides/slide26.xml"/><Relationship Id="rId41" Type="http://schemas.openxmlformats.org/officeDocument/2006/relationships/slide" Target="/ppt/slides/slide48.xml"/><Relationship Id="rId44" Type="http://schemas.openxmlformats.org/officeDocument/2006/relationships/slide" Target="/ppt/slides/slide31.xml"/><Relationship Id="rId43" Type="http://schemas.openxmlformats.org/officeDocument/2006/relationships/slide" Target="/ppt/slides/slide48.xml"/><Relationship Id="rId46" Type="http://schemas.openxmlformats.org/officeDocument/2006/relationships/slide" Target="/ppt/slides/slide39.xml"/><Relationship Id="rId45" Type="http://schemas.openxmlformats.org/officeDocument/2006/relationships/slide" Target="/ppt/slides/slide48.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48.xml"/><Relationship Id="rId4" Type="http://schemas.openxmlformats.org/officeDocument/2006/relationships/slide" Target="/ppt/slides/slide48.xml"/><Relationship Id="rId9" Type="http://schemas.openxmlformats.org/officeDocument/2006/relationships/slide" Target="/ppt/slides/slide66.xml"/><Relationship Id="rId48" Type="http://schemas.openxmlformats.org/officeDocument/2006/relationships/slide" Target="/ppt/slides/slide43.xml"/><Relationship Id="rId47" Type="http://schemas.openxmlformats.org/officeDocument/2006/relationships/slide" Target="/ppt/slides/slide48.xml"/><Relationship Id="rId49" Type="http://schemas.openxmlformats.org/officeDocument/2006/relationships/hyperlink" Target="https://toytheater.com/" TargetMode="External"/><Relationship Id="rId5" Type="http://schemas.openxmlformats.org/officeDocument/2006/relationships/slide" Target="/ppt/slides/slide55.xml"/><Relationship Id="rId6" Type="http://schemas.openxmlformats.org/officeDocument/2006/relationships/slide" Target="/ppt/slides/slide55.xml"/><Relationship Id="rId7" Type="http://schemas.openxmlformats.org/officeDocument/2006/relationships/slide" Target="/ppt/slides/slide61.xml"/><Relationship Id="rId8" Type="http://schemas.openxmlformats.org/officeDocument/2006/relationships/slide" Target="/ppt/slides/slide61.xml"/><Relationship Id="rId31" Type="http://schemas.openxmlformats.org/officeDocument/2006/relationships/slide" Target="/ppt/slides/slide9.xml"/><Relationship Id="rId30" Type="http://schemas.openxmlformats.org/officeDocument/2006/relationships/slide" Target="/ppt/slides/slide48.xml"/><Relationship Id="rId33" Type="http://schemas.openxmlformats.org/officeDocument/2006/relationships/slide" Target="/ppt/slides/slide109.xml"/><Relationship Id="rId32" Type="http://schemas.openxmlformats.org/officeDocument/2006/relationships/slide" Target="/ppt/slides/slide102.xml"/><Relationship Id="rId35" Type="http://schemas.openxmlformats.org/officeDocument/2006/relationships/slide" Target="/ppt/slides/slide121.xml"/><Relationship Id="rId34" Type="http://schemas.openxmlformats.org/officeDocument/2006/relationships/slide" Target="/ppt/slides/slide114.xml"/><Relationship Id="rId37" Type="http://schemas.openxmlformats.org/officeDocument/2006/relationships/slide" Target="/ppt/slides/slide132.xml"/><Relationship Id="rId36" Type="http://schemas.openxmlformats.org/officeDocument/2006/relationships/slide" Target="/ppt/slides/slide127.xml"/><Relationship Id="rId39" Type="http://schemas.openxmlformats.org/officeDocument/2006/relationships/slide" Target="/ppt/slides/slide141.xml"/><Relationship Id="rId38" Type="http://schemas.openxmlformats.org/officeDocument/2006/relationships/slide" Target="/ppt/slides/slide137.xml"/><Relationship Id="rId20" Type="http://schemas.openxmlformats.org/officeDocument/2006/relationships/image" Target="../media/image1.png"/><Relationship Id="rId22" Type="http://schemas.openxmlformats.org/officeDocument/2006/relationships/image" Target="../media/image2.png"/><Relationship Id="rId21" Type="http://schemas.openxmlformats.org/officeDocument/2006/relationships/hyperlink" Target="https://www.gregtangmath.com/games" TargetMode="External"/><Relationship Id="rId24" Type="http://schemas.openxmlformats.org/officeDocument/2006/relationships/slide" Target="/ppt/slides/slide48.xml"/><Relationship Id="rId23" Type="http://schemas.openxmlformats.org/officeDocument/2006/relationships/slide" Target="/ppt/slides/slide97.xml"/><Relationship Id="rId26" Type="http://schemas.openxmlformats.org/officeDocument/2006/relationships/slide" Target="/ppt/slides/slide48.xml"/><Relationship Id="rId25" Type="http://schemas.openxmlformats.org/officeDocument/2006/relationships/slide" Target="/ppt/slides/slide21.xml"/><Relationship Id="rId28" Type="http://schemas.openxmlformats.org/officeDocument/2006/relationships/slide" Target="/ppt/slides/slide48.xml"/><Relationship Id="rId27" Type="http://schemas.openxmlformats.org/officeDocument/2006/relationships/slide" Target="/ppt/slides/slide15.xml"/><Relationship Id="rId29" Type="http://schemas.openxmlformats.org/officeDocument/2006/relationships/slide" Target="/ppt/slides/slide4.xml"/><Relationship Id="rId50" Type="http://schemas.openxmlformats.org/officeDocument/2006/relationships/image" Target="../media/image9.png"/><Relationship Id="rId11" Type="http://schemas.openxmlformats.org/officeDocument/2006/relationships/slide" Target="/ppt/slides/slide73.xml"/><Relationship Id="rId10" Type="http://schemas.openxmlformats.org/officeDocument/2006/relationships/slide" Target="/ppt/slides/slide66.xml"/><Relationship Id="rId13" Type="http://schemas.openxmlformats.org/officeDocument/2006/relationships/slide" Target="/ppt/slides/slide73.xml"/><Relationship Id="rId12" Type="http://schemas.openxmlformats.org/officeDocument/2006/relationships/slide" Target="/ppt/slides/slide73.xml"/><Relationship Id="rId15" Type="http://schemas.openxmlformats.org/officeDocument/2006/relationships/slide" Target="/ppt/slides/slide83.xml"/><Relationship Id="rId14" Type="http://schemas.openxmlformats.org/officeDocument/2006/relationships/slide" Target="/ppt/slides/slide83.xml"/><Relationship Id="rId17" Type="http://schemas.openxmlformats.org/officeDocument/2006/relationships/slide" Target="/ppt/slides/slide89.xml"/><Relationship Id="rId16" Type="http://schemas.openxmlformats.org/officeDocument/2006/relationships/slide" Target="/ppt/slides/slide83.xml"/><Relationship Id="rId19" Type="http://schemas.openxmlformats.org/officeDocument/2006/relationships/hyperlink" Target="https://www.flourishkh.com/" TargetMode="External"/><Relationship Id="rId18" Type="http://schemas.openxmlformats.org/officeDocument/2006/relationships/slide" Target="/ppt/slides/slide8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9.png"/><Relationship Id="rId5" Type="http://schemas.openxmlformats.org/officeDocument/2006/relationships/image" Target="../media/image14.png"/><Relationship Id="rId6" Type="http://schemas.openxmlformats.org/officeDocument/2006/relationships/image" Target="../media/image4.png"/><Relationship Id="rId7" Type="http://schemas.openxmlformats.org/officeDocument/2006/relationships/image" Target="../media/image8.png"/><Relationship Id="rId8" Type="http://schemas.openxmlformats.org/officeDocument/2006/relationships/image" Target="../media/image16.png"/><Relationship Id="rId11" Type="http://schemas.openxmlformats.org/officeDocument/2006/relationships/image" Target="../media/image13.png"/><Relationship Id="rId10" Type="http://schemas.openxmlformats.org/officeDocument/2006/relationships/image" Target="../media/image18.png"/><Relationship Id="rId13" Type="http://schemas.openxmlformats.org/officeDocument/2006/relationships/image" Target="../media/image29.png"/><Relationship Id="rId12"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24.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 Id="rId3"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 Id="rId3" Type="http://schemas.openxmlformats.org/officeDocument/2006/relationships/image" Target="../media/image26.png"/><Relationship Id="rId4" Type="http://schemas.openxmlformats.org/officeDocument/2006/relationships/image" Target="../media/image21.png"/><Relationship Id="rId5"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 Id="rId3"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 Id="rId3" Type="http://schemas.openxmlformats.org/officeDocument/2006/relationships/image" Target="../media/image24.png"/><Relationship Id="rId4" Type="http://schemas.openxmlformats.org/officeDocument/2006/relationships/image" Target="../media/image23.png"/><Relationship Id="rId5" Type="http://schemas.openxmlformats.org/officeDocument/2006/relationships/image" Target="../media/image4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xml"/><Relationship Id="rId3" Type="http://schemas.openxmlformats.org/officeDocument/2006/relationships/image" Target="../media/image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7.xml"/><Relationship Id="rId3"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 Id="rId3" Type="http://schemas.openxmlformats.org/officeDocument/2006/relationships/image" Target="../media/image34.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xml"/><Relationship Id="rId3" Type="http://schemas.openxmlformats.org/officeDocument/2006/relationships/image" Target="../media/image36.png"/><Relationship Id="rId4" Type="http://schemas.openxmlformats.org/officeDocument/2006/relationships/image" Target="../media/image39.png"/><Relationship Id="rId5" Type="http://schemas.openxmlformats.org/officeDocument/2006/relationships/image" Target="../media/image4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image" Target="../media/image42.png"/><Relationship Id="rId5"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2.xml"/><Relationship Id="rId3" Type="http://schemas.openxmlformats.org/officeDocument/2006/relationships/image" Target="../media/image4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3.xml"/><Relationship Id="rId3" Type="http://schemas.openxmlformats.org/officeDocument/2006/relationships/image" Target="../media/image4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4.xml"/><Relationship Id="rId3" Type="http://schemas.openxmlformats.org/officeDocument/2006/relationships/image" Target="../media/image38.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 Id="rId3" Type="http://schemas.openxmlformats.org/officeDocument/2006/relationships/image" Target="../media/image24.png"/><Relationship Id="rId4" Type="http://schemas.openxmlformats.org/officeDocument/2006/relationships/image" Target="../media/image52.png"/><Relationship Id="rId5" Type="http://schemas.openxmlformats.org/officeDocument/2006/relationships/image" Target="../media/image5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7.xml"/><Relationship Id="rId3" Type="http://schemas.openxmlformats.org/officeDocument/2006/relationships/image" Target="../media/image4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8.xml"/><Relationship Id="rId3" Type="http://schemas.openxmlformats.org/officeDocument/2006/relationships/image" Target="../media/image48.png"/><Relationship Id="rId4" Type="http://schemas.openxmlformats.org/officeDocument/2006/relationships/image" Target="../media/image53.png"/><Relationship Id="rId5" Type="http://schemas.openxmlformats.org/officeDocument/2006/relationships/image" Target="../media/image4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9.xml"/><Relationship Id="rId3" Type="http://schemas.openxmlformats.org/officeDocument/2006/relationships/image" Target="../media/image46.pn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0.xml"/><Relationship Id="rId3" Type="http://schemas.openxmlformats.org/officeDocument/2006/relationships/image" Target="../media/image24.png"/><Relationship Id="rId4" Type="http://schemas.openxmlformats.org/officeDocument/2006/relationships/image" Target="../media/image6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2.xml"/><Relationship Id="rId3" Type="http://schemas.openxmlformats.org/officeDocument/2006/relationships/image" Target="../media/image5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3.xml"/><Relationship Id="rId3" Type="http://schemas.openxmlformats.org/officeDocument/2006/relationships/image" Target="../media/image5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4.xml"/><Relationship Id="rId3" Type="http://schemas.openxmlformats.org/officeDocument/2006/relationships/image" Target="../media/image6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5.xml"/><Relationship Id="rId3" Type="http://schemas.openxmlformats.org/officeDocument/2006/relationships/image" Target="../media/image51.png"/><Relationship Id="rId4" Type="http://schemas.openxmlformats.org/officeDocument/2006/relationships/image" Target="../media/image5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6.xml"/><Relationship Id="rId3" Type="http://schemas.openxmlformats.org/officeDocument/2006/relationships/image" Target="../media/image5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7.xml"/><Relationship Id="rId3" Type="http://schemas.openxmlformats.org/officeDocument/2006/relationships/image" Target="../media/image7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8.xml"/><Relationship Id="rId3" Type="http://schemas.openxmlformats.org/officeDocument/2006/relationships/image" Target="../media/image2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0.xml"/><Relationship Id="rId3" Type="http://schemas.openxmlformats.org/officeDocument/2006/relationships/image" Target="../media/image6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1.xml"/><Relationship Id="rId3" Type="http://schemas.openxmlformats.org/officeDocument/2006/relationships/image" Target="../media/image74.png"/><Relationship Id="rId4" Type="http://schemas.openxmlformats.org/officeDocument/2006/relationships/image" Target="../media/image73.png"/><Relationship Id="rId5" Type="http://schemas.openxmlformats.org/officeDocument/2006/relationships/image" Target="../media/image6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2.xml"/><Relationship Id="rId3" Type="http://schemas.openxmlformats.org/officeDocument/2006/relationships/image" Target="../media/image24.png"/><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4.xml"/><Relationship Id="rId3" Type="http://schemas.openxmlformats.org/officeDocument/2006/relationships/image" Target="../media/image7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5.xml"/><Relationship Id="rId3" Type="http://schemas.openxmlformats.org/officeDocument/2006/relationships/image" Target="../media/image6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6.xml"/><Relationship Id="rId3" Type="http://schemas.openxmlformats.org/officeDocument/2006/relationships/image" Target="../media/image6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7.xml"/><Relationship Id="rId3" Type="http://schemas.openxmlformats.org/officeDocument/2006/relationships/image" Target="../media/image24.png"/><Relationship Id="rId4" Type="http://schemas.openxmlformats.org/officeDocument/2006/relationships/image" Target="../media/image6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6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6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8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7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8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2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9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76.png"/><Relationship Id="rId4" Type="http://schemas.openxmlformats.org/officeDocument/2006/relationships/image" Target="../media/image77.png"/><Relationship Id="rId5" Type="http://schemas.openxmlformats.org/officeDocument/2006/relationships/image" Target="../media/image85.png"/><Relationship Id="rId6" Type="http://schemas.openxmlformats.org/officeDocument/2006/relationships/image" Target="../media/image80.png"/><Relationship Id="rId7" Type="http://schemas.openxmlformats.org/officeDocument/2006/relationships/image" Target="../media/image79.png"/><Relationship Id="rId8" Type="http://schemas.openxmlformats.org/officeDocument/2006/relationships/image" Target="../media/image8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78.png"/><Relationship Id="rId4" Type="http://schemas.openxmlformats.org/officeDocument/2006/relationships/image" Target="../media/image82.png"/><Relationship Id="rId5" Type="http://schemas.openxmlformats.org/officeDocument/2006/relationships/image" Target="../media/image87.png"/><Relationship Id="rId6" Type="http://schemas.openxmlformats.org/officeDocument/2006/relationships/image" Target="../media/image8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93.png"/><Relationship Id="rId4" Type="http://schemas.openxmlformats.org/officeDocument/2006/relationships/image" Target="../media/image8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2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10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94.png"/><Relationship Id="rId4" Type="http://schemas.openxmlformats.org/officeDocument/2006/relationships/image" Target="../media/image8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9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2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9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9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9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103.png"/><Relationship Id="rId4" Type="http://schemas.openxmlformats.org/officeDocument/2006/relationships/image" Target="../media/image101.png"/><Relationship Id="rId5" Type="http://schemas.openxmlformats.org/officeDocument/2006/relationships/image" Target="../media/image9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2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24.png"/><Relationship Id="rId4" Type="http://schemas.openxmlformats.org/officeDocument/2006/relationships/image" Target="../media/image10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99.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10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9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107.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111.png"/><Relationship Id="rId4" Type="http://schemas.openxmlformats.org/officeDocument/2006/relationships/image" Target="../media/image105.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114.png"/><Relationship Id="rId4" Type="http://schemas.openxmlformats.org/officeDocument/2006/relationships/image" Target="../media/image109.png"/><Relationship Id="rId5" Type="http://schemas.openxmlformats.org/officeDocument/2006/relationships/image" Target="../media/image119.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112.png"/><Relationship Id="rId4" Type="http://schemas.openxmlformats.org/officeDocument/2006/relationships/image" Target="../media/image120.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120.png"/><Relationship Id="rId4" Type="http://schemas.openxmlformats.org/officeDocument/2006/relationships/image" Target="../media/image113.png"/><Relationship Id="rId5" Type="http://schemas.openxmlformats.org/officeDocument/2006/relationships/image" Target="../media/image110.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24.png"/><Relationship Id="rId4" Type="http://schemas.openxmlformats.org/officeDocument/2006/relationships/image" Target="../media/image123.png"/><Relationship Id="rId5" Type="http://schemas.openxmlformats.org/officeDocument/2006/relationships/image" Target="../media/image118.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124.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115.png"/><Relationship Id="rId4" Type="http://schemas.openxmlformats.org/officeDocument/2006/relationships/image" Target="../media/image121.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25.png"/><Relationship Id="rId4" Type="http://schemas.openxmlformats.org/officeDocument/2006/relationships/image" Target="../media/image108.png"/><Relationship Id="rId5" Type="http://schemas.openxmlformats.org/officeDocument/2006/relationships/image" Target="../media/image116.png"/><Relationship Id="rId6" Type="http://schemas.openxmlformats.org/officeDocument/2006/relationships/image" Target="../media/image117.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22.png"/><Relationship Id="rId4" Type="http://schemas.openxmlformats.org/officeDocument/2006/relationships/image" Target="../media/image13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24.png"/><Relationship Id="rId4" Type="http://schemas.openxmlformats.org/officeDocument/2006/relationships/image" Target="../media/image12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29.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2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28.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51.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47.png"/><Relationship Id="rId4" Type="http://schemas.openxmlformats.org/officeDocument/2006/relationships/image" Target="../media/image157.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42.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24.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46.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34.png"/><Relationship Id="rId4" Type="http://schemas.openxmlformats.org/officeDocument/2006/relationships/image" Target="../media/image136.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40.png"/><Relationship Id="rId4" Type="http://schemas.openxmlformats.org/officeDocument/2006/relationships/image" Target="../media/image149.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24.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50.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37.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35.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30.png"/><Relationship Id="rId4" Type="http://schemas.openxmlformats.org/officeDocument/2006/relationships/image" Target="../media/image133.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31.png"/><Relationship Id="rId4" Type="http://schemas.openxmlformats.org/officeDocument/2006/relationships/image" Target="../media/image141.png"/><Relationship Id="rId5" Type="http://schemas.openxmlformats.org/officeDocument/2006/relationships/image" Target="../media/image143.png"/><Relationship Id="rId6" Type="http://schemas.openxmlformats.org/officeDocument/2006/relationships/image" Target="../media/image145.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24.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38.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39.png"/><Relationship Id="rId4" Type="http://schemas.openxmlformats.org/officeDocument/2006/relationships/image" Target="../media/image148.png"/><Relationship Id="rId5" Type="http://schemas.openxmlformats.org/officeDocument/2006/relationships/image" Target="../media/image162.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55.png"/><Relationship Id="rId4" Type="http://schemas.openxmlformats.org/officeDocument/2006/relationships/image" Target="../media/image153.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24.png"/><Relationship Id="rId4" Type="http://schemas.openxmlformats.org/officeDocument/2006/relationships/image" Target="../media/image156.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161.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54.png"/><Relationship Id="rId4" Type="http://schemas.openxmlformats.org/officeDocument/2006/relationships/image" Target="../media/image167.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60.png"/><Relationship Id="rId4" Type="http://schemas.openxmlformats.org/officeDocument/2006/relationships/image" Target="../media/image152.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59.png"/><Relationship Id="rId4" Type="http://schemas.openxmlformats.org/officeDocument/2006/relationships/image" Target="../media/image158.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80.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24.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64.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85.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70.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170.png"/><Relationship Id="rId4" Type="http://schemas.openxmlformats.org/officeDocument/2006/relationships/image" Target="../media/image175.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24.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172.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image" Target="../media/image168.png"/><Relationship Id="rId4" Type="http://schemas.openxmlformats.org/officeDocument/2006/relationships/image" Target="../media/image163.png"/><Relationship Id="rId5" Type="http://schemas.openxmlformats.org/officeDocument/2006/relationships/image" Target="../media/image166.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176.png"/><Relationship Id="rId4" Type="http://schemas.openxmlformats.org/officeDocument/2006/relationships/image" Target="../media/image174.png"/><Relationship Id="rId5" Type="http://schemas.openxmlformats.org/officeDocument/2006/relationships/image" Target="../media/image171.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 Id="rId3" Type="http://schemas.openxmlformats.org/officeDocument/2006/relationships/image" Target="../media/image24.png"/><Relationship Id="rId4" Type="http://schemas.openxmlformats.org/officeDocument/2006/relationships/image" Target="../media/image169.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65.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73.png"/><Relationship Id="rId4" Type="http://schemas.openxmlformats.org/officeDocument/2006/relationships/image" Target="../media/image181.png"/><Relationship Id="rId5" Type="http://schemas.openxmlformats.org/officeDocument/2006/relationships/image" Target="../media/image178.png"/><Relationship Id="rId6" Type="http://schemas.openxmlformats.org/officeDocument/2006/relationships/image" Target="../media/image177.png"/><Relationship Id="rId7" Type="http://schemas.openxmlformats.org/officeDocument/2006/relationships/image" Target="../media/image184.png"/><Relationship Id="rId8" Type="http://schemas.openxmlformats.org/officeDocument/2006/relationships/image" Target="../media/image179.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187.png"/><Relationship Id="rId4" Type="http://schemas.openxmlformats.org/officeDocument/2006/relationships/image" Target="../media/image182.png"/><Relationship Id="rId5" Type="http://schemas.openxmlformats.org/officeDocument/2006/relationships/image" Target="../media/image189.png"/><Relationship Id="rId6" Type="http://schemas.openxmlformats.org/officeDocument/2006/relationships/image" Target="../media/image183.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 Id="rId3" Type="http://schemas.openxmlformats.org/officeDocument/2006/relationships/image" Target="../media/image24.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91.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image" Target="../media/image192.png"/><Relationship Id="rId4" Type="http://schemas.openxmlformats.org/officeDocument/2006/relationships/image" Target="../media/image199.png"/><Relationship Id="rId5" Type="http://schemas.openxmlformats.org/officeDocument/2006/relationships/image" Target="../media/image197.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196.png"/><Relationship Id="rId4" Type="http://schemas.openxmlformats.org/officeDocument/2006/relationships/image" Target="../media/image188.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 Id="rId3" Type="http://schemas.openxmlformats.org/officeDocument/2006/relationships/image" Target="../media/image186.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 Id="rId3" Type="http://schemas.openxmlformats.org/officeDocument/2006/relationships/image" Target="../media/image204.png"/><Relationship Id="rId4" Type="http://schemas.openxmlformats.org/officeDocument/2006/relationships/image" Target="../media/image203.png"/><Relationship Id="rId5" Type="http://schemas.openxmlformats.org/officeDocument/2006/relationships/image" Target="../media/image198.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image" Target="../media/image205.png"/><Relationship Id="rId4" Type="http://schemas.openxmlformats.org/officeDocument/2006/relationships/image" Target="../media/image201.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24.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202.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image" Target="../media/image190.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 Id="rId3" Type="http://schemas.openxmlformats.org/officeDocument/2006/relationships/image" Target="../media/image200.png"/><Relationship Id="rId4" Type="http://schemas.openxmlformats.org/officeDocument/2006/relationships/image" Target="../media/image193.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 Id="rId3" Type="http://schemas.openxmlformats.org/officeDocument/2006/relationships/image" Target="../media/image195.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30" name="Shape 130"/>
        <p:cNvGrpSpPr/>
        <p:nvPr/>
      </p:nvGrpSpPr>
      <p:grpSpPr>
        <a:xfrm>
          <a:off x="0" y="0"/>
          <a:ext cx="0" cy="0"/>
          <a:chOff x="0" y="0"/>
          <a:chExt cx="0" cy="0"/>
        </a:xfrm>
      </p:grpSpPr>
      <p:sp>
        <p:nvSpPr>
          <p:cNvPr id="131" name="Google Shape;131;p31"/>
          <p:cNvSpPr txBox="1"/>
          <p:nvPr>
            <p:ph type="ctrTitle"/>
          </p:nvPr>
        </p:nvSpPr>
        <p:spPr>
          <a:xfrm>
            <a:off x="758025" y="1579027"/>
            <a:ext cx="7772400" cy="1522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Fraction Equivalence and Comparison</a:t>
            </a:r>
            <a:endParaRPr b="0" sz="4400">
              <a:solidFill>
                <a:srgbClr val="434343"/>
              </a:solidFill>
              <a:latin typeface="Hepta Slab"/>
              <a:ea typeface="Hepta Slab"/>
              <a:cs typeface="Hepta Slab"/>
              <a:sym typeface="Hepta Slab"/>
            </a:endParaRPr>
          </a:p>
          <a:p>
            <a:pPr indent="0" lvl="0" marL="0" rtl="0" algn="l">
              <a:spcBef>
                <a:spcPts val="0"/>
              </a:spcBef>
              <a:spcAft>
                <a:spcPts val="0"/>
              </a:spcAft>
              <a:buNone/>
            </a:pPr>
            <a:r>
              <a:t/>
            </a:r>
            <a:endParaRPr b="0" sz="1500">
              <a:solidFill>
                <a:srgbClr val="FFFFFF"/>
              </a:solidFill>
              <a:latin typeface="Hepta Slab"/>
              <a:ea typeface="Hepta Slab"/>
              <a:cs typeface="Hepta Slab"/>
              <a:sym typeface="Hepta Slab"/>
            </a:endParaRPr>
          </a:p>
          <a:p>
            <a:pPr indent="0" lvl="0" marL="0" rtl="0" algn="ctr">
              <a:spcBef>
                <a:spcPts val="0"/>
              </a:spcBef>
              <a:spcAft>
                <a:spcPts val="0"/>
              </a:spcAft>
              <a:buNone/>
            </a:pPr>
            <a:r>
              <a:rPr b="0" lang="en" sz="2000">
                <a:solidFill>
                  <a:srgbClr val="434343"/>
                </a:solidFill>
                <a:latin typeface="Hepta Slab"/>
                <a:ea typeface="Hepta Slab"/>
                <a:cs typeface="Hepta Slab"/>
                <a:sym typeface="Hepta Slab"/>
              </a:rPr>
              <a:t>Grade 4</a:t>
            </a:r>
            <a:r>
              <a:rPr b="0" lang="en" sz="2000">
                <a:solidFill>
                  <a:srgbClr val="434343"/>
                </a:solidFill>
                <a:latin typeface="Hepta Slab"/>
                <a:ea typeface="Hepta Slab"/>
                <a:cs typeface="Hepta Slab"/>
                <a:sym typeface="Hepta Slab"/>
              </a:rPr>
              <a:t>:</a:t>
            </a:r>
            <a:r>
              <a:rPr b="0" lang="en" sz="2000">
                <a:solidFill>
                  <a:srgbClr val="434343"/>
                </a:solidFill>
                <a:latin typeface="Hepta Slab"/>
                <a:ea typeface="Hepta Slab"/>
                <a:cs typeface="Hepta Slab"/>
                <a:sym typeface="Hepta Slab"/>
              </a:rPr>
              <a:t> Unit </a:t>
            </a:r>
            <a:r>
              <a:rPr lang="en" sz="2000">
                <a:solidFill>
                  <a:srgbClr val="434343"/>
                </a:solidFill>
                <a:latin typeface="Hepta Slab"/>
                <a:ea typeface="Hepta Slab"/>
                <a:cs typeface="Hepta Slab"/>
                <a:sym typeface="Hepta Slab"/>
              </a:rPr>
              <a:t>2</a:t>
            </a:r>
            <a:endParaRPr b="0" sz="2000">
              <a:solidFill>
                <a:srgbClr val="434343"/>
              </a:solidFill>
              <a:latin typeface="Hepta Slab"/>
              <a:ea typeface="Hepta Slab"/>
              <a:cs typeface="Hepta Slab"/>
              <a:sym typeface="Hepta Slab"/>
            </a:endParaRPr>
          </a:p>
        </p:txBody>
      </p:sp>
      <p:pic>
        <p:nvPicPr>
          <p:cNvPr id="132" name="Google Shape;132;p31"/>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33" name="Google Shape;133;p31"/>
          <p:cNvSpPr txBox="1"/>
          <p:nvPr/>
        </p:nvSpPr>
        <p:spPr>
          <a:xfrm>
            <a:off x="668825" y="4326025"/>
            <a:ext cx="5525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a:t>
            </a:r>
            <a:r>
              <a:rPr lang="en">
                <a:solidFill>
                  <a:srgbClr val="666666"/>
                </a:solidFill>
                <a:latin typeface="Hepta Slab"/>
                <a:ea typeface="Hepta Slab"/>
                <a:cs typeface="Hepta Slab"/>
                <a:sym typeface="Hepta Slab"/>
              </a:rPr>
              <a:t>4.NF.A.1, 4.NF.A.2</a:t>
            </a:r>
            <a:endParaRPr>
              <a:solidFill>
                <a:srgbClr val="666666"/>
              </a:solidFill>
              <a:latin typeface="Hepta Slab"/>
              <a:ea typeface="Hepta Slab"/>
              <a:cs typeface="Hepta Slab"/>
              <a:sym typeface="Hepta Slab"/>
            </a:endParaRPr>
          </a:p>
        </p:txBody>
      </p:sp>
      <p:sp>
        <p:nvSpPr>
          <p:cNvPr id="134" name="Google Shape;134;p31"/>
          <p:cNvSpPr txBox="1"/>
          <p:nvPr/>
        </p:nvSpPr>
        <p:spPr>
          <a:xfrm>
            <a:off x="0" y="47738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5, Unit 2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32"/>
          <p:cNvSpPr txBox="1"/>
          <p:nvPr>
            <p:ph idx="4294967295" type="title"/>
          </p:nvPr>
        </p:nvSpPr>
        <p:spPr>
          <a:xfrm>
            <a:off x="502050" y="133550"/>
            <a:ext cx="8139900" cy="73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2200">
                <a:solidFill>
                  <a:srgbClr val="434343"/>
                </a:solidFill>
                <a:latin typeface="Hepta Slab"/>
                <a:ea typeface="Hepta Slab"/>
                <a:cs typeface="Hepta Slab"/>
                <a:sym typeface="Hepta Slab"/>
              </a:rPr>
              <a:t>Unit </a:t>
            </a:r>
            <a:r>
              <a:rPr lang="en" sz="2200">
                <a:solidFill>
                  <a:srgbClr val="434343"/>
                </a:solidFill>
                <a:latin typeface="Hepta Slab"/>
                <a:ea typeface="Hepta Slab"/>
                <a:cs typeface="Hepta Slab"/>
                <a:sym typeface="Hepta Slab"/>
              </a:rPr>
              <a:t>2</a:t>
            </a:r>
            <a:r>
              <a:rPr b="0" lang="en" sz="2200">
                <a:solidFill>
                  <a:srgbClr val="434343"/>
                </a:solidFill>
                <a:latin typeface="Hepta Slab"/>
                <a:ea typeface="Hepta Slab"/>
                <a:cs typeface="Hepta Slab"/>
                <a:sym typeface="Hepta Slab"/>
              </a:rPr>
              <a:t> Progression Overview</a:t>
            </a:r>
            <a:endParaRPr b="0" sz="200">
              <a:solidFill>
                <a:srgbClr val="434343"/>
              </a:solidFill>
              <a:latin typeface="Hepta Slab"/>
              <a:ea typeface="Hepta Slab"/>
              <a:cs typeface="Hepta Slab"/>
              <a:sym typeface="Hepta Slab"/>
            </a:endParaRPr>
          </a:p>
          <a:p>
            <a:pPr indent="0" lvl="0" marL="0" rtl="0" algn="l">
              <a:spcBef>
                <a:spcPts val="0"/>
              </a:spcBef>
              <a:spcAft>
                <a:spcPts val="0"/>
              </a:spcAft>
              <a:buNone/>
            </a:pPr>
            <a:r>
              <a:t/>
            </a:r>
            <a:endParaRPr b="0" sz="2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solidFill>
                  <a:srgbClr val="434343"/>
                </a:solidFill>
                <a:latin typeface="Hepta Slab"/>
                <a:ea typeface="Hepta Slab"/>
                <a:cs typeface="Hepta Slab"/>
                <a:sym typeface="Hepta Slab"/>
              </a:rPr>
              <a:t>Fraction Equivalence and Comparison</a:t>
            </a:r>
            <a:endParaRPr b="0" sz="1800">
              <a:solidFill>
                <a:srgbClr val="434343"/>
              </a:solidFill>
              <a:latin typeface="Hepta Slab"/>
              <a:ea typeface="Hepta Slab"/>
              <a:cs typeface="Hepta Slab"/>
              <a:sym typeface="Hepta Slab"/>
            </a:endParaRPr>
          </a:p>
        </p:txBody>
      </p:sp>
      <p:sp>
        <p:nvSpPr>
          <p:cNvPr id="140" name="Google Shape;140;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grpSp>
        <p:nvGrpSpPr>
          <p:cNvPr id="141" name="Google Shape;141;p32"/>
          <p:cNvGrpSpPr/>
          <p:nvPr/>
        </p:nvGrpSpPr>
        <p:grpSpPr>
          <a:xfrm>
            <a:off x="5624292" y="938763"/>
            <a:ext cx="3305700" cy="2044690"/>
            <a:chOff x="5632317" y="1189775"/>
            <a:chExt cx="3305700" cy="2367087"/>
          </a:xfrm>
        </p:grpSpPr>
        <p:sp>
          <p:nvSpPr>
            <p:cNvPr id="142" name="Google Shape;142;p32"/>
            <p:cNvSpPr/>
            <p:nvPr/>
          </p:nvSpPr>
          <p:spPr>
            <a:xfrm>
              <a:off x="5632317" y="1189775"/>
              <a:ext cx="3305700" cy="669000"/>
            </a:xfrm>
            <a:prstGeom prst="chevron">
              <a:avLst>
                <a:gd fmla="val 44221" name="adj"/>
              </a:avLst>
            </a:prstGeom>
            <a:solidFill>
              <a:schemeClr val="accent3"/>
            </a:solidFill>
            <a:ln>
              <a:noFill/>
            </a:ln>
          </p:spPr>
          <p:txBody>
            <a:bodyPr anchorCtr="0" anchor="ctr" bIns="91425" lIns="91425" spcFirstLastPara="1" rIns="91425" wrap="square" tIns="91425">
              <a:noAutofit/>
            </a:bodyPr>
            <a:lstStyle/>
            <a:p>
              <a:pPr indent="0" lvl="0" marL="457200" rtl="0" algn="ctr">
                <a:spcBef>
                  <a:spcPts val="0"/>
                </a:spcBef>
                <a:spcAft>
                  <a:spcPts val="0"/>
                </a:spcAft>
                <a:buNone/>
              </a:pPr>
              <a:r>
                <a:rPr lang="en">
                  <a:latin typeface="Quicksand"/>
                  <a:ea typeface="Quicksand"/>
                  <a:cs typeface="Quicksand"/>
                  <a:sym typeface="Quicksand"/>
                </a:rPr>
                <a:t> Section B</a:t>
              </a:r>
              <a:endParaRPr>
                <a:latin typeface="Quicksand"/>
                <a:ea typeface="Quicksand"/>
                <a:cs typeface="Quicksand"/>
                <a:sym typeface="Quicksand"/>
              </a:endParaRPr>
            </a:p>
            <a:p>
              <a:pPr indent="0" lvl="0" marL="457200" rtl="0" algn="ctr">
                <a:spcBef>
                  <a:spcPts val="0"/>
                </a:spcBef>
                <a:spcAft>
                  <a:spcPts val="0"/>
                </a:spcAft>
                <a:buNone/>
              </a:pPr>
              <a:r>
                <a:rPr lang="en">
                  <a:latin typeface="Quicksand"/>
                  <a:ea typeface="Quicksand"/>
                  <a:cs typeface="Quicksand"/>
                  <a:sym typeface="Quicksand"/>
                </a:rPr>
                <a:t>Lessons 12-17</a:t>
              </a:r>
              <a:endParaRPr>
                <a:latin typeface="Quicksand"/>
                <a:ea typeface="Quicksand"/>
                <a:cs typeface="Quicksand"/>
                <a:sym typeface="Quicksand"/>
              </a:endParaRPr>
            </a:p>
          </p:txBody>
        </p:sp>
        <p:sp>
          <p:nvSpPr>
            <p:cNvPr id="143" name="Google Shape;143;p32"/>
            <p:cNvSpPr txBox="1"/>
            <p:nvPr/>
          </p:nvSpPr>
          <p:spPr>
            <a:xfrm>
              <a:off x="6064550" y="1968962"/>
              <a:ext cx="23289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Use visual representations or a numerical process to reason about fraction comparison.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grpSp>
        <p:nvGrpSpPr>
          <p:cNvPr id="144" name="Google Shape;144;p32"/>
          <p:cNvGrpSpPr/>
          <p:nvPr/>
        </p:nvGrpSpPr>
        <p:grpSpPr>
          <a:xfrm>
            <a:off x="0" y="938825"/>
            <a:ext cx="3546900" cy="2479550"/>
            <a:chOff x="0" y="1189989"/>
            <a:chExt cx="3546900" cy="3199419"/>
          </a:xfrm>
        </p:grpSpPr>
        <p:sp>
          <p:nvSpPr>
            <p:cNvPr id="145" name="Google Shape;145;p32"/>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6" name="Google Shape;146;p32"/>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Make sense of fractions with denominators 2, 3, 4, 5, 6, 8, 10, and 12 through physical representations and diagrams.</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Reason about the location of fractions on the number line. </a:t>
              </a:r>
              <a:endParaRPr sz="12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grpSp>
        <p:nvGrpSpPr>
          <p:cNvPr id="147" name="Google Shape;147;p32"/>
          <p:cNvGrpSpPr/>
          <p:nvPr/>
        </p:nvGrpSpPr>
        <p:grpSpPr>
          <a:xfrm>
            <a:off x="2919154" y="938763"/>
            <a:ext cx="3305700" cy="2399676"/>
            <a:chOff x="2944204" y="1189775"/>
            <a:chExt cx="3305700" cy="2778046"/>
          </a:xfrm>
        </p:grpSpPr>
        <p:sp>
          <p:nvSpPr>
            <p:cNvPr id="148" name="Google Shape;148;p32"/>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9" name="Google Shape;149;p32"/>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Generate equivalent fractions with the following denominators: 2, 3, 4, 5, 6, 8, 10, 12, and 100.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Use visual representations to reason about fraction equivalence, including using benchmarks such as 1/2 and 1.</a:t>
              </a:r>
              <a:endParaRPr sz="1200">
                <a:solidFill>
                  <a:schemeClr val="dk1"/>
                </a:solidFill>
                <a:latin typeface="Quicksand"/>
                <a:ea typeface="Quicksand"/>
                <a:cs typeface="Quicksand"/>
                <a:sym typeface="Quicksand"/>
              </a:endParaRPr>
            </a:p>
          </p:txBody>
        </p:sp>
      </p:grpSp>
      <p:sp>
        <p:nvSpPr>
          <p:cNvPr id="150" name="Google Shape;150;p32"/>
          <p:cNvSpPr txBox="1"/>
          <p:nvPr/>
        </p:nvSpPr>
        <p:spPr>
          <a:xfrm>
            <a:off x="972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1-6</a:t>
            </a:r>
            <a:endParaRPr>
              <a:latin typeface="Quicksand"/>
              <a:ea typeface="Quicksand"/>
              <a:cs typeface="Quicksand"/>
              <a:sym typeface="Quicksand"/>
            </a:endParaRPr>
          </a:p>
          <a:p>
            <a:pPr indent="0" lvl="0" marL="0" rtl="0" algn="ctr">
              <a:spcBef>
                <a:spcPts val="0"/>
              </a:spcBef>
              <a:spcAft>
                <a:spcPts val="0"/>
              </a:spcAft>
              <a:buNone/>
            </a:pPr>
            <a:r>
              <a:t/>
            </a:r>
            <a:endParaRPr sz="1000">
              <a:latin typeface="Quicksand"/>
              <a:ea typeface="Quicksand"/>
              <a:cs typeface="Quicksand"/>
              <a:sym typeface="Quicksand"/>
            </a:endParaRPr>
          </a:p>
        </p:txBody>
      </p:sp>
      <p:sp>
        <p:nvSpPr>
          <p:cNvPr id="151" name="Google Shape;151;p32"/>
          <p:cNvSpPr txBox="1"/>
          <p:nvPr/>
        </p:nvSpPr>
        <p:spPr>
          <a:xfrm>
            <a:off x="31651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7-11</a:t>
            </a:r>
            <a:endParaRPr>
              <a:latin typeface="Quicksand"/>
              <a:ea typeface="Quicksand"/>
              <a:cs typeface="Quicksand"/>
              <a:sym typeface="Quicksand"/>
            </a:endParaRPr>
          </a:p>
          <a:p>
            <a:pPr indent="0" lvl="0" marL="0" rtl="0" algn="ctr">
              <a:spcBef>
                <a:spcPts val="0"/>
              </a:spcBef>
              <a:spcAft>
                <a:spcPts val="0"/>
              </a:spcAft>
              <a:buNone/>
            </a:pPr>
            <a:r>
              <a:t/>
            </a:r>
            <a:endParaRPr sz="1000">
              <a:latin typeface="Quicksand"/>
              <a:ea typeface="Quicksand"/>
              <a:cs typeface="Quicksand"/>
              <a:sym typeface="Quicksand"/>
            </a:endParaRPr>
          </a:p>
        </p:txBody>
      </p:sp>
      <p:pic>
        <p:nvPicPr>
          <p:cNvPr id="152" name="Google Shape;152;p32"/>
          <p:cNvPicPr preferRelativeResize="0"/>
          <p:nvPr/>
        </p:nvPicPr>
        <p:blipFill>
          <a:blip r:embed="rId3">
            <a:alphaModFix/>
          </a:blip>
          <a:stretch>
            <a:fillRect/>
          </a:stretch>
        </p:blipFill>
        <p:spPr>
          <a:xfrm>
            <a:off x="208975" y="3338446"/>
            <a:ext cx="2419160" cy="652800"/>
          </a:xfrm>
          <a:prstGeom prst="rect">
            <a:avLst/>
          </a:prstGeom>
          <a:noFill/>
          <a:ln>
            <a:noFill/>
          </a:ln>
        </p:spPr>
      </p:pic>
      <p:pic>
        <p:nvPicPr>
          <p:cNvPr id="153" name="Google Shape;153;p32"/>
          <p:cNvPicPr preferRelativeResize="0"/>
          <p:nvPr/>
        </p:nvPicPr>
        <p:blipFill>
          <a:blip r:embed="rId4">
            <a:alphaModFix/>
          </a:blip>
          <a:stretch>
            <a:fillRect/>
          </a:stretch>
        </p:blipFill>
        <p:spPr>
          <a:xfrm>
            <a:off x="302425" y="4213925"/>
            <a:ext cx="2247900" cy="608275"/>
          </a:xfrm>
          <a:prstGeom prst="rect">
            <a:avLst/>
          </a:prstGeom>
          <a:noFill/>
          <a:ln>
            <a:noFill/>
          </a:ln>
        </p:spPr>
      </p:pic>
      <p:pic>
        <p:nvPicPr>
          <p:cNvPr id="154" name="Google Shape;154;p32"/>
          <p:cNvPicPr preferRelativeResize="0"/>
          <p:nvPr/>
        </p:nvPicPr>
        <p:blipFill>
          <a:blip r:embed="rId5">
            <a:alphaModFix/>
          </a:blip>
          <a:stretch>
            <a:fillRect/>
          </a:stretch>
        </p:blipFill>
        <p:spPr>
          <a:xfrm>
            <a:off x="3306373" y="3654881"/>
            <a:ext cx="2642700" cy="1309992"/>
          </a:xfrm>
          <a:prstGeom prst="rect">
            <a:avLst/>
          </a:prstGeom>
          <a:noFill/>
          <a:ln>
            <a:noFill/>
          </a:ln>
        </p:spPr>
      </p:pic>
      <p:pic>
        <p:nvPicPr>
          <p:cNvPr id="155" name="Google Shape;155;p32"/>
          <p:cNvPicPr preferRelativeResize="0"/>
          <p:nvPr/>
        </p:nvPicPr>
        <p:blipFill>
          <a:blip r:embed="rId6">
            <a:alphaModFix/>
          </a:blip>
          <a:stretch>
            <a:fillRect/>
          </a:stretch>
        </p:blipFill>
        <p:spPr>
          <a:xfrm>
            <a:off x="6705125" y="3482672"/>
            <a:ext cx="1950050" cy="13831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59" name="Shape 159"/>
        <p:cNvGrpSpPr/>
        <p:nvPr/>
      </p:nvGrpSpPr>
      <p:grpSpPr>
        <a:xfrm>
          <a:off x="0" y="0"/>
          <a:ext cx="0" cy="0"/>
          <a:chOff x="0" y="0"/>
          <a:chExt cx="0" cy="0"/>
        </a:xfrm>
      </p:grpSpPr>
      <p:sp>
        <p:nvSpPr>
          <p:cNvPr id="160" name="Google Shape;160;p33">
            <a:hlinkClick action="ppaction://hlinksldjump" r:id="rId3"/>
          </p:cNvPr>
          <p:cNvSpPr txBox="1"/>
          <p:nvPr/>
        </p:nvSpPr>
        <p:spPr>
          <a:xfrm>
            <a:off x="579338"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45818E"/>
              </a:solidFill>
              <a:latin typeface="Hepta Slab"/>
              <a:ea typeface="Hepta Slab"/>
              <a:cs typeface="Hepta Slab"/>
              <a:sym typeface="Hepta Slab"/>
            </a:endParaRPr>
          </a:p>
        </p:txBody>
      </p:sp>
      <p:sp>
        <p:nvSpPr>
          <p:cNvPr id="161" name="Google Shape;161;p33">
            <a:hlinkClick action="ppaction://hlinksldjump" r:id="rId5"/>
          </p:cNvPr>
          <p:cNvSpPr txBox="1"/>
          <p:nvPr/>
        </p:nvSpPr>
        <p:spPr>
          <a:xfrm>
            <a:off x="1321075"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45818E"/>
              </a:solidFill>
              <a:latin typeface="Hepta Slab"/>
              <a:ea typeface="Hepta Slab"/>
              <a:cs typeface="Hepta Slab"/>
              <a:sym typeface="Hepta Slab"/>
            </a:endParaRPr>
          </a:p>
        </p:txBody>
      </p:sp>
      <p:sp>
        <p:nvSpPr>
          <p:cNvPr id="162" name="Google Shape;162;p33">
            <a:hlinkClick action="ppaction://hlinksldjump" r:id="rId7"/>
          </p:cNvPr>
          <p:cNvSpPr txBox="1"/>
          <p:nvPr/>
        </p:nvSpPr>
        <p:spPr>
          <a:xfrm>
            <a:off x="2062800"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45818E"/>
              </a:solidFill>
              <a:latin typeface="Hepta Slab"/>
              <a:ea typeface="Hepta Slab"/>
              <a:cs typeface="Hepta Slab"/>
              <a:sym typeface="Hepta Slab"/>
            </a:endParaRPr>
          </a:p>
        </p:txBody>
      </p:sp>
      <p:sp>
        <p:nvSpPr>
          <p:cNvPr id="163" name="Google Shape;163;p33">
            <a:hlinkClick action="ppaction://hlinksldjump" r:id="rId9"/>
          </p:cNvPr>
          <p:cNvSpPr txBox="1"/>
          <p:nvPr/>
        </p:nvSpPr>
        <p:spPr>
          <a:xfrm>
            <a:off x="2796475"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45818E"/>
              </a:solidFill>
              <a:latin typeface="Hepta Slab"/>
              <a:ea typeface="Hepta Slab"/>
              <a:cs typeface="Hepta Slab"/>
              <a:sym typeface="Hepta Slab"/>
            </a:endParaRPr>
          </a:p>
        </p:txBody>
      </p:sp>
      <p:sp>
        <p:nvSpPr>
          <p:cNvPr id="164" name="Google Shape;164;p33">
            <a:hlinkClick action="ppaction://hlinksldjump" r:id="rId11"/>
          </p:cNvPr>
          <p:cNvSpPr txBox="1"/>
          <p:nvPr/>
        </p:nvSpPr>
        <p:spPr>
          <a:xfrm>
            <a:off x="3530150"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45818E"/>
              </a:solidFill>
              <a:latin typeface="Hepta Slab"/>
              <a:ea typeface="Hepta Slab"/>
              <a:cs typeface="Hepta Slab"/>
              <a:sym typeface="Hepta Slab"/>
            </a:endParaRPr>
          </a:p>
        </p:txBody>
      </p:sp>
      <p:sp>
        <p:nvSpPr>
          <p:cNvPr id="165" name="Google Shape;165;p33">
            <a:hlinkClick action="ppaction://hlinksldjump" r:id="rId14"/>
          </p:cNvPr>
          <p:cNvSpPr txBox="1"/>
          <p:nvPr/>
        </p:nvSpPr>
        <p:spPr>
          <a:xfrm>
            <a:off x="4313938"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45818E"/>
              </a:solidFill>
              <a:latin typeface="Hepta Slab"/>
              <a:ea typeface="Hepta Slab"/>
              <a:cs typeface="Hepta Slab"/>
              <a:sym typeface="Hepta Slab"/>
            </a:endParaRPr>
          </a:p>
        </p:txBody>
      </p:sp>
      <p:sp>
        <p:nvSpPr>
          <p:cNvPr id="166" name="Google Shape;166;p33">
            <a:hlinkClick/>
          </p:cNvPr>
          <p:cNvSpPr txBox="1"/>
          <p:nvPr/>
        </p:nvSpPr>
        <p:spPr>
          <a:xfrm>
            <a:off x="5063488"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7">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8">
                  <a:extLst>
                    <a:ext uri="{A12FA001-AC4F-418D-AE19-62706E023703}">
                      <ahyp:hlinkClr val="tx"/>
                    </a:ext>
                  </a:extLst>
                </a:hlinkClick>
              </a:rPr>
              <a:t>7</a:t>
            </a:r>
            <a:endParaRPr b="1" sz="2200">
              <a:solidFill>
                <a:srgbClr val="45818E"/>
              </a:solidFill>
              <a:latin typeface="Hepta Slab"/>
              <a:ea typeface="Hepta Slab"/>
              <a:cs typeface="Hepta Slab"/>
              <a:sym typeface="Hepta Slab"/>
            </a:endParaRPr>
          </a:p>
        </p:txBody>
      </p:sp>
      <p:pic>
        <p:nvPicPr>
          <p:cNvPr id="167" name="Google Shape;167;p33">
            <a:hlinkClick r:id="rId19"/>
          </p:cNvPr>
          <p:cNvPicPr preferRelativeResize="0"/>
          <p:nvPr/>
        </p:nvPicPr>
        <p:blipFill>
          <a:blip r:embed="rId20">
            <a:alphaModFix/>
          </a:blip>
          <a:stretch>
            <a:fillRect/>
          </a:stretch>
        </p:blipFill>
        <p:spPr>
          <a:xfrm>
            <a:off x="8064186" y="1665250"/>
            <a:ext cx="548700" cy="560038"/>
          </a:xfrm>
          <a:prstGeom prst="rect">
            <a:avLst/>
          </a:prstGeom>
          <a:noFill/>
          <a:ln cap="flat" cmpd="sng" w="38100">
            <a:solidFill>
              <a:srgbClr val="595959"/>
            </a:solidFill>
            <a:prstDash val="solid"/>
            <a:round/>
            <a:headEnd len="sm" w="sm" type="none"/>
            <a:tailEnd len="sm" w="sm" type="none"/>
          </a:ln>
        </p:spPr>
      </p:pic>
      <p:pic>
        <p:nvPicPr>
          <p:cNvPr id="168" name="Google Shape;168;p33">
            <a:hlinkClick r:id="rId21"/>
          </p:cNvPr>
          <p:cNvPicPr preferRelativeResize="0"/>
          <p:nvPr/>
        </p:nvPicPr>
        <p:blipFill>
          <a:blip r:embed="rId22">
            <a:alphaModFix/>
          </a:blip>
          <a:stretch>
            <a:fillRect/>
          </a:stretch>
        </p:blipFill>
        <p:spPr>
          <a:xfrm>
            <a:off x="8064199" y="2473611"/>
            <a:ext cx="580025" cy="506289"/>
          </a:xfrm>
          <a:prstGeom prst="rect">
            <a:avLst/>
          </a:prstGeom>
          <a:noFill/>
          <a:ln cap="flat" cmpd="sng" w="38100">
            <a:solidFill>
              <a:srgbClr val="595959"/>
            </a:solidFill>
            <a:prstDash val="solid"/>
            <a:round/>
            <a:headEnd len="sm" w="sm" type="none"/>
            <a:tailEnd len="sm" w="sm" type="none"/>
          </a:ln>
        </p:spPr>
      </p:pic>
      <p:sp>
        <p:nvSpPr>
          <p:cNvPr id="169" name="Google Shape;169;p33">
            <a:hlinkClick/>
          </p:cNvPr>
          <p:cNvSpPr txBox="1"/>
          <p:nvPr/>
        </p:nvSpPr>
        <p:spPr>
          <a:xfrm>
            <a:off x="5813050" y="21635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23">
                  <a:extLst>
                    <a:ext uri="{A12FA001-AC4F-418D-AE19-62706E023703}">
                      <ahyp:hlinkClr val="tx"/>
                    </a:ext>
                  </a:extLst>
                </a:hlinkClick>
              </a:rPr>
              <a:t>L8</a:t>
            </a:r>
            <a:endParaRPr b="1" sz="2200">
              <a:solidFill>
                <a:srgbClr val="45818E"/>
              </a:solidFill>
              <a:latin typeface="Hepta Slab"/>
              <a:ea typeface="Hepta Slab"/>
              <a:cs typeface="Hepta Slab"/>
              <a:sym typeface="Hepta Slab"/>
            </a:endParaRPr>
          </a:p>
        </p:txBody>
      </p:sp>
      <p:grpSp>
        <p:nvGrpSpPr>
          <p:cNvPr id="170" name="Google Shape;170;p33"/>
          <p:cNvGrpSpPr/>
          <p:nvPr/>
        </p:nvGrpSpPr>
        <p:grpSpPr>
          <a:xfrm>
            <a:off x="8000373" y="283909"/>
            <a:ext cx="780563" cy="669288"/>
            <a:chOff x="570875" y="4322250"/>
            <a:chExt cx="443300" cy="443325"/>
          </a:xfrm>
        </p:grpSpPr>
        <p:sp>
          <p:nvSpPr>
            <p:cNvPr id="171" name="Google Shape;171;p33"/>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3"/>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3"/>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3"/>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5" name="Google Shape;175;p33"/>
          <p:cNvSpPr txBox="1"/>
          <p:nvPr/>
        </p:nvSpPr>
        <p:spPr>
          <a:xfrm>
            <a:off x="1680950" y="583250"/>
            <a:ext cx="5276100" cy="579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2 Quick Links</a:t>
            </a:r>
            <a:endParaRPr sz="3200">
              <a:solidFill>
                <a:srgbClr val="434343"/>
              </a:solidFill>
              <a:latin typeface="Gayathri"/>
              <a:ea typeface="Gayathri"/>
              <a:cs typeface="Gayathri"/>
              <a:sym typeface="Gayathri"/>
            </a:endParaRPr>
          </a:p>
        </p:txBody>
      </p:sp>
      <p:sp>
        <p:nvSpPr>
          <p:cNvPr id="176" name="Google Shape;176;p33">
            <a:hlinkClick action="ppaction://hlinksldjump" r:id="rId24"/>
          </p:cNvPr>
          <p:cNvSpPr txBox="1"/>
          <p:nvPr/>
        </p:nvSpPr>
        <p:spPr>
          <a:xfrm>
            <a:off x="2804525" y="1119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25">
                  <a:extLst>
                    <a:ext uri="{A12FA001-AC4F-418D-AE19-62706E023703}">
                      <ahyp:hlinkClr val="tx"/>
                    </a:ext>
                  </a:extLst>
                </a:hlinkClick>
              </a:rPr>
              <a:t>Adapt 4</a:t>
            </a:r>
            <a:endParaRPr b="1" sz="1000">
              <a:solidFill>
                <a:srgbClr val="434343"/>
              </a:solidFill>
              <a:latin typeface="Hepta Slab"/>
              <a:ea typeface="Hepta Slab"/>
              <a:cs typeface="Hepta Slab"/>
              <a:sym typeface="Hepta Slab"/>
            </a:endParaRPr>
          </a:p>
        </p:txBody>
      </p:sp>
      <p:sp>
        <p:nvSpPr>
          <p:cNvPr id="177" name="Google Shape;177;p33">
            <a:hlinkClick action="ppaction://hlinksldjump" r:id="rId26"/>
          </p:cNvPr>
          <p:cNvSpPr txBox="1"/>
          <p:nvPr/>
        </p:nvSpPr>
        <p:spPr>
          <a:xfrm>
            <a:off x="2062800" y="1119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27">
                  <a:extLst>
                    <a:ext uri="{A12FA001-AC4F-418D-AE19-62706E023703}">
                      <ahyp:hlinkClr val="tx"/>
                    </a:ext>
                  </a:extLst>
                </a:hlinkClick>
              </a:rPr>
              <a:t>Adapt 3</a:t>
            </a:r>
            <a:endParaRPr b="1" sz="1000">
              <a:solidFill>
                <a:srgbClr val="434343"/>
              </a:solidFill>
              <a:latin typeface="Hepta Slab"/>
              <a:ea typeface="Hepta Slab"/>
              <a:cs typeface="Hepta Slab"/>
              <a:sym typeface="Hepta Slab"/>
            </a:endParaRPr>
          </a:p>
        </p:txBody>
      </p:sp>
      <p:sp>
        <p:nvSpPr>
          <p:cNvPr id="178" name="Google Shape;178;p33">
            <a:hlinkClick action="ppaction://hlinksldjump" r:id="rId28"/>
          </p:cNvPr>
          <p:cNvSpPr txBox="1"/>
          <p:nvPr/>
        </p:nvSpPr>
        <p:spPr>
          <a:xfrm>
            <a:off x="579350" y="1119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29">
                  <a:extLst>
                    <a:ext uri="{A12FA001-AC4F-418D-AE19-62706E023703}">
                      <ahyp:hlinkClr val="tx"/>
                    </a:ext>
                  </a:extLst>
                </a:hlinkClick>
              </a:rPr>
              <a:t>Adapt 1</a:t>
            </a:r>
            <a:endParaRPr b="1" sz="1000">
              <a:solidFill>
                <a:srgbClr val="434343"/>
              </a:solidFill>
              <a:latin typeface="Hepta Slab"/>
              <a:ea typeface="Hepta Slab"/>
              <a:cs typeface="Hepta Slab"/>
              <a:sym typeface="Hepta Slab"/>
            </a:endParaRPr>
          </a:p>
        </p:txBody>
      </p:sp>
      <p:sp>
        <p:nvSpPr>
          <p:cNvPr id="179" name="Google Shape;179;p33">
            <a:hlinkClick action="ppaction://hlinksldjump" r:id="rId30"/>
          </p:cNvPr>
          <p:cNvSpPr txBox="1"/>
          <p:nvPr/>
        </p:nvSpPr>
        <p:spPr>
          <a:xfrm>
            <a:off x="1321075" y="1119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31">
                  <a:extLst>
                    <a:ext uri="{A12FA001-AC4F-418D-AE19-62706E023703}">
                      <ahyp:hlinkClr val="tx"/>
                    </a:ext>
                  </a:extLst>
                </a:hlinkClick>
              </a:rPr>
              <a:t>Adapt 2</a:t>
            </a:r>
            <a:endParaRPr b="1" sz="1000">
              <a:solidFill>
                <a:srgbClr val="434343"/>
              </a:solidFill>
              <a:latin typeface="Hepta Slab"/>
              <a:ea typeface="Hepta Slab"/>
              <a:cs typeface="Hepta Slab"/>
              <a:sym typeface="Hepta Slab"/>
            </a:endParaRPr>
          </a:p>
        </p:txBody>
      </p:sp>
      <p:sp>
        <p:nvSpPr>
          <p:cNvPr id="180" name="Google Shape;180;p33">
            <a:hlinkClick/>
          </p:cNvPr>
          <p:cNvSpPr txBox="1"/>
          <p:nvPr/>
        </p:nvSpPr>
        <p:spPr>
          <a:xfrm>
            <a:off x="6563838"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hlink"/>
                </a:solidFill>
                <a:latin typeface="Hepta Slab"/>
                <a:ea typeface="Hepta Slab"/>
                <a:cs typeface="Hepta Slab"/>
                <a:sym typeface="Hepta Slab"/>
                <a:hlinkClick action="ppaction://hlinksldjump" r:id="rId32"/>
              </a:rPr>
              <a:t>L9</a:t>
            </a:r>
            <a:endParaRPr b="1" sz="2200">
              <a:solidFill>
                <a:srgbClr val="45818E"/>
              </a:solidFill>
              <a:latin typeface="Hepta Slab"/>
              <a:ea typeface="Hepta Slab"/>
              <a:cs typeface="Hepta Slab"/>
              <a:sym typeface="Hepta Slab"/>
            </a:endParaRPr>
          </a:p>
        </p:txBody>
      </p:sp>
      <p:sp>
        <p:nvSpPr>
          <p:cNvPr id="181" name="Google Shape;181;p33">
            <a:hlinkClick/>
          </p:cNvPr>
          <p:cNvSpPr txBox="1"/>
          <p:nvPr/>
        </p:nvSpPr>
        <p:spPr>
          <a:xfrm>
            <a:off x="579350"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3">
                  <a:extLst>
                    <a:ext uri="{A12FA001-AC4F-418D-AE19-62706E023703}">
                      <ahyp:hlinkClr val="tx"/>
                    </a:ext>
                  </a:extLst>
                </a:hlinkClick>
              </a:rPr>
              <a:t>L</a:t>
            </a:r>
            <a:r>
              <a:rPr b="1" lang="en" sz="1800">
                <a:solidFill>
                  <a:srgbClr val="45818E"/>
                </a:solidFill>
                <a:latin typeface="Hepta Slab"/>
                <a:ea typeface="Hepta Slab"/>
                <a:cs typeface="Hepta Slab"/>
                <a:sym typeface="Hepta Slab"/>
              </a:rPr>
              <a:t>10</a:t>
            </a:r>
            <a:endParaRPr b="1" sz="1800">
              <a:solidFill>
                <a:srgbClr val="45818E"/>
              </a:solidFill>
              <a:latin typeface="Hepta Slab"/>
              <a:ea typeface="Hepta Slab"/>
              <a:cs typeface="Hepta Slab"/>
              <a:sym typeface="Hepta Slab"/>
            </a:endParaRPr>
          </a:p>
        </p:txBody>
      </p:sp>
      <p:sp>
        <p:nvSpPr>
          <p:cNvPr id="182" name="Google Shape;182;p33">
            <a:hlinkClick/>
          </p:cNvPr>
          <p:cNvSpPr txBox="1"/>
          <p:nvPr/>
        </p:nvSpPr>
        <p:spPr>
          <a:xfrm>
            <a:off x="1321075"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4">
                  <a:extLst>
                    <a:ext uri="{A12FA001-AC4F-418D-AE19-62706E023703}">
                      <ahyp:hlinkClr val="tx"/>
                    </a:ext>
                  </a:extLst>
                </a:hlinkClick>
              </a:rPr>
              <a:t>L</a:t>
            </a:r>
            <a:r>
              <a:rPr b="1" lang="en" sz="1800">
                <a:solidFill>
                  <a:srgbClr val="45818E"/>
                </a:solidFill>
                <a:latin typeface="Hepta Slab"/>
                <a:ea typeface="Hepta Slab"/>
                <a:cs typeface="Hepta Slab"/>
                <a:sym typeface="Hepta Slab"/>
              </a:rPr>
              <a:t>11</a:t>
            </a:r>
            <a:endParaRPr b="1" sz="1800">
              <a:solidFill>
                <a:srgbClr val="45818E"/>
              </a:solidFill>
              <a:latin typeface="Hepta Slab"/>
              <a:ea typeface="Hepta Slab"/>
              <a:cs typeface="Hepta Slab"/>
              <a:sym typeface="Hepta Slab"/>
            </a:endParaRPr>
          </a:p>
        </p:txBody>
      </p:sp>
      <p:sp>
        <p:nvSpPr>
          <p:cNvPr id="183" name="Google Shape;183;p33">
            <a:hlinkClick/>
          </p:cNvPr>
          <p:cNvSpPr txBox="1"/>
          <p:nvPr/>
        </p:nvSpPr>
        <p:spPr>
          <a:xfrm>
            <a:off x="2062800"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5">
                  <a:extLst>
                    <a:ext uri="{A12FA001-AC4F-418D-AE19-62706E023703}">
                      <ahyp:hlinkClr val="tx"/>
                    </a:ext>
                  </a:extLst>
                </a:hlinkClick>
              </a:rPr>
              <a:t>L</a:t>
            </a:r>
            <a:r>
              <a:rPr b="1" lang="en" sz="1800">
                <a:solidFill>
                  <a:srgbClr val="45818E"/>
                </a:solidFill>
                <a:latin typeface="Hepta Slab"/>
                <a:ea typeface="Hepta Slab"/>
                <a:cs typeface="Hepta Slab"/>
                <a:sym typeface="Hepta Slab"/>
              </a:rPr>
              <a:t>12</a:t>
            </a:r>
            <a:endParaRPr b="1" sz="1800">
              <a:solidFill>
                <a:srgbClr val="45818E"/>
              </a:solidFill>
              <a:latin typeface="Hepta Slab"/>
              <a:ea typeface="Hepta Slab"/>
              <a:cs typeface="Hepta Slab"/>
              <a:sym typeface="Hepta Slab"/>
            </a:endParaRPr>
          </a:p>
        </p:txBody>
      </p:sp>
      <p:sp>
        <p:nvSpPr>
          <p:cNvPr id="184" name="Google Shape;184;p33">
            <a:hlinkClick/>
          </p:cNvPr>
          <p:cNvSpPr txBox="1"/>
          <p:nvPr/>
        </p:nvSpPr>
        <p:spPr>
          <a:xfrm>
            <a:off x="2804525"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6">
                  <a:extLst>
                    <a:ext uri="{A12FA001-AC4F-418D-AE19-62706E023703}">
                      <ahyp:hlinkClr val="tx"/>
                    </a:ext>
                  </a:extLst>
                </a:hlinkClick>
              </a:rPr>
              <a:t>L</a:t>
            </a:r>
            <a:r>
              <a:rPr b="1" lang="en" sz="1800">
                <a:solidFill>
                  <a:srgbClr val="45818E"/>
                </a:solidFill>
                <a:latin typeface="Hepta Slab"/>
                <a:ea typeface="Hepta Slab"/>
                <a:cs typeface="Hepta Slab"/>
                <a:sym typeface="Hepta Slab"/>
              </a:rPr>
              <a:t>13</a:t>
            </a:r>
            <a:endParaRPr b="1" sz="1800">
              <a:solidFill>
                <a:srgbClr val="45818E"/>
              </a:solidFill>
              <a:latin typeface="Hepta Slab"/>
              <a:ea typeface="Hepta Slab"/>
              <a:cs typeface="Hepta Slab"/>
              <a:sym typeface="Hepta Slab"/>
            </a:endParaRPr>
          </a:p>
        </p:txBody>
      </p:sp>
      <p:sp>
        <p:nvSpPr>
          <p:cNvPr id="185" name="Google Shape;185;p33">
            <a:hlinkClick/>
          </p:cNvPr>
          <p:cNvSpPr txBox="1"/>
          <p:nvPr/>
        </p:nvSpPr>
        <p:spPr>
          <a:xfrm>
            <a:off x="3546250"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7">
                  <a:extLst>
                    <a:ext uri="{A12FA001-AC4F-418D-AE19-62706E023703}">
                      <ahyp:hlinkClr val="tx"/>
                    </a:ext>
                  </a:extLst>
                </a:hlinkClick>
              </a:rPr>
              <a:t>L</a:t>
            </a:r>
            <a:r>
              <a:rPr b="1" lang="en" sz="1800">
                <a:solidFill>
                  <a:srgbClr val="45818E"/>
                </a:solidFill>
                <a:latin typeface="Hepta Slab"/>
                <a:ea typeface="Hepta Slab"/>
                <a:cs typeface="Hepta Slab"/>
                <a:sym typeface="Hepta Slab"/>
              </a:rPr>
              <a:t>14</a:t>
            </a:r>
            <a:endParaRPr b="1" sz="1800">
              <a:solidFill>
                <a:srgbClr val="45818E"/>
              </a:solidFill>
              <a:latin typeface="Hepta Slab"/>
              <a:ea typeface="Hepta Slab"/>
              <a:cs typeface="Hepta Slab"/>
              <a:sym typeface="Hepta Slab"/>
            </a:endParaRPr>
          </a:p>
        </p:txBody>
      </p:sp>
      <p:sp>
        <p:nvSpPr>
          <p:cNvPr id="186" name="Google Shape;186;p33">
            <a:hlinkClick/>
          </p:cNvPr>
          <p:cNvSpPr txBox="1"/>
          <p:nvPr/>
        </p:nvSpPr>
        <p:spPr>
          <a:xfrm>
            <a:off x="4287975"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8">
                  <a:extLst>
                    <a:ext uri="{A12FA001-AC4F-418D-AE19-62706E023703}">
                      <ahyp:hlinkClr val="tx"/>
                    </a:ext>
                  </a:extLst>
                </a:hlinkClick>
              </a:rPr>
              <a:t>L</a:t>
            </a:r>
            <a:r>
              <a:rPr b="1" lang="en" sz="1800">
                <a:solidFill>
                  <a:srgbClr val="45818E"/>
                </a:solidFill>
                <a:latin typeface="Hepta Slab"/>
                <a:ea typeface="Hepta Slab"/>
                <a:cs typeface="Hepta Slab"/>
                <a:sym typeface="Hepta Slab"/>
              </a:rPr>
              <a:t>15</a:t>
            </a:r>
            <a:endParaRPr b="1" sz="1800">
              <a:solidFill>
                <a:srgbClr val="45818E"/>
              </a:solidFill>
              <a:latin typeface="Hepta Slab"/>
              <a:ea typeface="Hepta Slab"/>
              <a:cs typeface="Hepta Slab"/>
              <a:sym typeface="Hepta Slab"/>
            </a:endParaRPr>
          </a:p>
        </p:txBody>
      </p:sp>
      <p:sp>
        <p:nvSpPr>
          <p:cNvPr id="187" name="Google Shape;187;p33">
            <a:hlinkClick/>
          </p:cNvPr>
          <p:cNvSpPr txBox="1"/>
          <p:nvPr/>
        </p:nvSpPr>
        <p:spPr>
          <a:xfrm>
            <a:off x="5055663"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9">
                  <a:extLst>
                    <a:ext uri="{A12FA001-AC4F-418D-AE19-62706E023703}">
                      <ahyp:hlinkClr val="tx"/>
                    </a:ext>
                  </a:extLst>
                </a:hlinkClick>
              </a:rPr>
              <a:t>L</a:t>
            </a:r>
            <a:r>
              <a:rPr b="1" lang="en" sz="1800">
                <a:solidFill>
                  <a:srgbClr val="45818E"/>
                </a:solidFill>
                <a:latin typeface="Hepta Slab"/>
                <a:ea typeface="Hepta Slab"/>
                <a:cs typeface="Hepta Slab"/>
                <a:sym typeface="Hepta Slab"/>
              </a:rPr>
              <a:t>16</a:t>
            </a:r>
            <a:endParaRPr b="1" sz="1800">
              <a:solidFill>
                <a:srgbClr val="45818E"/>
              </a:solidFill>
              <a:latin typeface="Hepta Slab"/>
              <a:ea typeface="Hepta Slab"/>
              <a:cs typeface="Hepta Slab"/>
              <a:sym typeface="Hepta Slab"/>
            </a:endParaRPr>
          </a:p>
        </p:txBody>
      </p:sp>
      <p:sp>
        <p:nvSpPr>
          <p:cNvPr id="188" name="Google Shape;188;p33">
            <a:hlinkClick/>
          </p:cNvPr>
          <p:cNvSpPr txBox="1"/>
          <p:nvPr/>
        </p:nvSpPr>
        <p:spPr>
          <a:xfrm>
            <a:off x="5823375" y="3357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40">
                  <a:extLst>
                    <a:ext uri="{A12FA001-AC4F-418D-AE19-62706E023703}">
                      <ahyp:hlinkClr val="tx"/>
                    </a:ext>
                  </a:extLst>
                </a:hlinkClick>
              </a:rPr>
              <a:t>L</a:t>
            </a:r>
            <a:r>
              <a:rPr b="1" lang="en" sz="1800">
                <a:solidFill>
                  <a:srgbClr val="45818E"/>
                </a:solidFill>
                <a:latin typeface="Hepta Slab"/>
                <a:ea typeface="Hepta Slab"/>
                <a:cs typeface="Hepta Slab"/>
                <a:sym typeface="Hepta Slab"/>
              </a:rPr>
              <a:t>17</a:t>
            </a:r>
            <a:endParaRPr b="1" sz="1800">
              <a:solidFill>
                <a:srgbClr val="45818E"/>
              </a:solidFill>
              <a:latin typeface="Hepta Slab"/>
              <a:ea typeface="Hepta Slab"/>
              <a:cs typeface="Hepta Slab"/>
              <a:sym typeface="Hepta Slab"/>
            </a:endParaRPr>
          </a:p>
        </p:txBody>
      </p:sp>
      <p:sp>
        <p:nvSpPr>
          <p:cNvPr id="189" name="Google Shape;189;p33">
            <a:hlinkClick action="ppaction://hlinksldjump" r:id="rId41"/>
          </p:cNvPr>
          <p:cNvSpPr txBox="1"/>
          <p:nvPr/>
        </p:nvSpPr>
        <p:spPr>
          <a:xfrm>
            <a:off x="3546238" y="1119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42">
                  <a:extLst>
                    <a:ext uri="{A12FA001-AC4F-418D-AE19-62706E023703}">
                      <ahyp:hlinkClr val="tx"/>
                    </a:ext>
                  </a:extLst>
                </a:hlinkClick>
              </a:rPr>
              <a:t>Adapt </a:t>
            </a:r>
            <a:r>
              <a:rPr b="1" lang="en" sz="1000">
                <a:solidFill>
                  <a:srgbClr val="434343"/>
                </a:solidFill>
                <a:latin typeface="Hepta Slab"/>
                <a:ea typeface="Hepta Slab"/>
                <a:cs typeface="Hepta Slab"/>
                <a:sym typeface="Hepta Slab"/>
              </a:rPr>
              <a:t>5</a:t>
            </a:r>
            <a:endParaRPr b="1" sz="1000">
              <a:solidFill>
                <a:srgbClr val="434343"/>
              </a:solidFill>
              <a:latin typeface="Hepta Slab"/>
              <a:ea typeface="Hepta Slab"/>
              <a:cs typeface="Hepta Slab"/>
              <a:sym typeface="Hepta Slab"/>
            </a:endParaRPr>
          </a:p>
        </p:txBody>
      </p:sp>
      <p:sp>
        <p:nvSpPr>
          <p:cNvPr id="190" name="Google Shape;190;p33">
            <a:hlinkClick action="ppaction://hlinksldjump" r:id="rId43"/>
          </p:cNvPr>
          <p:cNvSpPr txBox="1"/>
          <p:nvPr/>
        </p:nvSpPr>
        <p:spPr>
          <a:xfrm>
            <a:off x="4271863" y="1119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44">
                  <a:extLst>
                    <a:ext uri="{A12FA001-AC4F-418D-AE19-62706E023703}">
                      <ahyp:hlinkClr val="tx"/>
                    </a:ext>
                  </a:extLst>
                </a:hlinkClick>
              </a:rPr>
              <a:t>Adapt </a:t>
            </a:r>
            <a:r>
              <a:rPr b="1" lang="en" sz="1000">
                <a:solidFill>
                  <a:srgbClr val="434343"/>
                </a:solidFill>
                <a:latin typeface="Hepta Slab"/>
                <a:ea typeface="Hepta Slab"/>
                <a:cs typeface="Hepta Slab"/>
                <a:sym typeface="Hepta Slab"/>
              </a:rPr>
              <a:t>6</a:t>
            </a:r>
            <a:endParaRPr b="1" sz="1000">
              <a:solidFill>
                <a:srgbClr val="434343"/>
              </a:solidFill>
              <a:latin typeface="Hepta Slab"/>
              <a:ea typeface="Hepta Slab"/>
              <a:cs typeface="Hepta Slab"/>
              <a:sym typeface="Hepta Slab"/>
            </a:endParaRPr>
          </a:p>
        </p:txBody>
      </p:sp>
      <p:sp>
        <p:nvSpPr>
          <p:cNvPr id="191" name="Google Shape;191;p33">
            <a:hlinkClick action="ppaction://hlinksldjump" r:id="rId45"/>
          </p:cNvPr>
          <p:cNvSpPr txBox="1"/>
          <p:nvPr/>
        </p:nvSpPr>
        <p:spPr>
          <a:xfrm>
            <a:off x="5038538" y="1119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46">
                  <a:extLst>
                    <a:ext uri="{A12FA001-AC4F-418D-AE19-62706E023703}">
                      <ahyp:hlinkClr val="tx"/>
                    </a:ext>
                  </a:extLst>
                </a:hlinkClick>
              </a:rPr>
              <a:t>Adapt </a:t>
            </a:r>
            <a:r>
              <a:rPr b="1" lang="en" sz="1000">
                <a:solidFill>
                  <a:srgbClr val="434343"/>
                </a:solidFill>
                <a:latin typeface="Hepta Slab"/>
                <a:ea typeface="Hepta Slab"/>
                <a:cs typeface="Hepta Slab"/>
                <a:sym typeface="Hepta Slab"/>
              </a:rPr>
              <a:t>7</a:t>
            </a:r>
            <a:endParaRPr b="1" sz="1000">
              <a:solidFill>
                <a:srgbClr val="434343"/>
              </a:solidFill>
              <a:latin typeface="Hepta Slab"/>
              <a:ea typeface="Hepta Slab"/>
              <a:cs typeface="Hepta Slab"/>
              <a:sym typeface="Hepta Slab"/>
            </a:endParaRPr>
          </a:p>
        </p:txBody>
      </p:sp>
      <p:sp>
        <p:nvSpPr>
          <p:cNvPr id="192" name="Google Shape;192;p33">
            <a:hlinkClick action="ppaction://hlinksldjump" r:id="rId47"/>
          </p:cNvPr>
          <p:cNvSpPr txBox="1"/>
          <p:nvPr/>
        </p:nvSpPr>
        <p:spPr>
          <a:xfrm>
            <a:off x="5805213" y="1119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48">
                  <a:extLst>
                    <a:ext uri="{A12FA001-AC4F-418D-AE19-62706E023703}">
                      <ahyp:hlinkClr val="tx"/>
                    </a:ext>
                  </a:extLst>
                </a:hlinkClick>
              </a:rPr>
              <a:t>Adapt </a:t>
            </a:r>
            <a:r>
              <a:rPr b="1" lang="en" sz="1000">
                <a:solidFill>
                  <a:srgbClr val="434343"/>
                </a:solidFill>
                <a:latin typeface="Hepta Slab"/>
                <a:ea typeface="Hepta Slab"/>
                <a:cs typeface="Hepta Slab"/>
                <a:sym typeface="Hepta Slab"/>
              </a:rPr>
              <a:t>8</a:t>
            </a:r>
            <a:endParaRPr b="1" sz="1000">
              <a:solidFill>
                <a:srgbClr val="434343"/>
              </a:solidFill>
              <a:latin typeface="Hepta Slab"/>
              <a:ea typeface="Hepta Slab"/>
              <a:cs typeface="Hepta Slab"/>
              <a:sym typeface="Hepta Slab"/>
            </a:endParaRPr>
          </a:p>
        </p:txBody>
      </p:sp>
      <p:pic>
        <p:nvPicPr>
          <p:cNvPr id="193" name="Google Shape;193;p33">
            <a:hlinkClick r:id="rId49"/>
          </p:cNvPr>
          <p:cNvPicPr preferRelativeResize="0"/>
          <p:nvPr/>
        </p:nvPicPr>
        <p:blipFill>
          <a:blip r:embed="rId50">
            <a:alphaModFix/>
          </a:blip>
          <a:stretch>
            <a:fillRect/>
          </a:stretch>
        </p:blipFill>
        <p:spPr>
          <a:xfrm>
            <a:off x="8100512" y="3306538"/>
            <a:ext cx="580025" cy="564587"/>
          </a:xfrm>
          <a:prstGeom prst="rect">
            <a:avLst/>
          </a:prstGeom>
          <a:noFill/>
          <a:ln cap="flat" cmpd="sng" w="28575">
            <a:solidFill>
              <a:srgbClr val="595959"/>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97" name="Shape 197"/>
        <p:cNvGrpSpPr/>
        <p:nvPr/>
      </p:nvGrpSpPr>
      <p:grpSpPr>
        <a:xfrm>
          <a:off x="0" y="0"/>
          <a:ext cx="0" cy="0"/>
          <a:chOff x="0" y="0"/>
          <a:chExt cx="0" cy="0"/>
        </a:xfrm>
      </p:grpSpPr>
      <p:sp>
        <p:nvSpPr>
          <p:cNvPr id="198" name="Google Shape;198;p34"/>
          <p:cNvSpPr txBox="1"/>
          <p:nvPr>
            <p:ph type="ctrTitle"/>
          </p:nvPr>
        </p:nvSpPr>
        <p:spPr>
          <a:xfrm>
            <a:off x="1259875" y="2019150"/>
            <a:ext cx="6461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Name the Parts</a:t>
            </a:r>
            <a:endParaRPr sz="4400">
              <a:solidFill>
                <a:srgbClr val="434343"/>
              </a:solidFill>
              <a:latin typeface="Hepta Slab"/>
              <a:ea typeface="Hepta Slab"/>
              <a:cs typeface="Hepta Slab"/>
              <a:sym typeface="Hepta Slab"/>
            </a:endParaRPr>
          </a:p>
        </p:txBody>
      </p:sp>
      <p:sp>
        <p:nvSpPr>
          <p:cNvPr id="199" name="Google Shape;199;p34"/>
          <p:cNvSpPr txBox="1"/>
          <p:nvPr/>
        </p:nvSpPr>
        <p:spPr>
          <a:xfrm>
            <a:off x="2698200" y="2757150"/>
            <a:ext cx="4253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 Let’s name parts of a whole.</a:t>
            </a:r>
            <a:endParaRPr>
              <a:latin typeface="Quicksand"/>
              <a:ea typeface="Quicksand"/>
              <a:cs typeface="Quicksand"/>
              <a:sym typeface="Quicksand"/>
            </a:endParaRPr>
          </a:p>
        </p:txBody>
      </p:sp>
      <p:sp>
        <p:nvSpPr>
          <p:cNvPr id="200" name="Google Shape;200;p34"/>
          <p:cNvSpPr/>
          <p:nvPr/>
        </p:nvSpPr>
        <p:spPr>
          <a:xfrm>
            <a:off x="26191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3.G.A.2</a:t>
            </a:r>
            <a:endParaRPr sz="1100">
              <a:latin typeface="Quicksand"/>
              <a:ea typeface="Quicksand"/>
              <a:cs typeface="Quicksand"/>
              <a:sym typeface="Quicksand"/>
            </a:endParaRPr>
          </a:p>
        </p:txBody>
      </p:sp>
      <p:sp>
        <p:nvSpPr>
          <p:cNvPr id="202" name="Google Shape;202;p34"/>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6" name="Shape 206"/>
        <p:cNvGrpSpPr/>
        <p:nvPr/>
      </p:nvGrpSpPr>
      <p:grpSpPr>
        <a:xfrm>
          <a:off x="0" y="0"/>
          <a:ext cx="0" cy="0"/>
          <a:chOff x="0" y="0"/>
          <a:chExt cx="0" cy="0"/>
        </a:xfrm>
      </p:grpSpPr>
      <p:sp>
        <p:nvSpPr>
          <p:cNvPr id="207" name="Google Shape;207;p35"/>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Which One  Doesn’t Belong? </a:t>
            </a:r>
            <a:endParaRPr b="0" sz="3000">
              <a:solidFill>
                <a:srgbClr val="595959"/>
              </a:solidFill>
              <a:latin typeface="Hepta Slab"/>
              <a:ea typeface="Hepta Slab"/>
              <a:cs typeface="Hepta Slab"/>
              <a:sym typeface="Hepta Slab"/>
            </a:endParaRPr>
          </a:p>
        </p:txBody>
      </p:sp>
      <p:sp>
        <p:nvSpPr>
          <p:cNvPr id="208" name="Google Shape;208;p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09" name="Google Shape;209;p35"/>
          <p:cNvPicPr preferRelativeResize="0"/>
          <p:nvPr/>
        </p:nvPicPr>
        <p:blipFill>
          <a:blip r:embed="rId3">
            <a:alphaModFix/>
          </a:blip>
          <a:stretch>
            <a:fillRect/>
          </a:stretch>
        </p:blipFill>
        <p:spPr>
          <a:xfrm>
            <a:off x="2335988" y="1251025"/>
            <a:ext cx="4562475" cy="3448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3" name="Shape 213"/>
        <p:cNvGrpSpPr/>
        <p:nvPr/>
      </p:nvGrpSpPr>
      <p:grpSpPr>
        <a:xfrm>
          <a:off x="0" y="0"/>
          <a:ext cx="0" cy="0"/>
          <a:chOff x="0" y="0"/>
          <a:chExt cx="0" cy="0"/>
        </a:xfrm>
      </p:grpSpPr>
      <p:sp>
        <p:nvSpPr>
          <p:cNvPr id="214" name="Google Shape;214;p36"/>
          <p:cNvSpPr txBox="1"/>
          <p:nvPr>
            <p:ph type="ctrTitle"/>
          </p:nvPr>
        </p:nvSpPr>
        <p:spPr>
          <a:xfrm>
            <a:off x="1449150" y="516775"/>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Partition Problems</a:t>
            </a:r>
            <a:endParaRPr b="0" sz="3000">
              <a:solidFill>
                <a:srgbClr val="595959"/>
              </a:solidFill>
              <a:latin typeface="Hepta Slab"/>
              <a:ea typeface="Hepta Slab"/>
              <a:cs typeface="Hepta Slab"/>
              <a:sym typeface="Hepta Slab"/>
            </a:endParaRPr>
          </a:p>
        </p:txBody>
      </p:sp>
      <p:sp>
        <p:nvSpPr>
          <p:cNvPr id="215" name="Google Shape;215;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16" name="Google Shape;216;p36"/>
          <p:cNvSpPr txBox="1"/>
          <p:nvPr/>
        </p:nvSpPr>
        <p:spPr>
          <a:xfrm>
            <a:off x="697325" y="1280200"/>
            <a:ext cx="7343400" cy="45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accent5"/>
                </a:solidFill>
                <a:latin typeface="Livvic"/>
                <a:ea typeface="Livvic"/>
                <a:cs typeface="Livvic"/>
                <a:sym typeface="Livvic"/>
              </a:rPr>
              <a:t>Solve each problem. Draw a diagram to show your thinking</a:t>
            </a:r>
            <a:endParaRPr sz="1900">
              <a:solidFill>
                <a:schemeClr val="accent5"/>
              </a:solidFill>
              <a:latin typeface="Livvic"/>
              <a:ea typeface="Livvic"/>
              <a:cs typeface="Livvic"/>
              <a:sym typeface="Livvic"/>
            </a:endParaRPr>
          </a:p>
          <a:p>
            <a:pPr indent="0" lvl="0" marL="0" rtl="0" algn="l">
              <a:spcBef>
                <a:spcPts val="0"/>
              </a:spcBef>
              <a:spcAft>
                <a:spcPts val="0"/>
              </a:spcAft>
              <a:buNone/>
            </a:pPr>
            <a:r>
              <a:t/>
            </a:r>
            <a:endParaRPr sz="1500">
              <a:solidFill>
                <a:schemeClr val="accent5"/>
              </a:solidFill>
              <a:latin typeface="Livvic"/>
              <a:ea typeface="Livvic"/>
              <a:cs typeface="Livvic"/>
              <a:sym typeface="Livvic"/>
            </a:endParaRPr>
          </a:p>
          <a:p>
            <a:pPr indent="0" lvl="0" marL="0" rtl="0" algn="l">
              <a:spcBef>
                <a:spcPts val="0"/>
              </a:spcBef>
              <a:spcAft>
                <a:spcPts val="0"/>
              </a:spcAft>
              <a:buNone/>
            </a:pPr>
            <a:r>
              <a:t/>
            </a:r>
            <a:endParaRPr sz="1500">
              <a:solidFill>
                <a:schemeClr val="accent5"/>
              </a:solidFill>
              <a:latin typeface="Livvic"/>
              <a:ea typeface="Livvic"/>
              <a:cs typeface="Livvic"/>
              <a:sym typeface="Livvic"/>
            </a:endParaRPr>
          </a:p>
        </p:txBody>
      </p:sp>
      <p:sp>
        <p:nvSpPr>
          <p:cNvPr id="217" name="Google Shape;217;p36"/>
          <p:cNvSpPr txBox="1"/>
          <p:nvPr/>
        </p:nvSpPr>
        <p:spPr>
          <a:xfrm>
            <a:off x="982200" y="1950225"/>
            <a:ext cx="7179600" cy="24753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Livvic"/>
              <a:buAutoNum type="arabicPeriod"/>
            </a:pPr>
            <a:r>
              <a:rPr lang="en" sz="1600">
                <a:latin typeface="Livvic"/>
                <a:ea typeface="Livvic"/>
                <a:cs typeface="Livvic"/>
                <a:sym typeface="Livvic"/>
              </a:rPr>
              <a:t>A space on a table is shared equally for 3 activities. How much of the table is used for each activity?</a:t>
            </a:r>
            <a:endParaRPr sz="1600">
              <a:latin typeface="Livvic"/>
              <a:ea typeface="Livvic"/>
              <a:cs typeface="Livvic"/>
              <a:sym typeface="Livvic"/>
            </a:endParaRPr>
          </a:p>
          <a:p>
            <a:pPr indent="0" lvl="0" marL="457200" rtl="0" algn="l">
              <a:spcBef>
                <a:spcPts val="0"/>
              </a:spcBef>
              <a:spcAft>
                <a:spcPts val="0"/>
              </a:spcAft>
              <a:buNone/>
            </a:pPr>
            <a:r>
              <a:t/>
            </a:r>
            <a:endParaRPr sz="1600">
              <a:latin typeface="Livvic"/>
              <a:ea typeface="Livvic"/>
              <a:cs typeface="Livvic"/>
              <a:sym typeface="Livvic"/>
            </a:endParaRPr>
          </a:p>
          <a:p>
            <a:pPr indent="-330200" lvl="0" marL="457200" rtl="0" algn="l">
              <a:spcBef>
                <a:spcPts val="0"/>
              </a:spcBef>
              <a:spcAft>
                <a:spcPts val="0"/>
              </a:spcAft>
              <a:buSzPts val="1600"/>
              <a:buFont typeface="Livvic"/>
              <a:buAutoNum type="arabicPeriod"/>
            </a:pPr>
            <a:r>
              <a:rPr lang="en" sz="1600">
                <a:latin typeface="Livvic"/>
                <a:ea typeface="Livvic"/>
                <a:cs typeface="Livvic"/>
                <a:sym typeface="Livvic"/>
              </a:rPr>
              <a:t>Two students want to share one piece of tape so each student gets the same amount. How much of the piece of tape will each student get?</a:t>
            </a:r>
            <a:endParaRPr sz="1600">
              <a:latin typeface="Livvic"/>
              <a:ea typeface="Livvic"/>
              <a:cs typeface="Livvic"/>
              <a:sym typeface="Livvic"/>
            </a:endParaRPr>
          </a:p>
          <a:p>
            <a:pPr indent="0" lvl="0" marL="457200" rtl="0" algn="l">
              <a:spcBef>
                <a:spcPts val="0"/>
              </a:spcBef>
              <a:spcAft>
                <a:spcPts val="0"/>
              </a:spcAft>
              <a:buNone/>
            </a:pPr>
            <a:r>
              <a:t/>
            </a:r>
            <a:endParaRPr sz="1600">
              <a:latin typeface="Livvic"/>
              <a:ea typeface="Livvic"/>
              <a:cs typeface="Livvic"/>
              <a:sym typeface="Livvic"/>
            </a:endParaRPr>
          </a:p>
          <a:p>
            <a:pPr indent="-330200" lvl="0" marL="457200" rtl="0" algn="l">
              <a:spcBef>
                <a:spcPts val="0"/>
              </a:spcBef>
              <a:spcAft>
                <a:spcPts val="0"/>
              </a:spcAft>
              <a:buSzPts val="1600"/>
              <a:buFont typeface="Livvic"/>
              <a:buAutoNum type="arabicPeriod"/>
            </a:pPr>
            <a:r>
              <a:rPr lang="en" sz="1600">
                <a:latin typeface="Livvic"/>
                <a:ea typeface="Livvic"/>
                <a:cs typeface="Livvic"/>
                <a:sym typeface="Livvic"/>
              </a:rPr>
              <a:t>Some classes are sharing a basketball court for P.E. If 4 classes share the court equally how much of the court does each class get to use? </a:t>
            </a:r>
            <a:endParaRPr sz="1600">
              <a:latin typeface="Livvic"/>
              <a:ea typeface="Livvic"/>
              <a:cs typeface="Livvic"/>
              <a:sym typeface="Livv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1" name="Shape 221"/>
        <p:cNvGrpSpPr/>
        <p:nvPr/>
      </p:nvGrpSpPr>
      <p:grpSpPr>
        <a:xfrm>
          <a:off x="0" y="0"/>
          <a:ext cx="0" cy="0"/>
          <a:chOff x="0" y="0"/>
          <a:chExt cx="0" cy="0"/>
        </a:xfrm>
      </p:grpSpPr>
      <p:sp>
        <p:nvSpPr>
          <p:cNvPr id="222" name="Google Shape;222;p37"/>
          <p:cNvSpPr txBox="1"/>
          <p:nvPr>
            <p:ph type="ctrTitle"/>
          </p:nvPr>
        </p:nvSpPr>
        <p:spPr>
          <a:xfrm>
            <a:off x="2911650" y="611350"/>
            <a:ext cx="33207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a:t>
            </a:r>
            <a:r>
              <a:rPr lang="en" sz="3000">
                <a:solidFill>
                  <a:srgbClr val="595959"/>
                </a:solidFill>
                <a:latin typeface="Hepta Slab"/>
                <a:ea typeface="Hepta Slab"/>
                <a:cs typeface="Hepta Slab"/>
                <a:sym typeface="Hepta Slab"/>
              </a:rPr>
              <a:t>Partition Sort</a:t>
            </a:r>
            <a:endParaRPr b="0" sz="3000">
              <a:solidFill>
                <a:srgbClr val="595959"/>
              </a:solidFill>
              <a:latin typeface="Hepta Slab"/>
              <a:ea typeface="Hepta Slab"/>
              <a:cs typeface="Hepta Slab"/>
              <a:sym typeface="Hepta Slab"/>
            </a:endParaRPr>
          </a:p>
        </p:txBody>
      </p:sp>
      <p:sp>
        <p:nvSpPr>
          <p:cNvPr id="223" name="Google Shape;223;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24" name="Google Shape;224;p37"/>
          <p:cNvSpPr txBox="1"/>
          <p:nvPr/>
        </p:nvSpPr>
        <p:spPr>
          <a:xfrm>
            <a:off x="450050" y="1191850"/>
            <a:ext cx="8400900" cy="51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accent5"/>
                </a:solidFill>
                <a:latin typeface="Livvic"/>
                <a:ea typeface="Livvic"/>
                <a:cs typeface="Livvic"/>
                <a:sym typeface="Livvic"/>
              </a:rPr>
              <a:t>Sort the shapes in any way that makes sense to you. Be ready to explain your reasoning</a:t>
            </a:r>
            <a:endParaRPr b="1" sz="1500">
              <a:solidFill>
                <a:schemeClr val="accent5"/>
              </a:solidFill>
              <a:latin typeface="Livvic"/>
              <a:ea typeface="Livvic"/>
              <a:cs typeface="Livvic"/>
              <a:sym typeface="Livvic"/>
            </a:endParaRPr>
          </a:p>
        </p:txBody>
      </p:sp>
      <p:pic>
        <p:nvPicPr>
          <p:cNvPr id="225" name="Google Shape;225;p37"/>
          <p:cNvPicPr preferRelativeResize="0"/>
          <p:nvPr/>
        </p:nvPicPr>
        <p:blipFill>
          <a:blip r:embed="rId3">
            <a:alphaModFix/>
          </a:blip>
          <a:stretch>
            <a:fillRect/>
          </a:stretch>
        </p:blipFill>
        <p:spPr>
          <a:xfrm>
            <a:off x="606325" y="1617925"/>
            <a:ext cx="1401375" cy="952125"/>
          </a:xfrm>
          <a:prstGeom prst="rect">
            <a:avLst/>
          </a:prstGeom>
          <a:noFill/>
          <a:ln cap="flat" cmpd="sng" w="19050">
            <a:solidFill>
              <a:schemeClr val="dk2"/>
            </a:solidFill>
            <a:prstDash val="solid"/>
            <a:round/>
            <a:headEnd len="sm" w="sm" type="none"/>
            <a:tailEnd len="sm" w="sm" type="none"/>
          </a:ln>
        </p:spPr>
      </p:pic>
      <p:pic>
        <p:nvPicPr>
          <p:cNvPr id="226" name="Google Shape;226;p37"/>
          <p:cNvPicPr preferRelativeResize="0"/>
          <p:nvPr/>
        </p:nvPicPr>
        <p:blipFill>
          <a:blip r:embed="rId4">
            <a:alphaModFix/>
          </a:blip>
          <a:stretch>
            <a:fillRect/>
          </a:stretch>
        </p:blipFill>
        <p:spPr>
          <a:xfrm>
            <a:off x="2209800" y="1604988"/>
            <a:ext cx="1492400" cy="1055950"/>
          </a:xfrm>
          <a:prstGeom prst="rect">
            <a:avLst/>
          </a:prstGeom>
          <a:noFill/>
          <a:ln cap="flat" cmpd="sng" w="19050">
            <a:solidFill>
              <a:schemeClr val="dk2"/>
            </a:solidFill>
            <a:prstDash val="solid"/>
            <a:round/>
            <a:headEnd len="sm" w="sm" type="none"/>
            <a:tailEnd len="sm" w="sm" type="none"/>
          </a:ln>
        </p:spPr>
      </p:pic>
      <p:pic>
        <p:nvPicPr>
          <p:cNvPr id="227" name="Google Shape;227;p37"/>
          <p:cNvPicPr preferRelativeResize="0"/>
          <p:nvPr/>
        </p:nvPicPr>
        <p:blipFill>
          <a:blip r:embed="rId5">
            <a:alphaModFix/>
          </a:blip>
          <a:stretch>
            <a:fillRect/>
          </a:stretch>
        </p:blipFill>
        <p:spPr>
          <a:xfrm>
            <a:off x="3904300" y="1802548"/>
            <a:ext cx="1492400" cy="858140"/>
          </a:xfrm>
          <a:prstGeom prst="rect">
            <a:avLst/>
          </a:prstGeom>
          <a:noFill/>
          <a:ln cap="flat" cmpd="sng" w="19050">
            <a:solidFill>
              <a:schemeClr val="dk2"/>
            </a:solidFill>
            <a:prstDash val="solid"/>
            <a:round/>
            <a:headEnd len="sm" w="sm" type="none"/>
            <a:tailEnd len="sm" w="sm" type="none"/>
          </a:ln>
        </p:spPr>
      </p:pic>
      <p:pic>
        <p:nvPicPr>
          <p:cNvPr id="228" name="Google Shape;228;p37"/>
          <p:cNvPicPr preferRelativeResize="0"/>
          <p:nvPr/>
        </p:nvPicPr>
        <p:blipFill>
          <a:blip r:embed="rId6">
            <a:alphaModFix/>
          </a:blip>
          <a:stretch>
            <a:fillRect/>
          </a:stretch>
        </p:blipFill>
        <p:spPr>
          <a:xfrm>
            <a:off x="5714400" y="1715518"/>
            <a:ext cx="1401375" cy="1032232"/>
          </a:xfrm>
          <a:prstGeom prst="rect">
            <a:avLst/>
          </a:prstGeom>
          <a:noFill/>
          <a:ln cap="flat" cmpd="sng" w="19050">
            <a:solidFill>
              <a:schemeClr val="dk2"/>
            </a:solidFill>
            <a:prstDash val="solid"/>
            <a:round/>
            <a:headEnd len="sm" w="sm" type="none"/>
            <a:tailEnd len="sm" w="sm" type="none"/>
          </a:ln>
        </p:spPr>
      </p:pic>
      <p:pic>
        <p:nvPicPr>
          <p:cNvPr id="229" name="Google Shape;229;p37"/>
          <p:cNvPicPr preferRelativeResize="0"/>
          <p:nvPr/>
        </p:nvPicPr>
        <p:blipFill>
          <a:blip r:embed="rId7">
            <a:alphaModFix/>
          </a:blip>
          <a:stretch>
            <a:fillRect/>
          </a:stretch>
        </p:blipFill>
        <p:spPr>
          <a:xfrm>
            <a:off x="7273145" y="1786750"/>
            <a:ext cx="1379530" cy="841500"/>
          </a:xfrm>
          <a:prstGeom prst="rect">
            <a:avLst/>
          </a:prstGeom>
          <a:noFill/>
          <a:ln cap="flat" cmpd="sng" w="19050">
            <a:solidFill>
              <a:schemeClr val="dk2"/>
            </a:solidFill>
            <a:prstDash val="solid"/>
            <a:round/>
            <a:headEnd len="sm" w="sm" type="none"/>
            <a:tailEnd len="sm" w="sm" type="none"/>
          </a:ln>
        </p:spPr>
      </p:pic>
      <p:pic>
        <p:nvPicPr>
          <p:cNvPr id="230" name="Google Shape;230;p37"/>
          <p:cNvPicPr preferRelativeResize="0"/>
          <p:nvPr/>
        </p:nvPicPr>
        <p:blipFill>
          <a:blip r:embed="rId8">
            <a:alphaModFix/>
          </a:blip>
          <a:stretch>
            <a:fillRect/>
          </a:stretch>
        </p:blipFill>
        <p:spPr>
          <a:xfrm>
            <a:off x="493450" y="2989785"/>
            <a:ext cx="1401375" cy="816915"/>
          </a:xfrm>
          <a:prstGeom prst="rect">
            <a:avLst/>
          </a:prstGeom>
          <a:noFill/>
          <a:ln cap="flat" cmpd="sng" w="19050">
            <a:solidFill>
              <a:schemeClr val="dk2"/>
            </a:solidFill>
            <a:prstDash val="solid"/>
            <a:round/>
            <a:headEnd len="sm" w="sm" type="none"/>
            <a:tailEnd len="sm" w="sm" type="none"/>
          </a:ln>
        </p:spPr>
      </p:pic>
      <p:pic>
        <p:nvPicPr>
          <p:cNvPr id="231" name="Google Shape;231;p37"/>
          <p:cNvPicPr preferRelativeResize="0"/>
          <p:nvPr/>
        </p:nvPicPr>
        <p:blipFill>
          <a:blip r:embed="rId9">
            <a:alphaModFix/>
          </a:blip>
          <a:stretch>
            <a:fillRect/>
          </a:stretch>
        </p:blipFill>
        <p:spPr>
          <a:xfrm>
            <a:off x="2316950" y="2979385"/>
            <a:ext cx="1492400" cy="837715"/>
          </a:xfrm>
          <a:prstGeom prst="rect">
            <a:avLst/>
          </a:prstGeom>
          <a:noFill/>
          <a:ln cap="flat" cmpd="sng" w="19050">
            <a:solidFill>
              <a:schemeClr val="dk2"/>
            </a:solidFill>
            <a:prstDash val="solid"/>
            <a:round/>
            <a:headEnd len="sm" w="sm" type="none"/>
            <a:tailEnd len="sm" w="sm" type="none"/>
          </a:ln>
        </p:spPr>
      </p:pic>
      <p:pic>
        <p:nvPicPr>
          <p:cNvPr id="232" name="Google Shape;232;p37"/>
          <p:cNvPicPr preferRelativeResize="0"/>
          <p:nvPr/>
        </p:nvPicPr>
        <p:blipFill>
          <a:blip r:embed="rId10">
            <a:alphaModFix/>
          </a:blip>
          <a:stretch>
            <a:fillRect/>
          </a:stretch>
        </p:blipFill>
        <p:spPr>
          <a:xfrm>
            <a:off x="4017175" y="2989780"/>
            <a:ext cx="1379525" cy="1006320"/>
          </a:xfrm>
          <a:prstGeom prst="rect">
            <a:avLst/>
          </a:prstGeom>
          <a:noFill/>
          <a:ln cap="flat" cmpd="sng" w="19050">
            <a:solidFill>
              <a:schemeClr val="dk2"/>
            </a:solidFill>
            <a:prstDash val="solid"/>
            <a:round/>
            <a:headEnd len="sm" w="sm" type="none"/>
            <a:tailEnd len="sm" w="sm" type="none"/>
          </a:ln>
        </p:spPr>
      </p:pic>
      <p:pic>
        <p:nvPicPr>
          <p:cNvPr id="233" name="Google Shape;233;p37"/>
          <p:cNvPicPr preferRelativeResize="0"/>
          <p:nvPr/>
        </p:nvPicPr>
        <p:blipFill>
          <a:blip r:embed="rId11">
            <a:alphaModFix/>
          </a:blip>
          <a:stretch>
            <a:fillRect/>
          </a:stretch>
        </p:blipFill>
        <p:spPr>
          <a:xfrm>
            <a:off x="5711675" y="3063849"/>
            <a:ext cx="1315794" cy="952125"/>
          </a:xfrm>
          <a:prstGeom prst="rect">
            <a:avLst/>
          </a:prstGeom>
          <a:noFill/>
          <a:ln cap="flat" cmpd="sng" w="19050">
            <a:solidFill>
              <a:schemeClr val="dk2"/>
            </a:solidFill>
            <a:prstDash val="solid"/>
            <a:round/>
            <a:headEnd len="sm" w="sm" type="none"/>
            <a:tailEnd len="sm" w="sm" type="none"/>
          </a:ln>
        </p:spPr>
      </p:pic>
      <p:pic>
        <p:nvPicPr>
          <p:cNvPr id="234" name="Google Shape;234;p37"/>
          <p:cNvPicPr preferRelativeResize="0"/>
          <p:nvPr/>
        </p:nvPicPr>
        <p:blipFill>
          <a:blip r:embed="rId12">
            <a:alphaModFix/>
          </a:blip>
          <a:stretch>
            <a:fillRect/>
          </a:stretch>
        </p:blipFill>
        <p:spPr>
          <a:xfrm>
            <a:off x="7273150" y="2989775"/>
            <a:ext cx="1257906" cy="1006325"/>
          </a:xfrm>
          <a:prstGeom prst="rect">
            <a:avLst/>
          </a:prstGeom>
          <a:noFill/>
          <a:ln cap="flat" cmpd="sng" w="19050">
            <a:solidFill>
              <a:schemeClr val="dk2"/>
            </a:solidFill>
            <a:prstDash val="solid"/>
            <a:round/>
            <a:headEnd len="sm" w="sm" type="none"/>
            <a:tailEnd len="sm" w="sm" type="none"/>
          </a:ln>
        </p:spPr>
      </p:pic>
      <p:pic>
        <p:nvPicPr>
          <p:cNvPr id="235" name="Google Shape;235;p37"/>
          <p:cNvPicPr preferRelativeResize="0"/>
          <p:nvPr/>
        </p:nvPicPr>
        <p:blipFill>
          <a:blip r:embed="rId13">
            <a:alphaModFix/>
          </a:blip>
          <a:stretch>
            <a:fillRect/>
          </a:stretch>
        </p:blipFill>
        <p:spPr>
          <a:xfrm>
            <a:off x="1501372" y="3944329"/>
            <a:ext cx="1315800" cy="92719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9" name="Shape 239"/>
        <p:cNvGrpSpPr/>
        <p:nvPr/>
      </p:nvGrpSpPr>
      <p:grpSpPr>
        <a:xfrm>
          <a:off x="0" y="0"/>
          <a:ext cx="0" cy="0"/>
          <a:chOff x="0" y="0"/>
          <a:chExt cx="0" cy="0"/>
        </a:xfrm>
      </p:grpSpPr>
      <p:sp>
        <p:nvSpPr>
          <p:cNvPr id="240" name="Google Shape;240;p38"/>
          <p:cNvSpPr txBox="1"/>
          <p:nvPr>
            <p:ph type="ctrTitle"/>
          </p:nvPr>
        </p:nvSpPr>
        <p:spPr>
          <a:xfrm>
            <a:off x="2008500" y="562150"/>
            <a:ext cx="54603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accent3"/>
                </a:solidFill>
                <a:latin typeface="Hepta Slab"/>
                <a:ea typeface="Hepta Slab"/>
                <a:cs typeface="Hepta Slab"/>
                <a:sym typeface="Hepta Slab"/>
              </a:rPr>
              <a:t>Let’s Put it All Together</a:t>
            </a:r>
            <a:endParaRPr b="1" sz="3000">
              <a:solidFill>
                <a:schemeClr val="accent3"/>
              </a:solidFill>
              <a:latin typeface="Hepta Slab"/>
              <a:ea typeface="Hepta Slab"/>
              <a:cs typeface="Hepta Slab"/>
              <a:sym typeface="Hepta Slab"/>
            </a:endParaRPr>
          </a:p>
        </p:txBody>
      </p:sp>
      <p:sp>
        <p:nvSpPr>
          <p:cNvPr id="241" name="Google Shape;241;p38"/>
          <p:cNvSpPr/>
          <p:nvPr/>
        </p:nvSpPr>
        <p:spPr>
          <a:xfrm flipH="1">
            <a:off x="4400330" y="1973826"/>
            <a:ext cx="1885970" cy="162039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8"/>
          <p:cNvSpPr txBox="1"/>
          <p:nvPr/>
        </p:nvSpPr>
        <p:spPr>
          <a:xfrm>
            <a:off x="4416750" y="2316926"/>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How do the 1 and the 3 connect with the diagram?</a:t>
            </a:r>
            <a:endParaRPr b="1">
              <a:latin typeface="Quicksand"/>
              <a:ea typeface="Quicksand"/>
              <a:cs typeface="Quicksand"/>
              <a:sym typeface="Quicksand"/>
            </a:endParaRPr>
          </a:p>
        </p:txBody>
      </p:sp>
      <p:sp>
        <p:nvSpPr>
          <p:cNvPr id="243" name="Google Shape;243;p3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44" name="Google Shape;244;p38"/>
          <p:cNvPicPr preferRelativeResize="0"/>
          <p:nvPr/>
        </p:nvPicPr>
        <p:blipFill>
          <a:blip r:embed="rId3">
            <a:alphaModFix/>
          </a:blip>
          <a:stretch>
            <a:fillRect/>
          </a:stretch>
        </p:blipFill>
        <p:spPr>
          <a:xfrm>
            <a:off x="6228051" y="2749125"/>
            <a:ext cx="2098000" cy="1319575"/>
          </a:xfrm>
          <a:prstGeom prst="rect">
            <a:avLst/>
          </a:prstGeom>
          <a:noFill/>
          <a:ln>
            <a:noFill/>
          </a:ln>
        </p:spPr>
      </p:pic>
      <p:sp>
        <p:nvSpPr>
          <p:cNvPr id="245" name="Google Shape;245;p38"/>
          <p:cNvSpPr txBox="1"/>
          <p:nvPr/>
        </p:nvSpPr>
        <p:spPr>
          <a:xfrm>
            <a:off x="654625" y="1321900"/>
            <a:ext cx="3268200" cy="162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“Today we learned is the number you use when you partition a whole into equal parts and describe 3 1 one of them.”</a:t>
            </a:r>
            <a:endParaRPr>
              <a:latin typeface="Livvic"/>
              <a:ea typeface="Livvic"/>
              <a:cs typeface="Livvic"/>
              <a:sym typeface="Livvic"/>
            </a:endParaRPr>
          </a:p>
        </p:txBody>
      </p:sp>
      <p:pic>
        <p:nvPicPr>
          <p:cNvPr id="246" name="Google Shape;246;p38"/>
          <p:cNvPicPr preferRelativeResize="0"/>
          <p:nvPr/>
        </p:nvPicPr>
        <p:blipFill>
          <a:blip r:embed="rId4">
            <a:alphaModFix/>
          </a:blip>
          <a:stretch>
            <a:fillRect/>
          </a:stretch>
        </p:blipFill>
        <p:spPr>
          <a:xfrm>
            <a:off x="1345751" y="2446454"/>
            <a:ext cx="1885950" cy="10191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50" name="Shape 250"/>
        <p:cNvGrpSpPr/>
        <p:nvPr/>
      </p:nvGrpSpPr>
      <p:grpSpPr>
        <a:xfrm>
          <a:off x="0" y="0"/>
          <a:ext cx="0" cy="0"/>
          <a:chOff x="0" y="0"/>
          <a:chExt cx="0" cy="0"/>
        </a:xfrm>
      </p:grpSpPr>
      <p:sp>
        <p:nvSpPr>
          <p:cNvPr id="251" name="Google Shape;251;p39"/>
          <p:cNvSpPr txBox="1"/>
          <p:nvPr>
            <p:ph type="ctrTitle"/>
          </p:nvPr>
        </p:nvSpPr>
        <p:spPr>
          <a:xfrm>
            <a:off x="566375" y="2253900"/>
            <a:ext cx="7894500" cy="10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Unit Fractions</a:t>
            </a:r>
            <a:endParaRPr sz="4400">
              <a:solidFill>
                <a:srgbClr val="434343"/>
              </a:solidFill>
              <a:latin typeface="Hepta Slab"/>
              <a:ea typeface="Hepta Slab"/>
              <a:cs typeface="Hepta Slab"/>
              <a:sym typeface="Hepta Slab"/>
            </a:endParaRPr>
          </a:p>
        </p:txBody>
      </p:sp>
      <p:sp>
        <p:nvSpPr>
          <p:cNvPr id="252" name="Google Shape;252;p39"/>
          <p:cNvSpPr txBox="1"/>
          <p:nvPr/>
        </p:nvSpPr>
        <p:spPr>
          <a:xfrm>
            <a:off x="2698200" y="330040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    Let’s learn about unit fractions</a:t>
            </a:r>
            <a:endParaRPr>
              <a:latin typeface="Quicksand"/>
              <a:ea typeface="Quicksand"/>
              <a:cs typeface="Quicksand"/>
              <a:sym typeface="Quicksand"/>
            </a:endParaRPr>
          </a:p>
        </p:txBody>
      </p:sp>
      <p:sp>
        <p:nvSpPr>
          <p:cNvPr id="253" name="Google Shape;253;p39"/>
          <p:cNvSpPr/>
          <p:nvPr/>
        </p:nvSpPr>
        <p:spPr>
          <a:xfrm>
            <a:off x="2386102" y="32606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3.G.1.2, 3.NF.A.1</a:t>
            </a:r>
            <a:endParaRPr sz="1100">
              <a:latin typeface="Quicksand"/>
              <a:ea typeface="Quicksand"/>
              <a:cs typeface="Quicksand"/>
              <a:sym typeface="Quicksand"/>
            </a:endParaRPr>
          </a:p>
        </p:txBody>
      </p:sp>
      <p:sp>
        <p:nvSpPr>
          <p:cNvPr id="255" name="Google Shape;255;p39"/>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9" name="Shape 259"/>
        <p:cNvGrpSpPr/>
        <p:nvPr/>
      </p:nvGrpSpPr>
      <p:grpSpPr>
        <a:xfrm>
          <a:off x="0" y="0"/>
          <a:ext cx="0" cy="0"/>
          <a:chOff x="0" y="0"/>
          <a:chExt cx="0" cy="0"/>
        </a:xfrm>
      </p:grpSpPr>
      <p:sp>
        <p:nvSpPr>
          <p:cNvPr id="260" name="Google Shape;260;p40"/>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dk2"/>
                </a:solidFill>
                <a:latin typeface="Hepta Slab"/>
                <a:ea typeface="Hepta Slab"/>
                <a:cs typeface="Hepta Slab"/>
                <a:sym typeface="Hepta Slab"/>
              </a:rPr>
              <a:t>Which One  Doesn’t Belong? </a:t>
            </a:r>
            <a:endParaRPr sz="3000">
              <a:solidFill>
                <a:schemeClr val="accent5"/>
              </a:solidFill>
              <a:latin typeface="Hepta Slab"/>
              <a:ea typeface="Hepta Slab"/>
              <a:cs typeface="Hepta Slab"/>
              <a:sym typeface="Hepta Slab"/>
            </a:endParaRPr>
          </a:p>
        </p:txBody>
      </p:sp>
      <p:sp>
        <p:nvSpPr>
          <p:cNvPr id="261" name="Google Shape;261;p4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62" name="Google Shape;262;p40"/>
          <p:cNvPicPr preferRelativeResize="0"/>
          <p:nvPr/>
        </p:nvPicPr>
        <p:blipFill>
          <a:blip r:embed="rId3">
            <a:alphaModFix/>
          </a:blip>
          <a:stretch>
            <a:fillRect/>
          </a:stretch>
        </p:blipFill>
        <p:spPr>
          <a:xfrm>
            <a:off x="2019300" y="1234747"/>
            <a:ext cx="5105400" cy="3248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6" name="Shape 266"/>
        <p:cNvGrpSpPr/>
        <p:nvPr/>
      </p:nvGrpSpPr>
      <p:grpSpPr>
        <a:xfrm>
          <a:off x="0" y="0"/>
          <a:ext cx="0" cy="0"/>
          <a:chOff x="0" y="0"/>
          <a:chExt cx="0" cy="0"/>
        </a:xfrm>
      </p:grpSpPr>
      <p:sp>
        <p:nvSpPr>
          <p:cNvPr id="267" name="Google Shape;267;p41"/>
          <p:cNvSpPr txBox="1"/>
          <p:nvPr>
            <p:ph type="ctrTitle"/>
          </p:nvPr>
        </p:nvSpPr>
        <p:spPr>
          <a:xfrm>
            <a:off x="1449150" y="516775"/>
            <a:ext cx="6501900" cy="70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Fractions with Pattern Blocks</a:t>
            </a:r>
            <a:endParaRPr b="0" sz="3000">
              <a:solidFill>
                <a:srgbClr val="595959"/>
              </a:solidFill>
              <a:latin typeface="Hepta Slab"/>
              <a:ea typeface="Hepta Slab"/>
              <a:cs typeface="Hepta Slab"/>
              <a:sym typeface="Hepta Slab"/>
            </a:endParaRPr>
          </a:p>
        </p:txBody>
      </p:sp>
      <p:sp>
        <p:nvSpPr>
          <p:cNvPr id="268" name="Google Shape;268;p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69" name="Google Shape;269;p41"/>
          <p:cNvSpPr txBox="1"/>
          <p:nvPr/>
        </p:nvSpPr>
        <p:spPr>
          <a:xfrm>
            <a:off x="578650" y="1683750"/>
            <a:ext cx="4500600" cy="177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accent5"/>
                </a:solidFill>
                <a:latin typeface="Livvic"/>
                <a:ea typeface="Livvic"/>
                <a:cs typeface="Livvic"/>
                <a:sym typeface="Livvic"/>
              </a:rPr>
              <a:t>The yellow hexagon is 1 whole.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rPr lang="en" sz="1700">
                <a:solidFill>
                  <a:schemeClr val="accent5"/>
                </a:solidFill>
                <a:latin typeface="Livvic"/>
                <a:ea typeface="Livvic"/>
                <a:cs typeface="Livvic"/>
                <a:sym typeface="Livvic"/>
              </a:rPr>
              <a:t>What number represents each other block?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rPr lang="en" sz="1700">
                <a:solidFill>
                  <a:schemeClr val="accent5"/>
                </a:solidFill>
                <a:latin typeface="Livvic"/>
                <a:ea typeface="Livvic"/>
                <a:cs typeface="Livvic"/>
                <a:sym typeface="Livvic"/>
              </a:rPr>
              <a:t>Be prepared to explain your reasoning.</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p:txBody>
      </p:sp>
      <p:pic>
        <p:nvPicPr>
          <p:cNvPr id="270" name="Google Shape;270;p41"/>
          <p:cNvPicPr preferRelativeResize="0"/>
          <p:nvPr/>
        </p:nvPicPr>
        <p:blipFill>
          <a:blip r:embed="rId3">
            <a:alphaModFix/>
          </a:blip>
          <a:stretch>
            <a:fillRect/>
          </a:stretch>
        </p:blipFill>
        <p:spPr>
          <a:xfrm>
            <a:off x="6067425" y="1386225"/>
            <a:ext cx="1434206" cy="1709650"/>
          </a:xfrm>
          <a:prstGeom prst="rect">
            <a:avLst/>
          </a:prstGeom>
          <a:noFill/>
          <a:ln cap="flat" cmpd="sng" w="19050">
            <a:solidFill>
              <a:schemeClr val="dk2"/>
            </a:solidFill>
            <a:prstDash val="solid"/>
            <a:round/>
            <a:headEnd len="sm" w="sm" type="none"/>
            <a:tailEnd len="sm" w="sm" type="none"/>
          </a:ln>
        </p:spPr>
      </p:pic>
      <p:pic>
        <p:nvPicPr>
          <p:cNvPr id="271" name="Google Shape;271;p41"/>
          <p:cNvPicPr preferRelativeResize="0"/>
          <p:nvPr/>
        </p:nvPicPr>
        <p:blipFill>
          <a:blip r:embed="rId4">
            <a:alphaModFix/>
          </a:blip>
          <a:stretch>
            <a:fillRect/>
          </a:stretch>
        </p:blipFill>
        <p:spPr>
          <a:xfrm>
            <a:off x="4631550" y="3356450"/>
            <a:ext cx="3838575" cy="1152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75" name="Shape 275"/>
        <p:cNvGrpSpPr/>
        <p:nvPr/>
      </p:nvGrpSpPr>
      <p:grpSpPr>
        <a:xfrm>
          <a:off x="0" y="0"/>
          <a:ext cx="0" cy="0"/>
          <a:chOff x="0" y="0"/>
          <a:chExt cx="0" cy="0"/>
        </a:xfrm>
      </p:grpSpPr>
      <p:sp>
        <p:nvSpPr>
          <p:cNvPr id="276" name="Google Shape;276;p42"/>
          <p:cNvSpPr txBox="1"/>
          <p:nvPr>
            <p:ph type="ctrTitle"/>
          </p:nvPr>
        </p:nvSpPr>
        <p:spPr>
          <a:xfrm>
            <a:off x="739750" y="611350"/>
            <a:ext cx="73011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Partitions</a:t>
            </a:r>
            <a:endParaRPr b="0" sz="3000">
              <a:solidFill>
                <a:srgbClr val="595959"/>
              </a:solidFill>
              <a:latin typeface="Hepta Slab"/>
              <a:ea typeface="Hepta Slab"/>
              <a:cs typeface="Hepta Slab"/>
              <a:sym typeface="Hepta Slab"/>
            </a:endParaRPr>
          </a:p>
        </p:txBody>
      </p:sp>
      <p:sp>
        <p:nvSpPr>
          <p:cNvPr id="277" name="Google Shape;277;p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78" name="Google Shape;278;p42"/>
          <p:cNvSpPr txBox="1"/>
          <p:nvPr/>
        </p:nvSpPr>
        <p:spPr>
          <a:xfrm>
            <a:off x="1446975" y="1259875"/>
            <a:ext cx="6011100" cy="108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Livvic"/>
                <a:ea typeface="Livvic"/>
                <a:cs typeface="Livvic"/>
                <a:sym typeface="Livvic"/>
              </a:rPr>
              <a:t>Partition each rectangle into 2, 3, 4, 6, or 8 equal parts. </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sz="1800">
              <a:solidFill>
                <a:schemeClr val="accent5"/>
              </a:solidFill>
              <a:latin typeface="Livvic"/>
              <a:ea typeface="Livvic"/>
              <a:cs typeface="Livvic"/>
              <a:sym typeface="Livvic"/>
            </a:endParaRPr>
          </a:p>
          <a:p>
            <a:pPr indent="0" lvl="0" marL="0" rtl="0" algn="l">
              <a:spcBef>
                <a:spcPts val="0"/>
              </a:spcBef>
              <a:spcAft>
                <a:spcPts val="0"/>
              </a:spcAft>
              <a:buNone/>
            </a:pPr>
            <a:r>
              <a:rPr lang="en" sz="1800">
                <a:solidFill>
                  <a:schemeClr val="accent5"/>
                </a:solidFill>
                <a:latin typeface="Livvic"/>
                <a:ea typeface="Livvic"/>
                <a:cs typeface="Livvic"/>
                <a:sym typeface="Livvic"/>
              </a:rPr>
              <a:t>Then label the size of each part with the correct fraction. </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2000">
              <a:solidFill>
                <a:schemeClr val="accent5"/>
              </a:solidFill>
              <a:latin typeface="Livvic"/>
              <a:ea typeface="Livvic"/>
              <a:cs typeface="Livvic"/>
              <a:sym typeface="Livvic"/>
            </a:endParaRPr>
          </a:p>
        </p:txBody>
      </p:sp>
      <p:sp>
        <p:nvSpPr>
          <p:cNvPr id="279" name="Google Shape;279;p42"/>
          <p:cNvSpPr txBox="1"/>
          <p:nvPr/>
        </p:nvSpPr>
        <p:spPr>
          <a:xfrm>
            <a:off x="1121175" y="2172975"/>
            <a:ext cx="3813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42"/>
          <p:cNvSpPr txBox="1"/>
          <p:nvPr/>
        </p:nvSpPr>
        <p:spPr>
          <a:xfrm>
            <a:off x="1297300" y="2607125"/>
            <a:ext cx="4509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42"/>
          <p:cNvSpPr txBox="1"/>
          <p:nvPr/>
        </p:nvSpPr>
        <p:spPr>
          <a:xfrm>
            <a:off x="4900775" y="1799925"/>
            <a:ext cx="3813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42"/>
          <p:cNvSpPr txBox="1"/>
          <p:nvPr/>
        </p:nvSpPr>
        <p:spPr>
          <a:xfrm>
            <a:off x="5282075" y="3379975"/>
            <a:ext cx="3813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83" name="Google Shape;283;p42"/>
          <p:cNvPicPr preferRelativeResize="0"/>
          <p:nvPr/>
        </p:nvPicPr>
        <p:blipFill>
          <a:blip r:embed="rId3">
            <a:alphaModFix/>
          </a:blip>
          <a:stretch>
            <a:fillRect/>
          </a:stretch>
        </p:blipFill>
        <p:spPr>
          <a:xfrm>
            <a:off x="739750" y="2414800"/>
            <a:ext cx="2400300" cy="2066925"/>
          </a:xfrm>
          <a:prstGeom prst="rect">
            <a:avLst/>
          </a:prstGeom>
          <a:noFill/>
          <a:ln cap="flat" cmpd="sng" w="19050">
            <a:solidFill>
              <a:schemeClr val="dk2"/>
            </a:solidFill>
            <a:prstDash val="solid"/>
            <a:round/>
            <a:headEnd len="sm" w="sm" type="none"/>
            <a:tailEnd len="sm" w="sm" type="none"/>
          </a:ln>
        </p:spPr>
      </p:pic>
      <p:pic>
        <p:nvPicPr>
          <p:cNvPr id="284" name="Google Shape;284;p42"/>
          <p:cNvPicPr preferRelativeResize="0"/>
          <p:nvPr/>
        </p:nvPicPr>
        <p:blipFill>
          <a:blip r:embed="rId4">
            <a:alphaModFix/>
          </a:blip>
          <a:stretch>
            <a:fillRect/>
          </a:stretch>
        </p:blipFill>
        <p:spPr>
          <a:xfrm>
            <a:off x="3908400" y="2414800"/>
            <a:ext cx="2171700" cy="2066925"/>
          </a:xfrm>
          <a:prstGeom prst="rect">
            <a:avLst/>
          </a:prstGeom>
          <a:noFill/>
          <a:ln cap="flat" cmpd="sng" w="19050">
            <a:solidFill>
              <a:schemeClr val="dk2"/>
            </a:solidFill>
            <a:prstDash val="solid"/>
            <a:round/>
            <a:headEnd len="sm" w="sm" type="none"/>
            <a:tailEnd len="sm" w="sm" type="none"/>
          </a:ln>
        </p:spPr>
      </p:pic>
      <p:pic>
        <p:nvPicPr>
          <p:cNvPr id="285" name="Google Shape;285;p42"/>
          <p:cNvPicPr preferRelativeResize="0"/>
          <p:nvPr/>
        </p:nvPicPr>
        <p:blipFill>
          <a:blip r:embed="rId5">
            <a:alphaModFix/>
          </a:blip>
          <a:stretch>
            <a:fillRect/>
          </a:stretch>
        </p:blipFill>
        <p:spPr>
          <a:xfrm>
            <a:off x="6403950" y="2658375"/>
            <a:ext cx="2133600" cy="1162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89" name="Shape 289"/>
        <p:cNvGrpSpPr/>
        <p:nvPr/>
      </p:nvGrpSpPr>
      <p:grpSpPr>
        <a:xfrm>
          <a:off x="0" y="0"/>
          <a:ext cx="0" cy="0"/>
          <a:chOff x="0" y="0"/>
          <a:chExt cx="0" cy="0"/>
        </a:xfrm>
      </p:grpSpPr>
      <p:sp>
        <p:nvSpPr>
          <p:cNvPr id="290" name="Google Shape;290;p43"/>
          <p:cNvSpPr txBox="1"/>
          <p:nvPr>
            <p:ph type="ctrTitle"/>
          </p:nvPr>
        </p:nvSpPr>
        <p:spPr>
          <a:xfrm>
            <a:off x="739750" y="611350"/>
            <a:ext cx="73011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Partition, Shade, Trade</a:t>
            </a:r>
            <a:endParaRPr b="0" sz="3000">
              <a:solidFill>
                <a:srgbClr val="595959"/>
              </a:solidFill>
              <a:latin typeface="Hepta Slab"/>
              <a:ea typeface="Hepta Slab"/>
              <a:cs typeface="Hepta Slab"/>
              <a:sym typeface="Hepta Slab"/>
            </a:endParaRPr>
          </a:p>
        </p:txBody>
      </p:sp>
      <p:sp>
        <p:nvSpPr>
          <p:cNvPr id="291" name="Google Shape;291;p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292" name="Google Shape;292;p43"/>
          <p:cNvSpPr txBox="1"/>
          <p:nvPr/>
        </p:nvSpPr>
        <p:spPr>
          <a:xfrm>
            <a:off x="709200" y="1499175"/>
            <a:ext cx="7725600" cy="108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Livvic"/>
                <a:ea typeface="Livvic"/>
                <a:cs typeface="Livvic"/>
                <a:sym typeface="Livvic"/>
              </a:rPr>
              <a:t>1.   Partition the rectangle into equal-sized parts. Shade one of the parts. </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sz="1800">
              <a:solidFill>
                <a:schemeClr val="accent5"/>
              </a:solidFill>
              <a:latin typeface="Livvic"/>
              <a:ea typeface="Livvic"/>
              <a:cs typeface="Livvic"/>
              <a:sym typeface="Livvic"/>
            </a:endParaRPr>
          </a:p>
          <a:p>
            <a:pPr indent="0" lvl="0" marL="0" rtl="0" algn="l">
              <a:spcBef>
                <a:spcPts val="0"/>
              </a:spcBef>
              <a:spcAft>
                <a:spcPts val="0"/>
              </a:spcAft>
              <a:buNone/>
            </a:pPr>
            <a:r>
              <a:rPr lang="en" sz="1800">
                <a:solidFill>
                  <a:schemeClr val="accent5"/>
                </a:solidFill>
                <a:latin typeface="Livvic"/>
                <a:ea typeface="Livvic"/>
                <a:cs typeface="Livvic"/>
                <a:sym typeface="Livvic"/>
              </a:rPr>
              <a:t>2. Trade rectangles with a partner. If the whole rectangle is 1, what number represents the shaded part? Explain your reasoning. </a:t>
            </a:r>
            <a:r>
              <a:rPr lang="en" sz="1800">
                <a:solidFill>
                  <a:schemeClr val="accent5"/>
                </a:solidFill>
                <a:latin typeface="Livvic"/>
                <a:ea typeface="Livvic"/>
                <a:cs typeface="Livvic"/>
                <a:sym typeface="Livvic"/>
              </a:rPr>
              <a:t> </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2000">
              <a:solidFill>
                <a:schemeClr val="accent5"/>
              </a:solidFill>
              <a:latin typeface="Livvic"/>
              <a:ea typeface="Livvic"/>
              <a:cs typeface="Livvic"/>
              <a:sym typeface="Livvic"/>
            </a:endParaRPr>
          </a:p>
        </p:txBody>
      </p:sp>
      <p:sp>
        <p:nvSpPr>
          <p:cNvPr id="293" name="Google Shape;293;p43"/>
          <p:cNvSpPr txBox="1"/>
          <p:nvPr/>
        </p:nvSpPr>
        <p:spPr>
          <a:xfrm>
            <a:off x="1121175" y="2172975"/>
            <a:ext cx="3813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43"/>
          <p:cNvSpPr txBox="1"/>
          <p:nvPr/>
        </p:nvSpPr>
        <p:spPr>
          <a:xfrm>
            <a:off x="1297300" y="2607125"/>
            <a:ext cx="4509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43"/>
          <p:cNvSpPr txBox="1"/>
          <p:nvPr/>
        </p:nvSpPr>
        <p:spPr>
          <a:xfrm>
            <a:off x="4900775" y="1799925"/>
            <a:ext cx="3813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43"/>
          <p:cNvSpPr txBox="1"/>
          <p:nvPr/>
        </p:nvSpPr>
        <p:spPr>
          <a:xfrm>
            <a:off x="5282075" y="3379975"/>
            <a:ext cx="3813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97" name="Google Shape;297;p43"/>
          <p:cNvPicPr preferRelativeResize="0"/>
          <p:nvPr/>
        </p:nvPicPr>
        <p:blipFill rotWithShape="1">
          <a:blip r:embed="rId3">
            <a:alphaModFix/>
          </a:blip>
          <a:srcRect b="5383" l="4540" r="2977" t="0"/>
          <a:stretch/>
        </p:blipFill>
        <p:spPr>
          <a:xfrm>
            <a:off x="3621875" y="2117100"/>
            <a:ext cx="2132425" cy="9754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01" name="Shape 301"/>
        <p:cNvGrpSpPr/>
        <p:nvPr/>
      </p:nvGrpSpPr>
      <p:grpSpPr>
        <a:xfrm>
          <a:off x="0" y="0"/>
          <a:ext cx="0" cy="0"/>
          <a:chOff x="0" y="0"/>
          <a:chExt cx="0" cy="0"/>
        </a:xfrm>
      </p:grpSpPr>
      <p:sp>
        <p:nvSpPr>
          <p:cNvPr id="302" name="Google Shape;302;p44"/>
          <p:cNvSpPr txBox="1"/>
          <p:nvPr>
            <p:ph type="ctrTitle"/>
          </p:nvPr>
        </p:nvSpPr>
        <p:spPr>
          <a:xfrm>
            <a:off x="2008500" y="562150"/>
            <a:ext cx="54603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accent3"/>
                </a:solidFill>
                <a:latin typeface="Hepta Slab"/>
                <a:ea typeface="Hepta Slab"/>
                <a:cs typeface="Hepta Slab"/>
                <a:sym typeface="Hepta Slab"/>
              </a:rPr>
              <a:t>Let’s Put it All Together</a:t>
            </a:r>
            <a:endParaRPr b="1" sz="3000">
              <a:solidFill>
                <a:schemeClr val="accent3"/>
              </a:solidFill>
              <a:latin typeface="Hepta Slab"/>
              <a:ea typeface="Hepta Slab"/>
              <a:cs typeface="Hepta Slab"/>
              <a:sym typeface="Hepta Slab"/>
            </a:endParaRPr>
          </a:p>
        </p:txBody>
      </p:sp>
      <p:sp>
        <p:nvSpPr>
          <p:cNvPr id="303" name="Google Shape;303;p44"/>
          <p:cNvSpPr/>
          <p:nvPr/>
        </p:nvSpPr>
        <p:spPr>
          <a:xfrm flipH="1">
            <a:off x="4400330" y="1973826"/>
            <a:ext cx="1885970" cy="162039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44"/>
          <p:cNvSpPr txBox="1"/>
          <p:nvPr/>
        </p:nvSpPr>
        <p:spPr>
          <a:xfrm>
            <a:off x="4551311" y="2162350"/>
            <a:ext cx="15840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Livvic"/>
                <a:ea typeface="Livvic"/>
                <a:cs typeface="Livvic"/>
                <a:sym typeface="Livvic"/>
              </a:rPr>
              <a:t>How are these fractions the same as other fractions you’ve already written?</a:t>
            </a:r>
            <a:endParaRPr b="1" sz="1200">
              <a:latin typeface="Quicksand"/>
              <a:ea typeface="Quicksand"/>
              <a:cs typeface="Quicksand"/>
              <a:sym typeface="Quicksand"/>
            </a:endParaRPr>
          </a:p>
        </p:txBody>
      </p:sp>
      <p:sp>
        <p:nvSpPr>
          <p:cNvPr id="305" name="Google Shape;305;p4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306" name="Google Shape;306;p44"/>
          <p:cNvPicPr preferRelativeResize="0"/>
          <p:nvPr/>
        </p:nvPicPr>
        <p:blipFill rotWithShape="1">
          <a:blip r:embed="rId3">
            <a:alphaModFix/>
          </a:blip>
          <a:srcRect b="0" l="18789" r="17365" t="0"/>
          <a:stretch/>
        </p:blipFill>
        <p:spPr>
          <a:xfrm>
            <a:off x="6332925" y="3040375"/>
            <a:ext cx="1339475" cy="1319575"/>
          </a:xfrm>
          <a:prstGeom prst="rect">
            <a:avLst/>
          </a:prstGeom>
          <a:noFill/>
          <a:ln>
            <a:noFill/>
          </a:ln>
        </p:spPr>
      </p:pic>
      <p:sp>
        <p:nvSpPr>
          <p:cNvPr id="307" name="Google Shape;307;p44"/>
          <p:cNvSpPr txBox="1"/>
          <p:nvPr/>
        </p:nvSpPr>
        <p:spPr>
          <a:xfrm>
            <a:off x="654625" y="1321900"/>
            <a:ext cx="3268200" cy="162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“Today we wrote fractions to show the size of each part when we partitioned a shape into 6 equal parts and 8 equal parts”</a:t>
            </a:r>
            <a:endParaRPr>
              <a:latin typeface="Livvic"/>
              <a:ea typeface="Livvic"/>
              <a:cs typeface="Livvic"/>
              <a:sym typeface="Livvic"/>
            </a:endParaRPr>
          </a:p>
        </p:txBody>
      </p:sp>
      <p:pic>
        <p:nvPicPr>
          <p:cNvPr id="308" name="Google Shape;308;p44"/>
          <p:cNvPicPr preferRelativeResize="0"/>
          <p:nvPr/>
        </p:nvPicPr>
        <p:blipFill>
          <a:blip r:embed="rId4">
            <a:alphaModFix/>
          </a:blip>
          <a:stretch>
            <a:fillRect/>
          </a:stretch>
        </p:blipFill>
        <p:spPr>
          <a:xfrm>
            <a:off x="1201100" y="2353625"/>
            <a:ext cx="1853100" cy="860795"/>
          </a:xfrm>
          <a:prstGeom prst="rect">
            <a:avLst/>
          </a:prstGeom>
          <a:noFill/>
          <a:ln>
            <a:noFill/>
          </a:ln>
        </p:spPr>
      </p:pic>
      <p:pic>
        <p:nvPicPr>
          <p:cNvPr id="309" name="Google Shape;309;p44"/>
          <p:cNvPicPr preferRelativeResize="0"/>
          <p:nvPr/>
        </p:nvPicPr>
        <p:blipFill>
          <a:blip r:embed="rId5">
            <a:alphaModFix/>
          </a:blip>
          <a:stretch>
            <a:fillRect/>
          </a:stretch>
        </p:blipFill>
        <p:spPr>
          <a:xfrm>
            <a:off x="1201100" y="3456725"/>
            <a:ext cx="1802075" cy="711650"/>
          </a:xfrm>
          <a:prstGeom prst="rect">
            <a:avLst/>
          </a:prstGeom>
          <a:noFill/>
          <a:ln>
            <a:noFill/>
          </a:ln>
        </p:spPr>
      </p:pic>
      <p:sp>
        <p:nvSpPr>
          <p:cNvPr id="310" name="Google Shape;310;p44"/>
          <p:cNvSpPr/>
          <p:nvPr/>
        </p:nvSpPr>
        <p:spPr>
          <a:xfrm>
            <a:off x="7263925" y="1463700"/>
            <a:ext cx="1748055" cy="147849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44"/>
          <p:cNvSpPr txBox="1"/>
          <p:nvPr/>
        </p:nvSpPr>
        <p:spPr>
          <a:xfrm flipH="1">
            <a:off x="7360975" y="1838009"/>
            <a:ext cx="1468200" cy="52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Livvic"/>
                <a:ea typeface="Livvic"/>
                <a:cs typeface="Livvic"/>
                <a:sym typeface="Livvic"/>
              </a:rPr>
              <a:t>How are they different?</a:t>
            </a:r>
            <a:endParaRPr b="1" sz="1200">
              <a:latin typeface="Quicksand"/>
              <a:ea typeface="Quicksand"/>
              <a:cs typeface="Quicksand"/>
              <a:sym typeface="Quicksa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15" name="Shape 315"/>
        <p:cNvGrpSpPr/>
        <p:nvPr/>
      </p:nvGrpSpPr>
      <p:grpSpPr>
        <a:xfrm>
          <a:off x="0" y="0"/>
          <a:ext cx="0" cy="0"/>
          <a:chOff x="0" y="0"/>
          <a:chExt cx="0" cy="0"/>
        </a:xfrm>
      </p:grpSpPr>
      <p:sp>
        <p:nvSpPr>
          <p:cNvPr id="316" name="Google Shape;316;p45"/>
          <p:cNvSpPr txBox="1"/>
          <p:nvPr>
            <p:ph type="ctrTitle"/>
          </p:nvPr>
        </p:nvSpPr>
        <p:spPr>
          <a:xfrm>
            <a:off x="624150" y="2019150"/>
            <a:ext cx="7975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Non-unit Fractions</a:t>
            </a:r>
            <a:endParaRPr sz="4400">
              <a:solidFill>
                <a:srgbClr val="434343"/>
              </a:solidFill>
              <a:latin typeface="Hepta Slab"/>
              <a:ea typeface="Hepta Slab"/>
              <a:cs typeface="Hepta Slab"/>
              <a:sym typeface="Hepta Slab"/>
            </a:endParaRPr>
          </a:p>
        </p:txBody>
      </p:sp>
      <p:sp>
        <p:nvSpPr>
          <p:cNvPr id="317" name="Google Shape;317;p45"/>
          <p:cNvSpPr txBox="1"/>
          <p:nvPr/>
        </p:nvSpPr>
        <p:spPr>
          <a:xfrm>
            <a:off x="2698200" y="2757150"/>
            <a:ext cx="4253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 Let’s learn about non-unit fractions</a:t>
            </a:r>
            <a:endParaRPr>
              <a:latin typeface="Quicksand"/>
              <a:ea typeface="Quicksand"/>
              <a:cs typeface="Quicksand"/>
              <a:sym typeface="Quicksand"/>
            </a:endParaRPr>
          </a:p>
        </p:txBody>
      </p:sp>
      <p:sp>
        <p:nvSpPr>
          <p:cNvPr id="318" name="Google Shape;318;p45"/>
          <p:cNvSpPr/>
          <p:nvPr/>
        </p:nvSpPr>
        <p:spPr>
          <a:xfrm>
            <a:off x="26191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4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3.NF.A.1 </a:t>
            </a:r>
            <a:endParaRPr sz="1100">
              <a:latin typeface="Quicksand"/>
              <a:ea typeface="Quicksand"/>
              <a:cs typeface="Quicksand"/>
              <a:sym typeface="Quicksand"/>
            </a:endParaRPr>
          </a:p>
        </p:txBody>
      </p:sp>
      <p:sp>
        <p:nvSpPr>
          <p:cNvPr id="320" name="Google Shape;320;p45"/>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24" name="Shape 324"/>
        <p:cNvGrpSpPr/>
        <p:nvPr/>
      </p:nvGrpSpPr>
      <p:grpSpPr>
        <a:xfrm>
          <a:off x="0" y="0"/>
          <a:ext cx="0" cy="0"/>
          <a:chOff x="0" y="0"/>
          <a:chExt cx="0" cy="0"/>
        </a:xfrm>
      </p:grpSpPr>
      <p:sp>
        <p:nvSpPr>
          <p:cNvPr id="325" name="Google Shape;325;p46"/>
          <p:cNvSpPr txBox="1"/>
          <p:nvPr>
            <p:ph type="ctrTitle"/>
          </p:nvPr>
        </p:nvSpPr>
        <p:spPr>
          <a:xfrm>
            <a:off x="371625" y="50664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Notice and Wonder: More Than One Part</a:t>
            </a:r>
            <a:endParaRPr b="0" sz="2700">
              <a:solidFill>
                <a:srgbClr val="595959"/>
              </a:solidFill>
              <a:latin typeface="Hepta Slab"/>
              <a:ea typeface="Hepta Slab"/>
              <a:cs typeface="Hepta Slab"/>
              <a:sym typeface="Hepta Slab"/>
            </a:endParaRPr>
          </a:p>
        </p:txBody>
      </p:sp>
      <p:sp>
        <p:nvSpPr>
          <p:cNvPr id="326" name="Google Shape;326;p4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27" name="Google Shape;327;p46"/>
          <p:cNvPicPr preferRelativeResize="0"/>
          <p:nvPr/>
        </p:nvPicPr>
        <p:blipFill>
          <a:blip r:embed="rId3">
            <a:alphaModFix/>
          </a:blip>
          <a:stretch>
            <a:fillRect/>
          </a:stretch>
        </p:blipFill>
        <p:spPr>
          <a:xfrm>
            <a:off x="1599000" y="2417422"/>
            <a:ext cx="5562600" cy="1333500"/>
          </a:xfrm>
          <a:prstGeom prst="rect">
            <a:avLst/>
          </a:prstGeom>
          <a:noFill/>
          <a:ln>
            <a:noFill/>
          </a:ln>
        </p:spPr>
      </p:pic>
      <p:sp>
        <p:nvSpPr>
          <p:cNvPr id="328" name="Google Shape;328;p46"/>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6"/>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330" name="Google Shape;330;p46"/>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46"/>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35" name="Shape 335"/>
        <p:cNvGrpSpPr/>
        <p:nvPr/>
      </p:nvGrpSpPr>
      <p:grpSpPr>
        <a:xfrm>
          <a:off x="0" y="0"/>
          <a:ext cx="0" cy="0"/>
          <a:chOff x="0" y="0"/>
          <a:chExt cx="0" cy="0"/>
        </a:xfrm>
      </p:grpSpPr>
      <p:sp>
        <p:nvSpPr>
          <p:cNvPr id="336" name="Google Shape;336;p47"/>
          <p:cNvSpPr txBox="1"/>
          <p:nvPr>
            <p:ph type="ctrTitle"/>
          </p:nvPr>
        </p:nvSpPr>
        <p:spPr>
          <a:xfrm>
            <a:off x="1449150" y="516775"/>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Write Fractions</a:t>
            </a:r>
            <a:endParaRPr b="0" sz="3000">
              <a:solidFill>
                <a:srgbClr val="595959"/>
              </a:solidFill>
              <a:latin typeface="Hepta Slab"/>
              <a:ea typeface="Hepta Slab"/>
              <a:cs typeface="Hepta Slab"/>
              <a:sym typeface="Hepta Slab"/>
            </a:endParaRPr>
          </a:p>
        </p:txBody>
      </p:sp>
      <p:sp>
        <p:nvSpPr>
          <p:cNvPr id="337" name="Google Shape;337;p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38" name="Google Shape;338;p47"/>
          <p:cNvSpPr txBox="1"/>
          <p:nvPr/>
        </p:nvSpPr>
        <p:spPr>
          <a:xfrm>
            <a:off x="478950" y="1393025"/>
            <a:ext cx="4011000" cy="238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Livvic"/>
                <a:ea typeface="Livvic"/>
                <a:cs typeface="Livvic"/>
                <a:sym typeface="Livvic"/>
              </a:rPr>
              <a:t>You learned how to represent the shaded amount in the first diagram with the number ¼ . </a:t>
            </a:r>
            <a:endParaRPr sz="1800">
              <a:solidFill>
                <a:schemeClr val="accent5"/>
              </a:solidFill>
              <a:latin typeface="Livvic"/>
              <a:ea typeface="Livvic"/>
              <a:cs typeface="Livvic"/>
              <a:sym typeface="Livvic"/>
            </a:endParaRPr>
          </a:p>
          <a:p>
            <a:pPr indent="0" lvl="0" marL="0" rtl="0" algn="l">
              <a:spcBef>
                <a:spcPts val="0"/>
              </a:spcBef>
              <a:spcAft>
                <a:spcPts val="0"/>
              </a:spcAft>
              <a:buNone/>
            </a:pPr>
            <a:r>
              <a:t/>
            </a:r>
            <a:endParaRPr sz="1800">
              <a:solidFill>
                <a:schemeClr val="accent5"/>
              </a:solidFill>
              <a:latin typeface="Livvic"/>
              <a:ea typeface="Livvic"/>
              <a:cs typeface="Livvic"/>
              <a:sym typeface="Livvic"/>
            </a:endParaRPr>
          </a:p>
          <a:p>
            <a:pPr indent="-342900" lvl="0" marL="457200" rtl="0" algn="l">
              <a:spcBef>
                <a:spcPts val="0"/>
              </a:spcBef>
              <a:spcAft>
                <a:spcPts val="0"/>
              </a:spcAft>
              <a:buClr>
                <a:schemeClr val="accent5"/>
              </a:buClr>
              <a:buSzPts val="1800"/>
              <a:buFont typeface="Livvic"/>
              <a:buChar char="●"/>
            </a:pPr>
            <a:r>
              <a:rPr lang="en" sz="1800">
                <a:solidFill>
                  <a:schemeClr val="accent5"/>
                </a:solidFill>
                <a:latin typeface="Livvic"/>
                <a:ea typeface="Livvic"/>
                <a:cs typeface="Livvic"/>
                <a:sym typeface="Livvic"/>
              </a:rPr>
              <a:t>Use the diagrams in the table to figure out the information that’s missing. </a:t>
            </a:r>
            <a:endParaRPr sz="1800">
              <a:solidFill>
                <a:schemeClr val="accent5"/>
              </a:solidFill>
              <a:latin typeface="Livvic"/>
              <a:ea typeface="Livvic"/>
              <a:cs typeface="Livvic"/>
              <a:sym typeface="Livvic"/>
            </a:endParaRPr>
          </a:p>
          <a:p>
            <a:pPr indent="-342900" lvl="0" marL="457200" rtl="0" algn="l">
              <a:spcBef>
                <a:spcPts val="0"/>
              </a:spcBef>
              <a:spcAft>
                <a:spcPts val="0"/>
              </a:spcAft>
              <a:buClr>
                <a:schemeClr val="accent5"/>
              </a:buClr>
              <a:buSzPts val="1800"/>
              <a:buFont typeface="Livvic"/>
              <a:buChar char="●"/>
            </a:pPr>
            <a:r>
              <a:rPr lang="en" sz="1800">
                <a:solidFill>
                  <a:schemeClr val="accent5"/>
                </a:solidFill>
                <a:latin typeface="Livvic"/>
                <a:ea typeface="Livvic"/>
                <a:cs typeface="Livvic"/>
                <a:sym typeface="Livvic"/>
              </a:rPr>
              <a:t>Be prepared to explain your reasoning. </a:t>
            </a:r>
            <a:endParaRPr sz="1800">
              <a:solidFill>
                <a:schemeClr val="accent5"/>
              </a:solidFill>
              <a:latin typeface="Livvic"/>
              <a:ea typeface="Livvic"/>
              <a:cs typeface="Livvic"/>
              <a:sym typeface="Livvic"/>
            </a:endParaRPr>
          </a:p>
        </p:txBody>
      </p:sp>
      <p:pic>
        <p:nvPicPr>
          <p:cNvPr id="339" name="Google Shape;339;p47"/>
          <p:cNvPicPr preferRelativeResize="0"/>
          <p:nvPr/>
        </p:nvPicPr>
        <p:blipFill>
          <a:blip r:embed="rId3">
            <a:alphaModFix/>
          </a:blip>
          <a:stretch>
            <a:fillRect/>
          </a:stretch>
        </p:blipFill>
        <p:spPr>
          <a:xfrm>
            <a:off x="4489950" y="1236775"/>
            <a:ext cx="4349250" cy="357712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43" name="Shape 343"/>
        <p:cNvGrpSpPr/>
        <p:nvPr/>
      </p:nvGrpSpPr>
      <p:grpSpPr>
        <a:xfrm>
          <a:off x="0" y="0"/>
          <a:ext cx="0" cy="0"/>
          <a:chOff x="0" y="0"/>
          <a:chExt cx="0" cy="0"/>
        </a:xfrm>
      </p:grpSpPr>
      <p:sp>
        <p:nvSpPr>
          <p:cNvPr id="344" name="Google Shape;344;p48"/>
          <p:cNvSpPr txBox="1"/>
          <p:nvPr>
            <p:ph type="ctrTitle"/>
          </p:nvPr>
        </p:nvSpPr>
        <p:spPr>
          <a:xfrm>
            <a:off x="792950" y="611350"/>
            <a:ext cx="65580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Identify and Shade Fractions</a:t>
            </a:r>
            <a:endParaRPr b="0" sz="3000">
              <a:solidFill>
                <a:srgbClr val="595959"/>
              </a:solidFill>
              <a:latin typeface="Hepta Slab"/>
              <a:ea typeface="Hepta Slab"/>
              <a:cs typeface="Hepta Slab"/>
              <a:sym typeface="Hepta Slab"/>
            </a:endParaRPr>
          </a:p>
        </p:txBody>
      </p:sp>
      <p:sp>
        <p:nvSpPr>
          <p:cNvPr id="345" name="Google Shape;345;p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46" name="Google Shape;346;p48"/>
          <p:cNvSpPr txBox="1"/>
          <p:nvPr/>
        </p:nvSpPr>
        <p:spPr>
          <a:xfrm>
            <a:off x="739750" y="1259875"/>
            <a:ext cx="7511400" cy="17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accent5"/>
                </a:solidFill>
                <a:latin typeface="Livvic"/>
                <a:ea typeface="Livvic"/>
                <a:cs typeface="Livvic"/>
                <a:sym typeface="Livvic"/>
              </a:rPr>
              <a:t>Part 1:</a:t>
            </a:r>
            <a:endParaRPr sz="1700">
              <a:solidFill>
                <a:schemeClr val="accent5"/>
              </a:solidFill>
              <a:latin typeface="Livvic"/>
              <a:ea typeface="Livvic"/>
              <a:cs typeface="Livvic"/>
              <a:sym typeface="Livvic"/>
            </a:endParaRPr>
          </a:p>
          <a:p>
            <a:pPr indent="0" lvl="0" marL="0" rtl="0" algn="ctr">
              <a:spcBef>
                <a:spcPts val="0"/>
              </a:spcBef>
              <a:spcAft>
                <a:spcPts val="0"/>
              </a:spcAft>
              <a:buNone/>
            </a:pPr>
            <a:r>
              <a:rPr lang="en" sz="1700">
                <a:solidFill>
                  <a:schemeClr val="accent5"/>
                </a:solidFill>
                <a:latin typeface="Livvic"/>
                <a:ea typeface="Livvic"/>
                <a:cs typeface="Livvic"/>
                <a:sym typeface="Livvic"/>
              </a:rPr>
              <a:t>1. What fraction is shaded? Explain your reasoning.</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p:txBody>
      </p:sp>
      <p:sp>
        <p:nvSpPr>
          <p:cNvPr id="347" name="Google Shape;347;p48"/>
          <p:cNvSpPr txBox="1"/>
          <p:nvPr/>
        </p:nvSpPr>
        <p:spPr>
          <a:xfrm>
            <a:off x="1747350" y="3067900"/>
            <a:ext cx="4509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48"/>
          <p:cNvSpPr txBox="1"/>
          <p:nvPr/>
        </p:nvSpPr>
        <p:spPr>
          <a:xfrm>
            <a:off x="4900775" y="1799925"/>
            <a:ext cx="3813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8"/>
          <p:cNvSpPr txBox="1"/>
          <p:nvPr/>
        </p:nvSpPr>
        <p:spPr>
          <a:xfrm>
            <a:off x="5282075" y="3379975"/>
            <a:ext cx="3813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350" name="Google Shape;350;p48"/>
          <p:cNvPicPr preferRelativeResize="0"/>
          <p:nvPr/>
        </p:nvPicPr>
        <p:blipFill>
          <a:blip r:embed="rId3">
            <a:alphaModFix/>
          </a:blip>
          <a:stretch>
            <a:fillRect/>
          </a:stretch>
        </p:blipFill>
        <p:spPr>
          <a:xfrm>
            <a:off x="601175" y="2209300"/>
            <a:ext cx="2743247" cy="1838825"/>
          </a:xfrm>
          <a:prstGeom prst="rect">
            <a:avLst/>
          </a:prstGeom>
          <a:noFill/>
          <a:ln cap="flat" cmpd="sng" w="19050">
            <a:solidFill>
              <a:schemeClr val="dk2"/>
            </a:solidFill>
            <a:prstDash val="solid"/>
            <a:round/>
            <a:headEnd len="sm" w="sm" type="none"/>
            <a:tailEnd len="sm" w="sm" type="none"/>
          </a:ln>
        </p:spPr>
      </p:pic>
      <p:pic>
        <p:nvPicPr>
          <p:cNvPr id="351" name="Google Shape;351;p48"/>
          <p:cNvPicPr preferRelativeResize="0"/>
          <p:nvPr/>
        </p:nvPicPr>
        <p:blipFill>
          <a:blip r:embed="rId4">
            <a:alphaModFix/>
          </a:blip>
          <a:stretch>
            <a:fillRect/>
          </a:stretch>
        </p:blipFill>
        <p:spPr>
          <a:xfrm>
            <a:off x="3815900" y="2360025"/>
            <a:ext cx="4863750" cy="1274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55" name="Shape 355"/>
        <p:cNvGrpSpPr/>
        <p:nvPr/>
      </p:nvGrpSpPr>
      <p:grpSpPr>
        <a:xfrm>
          <a:off x="0" y="0"/>
          <a:ext cx="0" cy="0"/>
          <a:chOff x="0" y="0"/>
          <a:chExt cx="0" cy="0"/>
        </a:xfrm>
      </p:grpSpPr>
      <p:sp>
        <p:nvSpPr>
          <p:cNvPr id="356" name="Google Shape;356;p49"/>
          <p:cNvSpPr txBox="1"/>
          <p:nvPr>
            <p:ph type="ctrTitle"/>
          </p:nvPr>
        </p:nvSpPr>
        <p:spPr>
          <a:xfrm>
            <a:off x="792950" y="611350"/>
            <a:ext cx="65580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Identify and Shade Fractions</a:t>
            </a:r>
            <a:endParaRPr b="0" sz="3000">
              <a:solidFill>
                <a:srgbClr val="595959"/>
              </a:solidFill>
              <a:latin typeface="Hepta Slab"/>
              <a:ea typeface="Hepta Slab"/>
              <a:cs typeface="Hepta Slab"/>
              <a:sym typeface="Hepta Slab"/>
            </a:endParaRPr>
          </a:p>
        </p:txBody>
      </p:sp>
      <p:sp>
        <p:nvSpPr>
          <p:cNvPr id="357" name="Google Shape;357;p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58" name="Google Shape;358;p49"/>
          <p:cNvSpPr txBox="1"/>
          <p:nvPr/>
        </p:nvSpPr>
        <p:spPr>
          <a:xfrm>
            <a:off x="739750" y="1259875"/>
            <a:ext cx="7511400" cy="17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accent5"/>
                </a:solidFill>
                <a:latin typeface="Livvic"/>
                <a:ea typeface="Livvic"/>
                <a:cs typeface="Livvic"/>
                <a:sym typeface="Livvic"/>
              </a:rPr>
              <a:t>Part 2:</a:t>
            </a:r>
            <a:endParaRPr sz="1700">
              <a:solidFill>
                <a:schemeClr val="accent5"/>
              </a:solidFill>
              <a:latin typeface="Livvic"/>
              <a:ea typeface="Livvic"/>
              <a:cs typeface="Livvic"/>
              <a:sym typeface="Livvic"/>
            </a:endParaRPr>
          </a:p>
          <a:p>
            <a:pPr indent="0" lvl="0" marL="0" rtl="0" algn="ctr">
              <a:spcBef>
                <a:spcPts val="0"/>
              </a:spcBef>
              <a:spcAft>
                <a:spcPts val="0"/>
              </a:spcAft>
              <a:buNone/>
            </a:pPr>
            <a:r>
              <a:rPr lang="en" sz="1700">
                <a:solidFill>
                  <a:schemeClr val="accent5"/>
                </a:solidFill>
                <a:latin typeface="Livvic"/>
                <a:ea typeface="Livvic"/>
                <a:cs typeface="Livvic"/>
                <a:sym typeface="Livvic"/>
              </a:rPr>
              <a:t>2. </a:t>
            </a:r>
            <a:r>
              <a:rPr lang="en" sz="1700">
                <a:solidFill>
                  <a:schemeClr val="accent5"/>
                </a:solidFill>
                <a:latin typeface="Livvic"/>
                <a:ea typeface="Livvic"/>
                <a:cs typeface="Livvic"/>
                <a:sym typeface="Livvic"/>
              </a:rPr>
              <a:t>Partition and shade each diagram to represent each fraction.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p:txBody>
      </p:sp>
      <p:sp>
        <p:nvSpPr>
          <p:cNvPr id="359" name="Google Shape;359;p49"/>
          <p:cNvSpPr txBox="1"/>
          <p:nvPr/>
        </p:nvSpPr>
        <p:spPr>
          <a:xfrm>
            <a:off x="1747350" y="3067900"/>
            <a:ext cx="4509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9"/>
          <p:cNvSpPr txBox="1"/>
          <p:nvPr/>
        </p:nvSpPr>
        <p:spPr>
          <a:xfrm>
            <a:off x="4900775" y="1799925"/>
            <a:ext cx="3813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9"/>
          <p:cNvSpPr txBox="1"/>
          <p:nvPr/>
        </p:nvSpPr>
        <p:spPr>
          <a:xfrm>
            <a:off x="5282075" y="3379975"/>
            <a:ext cx="3813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362" name="Google Shape;362;p49"/>
          <p:cNvPicPr preferRelativeResize="0"/>
          <p:nvPr/>
        </p:nvPicPr>
        <p:blipFill>
          <a:blip r:embed="rId3">
            <a:alphaModFix/>
          </a:blip>
          <a:stretch>
            <a:fillRect/>
          </a:stretch>
        </p:blipFill>
        <p:spPr>
          <a:xfrm>
            <a:off x="672700" y="2132946"/>
            <a:ext cx="3570700" cy="1247025"/>
          </a:xfrm>
          <a:prstGeom prst="rect">
            <a:avLst/>
          </a:prstGeom>
          <a:noFill/>
          <a:ln cap="flat" cmpd="sng" w="19050">
            <a:solidFill>
              <a:schemeClr val="dk2"/>
            </a:solidFill>
            <a:prstDash val="solid"/>
            <a:round/>
            <a:headEnd len="sm" w="sm" type="none"/>
            <a:tailEnd len="sm" w="sm" type="none"/>
          </a:ln>
        </p:spPr>
      </p:pic>
      <p:pic>
        <p:nvPicPr>
          <p:cNvPr id="363" name="Google Shape;363;p49"/>
          <p:cNvPicPr preferRelativeResize="0"/>
          <p:nvPr/>
        </p:nvPicPr>
        <p:blipFill>
          <a:blip r:embed="rId4">
            <a:alphaModFix/>
          </a:blip>
          <a:stretch>
            <a:fillRect/>
          </a:stretch>
        </p:blipFill>
        <p:spPr>
          <a:xfrm>
            <a:off x="5167300" y="2066425"/>
            <a:ext cx="3351624" cy="1380075"/>
          </a:xfrm>
          <a:prstGeom prst="rect">
            <a:avLst/>
          </a:prstGeom>
          <a:noFill/>
          <a:ln cap="flat" cmpd="sng" w="19050">
            <a:solidFill>
              <a:schemeClr val="dk2"/>
            </a:solidFill>
            <a:prstDash val="solid"/>
            <a:round/>
            <a:headEnd len="sm" w="sm" type="none"/>
            <a:tailEnd len="sm" w="sm" type="none"/>
          </a:ln>
        </p:spPr>
      </p:pic>
      <p:pic>
        <p:nvPicPr>
          <p:cNvPr id="364" name="Google Shape;364;p49"/>
          <p:cNvPicPr preferRelativeResize="0"/>
          <p:nvPr/>
        </p:nvPicPr>
        <p:blipFill>
          <a:blip r:embed="rId5">
            <a:alphaModFix/>
          </a:blip>
          <a:stretch>
            <a:fillRect/>
          </a:stretch>
        </p:blipFill>
        <p:spPr>
          <a:xfrm>
            <a:off x="2628900" y="3632539"/>
            <a:ext cx="3351625" cy="140378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8" name="Shape 368"/>
        <p:cNvGrpSpPr/>
        <p:nvPr/>
      </p:nvGrpSpPr>
      <p:grpSpPr>
        <a:xfrm>
          <a:off x="0" y="0"/>
          <a:ext cx="0" cy="0"/>
          <a:chOff x="0" y="0"/>
          <a:chExt cx="0" cy="0"/>
        </a:xfrm>
      </p:grpSpPr>
      <p:sp>
        <p:nvSpPr>
          <p:cNvPr id="369" name="Google Shape;369;p50"/>
          <p:cNvSpPr txBox="1"/>
          <p:nvPr>
            <p:ph type="ctrTitle"/>
          </p:nvPr>
        </p:nvSpPr>
        <p:spPr>
          <a:xfrm>
            <a:off x="2008500" y="562150"/>
            <a:ext cx="54603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accent3"/>
                </a:solidFill>
                <a:latin typeface="Hepta Slab"/>
                <a:ea typeface="Hepta Slab"/>
                <a:cs typeface="Hepta Slab"/>
                <a:sym typeface="Hepta Slab"/>
              </a:rPr>
              <a:t>Let’s Put it All Together</a:t>
            </a:r>
            <a:endParaRPr b="1" sz="3000">
              <a:solidFill>
                <a:schemeClr val="accent3"/>
              </a:solidFill>
              <a:latin typeface="Hepta Slab"/>
              <a:ea typeface="Hepta Slab"/>
              <a:cs typeface="Hepta Slab"/>
              <a:sym typeface="Hepta Slab"/>
            </a:endParaRPr>
          </a:p>
        </p:txBody>
      </p:sp>
      <p:sp>
        <p:nvSpPr>
          <p:cNvPr id="370" name="Google Shape;370;p50"/>
          <p:cNvSpPr/>
          <p:nvPr/>
        </p:nvSpPr>
        <p:spPr>
          <a:xfrm flipH="1">
            <a:off x="4400330" y="1973826"/>
            <a:ext cx="1885970" cy="162039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50"/>
          <p:cNvSpPr txBox="1"/>
          <p:nvPr/>
        </p:nvSpPr>
        <p:spPr>
          <a:xfrm>
            <a:off x="4551311" y="2162350"/>
            <a:ext cx="15840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Livvic"/>
                <a:ea typeface="Livvic"/>
                <a:cs typeface="Livvic"/>
                <a:sym typeface="Livvic"/>
              </a:rPr>
              <a:t>How did you see unit fractions helping us build new fractions today?</a:t>
            </a:r>
            <a:endParaRPr b="1" sz="1200">
              <a:latin typeface="Quicksand"/>
              <a:ea typeface="Quicksand"/>
              <a:cs typeface="Quicksand"/>
              <a:sym typeface="Quicksand"/>
            </a:endParaRPr>
          </a:p>
        </p:txBody>
      </p:sp>
      <p:sp>
        <p:nvSpPr>
          <p:cNvPr id="372" name="Google Shape;372;p5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373" name="Google Shape;373;p50"/>
          <p:cNvPicPr preferRelativeResize="0"/>
          <p:nvPr/>
        </p:nvPicPr>
        <p:blipFill rotWithShape="1">
          <a:blip r:embed="rId3">
            <a:alphaModFix/>
          </a:blip>
          <a:srcRect b="0" l="18789" r="17365" t="0"/>
          <a:stretch/>
        </p:blipFill>
        <p:spPr>
          <a:xfrm>
            <a:off x="6332925" y="3040375"/>
            <a:ext cx="1339475" cy="1319575"/>
          </a:xfrm>
          <a:prstGeom prst="rect">
            <a:avLst/>
          </a:prstGeom>
          <a:noFill/>
          <a:ln>
            <a:noFill/>
          </a:ln>
        </p:spPr>
      </p:pic>
      <p:sp>
        <p:nvSpPr>
          <p:cNvPr id="374" name="Google Shape;374;p50"/>
          <p:cNvSpPr txBox="1"/>
          <p:nvPr/>
        </p:nvSpPr>
        <p:spPr>
          <a:xfrm>
            <a:off x="483150" y="2515975"/>
            <a:ext cx="3492300" cy="162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“Today we learned how to build more fractions, like </a:t>
            </a:r>
            <a:r>
              <a:rPr lang="en" sz="1600">
                <a:latin typeface="Livvic"/>
                <a:ea typeface="Livvic"/>
                <a:cs typeface="Livvic"/>
                <a:sym typeface="Livvic"/>
              </a:rPr>
              <a:t>⅝</a:t>
            </a:r>
            <a:r>
              <a:rPr lang="en">
                <a:latin typeface="Livvic"/>
                <a:ea typeface="Livvic"/>
                <a:cs typeface="Livvic"/>
                <a:sym typeface="Livvic"/>
              </a:rPr>
              <a:t>  , from fractions we already knew, like </a:t>
            </a:r>
            <a:r>
              <a:rPr lang="en" sz="1600">
                <a:latin typeface="Livvic"/>
                <a:ea typeface="Livvic"/>
                <a:cs typeface="Livvic"/>
                <a:sym typeface="Livvic"/>
              </a:rPr>
              <a:t>⅛</a:t>
            </a:r>
            <a:r>
              <a:rPr lang="en">
                <a:latin typeface="Livvic"/>
                <a:ea typeface="Livvic"/>
                <a:cs typeface="Livvic"/>
                <a:sym typeface="Livvic"/>
              </a:rPr>
              <a:t>  . We call fractions, like , with a one in the top part, </a:t>
            </a:r>
            <a:r>
              <a:rPr b="1" lang="en">
                <a:latin typeface="Livvic"/>
                <a:ea typeface="Livvic"/>
                <a:cs typeface="Livvic"/>
                <a:sym typeface="Livvic"/>
              </a:rPr>
              <a:t>unit fractions.</a:t>
            </a:r>
            <a:endParaRPr b="1">
              <a:latin typeface="Livvic"/>
              <a:ea typeface="Livvic"/>
              <a:cs typeface="Livvic"/>
              <a:sym typeface="Livvic"/>
            </a:endParaRPr>
          </a:p>
        </p:txBody>
      </p:sp>
      <p:sp>
        <p:nvSpPr>
          <p:cNvPr id="375" name="Google Shape;375;p50"/>
          <p:cNvSpPr/>
          <p:nvPr/>
        </p:nvSpPr>
        <p:spPr>
          <a:xfrm>
            <a:off x="7263925" y="1463700"/>
            <a:ext cx="1748055" cy="147849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50"/>
          <p:cNvSpPr txBox="1"/>
          <p:nvPr/>
        </p:nvSpPr>
        <p:spPr>
          <a:xfrm flipH="1">
            <a:off x="7263925" y="1575809"/>
            <a:ext cx="1468200" cy="52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Livvic"/>
                <a:ea typeface="Livvic"/>
                <a:cs typeface="Livvic"/>
                <a:sym typeface="Livvic"/>
              </a:rPr>
              <a:t>Look at the fraction . What does each part of the number tell us?</a:t>
            </a:r>
            <a:endParaRPr b="1" sz="1200">
              <a:latin typeface="Quicksand"/>
              <a:ea typeface="Quicksand"/>
              <a:cs typeface="Quicksand"/>
              <a:sym typeface="Quicksand"/>
            </a:endParaRPr>
          </a:p>
        </p:txBody>
      </p:sp>
      <p:pic>
        <p:nvPicPr>
          <p:cNvPr id="377" name="Google Shape;377;p50"/>
          <p:cNvPicPr preferRelativeResize="0"/>
          <p:nvPr/>
        </p:nvPicPr>
        <p:blipFill>
          <a:blip r:embed="rId4">
            <a:alphaModFix/>
          </a:blip>
          <a:stretch>
            <a:fillRect/>
          </a:stretch>
        </p:blipFill>
        <p:spPr>
          <a:xfrm>
            <a:off x="1309675" y="1476225"/>
            <a:ext cx="1468200" cy="725664"/>
          </a:xfrm>
          <a:prstGeom prst="rect">
            <a:avLst/>
          </a:prstGeom>
          <a:noFill/>
          <a:ln>
            <a:noFill/>
          </a:ln>
        </p:spPr>
      </p:pic>
      <p:pic>
        <p:nvPicPr>
          <p:cNvPr id="378" name="Google Shape;378;p50"/>
          <p:cNvPicPr preferRelativeResize="0"/>
          <p:nvPr/>
        </p:nvPicPr>
        <p:blipFill>
          <a:blip r:embed="rId5">
            <a:alphaModFix/>
          </a:blip>
          <a:stretch>
            <a:fillRect/>
          </a:stretch>
        </p:blipFill>
        <p:spPr>
          <a:xfrm>
            <a:off x="2878725" y="3863550"/>
            <a:ext cx="2956039" cy="7024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82" name="Shape 382"/>
        <p:cNvGrpSpPr/>
        <p:nvPr/>
      </p:nvGrpSpPr>
      <p:grpSpPr>
        <a:xfrm>
          <a:off x="0" y="0"/>
          <a:ext cx="0" cy="0"/>
          <a:chOff x="0" y="0"/>
          <a:chExt cx="0" cy="0"/>
        </a:xfrm>
      </p:grpSpPr>
      <p:sp>
        <p:nvSpPr>
          <p:cNvPr id="383" name="Google Shape;383;p51"/>
          <p:cNvSpPr txBox="1"/>
          <p:nvPr>
            <p:ph type="ctrTitle"/>
          </p:nvPr>
        </p:nvSpPr>
        <p:spPr>
          <a:xfrm>
            <a:off x="931050" y="1679925"/>
            <a:ext cx="7281900" cy="107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Unit Fractions on a Number Line</a:t>
            </a:r>
            <a:endParaRPr sz="4000">
              <a:solidFill>
                <a:srgbClr val="434343"/>
              </a:solidFill>
              <a:latin typeface="Hepta Slab"/>
              <a:ea typeface="Hepta Slab"/>
              <a:cs typeface="Hepta Slab"/>
              <a:sym typeface="Hepta Slab"/>
            </a:endParaRPr>
          </a:p>
        </p:txBody>
      </p:sp>
      <p:sp>
        <p:nvSpPr>
          <p:cNvPr id="384" name="Google Shape;384;p51"/>
          <p:cNvSpPr txBox="1"/>
          <p:nvPr/>
        </p:nvSpPr>
        <p:spPr>
          <a:xfrm>
            <a:off x="2780725" y="2758425"/>
            <a:ext cx="5104200" cy="68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 Let’s represent unit fractions on a number line. </a:t>
            </a:r>
            <a:endParaRPr>
              <a:latin typeface="Quicksand"/>
              <a:ea typeface="Quicksand"/>
              <a:cs typeface="Quicksand"/>
              <a:sym typeface="Quicksand"/>
            </a:endParaRPr>
          </a:p>
        </p:txBody>
      </p:sp>
      <p:sp>
        <p:nvSpPr>
          <p:cNvPr id="385" name="Google Shape;385;p51"/>
          <p:cNvSpPr/>
          <p:nvPr/>
        </p:nvSpPr>
        <p:spPr>
          <a:xfrm>
            <a:off x="2948402" y="275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5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3.NF.A.1, 3.NF.A.2.A</a:t>
            </a:r>
            <a:endParaRPr sz="1100">
              <a:latin typeface="Quicksand"/>
              <a:ea typeface="Quicksand"/>
              <a:cs typeface="Quicksand"/>
              <a:sym typeface="Quicksand"/>
            </a:endParaRPr>
          </a:p>
        </p:txBody>
      </p:sp>
      <p:sp>
        <p:nvSpPr>
          <p:cNvPr id="387" name="Google Shape;387;p51"/>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8000">
              <a:solidFill>
                <a:schemeClr val="dk2"/>
              </a:solidFill>
            </a:endParaRPr>
          </a:p>
        </p:txBody>
      </p:sp>
      <p:sp>
        <p:nvSpPr>
          <p:cNvPr id="388" name="Google Shape;388;p51"/>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4</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92" name="Shape 392"/>
        <p:cNvGrpSpPr/>
        <p:nvPr/>
      </p:nvGrpSpPr>
      <p:grpSpPr>
        <a:xfrm>
          <a:off x="0" y="0"/>
          <a:ext cx="0" cy="0"/>
          <a:chOff x="0" y="0"/>
          <a:chExt cx="0" cy="0"/>
        </a:xfrm>
      </p:grpSpPr>
      <p:sp>
        <p:nvSpPr>
          <p:cNvPr id="393" name="Google Shape;393;p52"/>
          <p:cNvSpPr txBox="1"/>
          <p:nvPr>
            <p:ph type="ctrTitle"/>
          </p:nvPr>
        </p:nvSpPr>
        <p:spPr>
          <a:xfrm>
            <a:off x="371625" y="50664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Notice and Wonder: Strips and Number Lines</a:t>
            </a:r>
            <a:endParaRPr b="0" sz="2400">
              <a:solidFill>
                <a:srgbClr val="595959"/>
              </a:solidFill>
              <a:latin typeface="Hepta Slab"/>
              <a:ea typeface="Hepta Slab"/>
              <a:cs typeface="Hepta Slab"/>
              <a:sym typeface="Hepta Slab"/>
            </a:endParaRPr>
          </a:p>
        </p:txBody>
      </p:sp>
      <p:sp>
        <p:nvSpPr>
          <p:cNvPr id="394" name="Google Shape;394;p5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95" name="Google Shape;395;p52"/>
          <p:cNvSpPr/>
          <p:nvPr/>
        </p:nvSpPr>
        <p:spPr>
          <a:xfrm rot="-734612">
            <a:off x="641034" y="1552799"/>
            <a:ext cx="1943382" cy="99135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52"/>
          <p:cNvSpPr txBox="1"/>
          <p:nvPr/>
        </p:nvSpPr>
        <p:spPr>
          <a:xfrm rot="-804080">
            <a:off x="936557" y="1613542"/>
            <a:ext cx="1352631" cy="87012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397" name="Google Shape;397;p52"/>
          <p:cNvSpPr/>
          <p:nvPr/>
        </p:nvSpPr>
        <p:spPr>
          <a:xfrm rot="1019237">
            <a:off x="6727831" y="3038986"/>
            <a:ext cx="2092651" cy="919400"/>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52"/>
          <p:cNvSpPr txBox="1"/>
          <p:nvPr/>
        </p:nvSpPr>
        <p:spPr>
          <a:xfrm rot="944334">
            <a:off x="7048024" y="3094414"/>
            <a:ext cx="1452144" cy="80854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pic>
        <p:nvPicPr>
          <p:cNvPr id="399" name="Google Shape;399;p52"/>
          <p:cNvPicPr preferRelativeResize="0"/>
          <p:nvPr/>
        </p:nvPicPr>
        <p:blipFill>
          <a:blip r:embed="rId3">
            <a:alphaModFix/>
          </a:blip>
          <a:stretch>
            <a:fillRect/>
          </a:stretch>
        </p:blipFill>
        <p:spPr>
          <a:xfrm>
            <a:off x="2786063" y="1755458"/>
            <a:ext cx="3571875" cy="1504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03" name="Shape 403"/>
        <p:cNvGrpSpPr/>
        <p:nvPr/>
      </p:nvGrpSpPr>
      <p:grpSpPr>
        <a:xfrm>
          <a:off x="0" y="0"/>
          <a:ext cx="0" cy="0"/>
          <a:chOff x="0" y="0"/>
          <a:chExt cx="0" cy="0"/>
        </a:xfrm>
      </p:grpSpPr>
      <p:sp>
        <p:nvSpPr>
          <p:cNvPr id="404" name="Google Shape;404;p53"/>
          <p:cNvSpPr txBox="1"/>
          <p:nvPr>
            <p:ph type="ctrTitle"/>
          </p:nvPr>
        </p:nvSpPr>
        <p:spPr>
          <a:xfrm>
            <a:off x="600075" y="516775"/>
            <a:ext cx="7094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Thinking about on the Number Line</a:t>
            </a:r>
            <a:endParaRPr b="0" sz="2500">
              <a:solidFill>
                <a:srgbClr val="595959"/>
              </a:solidFill>
              <a:latin typeface="Hepta Slab"/>
              <a:ea typeface="Hepta Slab"/>
              <a:cs typeface="Hepta Slab"/>
              <a:sym typeface="Hepta Slab"/>
            </a:endParaRPr>
          </a:p>
        </p:txBody>
      </p:sp>
      <p:sp>
        <p:nvSpPr>
          <p:cNvPr id="405" name="Google Shape;405;p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06" name="Google Shape;406;p53"/>
          <p:cNvSpPr txBox="1"/>
          <p:nvPr/>
        </p:nvSpPr>
        <p:spPr>
          <a:xfrm>
            <a:off x="658825" y="1248300"/>
            <a:ext cx="7998300" cy="64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0097A7"/>
                </a:solidFill>
              </a:rPr>
              <a:t>Andre is labeling his number line and says ½  can be labeled like this:</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l">
              <a:spcBef>
                <a:spcPts val="0"/>
              </a:spcBef>
              <a:spcAft>
                <a:spcPts val="0"/>
              </a:spcAft>
              <a:buNone/>
            </a:pPr>
            <a:r>
              <a:rPr lang="en" sz="1700">
                <a:solidFill>
                  <a:srgbClr val="0097A7"/>
                </a:solidFill>
              </a:rPr>
              <a:t>Clare is labeling her number line and says ½  can be labeled like this:</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ctr">
              <a:spcBef>
                <a:spcPts val="0"/>
              </a:spcBef>
              <a:spcAft>
                <a:spcPts val="0"/>
              </a:spcAft>
              <a:buNone/>
            </a:pPr>
            <a:r>
              <a:rPr lang="en" sz="1700">
                <a:solidFill>
                  <a:srgbClr val="0097A7"/>
                </a:solidFill>
              </a:rPr>
              <a:t>How could each student’s labeling make sense?</a:t>
            </a:r>
            <a:endParaRPr sz="1700">
              <a:solidFill>
                <a:srgbClr val="0097A7"/>
              </a:solidFill>
            </a:endParaRPr>
          </a:p>
          <a:p>
            <a:pPr indent="0" lvl="0" marL="0" rtl="0" algn="l">
              <a:spcBef>
                <a:spcPts val="0"/>
              </a:spcBef>
              <a:spcAft>
                <a:spcPts val="0"/>
              </a:spcAft>
              <a:buNone/>
            </a:pPr>
            <a:r>
              <a:t/>
            </a:r>
            <a:endParaRPr sz="1700">
              <a:solidFill>
                <a:srgbClr val="0097A7"/>
              </a:solidFill>
            </a:endParaRPr>
          </a:p>
        </p:txBody>
      </p:sp>
      <p:pic>
        <p:nvPicPr>
          <p:cNvPr id="407" name="Google Shape;407;p53"/>
          <p:cNvPicPr preferRelativeResize="0"/>
          <p:nvPr/>
        </p:nvPicPr>
        <p:blipFill>
          <a:blip r:embed="rId3">
            <a:alphaModFix/>
          </a:blip>
          <a:stretch>
            <a:fillRect/>
          </a:stretch>
        </p:blipFill>
        <p:spPr>
          <a:xfrm>
            <a:off x="2405549" y="1741150"/>
            <a:ext cx="3935766" cy="841500"/>
          </a:xfrm>
          <a:prstGeom prst="rect">
            <a:avLst/>
          </a:prstGeom>
          <a:noFill/>
          <a:ln cap="flat" cmpd="sng" w="19050">
            <a:solidFill>
              <a:schemeClr val="dk2"/>
            </a:solidFill>
            <a:prstDash val="solid"/>
            <a:round/>
            <a:headEnd len="sm" w="sm" type="none"/>
            <a:tailEnd len="sm" w="sm" type="none"/>
          </a:ln>
        </p:spPr>
      </p:pic>
      <p:pic>
        <p:nvPicPr>
          <p:cNvPr id="408" name="Google Shape;408;p53"/>
          <p:cNvPicPr preferRelativeResize="0"/>
          <p:nvPr/>
        </p:nvPicPr>
        <p:blipFill>
          <a:blip r:embed="rId4">
            <a:alphaModFix/>
          </a:blip>
          <a:stretch>
            <a:fillRect/>
          </a:stretch>
        </p:blipFill>
        <p:spPr>
          <a:xfrm>
            <a:off x="2316950" y="3035100"/>
            <a:ext cx="4305300" cy="866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12" name="Shape 412"/>
        <p:cNvGrpSpPr/>
        <p:nvPr/>
      </p:nvGrpSpPr>
      <p:grpSpPr>
        <a:xfrm>
          <a:off x="0" y="0"/>
          <a:ext cx="0" cy="0"/>
          <a:chOff x="0" y="0"/>
          <a:chExt cx="0" cy="0"/>
        </a:xfrm>
      </p:grpSpPr>
      <p:sp>
        <p:nvSpPr>
          <p:cNvPr id="413" name="Google Shape;413;p54"/>
          <p:cNvSpPr txBox="1"/>
          <p:nvPr>
            <p:ph type="ctrTitle"/>
          </p:nvPr>
        </p:nvSpPr>
        <p:spPr>
          <a:xfrm>
            <a:off x="959350" y="611350"/>
            <a:ext cx="67155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Unit Fractions on a Number Line</a:t>
            </a:r>
            <a:endParaRPr b="0" sz="2800">
              <a:solidFill>
                <a:srgbClr val="595959"/>
              </a:solidFill>
              <a:latin typeface="Hepta Slab"/>
              <a:ea typeface="Hepta Slab"/>
              <a:cs typeface="Hepta Slab"/>
              <a:sym typeface="Hepta Slab"/>
            </a:endParaRPr>
          </a:p>
        </p:txBody>
      </p:sp>
      <p:sp>
        <p:nvSpPr>
          <p:cNvPr id="414" name="Google Shape;414;p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15" name="Google Shape;415;p54"/>
          <p:cNvSpPr txBox="1"/>
          <p:nvPr/>
        </p:nvSpPr>
        <p:spPr>
          <a:xfrm>
            <a:off x="577925" y="1271425"/>
            <a:ext cx="7929000" cy="5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accent5"/>
                </a:solidFill>
                <a:latin typeface="Livvic"/>
                <a:ea typeface="Livvic"/>
                <a:cs typeface="Livvic"/>
                <a:sym typeface="Livvic"/>
              </a:rPr>
              <a:t>1. Partition each number line so that you can locate and label each fraction</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rPr lang="en" sz="1700">
                <a:solidFill>
                  <a:schemeClr val="accent5"/>
                </a:solidFill>
                <a:latin typeface="Livvic"/>
                <a:ea typeface="Livvic"/>
                <a:cs typeface="Livvic"/>
                <a:sym typeface="Livvic"/>
              </a:rPr>
              <a:t>2. How is seeing the parts of a partitioned number line the same as seeing the parts of a partitioned rectangle? How is it different? </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700"/>
          </a:p>
        </p:txBody>
      </p:sp>
      <p:sp>
        <p:nvSpPr>
          <p:cNvPr id="416" name="Google Shape;416;p54"/>
          <p:cNvSpPr txBox="1"/>
          <p:nvPr/>
        </p:nvSpPr>
        <p:spPr>
          <a:xfrm>
            <a:off x="762850" y="2253900"/>
            <a:ext cx="486600" cy="5805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
        <p:nvSpPr>
          <p:cNvPr id="417" name="Google Shape;417;p54"/>
          <p:cNvSpPr txBox="1"/>
          <p:nvPr/>
        </p:nvSpPr>
        <p:spPr>
          <a:xfrm>
            <a:off x="4554025" y="2022725"/>
            <a:ext cx="254400" cy="23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54"/>
          <p:cNvSpPr txBox="1"/>
          <p:nvPr/>
        </p:nvSpPr>
        <p:spPr>
          <a:xfrm>
            <a:off x="4426975" y="2172963"/>
            <a:ext cx="5085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54"/>
          <p:cNvSpPr txBox="1"/>
          <p:nvPr/>
        </p:nvSpPr>
        <p:spPr>
          <a:xfrm>
            <a:off x="4479025" y="3318675"/>
            <a:ext cx="4044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420" name="Google Shape;420;p54"/>
          <p:cNvPicPr preferRelativeResize="0"/>
          <p:nvPr/>
        </p:nvPicPr>
        <p:blipFill>
          <a:blip r:embed="rId3">
            <a:alphaModFix/>
          </a:blip>
          <a:stretch>
            <a:fillRect/>
          </a:stretch>
        </p:blipFill>
        <p:spPr>
          <a:xfrm>
            <a:off x="515271" y="1851933"/>
            <a:ext cx="3911694" cy="1651325"/>
          </a:xfrm>
          <a:prstGeom prst="rect">
            <a:avLst/>
          </a:prstGeom>
          <a:noFill/>
          <a:ln cap="flat" cmpd="sng" w="19050">
            <a:solidFill>
              <a:schemeClr val="dk2"/>
            </a:solidFill>
            <a:prstDash val="solid"/>
            <a:round/>
            <a:headEnd len="sm" w="sm" type="none"/>
            <a:tailEnd len="sm" w="sm" type="none"/>
          </a:ln>
        </p:spPr>
      </p:pic>
      <p:pic>
        <p:nvPicPr>
          <p:cNvPr id="421" name="Google Shape;421;p54"/>
          <p:cNvPicPr preferRelativeResize="0"/>
          <p:nvPr/>
        </p:nvPicPr>
        <p:blipFill>
          <a:blip r:embed="rId4">
            <a:alphaModFix/>
          </a:blip>
          <a:stretch>
            <a:fillRect/>
          </a:stretch>
        </p:blipFill>
        <p:spPr>
          <a:xfrm>
            <a:off x="4618325" y="1829663"/>
            <a:ext cx="4018475" cy="1695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25" name="Shape 425"/>
        <p:cNvGrpSpPr/>
        <p:nvPr/>
      </p:nvGrpSpPr>
      <p:grpSpPr>
        <a:xfrm>
          <a:off x="0" y="0"/>
          <a:ext cx="0" cy="0"/>
          <a:chOff x="0" y="0"/>
          <a:chExt cx="0" cy="0"/>
        </a:xfrm>
      </p:grpSpPr>
      <p:sp>
        <p:nvSpPr>
          <p:cNvPr id="426" name="Google Shape;426;p55"/>
          <p:cNvSpPr txBox="1"/>
          <p:nvPr>
            <p:ph type="ctrTitle"/>
          </p:nvPr>
        </p:nvSpPr>
        <p:spPr>
          <a:xfrm>
            <a:off x="2008500" y="562150"/>
            <a:ext cx="54603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accent3"/>
                </a:solidFill>
                <a:latin typeface="Hepta Slab"/>
                <a:ea typeface="Hepta Slab"/>
                <a:cs typeface="Hepta Slab"/>
                <a:sym typeface="Hepta Slab"/>
              </a:rPr>
              <a:t>Let’s Put it All Together</a:t>
            </a:r>
            <a:endParaRPr b="1" sz="3000">
              <a:solidFill>
                <a:schemeClr val="accent3"/>
              </a:solidFill>
              <a:latin typeface="Hepta Slab"/>
              <a:ea typeface="Hepta Slab"/>
              <a:cs typeface="Hepta Slab"/>
              <a:sym typeface="Hepta Slab"/>
            </a:endParaRPr>
          </a:p>
        </p:txBody>
      </p:sp>
      <p:sp>
        <p:nvSpPr>
          <p:cNvPr id="427" name="Google Shape;427;p55"/>
          <p:cNvSpPr/>
          <p:nvPr/>
        </p:nvSpPr>
        <p:spPr>
          <a:xfrm flipH="1">
            <a:off x="3795667" y="2648901"/>
            <a:ext cx="1885970" cy="162039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55"/>
          <p:cNvSpPr txBox="1"/>
          <p:nvPr/>
        </p:nvSpPr>
        <p:spPr>
          <a:xfrm>
            <a:off x="3946648" y="2837425"/>
            <a:ext cx="15840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dk1"/>
                </a:solidFill>
                <a:latin typeface="Livvic"/>
                <a:ea typeface="Livvic"/>
                <a:cs typeface="Livvic"/>
                <a:sym typeface="Livvic"/>
              </a:rPr>
              <a:t> What connections did you notice between fraction strips and number lines during the lesson?</a:t>
            </a:r>
            <a:endParaRPr b="1" sz="1100">
              <a:latin typeface="Quicksand"/>
              <a:ea typeface="Quicksand"/>
              <a:cs typeface="Quicksand"/>
              <a:sym typeface="Quicksand"/>
            </a:endParaRPr>
          </a:p>
        </p:txBody>
      </p:sp>
      <p:sp>
        <p:nvSpPr>
          <p:cNvPr id="429" name="Google Shape;429;p5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430" name="Google Shape;430;p55"/>
          <p:cNvPicPr preferRelativeResize="0"/>
          <p:nvPr/>
        </p:nvPicPr>
        <p:blipFill rotWithShape="1">
          <a:blip r:embed="rId3">
            <a:alphaModFix/>
          </a:blip>
          <a:srcRect b="0" l="18789" r="17365" t="0"/>
          <a:stretch/>
        </p:blipFill>
        <p:spPr>
          <a:xfrm>
            <a:off x="5924450" y="3361850"/>
            <a:ext cx="1339475" cy="1319575"/>
          </a:xfrm>
          <a:prstGeom prst="rect">
            <a:avLst/>
          </a:prstGeom>
          <a:noFill/>
          <a:ln>
            <a:noFill/>
          </a:ln>
        </p:spPr>
      </p:pic>
      <p:sp>
        <p:nvSpPr>
          <p:cNvPr id="431" name="Google Shape;431;p55"/>
          <p:cNvSpPr txBox="1"/>
          <p:nvPr/>
        </p:nvSpPr>
        <p:spPr>
          <a:xfrm>
            <a:off x="594775" y="1530125"/>
            <a:ext cx="3492300" cy="162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“Today we started to use what we know about fractions to put fractions on number lines.”</a:t>
            </a:r>
            <a:endParaRPr b="1">
              <a:latin typeface="Livvic"/>
              <a:ea typeface="Livvic"/>
              <a:cs typeface="Livvic"/>
              <a:sym typeface="Livvic"/>
            </a:endParaRPr>
          </a:p>
        </p:txBody>
      </p:sp>
      <p:sp>
        <p:nvSpPr>
          <p:cNvPr id="432" name="Google Shape;432;p55"/>
          <p:cNvSpPr/>
          <p:nvPr/>
        </p:nvSpPr>
        <p:spPr>
          <a:xfrm>
            <a:off x="7126000" y="1860175"/>
            <a:ext cx="1885970" cy="162031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55"/>
          <p:cNvSpPr txBox="1"/>
          <p:nvPr/>
        </p:nvSpPr>
        <p:spPr>
          <a:xfrm flipH="1">
            <a:off x="7334888" y="2036584"/>
            <a:ext cx="1468200" cy="52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dk1"/>
                </a:solidFill>
                <a:latin typeface="Livvic"/>
                <a:ea typeface="Livvic"/>
                <a:cs typeface="Livvic"/>
                <a:sym typeface="Livvic"/>
              </a:rPr>
              <a:t>How could we use this length to locate and label the number on this number line?</a:t>
            </a:r>
            <a:endParaRPr b="1" sz="1100">
              <a:latin typeface="Quicksand"/>
              <a:ea typeface="Quicksand"/>
              <a:cs typeface="Quicksand"/>
              <a:sym typeface="Quicksand"/>
            </a:endParaRPr>
          </a:p>
        </p:txBody>
      </p:sp>
      <p:pic>
        <p:nvPicPr>
          <p:cNvPr id="434" name="Google Shape;434;p55"/>
          <p:cNvPicPr preferRelativeResize="0"/>
          <p:nvPr/>
        </p:nvPicPr>
        <p:blipFill>
          <a:blip r:embed="rId4">
            <a:alphaModFix/>
          </a:blip>
          <a:stretch>
            <a:fillRect/>
          </a:stretch>
        </p:blipFill>
        <p:spPr>
          <a:xfrm>
            <a:off x="691235" y="2577747"/>
            <a:ext cx="2958073" cy="1193875"/>
          </a:xfrm>
          <a:prstGeom prst="rect">
            <a:avLst/>
          </a:prstGeom>
          <a:noFill/>
          <a:ln>
            <a:noFill/>
          </a:ln>
        </p:spPr>
      </p:pic>
      <p:pic>
        <p:nvPicPr>
          <p:cNvPr id="435" name="Google Shape;435;p55"/>
          <p:cNvPicPr preferRelativeResize="0"/>
          <p:nvPr/>
        </p:nvPicPr>
        <p:blipFill>
          <a:blip r:embed="rId5">
            <a:alphaModFix/>
          </a:blip>
          <a:stretch>
            <a:fillRect/>
          </a:stretch>
        </p:blipFill>
        <p:spPr>
          <a:xfrm>
            <a:off x="4567225" y="1463696"/>
            <a:ext cx="2572607" cy="56940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439" name="Shape 439"/>
        <p:cNvGrpSpPr/>
        <p:nvPr/>
      </p:nvGrpSpPr>
      <p:grpSpPr>
        <a:xfrm>
          <a:off x="0" y="0"/>
          <a:ext cx="0" cy="0"/>
          <a:chOff x="0" y="0"/>
          <a:chExt cx="0" cy="0"/>
        </a:xfrm>
      </p:grpSpPr>
      <p:sp>
        <p:nvSpPr>
          <p:cNvPr id="440" name="Google Shape;440;p56"/>
          <p:cNvSpPr txBox="1"/>
          <p:nvPr>
            <p:ph type="ctrTitle"/>
          </p:nvPr>
        </p:nvSpPr>
        <p:spPr>
          <a:xfrm>
            <a:off x="931050" y="1679925"/>
            <a:ext cx="7281900" cy="107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800">
                <a:solidFill>
                  <a:srgbClr val="434343"/>
                </a:solidFill>
                <a:latin typeface="Hepta Slab"/>
                <a:ea typeface="Hepta Slab"/>
                <a:cs typeface="Hepta Slab"/>
                <a:sym typeface="Hepta Slab"/>
              </a:rPr>
              <a:t>Locate Unit Fractions and 1 on the Number Line</a:t>
            </a:r>
            <a:endParaRPr sz="3800">
              <a:solidFill>
                <a:srgbClr val="434343"/>
              </a:solidFill>
              <a:latin typeface="Hepta Slab"/>
              <a:ea typeface="Hepta Slab"/>
              <a:cs typeface="Hepta Slab"/>
              <a:sym typeface="Hepta Slab"/>
            </a:endParaRPr>
          </a:p>
        </p:txBody>
      </p:sp>
      <p:sp>
        <p:nvSpPr>
          <p:cNvPr id="441" name="Google Shape;441;p56"/>
          <p:cNvSpPr txBox="1"/>
          <p:nvPr/>
        </p:nvSpPr>
        <p:spPr>
          <a:xfrm>
            <a:off x="2780725" y="2758425"/>
            <a:ext cx="5104200" cy="68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 Let’s locate unit fractions and 1 on the number line</a:t>
            </a:r>
            <a:endParaRPr>
              <a:latin typeface="Quicksand"/>
              <a:ea typeface="Quicksand"/>
              <a:cs typeface="Quicksand"/>
              <a:sym typeface="Quicksand"/>
            </a:endParaRPr>
          </a:p>
        </p:txBody>
      </p:sp>
      <p:sp>
        <p:nvSpPr>
          <p:cNvPr id="442" name="Google Shape;442;p56"/>
          <p:cNvSpPr/>
          <p:nvPr/>
        </p:nvSpPr>
        <p:spPr>
          <a:xfrm>
            <a:off x="2780727" y="275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5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3.NF.A.2.A </a:t>
            </a:r>
            <a:endParaRPr sz="1100">
              <a:latin typeface="Quicksand"/>
              <a:ea typeface="Quicksand"/>
              <a:cs typeface="Quicksand"/>
              <a:sym typeface="Quicksand"/>
            </a:endParaRPr>
          </a:p>
        </p:txBody>
      </p:sp>
      <p:sp>
        <p:nvSpPr>
          <p:cNvPr id="444" name="Google Shape;444;p56"/>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8000">
              <a:solidFill>
                <a:schemeClr val="dk2"/>
              </a:solidFill>
            </a:endParaRPr>
          </a:p>
        </p:txBody>
      </p:sp>
      <p:sp>
        <p:nvSpPr>
          <p:cNvPr id="445" name="Google Shape;445;p56"/>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5</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49" name="Shape 449"/>
        <p:cNvGrpSpPr/>
        <p:nvPr/>
      </p:nvGrpSpPr>
      <p:grpSpPr>
        <a:xfrm>
          <a:off x="0" y="0"/>
          <a:ext cx="0" cy="0"/>
          <a:chOff x="0" y="0"/>
          <a:chExt cx="0" cy="0"/>
        </a:xfrm>
      </p:grpSpPr>
      <p:sp>
        <p:nvSpPr>
          <p:cNvPr id="450" name="Google Shape;450;p57"/>
          <p:cNvSpPr txBox="1"/>
          <p:nvPr>
            <p:ph type="ctrTitle"/>
          </p:nvPr>
        </p:nvSpPr>
        <p:spPr>
          <a:xfrm>
            <a:off x="371625" y="50664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Which one doesn’t belong?</a:t>
            </a:r>
            <a:endParaRPr b="0" sz="3100">
              <a:solidFill>
                <a:srgbClr val="595959"/>
              </a:solidFill>
              <a:latin typeface="Hepta Slab"/>
              <a:ea typeface="Hepta Slab"/>
              <a:cs typeface="Hepta Slab"/>
              <a:sym typeface="Hepta Slab"/>
            </a:endParaRPr>
          </a:p>
        </p:txBody>
      </p:sp>
      <p:sp>
        <p:nvSpPr>
          <p:cNvPr id="451" name="Google Shape;451;p5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452" name="Google Shape;452;p57"/>
          <p:cNvPicPr preferRelativeResize="0"/>
          <p:nvPr/>
        </p:nvPicPr>
        <p:blipFill>
          <a:blip r:embed="rId3">
            <a:alphaModFix/>
          </a:blip>
          <a:stretch>
            <a:fillRect/>
          </a:stretch>
        </p:blipFill>
        <p:spPr>
          <a:xfrm>
            <a:off x="966800" y="1237147"/>
            <a:ext cx="7019925" cy="3600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56" name="Shape 456"/>
        <p:cNvGrpSpPr/>
        <p:nvPr/>
      </p:nvGrpSpPr>
      <p:grpSpPr>
        <a:xfrm>
          <a:off x="0" y="0"/>
          <a:ext cx="0" cy="0"/>
          <a:chOff x="0" y="0"/>
          <a:chExt cx="0" cy="0"/>
        </a:xfrm>
      </p:grpSpPr>
      <p:sp>
        <p:nvSpPr>
          <p:cNvPr id="457" name="Google Shape;457;p58"/>
          <p:cNvSpPr txBox="1"/>
          <p:nvPr>
            <p:ph type="ctrTitle"/>
          </p:nvPr>
        </p:nvSpPr>
        <p:spPr>
          <a:xfrm>
            <a:off x="600075" y="516775"/>
            <a:ext cx="7094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Partition a Number Line</a:t>
            </a:r>
            <a:endParaRPr b="0" sz="2500">
              <a:solidFill>
                <a:srgbClr val="595959"/>
              </a:solidFill>
              <a:latin typeface="Hepta Slab"/>
              <a:ea typeface="Hepta Slab"/>
              <a:cs typeface="Hepta Slab"/>
              <a:sym typeface="Hepta Slab"/>
            </a:endParaRPr>
          </a:p>
        </p:txBody>
      </p:sp>
      <p:sp>
        <p:nvSpPr>
          <p:cNvPr id="458" name="Google Shape;458;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59" name="Google Shape;459;p58"/>
          <p:cNvSpPr txBox="1"/>
          <p:nvPr/>
        </p:nvSpPr>
        <p:spPr>
          <a:xfrm>
            <a:off x="658825" y="1248300"/>
            <a:ext cx="7998300" cy="64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0097A7"/>
                </a:solidFill>
              </a:rPr>
              <a:t>1. Elena says the number line is partitioned into fourths. Do you agree or disagree? Explain your reasoning. </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l">
              <a:spcBef>
                <a:spcPts val="0"/>
              </a:spcBef>
              <a:spcAft>
                <a:spcPts val="0"/>
              </a:spcAft>
              <a:buNone/>
            </a:pPr>
            <a:r>
              <a:rPr lang="en" sz="1700">
                <a:solidFill>
                  <a:srgbClr val="0097A7"/>
                </a:solidFill>
              </a:rPr>
              <a:t>2. Partition each number line. Locate and label each fraction. </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l">
              <a:spcBef>
                <a:spcPts val="0"/>
              </a:spcBef>
              <a:spcAft>
                <a:spcPts val="0"/>
              </a:spcAft>
              <a:buNone/>
            </a:pPr>
            <a:r>
              <a:t/>
            </a:r>
            <a:endParaRPr sz="1700">
              <a:solidFill>
                <a:srgbClr val="0097A7"/>
              </a:solidFill>
            </a:endParaRPr>
          </a:p>
          <a:p>
            <a:pPr indent="0" lvl="0" marL="0" rtl="0" algn="l">
              <a:spcBef>
                <a:spcPts val="0"/>
              </a:spcBef>
              <a:spcAft>
                <a:spcPts val="0"/>
              </a:spcAft>
              <a:buNone/>
            </a:pPr>
            <a:r>
              <a:t/>
            </a:r>
            <a:endParaRPr sz="1700">
              <a:solidFill>
                <a:srgbClr val="0097A7"/>
              </a:solidFill>
            </a:endParaRPr>
          </a:p>
        </p:txBody>
      </p:sp>
      <p:pic>
        <p:nvPicPr>
          <p:cNvPr id="460" name="Google Shape;460;p58"/>
          <p:cNvPicPr preferRelativeResize="0"/>
          <p:nvPr/>
        </p:nvPicPr>
        <p:blipFill>
          <a:blip r:embed="rId3">
            <a:alphaModFix/>
          </a:blip>
          <a:stretch>
            <a:fillRect/>
          </a:stretch>
        </p:blipFill>
        <p:spPr>
          <a:xfrm>
            <a:off x="2638675" y="1979825"/>
            <a:ext cx="3490675" cy="510425"/>
          </a:xfrm>
          <a:prstGeom prst="rect">
            <a:avLst/>
          </a:prstGeom>
          <a:noFill/>
          <a:ln cap="flat" cmpd="sng" w="19050">
            <a:solidFill>
              <a:schemeClr val="dk2"/>
            </a:solidFill>
            <a:prstDash val="solid"/>
            <a:round/>
            <a:headEnd len="sm" w="sm" type="none"/>
            <a:tailEnd len="sm" w="sm" type="none"/>
          </a:ln>
        </p:spPr>
      </p:pic>
      <p:pic>
        <p:nvPicPr>
          <p:cNvPr id="461" name="Google Shape;461;p58"/>
          <p:cNvPicPr preferRelativeResize="0"/>
          <p:nvPr/>
        </p:nvPicPr>
        <p:blipFill>
          <a:blip r:embed="rId4">
            <a:alphaModFix/>
          </a:blip>
          <a:stretch>
            <a:fillRect/>
          </a:stretch>
        </p:blipFill>
        <p:spPr>
          <a:xfrm>
            <a:off x="460775" y="3025725"/>
            <a:ext cx="4206425" cy="1153375"/>
          </a:xfrm>
          <a:prstGeom prst="rect">
            <a:avLst/>
          </a:prstGeom>
          <a:noFill/>
          <a:ln cap="flat" cmpd="sng" w="19050">
            <a:solidFill>
              <a:schemeClr val="dk2"/>
            </a:solidFill>
            <a:prstDash val="solid"/>
            <a:round/>
            <a:headEnd len="sm" w="sm" type="none"/>
            <a:tailEnd len="sm" w="sm" type="none"/>
          </a:ln>
        </p:spPr>
      </p:pic>
      <p:pic>
        <p:nvPicPr>
          <p:cNvPr id="462" name="Google Shape;462;p58"/>
          <p:cNvPicPr preferRelativeResize="0"/>
          <p:nvPr/>
        </p:nvPicPr>
        <p:blipFill>
          <a:blip r:embed="rId5">
            <a:alphaModFix/>
          </a:blip>
          <a:stretch>
            <a:fillRect/>
          </a:stretch>
        </p:blipFill>
        <p:spPr>
          <a:xfrm>
            <a:off x="4912325" y="3025725"/>
            <a:ext cx="3744799" cy="1658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66" name="Shape 466"/>
        <p:cNvGrpSpPr/>
        <p:nvPr/>
      </p:nvGrpSpPr>
      <p:grpSpPr>
        <a:xfrm>
          <a:off x="0" y="0"/>
          <a:ext cx="0" cy="0"/>
          <a:chOff x="0" y="0"/>
          <a:chExt cx="0" cy="0"/>
        </a:xfrm>
      </p:grpSpPr>
      <p:sp>
        <p:nvSpPr>
          <p:cNvPr id="467" name="Google Shape;467;p59"/>
          <p:cNvSpPr txBox="1"/>
          <p:nvPr>
            <p:ph type="ctrTitle"/>
          </p:nvPr>
        </p:nvSpPr>
        <p:spPr>
          <a:xfrm>
            <a:off x="959350" y="611350"/>
            <a:ext cx="67155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Locate 1 on the Number Line</a:t>
            </a:r>
            <a:endParaRPr b="0" sz="2800">
              <a:solidFill>
                <a:srgbClr val="595959"/>
              </a:solidFill>
              <a:latin typeface="Hepta Slab"/>
              <a:ea typeface="Hepta Slab"/>
              <a:cs typeface="Hepta Slab"/>
              <a:sym typeface="Hepta Slab"/>
            </a:endParaRPr>
          </a:p>
        </p:txBody>
      </p:sp>
      <p:sp>
        <p:nvSpPr>
          <p:cNvPr id="468" name="Google Shape;468;p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69" name="Google Shape;469;p59"/>
          <p:cNvSpPr txBox="1"/>
          <p:nvPr/>
        </p:nvSpPr>
        <p:spPr>
          <a:xfrm>
            <a:off x="577925" y="1271425"/>
            <a:ext cx="8187600" cy="5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accent5"/>
                </a:solidFill>
                <a:latin typeface="Livvic"/>
                <a:ea typeface="Livvic"/>
                <a:cs typeface="Livvic"/>
                <a:sym typeface="Livvic"/>
              </a:rPr>
              <a:t>1. Locate and label 1 on each number line. Be prepared to explain your reasoning.</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rPr lang="en" sz="1700">
                <a:solidFill>
                  <a:schemeClr val="accent5"/>
                </a:solidFill>
                <a:latin typeface="Livvic"/>
                <a:ea typeface="Livvic"/>
                <a:cs typeface="Livvic"/>
                <a:sym typeface="Livvic"/>
              </a:rPr>
              <a:t>2. How could you locate 2 on the number lines in the previous problem? </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700"/>
          </a:p>
        </p:txBody>
      </p:sp>
      <p:sp>
        <p:nvSpPr>
          <p:cNvPr id="470" name="Google Shape;470;p59"/>
          <p:cNvSpPr txBox="1"/>
          <p:nvPr/>
        </p:nvSpPr>
        <p:spPr>
          <a:xfrm>
            <a:off x="762850" y="2253900"/>
            <a:ext cx="486600" cy="5805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
        <p:nvSpPr>
          <p:cNvPr id="471" name="Google Shape;471;p59"/>
          <p:cNvSpPr txBox="1"/>
          <p:nvPr/>
        </p:nvSpPr>
        <p:spPr>
          <a:xfrm>
            <a:off x="4554025" y="2022725"/>
            <a:ext cx="254400" cy="23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59"/>
          <p:cNvSpPr txBox="1"/>
          <p:nvPr/>
        </p:nvSpPr>
        <p:spPr>
          <a:xfrm>
            <a:off x="4426975" y="2172963"/>
            <a:ext cx="5085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59"/>
          <p:cNvSpPr txBox="1"/>
          <p:nvPr/>
        </p:nvSpPr>
        <p:spPr>
          <a:xfrm>
            <a:off x="4479025" y="3318675"/>
            <a:ext cx="4044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474" name="Google Shape;474;p59"/>
          <p:cNvPicPr preferRelativeResize="0"/>
          <p:nvPr/>
        </p:nvPicPr>
        <p:blipFill>
          <a:blip r:embed="rId3">
            <a:alphaModFix/>
          </a:blip>
          <a:stretch>
            <a:fillRect/>
          </a:stretch>
        </p:blipFill>
        <p:spPr>
          <a:xfrm>
            <a:off x="577920" y="1931507"/>
            <a:ext cx="3595329" cy="1132775"/>
          </a:xfrm>
          <a:prstGeom prst="rect">
            <a:avLst/>
          </a:prstGeom>
          <a:noFill/>
          <a:ln cap="flat" cmpd="sng" w="19050">
            <a:solidFill>
              <a:schemeClr val="dk2"/>
            </a:solidFill>
            <a:prstDash val="solid"/>
            <a:round/>
            <a:headEnd len="sm" w="sm" type="none"/>
            <a:tailEnd len="sm" w="sm" type="none"/>
          </a:ln>
        </p:spPr>
      </p:pic>
      <p:pic>
        <p:nvPicPr>
          <p:cNvPr id="475" name="Google Shape;475;p59"/>
          <p:cNvPicPr preferRelativeResize="0"/>
          <p:nvPr/>
        </p:nvPicPr>
        <p:blipFill>
          <a:blip r:embed="rId4">
            <a:alphaModFix/>
          </a:blip>
          <a:stretch>
            <a:fillRect/>
          </a:stretch>
        </p:blipFill>
        <p:spPr>
          <a:xfrm>
            <a:off x="4554025" y="1931500"/>
            <a:ext cx="3654149" cy="1178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79" name="Shape 479"/>
        <p:cNvGrpSpPr/>
        <p:nvPr/>
      </p:nvGrpSpPr>
      <p:grpSpPr>
        <a:xfrm>
          <a:off x="0" y="0"/>
          <a:ext cx="0" cy="0"/>
          <a:chOff x="0" y="0"/>
          <a:chExt cx="0" cy="0"/>
        </a:xfrm>
      </p:grpSpPr>
      <p:sp>
        <p:nvSpPr>
          <p:cNvPr id="480" name="Google Shape;480;p60"/>
          <p:cNvSpPr txBox="1"/>
          <p:nvPr>
            <p:ph type="ctrTitle"/>
          </p:nvPr>
        </p:nvSpPr>
        <p:spPr>
          <a:xfrm>
            <a:off x="2008500" y="562150"/>
            <a:ext cx="54603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accent3"/>
                </a:solidFill>
                <a:latin typeface="Hepta Slab"/>
                <a:ea typeface="Hepta Slab"/>
                <a:cs typeface="Hepta Slab"/>
                <a:sym typeface="Hepta Slab"/>
              </a:rPr>
              <a:t>Let’s Put it All Together</a:t>
            </a:r>
            <a:endParaRPr b="1" sz="3000">
              <a:solidFill>
                <a:schemeClr val="accent3"/>
              </a:solidFill>
              <a:latin typeface="Hepta Slab"/>
              <a:ea typeface="Hepta Slab"/>
              <a:cs typeface="Hepta Slab"/>
              <a:sym typeface="Hepta Slab"/>
            </a:endParaRPr>
          </a:p>
        </p:txBody>
      </p:sp>
      <p:sp>
        <p:nvSpPr>
          <p:cNvPr id="481" name="Google Shape;481;p60"/>
          <p:cNvSpPr/>
          <p:nvPr/>
        </p:nvSpPr>
        <p:spPr>
          <a:xfrm flipH="1">
            <a:off x="4245717" y="2402451"/>
            <a:ext cx="1885970" cy="162039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60"/>
          <p:cNvSpPr txBox="1"/>
          <p:nvPr/>
        </p:nvSpPr>
        <p:spPr>
          <a:xfrm>
            <a:off x="4396698" y="2590975"/>
            <a:ext cx="15840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dk1"/>
                </a:solidFill>
                <a:latin typeface="Livvic"/>
                <a:ea typeface="Livvic"/>
                <a:cs typeface="Livvic"/>
                <a:sym typeface="Livvic"/>
              </a:rPr>
              <a:t> How are these representations the same? How are they different?</a:t>
            </a:r>
            <a:endParaRPr b="1" sz="1100">
              <a:latin typeface="Quicksand"/>
              <a:ea typeface="Quicksand"/>
              <a:cs typeface="Quicksand"/>
              <a:sym typeface="Quicksand"/>
            </a:endParaRPr>
          </a:p>
        </p:txBody>
      </p:sp>
      <p:sp>
        <p:nvSpPr>
          <p:cNvPr id="483" name="Google Shape;483;p6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484" name="Google Shape;484;p60"/>
          <p:cNvPicPr preferRelativeResize="0"/>
          <p:nvPr/>
        </p:nvPicPr>
        <p:blipFill rotWithShape="1">
          <a:blip r:embed="rId3">
            <a:alphaModFix/>
          </a:blip>
          <a:srcRect b="0" l="18789" r="17365" t="0"/>
          <a:stretch/>
        </p:blipFill>
        <p:spPr>
          <a:xfrm>
            <a:off x="6131675" y="3437500"/>
            <a:ext cx="1339475" cy="1319575"/>
          </a:xfrm>
          <a:prstGeom prst="rect">
            <a:avLst/>
          </a:prstGeom>
          <a:noFill/>
          <a:ln>
            <a:noFill/>
          </a:ln>
        </p:spPr>
      </p:pic>
      <p:sp>
        <p:nvSpPr>
          <p:cNvPr id="485" name="Google Shape;485;p60"/>
          <p:cNvSpPr txBox="1"/>
          <p:nvPr/>
        </p:nvSpPr>
        <p:spPr>
          <a:xfrm>
            <a:off x="562625" y="1217125"/>
            <a:ext cx="3492300" cy="162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“Today we used our knowledge of unit fractions and the number line to locate unit fractions on the number line and used unit fractions to help us find 1 on the number line. We have seen unit fractions represented several ways now”</a:t>
            </a:r>
            <a:endParaRPr b="1">
              <a:latin typeface="Livvic"/>
              <a:ea typeface="Livvic"/>
              <a:cs typeface="Livvic"/>
              <a:sym typeface="Livvic"/>
            </a:endParaRPr>
          </a:p>
        </p:txBody>
      </p:sp>
      <p:sp>
        <p:nvSpPr>
          <p:cNvPr id="486" name="Google Shape;486;p60"/>
          <p:cNvSpPr/>
          <p:nvPr/>
        </p:nvSpPr>
        <p:spPr>
          <a:xfrm>
            <a:off x="7126000" y="1860175"/>
            <a:ext cx="1885970" cy="162031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60"/>
          <p:cNvSpPr txBox="1"/>
          <p:nvPr/>
        </p:nvSpPr>
        <p:spPr>
          <a:xfrm flipH="1">
            <a:off x="7334888" y="1986484"/>
            <a:ext cx="1468200" cy="52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dk1"/>
                </a:solidFill>
                <a:latin typeface="Livvic"/>
                <a:ea typeface="Livvic"/>
                <a:cs typeface="Livvic"/>
                <a:sym typeface="Livvic"/>
              </a:rPr>
              <a:t>What is particularly helpful for you to remember when you are locating unit fractions on the number line?</a:t>
            </a:r>
            <a:endParaRPr b="1" sz="1100">
              <a:latin typeface="Quicksand"/>
              <a:ea typeface="Quicksand"/>
              <a:cs typeface="Quicksand"/>
              <a:sym typeface="Quicksand"/>
            </a:endParaRPr>
          </a:p>
        </p:txBody>
      </p:sp>
      <p:pic>
        <p:nvPicPr>
          <p:cNvPr id="488" name="Google Shape;488;p60"/>
          <p:cNvPicPr preferRelativeResize="0"/>
          <p:nvPr/>
        </p:nvPicPr>
        <p:blipFill rotWithShape="1">
          <a:blip r:embed="rId4">
            <a:alphaModFix/>
          </a:blip>
          <a:srcRect b="0" l="0" r="45625" t="0"/>
          <a:stretch/>
        </p:blipFill>
        <p:spPr>
          <a:xfrm>
            <a:off x="562625" y="2720950"/>
            <a:ext cx="3305725" cy="841500"/>
          </a:xfrm>
          <a:prstGeom prst="rect">
            <a:avLst/>
          </a:prstGeom>
          <a:noFill/>
          <a:ln cap="flat" cmpd="sng" w="19050">
            <a:solidFill>
              <a:schemeClr val="dk2"/>
            </a:solidFill>
            <a:prstDash val="solid"/>
            <a:round/>
            <a:headEnd len="sm" w="sm" type="none"/>
            <a:tailEnd len="sm" w="sm" type="none"/>
          </a:ln>
        </p:spPr>
      </p:pic>
      <p:pic>
        <p:nvPicPr>
          <p:cNvPr id="489" name="Google Shape;489;p60"/>
          <p:cNvPicPr preferRelativeResize="0"/>
          <p:nvPr/>
        </p:nvPicPr>
        <p:blipFill rotWithShape="1">
          <a:blip r:embed="rId4">
            <a:alphaModFix/>
          </a:blip>
          <a:srcRect b="0" l="55579" r="0" t="0"/>
          <a:stretch/>
        </p:blipFill>
        <p:spPr>
          <a:xfrm>
            <a:off x="717688" y="3671900"/>
            <a:ext cx="2995599" cy="933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493" name="Shape 493"/>
        <p:cNvGrpSpPr/>
        <p:nvPr/>
      </p:nvGrpSpPr>
      <p:grpSpPr>
        <a:xfrm>
          <a:off x="0" y="0"/>
          <a:ext cx="0" cy="0"/>
          <a:chOff x="0" y="0"/>
          <a:chExt cx="0" cy="0"/>
        </a:xfrm>
      </p:grpSpPr>
      <p:sp>
        <p:nvSpPr>
          <p:cNvPr id="494" name="Google Shape;494;p61"/>
          <p:cNvSpPr txBox="1"/>
          <p:nvPr>
            <p:ph type="ctrTitle"/>
          </p:nvPr>
        </p:nvSpPr>
        <p:spPr>
          <a:xfrm>
            <a:off x="931050" y="1679925"/>
            <a:ext cx="7281900" cy="107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800">
                <a:solidFill>
                  <a:srgbClr val="434343"/>
                </a:solidFill>
                <a:latin typeface="Hepta Slab"/>
                <a:ea typeface="Hepta Slab"/>
                <a:cs typeface="Hepta Slab"/>
                <a:sym typeface="Hepta Slab"/>
              </a:rPr>
              <a:t>Non-Unit Fractions on the Number Line </a:t>
            </a:r>
            <a:endParaRPr sz="3800">
              <a:solidFill>
                <a:srgbClr val="434343"/>
              </a:solidFill>
              <a:latin typeface="Hepta Slab"/>
              <a:ea typeface="Hepta Slab"/>
              <a:cs typeface="Hepta Slab"/>
              <a:sym typeface="Hepta Slab"/>
            </a:endParaRPr>
          </a:p>
        </p:txBody>
      </p:sp>
      <p:sp>
        <p:nvSpPr>
          <p:cNvPr id="495" name="Google Shape;495;p61"/>
          <p:cNvSpPr txBox="1"/>
          <p:nvPr/>
        </p:nvSpPr>
        <p:spPr>
          <a:xfrm>
            <a:off x="2137800" y="2758425"/>
            <a:ext cx="5104200" cy="68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locate fractions on the number line.</a:t>
            </a:r>
            <a:endParaRPr>
              <a:latin typeface="Quicksand"/>
              <a:ea typeface="Quicksand"/>
              <a:cs typeface="Quicksand"/>
              <a:sym typeface="Quicksand"/>
            </a:endParaRPr>
          </a:p>
        </p:txBody>
      </p:sp>
      <p:sp>
        <p:nvSpPr>
          <p:cNvPr id="496" name="Google Shape;496;p61"/>
          <p:cNvSpPr/>
          <p:nvPr/>
        </p:nvSpPr>
        <p:spPr>
          <a:xfrm>
            <a:off x="2545002" y="275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6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 3.NF.A.2.B </a:t>
            </a:r>
            <a:endParaRPr sz="1100">
              <a:latin typeface="Quicksand"/>
              <a:ea typeface="Quicksand"/>
              <a:cs typeface="Quicksand"/>
              <a:sym typeface="Quicksand"/>
            </a:endParaRPr>
          </a:p>
        </p:txBody>
      </p:sp>
      <p:sp>
        <p:nvSpPr>
          <p:cNvPr id="498" name="Google Shape;498;p61"/>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8000">
              <a:solidFill>
                <a:schemeClr val="dk2"/>
              </a:solidFill>
            </a:endParaRPr>
          </a:p>
        </p:txBody>
      </p:sp>
      <p:sp>
        <p:nvSpPr>
          <p:cNvPr id="499" name="Google Shape;499;p61"/>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6</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03" name="Shape 503"/>
        <p:cNvGrpSpPr/>
        <p:nvPr/>
      </p:nvGrpSpPr>
      <p:grpSpPr>
        <a:xfrm>
          <a:off x="0" y="0"/>
          <a:ext cx="0" cy="0"/>
          <a:chOff x="0" y="0"/>
          <a:chExt cx="0" cy="0"/>
        </a:xfrm>
      </p:grpSpPr>
      <p:sp>
        <p:nvSpPr>
          <p:cNvPr id="504" name="Google Shape;504;p62"/>
          <p:cNvSpPr txBox="1"/>
          <p:nvPr>
            <p:ph type="ctrTitle"/>
          </p:nvPr>
        </p:nvSpPr>
        <p:spPr>
          <a:xfrm>
            <a:off x="371625" y="50664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Strips and Dots</a:t>
            </a:r>
            <a:endParaRPr b="0" sz="3000">
              <a:solidFill>
                <a:srgbClr val="595959"/>
              </a:solidFill>
              <a:latin typeface="Hepta Slab"/>
              <a:ea typeface="Hepta Slab"/>
              <a:cs typeface="Hepta Slab"/>
              <a:sym typeface="Hepta Slab"/>
            </a:endParaRPr>
          </a:p>
        </p:txBody>
      </p:sp>
      <p:sp>
        <p:nvSpPr>
          <p:cNvPr id="505" name="Google Shape;505;p6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506" name="Google Shape;506;p62"/>
          <p:cNvPicPr preferRelativeResize="0"/>
          <p:nvPr/>
        </p:nvPicPr>
        <p:blipFill>
          <a:blip r:embed="rId3">
            <a:alphaModFix/>
          </a:blip>
          <a:stretch>
            <a:fillRect/>
          </a:stretch>
        </p:blipFill>
        <p:spPr>
          <a:xfrm>
            <a:off x="2424100" y="1869372"/>
            <a:ext cx="4419600" cy="1933575"/>
          </a:xfrm>
          <a:prstGeom prst="rect">
            <a:avLst/>
          </a:prstGeom>
          <a:noFill/>
          <a:ln cap="flat" cmpd="sng" w="19050">
            <a:solidFill>
              <a:schemeClr val="dk2"/>
            </a:solidFill>
            <a:prstDash val="solid"/>
            <a:round/>
            <a:headEnd len="sm" w="sm" type="none"/>
            <a:tailEnd len="sm" w="sm" type="none"/>
          </a:ln>
        </p:spPr>
      </p:pic>
      <p:sp>
        <p:nvSpPr>
          <p:cNvPr id="507" name="Google Shape;507;p62"/>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62"/>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509" name="Google Shape;509;p62"/>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62"/>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14" name="Shape 514"/>
        <p:cNvGrpSpPr/>
        <p:nvPr/>
      </p:nvGrpSpPr>
      <p:grpSpPr>
        <a:xfrm>
          <a:off x="0" y="0"/>
          <a:ext cx="0" cy="0"/>
          <a:chOff x="0" y="0"/>
          <a:chExt cx="0" cy="0"/>
        </a:xfrm>
      </p:grpSpPr>
      <p:sp>
        <p:nvSpPr>
          <p:cNvPr id="515" name="Google Shape;515;p63"/>
          <p:cNvSpPr txBox="1"/>
          <p:nvPr>
            <p:ph type="ctrTitle"/>
          </p:nvPr>
        </p:nvSpPr>
        <p:spPr>
          <a:xfrm>
            <a:off x="600075" y="516775"/>
            <a:ext cx="7094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Fractions on the Number Line</a:t>
            </a:r>
            <a:endParaRPr b="0" sz="2500">
              <a:solidFill>
                <a:srgbClr val="595959"/>
              </a:solidFill>
              <a:latin typeface="Hepta Slab"/>
              <a:ea typeface="Hepta Slab"/>
              <a:cs typeface="Hepta Slab"/>
              <a:sym typeface="Hepta Slab"/>
            </a:endParaRPr>
          </a:p>
        </p:txBody>
      </p:sp>
      <p:sp>
        <p:nvSpPr>
          <p:cNvPr id="516" name="Google Shape;516;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17" name="Google Shape;517;p63"/>
          <p:cNvPicPr preferRelativeResize="0"/>
          <p:nvPr/>
        </p:nvPicPr>
        <p:blipFill>
          <a:blip r:embed="rId3">
            <a:alphaModFix/>
          </a:blip>
          <a:stretch>
            <a:fillRect/>
          </a:stretch>
        </p:blipFill>
        <p:spPr>
          <a:xfrm>
            <a:off x="527450" y="1435875"/>
            <a:ext cx="4546400" cy="2869400"/>
          </a:xfrm>
          <a:prstGeom prst="rect">
            <a:avLst/>
          </a:prstGeom>
          <a:noFill/>
          <a:ln cap="flat" cmpd="sng" w="19050">
            <a:solidFill>
              <a:schemeClr val="dk2"/>
            </a:solidFill>
            <a:prstDash val="solid"/>
            <a:round/>
            <a:headEnd len="sm" w="sm" type="none"/>
            <a:tailEnd len="sm" w="sm" type="none"/>
          </a:ln>
        </p:spPr>
      </p:pic>
      <p:sp>
        <p:nvSpPr>
          <p:cNvPr id="518" name="Google Shape;518;p63"/>
          <p:cNvSpPr txBox="1"/>
          <p:nvPr/>
        </p:nvSpPr>
        <p:spPr>
          <a:xfrm>
            <a:off x="5207800" y="1371600"/>
            <a:ext cx="3396900" cy="206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0097A7"/>
                </a:solidFill>
                <a:latin typeface="Livvic"/>
                <a:ea typeface="Livvic"/>
                <a:cs typeface="Livvic"/>
                <a:sym typeface="Livvic"/>
              </a:rPr>
              <a:t>5. How did you partition the number line when you were locating the numbers ⅞ and 12/8  and ? Explain your reasoning.</a:t>
            </a:r>
            <a:endParaRPr sz="1600">
              <a:solidFill>
                <a:srgbClr val="0097A7"/>
              </a:solidFill>
              <a:latin typeface="Livvic"/>
              <a:ea typeface="Livvic"/>
              <a:cs typeface="Livvic"/>
              <a:sym typeface="Livvic"/>
            </a:endParaRPr>
          </a:p>
          <a:p>
            <a:pPr indent="0" lvl="0" marL="0" rtl="0" algn="l">
              <a:spcBef>
                <a:spcPts val="0"/>
              </a:spcBef>
              <a:spcAft>
                <a:spcPts val="0"/>
              </a:spcAft>
              <a:buNone/>
            </a:pPr>
            <a:r>
              <a:t/>
            </a:r>
            <a:endParaRPr sz="1600">
              <a:solidFill>
                <a:srgbClr val="0097A7"/>
              </a:solidFill>
              <a:latin typeface="Livvic"/>
              <a:ea typeface="Livvic"/>
              <a:cs typeface="Livvic"/>
              <a:sym typeface="Livvic"/>
            </a:endParaRPr>
          </a:p>
          <a:p>
            <a:pPr indent="0" lvl="0" marL="0" rtl="0" algn="l">
              <a:spcBef>
                <a:spcPts val="0"/>
              </a:spcBef>
              <a:spcAft>
                <a:spcPts val="0"/>
              </a:spcAft>
              <a:buNone/>
            </a:pPr>
            <a:r>
              <a:t/>
            </a:r>
            <a:endParaRPr sz="1600">
              <a:solidFill>
                <a:srgbClr val="0097A7"/>
              </a:solidFill>
              <a:latin typeface="Livvic"/>
              <a:ea typeface="Livvic"/>
              <a:cs typeface="Livvic"/>
              <a:sym typeface="Livvic"/>
            </a:endParaRPr>
          </a:p>
          <a:p>
            <a:pPr indent="0" lvl="0" marL="0" rtl="0" algn="l">
              <a:spcBef>
                <a:spcPts val="0"/>
              </a:spcBef>
              <a:spcAft>
                <a:spcPts val="0"/>
              </a:spcAft>
              <a:buNone/>
            </a:pPr>
            <a:r>
              <a:t/>
            </a:r>
            <a:endParaRPr sz="1600">
              <a:solidFill>
                <a:srgbClr val="0097A7"/>
              </a:solidFill>
              <a:latin typeface="Livvic"/>
              <a:ea typeface="Livvic"/>
              <a:cs typeface="Livvic"/>
              <a:sym typeface="Livvic"/>
            </a:endParaRPr>
          </a:p>
          <a:p>
            <a:pPr indent="0" lvl="0" marL="0" rtl="0" algn="l">
              <a:spcBef>
                <a:spcPts val="0"/>
              </a:spcBef>
              <a:spcAft>
                <a:spcPts val="0"/>
              </a:spcAft>
              <a:buNone/>
            </a:pPr>
            <a:r>
              <a:rPr lang="en" sz="1600">
                <a:solidFill>
                  <a:srgbClr val="0097A7"/>
                </a:solidFill>
                <a:latin typeface="Livvic"/>
                <a:ea typeface="Livvic"/>
                <a:cs typeface="Livvic"/>
                <a:sym typeface="Livvic"/>
              </a:rPr>
              <a:t> 6. What is the same and what is different about the first number and the second number you located in each problem? </a:t>
            </a:r>
            <a:endParaRPr sz="1600">
              <a:solidFill>
                <a:srgbClr val="0097A7"/>
              </a:solidFill>
              <a:latin typeface="Livvic"/>
              <a:ea typeface="Livvic"/>
              <a:cs typeface="Livvic"/>
              <a:sym typeface="Livvic"/>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2" name="Shape 522"/>
        <p:cNvGrpSpPr/>
        <p:nvPr/>
      </p:nvGrpSpPr>
      <p:grpSpPr>
        <a:xfrm>
          <a:off x="0" y="0"/>
          <a:ext cx="0" cy="0"/>
          <a:chOff x="0" y="0"/>
          <a:chExt cx="0" cy="0"/>
        </a:xfrm>
      </p:grpSpPr>
      <p:sp>
        <p:nvSpPr>
          <p:cNvPr id="523" name="Google Shape;523;p64"/>
          <p:cNvSpPr txBox="1"/>
          <p:nvPr>
            <p:ph type="ctrTitle"/>
          </p:nvPr>
        </p:nvSpPr>
        <p:spPr>
          <a:xfrm>
            <a:off x="577925" y="472775"/>
            <a:ext cx="70968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 Many Fractions on Many Number Lines</a:t>
            </a:r>
            <a:endParaRPr b="0" sz="2500">
              <a:solidFill>
                <a:srgbClr val="595959"/>
              </a:solidFill>
              <a:latin typeface="Hepta Slab"/>
              <a:ea typeface="Hepta Slab"/>
              <a:cs typeface="Hepta Slab"/>
              <a:sym typeface="Hepta Slab"/>
            </a:endParaRPr>
          </a:p>
        </p:txBody>
      </p:sp>
      <p:sp>
        <p:nvSpPr>
          <p:cNvPr id="524" name="Google Shape;524;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25" name="Google Shape;525;p64"/>
          <p:cNvSpPr txBox="1"/>
          <p:nvPr/>
        </p:nvSpPr>
        <p:spPr>
          <a:xfrm>
            <a:off x="762850" y="2253900"/>
            <a:ext cx="486600" cy="5805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
        <p:nvSpPr>
          <p:cNvPr id="526" name="Google Shape;526;p64"/>
          <p:cNvSpPr txBox="1"/>
          <p:nvPr/>
        </p:nvSpPr>
        <p:spPr>
          <a:xfrm>
            <a:off x="4554025" y="2022725"/>
            <a:ext cx="254400" cy="23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64"/>
          <p:cNvSpPr txBox="1"/>
          <p:nvPr/>
        </p:nvSpPr>
        <p:spPr>
          <a:xfrm>
            <a:off x="4426975" y="2172963"/>
            <a:ext cx="5085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64"/>
          <p:cNvSpPr txBox="1"/>
          <p:nvPr/>
        </p:nvSpPr>
        <p:spPr>
          <a:xfrm>
            <a:off x="4479025" y="3318675"/>
            <a:ext cx="4044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529" name="Google Shape;529;p64"/>
          <p:cNvPicPr preferRelativeResize="0"/>
          <p:nvPr/>
        </p:nvPicPr>
        <p:blipFill>
          <a:blip r:embed="rId3">
            <a:alphaModFix/>
          </a:blip>
          <a:stretch>
            <a:fillRect/>
          </a:stretch>
        </p:blipFill>
        <p:spPr>
          <a:xfrm>
            <a:off x="1397825" y="1163625"/>
            <a:ext cx="6348349" cy="3308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33" name="Shape 533"/>
        <p:cNvGrpSpPr/>
        <p:nvPr/>
      </p:nvGrpSpPr>
      <p:grpSpPr>
        <a:xfrm>
          <a:off x="0" y="0"/>
          <a:ext cx="0" cy="0"/>
          <a:chOff x="0" y="0"/>
          <a:chExt cx="0" cy="0"/>
        </a:xfrm>
      </p:grpSpPr>
      <p:sp>
        <p:nvSpPr>
          <p:cNvPr id="534" name="Google Shape;534;p65"/>
          <p:cNvSpPr txBox="1"/>
          <p:nvPr>
            <p:ph type="ctrTitle"/>
          </p:nvPr>
        </p:nvSpPr>
        <p:spPr>
          <a:xfrm>
            <a:off x="577925" y="472775"/>
            <a:ext cx="70968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 Many Fractions on Many Number Lines</a:t>
            </a:r>
            <a:endParaRPr b="0" sz="2500">
              <a:solidFill>
                <a:srgbClr val="595959"/>
              </a:solidFill>
              <a:latin typeface="Hepta Slab"/>
              <a:ea typeface="Hepta Slab"/>
              <a:cs typeface="Hepta Slab"/>
              <a:sym typeface="Hepta Slab"/>
            </a:endParaRPr>
          </a:p>
        </p:txBody>
      </p:sp>
      <p:sp>
        <p:nvSpPr>
          <p:cNvPr id="535" name="Google Shape;535;p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36" name="Google Shape;536;p65"/>
          <p:cNvSpPr txBox="1"/>
          <p:nvPr/>
        </p:nvSpPr>
        <p:spPr>
          <a:xfrm>
            <a:off x="762850" y="2253900"/>
            <a:ext cx="486600" cy="5805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
        <p:nvSpPr>
          <p:cNvPr id="537" name="Google Shape;537;p65"/>
          <p:cNvSpPr txBox="1"/>
          <p:nvPr/>
        </p:nvSpPr>
        <p:spPr>
          <a:xfrm>
            <a:off x="4554025" y="2022725"/>
            <a:ext cx="254400" cy="23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65"/>
          <p:cNvSpPr txBox="1"/>
          <p:nvPr/>
        </p:nvSpPr>
        <p:spPr>
          <a:xfrm>
            <a:off x="4426975" y="2172963"/>
            <a:ext cx="5085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65"/>
          <p:cNvSpPr txBox="1"/>
          <p:nvPr/>
        </p:nvSpPr>
        <p:spPr>
          <a:xfrm>
            <a:off x="4479025" y="3318675"/>
            <a:ext cx="4044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540" name="Google Shape;540;p65"/>
          <p:cNvPicPr preferRelativeResize="0"/>
          <p:nvPr/>
        </p:nvPicPr>
        <p:blipFill>
          <a:blip r:embed="rId3">
            <a:alphaModFix/>
          </a:blip>
          <a:stretch>
            <a:fillRect/>
          </a:stretch>
        </p:blipFill>
        <p:spPr>
          <a:xfrm>
            <a:off x="705200" y="1164700"/>
            <a:ext cx="3903725" cy="3351413"/>
          </a:xfrm>
          <a:prstGeom prst="rect">
            <a:avLst/>
          </a:prstGeom>
          <a:noFill/>
          <a:ln cap="flat" cmpd="sng" w="19050">
            <a:solidFill>
              <a:schemeClr val="dk2"/>
            </a:solidFill>
            <a:prstDash val="solid"/>
            <a:round/>
            <a:headEnd len="sm" w="sm" type="none"/>
            <a:tailEnd len="sm" w="sm" type="none"/>
          </a:ln>
        </p:spPr>
      </p:pic>
      <p:pic>
        <p:nvPicPr>
          <p:cNvPr id="541" name="Google Shape;541;p65"/>
          <p:cNvPicPr preferRelativeResize="0"/>
          <p:nvPr/>
        </p:nvPicPr>
        <p:blipFill>
          <a:blip r:embed="rId4">
            <a:alphaModFix/>
          </a:blip>
          <a:stretch>
            <a:fillRect/>
          </a:stretch>
        </p:blipFill>
        <p:spPr>
          <a:xfrm>
            <a:off x="4883425" y="1164700"/>
            <a:ext cx="3903725" cy="342844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45" name="Shape 545"/>
        <p:cNvGrpSpPr/>
        <p:nvPr/>
      </p:nvGrpSpPr>
      <p:grpSpPr>
        <a:xfrm>
          <a:off x="0" y="0"/>
          <a:ext cx="0" cy="0"/>
          <a:chOff x="0" y="0"/>
          <a:chExt cx="0" cy="0"/>
        </a:xfrm>
      </p:grpSpPr>
      <p:sp>
        <p:nvSpPr>
          <p:cNvPr id="546" name="Google Shape;546;p66"/>
          <p:cNvSpPr txBox="1"/>
          <p:nvPr>
            <p:ph type="ctrTitle"/>
          </p:nvPr>
        </p:nvSpPr>
        <p:spPr>
          <a:xfrm>
            <a:off x="577925" y="472775"/>
            <a:ext cx="70968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 Many Fractions on Many Number Lines</a:t>
            </a:r>
            <a:endParaRPr b="0" sz="2500">
              <a:solidFill>
                <a:srgbClr val="595959"/>
              </a:solidFill>
              <a:latin typeface="Hepta Slab"/>
              <a:ea typeface="Hepta Slab"/>
              <a:cs typeface="Hepta Slab"/>
              <a:sym typeface="Hepta Slab"/>
            </a:endParaRPr>
          </a:p>
        </p:txBody>
      </p:sp>
      <p:sp>
        <p:nvSpPr>
          <p:cNvPr id="547" name="Google Shape;547;p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48" name="Google Shape;548;p66"/>
          <p:cNvSpPr txBox="1"/>
          <p:nvPr/>
        </p:nvSpPr>
        <p:spPr>
          <a:xfrm>
            <a:off x="762850" y="2253900"/>
            <a:ext cx="486600" cy="5805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
        <p:nvSpPr>
          <p:cNvPr id="549" name="Google Shape;549;p66"/>
          <p:cNvSpPr txBox="1"/>
          <p:nvPr/>
        </p:nvSpPr>
        <p:spPr>
          <a:xfrm>
            <a:off x="4554025" y="2022725"/>
            <a:ext cx="254400" cy="23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66"/>
          <p:cNvSpPr txBox="1"/>
          <p:nvPr/>
        </p:nvSpPr>
        <p:spPr>
          <a:xfrm>
            <a:off x="4426975" y="2172963"/>
            <a:ext cx="5085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66"/>
          <p:cNvSpPr txBox="1"/>
          <p:nvPr/>
        </p:nvSpPr>
        <p:spPr>
          <a:xfrm>
            <a:off x="4479025" y="3318675"/>
            <a:ext cx="4044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552" name="Google Shape;552;p66"/>
          <p:cNvPicPr preferRelativeResize="0"/>
          <p:nvPr/>
        </p:nvPicPr>
        <p:blipFill>
          <a:blip r:embed="rId3">
            <a:alphaModFix/>
          </a:blip>
          <a:stretch>
            <a:fillRect/>
          </a:stretch>
        </p:blipFill>
        <p:spPr>
          <a:xfrm>
            <a:off x="2101025" y="1053275"/>
            <a:ext cx="4941951" cy="3795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56" name="Shape 556"/>
        <p:cNvGrpSpPr/>
        <p:nvPr/>
      </p:nvGrpSpPr>
      <p:grpSpPr>
        <a:xfrm>
          <a:off x="0" y="0"/>
          <a:ext cx="0" cy="0"/>
          <a:chOff x="0" y="0"/>
          <a:chExt cx="0" cy="0"/>
        </a:xfrm>
      </p:grpSpPr>
      <p:sp>
        <p:nvSpPr>
          <p:cNvPr id="557" name="Google Shape;557;p67"/>
          <p:cNvSpPr txBox="1"/>
          <p:nvPr>
            <p:ph type="ctrTitle"/>
          </p:nvPr>
        </p:nvSpPr>
        <p:spPr>
          <a:xfrm>
            <a:off x="577925" y="472775"/>
            <a:ext cx="70968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 Secret Fraction</a:t>
            </a:r>
            <a:endParaRPr b="0" sz="2500">
              <a:solidFill>
                <a:srgbClr val="595959"/>
              </a:solidFill>
              <a:latin typeface="Hepta Slab"/>
              <a:ea typeface="Hepta Slab"/>
              <a:cs typeface="Hepta Slab"/>
              <a:sym typeface="Hepta Slab"/>
            </a:endParaRPr>
          </a:p>
        </p:txBody>
      </p:sp>
      <p:sp>
        <p:nvSpPr>
          <p:cNvPr id="558" name="Google Shape;558;p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559" name="Google Shape;559;p67"/>
          <p:cNvSpPr txBox="1"/>
          <p:nvPr/>
        </p:nvSpPr>
        <p:spPr>
          <a:xfrm>
            <a:off x="762850" y="2253900"/>
            <a:ext cx="486600" cy="5805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
        <p:nvSpPr>
          <p:cNvPr id="560" name="Google Shape;560;p67"/>
          <p:cNvSpPr txBox="1"/>
          <p:nvPr/>
        </p:nvSpPr>
        <p:spPr>
          <a:xfrm>
            <a:off x="4554025" y="2022725"/>
            <a:ext cx="254400" cy="23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67"/>
          <p:cNvSpPr txBox="1"/>
          <p:nvPr/>
        </p:nvSpPr>
        <p:spPr>
          <a:xfrm>
            <a:off x="4426975" y="2172963"/>
            <a:ext cx="5085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67"/>
          <p:cNvSpPr txBox="1"/>
          <p:nvPr/>
        </p:nvSpPr>
        <p:spPr>
          <a:xfrm>
            <a:off x="4479025" y="3318675"/>
            <a:ext cx="4044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67"/>
          <p:cNvSpPr txBox="1"/>
          <p:nvPr/>
        </p:nvSpPr>
        <p:spPr>
          <a:xfrm>
            <a:off x="589350" y="1146575"/>
            <a:ext cx="8229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0097A7"/>
                </a:solidFill>
                <a:latin typeface="Livvic"/>
                <a:ea typeface="Livvic"/>
                <a:cs typeface="Livvic"/>
                <a:sym typeface="Livvic"/>
              </a:rPr>
              <a:t>1. Partition the number line in any way you’d like in equal size parts. Locate and mark, but don’t label, a fraction of your choice.</a:t>
            </a:r>
            <a:endParaRPr sz="1600">
              <a:solidFill>
                <a:srgbClr val="0097A7"/>
              </a:solidFill>
              <a:latin typeface="Livvic"/>
              <a:ea typeface="Livvic"/>
              <a:cs typeface="Livvic"/>
              <a:sym typeface="Livvic"/>
            </a:endParaRPr>
          </a:p>
          <a:p>
            <a:pPr indent="0" lvl="0" marL="0" rtl="0" algn="l">
              <a:spcBef>
                <a:spcPts val="0"/>
              </a:spcBef>
              <a:spcAft>
                <a:spcPts val="0"/>
              </a:spcAft>
              <a:buNone/>
            </a:pPr>
            <a:r>
              <a:t/>
            </a:r>
            <a:endParaRPr sz="1600">
              <a:solidFill>
                <a:srgbClr val="0097A7"/>
              </a:solidFill>
              <a:latin typeface="Livvic"/>
              <a:ea typeface="Livvic"/>
              <a:cs typeface="Livvic"/>
              <a:sym typeface="Livvic"/>
            </a:endParaRPr>
          </a:p>
          <a:p>
            <a:pPr indent="0" lvl="0" marL="0" rtl="0" algn="l">
              <a:spcBef>
                <a:spcPts val="0"/>
              </a:spcBef>
              <a:spcAft>
                <a:spcPts val="0"/>
              </a:spcAft>
              <a:buNone/>
            </a:pPr>
            <a:r>
              <a:t/>
            </a:r>
            <a:endParaRPr sz="1600">
              <a:solidFill>
                <a:srgbClr val="0097A7"/>
              </a:solidFill>
              <a:latin typeface="Livvic"/>
              <a:ea typeface="Livvic"/>
              <a:cs typeface="Livvic"/>
              <a:sym typeface="Livvic"/>
            </a:endParaRPr>
          </a:p>
          <a:p>
            <a:pPr indent="0" lvl="0" marL="0" rtl="0" algn="l">
              <a:spcBef>
                <a:spcPts val="0"/>
              </a:spcBef>
              <a:spcAft>
                <a:spcPts val="0"/>
              </a:spcAft>
              <a:buNone/>
            </a:pPr>
            <a:r>
              <a:t/>
            </a:r>
            <a:endParaRPr sz="1600">
              <a:solidFill>
                <a:srgbClr val="0097A7"/>
              </a:solidFill>
              <a:latin typeface="Livvic"/>
              <a:ea typeface="Livvic"/>
              <a:cs typeface="Livvic"/>
              <a:sym typeface="Livvic"/>
            </a:endParaRPr>
          </a:p>
          <a:p>
            <a:pPr indent="0" lvl="0" marL="0" rtl="0" algn="l">
              <a:spcBef>
                <a:spcPts val="0"/>
              </a:spcBef>
              <a:spcAft>
                <a:spcPts val="0"/>
              </a:spcAft>
              <a:buNone/>
            </a:pPr>
            <a:r>
              <a:t/>
            </a:r>
            <a:endParaRPr sz="1600">
              <a:solidFill>
                <a:srgbClr val="0097A7"/>
              </a:solidFill>
              <a:latin typeface="Livvic"/>
              <a:ea typeface="Livvic"/>
              <a:cs typeface="Livvic"/>
              <a:sym typeface="Livvic"/>
            </a:endParaRPr>
          </a:p>
          <a:p>
            <a:pPr indent="0" lvl="0" marL="0" rtl="0" algn="l">
              <a:spcBef>
                <a:spcPts val="0"/>
              </a:spcBef>
              <a:spcAft>
                <a:spcPts val="0"/>
              </a:spcAft>
              <a:buNone/>
            </a:pPr>
            <a:r>
              <a:t/>
            </a:r>
            <a:endParaRPr sz="1600">
              <a:solidFill>
                <a:srgbClr val="0097A7"/>
              </a:solidFill>
              <a:latin typeface="Livvic"/>
              <a:ea typeface="Livvic"/>
              <a:cs typeface="Livvic"/>
              <a:sym typeface="Livvic"/>
            </a:endParaRPr>
          </a:p>
          <a:p>
            <a:pPr indent="0" lvl="0" marL="0" rtl="0" algn="l">
              <a:spcBef>
                <a:spcPts val="0"/>
              </a:spcBef>
              <a:spcAft>
                <a:spcPts val="0"/>
              </a:spcAft>
              <a:buNone/>
            </a:pPr>
            <a:r>
              <a:t/>
            </a:r>
            <a:endParaRPr sz="1600">
              <a:solidFill>
                <a:srgbClr val="0097A7"/>
              </a:solidFill>
              <a:latin typeface="Livvic"/>
              <a:ea typeface="Livvic"/>
              <a:cs typeface="Livvic"/>
              <a:sym typeface="Livvic"/>
            </a:endParaRPr>
          </a:p>
          <a:p>
            <a:pPr indent="0" lvl="0" marL="0" rtl="0" algn="l">
              <a:spcBef>
                <a:spcPts val="0"/>
              </a:spcBef>
              <a:spcAft>
                <a:spcPts val="0"/>
              </a:spcAft>
              <a:buNone/>
            </a:pPr>
            <a:r>
              <a:rPr lang="en" sz="1600">
                <a:solidFill>
                  <a:srgbClr val="0097A7"/>
                </a:solidFill>
                <a:latin typeface="Livvic"/>
                <a:ea typeface="Livvic"/>
                <a:cs typeface="Livvic"/>
                <a:sym typeface="Livvic"/>
              </a:rPr>
              <a:t>2. Trade number lines with a partner. </a:t>
            </a:r>
            <a:endParaRPr sz="1600">
              <a:solidFill>
                <a:srgbClr val="0097A7"/>
              </a:solidFill>
              <a:latin typeface="Livvic"/>
              <a:ea typeface="Livvic"/>
              <a:cs typeface="Livvic"/>
              <a:sym typeface="Livvic"/>
            </a:endParaRPr>
          </a:p>
          <a:p>
            <a:pPr indent="457200" lvl="0" marL="0" rtl="0" algn="l">
              <a:spcBef>
                <a:spcPts val="0"/>
              </a:spcBef>
              <a:spcAft>
                <a:spcPts val="0"/>
              </a:spcAft>
              <a:buNone/>
            </a:pPr>
            <a:r>
              <a:rPr lang="en" sz="1600">
                <a:solidFill>
                  <a:srgbClr val="0097A7"/>
                </a:solidFill>
                <a:latin typeface="Livvic"/>
                <a:ea typeface="Livvic"/>
                <a:cs typeface="Livvic"/>
                <a:sym typeface="Livvic"/>
              </a:rPr>
              <a:t>a. How did your partner partition their number line? Explain your reasoning. </a:t>
            </a:r>
            <a:endParaRPr sz="1600">
              <a:solidFill>
                <a:srgbClr val="0097A7"/>
              </a:solidFill>
              <a:latin typeface="Livvic"/>
              <a:ea typeface="Livvic"/>
              <a:cs typeface="Livvic"/>
              <a:sym typeface="Livvic"/>
            </a:endParaRPr>
          </a:p>
          <a:p>
            <a:pPr indent="457200" lvl="0" marL="0" rtl="0" algn="l">
              <a:spcBef>
                <a:spcPts val="0"/>
              </a:spcBef>
              <a:spcAft>
                <a:spcPts val="0"/>
              </a:spcAft>
              <a:buNone/>
            </a:pPr>
            <a:r>
              <a:t/>
            </a:r>
            <a:endParaRPr sz="1600">
              <a:solidFill>
                <a:srgbClr val="0097A7"/>
              </a:solidFill>
              <a:latin typeface="Livvic"/>
              <a:ea typeface="Livvic"/>
              <a:cs typeface="Livvic"/>
              <a:sym typeface="Livvic"/>
            </a:endParaRPr>
          </a:p>
          <a:p>
            <a:pPr indent="457200" lvl="0" marL="0" rtl="0" algn="l">
              <a:spcBef>
                <a:spcPts val="0"/>
              </a:spcBef>
              <a:spcAft>
                <a:spcPts val="0"/>
              </a:spcAft>
              <a:buNone/>
            </a:pPr>
            <a:r>
              <a:rPr lang="en" sz="1600">
                <a:solidFill>
                  <a:srgbClr val="0097A7"/>
                </a:solidFill>
                <a:latin typeface="Livvic"/>
                <a:ea typeface="Livvic"/>
                <a:cs typeface="Livvic"/>
                <a:sym typeface="Livvic"/>
              </a:rPr>
              <a:t>b. What number did your partner mark on their number line? Explain your reasoning</a:t>
            </a:r>
            <a:endParaRPr sz="1600">
              <a:solidFill>
                <a:srgbClr val="0097A7"/>
              </a:solidFill>
              <a:latin typeface="Livvic"/>
              <a:ea typeface="Livvic"/>
              <a:cs typeface="Livvic"/>
              <a:sym typeface="Livvic"/>
            </a:endParaRPr>
          </a:p>
        </p:txBody>
      </p:sp>
      <p:pic>
        <p:nvPicPr>
          <p:cNvPr id="564" name="Google Shape;564;p67"/>
          <p:cNvPicPr preferRelativeResize="0"/>
          <p:nvPr/>
        </p:nvPicPr>
        <p:blipFill>
          <a:blip r:embed="rId3">
            <a:alphaModFix/>
          </a:blip>
          <a:stretch>
            <a:fillRect/>
          </a:stretch>
        </p:blipFill>
        <p:spPr>
          <a:xfrm>
            <a:off x="1534700" y="1959875"/>
            <a:ext cx="5791200" cy="809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68" name="Shape 568"/>
        <p:cNvGrpSpPr/>
        <p:nvPr/>
      </p:nvGrpSpPr>
      <p:grpSpPr>
        <a:xfrm>
          <a:off x="0" y="0"/>
          <a:ext cx="0" cy="0"/>
          <a:chOff x="0" y="0"/>
          <a:chExt cx="0" cy="0"/>
        </a:xfrm>
      </p:grpSpPr>
      <p:sp>
        <p:nvSpPr>
          <p:cNvPr id="569" name="Google Shape;569;p68"/>
          <p:cNvSpPr txBox="1"/>
          <p:nvPr>
            <p:ph type="ctrTitle"/>
          </p:nvPr>
        </p:nvSpPr>
        <p:spPr>
          <a:xfrm>
            <a:off x="2008500" y="562150"/>
            <a:ext cx="54603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accent3"/>
                </a:solidFill>
                <a:latin typeface="Hepta Slab"/>
                <a:ea typeface="Hepta Slab"/>
                <a:cs typeface="Hepta Slab"/>
                <a:sym typeface="Hepta Slab"/>
              </a:rPr>
              <a:t>Let’s Put it All Together</a:t>
            </a:r>
            <a:endParaRPr b="1" sz="3000">
              <a:solidFill>
                <a:schemeClr val="accent3"/>
              </a:solidFill>
              <a:latin typeface="Hepta Slab"/>
              <a:ea typeface="Hepta Slab"/>
              <a:cs typeface="Hepta Slab"/>
              <a:sym typeface="Hepta Slab"/>
            </a:endParaRPr>
          </a:p>
        </p:txBody>
      </p:sp>
      <p:sp>
        <p:nvSpPr>
          <p:cNvPr id="570" name="Google Shape;570;p68"/>
          <p:cNvSpPr/>
          <p:nvPr/>
        </p:nvSpPr>
        <p:spPr>
          <a:xfrm flipH="1">
            <a:off x="2606217" y="2423876"/>
            <a:ext cx="1885970" cy="162039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68"/>
          <p:cNvSpPr txBox="1"/>
          <p:nvPr/>
        </p:nvSpPr>
        <p:spPr>
          <a:xfrm>
            <a:off x="2757198" y="2612400"/>
            <a:ext cx="15840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dk1"/>
                </a:solidFill>
                <a:latin typeface="Livvic"/>
                <a:ea typeface="Livvic"/>
                <a:cs typeface="Livvic"/>
                <a:sym typeface="Livvic"/>
              </a:rPr>
              <a:t>What strategies do you have for locating fractions on the number line?</a:t>
            </a:r>
            <a:endParaRPr b="1" sz="1100">
              <a:latin typeface="Quicksand"/>
              <a:ea typeface="Quicksand"/>
              <a:cs typeface="Quicksand"/>
              <a:sym typeface="Quicksand"/>
            </a:endParaRPr>
          </a:p>
        </p:txBody>
      </p:sp>
      <p:sp>
        <p:nvSpPr>
          <p:cNvPr id="572" name="Google Shape;572;p6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573" name="Google Shape;573;p68"/>
          <p:cNvPicPr preferRelativeResize="0"/>
          <p:nvPr/>
        </p:nvPicPr>
        <p:blipFill rotWithShape="1">
          <a:blip r:embed="rId3">
            <a:alphaModFix/>
          </a:blip>
          <a:srcRect b="0" l="18789" r="17365" t="0"/>
          <a:stretch/>
        </p:blipFill>
        <p:spPr>
          <a:xfrm>
            <a:off x="4492175" y="3458925"/>
            <a:ext cx="1339475" cy="1319575"/>
          </a:xfrm>
          <a:prstGeom prst="rect">
            <a:avLst/>
          </a:prstGeom>
          <a:noFill/>
          <a:ln>
            <a:noFill/>
          </a:ln>
        </p:spPr>
      </p:pic>
      <p:sp>
        <p:nvSpPr>
          <p:cNvPr id="574" name="Google Shape;574;p68"/>
          <p:cNvSpPr txBox="1"/>
          <p:nvPr/>
        </p:nvSpPr>
        <p:spPr>
          <a:xfrm>
            <a:off x="616200" y="1217125"/>
            <a:ext cx="7056300" cy="162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we located more fractions on the number line.”</a:t>
            </a:r>
            <a:endParaRPr b="1" sz="2000">
              <a:latin typeface="Livvic"/>
              <a:ea typeface="Livvic"/>
              <a:cs typeface="Livvic"/>
              <a:sym typeface="Livvic"/>
            </a:endParaRPr>
          </a:p>
        </p:txBody>
      </p:sp>
      <p:sp>
        <p:nvSpPr>
          <p:cNvPr id="575" name="Google Shape;575;p68"/>
          <p:cNvSpPr/>
          <p:nvPr/>
        </p:nvSpPr>
        <p:spPr>
          <a:xfrm>
            <a:off x="5486500" y="1881600"/>
            <a:ext cx="1885970" cy="162031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68"/>
          <p:cNvSpPr txBox="1"/>
          <p:nvPr/>
        </p:nvSpPr>
        <p:spPr>
          <a:xfrm flipH="1">
            <a:off x="5695375" y="2147209"/>
            <a:ext cx="1468200" cy="52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dk1"/>
                </a:solidFill>
                <a:latin typeface="Livvic"/>
                <a:ea typeface="Livvic"/>
                <a:cs typeface="Livvic"/>
                <a:sym typeface="Livvic"/>
              </a:rPr>
              <a:t>What questions do you have about locating fractions on the number line?</a:t>
            </a:r>
            <a:endParaRPr b="1" sz="1100">
              <a:latin typeface="Quicksand"/>
              <a:ea typeface="Quicksand"/>
              <a:cs typeface="Quicksand"/>
              <a:sym typeface="Quicksan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80" name="Shape 580"/>
        <p:cNvGrpSpPr/>
        <p:nvPr/>
      </p:nvGrpSpPr>
      <p:grpSpPr>
        <a:xfrm>
          <a:off x="0" y="0"/>
          <a:ext cx="0" cy="0"/>
          <a:chOff x="0" y="0"/>
          <a:chExt cx="0" cy="0"/>
        </a:xfrm>
      </p:grpSpPr>
      <p:sp>
        <p:nvSpPr>
          <p:cNvPr id="581" name="Google Shape;581;p69"/>
          <p:cNvSpPr txBox="1"/>
          <p:nvPr>
            <p:ph type="ctrTitle"/>
          </p:nvPr>
        </p:nvSpPr>
        <p:spPr>
          <a:xfrm>
            <a:off x="931050" y="1679925"/>
            <a:ext cx="7281900" cy="107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800">
                <a:solidFill>
                  <a:srgbClr val="434343"/>
                </a:solidFill>
                <a:latin typeface="Hepta Slab"/>
                <a:ea typeface="Hepta Slab"/>
                <a:cs typeface="Hepta Slab"/>
                <a:sym typeface="Hepta Slab"/>
              </a:rPr>
              <a:t>Equivalent Fractions</a:t>
            </a:r>
            <a:endParaRPr sz="3800">
              <a:solidFill>
                <a:srgbClr val="434343"/>
              </a:solidFill>
              <a:latin typeface="Hepta Slab"/>
              <a:ea typeface="Hepta Slab"/>
              <a:cs typeface="Hepta Slab"/>
              <a:sym typeface="Hepta Slab"/>
            </a:endParaRPr>
          </a:p>
        </p:txBody>
      </p:sp>
      <p:sp>
        <p:nvSpPr>
          <p:cNvPr id="582" name="Google Shape;582;p69"/>
          <p:cNvSpPr txBox="1"/>
          <p:nvPr/>
        </p:nvSpPr>
        <p:spPr>
          <a:xfrm>
            <a:off x="2137800" y="2758425"/>
            <a:ext cx="5104200" cy="68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learn about equivalent fractions</a:t>
            </a:r>
            <a:endParaRPr>
              <a:latin typeface="Quicksand"/>
              <a:ea typeface="Quicksand"/>
              <a:cs typeface="Quicksand"/>
              <a:sym typeface="Quicksand"/>
            </a:endParaRPr>
          </a:p>
        </p:txBody>
      </p:sp>
      <p:sp>
        <p:nvSpPr>
          <p:cNvPr id="583" name="Google Shape;583;p69"/>
          <p:cNvSpPr/>
          <p:nvPr/>
        </p:nvSpPr>
        <p:spPr>
          <a:xfrm>
            <a:off x="2545002" y="275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6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3.NF.A.2 </a:t>
            </a:r>
            <a:endParaRPr sz="1100">
              <a:latin typeface="Quicksand"/>
              <a:ea typeface="Quicksand"/>
              <a:cs typeface="Quicksand"/>
              <a:sym typeface="Quicksand"/>
            </a:endParaRPr>
          </a:p>
        </p:txBody>
      </p:sp>
      <p:sp>
        <p:nvSpPr>
          <p:cNvPr id="585" name="Google Shape;585;p69"/>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8000">
              <a:solidFill>
                <a:schemeClr val="dk2"/>
              </a:solidFill>
            </a:endParaRPr>
          </a:p>
        </p:txBody>
      </p:sp>
      <p:sp>
        <p:nvSpPr>
          <p:cNvPr id="586" name="Google Shape;586;p69"/>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7</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90" name="Shape 590"/>
        <p:cNvGrpSpPr/>
        <p:nvPr/>
      </p:nvGrpSpPr>
      <p:grpSpPr>
        <a:xfrm>
          <a:off x="0" y="0"/>
          <a:ext cx="0" cy="0"/>
          <a:chOff x="0" y="0"/>
          <a:chExt cx="0" cy="0"/>
        </a:xfrm>
      </p:grpSpPr>
      <p:sp>
        <p:nvSpPr>
          <p:cNvPr id="591" name="Google Shape;591;p70"/>
          <p:cNvSpPr txBox="1"/>
          <p:nvPr>
            <p:ph type="ctrTitle"/>
          </p:nvPr>
        </p:nvSpPr>
        <p:spPr>
          <a:xfrm>
            <a:off x="371625" y="50664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Is it ½ ?</a:t>
            </a:r>
            <a:endParaRPr b="0" sz="3000">
              <a:solidFill>
                <a:srgbClr val="595959"/>
              </a:solidFill>
              <a:latin typeface="Hepta Slab"/>
              <a:ea typeface="Hepta Slab"/>
              <a:cs typeface="Hepta Slab"/>
              <a:sym typeface="Hepta Slab"/>
            </a:endParaRPr>
          </a:p>
        </p:txBody>
      </p:sp>
      <p:sp>
        <p:nvSpPr>
          <p:cNvPr id="592" name="Google Shape;592;p70"/>
          <p:cNvSpPr txBox="1"/>
          <p:nvPr/>
        </p:nvSpPr>
        <p:spPr>
          <a:xfrm>
            <a:off x="7951000" y="222950"/>
            <a:ext cx="996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93" name="Google Shape;593;p70"/>
          <p:cNvSpPr txBox="1"/>
          <p:nvPr/>
        </p:nvSpPr>
        <p:spPr>
          <a:xfrm>
            <a:off x="664350" y="1159750"/>
            <a:ext cx="79830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0097A7"/>
                </a:solidFill>
                <a:latin typeface="Livvic"/>
                <a:ea typeface="Livvic"/>
                <a:cs typeface="Livvic"/>
                <a:sym typeface="Livvic"/>
              </a:rPr>
              <a:t>Which figures have ½ of the shape shaded? Be prepared to share your reasoning</a:t>
            </a:r>
            <a:endParaRPr sz="1700">
              <a:solidFill>
                <a:srgbClr val="0097A7"/>
              </a:solidFill>
              <a:latin typeface="Livvic"/>
              <a:ea typeface="Livvic"/>
              <a:cs typeface="Livvic"/>
              <a:sym typeface="Livvic"/>
            </a:endParaRPr>
          </a:p>
        </p:txBody>
      </p:sp>
      <p:pic>
        <p:nvPicPr>
          <p:cNvPr id="594" name="Google Shape;594;p70"/>
          <p:cNvPicPr preferRelativeResize="0"/>
          <p:nvPr/>
        </p:nvPicPr>
        <p:blipFill>
          <a:blip r:embed="rId3">
            <a:alphaModFix/>
          </a:blip>
          <a:stretch>
            <a:fillRect/>
          </a:stretch>
        </p:blipFill>
        <p:spPr>
          <a:xfrm>
            <a:off x="1931675" y="1753550"/>
            <a:ext cx="5448344" cy="2958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98" name="Shape 598"/>
        <p:cNvGrpSpPr/>
        <p:nvPr/>
      </p:nvGrpSpPr>
      <p:grpSpPr>
        <a:xfrm>
          <a:off x="0" y="0"/>
          <a:ext cx="0" cy="0"/>
          <a:chOff x="0" y="0"/>
          <a:chExt cx="0" cy="0"/>
        </a:xfrm>
      </p:grpSpPr>
      <p:sp>
        <p:nvSpPr>
          <p:cNvPr id="599" name="Google Shape;599;p71"/>
          <p:cNvSpPr txBox="1"/>
          <p:nvPr>
            <p:ph type="ctrTitle"/>
          </p:nvPr>
        </p:nvSpPr>
        <p:spPr>
          <a:xfrm>
            <a:off x="577925" y="472775"/>
            <a:ext cx="70968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Pattern Block Equivalence</a:t>
            </a:r>
            <a:endParaRPr b="0" sz="2500">
              <a:solidFill>
                <a:srgbClr val="595959"/>
              </a:solidFill>
              <a:latin typeface="Hepta Slab"/>
              <a:ea typeface="Hepta Slab"/>
              <a:cs typeface="Hepta Slab"/>
              <a:sym typeface="Hepta Slab"/>
            </a:endParaRPr>
          </a:p>
        </p:txBody>
      </p:sp>
      <p:sp>
        <p:nvSpPr>
          <p:cNvPr id="600" name="Google Shape;600;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01" name="Google Shape;601;p71"/>
          <p:cNvSpPr txBox="1"/>
          <p:nvPr/>
        </p:nvSpPr>
        <p:spPr>
          <a:xfrm>
            <a:off x="762850" y="2253900"/>
            <a:ext cx="486600" cy="5805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
        <p:nvSpPr>
          <p:cNvPr id="602" name="Google Shape;602;p71"/>
          <p:cNvSpPr txBox="1"/>
          <p:nvPr/>
        </p:nvSpPr>
        <p:spPr>
          <a:xfrm>
            <a:off x="4554025" y="2022725"/>
            <a:ext cx="254400" cy="23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71"/>
          <p:cNvSpPr txBox="1"/>
          <p:nvPr/>
        </p:nvSpPr>
        <p:spPr>
          <a:xfrm>
            <a:off x="4426975" y="2172963"/>
            <a:ext cx="5085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71"/>
          <p:cNvSpPr txBox="1"/>
          <p:nvPr/>
        </p:nvSpPr>
        <p:spPr>
          <a:xfrm>
            <a:off x="4479025" y="3318675"/>
            <a:ext cx="4044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605" name="Google Shape;605;p71"/>
          <p:cNvPicPr preferRelativeResize="0"/>
          <p:nvPr/>
        </p:nvPicPr>
        <p:blipFill>
          <a:blip r:embed="rId3">
            <a:alphaModFix/>
          </a:blip>
          <a:stretch>
            <a:fillRect/>
          </a:stretch>
        </p:blipFill>
        <p:spPr>
          <a:xfrm>
            <a:off x="425000" y="1108750"/>
            <a:ext cx="4458424" cy="1736700"/>
          </a:xfrm>
          <a:prstGeom prst="rect">
            <a:avLst/>
          </a:prstGeom>
          <a:noFill/>
          <a:ln cap="flat" cmpd="sng" w="19050">
            <a:solidFill>
              <a:schemeClr val="dk2"/>
            </a:solidFill>
            <a:prstDash val="solid"/>
            <a:round/>
            <a:headEnd len="sm" w="sm" type="none"/>
            <a:tailEnd len="sm" w="sm" type="none"/>
          </a:ln>
        </p:spPr>
      </p:pic>
      <p:pic>
        <p:nvPicPr>
          <p:cNvPr id="606" name="Google Shape;606;p71"/>
          <p:cNvPicPr preferRelativeResize="0"/>
          <p:nvPr/>
        </p:nvPicPr>
        <p:blipFill>
          <a:blip r:embed="rId4">
            <a:alphaModFix/>
          </a:blip>
          <a:stretch>
            <a:fillRect/>
          </a:stretch>
        </p:blipFill>
        <p:spPr>
          <a:xfrm>
            <a:off x="425000" y="3062750"/>
            <a:ext cx="5236737" cy="1173500"/>
          </a:xfrm>
          <a:prstGeom prst="rect">
            <a:avLst/>
          </a:prstGeom>
          <a:noFill/>
          <a:ln cap="flat" cmpd="sng" w="19050">
            <a:solidFill>
              <a:schemeClr val="dk2"/>
            </a:solidFill>
            <a:prstDash val="solid"/>
            <a:round/>
            <a:headEnd len="sm" w="sm" type="none"/>
            <a:tailEnd len="sm" w="sm" type="none"/>
          </a:ln>
        </p:spPr>
      </p:pic>
      <p:pic>
        <p:nvPicPr>
          <p:cNvPr id="607" name="Google Shape;607;p71"/>
          <p:cNvPicPr preferRelativeResize="0"/>
          <p:nvPr/>
        </p:nvPicPr>
        <p:blipFill>
          <a:blip r:embed="rId5">
            <a:alphaModFix/>
          </a:blip>
          <a:stretch>
            <a:fillRect/>
          </a:stretch>
        </p:blipFill>
        <p:spPr>
          <a:xfrm>
            <a:off x="5270050" y="1368300"/>
            <a:ext cx="3256648" cy="1649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11" name="Shape 611"/>
        <p:cNvGrpSpPr/>
        <p:nvPr/>
      </p:nvGrpSpPr>
      <p:grpSpPr>
        <a:xfrm>
          <a:off x="0" y="0"/>
          <a:ext cx="0" cy="0"/>
          <a:chOff x="0" y="0"/>
          <a:chExt cx="0" cy="0"/>
        </a:xfrm>
      </p:grpSpPr>
      <p:sp>
        <p:nvSpPr>
          <p:cNvPr id="612" name="Google Shape;612;p72"/>
          <p:cNvSpPr txBox="1"/>
          <p:nvPr>
            <p:ph type="ctrTitle"/>
          </p:nvPr>
        </p:nvSpPr>
        <p:spPr>
          <a:xfrm>
            <a:off x="2008500" y="562150"/>
            <a:ext cx="54603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accent3"/>
                </a:solidFill>
                <a:latin typeface="Hepta Slab"/>
                <a:ea typeface="Hepta Slab"/>
                <a:cs typeface="Hepta Slab"/>
                <a:sym typeface="Hepta Slab"/>
              </a:rPr>
              <a:t>Let’s Put it All Together</a:t>
            </a:r>
            <a:endParaRPr b="1" sz="3000">
              <a:solidFill>
                <a:schemeClr val="accent3"/>
              </a:solidFill>
              <a:latin typeface="Hepta Slab"/>
              <a:ea typeface="Hepta Slab"/>
              <a:cs typeface="Hepta Slab"/>
              <a:sym typeface="Hepta Slab"/>
            </a:endParaRPr>
          </a:p>
        </p:txBody>
      </p:sp>
      <p:sp>
        <p:nvSpPr>
          <p:cNvPr id="613" name="Google Shape;613;p72"/>
          <p:cNvSpPr/>
          <p:nvPr/>
        </p:nvSpPr>
        <p:spPr>
          <a:xfrm flipH="1">
            <a:off x="1395367" y="2402451"/>
            <a:ext cx="1885970" cy="162039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72"/>
          <p:cNvSpPr txBox="1"/>
          <p:nvPr/>
        </p:nvSpPr>
        <p:spPr>
          <a:xfrm>
            <a:off x="1546348" y="2652275"/>
            <a:ext cx="15840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dk1"/>
                </a:solidFill>
                <a:latin typeface="Livvic"/>
                <a:ea typeface="Livvic"/>
                <a:cs typeface="Livvic"/>
                <a:sym typeface="Livvic"/>
              </a:rPr>
              <a:t>How do we know that these fractions are equivalent?</a:t>
            </a:r>
            <a:endParaRPr b="1" sz="1100">
              <a:latin typeface="Quicksand"/>
              <a:ea typeface="Quicksand"/>
              <a:cs typeface="Quicksand"/>
              <a:sym typeface="Quicksand"/>
            </a:endParaRPr>
          </a:p>
        </p:txBody>
      </p:sp>
      <p:sp>
        <p:nvSpPr>
          <p:cNvPr id="615" name="Google Shape;615;p7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616" name="Google Shape;616;p72"/>
          <p:cNvPicPr preferRelativeResize="0"/>
          <p:nvPr/>
        </p:nvPicPr>
        <p:blipFill rotWithShape="1">
          <a:blip r:embed="rId3">
            <a:alphaModFix/>
          </a:blip>
          <a:srcRect b="0" l="18789" r="17365" t="0"/>
          <a:stretch/>
        </p:blipFill>
        <p:spPr>
          <a:xfrm>
            <a:off x="3585113" y="3330350"/>
            <a:ext cx="1339475" cy="1319575"/>
          </a:xfrm>
          <a:prstGeom prst="rect">
            <a:avLst/>
          </a:prstGeom>
          <a:noFill/>
          <a:ln>
            <a:noFill/>
          </a:ln>
        </p:spPr>
      </p:pic>
      <p:sp>
        <p:nvSpPr>
          <p:cNvPr id="617" name="Google Shape;617;p72"/>
          <p:cNvSpPr/>
          <p:nvPr/>
        </p:nvSpPr>
        <p:spPr>
          <a:xfrm>
            <a:off x="5310250" y="2309213"/>
            <a:ext cx="1885970" cy="162031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72"/>
          <p:cNvSpPr txBox="1"/>
          <p:nvPr/>
        </p:nvSpPr>
        <p:spPr>
          <a:xfrm flipH="1">
            <a:off x="5454850" y="2517772"/>
            <a:ext cx="1468200" cy="52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dk1"/>
                </a:solidFill>
                <a:latin typeface="Livvic"/>
                <a:ea typeface="Livvic"/>
                <a:cs typeface="Livvic"/>
                <a:sym typeface="Livvic"/>
              </a:rPr>
              <a:t>If you were given two fractions, how would you decide if they are equivalent?</a:t>
            </a:r>
            <a:endParaRPr b="1" sz="1100">
              <a:latin typeface="Quicksand"/>
              <a:ea typeface="Quicksand"/>
              <a:cs typeface="Quicksand"/>
              <a:sym typeface="Quicksand"/>
            </a:endParaRPr>
          </a:p>
        </p:txBody>
      </p:sp>
      <p:pic>
        <p:nvPicPr>
          <p:cNvPr id="619" name="Google Shape;619;p72"/>
          <p:cNvPicPr preferRelativeResize="0"/>
          <p:nvPr/>
        </p:nvPicPr>
        <p:blipFill>
          <a:blip r:embed="rId4">
            <a:alphaModFix/>
          </a:blip>
          <a:stretch>
            <a:fillRect/>
          </a:stretch>
        </p:blipFill>
        <p:spPr>
          <a:xfrm>
            <a:off x="3064413" y="1222825"/>
            <a:ext cx="2380897" cy="1368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23" name="Shape 623"/>
        <p:cNvGrpSpPr/>
        <p:nvPr/>
      </p:nvGrpSpPr>
      <p:grpSpPr>
        <a:xfrm>
          <a:off x="0" y="0"/>
          <a:ext cx="0" cy="0"/>
          <a:chOff x="0" y="0"/>
          <a:chExt cx="0" cy="0"/>
        </a:xfrm>
      </p:grpSpPr>
      <p:sp>
        <p:nvSpPr>
          <p:cNvPr id="624" name="Google Shape;624;p73"/>
          <p:cNvSpPr txBox="1"/>
          <p:nvPr>
            <p:ph type="ctrTitle"/>
          </p:nvPr>
        </p:nvSpPr>
        <p:spPr>
          <a:xfrm>
            <a:off x="931050" y="1679925"/>
            <a:ext cx="7281900" cy="107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800">
                <a:solidFill>
                  <a:srgbClr val="434343"/>
                </a:solidFill>
                <a:latin typeface="Hepta Slab"/>
                <a:ea typeface="Hepta Slab"/>
                <a:cs typeface="Hepta Slab"/>
                <a:sym typeface="Hepta Slab"/>
              </a:rPr>
              <a:t>Generate Equivalent Fractions</a:t>
            </a:r>
            <a:endParaRPr sz="3800">
              <a:solidFill>
                <a:srgbClr val="434343"/>
              </a:solidFill>
              <a:latin typeface="Hepta Slab"/>
              <a:ea typeface="Hepta Slab"/>
              <a:cs typeface="Hepta Slab"/>
              <a:sym typeface="Hepta Slab"/>
            </a:endParaRPr>
          </a:p>
        </p:txBody>
      </p:sp>
      <p:sp>
        <p:nvSpPr>
          <p:cNvPr id="625" name="Google Shape;625;p73"/>
          <p:cNvSpPr txBox="1"/>
          <p:nvPr/>
        </p:nvSpPr>
        <p:spPr>
          <a:xfrm>
            <a:off x="2137800" y="2758425"/>
            <a:ext cx="5104200" cy="68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generate equivalent fractions</a:t>
            </a:r>
            <a:endParaRPr>
              <a:latin typeface="Quicksand"/>
              <a:ea typeface="Quicksand"/>
              <a:cs typeface="Quicksand"/>
              <a:sym typeface="Quicksand"/>
            </a:endParaRPr>
          </a:p>
        </p:txBody>
      </p:sp>
      <p:sp>
        <p:nvSpPr>
          <p:cNvPr id="626" name="Google Shape;626;p73"/>
          <p:cNvSpPr/>
          <p:nvPr/>
        </p:nvSpPr>
        <p:spPr>
          <a:xfrm>
            <a:off x="2545002" y="275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7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 3.NF.A.3, 3.NF.A.3.A, 3.NF.A.3.B</a:t>
            </a:r>
            <a:endParaRPr sz="1100">
              <a:latin typeface="Quicksand"/>
              <a:ea typeface="Quicksand"/>
              <a:cs typeface="Quicksand"/>
              <a:sym typeface="Quicksand"/>
            </a:endParaRPr>
          </a:p>
        </p:txBody>
      </p:sp>
      <p:sp>
        <p:nvSpPr>
          <p:cNvPr id="628" name="Google Shape;628;p73"/>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8000">
              <a:solidFill>
                <a:schemeClr val="dk2"/>
              </a:solidFill>
            </a:endParaRPr>
          </a:p>
        </p:txBody>
      </p:sp>
      <p:sp>
        <p:nvSpPr>
          <p:cNvPr id="629" name="Google Shape;629;p73"/>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8</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33" name="Shape 633"/>
        <p:cNvGrpSpPr/>
        <p:nvPr/>
      </p:nvGrpSpPr>
      <p:grpSpPr>
        <a:xfrm>
          <a:off x="0" y="0"/>
          <a:ext cx="0" cy="0"/>
          <a:chOff x="0" y="0"/>
          <a:chExt cx="0" cy="0"/>
        </a:xfrm>
      </p:grpSpPr>
      <p:sp>
        <p:nvSpPr>
          <p:cNvPr id="634" name="Google Shape;634;p74"/>
          <p:cNvSpPr txBox="1"/>
          <p:nvPr>
            <p:ph type="ctrTitle"/>
          </p:nvPr>
        </p:nvSpPr>
        <p:spPr>
          <a:xfrm>
            <a:off x="371625" y="50664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Which one doesn’t belong?</a:t>
            </a:r>
            <a:endParaRPr b="0" sz="3100">
              <a:solidFill>
                <a:srgbClr val="595959"/>
              </a:solidFill>
              <a:latin typeface="Hepta Slab"/>
              <a:ea typeface="Hepta Slab"/>
              <a:cs typeface="Hepta Slab"/>
              <a:sym typeface="Hepta Slab"/>
            </a:endParaRPr>
          </a:p>
        </p:txBody>
      </p:sp>
      <p:sp>
        <p:nvSpPr>
          <p:cNvPr id="635" name="Google Shape;635;p7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636" name="Google Shape;636;p74"/>
          <p:cNvPicPr preferRelativeResize="0"/>
          <p:nvPr/>
        </p:nvPicPr>
        <p:blipFill>
          <a:blip r:embed="rId3">
            <a:alphaModFix/>
          </a:blip>
          <a:stretch>
            <a:fillRect/>
          </a:stretch>
        </p:blipFill>
        <p:spPr>
          <a:xfrm>
            <a:off x="1041800" y="1258572"/>
            <a:ext cx="6972300" cy="3352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40" name="Shape 640"/>
        <p:cNvGrpSpPr/>
        <p:nvPr/>
      </p:nvGrpSpPr>
      <p:grpSpPr>
        <a:xfrm>
          <a:off x="0" y="0"/>
          <a:ext cx="0" cy="0"/>
          <a:chOff x="0" y="0"/>
          <a:chExt cx="0" cy="0"/>
        </a:xfrm>
      </p:grpSpPr>
      <p:sp>
        <p:nvSpPr>
          <p:cNvPr id="641" name="Google Shape;641;p75"/>
          <p:cNvSpPr txBox="1"/>
          <p:nvPr>
            <p:ph type="ctrTitle"/>
          </p:nvPr>
        </p:nvSpPr>
        <p:spPr>
          <a:xfrm>
            <a:off x="371625" y="50664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How Many Names?</a:t>
            </a:r>
            <a:endParaRPr b="0" sz="3000">
              <a:solidFill>
                <a:srgbClr val="595959"/>
              </a:solidFill>
              <a:latin typeface="Hepta Slab"/>
              <a:ea typeface="Hepta Slab"/>
              <a:cs typeface="Hepta Slab"/>
              <a:sym typeface="Hepta Slab"/>
            </a:endParaRPr>
          </a:p>
        </p:txBody>
      </p:sp>
      <p:sp>
        <p:nvSpPr>
          <p:cNvPr id="642" name="Google Shape;642;p75"/>
          <p:cNvSpPr txBox="1"/>
          <p:nvPr/>
        </p:nvSpPr>
        <p:spPr>
          <a:xfrm>
            <a:off x="7951000" y="222950"/>
            <a:ext cx="996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43" name="Google Shape;643;p75"/>
          <p:cNvSpPr txBox="1"/>
          <p:nvPr/>
        </p:nvSpPr>
        <p:spPr>
          <a:xfrm>
            <a:off x="664350" y="1159750"/>
            <a:ext cx="79830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0097A7"/>
                </a:solidFill>
                <a:latin typeface="Livvic"/>
                <a:ea typeface="Livvic"/>
                <a:cs typeface="Livvic"/>
                <a:sym typeface="Livvic"/>
              </a:rPr>
              <a:t>What fraction of each rectangle is shaded? Name the fraction in as many ways as you can. Be prepared to share your reasoning.</a:t>
            </a:r>
            <a:endParaRPr sz="1700">
              <a:solidFill>
                <a:srgbClr val="0097A7"/>
              </a:solidFill>
              <a:latin typeface="Livvic"/>
              <a:ea typeface="Livvic"/>
              <a:cs typeface="Livvic"/>
              <a:sym typeface="Livvic"/>
            </a:endParaRPr>
          </a:p>
        </p:txBody>
      </p:sp>
      <p:pic>
        <p:nvPicPr>
          <p:cNvPr id="644" name="Google Shape;644;p75"/>
          <p:cNvPicPr preferRelativeResize="0"/>
          <p:nvPr/>
        </p:nvPicPr>
        <p:blipFill>
          <a:blip r:embed="rId3">
            <a:alphaModFix/>
          </a:blip>
          <a:stretch>
            <a:fillRect/>
          </a:stretch>
        </p:blipFill>
        <p:spPr>
          <a:xfrm>
            <a:off x="2081225" y="1879750"/>
            <a:ext cx="4591689" cy="2958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48" name="Shape 648"/>
        <p:cNvGrpSpPr/>
        <p:nvPr/>
      </p:nvGrpSpPr>
      <p:grpSpPr>
        <a:xfrm>
          <a:off x="0" y="0"/>
          <a:ext cx="0" cy="0"/>
          <a:chOff x="0" y="0"/>
          <a:chExt cx="0" cy="0"/>
        </a:xfrm>
      </p:grpSpPr>
      <p:sp>
        <p:nvSpPr>
          <p:cNvPr id="649" name="Google Shape;649;p76"/>
          <p:cNvSpPr txBox="1"/>
          <p:nvPr>
            <p:ph type="ctrTitle"/>
          </p:nvPr>
        </p:nvSpPr>
        <p:spPr>
          <a:xfrm>
            <a:off x="577925" y="472775"/>
            <a:ext cx="70968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 Find Equivalent Fractions</a:t>
            </a:r>
            <a:endParaRPr b="0" sz="2500">
              <a:solidFill>
                <a:srgbClr val="595959"/>
              </a:solidFill>
              <a:latin typeface="Hepta Slab"/>
              <a:ea typeface="Hepta Slab"/>
              <a:cs typeface="Hepta Slab"/>
              <a:sym typeface="Hepta Slab"/>
            </a:endParaRPr>
          </a:p>
        </p:txBody>
      </p:sp>
      <p:sp>
        <p:nvSpPr>
          <p:cNvPr id="650" name="Google Shape;650;p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51" name="Google Shape;651;p76"/>
          <p:cNvSpPr txBox="1"/>
          <p:nvPr/>
        </p:nvSpPr>
        <p:spPr>
          <a:xfrm>
            <a:off x="762850" y="2253900"/>
            <a:ext cx="486600" cy="5805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
        <p:nvSpPr>
          <p:cNvPr id="652" name="Google Shape;652;p76"/>
          <p:cNvSpPr txBox="1"/>
          <p:nvPr/>
        </p:nvSpPr>
        <p:spPr>
          <a:xfrm>
            <a:off x="4554025" y="2022725"/>
            <a:ext cx="254400" cy="23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76"/>
          <p:cNvSpPr txBox="1"/>
          <p:nvPr/>
        </p:nvSpPr>
        <p:spPr>
          <a:xfrm>
            <a:off x="4426975" y="2172963"/>
            <a:ext cx="5085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76"/>
          <p:cNvSpPr txBox="1"/>
          <p:nvPr/>
        </p:nvSpPr>
        <p:spPr>
          <a:xfrm>
            <a:off x="4479025" y="3318675"/>
            <a:ext cx="4044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76"/>
          <p:cNvSpPr txBox="1"/>
          <p:nvPr/>
        </p:nvSpPr>
        <p:spPr>
          <a:xfrm>
            <a:off x="577925" y="1053275"/>
            <a:ext cx="39540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0097A7"/>
                </a:solidFill>
              </a:rPr>
              <a:t>1. Use your fraction strips to find as many equivalent fractions as you can that are equivalent to:</a:t>
            </a:r>
            <a:endParaRPr sz="1900">
              <a:solidFill>
                <a:srgbClr val="0097A7"/>
              </a:solidFill>
            </a:endParaRPr>
          </a:p>
          <a:p>
            <a:pPr indent="-349250" lvl="0" marL="1371600" rtl="0" algn="l">
              <a:spcBef>
                <a:spcPts val="0"/>
              </a:spcBef>
              <a:spcAft>
                <a:spcPts val="0"/>
              </a:spcAft>
              <a:buClr>
                <a:srgbClr val="0097A7"/>
              </a:buClr>
              <a:buSzPts val="1900"/>
              <a:buAutoNum type="alphaLcPeriod"/>
            </a:pPr>
            <a:r>
              <a:rPr lang="en" sz="1900">
                <a:solidFill>
                  <a:srgbClr val="0097A7"/>
                </a:solidFill>
              </a:rPr>
              <a:t>½</a:t>
            </a:r>
            <a:endParaRPr sz="1900">
              <a:solidFill>
                <a:srgbClr val="0097A7"/>
              </a:solidFill>
            </a:endParaRPr>
          </a:p>
          <a:p>
            <a:pPr indent="-349250" lvl="0" marL="1371600" rtl="0" algn="l">
              <a:spcBef>
                <a:spcPts val="1000"/>
              </a:spcBef>
              <a:spcAft>
                <a:spcPts val="0"/>
              </a:spcAft>
              <a:buClr>
                <a:srgbClr val="0097A7"/>
              </a:buClr>
              <a:buSzPts val="1900"/>
              <a:buAutoNum type="alphaLcPeriod"/>
            </a:pPr>
            <a:r>
              <a:rPr lang="en" sz="1900">
                <a:solidFill>
                  <a:srgbClr val="0097A7"/>
                </a:solidFill>
              </a:rPr>
              <a:t>⅔</a:t>
            </a:r>
            <a:endParaRPr sz="1900">
              <a:solidFill>
                <a:srgbClr val="0097A7"/>
              </a:solidFill>
            </a:endParaRPr>
          </a:p>
          <a:p>
            <a:pPr indent="-349250" lvl="0" marL="1371600" rtl="0" algn="l">
              <a:spcBef>
                <a:spcPts val="1000"/>
              </a:spcBef>
              <a:spcAft>
                <a:spcPts val="0"/>
              </a:spcAft>
              <a:buClr>
                <a:srgbClr val="0097A7"/>
              </a:buClr>
              <a:buSzPts val="1900"/>
              <a:buAutoNum type="alphaLcPeriod"/>
            </a:pPr>
            <a:r>
              <a:rPr lang="en" sz="1900">
                <a:solidFill>
                  <a:srgbClr val="0097A7"/>
                </a:solidFill>
              </a:rPr>
              <a:t>6/6</a:t>
            </a:r>
            <a:endParaRPr sz="1900">
              <a:solidFill>
                <a:srgbClr val="0097A7"/>
              </a:solidFill>
            </a:endParaRPr>
          </a:p>
          <a:p>
            <a:pPr indent="-349250" lvl="0" marL="1371600" rtl="0" algn="l">
              <a:spcBef>
                <a:spcPts val="1000"/>
              </a:spcBef>
              <a:spcAft>
                <a:spcPts val="0"/>
              </a:spcAft>
              <a:buClr>
                <a:srgbClr val="0097A7"/>
              </a:buClr>
              <a:buSzPts val="1900"/>
              <a:buAutoNum type="alphaLcPeriod"/>
            </a:pPr>
            <a:r>
              <a:rPr lang="en" sz="1900">
                <a:solidFill>
                  <a:srgbClr val="0097A7"/>
                </a:solidFill>
              </a:rPr>
              <a:t>3/4</a:t>
            </a:r>
            <a:endParaRPr sz="1900">
              <a:solidFill>
                <a:srgbClr val="0097A7"/>
              </a:solidFill>
            </a:endParaRPr>
          </a:p>
          <a:p>
            <a:pPr indent="0" lvl="0" marL="457200" rtl="0" algn="l">
              <a:spcBef>
                <a:spcPts val="1000"/>
              </a:spcBef>
              <a:spcAft>
                <a:spcPts val="0"/>
              </a:spcAft>
              <a:buNone/>
            </a:pPr>
            <a:r>
              <a:t/>
            </a:r>
            <a:endParaRPr sz="1900">
              <a:solidFill>
                <a:srgbClr val="0097A7"/>
              </a:solidFill>
            </a:endParaRPr>
          </a:p>
        </p:txBody>
      </p:sp>
      <p:sp>
        <p:nvSpPr>
          <p:cNvPr id="656" name="Google Shape;656;p76"/>
          <p:cNvSpPr txBox="1"/>
          <p:nvPr/>
        </p:nvSpPr>
        <p:spPr>
          <a:xfrm>
            <a:off x="2791750" y="3577075"/>
            <a:ext cx="6100800" cy="91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0097A7"/>
                </a:solidFill>
              </a:rPr>
              <a:t>2. Explain how you knew the fractions were equivalent. </a:t>
            </a:r>
            <a:endParaRPr sz="1800">
              <a:solidFill>
                <a:srgbClr val="0097A7"/>
              </a:solidFill>
            </a:endParaRPr>
          </a:p>
          <a:p>
            <a:pPr indent="0" lvl="0" marL="457200" rtl="0" algn="l">
              <a:spcBef>
                <a:spcPts val="1000"/>
              </a:spcBef>
              <a:spcAft>
                <a:spcPts val="0"/>
              </a:spcAft>
              <a:buNone/>
            </a:pPr>
            <a:r>
              <a:t/>
            </a:r>
            <a:endParaRPr sz="1900">
              <a:solidFill>
                <a:srgbClr val="0097A7"/>
              </a:solidFill>
            </a:endParaRPr>
          </a:p>
        </p:txBody>
      </p:sp>
      <p:pic>
        <p:nvPicPr>
          <p:cNvPr id="657" name="Google Shape;657;p76"/>
          <p:cNvPicPr preferRelativeResize="0"/>
          <p:nvPr/>
        </p:nvPicPr>
        <p:blipFill>
          <a:blip r:embed="rId3">
            <a:alphaModFix/>
          </a:blip>
          <a:stretch>
            <a:fillRect/>
          </a:stretch>
        </p:blipFill>
        <p:spPr>
          <a:xfrm>
            <a:off x="4883425" y="1155150"/>
            <a:ext cx="3047480" cy="21635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61" name="Shape 661"/>
        <p:cNvGrpSpPr/>
        <p:nvPr/>
      </p:nvGrpSpPr>
      <p:grpSpPr>
        <a:xfrm>
          <a:off x="0" y="0"/>
          <a:ext cx="0" cy="0"/>
          <a:chOff x="0" y="0"/>
          <a:chExt cx="0" cy="0"/>
        </a:xfrm>
      </p:grpSpPr>
      <p:sp>
        <p:nvSpPr>
          <p:cNvPr id="662" name="Google Shape;662;p77"/>
          <p:cNvSpPr txBox="1"/>
          <p:nvPr>
            <p:ph type="ctrTitle"/>
          </p:nvPr>
        </p:nvSpPr>
        <p:spPr>
          <a:xfrm>
            <a:off x="2008500" y="562150"/>
            <a:ext cx="54603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accent3"/>
                </a:solidFill>
                <a:latin typeface="Hepta Slab"/>
                <a:ea typeface="Hepta Slab"/>
                <a:cs typeface="Hepta Slab"/>
                <a:sym typeface="Hepta Slab"/>
              </a:rPr>
              <a:t>Let’s Put it All Together</a:t>
            </a:r>
            <a:endParaRPr b="1" sz="3000">
              <a:solidFill>
                <a:schemeClr val="accent3"/>
              </a:solidFill>
              <a:latin typeface="Hepta Slab"/>
              <a:ea typeface="Hepta Slab"/>
              <a:cs typeface="Hepta Slab"/>
              <a:sym typeface="Hepta Slab"/>
            </a:endParaRPr>
          </a:p>
        </p:txBody>
      </p:sp>
      <p:sp>
        <p:nvSpPr>
          <p:cNvPr id="663" name="Google Shape;663;p77"/>
          <p:cNvSpPr/>
          <p:nvPr/>
        </p:nvSpPr>
        <p:spPr>
          <a:xfrm flipH="1">
            <a:off x="2349042" y="2477426"/>
            <a:ext cx="1885970" cy="162039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77"/>
          <p:cNvSpPr txBox="1"/>
          <p:nvPr/>
        </p:nvSpPr>
        <p:spPr>
          <a:xfrm>
            <a:off x="2500023" y="2592750"/>
            <a:ext cx="15840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dk1"/>
                </a:solidFill>
                <a:latin typeface="Livvic"/>
                <a:ea typeface="Livvic"/>
                <a:cs typeface="Livvic"/>
                <a:sym typeface="Livvic"/>
              </a:rPr>
              <a:t>How would you use fractions and the equal sign to record the shaded amounts are equivalent?</a:t>
            </a:r>
            <a:endParaRPr b="1" sz="1100">
              <a:latin typeface="Quicksand"/>
              <a:ea typeface="Quicksand"/>
              <a:cs typeface="Quicksand"/>
              <a:sym typeface="Quicksand"/>
            </a:endParaRPr>
          </a:p>
        </p:txBody>
      </p:sp>
      <p:sp>
        <p:nvSpPr>
          <p:cNvPr id="665" name="Google Shape;665;p7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666" name="Google Shape;666;p77"/>
          <p:cNvPicPr preferRelativeResize="0"/>
          <p:nvPr/>
        </p:nvPicPr>
        <p:blipFill rotWithShape="1">
          <a:blip r:embed="rId3">
            <a:alphaModFix/>
          </a:blip>
          <a:srcRect b="0" l="18789" r="17365" t="0"/>
          <a:stretch/>
        </p:blipFill>
        <p:spPr>
          <a:xfrm>
            <a:off x="4538788" y="3405325"/>
            <a:ext cx="1339475" cy="1319575"/>
          </a:xfrm>
          <a:prstGeom prst="rect">
            <a:avLst/>
          </a:prstGeom>
          <a:noFill/>
          <a:ln>
            <a:noFill/>
          </a:ln>
        </p:spPr>
      </p:pic>
      <p:sp>
        <p:nvSpPr>
          <p:cNvPr id="667" name="Google Shape;667;p77"/>
          <p:cNvSpPr/>
          <p:nvPr/>
        </p:nvSpPr>
        <p:spPr>
          <a:xfrm>
            <a:off x="6263925" y="2384188"/>
            <a:ext cx="1885970" cy="162031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77"/>
          <p:cNvSpPr txBox="1"/>
          <p:nvPr/>
        </p:nvSpPr>
        <p:spPr>
          <a:xfrm flipH="1">
            <a:off x="6408525" y="2592747"/>
            <a:ext cx="1468200" cy="52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dk1"/>
                </a:solidFill>
                <a:latin typeface="Livvic"/>
                <a:ea typeface="Livvic"/>
                <a:cs typeface="Livvic"/>
                <a:sym typeface="Livvic"/>
              </a:rPr>
              <a:t>What were some strategies you used to recognize and generate equivalent fractions?</a:t>
            </a:r>
            <a:endParaRPr b="1" sz="1100">
              <a:latin typeface="Quicksand"/>
              <a:ea typeface="Quicksand"/>
              <a:cs typeface="Quicksand"/>
              <a:sym typeface="Quicksand"/>
            </a:endParaRPr>
          </a:p>
        </p:txBody>
      </p:sp>
      <p:pic>
        <p:nvPicPr>
          <p:cNvPr id="669" name="Google Shape;669;p77"/>
          <p:cNvPicPr preferRelativeResize="0"/>
          <p:nvPr/>
        </p:nvPicPr>
        <p:blipFill>
          <a:blip r:embed="rId4">
            <a:alphaModFix/>
          </a:blip>
          <a:stretch>
            <a:fillRect/>
          </a:stretch>
        </p:blipFill>
        <p:spPr>
          <a:xfrm>
            <a:off x="5055425" y="1348402"/>
            <a:ext cx="2644400" cy="699400"/>
          </a:xfrm>
          <a:prstGeom prst="rect">
            <a:avLst/>
          </a:prstGeom>
          <a:noFill/>
          <a:ln>
            <a:noFill/>
          </a:ln>
        </p:spPr>
      </p:pic>
      <p:sp>
        <p:nvSpPr>
          <p:cNvPr id="670" name="Google Shape;670;p77"/>
          <p:cNvSpPr txBox="1"/>
          <p:nvPr/>
        </p:nvSpPr>
        <p:spPr>
          <a:xfrm>
            <a:off x="794400" y="1226450"/>
            <a:ext cx="3680100" cy="107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0097A7"/>
                </a:solidFill>
                <a:latin typeface="Livvic"/>
                <a:ea typeface="Livvic"/>
                <a:cs typeface="Livvic"/>
                <a:sym typeface="Livvic"/>
              </a:rPr>
              <a:t>“Today, we recognized fractions that were equivalent and you generated fractions that were equivalent.”</a:t>
            </a:r>
            <a:endParaRPr sz="1700">
              <a:solidFill>
                <a:srgbClr val="0097A7"/>
              </a:solidFill>
              <a:latin typeface="Livvic"/>
              <a:ea typeface="Livvic"/>
              <a:cs typeface="Livvic"/>
              <a:sym typeface="Livvic"/>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74" name="Shape 674"/>
        <p:cNvGrpSpPr/>
        <p:nvPr/>
      </p:nvGrpSpPr>
      <p:grpSpPr>
        <a:xfrm>
          <a:off x="0" y="0"/>
          <a:ext cx="0" cy="0"/>
          <a:chOff x="0" y="0"/>
          <a:chExt cx="0" cy="0"/>
        </a:xfrm>
      </p:grpSpPr>
      <p:sp>
        <p:nvSpPr>
          <p:cNvPr id="675" name="Google Shape;675;p78"/>
          <p:cNvSpPr txBox="1"/>
          <p:nvPr>
            <p:ph type="ctrTitle"/>
          </p:nvPr>
        </p:nvSpPr>
        <p:spPr>
          <a:xfrm>
            <a:off x="953700" y="1951600"/>
            <a:ext cx="7233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Representations of Fractions (Part 1)</a:t>
            </a:r>
            <a:endParaRPr sz="4400">
              <a:solidFill>
                <a:srgbClr val="434343"/>
              </a:solidFill>
              <a:latin typeface="Hepta Slab"/>
              <a:ea typeface="Hepta Slab"/>
              <a:cs typeface="Hepta Slab"/>
              <a:sym typeface="Hepta Slab"/>
            </a:endParaRPr>
          </a:p>
        </p:txBody>
      </p:sp>
      <p:sp>
        <p:nvSpPr>
          <p:cNvPr id="676" name="Google Shape;676;p78"/>
          <p:cNvSpPr txBox="1"/>
          <p:nvPr/>
        </p:nvSpPr>
        <p:spPr>
          <a:xfrm>
            <a:off x="3139675" y="2689600"/>
            <a:ext cx="4896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name some fractions and represent them visually. </a:t>
            </a:r>
            <a:endParaRPr>
              <a:latin typeface="Quicksand"/>
              <a:ea typeface="Quicksand"/>
              <a:cs typeface="Quicksand"/>
              <a:sym typeface="Quicksand"/>
            </a:endParaRPr>
          </a:p>
        </p:txBody>
      </p:sp>
      <p:sp>
        <p:nvSpPr>
          <p:cNvPr id="677" name="Google Shape;677;p78"/>
          <p:cNvSpPr/>
          <p:nvPr/>
        </p:nvSpPr>
        <p:spPr>
          <a:xfrm>
            <a:off x="2752502" y="26896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7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OA.B.4</a:t>
            </a:r>
            <a:endParaRPr sz="1100">
              <a:latin typeface="Quicksand"/>
              <a:ea typeface="Quicksand"/>
              <a:cs typeface="Quicksand"/>
              <a:sym typeface="Quicksand"/>
            </a:endParaRPr>
          </a:p>
        </p:txBody>
      </p:sp>
      <p:sp>
        <p:nvSpPr>
          <p:cNvPr id="679" name="Google Shape;679;p78"/>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79"/>
          <p:cNvSpPr txBox="1"/>
          <p:nvPr>
            <p:ph type="ctrTitle"/>
          </p:nvPr>
        </p:nvSpPr>
        <p:spPr>
          <a:xfrm>
            <a:off x="685800" y="640647"/>
            <a:ext cx="7772400" cy="65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What do you know about:</a:t>
            </a:r>
            <a:endParaRPr b="0" sz="3000">
              <a:solidFill>
                <a:schemeClr val="accent5"/>
              </a:solidFill>
              <a:latin typeface="Hepta Slab"/>
              <a:ea typeface="Hepta Slab"/>
              <a:cs typeface="Hepta Slab"/>
              <a:sym typeface="Hepta Slab"/>
            </a:endParaRPr>
          </a:p>
        </p:txBody>
      </p:sp>
      <p:sp>
        <p:nvSpPr>
          <p:cNvPr id="685" name="Google Shape;685;p7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686" name="Google Shape;686;p79"/>
          <p:cNvPicPr preferRelativeResize="0"/>
          <p:nvPr/>
        </p:nvPicPr>
        <p:blipFill>
          <a:blip r:embed="rId3">
            <a:alphaModFix/>
          </a:blip>
          <a:stretch>
            <a:fillRect/>
          </a:stretch>
        </p:blipFill>
        <p:spPr>
          <a:xfrm>
            <a:off x="2489288" y="1987603"/>
            <a:ext cx="4358325" cy="1034175"/>
          </a:xfrm>
          <a:prstGeom prst="rect">
            <a:avLst/>
          </a:prstGeom>
          <a:noFill/>
          <a:ln cap="flat" cmpd="sng" w="19050">
            <a:solidFill>
              <a:schemeClr val="dk2"/>
            </a:solidFill>
            <a:prstDash val="solid"/>
            <a:round/>
            <a:headEnd len="sm" w="sm" type="none"/>
            <a:tailEnd len="sm" w="sm" type="none"/>
          </a:ln>
        </p:spPr>
      </p:pic>
      <p:sp>
        <p:nvSpPr>
          <p:cNvPr id="687" name="Google Shape;687;p79"/>
          <p:cNvSpPr txBox="1"/>
          <p:nvPr/>
        </p:nvSpPr>
        <p:spPr>
          <a:xfrm>
            <a:off x="717175" y="4016200"/>
            <a:ext cx="7772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What different ways can we represent ½ ?</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7"/>
                                        </p:tgtEl>
                                        <p:attrNameLst>
                                          <p:attrName>style.visibility</p:attrName>
                                        </p:attrNameLst>
                                      </p:cBhvr>
                                      <p:to>
                                        <p:strVal val="visible"/>
                                      </p:to>
                                    </p:set>
                                    <p:animEffect filter="fade" transition="in">
                                      <p:cBhvr>
                                        <p:cTn dur="1000"/>
                                        <p:tgtEl>
                                          <p:spTgt spid="6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80"/>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Fraction Strips</a:t>
            </a:r>
            <a:endParaRPr b="0" sz="3000">
              <a:solidFill>
                <a:srgbClr val="595959"/>
              </a:solidFill>
              <a:latin typeface="Hepta Slab"/>
              <a:ea typeface="Hepta Slab"/>
              <a:cs typeface="Hepta Slab"/>
              <a:sym typeface="Hepta Slab"/>
            </a:endParaRPr>
          </a:p>
        </p:txBody>
      </p:sp>
      <p:sp>
        <p:nvSpPr>
          <p:cNvPr id="693" name="Google Shape;693;p80"/>
          <p:cNvSpPr txBox="1"/>
          <p:nvPr/>
        </p:nvSpPr>
        <p:spPr>
          <a:xfrm>
            <a:off x="753400" y="2715000"/>
            <a:ext cx="8092800" cy="17799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0097A7"/>
              </a:buClr>
              <a:buSzPts val="1600"/>
              <a:buFont typeface="Livvic"/>
              <a:buAutoNum type="arabicPeriod"/>
            </a:pPr>
            <a:r>
              <a:rPr lang="en" sz="1600">
                <a:solidFill>
                  <a:srgbClr val="0097A7"/>
                </a:solidFill>
                <a:latin typeface="Livvic"/>
                <a:ea typeface="Livvic"/>
                <a:cs typeface="Livvic"/>
                <a:sym typeface="Livvic"/>
              </a:rPr>
              <a:t>Use the strips to represent halves, fourths, and eighths. Use one strip for each fraction and label the fractional parts. </a:t>
            </a:r>
            <a:endParaRPr sz="1600">
              <a:solidFill>
                <a:srgbClr val="0097A7"/>
              </a:solidFill>
              <a:latin typeface="Livvic"/>
              <a:ea typeface="Livvic"/>
              <a:cs typeface="Livvic"/>
              <a:sym typeface="Livvic"/>
            </a:endParaRPr>
          </a:p>
          <a:p>
            <a:pPr indent="0" lvl="0" marL="457200" rtl="0" algn="l">
              <a:spcBef>
                <a:spcPts val="0"/>
              </a:spcBef>
              <a:spcAft>
                <a:spcPts val="0"/>
              </a:spcAft>
              <a:buNone/>
            </a:pPr>
            <a:r>
              <a:t/>
            </a:r>
            <a:endParaRPr sz="1600">
              <a:solidFill>
                <a:srgbClr val="0097A7"/>
              </a:solidFill>
              <a:latin typeface="Livvic"/>
              <a:ea typeface="Livvic"/>
              <a:cs typeface="Livvic"/>
              <a:sym typeface="Livvic"/>
            </a:endParaRPr>
          </a:p>
          <a:p>
            <a:pPr indent="-330200" lvl="0" marL="457200" rtl="0" algn="l">
              <a:spcBef>
                <a:spcPts val="0"/>
              </a:spcBef>
              <a:spcAft>
                <a:spcPts val="0"/>
              </a:spcAft>
              <a:buClr>
                <a:srgbClr val="0097A7"/>
              </a:buClr>
              <a:buSzPts val="1600"/>
              <a:buFont typeface="Livvic"/>
              <a:buAutoNum type="arabicPeriod"/>
            </a:pPr>
            <a:r>
              <a:rPr lang="en" sz="1600">
                <a:solidFill>
                  <a:srgbClr val="0097A7"/>
                </a:solidFill>
                <a:latin typeface="Livvic"/>
                <a:ea typeface="Livvic"/>
                <a:cs typeface="Livvic"/>
                <a:sym typeface="Livvic"/>
              </a:rPr>
              <a:t>What do you notice about the number of pieces or the size of the pieces? </a:t>
            </a:r>
            <a:endParaRPr sz="1600">
              <a:solidFill>
                <a:srgbClr val="0097A7"/>
              </a:solidFill>
              <a:latin typeface="Livvic"/>
              <a:ea typeface="Livvic"/>
              <a:cs typeface="Livvic"/>
              <a:sym typeface="Livvic"/>
            </a:endParaRPr>
          </a:p>
          <a:p>
            <a:pPr indent="0" lvl="0" marL="457200" rtl="0" algn="l">
              <a:spcBef>
                <a:spcPts val="0"/>
              </a:spcBef>
              <a:spcAft>
                <a:spcPts val="0"/>
              </a:spcAft>
              <a:buNone/>
            </a:pPr>
            <a:r>
              <a:rPr lang="en" sz="1600">
                <a:solidFill>
                  <a:srgbClr val="0097A7"/>
                </a:solidFill>
                <a:latin typeface="Livvic"/>
                <a:ea typeface="Livvic"/>
                <a:cs typeface="Livvic"/>
                <a:sym typeface="Livvic"/>
              </a:rPr>
              <a:t>Make at least two observations</a:t>
            </a:r>
            <a:endParaRPr sz="1600">
              <a:solidFill>
                <a:srgbClr val="0097A7"/>
              </a:solidFill>
              <a:latin typeface="Livvic"/>
              <a:ea typeface="Livvic"/>
              <a:cs typeface="Livvic"/>
              <a:sym typeface="Livvic"/>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694" name="Google Shape;694;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95" name="Google Shape;695;p80"/>
          <p:cNvPicPr preferRelativeResize="0"/>
          <p:nvPr/>
        </p:nvPicPr>
        <p:blipFill>
          <a:blip r:embed="rId3">
            <a:alphaModFix/>
          </a:blip>
          <a:stretch>
            <a:fillRect/>
          </a:stretch>
        </p:blipFill>
        <p:spPr>
          <a:xfrm>
            <a:off x="1695450" y="1218275"/>
            <a:ext cx="5537600" cy="997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81"/>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Fraction Strips</a:t>
            </a:r>
            <a:endParaRPr b="0" sz="3000">
              <a:solidFill>
                <a:srgbClr val="595959"/>
              </a:solidFill>
              <a:latin typeface="Hepta Slab"/>
              <a:ea typeface="Hepta Slab"/>
              <a:cs typeface="Hepta Slab"/>
              <a:sym typeface="Hepta Slab"/>
            </a:endParaRPr>
          </a:p>
        </p:txBody>
      </p:sp>
      <p:sp>
        <p:nvSpPr>
          <p:cNvPr id="701" name="Google Shape;701;p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02" name="Google Shape;702;p81"/>
          <p:cNvPicPr preferRelativeResize="0"/>
          <p:nvPr/>
        </p:nvPicPr>
        <p:blipFill>
          <a:blip r:embed="rId3">
            <a:alphaModFix/>
          </a:blip>
          <a:stretch>
            <a:fillRect/>
          </a:stretch>
        </p:blipFill>
        <p:spPr>
          <a:xfrm>
            <a:off x="3164825" y="1108755"/>
            <a:ext cx="2985252" cy="2238950"/>
          </a:xfrm>
          <a:prstGeom prst="rect">
            <a:avLst/>
          </a:prstGeom>
          <a:noFill/>
          <a:ln>
            <a:noFill/>
          </a:ln>
        </p:spPr>
      </p:pic>
      <p:sp>
        <p:nvSpPr>
          <p:cNvPr id="703" name="Google Shape;703;p81"/>
          <p:cNvSpPr txBox="1"/>
          <p:nvPr/>
        </p:nvSpPr>
        <p:spPr>
          <a:xfrm>
            <a:off x="717175" y="3406600"/>
            <a:ext cx="7772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What do you notice?</a:t>
            </a:r>
            <a:endParaRPr b="1">
              <a:latin typeface="Hepta Slab"/>
              <a:ea typeface="Hepta Slab"/>
              <a:cs typeface="Hepta Slab"/>
              <a:sym typeface="Hepta Slab"/>
            </a:endParaRPr>
          </a:p>
        </p:txBody>
      </p:sp>
      <p:sp>
        <p:nvSpPr>
          <p:cNvPr id="704" name="Google Shape;704;p81"/>
          <p:cNvSpPr txBox="1"/>
          <p:nvPr/>
        </p:nvSpPr>
        <p:spPr>
          <a:xfrm>
            <a:off x="869575" y="3787600"/>
            <a:ext cx="7772400" cy="1046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a:solidFill>
                  <a:schemeClr val="dk1"/>
                </a:solidFill>
                <a:latin typeface="Hepta Slab"/>
                <a:ea typeface="Hepta Slab"/>
                <a:cs typeface="Hepta Slab"/>
                <a:sym typeface="Hepta Slab"/>
              </a:rPr>
              <a:t>The </a:t>
            </a:r>
            <a:r>
              <a:rPr b="1" lang="en" u="sng">
                <a:solidFill>
                  <a:schemeClr val="dk1"/>
                </a:solidFill>
                <a:latin typeface="Hepta Slab"/>
                <a:ea typeface="Hepta Slab"/>
                <a:cs typeface="Hepta Slab"/>
                <a:sym typeface="Hepta Slab"/>
              </a:rPr>
              <a:t>denominator</a:t>
            </a:r>
            <a:r>
              <a:rPr b="1" lang="en">
                <a:solidFill>
                  <a:schemeClr val="dk1"/>
                </a:solidFill>
                <a:latin typeface="Hepta Slab"/>
                <a:ea typeface="Hepta Slab"/>
                <a:cs typeface="Hepta Slab"/>
                <a:sym typeface="Hepta Slab"/>
              </a:rPr>
              <a:t>, the number at the bottom of a fraction, tells us the number of equal-size parts in 1 whole.</a:t>
            </a:r>
            <a:endParaRPr b="1">
              <a:solidFill>
                <a:schemeClr val="dk1"/>
              </a:solidFill>
              <a:latin typeface="Hepta Slab"/>
              <a:ea typeface="Hepta Slab"/>
              <a:cs typeface="Hepta Slab"/>
              <a:sym typeface="Hepta Slab"/>
            </a:endParaRPr>
          </a:p>
          <a:p>
            <a:pPr indent="0" lvl="0" marL="0" marR="0" rtl="0" algn="ctr">
              <a:lnSpc>
                <a:spcPct val="100000"/>
              </a:lnSpc>
              <a:spcBef>
                <a:spcPts val="0"/>
              </a:spcBef>
              <a:spcAft>
                <a:spcPts val="0"/>
              </a:spcAft>
              <a:buNone/>
            </a:pPr>
            <a:r>
              <a:rPr b="1" lang="en">
                <a:solidFill>
                  <a:schemeClr val="dk1"/>
                </a:solidFill>
                <a:latin typeface="Hepta Slab"/>
                <a:ea typeface="Hepta Slab"/>
                <a:cs typeface="Hepta Slab"/>
                <a:sym typeface="Hepta Slab"/>
              </a:rPr>
              <a:t>The </a:t>
            </a:r>
            <a:r>
              <a:rPr b="1" lang="en" u="sng">
                <a:solidFill>
                  <a:schemeClr val="dk1"/>
                </a:solidFill>
                <a:latin typeface="Hepta Slab"/>
                <a:ea typeface="Hepta Slab"/>
                <a:cs typeface="Hepta Slab"/>
                <a:sym typeface="Hepta Slab"/>
              </a:rPr>
              <a:t>numerator</a:t>
            </a:r>
            <a:r>
              <a:rPr b="1" lang="en">
                <a:solidFill>
                  <a:schemeClr val="dk1"/>
                </a:solidFill>
                <a:latin typeface="Hepta Slab"/>
                <a:ea typeface="Hepta Slab"/>
                <a:cs typeface="Hepta Slab"/>
                <a:sym typeface="Hepta Slab"/>
              </a:rPr>
              <a:t>, the number at the top of a fraction, refers to how many of those parts are being described.</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3"/>
                                        </p:tgtEl>
                                        <p:attrNameLst>
                                          <p:attrName>style.visibility</p:attrName>
                                        </p:attrNameLst>
                                      </p:cBhvr>
                                      <p:to>
                                        <p:strVal val="visible"/>
                                      </p:to>
                                    </p:set>
                                    <p:animEffect filter="fade" transition="in">
                                      <p:cBhvr>
                                        <p:cTn dur="1000"/>
                                        <p:tgtEl>
                                          <p:spTgt spid="7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4"/>
                                        </p:tgtEl>
                                        <p:attrNameLst>
                                          <p:attrName>style.visibility</p:attrName>
                                        </p:attrNameLst>
                                      </p:cBhvr>
                                      <p:to>
                                        <p:strVal val="visible"/>
                                      </p:to>
                                    </p:set>
                                    <p:animEffect filter="fade" transition="in">
                                      <p:cBhvr>
                                        <p:cTn dur="1000"/>
                                        <p:tgtEl>
                                          <p:spTgt spid="7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82"/>
          <p:cNvSpPr txBox="1"/>
          <p:nvPr>
            <p:ph type="ctrTitle"/>
          </p:nvPr>
        </p:nvSpPr>
        <p:spPr>
          <a:xfrm>
            <a:off x="623875" y="370597"/>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Fractions, Represented</a:t>
            </a:r>
            <a:endParaRPr b="0" sz="3000">
              <a:solidFill>
                <a:srgbClr val="595959"/>
              </a:solidFill>
              <a:latin typeface="Hepta Slab"/>
              <a:ea typeface="Hepta Slab"/>
              <a:cs typeface="Hepta Slab"/>
              <a:sym typeface="Hepta Slab"/>
            </a:endParaRPr>
          </a:p>
        </p:txBody>
      </p:sp>
      <p:sp>
        <p:nvSpPr>
          <p:cNvPr id="710" name="Google Shape;710;p8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11" name="Google Shape;711;p82"/>
          <p:cNvSpPr txBox="1"/>
          <p:nvPr/>
        </p:nvSpPr>
        <p:spPr>
          <a:xfrm>
            <a:off x="1326775" y="1005400"/>
            <a:ext cx="64368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0097A7"/>
                </a:solidFill>
                <a:latin typeface="Livvic"/>
                <a:ea typeface="Livvic"/>
                <a:cs typeface="Livvic"/>
                <a:sym typeface="Livvic"/>
              </a:rPr>
              <a:t>1. If the entire diagram represents 1, what fraction does each shaded part represent?</a:t>
            </a:r>
            <a:endParaRPr>
              <a:solidFill>
                <a:srgbClr val="0097A7"/>
              </a:solidFill>
              <a:latin typeface="Livvic"/>
              <a:ea typeface="Livvic"/>
              <a:cs typeface="Livvic"/>
              <a:sym typeface="Livvic"/>
            </a:endParaRPr>
          </a:p>
        </p:txBody>
      </p:sp>
      <p:pic>
        <p:nvPicPr>
          <p:cNvPr id="712" name="Google Shape;712;p82"/>
          <p:cNvPicPr preferRelativeResize="0"/>
          <p:nvPr/>
        </p:nvPicPr>
        <p:blipFill>
          <a:blip r:embed="rId3">
            <a:alphaModFix/>
          </a:blip>
          <a:stretch>
            <a:fillRect/>
          </a:stretch>
        </p:blipFill>
        <p:spPr>
          <a:xfrm>
            <a:off x="2939625" y="2001075"/>
            <a:ext cx="2981325" cy="1952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83"/>
          <p:cNvSpPr txBox="1"/>
          <p:nvPr>
            <p:ph type="ctrTitle"/>
          </p:nvPr>
        </p:nvSpPr>
        <p:spPr>
          <a:xfrm>
            <a:off x="623875" y="370597"/>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Fractions, Represented</a:t>
            </a:r>
            <a:endParaRPr b="0" sz="3000">
              <a:solidFill>
                <a:srgbClr val="595959"/>
              </a:solidFill>
              <a:latin typeface="Hepta Slab"/>
              <a:ea typeface="Hepta Slab"/>
              <a:cs typeface="Hepta Slab"/>
              <a:sym typeface="Hepta Slab"/>
            </a:endParaRPr>
          </a:p>
        </p:txBody>
      </p:sp>
      <p:sp>
        <p:nvSpPr>
          <p:cNvPr id="718" name="Google Shape;718;p8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19" name="Google Shape;719;p83"/>
          <p:cNvSpPr txBox="1"/>
          <p:nvPr/>
        </p:nvSpPr>
        <p:spPr>
          <a:xfrm>
            <a:off x="1129550" y="1005400"/>
            <a:ext cx="75072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latin typeface="Livvic"/>
                <a:ea typeface="Livvic"/>
                <a:cs typeface="Livvic"/>
                <a:sym typeface="Livvic"/>
              </a:rPr>
              <a:t>2. Here are four other blank diagrams. Each diagram represents 1. Partition each diagram and shade one part so that the shaded part represents the given fraction.</a:t>
            </a:r>
            <a:endParaRPr>
              <a:solidFill>
                <a:srgbClr val="0097A7"/>
              </a:solidFill>
              <a:latin typeface="Livvic"/>
              <a:ea typeface="Livvic"/>
              <a:cs typeface="Livvic"/>
              <a:sym typeface="Livvic"/>
            </a:endParaRPr>
          </a:p>
        </p:txBody>
      </p:sp>
      <p:pic>
        <p:nvPicPr>
          <p:cNvPr id="720" name="Google Shape;720;p83"/>
          <p:cNvPicPr preferRelativeResize="0"/>
          <p:nvPr/>
        </p:nvPicPr>
        <p:blipFill>
          <a:blip r:embed="rId3">
            <a:alphaModFix/>
          </a:blip>
          <a:stretch>
            <a:fillRect/>
          </a:stretch>
        </p:blipFill>
        <p:spPr>
          <a:xfrm>
            <a:off x="3187288" y="1596775"/>
            <a:ext cx="2769425" cy="1723050"/>
          </a:xfrm>
          <a:prstGeom prst="rect">
            <a:avLst/>
          </a:prstGeom>
          <a:noFill/>
          <a:ln cap="flat" cmpd="sng" w="19050">
            <a:solidFill>
              <a:schemeClr val="dk2"/>
            </a:solidFill>
            <a:prstDash val="solid"/>
            <a:round/>
            <a:headEnd len="sm" w="sm" type="none"/>
            <a:tailEnd len="sm" w="sm" type="none"/>
          </a:ln>
        </p:spPr>
      </p:pic>
      <p:sp>
        <p:nvSpPr>
          <p:cNvPr id="721" name="Google Shape;721;p83"/>
          <p:cNvSpPr txBox="1"/>
          <p:nvPr/>
        </p:nvSpPr>
        <p:spPr>
          <a:xfrm>
            <a:off x="831625" y="3377800"/>
            <a:ext cx="73569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latin typeface="Livvic"/>
                <a:ea typeface="Livvic"/>
                <a:cs typeface="Livvic"/>
                <a:sym typeface="Livvic"/>
              </a:rPr>
              <a:t>3. Suppose you are creating a representation of 1/20 using the same tape diagram. Would the shaded part be larger or smaller than the shaded part in the diagram of  1/10? </a:t>
            </a:r>
            <a:endParaRPr>
              <a:solidFill>
                <a:srgbClr val="0097A7"/>
              </a:solidFill>
              <a:latin typeface="Livvic"/>
              <a:ea typeface="Livvic"/>
              <a:cs typeface="Livvic"/>
              <a:sym typeface="Livvic"/>
            </a:endParaRPr>
          </a:p>
          <a:p>
            <a:pPr indent="0" lvl="0" marL="0" rtl="0" algn="l">
              <a:spcBef>
                <a:spcPts val="0"/>
              </a:spcBef>
              <a:spcAft>
                <a:spcPts val="0"/>
              </a:spcAft>
              <a:buNone/>
            </a:pPr>
            <a:r>
              <a:rPr lang="en">
                <a:solidFill>
                  <a:srgbClr val="0097A7"/>
                </a:solidFill>
                <a:latin typeface="Livvic"/>
                <a:ea typeface="Livvic"/>
                <a:cs typeface="Livvic"/>
                <a:sym typeface="Livvic"/>
              </a:rPr>
              <a:t>Explain how you know. </a:t>
            </a:r>
            <a:endParaRPr>
              <a:solidFill>
                <a:srgbClr val="0097A7"/>
              </a:solidFill>
              <a:latin typeface="Livvic"/>
              <a:ea typeface="Livvic"/>
              <a:cs typeface="Livvic"/>
              <a:sym typeface="Livvic"/>
            </a:endParaRPr>
          </a:p>
        </p:txBody>
      </p:sp>
      <p:sp>
        <p:nvSpPr>
          <p:cNvPr id="722" name="Google Shape;722;p83"/>
          <p:cNvSpPr txBox="1"/>
          <p:nvPr/>
        </p:nvSpPr>
        <p:spPr>
          <a:xfrm>
            <a:off x="831625" y="4155775"/>
            <a:ext cx="75648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a:solidFill>
                  <a:schemeClr val="dk1"/>
                </a:solidFill>
                <a:latin typeface="Hepta Slab"/>
                <a:ea typeface="Hepta Slab"/>
                <a:cs typeface="Hepta Slab"/>
                <a:sym typeface="Hepta Slab"/>
              </a:rPr>
              <a:t>How did you know how to partition the diagrams in the second question?</a:t>
            </a:r>
            <a:endParaRPr b="1">
              <a:solidFill>
                <a:schemeClr val="dk1"/>
              </a:solidFill>
              <a:latin typeface="Hepta Slab"/>
              <a:ea typeface="Hepta Slab"/>
              <a:cs typeface="Hepta Slab"/>
              <a:sym typeface="Hepta Slab"/>
            </a:endParaRPr>
          </a:p>
        </p:txBody>
      </p:sp>
      <p:sp>
        <p:nvSpPr>
          <p:cNvPr id="723" name="Google Shape;723;p83"/>
          <p:cNvSpPr txBox="1"/>
          <p:nvPr/>
        </p:nvSpPr>
        <p:spPr>
          <a:xfrm>
            <a:off x="1129550" y="4446500"/>
            <a:ext cx="7960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latin typeface="Hepta Slab"/>
                <a:ea typeface="Hepta Slab"/>
                <a:cs typeface="Hepta Slab"/>
                <a:sym typeface="Hepta Slab"/>
              </a:rPr>
              <a:t>What relationships do you see between the fractions in this activity?</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2"/>
                                        </p:tgtEl>
                                        <p:attrNameLst>
                                          <p:attrName>style.visibility</p:attrName>
                                        </p:attrNameLst>
                                      </p:cBhvr>
                                      <p:to>
                                        <p:strVal val="visible"/>
                                      </p:to>
                                    </p:set>
                                    <p:animEffect filter="fade" transition="in">
                                      <p:cBhvr>
                                        <p:cTn dur="1000"/>
                                        <p:tgtEl>
                                          <p:spTgt spid="7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3"/>
                                        </p:tgtEl>
                                        <p:attrNameLst>
                                          <p:attrName>style.visibility</p:attrName>
                                        </p:attrNameLst>
                                      </p:cBhvr>
                                      <p:to>
                                        <p:strVal val="visible"/>
                                      </p:to>
                                    </p:set>
                                    <p:animEffect filter="fade" transition="in">
                                      <p:cBhvr>
                                        <p:cTn dur="1000"/>
                                        <p:tgtEl>
                                          <p:spTgt spid="7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84"/>
          <p:cNvSpPr txBox="1"/>
          <p:nvPr>
            <p:ph type="ctrTitle"/>
          </p:nvPr>
        </p:nvSpPr>
        <p:spPr>
          <a:xfrm>
            <a:off x="685800" y="648396"/>
            <a:ext cx="7772400" cy="55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729" name="Google Shape;729;p84"/>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730" name="Google Shape;730;p84"/>
          <p:cNvPicPr preferRelativeResize="0"/>
          <p:nvPr/>
        </p:nvPicPr>
        <p:blipFill>
          <a:blip r:embed="rId3">
            <a:alphaModFix/>
          </a:blip>
          <a:stretch>
            <a:fillRect/>
          </a:stretch>
        </p:blipFill>
        <p:spPr>
          <a:xfrm>
            <a:off x="3366811" y="2823723"/>
            <a:ext cx="2296575" cy="1444475"/>
          </a:xfrm>
          <a:prstGeom prst="rect">
            <a:avLst/>
          </a:prstGeom>
          <a:noFill/>
          <a:ln>
            <a:noFill/>
          </a:ln>
        </p:spPr>
      </p:pic>
      <p:sp>
        <p:nvSpPr>
          <p:cNvPr id="731" name="Google Shape;731;p84"/>
          <p:cNvSpPr/>
          <p:nvPr/>
        </p:nvSpPr>
        <p:spPr>
          <a:xfrm flipH="1">
            <a:off x="834263" y="2982102"/>
            <a:ext cx="1780361"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84"/>
          <p:cNvSpPr txBox="1"/>
          <p:nvPr/>
        </p:nvSpPr>
        <p:spPr>
          <a:xfrm>
            <a:off x="1032053" y="3112160"/>
            <a:ext cx="1384800" cy="86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In general, what does the denominator in a fraction represent?</a:t>
            </a:r>
            <a:endParaRPr b="1" sz="1100">
              <a:latin typeface="Quicksand"/>
              <a:ea typeface="Quicksand"/>
              <a:cs typeface="Quicksand"/>
              <a:sym typeface="Quicksand"/>
            </a:endParaRPr>
          </a:p>
        </p:txBody>
      </p:sp>
      <p:sp>
        <p:nvSpPr>
          <p:cNvPr id="733" name="Google Shape;733;p84"/>
          <p:cNvSpPr/>
          <p:nvPr/>
        </p:nvSpPr>
        <p:spPr>
          <a:xfrm>
            <a:off x="5374050" y="1444502"/>
            <a:ext cx="1780360"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84"/>
          <p:cNvSpPr txBox="1"/>
          <p:nvPr/>
        </p:nvSpPr>
        <p:spPr>
          <a:xfrm>
            <a:off x="5585033" y="1504004"/>
            <a:ext cx="13584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What did you notice about the size of a fraction as the denominator gets larger?</a:t>
            </a:r>
            <a:endParaRPr b="1" sz="1000">
              <a:latin typeface="Quicksand"/>
              <a:ea typeface="Quicksand"/>
              <a:cs typeface="Quicksand"/>
              <a:sym typeface="Quicksand"/>
            </a:endParaRPr>
          </a:p>
        </p:txBody>
      </p:sp>
      <p:sp>
        <p:nvSpPr>
          <p:cNvPr id="735" name="Google Shape;735;p8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36" name="Google Shape;736;p84"/>
          <p:cNvSpPr/>
          <p:nvPr/>
        </p:nvSpPr>
        <p:spPr>
          <a:xfrm flipH="1">
            <a:off x="2170720" y="1845149"/>
            <a:ext cx="1536877" cy="136389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84"/>
          <p:cNvSpPr txBox="1"/>
          <p:nvPr/>
        </p:nvSpPr>
        <p:spPr>
          <a:xfrm>
            <a:off x="2246773" y="2084388"/>
            <a:ext cx="13848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does the fraction ⅕ tell us?</a:t>
            </a:r>
            <a:endParaRPr b="1" sz="1300">
              <a:latin typeface="Quicksand"/>
              <a:ea typeface="Quicksand"/>
              <a:cs typeface="Quicksand"/>
              <a:sym typeface="Quicksand"/>
            </a:endParaRPr>
          </a:p>
        </p:txBody>
      </p:sp>
      <p:sp>
        <p:nvSpPr>
          <p:cNvPr id="738" name="Google Shape;738;p84"/>
          <p:cNvSpPr/>
          <p:nvPr/>
        </p:nvSpPr>
        <p:spPr>
          <a:xfrm>
            <a:off x="5728425" y="3129502"/>
            <a:ext cx="1780360"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84"/>
          <p:cNvSpPr txBox="1"/>
          <p:nvPr/>
        </p:nvSpPr>
        <p:spPr>
          <a:xfrm>
            <a:off x="5889933" y="3129491"/>
            <a:ext cx="13584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relationships did we see between the fractions that we studied today?</a:t>
            </a:r>
            <a:endParaRPr b="1" sz="1100">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7"/>
                                        </p:tgtEl>
                                        <p:attrNameLst>
                                          <p:attrName>style.visibility</p:attrName>
                                        </p:attrNameLst>
                                      </p:cBhvr>
                                      <p:to>
                                        <p:strVal val="visible"/>
                                      </p:to>
                                    </p:set>
                                    <p:animEffect filter="fade" transition="in">
                                      <p:cBhvr>
                                        <p:cTn dur="1000"/>
                                        <p:tgtEl>
                                          <p:spTgt spid="737"/>
                                        </p:tgtEl>
                                      </p:cBhvr>
                                    </p:animEffect>
                                  </p:childTnLst>
                                </p:cTn>
                              </p:par>
                              <p:par>
                                <p:cTn fill="hold" nodeType="withEffect" presetClass="entr" presetID="10" presetSubtype="0">
                                  <p:stCondLst>
                                    <p:cond delay="0"/>
                                  </p:stCondLst>
                                  <p:childTnLst>
                                    <p:set>
                                      <p:cBhvr>
                                        <p:cTn dur="1" fill="hold">
                                          <p:stCondLst>
                                            <p:cond delay="0"/>
                                          </p:stCondLst>
                                        </p:cTn>
                                        <p:tgtEl>
                                          <p:spTgt spid="736"/>
                                        </p:tgtEl>
                                        <p:attrNameLst>
                                          <p:attrName>style.visibility</p:attrName>
                                        </p:attrNameLst>
                                      </p:cBhvr>
                                      <p:to>
                                        <p:strVal val="visible"/>
                                      </p:to>
                                    </p:set>
                                    <p:animEffect filter="fade" transition="in">
                                      <p:cBhvr>
                                        <p:cTn dur="1000"/>
                                        <p:tgtEl>
                                          <p:spTgt spid="7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4"/>
                                        </p:tgtEl>
                                        <p:attrNameLst>
                                          <p:attrName>style.visibility</p:attrName>
                                        </p:attrNameLst>
                                      </p:cBhvr>
                                      <p:to>
                                        <p:strVal val="visible"/>
                                      </p:to>
                                    </p:set>
                                    <p:animEffect filter="fade" transition="in">
                                      <p:cBhvr>
                                        <p:cTn dur="1000"/>
                                        <p:tgtEl>
                                          <p:spTgt spid="734"/>
                                        </p:tgtEl>
                                      </p:cBhvr>
                                    </p:animEffect>
                                  </p:childTnLst>
                                </p:cTn>
                              </p:par>
                              <p:par>
                                <p:cTn fill="hold" nodeType="withEffect" presetClass="entr" presetID="10" presetSubtype="0">
                                  <p:stCondLst>
                                    <p:cond delay="0"/>
                                  </p:stCondLst>
                                  <p:childTnLst>
                                    <p:set>
                                      <p:cBhvr>
                                        <p:cTn dur="1" fill="hold">
                                          <p:stCondLst>
                                            <p:cond delay="0"/>
                                          </p:stCondLst>
                                        </p:cTn>
                                        <p:tgtEl>
                                          <p:spTgt spid="733"/>
                                        </p:tgtEl>
                                        <p:attrNameLst>
                                          <p:attrName>style.visibility</p:attrName>
                                        </p:attrNameLst>
                                      </p:cBhvr>
                                      <p:to>
                                        <p:strVal val="visible"/>
                                      </p:to>
                                    </p:set>
                                    <p:animEffect filter="fade" transition="in">
                                      <p:cBhvr>
                                        <p:cTn dur="1000"/>
                                        <p:tgtEl>
                                          <p:spTgt spid="7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9"/>
                                        </p:tgtEl>
                                        <p:attrNameLst>
                                          <p:attrName>style.visibility</p:attrName>
                                        </p:attrNameLst>
                                      </p:cBhvr>
                                      <p:to>
                                        <p:strVal val="visible"/>
                                      </p:to>
                                    </p:set>
                                    <p:animEffect filter="fade" transition="in">
                                      <p:cBhvr>
                                        <p:cTn dur="1000"/>
                                        <p:tgtEl>
                                          <p:spTgt spid="739"/>
                                        </p:tgtEl>
                                      </p:cBhvr>
                                    </p:animEffect>
                                  </p:childTnLst>
                                </p:cTn>
                              </p:par>
                              <p:par>
                                <p:cTn fill="hold" nodeType="withEffect" presetClass="entr" presetID="10" presetSubtype="0">
                                  <p:stCondLst>
                                    <p:cond delay="0"/>
                                  </p:stCondLst>
                                  <p:childTnLst>
                                    <p:set>
                                      <p:cBhvr>
                                        <p:cTn dur="1" fill="hold">
                                          <p:stCondLst>
                                            <p:cond delay="0"/>
                                          </p:stCondLst>
                                        </p:cTn>
                                        <p:tgtEl>
                                          <p:spTgt spid="738"/>
                                        </p:tgtEl>
                                        <p:attrNameLst>
                                          <p:attrName>style.visibility</p:attrName>
                                        </p:attrNameLst>
                                      </p:cBhvr>
                                      <p:to>
                                        <p:strVal val="visible"/>
                                      </p:to>
                                    </p:set>
                                    <p:animEffect filter="fade" transition="in">
                                      <p:cBhvr>
                                        <p:cTn dur="1000"/>
                                        <p:tgtEl>
                                          <p:spTgt spid="7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743" name="Shape 743"/>
        <p:cNvGrpSpPr/>
        <p:nvPr/>
      </p:nvGrpSpPr>
      <p:grpSpPr>
        <a:xfrm>
          <a:off x="0" y="0"/>
          <a:ext cx="0" cy="0"/>
          <a:chOff x="0" y="0"/>
          <a:chExt cx="0" cy="0"/>
        </a:xfrm>
      </p:grpSpPr>
      <p:sp>
        <p:nvSpPr>
          <p:cNvPr id="744" name="Google Shape;744;p85"/>
          <p:cNvSpPr txBox="1"/>
          <p:nvPr>
            <p:ph type="ctrTitle"/>
          </p:nvPr>
        </p:nvSpPr>
        <p:spPr>
          <a:xfrm>
            <a:off x="1597200" y="1652550"/>
            <a:ext cx="59496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 Representations of Fractions (Part 2) </a:t>
            </a:r>
            <a:endParaRPr sz="4200">
              <a:solidFill>
                <a:srgbClr val="434343"/>
              </a:solidFill>
              <a:latin typeface="Hepta Slab"/>
              <a:ea typeface="Hepta Slab"/>
              <a:cs typeface="Hepta Slab"/>
              <a:sym typeface="Hepta Slab"/>
            </a:endParaRPr>
          </a:p>
        </p:txBody>
      </p:sp>
      <p:sp>
        <p:nvSpPr>
          <p:cNvPr id="745" name="Google Shape;745;p85"/>
          <p:cNvSpPr txBox="1"/>
          <p:nvPr/>
        </p:nvSpPr>
        <p:spPr>
          <a:xfrm>
            <a:off x="2357450" y="2368800"/>
            <a:ext cx="62472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name some other fractions and represent them with diagrams.</a:t>
            </a:r>
            <a:endParaRPr b="1">
              <a:latin typeface="Quicksand"/>
              <a:ea typeface="Quicksand"/>
              <a:cs typeface="Quicksand"/>
              <a:sym typeface="Quicksand"/>
            </a:endParaRPr>
          </a:p>
        </p:txBody>
      </p:sp>
      <p:sp>
        <p:nvSpPr>
          <p:cNvPr id="746" name="Google Shape;746;p85"/>
          <p:cNvSpPr/>
          <p:nvPr/>
        </p:nvSpPr>
        <p:spPr>
          <a:xfrm>
            <a:off x="1839552" y="23704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8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4.NF.A.1</a:t>
            </a:r>
            <a:endParaRPr sz="1100">
              <a:latin typeface="Quicksand"/>
              <a:ea typeface="Quicksand"/>
              <a:cs typeface="Quicksand"/>
              <a:sym typeface="Quicksand"/>
            </a:endParaRPr>
          </a:p>
        </p:txBody>
      </p:sp>
      <p:sp>
        <p:nvSpPr>
          <p:cNvPr id="748" name="Google Shape;748;p85"/>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86"/>
          <p:cNvSpPr txBox="1"/>
          <p:nvPr>
            <p:ph type="ctrTitle"/>
          </p:nvPr>
        </p:nvSpPr>
        <p:spPr>
          <a:xfrm>
            <a:off x="582600" y="3923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Which One Doesn’t Belong: All Cut Up</a:t>
            </a:r>
            <a:endParaRPr b="0" sz="2800">
              <a:solidFill>
                <a:srgbClr val="595959"/>
              </a:solidFill>
              <a:latin typeface="Hepta Slab"/>
              <a:ea typeface="Hepta Slab"/>
              <a:cs typeface="Hepta Slab"/>
              <a:sym typeface="Hepta Slab"/>
            </a:endParaRPr>
          </a:p>
        </p:txBody>
      </p:sp>
      <p:sp>
        <p:nvSpPr>
          <p:cNvPr id="754" name="Google Shape;754;p8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755" name="Google Shape;755;p86"/>
          <p:cNvPicPr preferRelativeResize="0"/>
          <p:nvPr/>
        </p:nvPicPr>
        <p:blipFill>
          <a:blip r:embed="rId3">
            <a:alphaModFix/>
          </a:blip>
          <a:stretch>
            <a:fillRect/>
          </a:stretch>
        </p:blipFill>
        <p:spPr>
          <a:xfrm>
            <a:off x="1464488" y="1226226"/>
            <a:ext cx="6008625" cy="2767125"/>
          </a:xfrm>
          <a:prstGeom prst="rect">
            <a:avLst/>
          </a:prstGeom>
          <a:noFill/>
          <a:ln cap="flat" cmpd="sng" w="19050">
            <a:solidFill>
              <a:schemeClr val="dk2"/>
            </a:solidFill>
            <a:prstDash val="solid"/>
            <a:round/>
            <a:headEnd len="sm" w="sm" type="none"/>
            <a:tailEnd len="sm" w="sm" type="none"/>
          </a:ln>
        </p:spPr>
      </p:pic>
      <p:sp>
        <p:nvSpPr>
          <p:cNvPr id="756" name="Google Shape;756;p86"/>
          <p:cNvSpPr txBox="1"/>
          <p:nvPr/>
        </p:nvSpPr>
        <p:spPr>
          <a:xfrm>
            <a:off x="732300" y="3993350"/>
            <a:ext cx="7473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What does the shaded part in D represent?</a:t>
            </a:r>
            <a:endParaRPr b="1">
              <a:latin typeface="Hepta Slab"/>
              <a:ea typeface="Hepta Slab"/>
              <a:cs typeface="Hepta Slab"/>
              <a:sym typeface="Hepta Slab"/>
            </a:endParaRPr>
          </a:p>
        </p:txBody>
      </p:sp>
      <p:sp>
        <p:nvSpPr>
          <p:cNvPr id="757" name="Google Shape;757;p86"/>
          <p:cNvSpPr txBox="1"/>
          <p:nvPr/>
        </p:nvSpPr>
        <p:spPr>
          <a:xfrm>
            <a:off x="1008450" y="4285125"/>
            <a:ext cx="69207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a:solidFill>
                  <a:schemeClr val="dk1"/>
                </a:solidFill>
                <a:latin typeface="Hepta Slab"/>
                <a:ea typeface="Hepta Slab"/>
                <a:cs typeface="Hepta Slab"/>
                <a:sym typeface="Hepta Slab"/>
              </a:rPr>
              <a:t>Is each shaded part one-third of the shape as well?</a:t>
            </a:r>
            <a:endParaRPr b="1">
              <a:solidFill>
                <a:schemeClr val="dk1"/>
              </a:solidFill>
              <a:latin typeface="Hepta Slab"/>
              <a:ea typeface="Hepta Slab"/>
              <a:cs typeface="Hepta Slab"/>
              <a:sym typeface="Hepta Slab"/>
            </a:endParaRPr>
          </a:p>
        </p:txBody>
      </p:sp>
      <p:sp>
        <p:nvSpPr>
          <p:cNvPr id="758" name="Google Shape;758;p86"/>
          <p:cNvSpPr txBox="1"/>
          <p:nvPr/>
        </p:nvSpPr>
        <p:spPr>
          <a:xfrm>
            <a:off x="1546350" y="4685325"/>
            <a:ext cx="638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latin typeface="Hepta Slab"/>
                <a:ea typeface="Hepta Slab"/>
                <a:cs typeface="Hepta Slab"/>
                <a:sym typeface="Hepta Slab"/>
              </a:rPr>
              <a:t>Why is the shaded part not one-third of the square in C?</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6"/>
                                        </p:tgtEl>
                                        <p:attrNameLst>
                                          <p:attrName>style.visibility</p:attrName>
                                        </p:attrNameLst>
                                      </p:cBhvr>
                                      <p:to>
                                        <p:strVal val="visible"/>
                                      </p:to>
                                    </p:set>
                                    <p:animEffect filter="fade" transition="in">
                                      <p:cBhvr>
                                        <p:cTn dur="1000"/>
                                        <p:tgtEl>
                                          <p:spTgt spid="7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7"/>
                                        </p:tgtEl>
                                        <p:attrNameLst>
                                          <p:attrName>style.visibility</p:attrName>
                                        </p:attrNameLst>
                                      </p:cBhvr>
                                      <p:to>
                                        <p:strVal val="visible"/>
                                      </p:to>
                                    </p:set>
                                    <p:animEffect filter="fade" transition="in">
                                      <p:cBhvr>
                                        <p:cTn dur="1000"/>
                                        <p:tgtEl>
                                          <p:spTgt spid="7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8"/>
                                        </p:tgtEl>
                                        <p:attrNameLst>
                                          <p:attrName>style.visibility</p:attrName>
                                        </p:attrNameLst>
                                      </p:cBhvr>
                                      <p:to>
                                        <p:strVal val="visible"/>
                                      </p:to>
                                    </p:set>
                                    <p:animEffect filter="fade" transition="in">
                                      <p:cBhvr>
                                        <p:cTn dur="1000"/>
                                        <p:tgtEl>
                                          <p:spTgt spid="7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87"/>
          <p:cNvSpPr txBox="1"/>
          <p:nvPr>
            <p:ph type="ctrTitle"/>
          </p:nvPr>
        </p:nvSpPr>
        <p:spPr>
          <a:xfrm>
            <a:off x="381425" y="573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 Matching: A Diagram for Each Fraction</a:t>
            </a:r>
            <a:endParaRPr b="0" sz="2700">
              <a:solidFill>
                <a:srgbClr val="595959"/>
              </a:solidFill>
              <a:latin typeface="Hepta Slab"/>
              <a:ea typeface="Hepta Slab"/>
              <a:cs typeface="Hepta Slab"/>
              <a:sym typeface="Hepta Slab"/>
            </a:endParaRPr>
          </a:p>
        </p:txBody>
      </p:sp>
      <p:sp>
        <p:nvSpPr>
          <p:cNvPr id="764" name="Google Shape;764;p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65" name="Google Shape;765;p87"/>
          <p:cNvPicPr preferRelativeResize="0"/>
          <p:nvPr/>
        </p:nvPicPr>
        <p:blipFill>
          <a:blip r:embed="rId3">
            <a:alphaModFix/>
          </a:blip>
          <a:stretch>
            <a:fillRect/>
          </a:stretch>
        </p:blipFill>
        <p:spPr>
          <a:xfrm>
            <a:off x="1938163" y="1175425"/>
            <a:ext cx="4980376" cy="1007725"/>
          </a:xfrm>
          <a:prstGeom prst="rect">
            <a:avLst/>
          </a:prstGeom>
          <a:noFill/>
          <a:ln cap="flat" cmpd="sng" w="19050">
            <a:solidFill>
              <a:schemeClr val="dk2"/>
            </a:solidFill>
            <a:prstDash val="solid"/>
            <a:round/>
            <a:headEnd len="sm" w="sm" type="none"/>
            <a:tailEnd len="sm" w="sm" type="none"/>
          </a:ln>
        </p:spPr>
      </p:pic>
      <p:pic>
        <p:nvPicPr>
          <p:cNvPr id="766" name="Google Shape;766;p87"/>
          <p:cNvPicPr preferRelativeResize="0"/>
          <p:nvPr/>
        </p:nvPicPr>
        <p:blipFill>
          <a:blip r:embed="rId4">
            <a:alphaModFix/>
          </a:blip>
          <a:stretch>
            <a:fillRect/>
          </a:stretch>
        </p:blipFill>
        <p:spPr>
          <a:xfrm>
            <a:off x="248825" y="2385700"/>
            <a:ext cx="1905300" cy="1320436"/>
          </a:xfrm>
          <a:prstGeom prst="rect">
            <a:avLst/>
          </a:prstGeom>
          <a:noFill/>
          <a:ln cap="flat" cmpd="sng" w="19050">
            <a:solidFill>
              <a:schemeClr val="dk2"/>
            </a:solidFill>
            <a:prstDash val="solid"/>
            <a:round/>
            <a:headEnd len="sm" w="sm" type="none"/>
            <a:tailEnd len="sm" w="sm" type="none"/>
          </a:ln>
        </p:spPr>
      </p:pic>
      <p:pic>
        <p:nvPicPr>
          <p:cNvPr id="767" name="Google Shape;767;p87"/>
          <p:cNvPicPr preferRelativeResize="0"/>
          <p:nvPr/>
        </p:nvPicPr>
        <p:blipFill>
          <a:blip r:embed="rId5">
            <a:alphaModFix/>
          </a:blip>
          <a:stretch>
            <a:fillRect/>
          </a:stretch>
        </p:blipFill>
        <p:spPr>
          <a:xfrm>
            <a:off x="2561225" y="2358750"/>
            <a:ext cx="2026342" cy="1374325"/>
          </a:xfrm>
          <a:prstGeom prst="rect">
            <a:avLst/>
          </a:prstGeom>
          <a:noFill/>
          <a:ln cap="flat" cmpd="sng" w="19050">
            <a:solidFill>
              <a:schemeClr val="dk2"/>
            </a:solidFill>
            <a:prstDash val="solid"/>
            <a:round/>
            <a:headEnd len="sm" w="sm" type="none"/>
            <a:tailEnd len="sm" w="sm" type="none"/>
          </a:ln>
        </p:spPr>
      </p:pic>
      <p:pic>
        <p:nvPicPr>
          <p:cNvPr id="768" name="Google Shape;768;p87"/>
          <p:cNvPicPr preferRelativeResize="0"/>
          <p:nvPr/>
        </p:nvPicPr>
        <p:blipFill>
          <a:blip r:embed="rId6">
            <a:alphaModFix/>
          </a:blip>
          <a:stretch>
            <a:fillRect/>
          </a:stretch>
        </p:blipFill>
        <p:spPr>
          <a:xfrm>
            <a:off x="4846600" y="2358751"/>
            <a:ext cx="1905306" cy="1374325"/>
          </a:xfrm>
          <a:prstGeom prst="rect">
            <a:avLst/>
          </a:prstGeom>
          <a:noFill/>
          <a:ln cap="flat" cmpd="sng" w="19050">
            <a:solidFill>
              <a:schemeClr val="dk2"/>
            </a:solidFill>
            <a:prstDash val="solid"/>
            <a:round/>
            <a:headEnd len="sm" w="sm" type="none"/>
            <a:tailEnd len="sm" w="sm" type="none"/>
          </a:ln>
        </p:spPr>
      </p:pic>
      <p:pic>
        <p:nvPicPr>
          <p:cNvPr id="769" name="Google Shape;769;p87"/>
          <p:cNvPicPr preferRelativeResize="0"/>
          <p:nvPr/>
        </p:nvPicPr>
        <p:blipFill>
          <a:blip r:embed="rId7">
            <a:alphaModFix/>
          </a:blip>
          <a:stretch>
            <a:fillRect/>
          </a:stretch>
        </p:blipFill>
        <p:spPr>
          <a:xfrm>
            <a:off x="6968600" y="2358750"/>
            <a:ext cx="2064625" cy="1374325"/>
          </a:xfrm>
          <a:prstGeom prst="rect">
            <a:avLst/>
          </a:prstGeom>
          <a:noFill/>
          <a:ln cap="flat" cmpd="sng" w="19050">
            <a:solidFill>
              <a:schemeClr val="dk2"/>
            </a:solidFill>
            <a:prstDash val="solid"/>
            <a:round/>
            <a:headEnd len="sm" w="sm" type="none"/>
            <a:tailEnd len="sm" w="sm" type="none"/>
          </a:ln>
        </p:spPr>
      </p:pic>
      <p:pic>
        <p:nvPicPr>
          <p:cNvPr id="770" name="Google Shape;770;p87"/>
          <p:cNvPicPr preferRelativeResize="0"/>
          <p:nvPr/>
        </p:nvPicPr>
        <p:blipFill>
          <a:blip r:embed="rId8">
            <a:alphaModFix/>
          </a:blip>
          <a:stretch>
            <a:fillRect/>
          </a:stretch>
        </p:blipFill>
        <p:spPr>
          <a:xfrm>
            <a:off x="2413825" y="3865797"/>
            <a:ext cx="4414850" cy="1078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88"/>
          <p:cNvSpPr txBox="1"/>
          <p:nvPr>
            <p:ph type="ctrTitle"/>
          </p:nvPr>
        </p:nvSpPr>
        <p:spPr>
          <a:xfrm>
            <a:off x="381425" y="573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 Matching: A Diagram for Each Fraction</a:t>
            </a:r>
            <a:endParaRPr b="0" sz="2700">
              <a:solidFill>
                <a:srgbClr val="595959"/>
              </a:solidFill>
              <a:latin typeface="Hepta Slab"/>
              <a:ea typeface="Hepta Slab"/>
              <a:cs typeface="Hepta Slab"/>
              <a:sym typeface="Hepta Slab"/>
            </a:endParaRPr>
          </a:p>
        </p:txBody>
      </p:sp>
      <p:sp>
        <p:nvSpPr>
          <p:cNvPr id="776" name="Google Shape;776;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77" name="Google Shape;777;p88"/>
          <p:cNvPicPr preferRelativeResize="0"/>
          <p:nvPr/>
        </p:nvPicPr>
        <p:blipFill>
          <a:blip r:embed="rId3">
            <a:alphaModFix/>
          </a:blip>
          <a:stretch>
            <a:fillRect/>
          </a:stretch>
        </p:blipFill>
        <p:spPr>
          <a:xfrm>
            <a:off x="726150" y="1404575"/>
            <a:ext cx="4457700" cy="628650"/>
          </a:xfrm>
          <a:prstGeom prst="rect">
            <a:avLst/>
          </a:prstGeom>
          <a:noFill/>
          <a:ln>
            <a:noFill/>
          </a:ln>
        </p:spPr>
      </p:pic>
      <p:pic>
        <p:nvPicPr>
          <p:cNvPr id="778" name="Google Shape;778;p88"/>
          <p:cNvPicPr preferRelativeResize="0"/>
          <p:nvPr/>
        </p:nvPicPr>
        <p:blipFill>
          <a:blip r:embed="rId4">
            <a:alphaModFix/>
          </a:blip>
          <a:stretch>
            <a:fillRect/>
          </a:stretch>
        </p:blipFill>
        <p:spPr>
          <a:xfrm>
            <a:off x="726150" y="2131850"/>
            <a:ext cx="4457700" cy="628650"/>
          </a:xfrm>
          <a:prstGeom prst="rect">
            <a:avLst/>
          </a:prstGeom>
          <a:noFill/>
          <a:ln>
            <a:noFill/>
          </a:ln>
        </p:spPr>
      </p:pic>
      <p:sp>
        <p:nvSpPr>
          <p:cNvPr id="779" name="Google Shape;779;p88"/>
          <p:cNvSpPr txBox="1"/>
          <p:nvPr/>
        </p:nvSpPr>
        <p:spPr>
          <a:xfrm>
            <a:off x="381425" y="1518800"/>
            <a:ext cx="304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a:t>
            </a:r>
            <a:endParaRPr/>
          </a:p>
        </p:txBody>
      </p:sp>
      <p:sp>
        <p:nvSpPr>
          <p:cNvPr id="780" name="Google Shape;780;p88"/>
          <p:cNvSpPr txBox="1"/>
          <p:nvPr/>
        </p:nvSpPr>
        <p:spPr>
          <a:xfrm>
            <a:off x="381425" y="2246075"/>
            <a:ext cx="304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L</a:t>
            </a:r>
            <a:endParaRPr/>
          </a:p>
        </p:txBody>
      </p:sp>
      <p:pic>
        <p:nvPicPr>
          <p:cNvPr id="781" name="Google Shape;781;p88"/>
          <p:cNvPicPr preferRelativeResize="0"/>
          <p:nvPr/>
        </p:nvPicPr>
        <p:blipFill>
          <a:blip r:embed="rId5">
            <a:alphaModFix/>
          </a:blip>
          <a:stretch>
            <a:fillRect/>
          </a:stretch>
        </p:blipFill>
        <p:spPr>
          <a:xfrm>
            <a:off x="4007225" y="3181850"/>
            <a:ext cx="4457700" cy="628650"/>
          </a:xfrm>
          <a:prstGeom prst="rect">
            <a:avLst/>
          </a:prstGeom>
          <a:noFill/>
          <a:ln>
            <a:noFill/>
          </a:ln>
        </p:spPr>
      </p:pic>
      <p:pic>
        <p:nvPicPr>
          <p:cNvPr id="782" name="Google Shape;782;p88"/>
          <p:cNvPicPr preferRelativeResize="0"/>
          <p:nvPr/>
        </p:nvPicPr>
        <p:blipFill>
          <a:blip r:embed="rId6">
            <a:alphaModFix/>
          </a:blip>
          <a:stretch>
            <a:fillRect/>
          </a:stretch>
        </p:blipFill>
        <p:spPr>
          <a:xfrm>
            <a:off x="4007225" y="3909125"/>
            <a:ext cx="4457700" cy="628650"/>
          </a:xfrm>
          <a:prstGeom prst="rect">
            <a:avLst/>
          </a:prstGeom>
          <a:noFill/>
          <a:ln>
            <a:noFill/>
          </a:ln>
        </p:spPr>
      </p:pic>
      <p:sp>
        <p:nvSpPr>
          <p:cNvPr id="783" name="Google Shape;783;p88"/>
          <p:cNvSpPr txBox="1"/>
          <p:nvPr/>
        </p:nvSpPr>
        <p:spPr>
          <a:xfrm>
            <a:off x="3563900" y="3296075"/>
            <a:ext cx="304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B</a:t>
            </a:r>
            <a:endParaRPr/>
          </a:p>
        </p:txBody>
      </p:sp>
      <p:sp>
        <p:nvSpPr>
          <p:cNvPr id="784" name="Google Shape;784;p88"/>
          <p:cNvSpPr txBox="1"/>
          <p:nvPr/>
        </p:nvSpPr>
        <p:spPr>
          <a:xfrm>
            <a:off x="3563900" y="4023350"/>
            <a:ext cx="304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a:t>
            </a:r>
            <a:endParaRPr/>
          </a:p>
        </p:txBody>
      </p:sp>
      <p:sp>
        <p:nvSpPr>
          <p:cNvPr id="785" name="Google Shape;785;p88"/>
          <p:cNvSpPr txBox="1"/>
          <p:nvPr/>
        </p:nvSpPr>
        <p:spPr>
          <a:xfrm>
            <a:off x="524975" y="2973350"/>
            <a:ext cx="29004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latin typeface="Hepta Slab"/>
                <a:ea typeface="Hepta Slab"/>
                <a:cs typeface="Hepta Slab"/>
                <a:sym typeface="Hepta Slab"/>
              </a:rPr>
              <a:t>What does it mean that the diagrams representing the same amount shaded but the fractions they represent have different numbers?</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sp>
        <p:nvSpPr>
          <p:cNvPr id="790" name="Google Shape;790;p89"/>
          <p:cNvSpPr txBox="1"/>
          <p:nvPr>
            <p:ph type="ctrTitle"/>
          </p:nvPr>
        </p:nvSpPr>
        <p:spPr>
          <a:xfrm>
            <a:off x="781200" y="716121"/>
            <a:ext cx="7772400" cy="59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solidFill>
                  <a:srgbClr val="595959"/>
                </a:solidFill>
                <a:latin typeface="Hepta Slab"/>
                <a:ea typeface="Hepta Slab"/>
                <a:cs typeface="Hepta Slab"/>
                <a:sym typeface="Hepta Slab"/>
              </a:rPr>
              <a:t>Diagrams for Some Other Fractions</a:t>
            </a:r>
            <a:endParaRPr b="0" sz="2800">
              <a:solidFill>
                <a:srgbClr val="595959"/>
              </a:solidFill>
              <a:latin typeface="Hepta Slab"/>
              <a:ea typeface="Hepta Slab"/>
              <a:cs typeface="Hepta Slab"/>
              <a:sym typeface="Hepta Slab"/>
            </a:endParaRPr>
          </a:p>
        </p:txBody>
      </p:sp>
      <p:sp>
        <p:nvSpPr>
          <p:cNvPr id="791" name="Google Shape;791;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92" name="Google Shape;792;p89"/>
          <p:cNvSpPr txBox="1"/>
          <p:nvPr/>
        </p:nvSpPr>
        <p:spPr>
          <a:xfrm>
            <a:off x="535775" y="1312825"/>
            <a:ext cx="43398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rPr>
              <a:t>1. What fraction does each shaded part represent?</a:t>
            </a:r>
            <a:endParaRPr>
              <a:solidFill>
                <a:srgbClr val="0097A7"/>
              </a:solidFill>
            </a:endParaRPr>
          </a:p>
        </p:txBody>
      </p:sp>
      <p:pic>
        <p:nvPicPr>
          <p:cNvPr id="793" name="Google Shape;793;p89"/>
          <p:cNvPicPr preferRelativeResize="0"/>
          <p:nvPr/>
        </p:nvPicPr>
        <p:blipFill>
          <a:blip r:embed="rId3">
            <a:alphaModFix/>
          </a:blip>
          <a:stretch>
            <a:fillRect/>
          </a:stretch>
        </p:blipFill>
        <p:spPr>
          <a:xfrm>
            <a:off x="439325" y="1734725"/>
            <a:ext cx="4254100" cy="2111400"/>
          </a:xfrm>
          <a:prstGeom prst="rect">
            <a:avLst/>
          </a:prstGeom>
          <a:noFill/>
          <a:ln cap="flat" cmpd="sng" w="19050">
            <a:solidFill>
              <a:schemeClr val="dk2"/>
            </a:solidFill>
            <a:prstDash val="solid"/>
            <a:round/>
            <a:headEnd len="sm" w="sm" type="none"/>
            <a:tailEnd len="sm" w="sm" type="none"/>
          </a:ln>
        </p:spPr>
      </p:pic>
      <p:sp>
        <p:nvSpPr>
          <p:cNvPr id="794" name="Google Shape;794;p89"/>
          <p:cNvSpPr txBox="1"/>
          <p:nvPr/>
        </p:nvSpPr>
        <p:spPr>
          <a:xfrm>
            <a:off x="4811300" y="1734725"/>
            <a:ext cx="39327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0097A7"/>
                </a:solidFill>
              </a:rPr>
              <a:t>2. Here are four fractions and four blank diagrams. Partition each diagram and shade one part so that the shaded part represents the fraction. </a:t>
            </a:r>
            <a:endParaRPr sz="1300">
              <a:solidFill>
                <a:srgbClr val="0097A7"/>
              </a:solidFill>
            </a:endParaRPr>
          </a:p>
        </p:txBody>
      </p:sp>
      <p:pic>
        <p:nvPicPr>
          <p:cNvPr id="795" name="Google Shape;795;p89"/>
          <p:cNvPicPr preferRelativeResize="0"/>
          <p:nvPr/>
        </p:nvPicPr>
        <p:blipFill>
          <a:blip r:embed="rId4">
            <a:alphaModFix/>
          </a:blip>
          <a:stretch>
            <a:fillRect/>
          </a:stretch>
        </p:blipFill>
        <p:spPr>
          <a:xfrm>
            <a:off x="4917275" y="2521400"/>
            <a:ext cx="3826726" cy="2383975"/>
          </a:xfrm>
          <a:prstGeom prst="rect">
            <a:avLst/>
          </a:prstGeom>
          <a:noFill/>
          <a:ln cap="flat" cmpd="sng" w="19050">
            <a:solidFill>
              <a:schemeClr val="dk2"/>
            </a:solidFill>
            <a:prstDash val="solid"/>
            <a:round/>
            <a:headEnd len="sm" w="sm" type="none"/>
            <a:tailEnd len="sm" w="sm" type="none"/>
          </a:ln>
        </p:spPr>
      </p:pic>
      <p:sp>
        <p:nvSpPr>
          <p:cNvPr id="796" name="Google Shape;796;p89"/>
          <p:cNvSpPr txBox="1"/>
          <p:nvPr/>
        </p:nvSpPr>
        <p:spPr>
          <a:xfrm>
            <a:off x="837125" y="3935775"/>
            <a:ext cx="3737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latin typeface="Hepta Slab"/>
                <a:ea typeface="Hepta Slab"/>
                <a:cs typeface="Hepta Slab"/>
                <a:sym typeface="Hepta Slab"/>
              </a:rPr>
              <a:t>How did you know how many parts to partition each diagram and how many parts to shade?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6"/>
                                        </p:tgtEl>
                                        <p:attrNameLst>
                                          <p:attrName>style.visibility</p:attrName>
                                        </p:attrNameLst>
                                      </p:cBhvr>
                                      <p:to>
                                        <p:strVal val="visible"/>
                                      </p:to>
                                    </p:set>
                                    <p:animEffect filter="fade" transition="in">
                                      <p:cBhvr>
                                        <p:cTn dur="1000"/>
                                        <p:tgtEl>
                                          <p:spTgt spid="7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p90"/>
          <p:cNvSpPr txBox="1"/>
          <p:nvPr>
            <p:ph type="ctrTitle"/>
          </p:nvPr>
        </p:nvSpPr>
        <p:spPr>
          <a:xfrm>
            <a:off x="778225" y="724171"/>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802" name="Google Shape;802;p90"/>
          <p:cNvSpPr/>
          <p:nvPr/>
        </p:nvSpPr>
        <p:spPr>
          <a:xfrm flipH="1">
            <a:off x="1761387" y="1645325"/>
            <a:ext cx="2739164" cy="225519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90"/>
          <p:cNvSpPr txBox="1"/>
          <p:nvPr/>
        </p:nvSpPr>
        <p:spPr>
          <a:xfrm flipH="1">
            <a:off x="2334551" y="1853825"/>
            <a:ext cx="1865700" cy="11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Did you notice anything interesting about the last two diagrams you created and the fractions they represent?</a:t>
            </a:r>
            <a:endParaRPr b="1" sz="1300">
              <a:latin typeface="Quicksand"/>
              <a:ea typeface="Quicksand"/>
              <a:cs typeface="Quicksand"/>
              <a:sym typeface="Quicksand"/>
            </a:endParaRPr>
          </a:p>
        </p:txBody>
      </p:sp>
      <p:pic>
        <p:nvPicPr>
          <p:cNvPr id="804" name="Google Shape;804;p90"/>
          <p:cNvPicPr preferRelativeResize="0"/>
          <p:nvPr/>
        </p:nvPicPr>
        <p:blipFill>
          <a:blip r:embed="rId3">
            <a:alphaModFix/>
          </a:blip>
          <a:stretch>
            <a:fillRect/>
          </a:stretch>
        </p:blipFill>
        <p:spPr>
          <a:xfrm>
            <a:off x="5127999" y="2652748"/>
            <a:ext cx="2296575" cy="1444475"/>
          </a:xfrm>
          <a:prstGeom prst="rect">
            <a:avLst/>
          </a:prstGeom>
          <a:noFill/>
          <a:ln>
            <a:noFill/>
          </a:ln>
        </p:spPr>
      </p:pic>
      <p:sp>
        <p:nvSpPr>
          <p:cNvPr id="805" name="Google Shape;805;p9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809" name="Shape 809"/>
        <p:cNvGrpSpPr/>
        <p:nvPr/>
      </p:nvGrpSpPr>
      <p:grpSpPr>
        <a:xfrm>
          <a:off x="0" y="0"/>
          <a:ext cx="0" cy="0"/>
          <a:chOff x="0" y="0"/>
          <a:chExt cx="0" cy="0"/>
        </a:xfrm>
      </p:grpSpPr>
      <p:sp>
        <p:nvSpPr>
          <p:cNvPr id="810" name="Google Shape;810;p91"/>
          <p:cNvSpPr txBox="1"/>
          <p:nvPr>
            <p:ph type="ctrTitle"/>
          </p:nvPr>
        </p:nvSpPr>
        <p:spPr>
          <a:xfrm>
            <a:off x="841050" y="1954175"/>
            <a:ext cx="7461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434343"/>
                </a:solidFill>
                <a:latin typeface="Hepta Slab"/>
                <a:ea typeface="Hepta Slab"/>
                <a:cs typeface="Hepta Slab"/>
                <a:sym typeface="Hepta Slab"/>
              </a:rPr>
              <a:t>Fractions with the Same Denominator or Numerator</a:t>
            </a:r>
            <a:endParaRPr sz="3700">
              <a:solidFill>
                <a:srgbClr val="434343"/>
              </a:solidFill>
              <a:latin typeface="Hepta Slab"/>
              <a:ea typeface="Hepta Slab"/>
              <a:cs typeface="Hepta Slab"/>
              <a:sym typeface="Hepta Slab"/>
            </a:endParaRPr>
          </a:p>
        </p:txBody>
      </p:sp>
      <p:sp>
        <p:nvSpPr>
          <p:cNvPr id="811" name="Google Shape;811;p91"/>
          <p:cNvSpPr txBox="1"/>
          <p:nvPr/>
        </p:nvSpPr>
        <p:spPr>
          <a:xfrm>
            <a:off x="2175275" y="2828450"/>
            <a:ext cx="656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fractions with the same numerator or the same denominator</a:t>
            </a:r>
            <a:endParaRPr>
              <a:latin typeface="Quicksand"/>
              <a:ea typeface="Quicksand"/>
              <a:cs typeface="Quicksand"/>
              <a:sym typeface="Quicksand"/>
            </a:endParaRPr>
          </a:p>
        </p:txBody>
      </p:sp>
      <p:sp>
        <p:nvSpPr>
          <p:cNvPr id="812" name="Google Shape;812;p91"/>
          <p:cNvSpPr/>
          <p:nvPr/>
        </p:nvSpPr>
        <p:spPr>
          <a:xfrm>
            <a:off x="1723077"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9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4.NF.A.2 </a:t>
            </a:r>
            <a:endParaRPr sz="1100">
              <a:latin typeface="Quicksand"/>
              <a:ea typeface="Quicksand"/>
              <a:cs typeface="Quicksand"/>
              <a:sym typeface="Quicksand"/>
            </a:endParaRPr>
          </a:p>
        </p:txBody>
      </p:sp>
      <p:sp>
        <p:nvSpPr>
          <p:cNvPr id="814" name="Google Shape;814;p91"/>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92"/>
          <p:cNvSpPr txBox="1"/>
          <p:nvPr>
            <p:ph type="ctrTitle"/>
          </p:nvPr>
        </p:nvSpPr>
        <p:spPr>
          <a:xfrm>
            <a:off x="737400" y="5693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Row After Row</a:t>
            </a:r>
            <a:endParaRPr b="0" sz="3000">
              <a:solidFill>
                <a:srgbClr val="595959"/>
              </a:solidFill>
              <a:latin typeface="Hepta Slab"/>
              <a:ea typeface="Hepta Slab"/>
              <a:cs typeface="Hepta Slab"/>
              <a:sym typeface="Hepta Slab"/>
            </a:endParaRPr>
          </a:p>
        </p:txBody>
      </p:sp>
      <p:sp>
        <p:nvSpPr>
          <p:cNvPr id="820" name="Google Shape;820;p9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821" name="Google Shape;821;p92"/>
          <p:cNvPicPr preferRelativeResize="0"/>
          <p:nvPr/>
        </p:nvPicPr>
        <p:blipFill>
          <a:blip r:embed="rId3">
            <a:alphaModFix/>
          </a:blip>
          <a:stretch>
            <a:fillRect/>
          </a:stretch>
        </p:blipFill>
        <p:spPr>
          <a:xfrm>
            <a:off x="2381250" y="1458771"/>
            <a:ext cx="4248150" cy="2524125"/>
          </a:xfrm>
          <a:prstGeom prst="rect">
            <a:avLst/>
          </a:prstGeom>
          <a:noFill/>
          <a:ln cap="flat" cmpd="sng" w="19050">
            <a:solidFill>
              <a:schemeClr val="dk2"/>
            </a:solidFill>
            <a:prstDash val="solid"/>
            <a:round/>
            <a:headEnd len="sm" w="sm" type="none"/>
            <a:tailEnd len="sm" w="sm" type="none"/>
          </a:ln>
        </p:spPr>
      </p:pic>
      <p:sp>
        <p:nvSpPr>
          <p:cNvPr id="822" name="Google Shape;822;p92"/>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92"/>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824" name="Google Shape;824;p92"/>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92"/>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p93"/>
          <p:cNvSpPr txBox="1"/>
          <p:nvPr>
            <p:ph type="ctrTitle"/>
          </p:nvPr>
        </p:nvSpPr>
        <p:spPr>
          <a:xfrm>
            <a:off x="353625" y="591171"/>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Fractions with the Same Denominator</a:t>
            </a:r>
            <a:endParaRPr b="0" sz="2800">
              <a:solidFill>
                <a:srgbClr val="595959"/>
              </a:solidFill>
              <a:latin typeface="Hepta Slab"/>
              <a:ea typeface="Hepta Slab"/>
              <a:cs typeface="Hepta Slab"/>
              <a:sym typeface="Hepta Slab"/>
            </a:endParaRPr>
          </a:p>
        </p:txBody>
      </p:sp>
      <p:sp>
        <p:nvSpPr>
          <p:cNvPr id="831" name="Google Shape;831;p9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832" name="Google Shape;832;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33" name="Google Shape;833;p93"/>
          <p:cNvSpPr txBox="1"/>
          <p:nvPr/>
        </p:nvSpPr>
        <p:spPr>
          <a:xfrm>
            <a:off x="492925" y="1275150"/>
            <a:ext cx="3386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latin typeface="Livvic"/>
                <a:ea typeface="Livvic"/>
                <a:cs typeface="Livvic"/>
                <a:sym typeface="Livvic"/>
              </a:rPr>
              <a:t>1. This diagram shows a set of fraction strips. Label each rectangle with the fraction it represents.</a:t>
            </a:r>
            <a:endParaRPr>
              <a:solidFill>
                <a:srgbClr val="0097A7"/>
              </a:solidFill>
              <a:latin typeface="Livvic"/>
              <a:ea typeface="Livvic"/>
              <a:cs typeface="Livvic"/>
              <a:sym typeface="Livvic"/>
            </a:endParaRPr>
          </a:p>
        </p:txBody>
      </p:sp>
      <p:pic>
        <p:nvPicPr>
          <p:cNvPr id="834" name="Google Shape;834;p93"/>
          <p:cNvPicPr preferRelativeResize="0"/>
          <p:nvPr/>
        </p:nvPicPr>
        <p:blipFill>
          <a:blip r:embed="rId3">
            <a:alphaModFix/>
          </a:blip>
          <a:stretch>
            <a:fillRect/>
          </a:stretch>
        </p:blipFill>
        <p:spPr>
          <a:xfrm>
            <a:off x="547825" y="2196701"/>
            <a:ext cx="3276300" cy="1931600"/>
          </a:xfrm>
          <a:prstGeom prst="rect">
            <a:avLst/>
          </a:prstGeom>
          <a:noFill/>
          <a:ln cap="flat" cmpd="sng" w="19050">
            <a:solidFill>
              <a:schemeClr val="dk2"/>
            </a:solidFill>
            <a:prstDash val="solid"/>
            <a:round/>
            <a:headEnd len="sm" w="sm" type="none"/>
            <a:tailEnd len="sm" w="sm" type="none"/>
          </a:ln>
        </p:spPr>
      </p:pic>
      <p:sp>
        <p:nvSpPr>
          <p:cNvPr id="835" name="Google Shape;835;p93"/>
          <p:cNvSpPr txBox="1"/>
          <p:nvPr/>
        </p:nvSpPr>
        <p:spPr>
          <a:xfrm>
            <a:off x="4654625" y="1275150"/>
            <a:ext cx="3386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latin typeface="Livvic"/>
                <a:ea typeface="Livvic"/>
                <a:cs typeface="Livvic"/>
                <a:sym typeface="Livvic"/>
              </a:rPr>
              <a:t>2. Circle the greater fraction in each of the following pairs. If helpful, use the diagram of fraction strips.</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rPr lang="en">
                <a:solidFill>
                  <a:srgbClr val="0097A7"/>
                </a:solidFill>
                <a:latin typeface="Livvic"/>
                <a:ea typeface="Livvic"/>
                <a:cs typeface="Livvic"/>
                <a:sym typeface="Livvic"/>
              </a:rPr>
              <a:t>3. What pattern do you notice about the circled fractions? How can you explain the pattern?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rPr lang="en">
                <a:solidFill>
                  <a:srgbClr val="0097A7"/>
                </a:solidFill>
                <a:latin typeface="Livvic"/>
                <a:ea typeface="Livvic"/>
                <a:cs typeface="Livvic"/>
                <a:sym typeface="Livvic"/>
              </a:rPr>
              <a:t>4. Which one is greater: 7/3 or 10/3 ? Explain your reasoning.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p:txBody>
      </p:sp>
      <p:pic>
        <p:nvPicPr>
          <p:cNvPr id="836" name="Google Shape;836;p93"/>
          <p:cNvPicPr preferRelativeResize="0"/>
          <p:nvPr/>
        </p:nvPicPr>
        <p:blipFill>
          <a:blip r:embed="rId4">
            <a:alphaModFix/>
          </a:blip>
          <a:stretch>
            <a:fillRect/>
          </a:stretch>
        </p:blipFill>
        <p:spPr>
          <a:xfrm>
            <a:off x="7073500" y="1823012"/>
            <a:ext cx="789575" cy="1497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94"/>
          <p:cNvSpPr txBox="1"/>
          <p:nvPr/>
        </p:nvSpPr>
        <p:spPr>
          <a:xfrm>
            <a:off x="508300" y="520450"/>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Fractions with the Same Numerator</a:t>
            </a:r>
            <a:endParaRPr sz="2800">
              <a:solidFill>
                <a:srgbClr val="595959"/>
              </a:solidFill>
              <a:latin typeface="Quicksand"/>
              <a:ea typeface="Quicksand"/>
              <a:cs typeface="Quicksand"/>
              <a:sym typeface="Quicksand"/>
            </a:endParaRPr>
          </a:p>
        </p:txBody>
      </p:sp>
      <p:sp>
        <p:nvSpPr>
          <p:cNvPr id="842" name="Google Shape;842;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43" name="Google Shape;843;p94"/>
          <p:cNvSpPr txBox="1"/>
          <p:nvPr/>
        </p:nvSpPr>
        <p:spPr>
          <a:xfrm>
            <a:off x="589350" y="1285900"/>
            <a:ext cx="3011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latin typeface="Livvic"/>
                <a:ea typeface="Livvic"/>
                <a:cs typeface="Livvic"/>
                <a:sym typeface="Livvic"/>
              </a:rPr>
              <a:t>1. Circle the greater fraction in each of the following pairs. If helpful, use the diagram of fraction strips</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p:txBody>
      </p:sp>
      <p:pic>
        <p:nvPicPr>
          <p:cNvPr id="844" name="Google Shape;844;p94"/>
          <p:cNvPicPr preferRelativeResize="0"/>
          <p:nvPr/>
        </p:nvPicPr>
        <p:blipFill rotWithShape="1">
          <a:blip r:embed="rId3">
            <a:alphaModFix/>
          </a:blip>
          <a:srcRect b="39039" l="0" r="0" t="0"/>
          <a:stretch/>
        </p:blipFill>
        <p:spPr>
          <a:xfrm>
            <a:off x="728650" y="2458362"/>
            <a:ext cx="1244200" cy="1645838"/>
          </a:xfrm>
          <a:prstGeom prst="rect">
            <a:avLst/>
          </a:prstGeom>
          <a:noFill/>
          <a:ln cap="flat" cmpd="sng" w="19050">
            <a:solidFill>
              <a:schemeClr val="dk2"/>
            </a:solidFill>
            <a:prstDash val="solid"/>
            <a:round/>
            <a:headEnd len="sm" w="sm" type="none"/>
            <a:tailEnd len="sm" w="sm" type="none"/>
          </a:ln>
        </p:spPr>
      </p:pic>
      <p:pic>
        <p:nvPicPr>
          <p:cNvPr id="845" name="Google Shape;845;p94"/>
          <p:cNvPicPr preferRelativeResize="0"/>
          <p:nvPr/>
        </p:nvPicPr>
        <p:blipFill rotWithShape="1">
          <a:blip r:embed="rId3">
            <a:alphaModFix/>
          </a:blip>
          <a:srcRect b="0" l="0" r="0" t="59286"/>
          <a:stretch/>
        </p:blipFill>
        <p:spPr>
          <a:xfrm>
            <a:off x="2263525" y="2690725"/>
            <a:ext cx="1336925" cy="1181125"/>
          </a:xfrm>
          <a:prstGeom prst="rect">
            <a:avLst/>
          </a:prstGeom>
          <a:noFill/>
          <a:ln cap="flat" cmpd="sng" w="19050">
            <a:solidFill>
              <a:schemeClr val="dk2"/>
            </a:solidFill>
            <a:prstDash val="solid"/>
            <a:round/>
            <a:headEnd len="sm" w="sm" type="none"/>
            <a:tailEnd len="sm" w="sm" type="none"/>
          </a:ln>
        </p:spPr>
      </p:pic>
      <p:sp>
        <p:nvSpPr>
          <p:cNvPr id="846" name="Google Shape;846;p94"/>
          <p:cNvSpPr txBox="1"/>
          <p:nvPr/>
        </p:nvSpPr>
        <p:spPr>
          <a:xfrm>
            <a:off x="4749400" y="1285900"/>
            <a:ext cx="36837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0097A7"/>
                </a:solidFill>
                <a:latin typeface="Livvic"/>
                <a:ea typeface="Livvic"/>
                <a:cs typeface="Livvic"/>
                <a:sym typeface="Livvic"/>
              </a:rPr>
              <a:t>2. What pattern do you notice about the circled fractions? How can you explain the pattern?</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rPr lang="en">
                <a:solidFill>
                  <a:srgbClr val="0097A7"/>
                </a:solidFill>
                <a:latin typeface="Livvic"/>
                <a:ea typeface="Livvic"/>
                <a:cs typeface="Livvic"/>
                <a:sym typeface="Livvic"/>
              </a:rPr>
              <a:t>3. Which one is greater: 70/100 or 70/20? Explain your reasoning.</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rPr lang="en">
                <a:solidFill>
                  <a:srgbClr val="0097A7"/>
                </a:solidFill>
                <a:latin typeface="Livvic"/>
                <a:ea typeface="Livvic"/>
                <a:cs typeface="Livvic"/>
                <a:sym typeface="Livvic"/>
              </a:rPr>
              <a:t>4. Tyler is comparing 4/10 and 4/6 . He says, “Ten is greater than 6, so 4/10 is greater than 4/6.” Explain why Tyler’s conclusion is incorrect. </a:t>
            </a:r>
            <a:endParaRPr>
              <a:solidFill>
                <a:srgbClr val="0097A7"/>
              </a:solidFill>
              <a:latin typeface="Livvic"/>
              <a:ea typeface="Livvic"/>
              <a:cs typeface="Livvic"/>
              <a:sym typeface="Livvic"/>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95"/>
          <p:cNvSpPr txBox="1"/>
          <p:nvPr>
            <p:ph type="ctrTitle"/>
          </p:nvPr>
        </p:nvSpPr>
        <p:spPr>
          <a:xfrm>
            <a:off x="634200" y="592771"/>
            <a:ext cx="7772400" cy="55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852" name="Google Shape;852;p95"/>
          <p:cNvSpPr/>
          <p:nvPr/>
        </p:nvSpPr>
        <p:spPr>
          <a:xfrm flipH="1">
            <a:off x="784612" y="1410675"/>
            <a:ext cx="2819113" cy="269933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95"/>
          <p:cNvSpPr txBox="1"/>
          <p:nvPr/>
        </p:nvSpPr>
        <p:spPr>
          <a:xfrm>
            <a:off x="1209413" y="1787100"/>
            <a:ext cx="1969500" cy="156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might have Tyler misunderstood? What would you say to help clear it up for him?</a:t>
            </a:r>
            <a:endParaRPr b="1" sz="1300">
              <a:latin typeface="Quicksand"/>
              <a:ea typeface="Quicksand"/>
              <a:cs typeface="Quicksand"/>
              <a:sym typeface="Quicksand"/>
            </a:endParaRPr>
          </a:p>
        </p:txBody>
      </p:sp>
      <p:pic>
        <p:nvPicPr>
          <p:cNvPr id="854" name="Google Shape;854;p95"/>
          <p:cNvPicPr preferRelativeResize="0"/>
          <p:nvPr/>
        </p:nvPicPr>
        <p:blipFill>
          <a:blip r:embed="rId3">
            <a:alphaModFix/>
          </a:blip>
          <a:stretch>
            <a:fillRect/>
          </a:stretch>
        </p:blipFill>
        <p:spPr>
          <a:xfrm>
            <a:off x="3977238" y="2603375"/>
            <a:ext cx="1628725" cy="1024428"/>
          </a:xfrm>
          <a:prstGeom prst="rect">
            <a:avLst/>
          </a:prstGeom>
          <a:noFill/>
          <a:ln>
            <a:noFill/>
          </a:ln>
        </p:spPr>
      </p:pic>
      <p:sp>
        <p:nvSpPr>
          <p:cNvPr id="855" name="Google Shape;855;p95"/>
          <p:cNvSpPr/>
          <p:nvPr/>
        </p:nvSpPr>
        <p:spPr>
          <a:xfrm>
            <a:off x="5850875" y="1621375"/>
            <a:ext cx="2217218" cy="21152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95"/>
          <p:cNvSpPr txBox="1"/>
          <p:nvPr/>
        </p:nvSpPr>
        <p:spPr>
          <a:xfrm>
            <a:off x="6145138" y="1787100"/>
            <a:ext cx="1628700" cy="13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Based on your work today, how would you complete these sentence starters?</a:t>
            </a:r>
            <a:r>
              <a:rPr lang="en">
                <a:latin typeface="Quicksand"/>
                <a:ea typeface="Quicksand"/>
                <a:cs typeface="Quicksand"/>
                <a:sym typeface="Quicksand"/>
              </a:rPr>
              <a:t> </a:t>
            </a:r>
            <a:endParaRPr>
              <a:latin typeface="Quicksand"/>
              <a:ea typeface="Quicksand"/>
              <a:cs typeface="Quicksand"/>
              <a:sym typeface="Quicksand"/>
            </a:endParaRPr>
          </a:p>
        </p:txBody>
      </p:sp>
      <p:sp>
        <p:nvSpPr>
          <p:cNvPr id="857" name="Google Shape;857;p9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58" name="Google Shape;858;p95"/>
          <p:cNvSpPr txBox="1"/>
          <p:nvPr/>
        </p:nvSpPr>
        <p:spPr>
          <a:xfrm>
            <a:off x="2914650" y="1148375"/>
            <a:ext cx="40077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0097A7"/>
                </a:solidFill>
                <a:latin typeface="Livvic"/>
                <a:ea typeface="Livvic"/>
                <a:cs typeface="Livvic"/>
                <a:sym typeface="Livvic"/>
              </a:rPr>
              <a:t>“Today we looked at fractions with the same denominator and those with the same numerator.”</a:t>
            </a:r>
            <a:endParaRPr>
              <a:solidFill>
                <a:srgbClr val="0097A7"/>
              </a:solidFill>
              <a:latin typeface="Livvic"/>
              <a:ea typeface="Livvic"/>
              <a:cs typeface="Livvic"/>
              <a:sym typeface="Livvic"/>
            </a:endParaRPr>
          </a:p>
        </p:txBody>
      </p:sp>
      <p:sp>
        <p:nvSpPr>
          <p:cNvPr id="859" name="Google Shape;859;p95"/>
          <p:cNvSpPr txBox="1"/>
          <p:nvPr/>
        </p:nvSpPr>
        <p:spPr>
          <a:xfrm>
            <a:off x="3707625" y="3805825"/>
            <a:ext cx="4843500" cy="720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“If two fractions have the same denominator, I can tell which one is greater by . . . “</a:t>
            </a:r>
            <a:endParaRPr/>
          </a:p>
          <a:p>
            <a:pPr indent="-317500" lvl="0" marL="457200" rtl="0" algn="l">
              <a:spcBef>
                <a:spcPts val="0"/>
              </a:spcBef>
              <a:spcAft>
                <a:spcPts val="0"/>
              </a:spcAft>
              <a:buSzPts val="1400"/>
              <a:buChar char="●"/>
            </a:pPr>
            <a:r>
              <a:rPr lang="en"/>
              <a:t>“If two fractions have the same numerator, I can tell which one is greater by . .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863" name="Shape 863"/>
        <p:cNvGrpSpPr/>
        <p:nvPr/>
      </p:nvGrpSpPr>
      <p:grpSpPr>
        <a:xfrm>
          <a:off x="0" y="0"/>
          <a:ext cx="0" cy="0"/>
          <a:chOff x="0" y="0"/>
          <a:chExt cx="0" cy="0"/>
        </a:xfrm>
      </p:grpSpPr>
      <p:sp>
        <p:nvSpPr>
          <p:cNvPr id="864" name="Google Shape;864;p96"/>
          <p:cNvSpPr txBox="1"/>
          <p:nvPr>
            <p:ph type="ctrTitle"/>
          </p:nvPr>
        </p:nvSpPr>
        <p:spPr>
          <a:xfrm>
            <a:off x="1382975" y="1462800"/>
            <a:ext cx="6889500" cy="178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solidFill>
                  <a:srgbClr val="434343"/>
                </a:solidFill>
                <a:latin typeface="Hepta Slab"/>
                <a:ea typeface="Hepta Slab"/>
                <a:cs typeface="Hepta Slab"/>
                <a:sym typeface="Hepta Slab"/>
              </a:rPr>
              <a:t>Fractions of the Same Size, Fractions of Related Sizes</a:t>
            </a:r>
            <a:endParaRPr sz="35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100">
              <a:solidFill>
                <a:srgbClr val="434343"/>
              </a:solidFill>
              <a:latin typeface="Hepta Slab"/>
              <a:ea typeface="Hepta Slab"/>
              <a:cs typeface="Hepta Slab"/>
              <a:sym typeface="Hepta Slab"/>
            </a:endParaRPr>
          </a:p>
        </p:txBody>
      </p:sp>
      <p:sp>
        <p:nvSpPr>
          <p:cNvPr id="865" name="Google Shape;865;p96"/>
          <p:cNvSpPr txBox="1"/>
          <p:nvPr/>
        </p:nvSpPr>
        <p:spPr>
          <a:xfrm>
            <a:off x="2778450" y="3246888"/>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some fractions that are the same size</a:t>
            </a:r>
            <a:endParaRPr>
              <a:latin typeface="Quicksand"/>
              <a:ea typeface="Quicksand"/>
              <a:cs typeface="Quicksand"/>
              <a:sym typeface="Quicksand"/>
            </a:endParaRPr>
          </a:p>
        </p:txBody>
      </p:sp>
      <p:sp>
        <p:nvSpPr>
          <p:cNvPr id="866" name="Google Shape;866;p96"/>
          <p:cNvSpPr/>
          <p:nvPr/>
        </p:nvSpPr>
        <p:spPr>
          <a:xfrm>
            <a:off x="2391277" y="33247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9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4.NF.A.1 </a:t>
            </a:r>
            <a:endParaRPr sz="1100">
              <a:latin typeface="Quicksand"/>
              <a:ea typeface="Quicksand"/>
              <a:cs typeface="Quicksand"/>
              <a:sym typeface="Quicksand"/>
            </a:endParaRPr>
          </a:p>
        </p:txBody>
      </p:sp>
      <p:sp>
        <p:nvSpPr>
          <p:cNvPr id="868" name="Google Shape;868;p96"/>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97"/>
          <p:cNvSpPr txBox="1"/>
          <p:nvPr>
            <p:ph type="ctrTitle"/>
          </p:nvPr>
        </p:nvSpPr>
        <p:spPr>
          <a:xfrm>
            <a:off x="621500" y="74181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 Notice and Wonder: A Fraction Strip and a Number Line</a:t>
            </a:r>
            <a:endParaRPr b="0" sz="3100">
              <a:solidFill>
                <a:srgbClr val="595959"/>
              </a:solidFill>
              <a:latin typeface="Hepta Slab"/>
              <a:ea typeface="Hepta Slab"/>
              <a:cs typeface="Hepta Slab"/>
              <a:sym typeface="Hepta Slab"/>
            </a:endParaRPr>
          </a:p>
        </p:txBody>
      </p:sp>
      <p:sp>
        <p:nvSpPr>
          <p:cNvPr id="874" name="Google Shape;874;p9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75" name="Google Shape;875;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876" name="Google Shape;876;p97"/>
          <p:cNvPicPr preferRelativeResize="0"/>
          <p:nvPr/>
        </p:nvPicPr>
        <p:blipFill>
          <a:blip r:embed="rId3">
            <a:alphaModFix/>
          </a:blip>
          <a:stretch>
            <a:fillRect/>
          </a:stretch>
        </p:blipFill>
        <p:spPr>
          <a:xfrm>
            <a:off x="2463116" y="2168002"/>
            <a:ext cx="4217775" cy="1235625"/>
          </a:xfrm>
          <a:prstGeom prst="rect">
            <a:avLst/>
          </a:prstGeom>
          <a:noFill/>
          <a:ln>
            <a:noFill/>
          </a:ln>
        </p:spPr>
      </p:pic>
      <p:sp>
        <p:nvSpPr>
          <p:cNvPr id="877" name="Google Shape;877;p97"/>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97"/>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879" name="Google Shape;879;p97"/>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97"/>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sp>
        <p:nvSpPr>
          <p:cNvPr id="885" name="Google Shape;885;p98"/>
          <p:cNvSpPr txBox="1"/>
          <p:nvPr>
            <p:ph type="ctrTitle"/>
          </p:nvPr>
        </p:nvSpPr>
        <p:spPr>
          <a:xfrm>
            <a:off x="510700" y="40028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Same Size, Different Numbers</a:t>
            </a:r>
            <a:endParaRPr b="0" sz="3400">
              <a:solidFill>
                <a:srgbClr val="595959"/>
              </a:solidFill>
              <a:latin typeface="Hepta Slab"/>
              <a:ea typeface="Hepta Slab"/>
              <a:cs typeface="Hepta Slab"/>
              <a:sym typeface="Hepta Slab"/>
            </a:endParaRPr>
          </a:p>
        </p:txBody>
      </p:sp>
      <p:sp>
        <p:nvSpPr>
          <p:cNvPr id="886" name="Google Shape;886;p9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87" name="Google Shape;887;p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88" name="Google Shape;888;p98"/>
          <p:cNvSpPr txBox="1"/>
          <p:nvPr/>
        </p:nvSpPr>
        <p:spPr>
          <a:xfrm>
            <a:off x="771550" y="1306575"/>
            <a:ext cx="3814800" cy="47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latin typeface="Livvic"/>
                <a:ea typeface="Livvic"/>
                <a:cs typeface="Livvic"/>
                <a:sym typeface="Livvic"/>
              </a:rPr>
              <a:t>Here’s a labeled diagram of fraction strips, with two rows added for tenths and twelfths. </a:t>
            </a:r>
            <a:endParaRPr>
              <a:solidFill>
                <a:srgbClr val="0097A7"/>
              </a:solidFill>
              <a:latin typeface="Livvic"/>
              <a:ea typeface="Livvic"/>
              <a:cs typeface="Livvic"/>
              <a:sym typeface="Livvic"/>
            </a:endParaRPr>
          </a:p>
        </p:txBody>
      </p:sp>
      <p:pic>
        <p:nvPicPr>
          <p:cNvPr id="889" name="Google Shape;889;p98"/>
          <p:cNvPicPr preferRelativeResize="0"/>
          <p:nvPr/>
        </p:nvPicPr>
        <p:blipFill>
          <a:blip r:embed="rId3">
            <a:alphaModFix/>
          </a:blip>
          <a:stretch>
            <a:fillRect/>
          </a:stretch>
        </p:blipFill>
        <p:spPr>
          <a:xfrm>
            <a:off x="978575" y="1891425"/>
            <a:ext cx="2974524" cy="2205025"/>
          </a:xfrm>
          <a:prstGeom prst="rect">
            <a:avLst/>
          </a:prstGeom>
          <a:noFill/>
          <a:ln>
            <a:noFill/>
          </a:ln>
        </p:spPr>
      </p:pic>
      <p:sp>
        <p:nvSpPr>
          <p:cNvPr id="890" name="Google Shape;890;p98"/>
          <p:cNvSpPr txBox="1"/>
          <p:nvPr/>
        </p:nvSpPr>
        <p:spPr>
          <a:xfrm>
            <a:off x="4717275" y="1191450"/>
            <a:ext cx="3814800" cy="47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latin typeface="Livvic"/>
                <a:ea typeface="Livvic"/>
                <a:cs typeface="Livvic"/>
                <a:sym typeface="Livvic"/>
              </a:rPr>
              <a:t>1. Create a strip that shows tenths. Label the parts. How did you partition the strip?</a:t>
            </a:r>
            <a:endParaRPr>
              <a:solidFill>
                <a:srgbClr val="0097A7"/>
              </a:solidFill>
              <a:latin typeface="Livvic"/>
              <a:ea typeface="Livvic"/>
              <a:cs typeface="Livvic"/>
              <a:sym typeface="Livvic"/>
            </a:endParaRPr>
          </a:p>
          <a:p>
            <a:pPr indent="0" lvl="0" marL="0" rtl="0" algn="l">
              <a:spcBef>
                <a:spcPts val="1000"/>
              </a:spcBef>
              <a:spcAft>
                <a:spcPts val="0"/>
              </a:spcAft>
              <a:buNone/>
            </a:pPr>
            <a:r>
              <a:rPr lang="en">
                <a:solidFill>
                  <a:srgbClr val="0097A7"/>
                </a:solidFill>
                <a:latin typeface="Livvic"/>
                <a:ea typeface="Livvic"/>
                <a:cs typeface="Livvic"/>
                <a:sym typeface="Livvic"/>
              </a:rPr>
              <a:t>2. Create a strip that shows twelfths. Label the parts. How did you partition the strip?</a:t>
            </a:r>
            <a:endParaRPr>
              <a:solidFill>
                <a:srgbClr val="0097A7"/>
              </a:solidFill>
              <a:latin typeface="Livvic"/>
              <a:ea typeface="Livvic"/>
              <a:cs typeface="Livvic"/>
              <a:sym typeface="Livvic"/>
            </a:endParaRPr>
          </a:p>
          <a:p>
            <a:pPr indent="0" lvl="0" marL="0" rtl="0" algn="l">
              <a:spcBef>
                <a:spcPts val="1000"/>
              </a:spcBef>
              <a:spcAft>
                <a:spcPts val="0"/>
              </a:spcAft>
              <a:buNone/>
            </a:pPr>
            <a:r>
              <a:rPr lang="en">
                <a:solidFill>
                  <a:srgbClr val="0097A7"/>
                </a:solidFill>
                <a:latin typeface="Livvic"/>
                <a:ea typeface="Livvic"/>
                <a:cs typeface="Livvic"/>
                <a:sym typeface="Livvic"/>
              </a:rPr>
              <a:t>3. Jada says, “I noticed that one part of ½  is the same size as two parts of ¼  and three parts of ⅙</a:t>
            </a:r>
            <a:r>
              <a:rPr lang="en">
                <a:solidFill>
                  <a:srgbClr val="0097A7"/>
                </a:solidFill>
                <a:latin typeface="Livvic"/>
                <a:ea typeface="Livvic"/>
                <a:cs typeface="Livvic"/>
                <a:sym typeface="Livvic"/>
              </a:rPr>
              <a:t> </a:t>
            </a:r>
            <a:r>
              <a:rPr lang="en">
                <a:solidFill>
                  <a:srgbClr val="0097A7"/>
                </a:solidFill>
                <a:latin typeface="Livvic"/>
                <a:ea typeface="Livvic"/>
                <a:cs typeface="Livvic"/>
                <a:sym typeface="Livvic"/>
              </a:rPr>
              <a:t>. So ½  2/4 , 3/6 and must be equivalent. Find a fraction that is </a:t>
            </a:r>
            <a:r>
              <a:rPr b="1" lang="en">
                <a:solidFill>
                  <a:srgbClr val="0097A7"/>
                </a:solidFill>
                <a:latin typeface="Livvic"/>
                <a:ea typeface="Livvic"/>
                <a:cs typeface="Livvic"/>
                <a:sym typeface="Livvic"/>
              </a:rPr>
              <a:t>equivalent </a:t>
            </a:r>
            <a:r>
              <a:rPr lang="en">
                <a:solidFill>
                  <a:srgbClr val="0097A7"/>
                </a:solidFill>
                <a:latin typeface="Livvic"/>
                <a:ea typeface="Livvic"/>
                <a:cs typeface="Livvic"/>
                <a:sym typeface="Livvic"/>
              </a:rPr>
              <a:t>to each of the following fractions. Be prepared to explain your reasoning.</a:t>
            </a:r>
            <a:endParaRPr>
              <a:solidFill>
                <a:srgbClr val="0097A7"/>
              </a:solidFill>
              <a:latin typeface="Livvic"/>
              <a:ea typeface="Livvic"/>
              <a:cs typeface="Livvic"/>
              <a:sym typeface="Livvic"/>
            </a:endParaRPr>
          </a:p>
          <a:p>
            <a:pPr indent="-317500" lvl="0" marL="457200" rtl="0" algn="l">
              <a:spcBef>
                <a:spcPts val="1000"/>
              </a:spcBef>
              <a:spcAft>
                <a:spcPts val="0"/>
              </a:spcAft>
              <a:buClr>
                <a:srgbClr val="0097A7"/>
              </a:buClr>
              <a:buSzPts val="1400"/>
              <a:buFont typeface="Livvic"/>
              <a:buAutoNum type="alphaLcPeriod"/>
            </a:pPr>
            <a:r>
              <a:rPr lang="en">
                <a:solidFill>
                  <a:srgbClr val="0097A7"/>
                </a:solidFill>
                <a:latin typeface="Livvic"/>
                <a:ea typeface="Livvic"/>
                <a:cs typeface="Livvic"/>
                <a:sym typeface="Livvic"/>
              </a:rPr>
              <a:t>⅙</a:t>
            </a:r>
            <a:endParaRPr>
              <a:solidFill>
                <a:srgbClr val="0097A7"/>
              </a:solidFill>
              <a:latin typeface="Livvic"/>
              <a:ea typeface="Livvic"/>
              <a:cs typeface="Livvic"/>
              <a:sym typeface="Livvic"/>
            </a:endParaRPr>
          </a:p>
          <a:p>
            <a:pPr indent="-317500" lvl="0" marL="457200" rtl="0" algn="l">
              <a:spcBef>
                <a:spcPts val="1000"/>
              </a:spcBef>
              <a:spcAft>
                <a:spcPts val="0"/>
              </a:spcAft>
              <a:buClr>
                <a:srgbClr val="0097A7"/>
              </a:buClr>
              <a:buSzPts val="1400"/>
              <a:buFont typeface="Livvic"/>
              <a:buAutoNum type="alphaLcPeriod"/>
            </a:pPr>
            <a:r>
              <a:rPr lang="en">
                <a:solidFill>
                  <a:srgbClr val="0097A7"/>
                </a:solidFill>
                <a:latin typeface="Livvic"/>
                <a:ea typeface="Livvic"/>
                <a:cs typeface="Livvic"/>
                <a:sym typeface="Livvic"/>
              </a:rPr>
              <a:t>2/10</a:t>
            </a:r>
            <a:endParaRPr>
              <a:solidFill>
                <a:srgbClr val="0097A7"/>
              </a:solidFill>
              <a:latin typeface="Livvic"/>
              <a:ea typeface="Livvic"/>
              <a:cs typeface="Livvic"/>
              <a:sym typeface="Livvic"/>
            </a:endParaRPr>
          </a:p>
          <a:p>
            <a:pPr indent="-317500" lvl="0" marL="457200" rtl="0" algn="l">
              <a:spcBef>
                <a:spcPts val="1000"/>
              </a:spcBef>
              <a:spcAft>
                <a:spcPts val="0"/>
              </a:spcAft>
              <a:buClr>
                <a:srgbClr val="0097A7"/>
              </a:buClr>
              <a:buSzPts val="1400"/>
              <a:buFont typeface="Livvic"/>
              <a:buAutoNum type="alphaLcPeriod"/>
            </a:pPr>
            <a:r>
              <a:rPr lang="en">
                <a:solidFill>
                  <a:srgbClr val="0097A7"/>
                </a:solidFill>
                <a:latin typeface="Livvic"/>
                <a:ea typeface="Livvic"/>
                <a:cs typeface="Livvic"/>
                <a:sym typeface="Livvic"/>
              </a:rPr>
              <a:t>3/3</a:t>
            </a:r>
            <a:endParaRPr>
              <a:solidFill>
                <a:srgbClr val="0097A7"/>
              </a:solidFill>
              <a:latin typeface="Livvic"/>
              <a:ea typeface="Livvic"/>
              <a:cs typeface="Livvic"/>
              <a:sym typeface="Livvic"/>
            </a:endParaRPr>
          </a:p>
          <a:p>
            <a:pPr indent="0" lvl="0" marL="0" rtl="0" algn="l">
              <a:spcBef>
                <a:spcPts val="1000"/>
              </a:spcBef>
              <a:spcAft>
                <a:spcPts val="0"/>
              </a:spcAft>
              <a:buNone/>
            </a:pPr>
            <a:r>
              <a:t/>
            </a:r>
            <a:endParaRPr>
              <a:solidFill>
                <a:srgbClr val="0097A7"/>
              </a:solidFill>
              <a:latin typeface="Livvic"/>
              <a:ea typeface="Livvic"/>
              <a:cs typeface="Livvic"/>
              <a:sym typeface="Livvic"/>
            </a:endParaRPr>
          </a:p>
          <a:p>
            <a:pPr indent="0" lvl="0" marL="0" rtl="0" algn="l">
              <a:spcBef>
                <a:spcPts val="1000"/>
              </a:spcBef>
              <a:spcAft>
                <a:spcPts val="0"/>
              </a:spcAft>
              <a:buNone/>
            </a:pPr>
            <a:r>
              <a:t/>
            </a:r>
            <a:endParaRPr>
              <a:solidFill>
                <a:srgbClr val="0097A7"/>
              </a:solidFill>
              <a:latin typeface="Livvic"/>
              <a:ea typeface="Livvic"/>
              <a:cs typeface="Livvic"/>
              <a:sym typeface="Livvic"/>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99"/>
          <p:cNvSpPr txBox="1"/>
          <p:nvPr>
            <p:ph type="ctrTitle"/>
          </p:nvPr>
        </p:nvSpPr>
        <p:spPr>
          <a:xfrm>
            <a:off x="685800" y="439242"/>
            <a:ext cx="7772400" cy="66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 Fractions on Number Lines</a:t>
            </a:r>
            <a:endParaRPr b="0" sz="3200">
              <a:solidFill>
                <a:srgbClr val="595959"/>
              </a:solidFill>
              <a:latin typeface="Hepta Slab"/>
              <a:ea typeface="Hepta Slab"/>
              <a:cs typeface="Hepta Slab"/>
              <a:sym typeface="Hepta Slab"/>
            </a:endParaRPr>
          </a:p>
        </p:txBody>
      </p:sp>
      <p:sp>
        <p:nvSpPr>
          <p:cNvPr id="896" name="Google Shape;896;p9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97" name="Google Shape;897;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898" name="Google Shape;898;p99"/>
          <p:cNvPicPr preferRelativeResize="0"/>
          <p:nvPr/>
        </p:nvPicPr>
        <p:blipFill>
          <a:blip r:embed="rId3">
            <a:alphaModFix/>
          </a:blip>
          <a:stretch>
            <a:fillRect/>
          </a:stretch>
        </p:blipFill>
        <p:spPr>
          <a:xfrm>
            <a:off x="1453013" y="1309677"/>
            <a:ext cx="6237975" cy="3169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100"/>
          <p:cNvSpPr txBox="1"/>
          <p:nvPr>
            <p:ph type="ctrTitle"/>
          </p:nvPr>
        </p:nvSpPr>
        <p:spPr>
          <a:xfrm>
            <a:off x="685800" y="439242"/>
            <a:ext cx="7772400" cy="66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 Fractions on Number Lines</a:t>
            </a:r>
            <a:endParaRPr b="0" sz="3200">
              <a:solidFill>
                <a:srgbClr val="595959"/>
              </a:solidFill>
              <a:latin typeface="Hepta Slab"/>
              <a:ea typeface="Hepta Slab"/>
              <a:cs typeface="Hepta Slab"/>
              <a:sym typeface="Hepta Slab"/>
            </a:endParaRPr>
          </a:p>
        </p:txBody>
      </p:sp>
      <p:sp>
        <p:nvSpPr>
          <p:cNvPr id="904" name="Google Shape;904;p10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05" name="Google Shape;905;p1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grpSp>
        <p:nvGrpSpPr>
          <p:cNvPr id="906" name="Google Shape;906;p100"/>
          <p:cNvGrpSpPr/>
          <p:nvPr/>
        </p:nvGrpSpPr>
        <p:grpSpPr>
          <a:xfrm>
            <a:off x="602450" y="1261242"/>
            <a:ext cx="5619750" cy="1543863"/>
            <a:chOff x="602450" y="1261242"/>
            <a:chExt cx="5619750" cy="1543863"/>
          </a:xfrm>
        </p:grpSpPr>
        <p:pic>
          <p:nvPicPr>
            <p:cNvPr id="907" name="Google Shape;907;p100"/>
            <p:cNvPicPr preferRelativeResize="0"/>
            <p:nvPr/>
          </p:nvPicPr>
          <p:blipFill>
            <a:blip r:embed="rId3">
              <a:alphaModFix/>
            </a:blip>
            <a:stretch>
              <a:fillRect/>
            </a:stretch>
          </p:blipFill>
          <p:spPr>
            <a:xfrm>
              <a:off x="602450" y="1261242"/>
              <a:ext cx="5619750" cy="1085850"/>
            </a:xfrm>
            <a:prstGeom prst="rect">
              <a:avLst/>
            </a:prstGeom>
            <a:noFill/>
            <a:ln cap="flat" cmpd="sng" w="19050">
              <a:solidFill>
                <a:srgbClr val="000000"/>
              </a:solidFill>
              <a:prstDash val="solid"/>
              <a:round/>
              <a:headEnd len="sm" w="sm" type="none"/>
              <a:tailEnd len="sm" w="sm" type="none"/>
            </a:ln>
          </p:spPr>
        </p:pic>
        <p:pic>
          <p:nvPicPr>
            <p:cNvPr id="908" name="Google Shape;908;p100"/>
            <p:cNvPicPr preferRelativeResize="0"/>
            <p:nvPr/>
          </p:nvPicPr>
          <p:blipFill>
            <a:blip r:embed="rId4">
              <a:alphaModFix/>
            </a:blip>
            <a:stretch>
              <a:fillRect/>
            </a:stretch>
          </p:blipFill>
          <p:spPr>
            <a:xfrm>
              <a:off x="1014400" y="2338380"/>
              <a:ext cx="4667250" cy="466725"/>
            </a:xfrm>
            <a:prstGeom prst="rect">
              <a:avLst/>
            </a:prstGeom>
            <a:noFill/>
            <a:ln cap="flat" cmpd="sng" w="19050">
              <a:solidFill>
                <a:srgbClr val="000000"/>
              </a:solidFill>
              <a:prstDash val="solid"/>
              <a:round/>
              <a:headEnd len="sm" w="sm" type="none"/>
              <a:tailEnd len="sm" w="sm" type="none"/>
            </a:ln>
          </p:spPr>
        </p:pic>
      </p:grpSp>
      <p:pic>
        <p:nvPicPr>
          <p:cNvPr id="909" name="Google Shape;909;p100"/>
          <p:cNvPicPr preferRelativeResize="0"/>
          <p:nvPr/>
        </p:nvPicPr>
        <p:blipFill>
          <a:blip r:embed="rId5">
            <a:alphaModFix/>
          </a:blip>
          <a:stretch>
            <a:fillRect/>
          </a:stretch>
        </p:blipFill>
        <p:spPr>
          <a:xfrm>
            <a:off x="2788450" y="3118230"/>
            <a:ext cx="5591175" cy="1133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101"/>
          <p:cNvSpPr txBox="1"/>
          <p:nvPr>
            <p:ph type="ctrTitle"/>
          </p:nvPr>
        </p:nvSpPr>
        <p:spPr>
          <a:xfrm>
            <a:off x="685800" y="42766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915" name="Google Shape;915;p101"/>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16" name="Google Shape;916;p101"/>
          <p:cNvSpPr/>
          <p:nvPr/>
        </p:nvSpPr>
        <p:spPr>
          <a:xfrm flipH="1">
            <a:off x="1912993" y="2089552"/>
            <a:ext cx="1976785" cy="165474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101"/>
          <p:cNvSpPr txBox="1"/>
          <p:nvPr/>
        </p:nvSpPr>
        <p:spPr>
          <a:xfrm>
            <a:off x="2084574" y="2403446"/>
            <a:ext cx="1633500" cy="47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did you know which number line to choose?</a:t>
            </a:r>
            <a:endParaRPr b="1">
              <a:latin typeface="Quicksand"/>
              <a:ea typeface="Quicksand"/>
              <a:cs typeface="Quicksand"/>
              <a:sym typeface="Quicksand"/>
            </a:endParaRPr>
          </a:p>
        </p:txBody>
      </p:sp>
      <p:pic>
        <p:nvPicPr>
          <p:cNvPr id="918" name="Google Shape;918;p101"/>
          <p:cNvPicPr preferRelativeResize="0"/>
          <p:nvPr/>
        </p:nvPicPr>
        <p:blipFill>
          <a:blip r:embed="rId3">
            <a:alphaModFix/>
          </a:blip>
          <a:stretch>
            <a:fillRect/>
          </a:stretch>
        </p:blipFill>
        <p:spPr>
          <a:xfrm>
            <a:off x="3889775" y="3453850"/>
            <a:ext cx="1689700" cy="1062775"/>
          </a:xfrm>
          <a:prstGeom prst="rect">
            <a:avLst/>
          </a:prstGeom>
          <a:noFill/>
          <a:ln>
            <a:noFill/>
          </a:ln>
        </p:spPr>
      </p:pic>
      <p:sp>
        <p:nvSpPr>
          <p:cNvPr id="919" name="Google Shape;919;p101"/>
          <p:cNvSpPr txBox="1"/>
          <p:nvPr/>
        </p:nvSpPr>
        <p:spPr>
          <a:xfrm>
            <a:off x="7820650" y="267250"/>
            <a:ext cx="120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920" name="Google Shape;920;p101"/>
          <p:cNvSpPr/>
          <p:nvPr/>
        </p:nvSpPr>
        <p:spPr>
          <a:xfrm>
            <a:off x="5087204" y="1639502"/>
            <a:ext cx="1931524" cy="181435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101"/>
          <p:cNvSpPr txBox="1"/>
          <p:nvPr/>
        </p:nvSpPr>
        <p:spPr>
          <a:xfrm>
            <a:off x="5208163" y="1832375"/>
            <a:ext cx="1689600" cy="30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did you know where to put a point to locate a fraction?</a:t>
            </a:r>
            <a:endParaRPr b="1">
              <a:latin typeface="Quicksand"/>
              <a:ea typeface="Quicksand"/>
              <a:cs typeface="Quicksand"/>
              <a:sym typeface="Quicksand"/>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102"/>
          <p:cNvSpPr txBox="1"/>
          <p:nvPr>
            <p:ph type="ctrTitle"/>
          </p:nvPr>
        </p:nvSpPr>
        <p:spPr>
          <a:xfrm>
            <a:off x="685800" y="42766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927" name="Google Shape;927;p102"/>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28" name="Google Shape;928;p102"/>
          <p:cNvSpPr/>
          <p:nvPr/>
        </p:nvSpPr>
        <p:spPr>
          <a:xfrm flipH="1">
            <a:off x="1795118" y="2743202"/>
            <a:ext cx="1976785" cy="165474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102"/>
          <p:cNvSpPr txBox="1"/>
          <p:nvPr/>
        </p:nvSpPr>
        <p:spPr>
          <a:xfrm>
            <a:off x="1966774" y="2959521"/>
            <a:ext cx="1633500" cy="47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is representing a fraction like 6/10 on a number line like representing it on a fraction strip?</a:t>
            </a:r>
            <a:endParaRPr b="1" sz="1100">
              <a:latin typeface="Quicksand"/>
              <a:ea typeface="Quicksand"/>
              <a:cs typeface="Quicksand"/>
              <a:sym typeface="Quicksand"/>
            </a:endParaRPr>
          </a:p>
        </p:txBody>
      </p:sp>
      <p:pic>
        <p:nvPicPr>
          <p:cNvPr id="930" name="Google Shape;930;p102"/>
          <p:cNvPicPr preferRelativeResize="0"/>
          <p:nvPr/>
        </p:nvPicPr>
        <p:blipFill>
          <a:blip r:embed="rId3">
            <a:alphaModFix/>
          </a:blip>
          <a:stretch>
            <a:fillRect/>
          </a:stretch>
        </p:blipFill>
        <p:spPr>
          <a:xfrm>
            <a:off x="4404125" y="3625300"/>
            <a:ext cx="1689700" cy="1062775"/>
          </a:xfrm>
          <a:prstGeom prst="rect">
            <a:avLst/>
          </a:prstGeom>
          <a:noFill/>
          <a:ln>
            <a:noFill/>
          </a:ln>
        </p:spPr>
      </p:pic>
      <p:sp>
        <p:nvSpPr>
          <p:cNvPr id="931" name="Google Shape;931;p102"/>
          <p:cNvSpPr txBox="1"/>
          <p:nvPr/>
        </p:nvSpPr>
        <p:spPr>
          <a:xfrm>
            <a:off x="7820650" y="267250"/>
            <a:ext cx="120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932" name="Google Shape;932;p102"/>
          <p:cNvSpPr/>
          <p:nvPr/>
        </p:nvSpPr>
        <p:spPr>
          <a:xfrm>
            <a:off x="6287354" y="2175277"/>
            <a:ext cx="1931524" cy="181435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102"/>
          <p:cNvSpPr txBox="1"/>
          <p:nvPr/>
        </p:nvSpPr>
        <p:spPr>
          <a:xfrm>
            <a:off x="6333313" y="2743200"/>
            <a:ext cx="1689600" cy="30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is it different?</a:t>
            </a:r>
            <a:endParaRPr b="1">
              <a:latin typeface="Quicksand"/>
              <a:ea typeface="Quicksand"/>
              <a:cs typeface="Quicksand"/>
              <a:sym typeface="Quicksand"/>
            </a:endParaRPr>
          </a:p>
        </p:txBody>
      </p:sp>
      <p:pic>
        <p:nvPicPr>
          <p:cNvPr id="934" name="Google Shape;934;p102"/>
          <p:cNvPicPr preferRelativeResize="0"/>
          <p:nvPr/>
        </p:nvPicPr>
        <p:blipFill>
          <a:blip r:embed="rId4">
            <a:alphaModFix/>
          </a:blip>
          <a:stretch>
            <a:fillRect/>
          </a:stretch>
        </p:blipFill>
        <p:spPr>
          <a:xfrm>
            <a:off x="3658550" y="1212478"/>
            <a:ext cx="2192175" cy="174705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938" name="Shape 938"/>
        <p:cNvGrpSpPr/>
        <p:nvPr/>
      </p:nvGrpSpPr>
      <p:grpSpPr>
        <a:xfrm>
          <a:off x="0" y="0"/>
          <a:ext cx="0" cy="0"/>
          <a:chOff x="0" y="0"/>
          <a:chExt cx="0" cy="0"/>
        </a:xfrm>
      </p:grpSpPr>
      <p:sp>
        <p:nvSpPr>
          <p:cNvPr id="939" name="Google Shape;939;p103"/>
          <p:cNvSpPr txBox="1"/>
          <p:nvPr>
            <p:ph type="ctrTitle"/>
          </p:nvPr>
        </p:nvSpPr>
        <p:spPr>
          <a:xfrm>
            <a:off x="685800" y="1768453"/>
            <a:ext cx="7772400" cy="105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Fractions on Number Lines</a:t>
            </a:r>
            <a:endParaRPr sz="4400">
              <a:latin typeface="Hepta Slab"/>
              <a:ea typeface="Hepta Slab"/>
              <a:cs typeface="Hepta Slab"/>
              <a:sym typeface="Hepta Slab"/>
            </a:endParaRPr>
          </a:p>
        </p:txBody>
      </p:sp>
      <p:sp>
        <p:nvSpPr>
          <p:cNvPr id="940" name="Google Shape;940;p103"/>
          <p:cNvSpPr txBox="1"/>
          <p:nvPr/>
        </p:nvSpPr>
        <p:spPr>
          <a:xfrm>
            <a:off x="2778450" y="2906325"/>
            <a:ext cx="481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investigate equivalent fractions on a number line.</a:t>
            </a:r>
            <a:endParaRPr>
              <a:latin typeface="Quicksand"/>
              <a:ea typeface="Quicksand"/>
              <a:cs typeface="Quicksand"/>
              <a:sym typeface="Quicksand"/>
            </a:endParaRPr>
          </a:p>
        </p:txBody>
      </p:sp>
      <p:sp>
        <p:nvSpPr>
          <p:cNvPr id="941" name="Google Shape;941;p103"/>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10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4.NF.A.1</a:t>
            </a:r>
            <a:endParaRPr sz="1100">
              <a:latin typeface="Quicksand"/>
              <a:ea typeface="Quicksand"/>
              <a:cs typeface="Quicksand"/>
              <a:sym typeface="Quicksand"/>
            </a:endParaRPr>
          </a:p>
        </p:txBody>
      </p:sp>
      <p:sp>
        <p:nvSpPr>
          <p:cNvPr id="943" name="Google Shape;943;p103"/>
          <p:cNvSpPr txBox="1"/>
          <p:nvPr/>
        </p:nvSpPr>
        <p:spPr>
          <a:xfrm>
            <a:off x="6854125" y="-1733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sp>
        <p:nvSpPr>
          <p:cNvPr id="948" name="Google Shape;948;p104"/>
          <p:cNvSpPr txBox="1"/>
          <p:nvPr>
            <p:ph type="ctrTitle"/>
          </p:nvPr>
        </p:nvSpPr>
        <p:spPr>
          <a:xfrm>
            <a:off x="685800" y="473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Number Talk</a:t>
            </a:r>
            <a:endParaRPr b="0" sz="3400">
              <a:solidFill>
                <a:srgbClr val="595959"/>
              </a:solidFill>
              <a:latin typeface="Hepta Slab"/>
              <a:ea typeface="Hepta Slab"/>
              <a:cs typeface="Hepta Slab"/>
              <a:sym typeface="Hepta Slab"/>
            </a:endParaRPr>
          </a:p>
        </p:txBody>
      </p:sp>
      <p:sp>
        <p:nvSpPr>
          <p:cNvPr id="949" name="Google Shape;949;p10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50" name="Google Shape;950;p1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51" name="Google Shape;951;p104"/>
          <p:cNvSpPr/>
          <p:nvPr/>
        </p:nvSpPr>
        <p:spPr>
          <a:xfrm rot="-685879">
            <a:off x="624382" y="18164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104"/>
          <p:cNvSpPr txBox="1"/>
          <p:nvPr/>
        </p:nvSpPr>
        <p:spPr>
          <a:xfrm rot="-751316">
            <a:off x="983237" y="17769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Find the value of each product mentally. </a:t>
            </a:r>
            <a:endParaRPr b="1" sz="1600">
              <a:solidFill>
                <a:srgbClr val="0097A7"/>
              </a:solidFill>
              <a:latin typeface="Caveat Brush"/>
              <a:ea typeface="Caveat Brush"/>
              <a:cs typeface="Caveat Brush"/>
              <a:sym typeface="Caveat Brush"/>
            </a:endParaRPr>
          </a:p>
        </p:txBody>
      </p:sp>
      <p:pic>
        <p:nvPicPr>
          <p:cNvPr id="953" name="Google Shape;953;p104"/>
          <p:cNvPicPr preferRelativeResize="0"/>
          <p:nvPr/>
        </p:nvPicPr>
        <p:blipFill>
          <a:blip r:embed="rId3">
            <a:alphaModFix/>
          </a:blip>
          <a:stretch>
            <a:fillRect/>
          </a:stretch>
        </p:blipFill>
        <p:spPr>
          <a:xfrm>
            <a:off x="4138625" y="1948325"/>
            <a:ext cx="980400" cy="739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105"/>
          <p:cNvSpPr txBox="1"/>
          <p:nvPr>
            <p:ph type="ctrTitle"/>
          </p:nvPr>
        </p:nvSpPr>
        <p:spPr>
          <a:xfrm>
            <a:off x="685800" y="473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Number Talk</a:t>
            </a:r>
            <a:endParaRPr b="0" sz="3400">
              <a:solidFill>
                <a:srgbClr val="595959"/>
              </a:solidFill>
              <a:latin typeface="Hepta Slab"/>
              <a:ea typeface="Hepta Slab"/>
              <a:cs typeface="Hepta Slab"/>
              <a:sym typeface="Hepta Slab"/>
            </a:endParaRPr>
          </a:p>
        </p:txBody>
      </p:sp>
      <p:sp>
        <p:nvSpPr>
          <p:cNvPr id="959" name="Google Shape;959;p10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60" name="Google Shape;960;p1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61" name="Google Shape;961;p105"/>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105"/>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Find the value of each product mentally. </a:t>
            </a:r>
            <a:endParaRPr b="1" sz="1600">
              <a:solidFill>
                <a:srgbClr val="0097A7"/>
              </a:solidFill>
              <a:latin typeface="Caveat Brush"/>
              <a:ea typeface="Caveat Brush"/>
              <a:cs typeface="Caveat Brush"/>
              <a:sym typeface="Caveat Brush"/>
            </a:endParaRPr>
          </a:p>
        </p:txBody>
      </p:sp>
      <p:pic>
        <p:nvPicPr>
          <p:cNvPr id="963" name="Google Shape;963;p105"/>
          <p:cNvPicPr preferRelativeResize="0"/>
          <p:nvPr/>
        </p:nvPicPr>
        <p:blipFill>
          <a:blip r:embed="rId3">
            <a:alphaModFix/>
          </a:blip>
          <a:stretch>
            <a:fillRect/>
          </a:stretch>
        </p:blipFill>
        <p:spPr>
          <a:xfrm>
            <a:off x="4181475" y="2045950"/>
            <a:ext cx="980400" cy="57932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106"/>
          <p:cNvSpPr txBox="1"/>
          <p:nvPr>
            <p:ph type="ctrTitle"/>
          </p:nvPr>
        </p:nvSpPr>
        <p:spPr>
          <a:xfrm>
            <a:off x="685800" y="473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Number Talk</a:t>
            </a:r>
            <a:endParaRPr b="0" sz="3400">
              <a:solidFill>
                <a:srgbClr val="595959"/>
              </a:solidFill>
              <a:latin typeface="Hepta Slab"/>
              <a:ea typeface="Hepta Slab"/>
              <a:cs typeface="Hepta Slab"/>
              <a:sym typeface="Hepta Slab"/>
            </a:endParaRPr>
          </a:p>
        </p:txBody>
      </p:sp>
      <p:sp>
        <p:nvSpPr>
          <p:cNvPr id="969" name="Google Shape;969;p10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70" name="Google Shape;970;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71" name="Google Shape;971;p106"/>
          <p:cNvSpPr/>
          <p:nvPr/>
        </p:nvSpPr>
        <p:spPr>
          <a:xfrm rot="-685879">
            <a:off x="709957" y="1837838"/>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106"/>
          <p:cNvSpPr txBox="1"/>
          <p:nvPr/>
        </p:nvSpPr>
        <p:spPr>
          <a:xfrm rot="-751316">
            <a:off x="1068812" y="17984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Find the value of each product mentally. </a:t>
            </a:r>
            <a:endParaRPr b="1" sz="1600">
              <a:solidFill>
                <a:srgbClr val="0097A7"/>
              </a:solidFill>
              <a:latin typeface="Caveat Brush"/>
              <a:ea typeface="Caveat Brush"/>
              <a:cs typeface="Caveat Brush"/>
              <a:sym typeface="Caveat Brush"/>
            </a:endParaRPr>
          </a:p>
        </p:txBody>
      </p:sp>
      <p:pic>
        <p:nvPicPr>
          <p:cNvPr id="973" name="Google Shape;973;p106"/>
          <p:cNvPicPr preferRelativeResize="0"/>
          <p:nvPr/>
        </p:nvPicPr>
        <p:blipFill>
          <a:blip r:embed="rId3">
            <a:alphaModFix/>
          </a:blip>
          <a:stretch>
            <a:fillRect/>
          </a:stretch>
        </p:blipFill>
        <p:spPr>
          <a:xfrm>
            <a:off x="4074325" y="2098350"/>
            <a:ext cx="876300" cy="719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sp>
        <p:nvSpPr>
          <p:cNvPr id="978" name="Google Shape;978;p107"/>
          <p:cNvSpPr txBox="1"/>
          <p:nvPr>
            <p:ph type="ctrTitle"/>
          </p:nvPr>
        </p:nvSpPr>
        <p:spPr>
          <a:xfrm>
            <a:off x="685800" y="473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Number Talk</a:t>
            </a:r>
            <a:endParaRPr b="0" sz="3400">
              <a:solidFill>
                <a:srgbClr val="595959"/>
              </a:solidFill>
              <a:latin typeface="Hepta Slab"/>
              <a:ea typeface="Hepta Slab"/>
              <a:cs typeface="Hepta Slab"/>
              <a:sym typeface="Hepta Slab"/>
            </a:endParaRPr>
          </a:p>
        </p:txBody>
      </p:sp>
      <p:sp>
        <p:nvSpPr>
          <p:cNvPr id="979" name="Google Shape;979;p10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80" name="Google Shape;980;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81" name="Google Shape;981;p107"/>
          <p:cNvSpPr/>
          <p:nvPr/>
        </p:nvSpPr>
        <p:spPr>
          <a:xfrm rot="-685879">
            <a:off x="635107" y="18164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107"/>
          <p:cNvSpPr txBox="1"/>
          <p:nvPr/>
        </p:nvSpPr>
        <p:spPr>
          <a:xfrm rot="-751316">
            <a:off x="993962" y="17769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Find the value of each product mentally. </a:t>
            </a:r>
            <a:endParaRPr b="1" sz="1600">
              <a:solidFill>
                <a:srgbClr val="0097A7"/>
              </a:solidFill>
              <a:latin typeface="Caveat Brush"/>
              <a:ea typeface="Caveat Brush"/>
              <a:cs typeface="Caveat Brush"/>
              <a:sym typeface="Caveat Brush"/>
            </a:endParaRPr>
          </a:p>
        </p:txBody>
      </p:sp>
      <p:pic>
        <p:nvPicPr>
          <p:cNvPr id="983" name="Google Shape;983;p107"/>
          <p:cNvPicPr preferRelativeResize="0"/>
          <p:nvPr/>
        </p:nvPicPr>
        <p:blipFill>
          <a:blip r:embed="rId3">
            <a:alphaModFix/>
          </a:blip>
          <a:stretch>
            <a:fillRect/>
          </a:stretch>
        </p:blipFill>
        <p:spPr>
          <a:xfrm>
            <a:off x="3892150" y="2259100"/>
            <a:ext cx="1079900" cy="752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108"/>
          <p:cNvSpPr txBox="1"/>
          <p:nvPr>
            <p:ph type="ctrTitle"/>
          </p:nvPr>
        </p:nvSpPr>
        <p:spPr>
          <a:xfrm>
            <a:off x="685800" y="439243"/>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All Lined Up</a:t>
            </a:r>
            <a:endParaRPr b="0" sz="3400">
              <a:solidFill>
                <a:srgbClr val="595959"/>
              </a:solidFill>
              <a:latin typeface="Hepta Slab"/>
              <a:ea typeface="Hepta Slab"/>
              <a:cs typeface="Hepta Slab"/>
              <a:sym typeface="Hepta Slab"/>
            </a:endParaRPr>
          </a:p>
        </p:txBody>
      </p:sp>
      <p:sp>
        <p:nvSpPr>
          <p:cNvPr id="989" name="Google Shape;989;p10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90" name="Google Shape;990;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91" name="Google Shape;991;p108"/>
          <p:cNvPicPr preferRelativeResize="0"/>
          <p:nvPr/>
        </p:nvPicPr>
        <p:blipFill>
          <a:blip r:embed="rId3">
            <a:alphaModFix/>
          </a:blip>
          <a:stretch>
            <a:fillRect/>
          </a:stretch>
        </p:blipFill>
        <p:spPr>
          <a:xfrm>
            <a:off x="634650" y="1426425"/>
            <a:ext cx="4089849" cy="2513050"/>
          </a:xfrm>
          <a:prstGeom prst="rect">
            <a:avLst/>
          </a:prstGeom>
          <a:noFill/>
          <a:ln cap="flat" cmpd="sng" w="19050">
            <a:solidFill>
              <a:schemeClr val="dk2"/>
            </a:solidFill>
            <a:prstDash val="solid"/>
            <a:round/>
            <a:headEnd len="sm" w="sm" type="none"/>
            <a:tailEnd len="sm" w="sm" type="none"/>
          </a:ln>
        </p:spPr>
      </p:pic>
      <p:pic>
        <p:nvPicPr>
          <p:cNvPr id="992" name="Google Shape;992;p108"/>
          <p:cNvPicPr preferRelativeResize="0"/>
          <p:nvPr/>
        </p:nvPicPr>
        <p:blipFill>
          <a:blip r:embed="rId4">
            <a:alphaModFix/>
          </a:blip>
          <a:stretch>
            <a:fillRect/>
          </a:stretch>
        </p:blipFill>
        <p:spPr>
          <a:xfrm>
            <a:off x="4931275" y="2129502"/>
            <a:ext cx="4089850" cy="110690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109"/>
          <p:cNvSpPr txBox="1"/>
          <p:nvPr>
            <p:ph type="ctrTitle"/>
          </p:nvPr>
        </p:nvSpPr>
        <p:spPr>
          <a:xfrm>
            <a:off x="685800" y="439243"/>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All Lined Up</a:t>
            </a:r>
            <a:endParaRPr b="0" sz="3400">
              <a:solidFill>
                <a:srgbClr val="595959"/>
              </a:solidFill>
              <a:latin typeface="Hepta Slab"/>
              <a:ea typeface="Hepta Slab"/>
              <a:cs typeface="Hepta Slab"/>
              <a:sym typeface="Hepta Slab"/>
            </a:endParaRPr>
          </a:p>
        </p:txBody>
      </p:sp>
      <p:sp>
        <p:nvSpPr>
          <p:cNvPr id="998" name="Google Shape;998;p10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99" name="Google Shape;999;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00" name="Google Shape;1000;p109"/>
          <p:cNvSpPr txBox="1"/>
          <p:nvPr/>
        </p:nvSpPr>
        <p:spPr>
          <a:xfrm>
            <a:off x="782250" y="1307300"/>
            <a:ext cx="61722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109"/>
          <p:cNvSpPr txBox="1"/>
          <p:nvPr/>
        </p:nvSpPr>
        <p:spPr>
          <a:xfrm>
            <a:off x="364350" y="1307300"/>
            <a:ext cx="85497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rPr>
              <a:t>2. Label the point on each number line with a fraction it describes. Be prepared to explain your reasoning. </a:t>
            </a:r>
            <a:endParaRPr>
              <a:solidFill>
                <a:srgbClr val="0097A7"/>
              </a:solidFill>
            </a:endParaRPr>
          </a:p>
        </p:txBody>
      </p:sp>
      <p:pic>
        <p:nvPicPr>
          <p:cNvPr id="1002" name="Google Shape;1002;p109"/>
          <p:cNvPicPr preferRelativeResize="0"/>
          <p:nvPr/>
        </p:nvPicPr>
        <p:blipFill>
          <a:blip r:embed="rId3">
            <a:alphaModFix/>
          </a:blip>
          <a:stretch>
            <a:fillRect/>
          </a:stretch>
        </p:blipFill>
        <p:spPr>
          <a:xfrm>
            <a:off x="548875" y="1761800"/>
            <a:ext cx="2169242" cy="2811400"/>
          </a:xfrm>
          <a:prstGeom prst="rect">
            <a:avLst/>
          </a:prstGeom>
          <a:noFill/>
          <a:ln cap="flat" cmpd="sng" w="19050">
            <a:solidFill>
              <a:schemeClr val="dk2"/>
            </a:solidFill>
            <a:prstDash val="solid"/>
            <a:round/>
            <a:headEnd len="sm" w="sm" type="none"/>
            <a:tailEnd len="sm" w="sm" type="none"/>
          </a:ln>
        </p:spPr>
      </p:pic>
      <p:pic>
        <p:nvPicPr>
          <p:cNvPr id="1003" name="Google Shape;1003;p109"/>
          <p:cNvPicPr preferRelativeResize="0"/>
          <p:nvPr/>
        </p:nvPicPr>
        <p:blipFill>
          <a:blip r:embed="rId4">
            <a:alphaModFix/>
          </a:blip>
          <a:stretch>
            <a:fillRect/>
          </a:stretch>
        </p:blipFill>
        <p:spPr>
          <a:xfrm>
            <a:off x="2913392" y="1776850"/>
            <a:ext cx="2819400" cy="2781300"/>
          </a:xfrm>
          <a:prstGeom prst="rect">
            <a:avLst/>
          </a:prstGeom>
          <a:noFill/>
          <a:ln cap="flat" cmpd="sng" w="19050">
            <a:solidFill>
              <a:schemeClr val="dk2"/>
            </a:solidFill>
            <a:prstDash val="solid"/>
            <a:round/>
            <a:headEnd len="sm" w="sm" type="none"/>
            <a:tailEnd len="sm" w="sm" type="none"/>
          </a:ln>
        </p:spPr>
      </p:pic>
      <p:pic>
        <p:nvPicPr>
          <p:cNvPr id="1004" name="Google Shape;1004;p109"/>
          <p:cNvPicPr preferRelativeResize="0"/>
          <p:nvPr/>
        </p:nvPicPr>
        <p:blipFill>
          <a:blip r:embed="rId5">
            <a:alphaModFix/>
          </a:blip>
          <a:stretch>
            <a:fillRect/>
          </a:stretch>
        </p:blipFill>
        <p:spPr>
          <a:xfrm>
            <a:off x="5885192" y="1795900"/>
            <a:ext cx="2705100" cy="2743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110"/>
          <p:cNvSpPr txBox="1"/>
          <p:nvPr>
            <p:ph type="ctrTitle"/>
          </p:nvPr>
        </p:nvSpPr>
        <p:spPr>
          <a:xfrm>
            <a:off x="685800" y="45079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How Far to Run?</a:t>
            </a:r>
            <a:endParaRPr b="0" sz="3400">
              <a:solidFill>
                <a:srgbClr val="595959"/>
              </a:solidFill>
              <a:latin typeface="Hepta Slab"/>
              <a:ea typeface="Hepta Slab"/>
              <a:cs typeface="Hepta Slab"/>
              <a:sym typeface="Hepta Slab"/>
            </a:endParaRPr>
          </a:p>
        </p:txBody>
      </p:sp>
      <p:sp>
        <p:nvSpPr>
          <p:cNvPr id="1010" name="Google Shape;1010;p11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11" name="Google Shape;1011;p11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12" name="Google Shape;1012;p110"/>
          <p:cNvPicPr preferRelativeResize="0"/>
          <p:nvPr/>
        </p:nvPicPr>
        <p:blipFill>
          <a:blip r:embed="rId3">
            <a:alphaModFix/>
          </a:blip>
          <a:stretch>
            <a:fillRect/>
          </a:stretch>
        </p:blipFill>
        <p:spPr>
          <a:xfrm>
            <a:off x="806075" y="1192717"/>
            <a:ext cx="5753100" cy="3400425"/>
          </a:xfrm>
          <a:prstGeom prst="rect">
            <a:avLst/>
          </a:prstGeom>
          <a:noFill/>
          <a:ln cap="flat" cmpd="sng" w="19050">
            <a:solidFill>
              <a:schemeClr val="dk2"/>
            </a:solidFill>
            <a:prstDash val="solid"/>
            <a:round/>
            <a:headEnd len="sm" w="sm" type="none"/>
            <a:tailEnd len="sm" w="sm" type="none"/>
          </a:ln>
        </p:spPr>
      </p:pic>
      <p:pic>
        <p:nvPicPr>
          <p:cNvPr id="1013" name="Google Shape;1013;p110"/>
          <p:cNvPicPr preferRelativeResize="0"/>
          <p:nvPr/>
        </p:nvPicPr>
        <p:blipFill>
          <a:blip r:embed="rId4">
            <a:alphaModFix/>
          </a:blip>
          <a:stretch>
            <a:fillRect/>
          </a:stretch>
        </p:blipFill>
        <p:spPr>
          <a:xfrm rot="656110">
            <a:off x="6793775" y="2097605"/>
            <a:ext cx="2095500" cy="1590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sp>
        <p:nvSpPr>
          <p:cNvPr id="1018" name="Google Shape;1018;p111"/>
          <p:cNvSpPr txBox="1"/>
          <p:nvPr>
            <p:ph type="ctrTitle"/>
          </p:nvPr>
        </p:nvSpPr>
        <p:spPr>
          <a:xfrm>
            <a:off x="685800" y="45079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How Far to Run?</a:t>
            </a:r>
            <a:endParaRPr b="0" sz="3400">
              <a:solidFill>
                <a:srgbClr val="595959"/>
              </a:solidFill>
              <a:latin typeface="Hepta Slab"/>
              <a:ea typeface="Hepta Slab"/>
              <a:cs typeface="Hepta Slab"/>
              <a:sym typeface="Hepta Slab"/>
            </a:endParaRPr>
          </a:p>
        </p:txBody>
      </p:sp>
      <p:sp>
        <p:nvSpPr>
          <p:cNvPr id="1019" name="Google Shape;1019;p11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20" name="Google Shape;1020;p11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21" name="Google Shape;1021;p111"/>
          <p:cNvPicPr preferRelativeResize="0"/>
          <p:nvPr/>
        </p:nvPicPr>
        <p:blipFill>
          <a:blip r:embed="rId3">
            <a:alphaModFix/>
          </a:blip>
          <a:stretch>
            <a:fillRect/>
          </a:stretch>
        </p:blipFill>
        <p:spPr>
          <a:xfrm flipH="1" rot="-656110">
            <a:off x="600125" y="1776405"/>
            <a:ext cx="2095500" cy="1590675"/>
          </a:xfrm>
          <a:prstGeom prst="rect">
            <a:avLst/>
          </a:prstGeom>
          <a:noFill/>
          <a:ln cap="flat" cmpd="sng" w="19050">
            <a:solidFill>
              <a:schemeClr val="dk2"/>
            </a:solidFill>
            <a:prstDash val="solid"/>
            <a:round/>
            <a:headEnd len="sm" w="sm" type="none"/>
            <a:tailEnd len="sm" w="sm" type="none"/>
          </a:ln>
        </p:spPr>
      </p:pic>
      <p:pic>
        <p:nvPicPr>
          <p:cNvPr id="1022" name="Google Shape;1022;p111"/>
          <p:cNvPicPr preferRelativeResize="0"/>
          <p:nvPr/>
        </p:nvPicPr>
        <p:blipFill>
          <a:blip r:embed="rId4">
            <a:alphaModFix/>
          </a:blip>
          <a:stretch>
            <a:fillRect/>
          </a:stretch>
        </p:blipFill>
        <p:spPr>
          <a:xfrm>
            <a:off x="3256102" y="1388001"/>
            <a:ext cx="4485696" cy="1617975"/>
          </a:xfrm>
          <a:prstGeom prst="rect">
            <a:avLst/>
          </a:prstGeom>
          <a:noFill/>
          <a:ln cap="flat" cmpd="sng" w="19050">
            <a:solidFill>
              <a:schemeClr val="dk2"/>
            </a:solidFill>
            <a:prstDash val="solid"/>
            <a:round/>
            <a:headEnd len="sm" w="sm" type="none"/>
            <a:tailEnd len="sm" w="sm" type="none"/>
          </a:ln>
        </p:spPr>
      </p:pic>
      <p:pic>
        <p:nvPicPr>
          <p:cNvPr id="1023" name="Google Shape;1023;p111"/>
          <p:cNvPicPr preferRelativeResize="0"/>
          <p:nvPr/>
        </p:nvPicPr>
        <p:blipFill>
          <a:blip r:embed="rId5">
            <a:alphaModFix/>
          </a:blip>
          <a:stretch>
            <a:fillRect/>
          </a:stretch>
        </p:blipFill>
        <p:spPr>
          <a:xfrm>
            <a:off x="3697825" y="3232251"/>
            <a:ext cx="3753625" cy="700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7" name="Shape 1027"/>
        <p:cNvGrpSpPr/>
        <p:nvPr/>
      </p:nvGrpSpPr>
      <p:grpSpPr>
        <a:xfrm>
          <a:off x="0" y="0"/>
          <a:ext cx="0" cy="0"/>
          <a:chOff x="0" y="0"/>
          <a:chExt cx="0" cy="0"/>
        </a:xfrm>
      </p:grpSpPr>
      <p:sp>
        <p:nvSpPr>
          <p:cNvPr id="1028" name="Google Shape;1028;p112"/>
          <p:cNvSpPr txBox="1"/>
          <p:nvPr>
            <p:ph type="ctrTitle"/>
          </p:nvPr>
        </p:nvSpPr>
        <p:spPr>
          <a:xfrm>
            <a:off x="685800" y="53171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1029" name="Google Shape;1029;p112"/>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30" name="Google Shape;1030;p112"/>
          <p:cNvSpPr/>
          <p:nvPr/>
        </p:nvSpPr>
        <p:spPr>
          <a:xfrm>
            <a:off x="3626850" y="2193295"/>
            <a:ext cx="1544943" cy="119650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31" name="Google Shape;1031;p112"/>
          <p:cNvPicPr preferRelativeResize="0"/>
          <p:nvPr/>
        </p:nvPicPr>
        <p:blipFill>
          <a:blip r:embed="rId3">
            <a:alphaModFix/>
          </a:blip>
          <a:stretch>
            <a:fillRect/>
          </a:stretch>
        </p:blipFill>
        <p:spPr>
          <a:xfrm>
            <a:off x="3626839" y="3497926"/>
            <a:ext cx="1890300" cy="1188949"/>
          </a:xfrm>
          <a:prstGeom prst="rect">
            <a:avLst/>
          </a:prstGeom>
          <a:noFill/>
          <a:ln>
            <a:noFill/>
          </a:ln>
        </p:spPr>
      </p:pic>
      <p:sp>
        <p:nvSpPr>
          <p:cNvPr id="1032" name="Google Shape;1032;p112"/>
          <p:cNvSpPr txBox="1"/>
          <p:nvPr/>
        </p:nvSpPr>
        <p:spPr>
          <a:xfrm>
            <a:off x="1553470" y="2799055"/>
            <a:ext cx="1240200" cy="94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Where in the diagram of fraction strips do we see equivalent fractions?</a:t>
            </a:r>
            <a:endParaRPr b="1" sz="1000">
              <a:latin typeface="Quicksand"/>
              <a:ea typeface="Quicksand"/>
              <a:cs typeface="Quicksand"/>
              <a:sym typeface="Quicksand"/>
            </a:endParaRPr>
          </a:p>
        </p:txBody>
      </p:sp>
      <p:sp>
        <p:nvSpPr>
          <p:cNvPr id="1033" name="Google Shape;1033;p112"/>
          <p:cNvSpPr/>
          <p:nvPr/>
        </p:nvSpPr>
        <p:spPr>
          <a:xfrm flipH="1">
            <a:off x="1296594" y="2753924"/>
            <a:ext cx="1654231" cy="14437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112"/>
          <p:cNvSpPr/>
          <p:nvPr/>
        </p:nvSpPr>
        <p:spPr>
          <a:xfrm>
            <a:off x="6004975" y="3091800"/>
            <a:ext cx="2192476" cy="152663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112"/>
          <p:cNvSpPr txBox="1"/>
          <p:nvPr/>
        </p:nvSpPr>
        <p:spPr>
          <a:xfrm>
            <a:off x="3767773" y="2267332"/>
            <a:ext cx="1193400" cy="76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Where on the number lines do we see equivalent fractions?</a:t>
            </a:r>
            <a:endParaRPr b="1" sz="1000">
              <a:latin typeface="Quicksand"/>
              <a:ea typeface="Quicksand"/>
              <a:cs typeface="Quicksand"/>
              <a:sym typeface="Quicksand"/>
            </a:endParaRPr>
          </a:p>
          <a:p>
            <a:pPr indent="0" lvl="0" marL="0" rtl="0" algn="ctr">
              <a:spcBef>
                <a:spcPts val="0"/>
              </a:spcBef>
              <a:spcAft>
                <a:spcPts val="0"/>
              </a:spcAft>
              <a:buNone/>
            </a:pPr>
            <a:r>
              <a:t/>
            </a:r>
            <a:endParaRPr b="1" sz="1000">
              <a:latin typeface="Quicksand"/>
              <a:ea typeface="Quicksand"/>
              <a:cs typeface="Quicksand"/>
              <a:sym typeface="Quicksand"/>
            </a:endParaRPr>
          </a:p>
        </p:txBody>
      </p:sp>
      <p:sp>
        <p:nvSpPr>
          <p:cNvPr id="1036" name="Google Shape;1036;p112"/>
          <p:cNvSpPr txBox="1"/>
          <p:nvPr/>
        </p:nvSpPr>
        <p:spPr>
          <a:xfrm>
            <a:off x="6350316" y="3211861"/>
            <a:ext cx="1350900" cy="86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900">
                <a:latin typeface="Quicksand"/>
                <a:ea typeface="Quicksand"/>
                <a:cs typeface="Quicksand"/>
                <a:sym typeface="Quicksand"/>
              </a:rPr>
              <a:t>Suppose you’d like to help someone see that </a:t>
            </a:r>
            <a:r>
              <a:rPr b="1" lang="en" sz="1100">
                <a:latin typeface="Quicksand"/>
                <a:ea typeface="Quicksand"/>
                <a:cs typeface="Quicksand"/>
                <a:sym typeface="Quicksand"/>
              </a:rPr>
              <a:t>⅕</a:t>
            </a:r>
            <a:r>
              <a:rPr b="1" lang="en" sz="900">
                <a:latin typeface="Quicksand"/>
                <a:ea typeface="Quicksand"/>
                <a:cs typeface="Quicksand"/>
                <a:sym typeface="Quicksand"/>
              </a:rPr>
              <a:t> is equivalent to 10/50 . Would you use a number line or a fraction strip? Why?</a:t>
            </a:r>
            <a:endParaRPr b="1" sz="900">
              <a:latin typeface="Quicksand"/>
              <a:ea typeface="Quicksand"/>
              <a:cs typeface="Quicksand"/>
              <a:sym typeface="Quicksand"/>
            </a:endParaRPr>
          </a:p>
        </p:txBody>
      </p:sp>
      <p:sp>
        <p:nvSpPr>
          <p:cNvPr id="1037" name="Google Shape;1037;p112"/>
          <p:cNvSpPr txBox="1"/>
          <p:nvPr/>
        </p:nvSpPr>
        <p:spPr>
          <a:xfrm>
            <a:off x="7825050" y="267250"/>
            <a:ext cx="1196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038" name="Google Shape;1038;p112"/>
          <p:cNvPicPr preferRelativeResize="0"/>
          <p:nvPr/>
        </p:nvPicPr>
        <p:blipFill>
          <a:blip r:embed="rId4">
            <a:alphaModFix/>
          </a:blip>
          <a:stretch>
            <a:fillRect/>
          </a:stretch>
        </p:blipFill>
        <p:spPr>
          <a:xfrm>
            <a:off x="1691593" y="1243892"/>
            <a:ext cx="1781175" cy="1276350"/>
          </a:xfrm>
          <a:prstGeom prst="rect">
            <a:avLst/>
          </a:prstGeom>
          <a:noFill/>
          <a:ln cap="flat" cmpd="sng" w="19050">
            <a:solidFill>
              <a:schemeClr val="dk2"/>
            </a:solidFill>
            <a:prstDash val="solid"/>
            <a:round/>
            <a:headEnd len="sm" w="sm" type="none"/>
            <a:tailEnd len="sm" w="sm" type="none"/>
          </a:ln>
        </p:spPr>
      </p:pic>
      <p:pic>
        <p:nvPicPr>
          <p:cNvPr id="1039" name="Google Shape;1039;p112"/>
          <p:cNvPicPr preferRelativeResize="0"/>
          <p:nvPr/>
        </p:nvPicPr>
        <p:blipFill>
          <a:blip r:embed="rId5">
            <a:alphaModFix/>
          </a:blip>
          <a:stretch>
            <a:fillRect/>
          </a:stretch>
        </p:blipFill>
        <p:spPr>
          <a:xfrm>
            <a:off x="5256174" y="1323749"/>
            <a:ext cx="2744419" cy="1196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043" name="Shape 1043"/>
        <p:cNvGrpSpPr/>
        <p:nvPr/>
      </p:nvGrpSpPr>
      <p:grpSpPr>
        <a:xfrm>
          <a:off x="0" y="0"/>
          <a:ext cx="0" cy="0"/>
          <a:chOff x="0" y="0"/>
          <a:chExt cx="0" cy="0"/>
        </a:xfrm>
      </p:grpSpPr>
      <p:sp>
        <p:nvSpPr>
          <p:cNvPr id="1044" name="Google Shape;1044;p113"/>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Greater Than or Less Than 1? Greater Than or Less Than ½ ?</a:t>
            </a:r>
            <a:endParaRPr sz="4400">
              <a:latin typeface="Hepta Slab"/>
              <a:ea typeface="Hepta Slab"/>
              <a:cs typeface="Hepta Slab"/>
              <a:sym typeface="Hepta Slab"/>
            </a:endParaRPr>
          </a:p>
        </p:txBody>
      </p:sp>
      <p:sp>
        <p:nvSpPr>
          <p:cNvPr id="1045" name="Google Shape;1045;p113"/>
          <p:cNvSpPr txBox="1"/>
          <p:nvPr/>
        </p:nvSpPr>
        <p:spPr>
          <a:xfrm>
            <a:off x="2596275" y="2906325"/>
            <a:ext cx="496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out the size of fractions compared to ½  and to 1.</a:t>
            </a:r>
            <a:endParaRPr>
              <a:latin typeface="Quicksand"/>
              <a:ea typeface="Quicksand"/>
              <a:cs typeface="Quicksand"/>
              <a:sym typeface="Quicksand"/>
            </a:endParaRPr>
          </a:p>
        </p:txBody>
      </p:sp>
      <p:sp>
        <p:nvSpPr>
          <p:cNvPr id="1046" name="Google Shape;1046;p113"/>
          <p:cNvSpPr/>
          <p:nvPr/>
        </p:nvSpPr>
        <p:spPr>
          <a:xfrm>
            <a:off x="2155527"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11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4.NF.A.2</a:t>
            </a:r>
            <a:endParaRPr sz="1100">
              <a:latin typeface="Quicksand"/>
              <a:ea typeface="Quicksand"/>
              <a:cs typeface="Quicksand"/>
              <a:sym typeface="Quicksand"/>
            </a:endParaRPr>
          </a:p>
        </p:txBody>
      </p:sp>
      <p:sp>
        <p:nvSpPr>
          <p:cNvPr id="1048" name="Google Shape;1048;p113"/>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114"/>
          <p:cNvSpPr txBox="1"/>
          <p:nvPr>
            <p:ph type="ctrTitle"/>
          </p:nvPr>
        </p:nvSpPr>
        <p:spPr>
          <a:xfrm>
            <a:off x="534900" y="6484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Notice and Wonder: A Point on a Number Line </a:t>
            </a:r>
            <a:endParaRPr b="0" sz="2900">
              <a:solidFill>
                <a:srgbClr val="595959"/>
              </a:solidFill>
              <a:latin typeface="Hepta Slab"/>
              <a:ea typeface="Hepta Slab"/>
              <a:cs typeface="Hepta Slab"/>
              <a:sym typeface="Hepta Slab"/>
            </a:endParaRPr>
          </a:p>
        </p:txBody>
      </p:sp>
      <p:sp>
        <p:nvSpPr>
          <p:cNvPr id="1054" name="Google Shape;1054;p11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55" name="Google Shape;1055;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056" name="Google Shape;1056;p114"/>
          <p:cNvPicPr preferRelativeResize="0"/>
          <p:nvPr/>
        </p:nvPicPr>
        <p:blipFill>
          <a:blip r:embed="rId3">
            <a:alphaModFix/>
          </a:blip>
          <a:stretch>
            <a:fillRect/>
          </a:stretch>
        </p:blipFill>
        <p:spPr>
          <a:xfrm>
            <a:off x="2452650" y="2196427"/>
            <a:ext cx="4238700" cy="1071850"/>
          </a:xfrm>
          <a:prstGeom prst="rect">
            <a:avLst/>
          </a:prstGeom>
          <a:noFill/>
          <a:ln cap="flat" cmpd="sng" w="19050">
            <a:solidFill>
              <a:schemeClr val="dk2"/>
            </a:solidFill>
            <a:prstDash val="solid"/>
            <a:round/>
            <a:headEnd len="sm" w="sm" type="none"/>
            <a:tailEnd len="sm" w="sm" type="none"/>
          </a:ln>
        </p:spPr>
      </p:pic>
      <p:sp>
        <p:nvSpPr>
          <p:cNvPr id="1057" name="Google Shape;1057;p114"/>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114"/>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1059" name="Google Shape;1059;p114"/>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114"/>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p115"/>
          <p:cNvSpPr txBox="1"/>
          <p:nvPr>
            <p:ph type="ctrTitle"/>
          </p:nvPr>
        </p:nvSpPr>
        <p:spPr>
          <a:xfrm>
            <a:off x="685800" y="381293"/>
            <a:ext cx="7772400" cy="914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Greater Than or Less Than 1?</a:t>
            </a:r>
            <a:endParaRPr b="0" sz="3400">
              <a:solidFill>
                <a:srgbClr val="595959"/>
              </a:solidFill>
              <a:latin typeface="Hepta Slab"/>
              <a:ea typeface="Hepta Slab"/>
              <a:cs typeface="Hepta Slab"/>
              <a:sym typeface="Hepta Slab"/>
            </a:endParaRPr>
          </a:p>
        </p:txBody>
      </p:sp>
      <p:sp>
        <p:nvSpPr>
          <p:cNvPr id="1066" name="Google Shape;1066;p11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67" name="Google Shape;1067;p1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68" name="Google Shape;1068;p115"/>
          <p:cNvSpPr txBox="1"/>
          <p:nvPr/>
        </p:nvSpPr>
        <p:spPr>
          <a:xfrm>
            <a:off x="2625350" y="1295700"/>
            <a:ext cx="39969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rPr>
              <a:t>For each diagram:</a:t>
            </a:r>
            <a:endParaRPr>
              <a:solidFill>
                <a:srgbClr val="0097A7"/>
              </a:solidFill>
            </a:endParaRPr>
          </a:p>
          <a:p>
            <a:pPr indent="0" lvl="0" marL="0" rtl="0" algn="l">
              <a:spcBef>
                <a:spcPts val="0"/>
              </a:spcBef>
              <a:spcAft>
                <a:spcPts val="0"/>
              </a:spcAft>
              <a:buNone/>
            </a:pPr>
            <a:r>
              <a:t/>
            </a:r>
            <a:endParaRPr>
              <a:solidFill>
                <a:srgbClr val="0097A7"/>
              </a:solidFill>
            </a:endParaRPr>
          </a:p>
          <a:p>
            <a:pPr indent="0" lvl="0" marL="0" rtl="0" algn="l">
              <a:spcBef>
                <a:spcPts val="0"/>
              </a:spcBef>
              <a:spcAft>
                <a:spcPts val="0"/>
              </a:spcAft>
              <a:buNone/>
            </a:pPr>
            <a:r>
              <a:rPr lang="en">
                <a:solidFill>
                  <a:srgbClr val="0097A7"/>
                </a:solidFill>
              </a:rPr>
              <a:t>a. Name a fraction the point describes. </a:t>
            </a:r>
            <a:endParaRPr>
              <a:solidFill>
                <a:srgbClr val="0097A7"/>
              </a:solidFill>
            </a:endParaRPr>
          </a:p>
          <a:p>
            <a:pPr indent="0" lvl="0" marL="0" rtl="0" algn="l">
              <a:spcBef>
                <a:spcPts val="0"/>
              </a:spcBef>
              <a:spcAft>
                <a:spcPts val="0"/>
              </a:spcAft>
              <a:buNone/>
            </a:pPr>
            <a:r>
              <a:rPr lang="en">
                <a:solidFill>
                  <a:srgbClr val="0097A7"/>
                </a:solidFill>
              </a:rPr>
              <a:t>b. Is that fraction greater than or less than 1? </a:t>
            </a:r>
            <a:endParaRPr>
              <a:solidFill>
                <a:srgbClr val="0097A7"/>
              </a:solidFill>
            </a:endParaRPr>
          </a:p>
          <a:p>
            <a:pPr indent="0" lvl="0" marL="0" rtl="0" algn="l">
              <a:spcBef>
                <a:spcPts val="0"/>
              </a:spcBef>
              <a:spcAft>
                <a:spcPts val="0"/>
              </a:spcAft>
              <a:buNone/>
            </a:pPr>
            <a:r>
              <a:rPr lang="en">
                <a:solidFill>
                  <a:srgbClr val="0097A7"/>
                </a:solidFill>
              </a:rPr>
              <a:t>c. How far is it from 1?</a:t>
            </a:r>
            <a:endParaRPr>
              <a:solidFill>
                <a:srgbClr val="0097A7"/>
              </a:solidFill>
            </a:endParaRPr>
          </a:p>
        </p:txBody>
      </p:sp>
      <p:pic>
        <p:nvPicPr>
          <p:cNvPr id="1069" name="Google Shape;1069;p115"/>
          <p:cNvPicPr preferRelativeResize="0"/>
          <p:nvPr/>
        </p:nvPicPr>
        <p:blipFill>
          <a:blip r:embed="rId3">
            <a:alphaModFix/>
          </a:blip>
          <a:stretch>
            <a:fillRect/>
          </a:stretch>
        </p:blipFill>
        <p:spPr>
          <a:xfrm>
            <a:off x="463150" y="2683325"/>
            <a:ext cx="3838575" cy="1809750"/>
          </a:xfrm>
          <a:prstGeom prst="rect">
            <a:avLst/>
          </a:prstGeom>
          <a:noFill/>
          <a:ln cap="flat" cmpd="sng" w="19050">
            <a:solidFill>
              <a:schemeClr val="dk2"/>
            </a:solidFill>
            <a:prstDash val="solid"/>
            <a:round/>
            <a:headEnd len="sm" w="sm" type="none"/>
            <a:tailEnd len="sm" w="sm" type="none"/>
          </a:ln>
        </p:spPr>
      </p:pic>
      <p:pic>
        <p:nvPicPr>
          <p:cNvPr id="1070" name="Google Shape;1070;p115"/>
          <p:cNvPicPr preferRelativeResize="0"/>
          <p:nvPr/>
        </p:nvPicPr>
        <p:blipFill>
          <a:blip r:embed="rId4">
            <a:alphaModFix/>
          </a:blip>
          <a:stretch>
            <a:fillRect/>
          </a:stretch>
        </p:blipFill>
        <p:spPr>
          <a:xfrm>
            <a:off x="5207800" y="2557350"/>
            <a:ext cx="3250400" cy="1935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4" name="Shape 1074"/>
        <p:cNvGrpSpPr/>
        <p:nvPr/>
      </p:nvGrpSpPr>
      <p:grpSpPr>
        <a:xfrm>
          <a:off x="0" y="0"/>
          <a:ext cx="0" cy="0"/>
          <a:chOff x="0" y="0"/>
          <a:chExt cx="0" cy="0"/>
        </a:xfrm>
      </p:grpSpPr>
      <p:sp>
        <p:nvSpPr>
          <p:cNvPr id="1075" name="Google Shape;1075;p116"/>
          <p:cNvSpPr txBox="1"/>
          <p:nvPr>
            <p:ph type="ctrTitle"/>
          </p:nvPr>
        </p:nvSpPr>
        <p:spPr>
          <a:xfrm>
            <a:off x="407200" y="37410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Card Sort: Where Do They Belong?</a:t>
            </a:r>
            <a:endParaRPr b="0" sz="3000">
              <a:solidFill>
                <a:srgbClr val="595959"/>
              </a:solidFill>
              <a:latin typeface="Hepta Slab"/>
              <a:ea typeface="Hepta Slab"/>
              <a:cs typeface="Hepta Slab"/>
              <a:sym typeface="Hepta Slab"/>
            </a:endParaRPr>
          </a:p>
        </p:txBody>
      </p:sp>
      <p:sp>
        <p:nvSpPr>
          <p:cNvPr id="1076" name="Google Shape;1076;p11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77" name="Google Shape;1077;p1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78" name="Google Shape;1078;p116"/>
          <p:cNvPicPr preferRelativeResize="0"/>
          <p:nvPr/>
        </p:nvPicPr>
        <p:blipFill>
          <a:blip r:embed="rId3">
            <a:alphaModFix/>
          </a:blip>
          <a:stretch>
            <a:fillRect/>
          </a:stretch>
        </p:blipFill>
        <p:spPr>
          <a:xfrm>
            <a:off x="859625" y="1352230"/>
            <a:ext cx="3800475" cy="895350"/>
          </a:xfrm>
          <a:prstGeom prst="rect">
            <a:avLst/>
          </a:prstGeom>
          <a:noFill/>
          <a:ln cap="flat" cmpd="sng" w="19050">
            <a:solidFill>
              <a:schemeClr val="dk2"/>
            </a:solidFill>
            <a:prstDash val="solid"/>
            <a:round/>
            <a:headEnd len="sm" w="sm" type="none"/>
            <a:tailEnd len="sm" w="sm" type="none"/>
          </a:ln>
        </p:spPr>
      </p:pic>
      <p:pic>
        <p:nvPicPr>
          <p:cNvPr id="1079" name="Google Shape;1079;p116"/>
          <p:cNvPicPr preferRelativeResize="0"/>
          <p:nvPr/>
        </p:nvPicPr>
        <p:blipFill>
          <a:blip r:embed="rId4">
            <a:alphaModFix/>
          </a:blip>
          <a:stretch>
            <a:fillRect/>
          </a:stretch>
        </p:blipFill>
        <p:spPr>
          <a:xfrm>
            <a:off x="484600" y="2346405"/>
            <a:ext cx="4670042" cy="2591120"/>
          </a:xfrm>
          <a:prstGeom prst="rect">
            <a:avLst/>
          </a:prstGeom>
          <a:noFill/>
          <a:ln cap="flat" cmpd="sng" w="19050">
            <a:solidFill>
              <a:schemeClr val="dk2"/>
            </a:solidFill>
            <a:prstDash val="solid"/>
            <a:round/>
            <a:headEnd len="sm" w="sm" type="none"/>
            <a:tailEnd len="sm" w="sm" type="none"/>
          </a:ln>
        </p:spPr>
      </p:pic>
      <p:pic>
        <p:nvPicPr>
          <p:cNvPr id="1080" name="Google Shape;1080;p116"/>
          <p:cNvPicPr preferRelativeResize="0"/>
          <p:nvPr/>
        </p:nvPicPr>
        <p:blipFill>
          <a:blip r:embed="rId5">
            <a:alphaModFix/>
          </a:blip>
          <a:stretch>
            <a:fillRect/>
          </a:stretch>
        </p:blipFill>
        <p:spPr>
          <a:xfrm>
            <a:off x="5336567" y="2247580"/>
            <a:ext cx="3684558" cy="2674972"/>
          </a:xfrm>
          <a:prstGeom prst="rect">
            <a:avLst/>
          </a:prstGeom>
          <a:noFill/>
          <a:ln cap="flat" cmpd="sng" w="19050">
            <a:solidFill>
              <a:schemeClr val="dk2"/>
            </a:solidFill>
            <a:prstDash val="solid"/>
            <a:round/>
            <a:headEnd len="sm" w="sm" type="none"/>
            <a:tailEnd len="sm" w="sm" type="none"/>
          </a:ln>
        </p:spPr>
      </p:pic>
      <p:pic>
        <p:nvPicPr>
          <p:cNvPr id="1081" name="Google Shape;1081;p116"/>
          <p:cNvPicPr preferRelativeResize="0"/>
          <p:nvPr/>
        </p:nvPicPr>
        <p:blipFill>
          <a:blip r:embed="rId6">
            <a:alphaModFix/>
          </a:blip>
          <a:stretch>
            <a:fillRect/>
          </a:stretch>
        </p:blipFill>
        <p:spPr>
          <a:xfrm>
            <a:off x="5473300" y="1256123"/>
            <a:ext cx="1603844" cy="895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5" name="Shape 1085"/>
        <p:cNvGrpSpPr/>
        <p:nvPr/>
      </p:nvGrpSpPr>
      <p:grpSpPr>
        <a:xfrm>
          <a:off x="0" y="0"/>
          <a:ext cx="0" cy="0"/>
          <a:chOff x="0" y="0"/>
          <a:chExt cx="0" cy="0"/>
        </a:xfrm>
      </p:grpSpPr>
      <p:sp>
        <p:nvSpPr>
          <p:cNvPr id="1086" name="Google Shape;1086;p117"/>
          <p:cNvSpPr txBox="1"/>
          <p:nvPr>
            <p:ph type="ctrTitle"/>
          </p:nvPr>
        </p:nvSpPr>
        <p:spPr>
          <a:xfrm>
            <a:off x="428625" y="463192"/>
            <a:ext cx="7772400" cy="7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Greater Than or Less Than ½ ?</a:t>
            </a:r>
            <a:endParaRPr b="0" sz="3400">
              <a:solidFill>
                <a:srgbClr val="595959"/>
              </a:solidFill>
              <a:latin typeface="Hepta Slab"/>
              <a:ea typeface="Hepta Slab"/>
              <a:cs typeface="Hepta Slab"/>
              <a:sym typeface="Hepta Slab"/>
            </a:endParaRPr>
          </a:p>
        </p:txBody>
      </p:sp>
      <p:sp>
        <p:nvSpPr>
          <p:cNvPr id="1087" name="Google Shape;1087;p117"/>
          <p:cNvSpPr txBox="1"/>
          <p:nvPr/>
        </p:nvSpPr>
        <p:spPr>
          <a:xfrm>
            <a:off x="99150" y="176275"/>
            <a:ext cx="11037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88" name="Google Shape;1088;p11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089" name="Google Shape;1089;p117"/>
          <p:cNvSpPr txBox="1"/>
          <p:nvPr/>
        </p:nvSpPr>
        <p:spPr>
          <a:xfrm>
            <a:off x="2857700" y="1181400"/>
            <a:ext cx="3882300" cy="129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rPr>
              <a:t>For each diagram:</a:t>
            </a:r>
            <a:endParaRPr>
              <a:solidFill>
                <a:srgbClr val="0097A7"/>
              </a:solidFill>
            </a:endParaRPr>
          </a:p>
          <a:p>
            <a:pPr indent="0" lvl="0" marL="0" rtl="0" algn="l">
              <a:spcBef>
                <a:spcPts val="0"/>
              </a:spcBef>
              <a:spcAft>
                <a:spcPts val="0"/>
              </a:spcAft>
              <a:buNone/>
            </a:pPr>
            <a:r>
              <a:t/>
            </a:r>
            <a:endParaRPr>
              <a:solidFill>
                <a:srgbClr val="0097A7"/>
              </a:solidFill>
            </a:endParaRPr>
          </a:p>
          <a:p>
            <a:pPr indent="0" lvl="0" marL="0" rtl="0" algn="l">
              <a:spcBef>
                <a:spcPts val="0"/>
              </a:spcBef>
              <a:spcAft>
                <a:spcPts val="0"/>
              </a:spcAft>
              <a:buNone/>
            </a:pPr>
            <a:r>
              <a:rPr lang="en">
                <a:solidFill>
                  <a:srgbClr val="0097A7"/>
                </a:solidFill>
              </a:rPr>
              <a:t>a. Name a fraction the point describes. </a:t>
            </a:r>
            <a:endParaRPr>
              <a:solidFill>
                <a:srgbClr val="0097A7"/>
              </a:solidFill>
            </a:endParaRPr>
          </a:p>
          <a:p>
            <a:pPr indent="0" lvl="0" marL="0" rtl="0" algn="l">
              <a:spcBef>
                <a:spcPts val="0"/>
              </a:spcBef>
              <a:spcAft>
                <a:spcPts val="0"/>
              </a:spcAft>
              <a:buNone/>
            </a:pPr>
            <a:r>
              <a:rPr lang="en">
                <a:solidFill>
                  <a:srgbClr val="0097A7"/>
                </a:solidFill>
              </a:rPr>
              <a:t>b. Is that fraction greater than or less than ½ ? </a:t>
            </a:r>
            <a:endParaRPr>
              <a:solidFill>
                <a:srgbClr val="0097A7"/>
              </a:solidFill>
            </a:endParaRPr>
          </a:p>
          <a:p>
            <a:pPr indent="0" lvl="0" marL="0" rtl="0" algn="l">
              <a:spcBef>
                <a:spcPts val="0"/>
              </a:spcBef>
              <a:spcAft>
                <a:spcPts val="0"/>
              </a:spcAft>
              <a:buNone/>
            </a:pPr>
            <a:r>
              <a:rPr lang="en">
                <a:solidFill>
                  <a:srgbClr val="0097A7"/>
                </a:solidFill>
              </a:rPr>
              <a:t>c. How far is it from ½ ?</a:t>
            </a:r>
            <a:endParaRPr>
              <a:solidFill>
                <a:srgbClr val="0097A7"/>
              </a:solidFill>
            </a:endParaRPr>
          </a:p>
        </p:txBody>
      </p:sp>
      <p:pic>
        <p:nvPicPr>
          <p:cNvPr id="1090" name="Google Shape;1090;p117"/>
          <p:cNvPicPr preferRelativeResize="0"/>
          <p:nvPr/>
        </p:nvPicPr>
        <p:blipFill>
          <a:blip r:embed="rId3">
            <a:alphaModFix/>
          </a:blip>
          <a:stretch>
            <a:fillRect/>
          </a:stretch>
        </p:blipFill>
        <p:spPr>
          <a:xfrm>
            <a:off x="591725" y="2649125"/>
            <a:ext cx="3895725" cy="1876425"/>
          </a:xfrm>
          <a:prstGeom prst="rect">
            <a:avLst/>
          </a:prstGeom>
          <a:noFill/>
          <a:ln cap="flat" cmpd="sng" w="19050">
            <a:solidFill>
              <a:schemeClr val="dk2"/>
            </a:solidFill>
            <a:prstDash val="solid"/>
            <a:round/>
            <a:headEnd len="sm" w="sm" type="none"/>
            <a:tailEnd len="sm" w="sm" type="none"/>
          </a:ln>
        </p:spPr>
      </p:pic>
      <p:pic>
        <p:nvPicPr>
          <p:cNvPr id="1091" name="Google Shape;1091;p117"/>
          <p:cNvPicPr preferRelativeResize="0"/>
          <p:nvPr/>
        </p:nvPicPr>
        <p:blipFill>
          <a:blip r:embed="rId4">
            <a:alphaModFix/>
          </a:blip>
          <a:stretch>
            <a:fillRect/>
          </a:stretch>
        </p:blipFill>
        <p:spPr>
          <a:xfrm>
            <a:off x="4875575" y="2520525"/>
            <a:ext cx="3790950" cy="2133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sp>
        <p:nvSpPr>
          <p:cNvPr id="1096" name="Google Shape;1096;p118"/>
          <p:cNvSpPr txBox="1"/>
          <p:nvPr>
            <p:ph type="ctrTitle"/>
          </p:nvPr>
        </p:nvSpPr>
        <p:spPr>
          <a:xfrm>
            <a:off x="685800" y="5201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1097" name="Google Shape;1097;p118"/>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1098" name="Google Shape;1098;p118"/>
          <p:cNvPicPr preferRelativeResize="0"/>
          <p:nvPr/>
        </p:nvPicPr>
        <p:blipFill>
          <a:blip r:embed="rId3">
            <a:alphaModFix/>
          </a:blip>
          <a:stretch>
            <a:fillRect/>
          </a:stretch>
        </p:blipFill>
        <p:spPr>
          <a:xfrm>
            <a:off x="3734251" y="3661275"/>
            <a:ext cx="1764293" cy="1109700"/>
          </a:xfrm>
          <a:prstGeom prst="rect">
            <a:avLst/>
          </a:prstGeom>
          <a:noFill/>
          <a:ln>
            <a:noFill/>
          </a:ln>
        </p:spPr>
      </p:pic>
      <p:sp>
        <p:nvSpPr>
          <p:cNvPr id="1099" name="Google Shape;1099;p118"/>
          <p:cNvSpPr txBox="1"/>
          <p:nvPr/>
        </p:nvSpPr>
        <p:spPr>
          <a:xfrm>
            <a:off x="1168026" y="2528525"/>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Suppose a classmate is absent today, and you are asked to explain how you would figure out the fraction that the point describes and how far away it is from ½ .</a:t>
            </a:r>
            <a:endParaRPr b="1" sz="1100">
              <a:latin typeface="Quicksand"/>
              <a:ea typeface="Quicksand"/>
              <a:cs typeface="Quicksand"/>
              <a:sym typeface="Quicksand"/>
            </a:endParaRPr>
          </a:p>
          <a:p>
            <a:pPr indent="0" lvl="0" marL="0" rtl="0" algn="ctr">
              <a:spcBef>
                <a:spcPts val="0"/>
              </a:spcBef>
              <a:spcAft>
                <a:spcPts val="0"/>
              </a:spcAft>
              <a:buNone/>
            </a:pPr>
            <a:r>
              <a:t/>
            </a:r>
            <a:endParaRPr b="1" sz="1100">
              <a:latin typeface="Quicksand"/>
              <a:ea typeface="Quicksand"/>
              <a:cs typeface="Quicksand"/>
              <a:sym typeface="Quicksand"/>
            </a:endParaRPr>
          </a:p>
        </p:txBody>
      </p:sp>
      <p:sp>
        <p:nvSpPr>
          <p:cNvPr id="1100" name="Google Shape;1100;p118"/>
          <p:cNvSpPr/>
          <p:nvPr/>
        </p:nvSpPr>
        <p:spPr>
          <a:xfrm flipH="1">
            <a:off x="908491" y="2435575"/>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118"/>
          <p:cNvSpPr/>
          <p:nvPr/>
        </p:nvSpPr>
        <p:spPr>
          <a:xfrm>
            <a:off x="5754400" y="2248375"/>
            <a:ext cx="2141113"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118"/>
          <p:cNvSpPr txBox="1"/>
          <p:nvPr/>
        </p:nvSpPr>
        <p:spPr>
          <a:xfrm>
            <a:off x="6015850" y="2367775"/>
            <a:ext cx="1618200" cy="110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Take a few quiet minutes to think about how you would explain your strategy. Then, share your explanation with a partner</a:t>
            </a:r>
            <a:endParaRPr sz="1100">
              <a:latin typeface="Quicksand"/>
              <a:ea typeface="Quicksand"/>
              <a:cs typeface="Quicksand"/>
              <a:sym typeface="Quicksand"/>
            </a:endParaRPr>
          </a:p>
        </p:txBody>
      </p:sp>
      <p:sp>
        <p:nvSpPr>
          <p:cNvPr id="1103" name="Google Shape;1103;p118"/>
          <p:cNvSpPr txBox="1"/>
          <p:nvPr/>
        </p:nvSpPr>
        <p:spPr>
          <a:xfrm>
            <a:off x="7813500" y="267250"/>
            <a:ext cx="12075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104" name="Google Shape;1104;p118"/>
          <p:cNvPicPr preferRelativeResize="0"/>
          <p:nvPr/>
        </p:nvPicPr>
        <p:blipFill>
          <a:blip r:embed="rId4">
            <a:alphaModFix/>
          </a:blip>
          <a:stretch>
            <a:fillRect/>
          </a:stretch>
        </p:blipFill>
        <p:spPr>
          <a:xfrm>
            <a:off x="2793950" y="1403742"/>
            <a:ext cx="3390900" cy="390525"/>
          </a:xfrm>
          <a:prstGeom prst="rect">
            <a:avLst/>
          </a:prstGeom>
          <a:noFill/>
          <a:ln cap="flat" cmpd="sng" w="19050">
            <a:solidFill>
              <a:schemeClr val="dk2"/>
            </a:solidFill>
            <a:prstDash val="solid"/>
            <a:round/>
            <a:headEnd len="sm" w="sm" type="none"/>
            <a:tailEnd len="sm" w="sm" type="none"/>
          </a:ln>
        </p:spPr>
      </p:pic>
      <p:sp>
        <p:nvSpPr>
          <p:cNvPr id="1105" name="Google Shape;1105;p118"/>
          <p:cNvSpPr txBox="1"/>
          <p:nvPr/>
        </p:nvSpPr>
        <p:spPr>
          <a:xfrm>
            <a:off x="3932625" y="1494263"/>
            <a:ext cx="375000" cy="3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700"/>
              <a:t>1/2</a:t>
            </a:r>
            <a:endParaRPr sz="700"/>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109" name="Shape 1109"/>
        <p:cNvGrpSpPr/>
        <p:nvPr/>
      </p:nvGrpSpPr>
      <p:grpSpPr>
        <a:xfrm>
          <a:off x="0" y="0"/>
          <a:ext cx="0" cy="0"/>
          <a:chOff x="0" y="0"/>
          <a:chExt cx="0" cy="0"/>
        </a:xfrm>
      </p:grpSpPr>
      <p:sp>
        <p:nvSpPr>
          <p:cNvPr id="1110" name="Google Shape;1110;p119"/>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Equivalent Fractions</a:t>
            </a:r>
            <a:endParaRPr sz="4400">
              <a:latin typeface="Hepta Slab"/>
              <a:ea typeface="Hepta Slab"/>
              <a:cs typeface="Hepta Slab"/>
              <a:sym typeface="Hepta Slab"/>
            </a:endParaRPr>
          </a:p>
        </p:txBody>
      </p:sp>
      <p:sp>
        <p:nvSpPr>
          <p:cNvPr id="1111" name="Google Shape;1111;p119"/>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some equivalent fractions</a:t>
            </a:r>
            <a:endParaRPr>
              <a:latin typeface="Quicksand"/>
              <a:ea typeface="Quicksand"/>
              <a:cs typeface="Quicksand"/>
              <a:sym typeface="Quicksand"/>
            </a:endParaRPr>
          </a:p>
        </p:txBody>
      </p:sp>
      <p:sp>
        <p:nvSpPr>
          <p:cNvPr id="1112" name="Google Shape;1112;p119"/>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11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4.NF.A.1</a:t>
            </a:r>
            <a:endParaRPr sz="1100">
              <a:latin typeface="Quicksand"/>
              <a:ea typeface="Quicksand"/>
              <a:cs typeface="Quicksand"/>
              <a:sym typeface="Quicksand"/>
            </a:endParaRPr>
          </a:p>
        </p:txBody>
      </p:sp>
      <p:sp>
        <p:nvSpPr>
          <p:cNvPr id="1114" name="Google Shape;1114;p119"/>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sp>
        <p:nvSpPr>
          <p:cNvPr id="1119" name="Google Shape;1119;p120"/>
          <p:cNvSpPr txBox="1"/>
          <p:nvPr>
            <p:ph type="ctrTitle"/>
          </p:nvPr>
        </p:nvSpPr>
        <p:spPr>
          <a:xfrm>
            <a:off x="685800" y="497017"/>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True or False: Equivalence</a:t>
            </a:r>
            <a:endParaRPr b="0" sz="3400">
              <a:solidFill>
                <a:srgbClr val="595959"/>
              </a:solidFill>
              <a:latin typeface="Hepta Slab"/>
              <a:ea typeface="Hepta Slab"/>
              <a:cs typeface="Hepta Slab"/>
              <a:sym typeface="Hepta Slab"/>
            </a:endParaRPr>
          </a:p>
        </p:txBody>
      </p:sp>
      <p:sp>
        <p:nvSpPr>
          <p:cNvPr id="1120" name="Google Shape;1120;p12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21" name="Google Shape;1121;p1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22" name="Google Shape;1122;p120"/>
          <p:cNvSpPr/>
          <p:nvPr/>
        </p:nvSpPr>
        <p:spPr>
          <a:xfrm rot="-567788">
            <a:off x="656477" y="1637121"/>
            <a:ext cx="2514547" cy="100007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120"/>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1124" name="Google Shape;1124;p120"/>
          <p:cNvSpPr/>
          <p:nvPr/>
        </p:nvSpPr>
        <p:spPr>
          <a:xfrm rot="913624">
            <a:off x="5975335" y="2507723"/>
            <a:ext cx="2514498" cy="100011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120"/>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1126" name="Google Shape;1126;p120"/>
          <p:cNvPicPr preferRelativeResize="0"/>
          <p:nvPr/>
        </p:nvPicPr>
        <p:blipFill>
          <a:blip r:embed="rId3">
            <a:alphaModFix/>
          </a:blip>
          <a:stretch>
            <a:fillRect/>
          </a:stretch>
        </p:blipFill>
        <p:spPr>
          <a:xfrm>
            <a:off x="3827875" y="1725045"/>
            <a:ext cx="1320100" cy="940345"/>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0" name="Shape 1130"/>
        <p:cNvGrpSpPr/>
        <p:nvPr/>
      </p:nvGrpSpPr>
      <p:grpSpPr>
        <a:xfrm>
          <a:off x="0" y="0"/>
          <a:ext cx="0" cy="0"/>
          <a:chOff x="0" y="0"/>
          <a:chExt cx="0" cy="0"/>
        </a:xfrm>
      </p:grpSpPr>
      <p:sp>
        <p:nvSpPr>
          <p:cNvPr id="1131" name="Google Shape;1131;p121"/>
          <p:cNvSpPr txBox="1"/>
          <p:nvPr>
            <p:ph type="ctrTitle"/>
          </p:nvPr>
        </p:nvSpPr>
        <p:spPr>
          <a:xfrm>
            <a:off x="685800" y="497017"/>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True or False: Equivalence</a:t>
            </a:r>
            <a:endParaRPr b="0" sz="3400">
              <a:solidFill>
                <a:srgbClr val="595959"/>
              </a:solidFill>
              <a:latin typeface="Hepta Slab"/>
              <a:ea typeface="Hepta Slab"/>
              <a:cs typeface="Hepta Slab"/>
              <a:sym typeface="Hepta Slab"/>
            </a:endParaRPr>
          </a:p>
        </p:txBody>
      </p:sp>
      <p:sp>
        <p:nvSpPr>
          <p:cNvPr id="1132" name="Google Shape;1132;p12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33" name="Google Shape;1133;p1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34" name="Google Shape;1134;p121"/>
          <p:cNvSpPr/>
          <p:nvPr/>
        </p:nvSpPr>
        <p:spPr>
          <a:xfrm rot="-567788">
            <a:off x="656477" y="1637121"/>
            <a:ext cx="2514547" cy="100007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121"/>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1136" name="Google Shape;1136;p121"/>
          <p:cNvSpPr/>
          <p:nvPr/>
        </p:nvSpPr>
        <p:spPr>
          <a:xfrm rot="913624">
            <a:off x="5975335" y="2507723"/>
            <a:ext cx="2514498" cy="100011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121"/>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1138" name="Google Shape;1138;p121"/>
          <p:cNvPicPr preferRelativeResize="0"/>
          <p:nvPr/>
        </p:nvPicPr>
        <p:blipFill>
          <a:blip r:embed="rId3">
            <a:alphaModFix/>
          </a:blip>
          <a:stretch>
            <a:fillRect/>
          </a:stretch>
        </p:blipFill>
        <p:spPr>
          <a:xfrm>
            <a:off x="3855338" y="1849569"/>
            <a:ext cx="1413525" cy="987531"/>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sp>
        <p:nvSpPr>
          <p:cNvPr id="1143" name="Google Shape;1143;p122"/>
          <p:cNvSpPr txBox="1"/>
          <p:nvPr>
            <p:ph type="ctrTitle"/>
          </p:nvPr>
        </p:nvSpPr>
        <p:spPr>
          <a:xfrm>
            <a:off x="685800" y="497017"/>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True or False: Equivalence</a:t>
            </a:r>
            <a:endParaRPr b="0" sz="3400">
              <a:solidFill>
                <a:srgbClr val="595959"/>
              </a:solidFill>
              <a:latin typeface="Hepta Slab"/>
              <a:ea typeface="Hepta Slab"/>
              <a:cs typeface="Hepta Slab"/>
              <a:sym typeface="Hepta Slab"/>
            </a:endParaRPr>
          </a:p>
        </p:txBody>
      </p:sp>
      <p:sp>
        <p:nvSpPr>
          <p:cNvPr id="1144" name="Google Shape;1144;p12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45" name="Google Shape;1145;p1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46" name="Google Shape;1146;p122"/>
          <p:cNvSpPr/>
          <p:nvPr/>
        </p:nvSpPr>
        <p:spPr>
          <a:xfrm rot="-567788">
            <a:off x="656477" y="1637121"/>
            <a:ext cx="2514547" cy="100007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22"/>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1148" name="Google Shape;1148;p122"/>
          <p:cNvSpPr/>
          <p:nvPr/>
        </p:nvSpPr>
        <p:spPr>
          <a:xfrm rot="913624">
            <a:off x="5975335" y="2507723"/>
            <a:ext cx="2514498" cy="100011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122"/>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1150" name="Google Shape;1150;p122"/>
          <p:cNvPicPr preferRelativeResize="0"/>
          <p:nvPr/>
        </p:nvPicPr>
        <p:blipFill>
          <a:blip r:embed="rId3">
            <a:alphaModFix/>
          </a:blip>
          <a:stretch>
            <a:fillRect/>
          </a:stretch>
        </p:blipFill>
        <p:spPr>
          <a:xfrm>
            <a:off x="3945988" y="1928645"/>
            <a:ext cx="1232237" cy="860878"/>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4" name="Shape 1154"/>
        <p:cNvGrpSpPr/>
        <p:nvPr/>
      </p:nvGrpSpPr>
      <p:grpSpPr>
        <a:xfrm>
          <a:off x="0" y="0"/>
          <a:ext cx="0" cy="0"/>
          <a:chOff x="0" y="0"/>
          <a:chExt cx="0" cy="0"/>
        </a:xfrm>
      </p:grpSpPr>
      <p:sp>
        <p:nvSpPr>
          <p:cNvPr id="1155" name="Google Shape;1155;p123"/>
          <p:cNvSpPr txBox="1"/>
          <p:nvPr>
            <p:ph type="ctrTitle"/>
          </p:nvPr>
        </p:nvSpPr>
        <p:spPr>
          <a:xfrm>
            <a:off x="685800" y="497017"/>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True or False: Equivalence</a:t>
            </a:r>
            <a:endParaRPr b="0" sz="3400">
              <a:solidFill>
                <a:srgbClr val="595959"/>
              </a:solidFill>
              <a:latin typeface="Hepta Slab"/>
              <a:ea typeface="Hepta Slab"/>
              <a:cs typeface="Hepta Slab"/>
              <a:sym typeface="Hepta Slab"/>
            </a:endParaRPr>
          </a:p>
        </p:txBody>
      </p:sp>
      <p:sp>
        <p:nvSpPr>
          <p:cNvPr id="1156" name="Google Shape;1156;p12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57" name="Google Shape;1157;p1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58" name="Google Shape;1158;p123"/>
          <p:cNvSpPr/>
          <p:nvPr/>
        </p:nvSpPr>
        <p:spPr>
          <a:xfrm rot="-567788">
            <a:off x="656477" y="1637121"/>
            <a:ext cx="2514547" cy="100007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123"/>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1160" name="Google Shape;1160;p123"/>
          <p:cNvSpPr/>
          <p:nvPr/>
        </p:nvSpPr>
        <p:spPr>
          <a:xfrm rot="913624">
            <a:off x="5975335" y="2507723"/>
            <a:ext cx="2514498" cy="100011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123"/>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1162" name="Google Shape;1162;p123"/>
          <p:cNvPicPr preferRelativeResize="0"/>
          <p:nvPr/>
        </p:nvPicPr>
        <p:blipFill>
          <a:blip r:embed="rId3">
            <a:alphaModFix/>
          </a:blip>
          <a:stretch>
            <a:fillRect/>
          </a:stretch>
        </p:blipFill>
        <p:spPr>
          <a:xfrm>
            <a:off x="3971438" y="1885146"/>
            <a:ext cx="1181337" cy="84150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sp>
        <p:nvSpPr>
          <p:cNvPr id="1167" name="Google Shape;1167;p124"/>
          <p:cNvSpPr txBox="1"/>
          <p:nvPr>
            <p:ph type="ctrTitle"/>
          </p:nvPr>
        </p:nvSpPr>
        <p:spPr>
          <a:xfrm>
            <a:off x="664375" y="357275"/>
            <a:ext cx="7278000" cy="72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Two or More Fractions</a:t>
            </a:r>
            <a:endParaRPr b="0" sz="3400">
              <a:solidFill>
                <a:srgbClr val="595959"/>
              </a:solidFill>
              <a:latin typeface="Hepta Slab"/>
              <a:ea typeface="Hepta Slab"/>
              <a:cs typeface="Hepta Slab"/>
              <a:sym typeface="Hepta Slab"/>
            </a:endParaRPr>
          </a:p>
        </p:txBody>
      </p:sp>
      <p:sp>
        <p:nvSpPr>
          <p:cNvPr id="1168" name="Google Shape;1168;p12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69" name="Google Shape;1169;p124"/>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1170" name="Google Shape;1170;p124"/>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1171" name="Google Shape;1171;p124"/>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172" name="Google Shape;1172;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73" name="Google Shape;1173;p124"/>
          <p:cNvSpPr txBox="1"/>
          <p:nvPr/>
        </p:nvSpPr>
        <p:spPr>
          <a:xfrm>
            <a:off x="503650" y="1028700"/>
            <a:ext cx="36969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latin typeface="Livvic"/>
                <a:ea typeface="Livvic"/>
                <a:cs typeface="Livvic"/>
                <a:sym typeface="Livvic"/>
              </a:rPr>
              <a:t>1.   Each diagram represents 1. Write two or more fractions to represent the shaded part of each diagram. Be prepared to explain your reasoning</a:t>
            </a:r>
            <a:endParaRPr>
              <a:solidFill>
                <a:srgbClr val="0097A7"/>
              </a:solidFill>
              <a:latin typeface="Livvic"/>
              <a:ea typeface="Livvic"/>
              <a:cs typeface="Livvic"/>
              <a:sym typeface="Livvic"/>
            </a:endParaRPr>
          </a:p>
        </p:txBody>
      </p:sp>
      <p:pic>
        <p:nvPicPr>
          <p:cNvPr id="1174" name="Google Shape;1174;p124"/>
          <p:cNvPicPr preferRelativeResize="0"/>
          <p:nvPr/>
        </p:nvPicPr>
        <p:blipFill>
          <a:blip r:embed="rId3">
            <a:alphaModFix/>
          </a:blip>
          <a:stretch>
            <a:fillRect/>
          </a:stretch>
        </p:blipFill>
        <p:spPr>
          <a:xfrm>
            <a:off x="559625" y="2053750"/>
            <a:ext cx="3383726" cy="1651675"/>
          </a:xfrm>
          <a:prstGeom prst="rect">
            <a:avLst/>
          </a:prstGeom>
          <a:noFill/>
          <a:ln cap="flat" cmpd="sng" w="19050">
            <a:solidFill>
              <a:schemeClr val="dk2"/>
            </a:solidFill>
            <a:prstDash val="solid"/>
            <a:round/>
            <a:headEnd len="sm" w="sm" type="none"/>
            <a:tailEnd len="sm" w="sm" type="none"/>
          </a:ln>
        </p:spPr>
      </p:pic>
      <p:sp>
        <p:nvSpPr>
          <p:cNvPr id="1175" name="Google Shape;1175;p124"/>
          <p:cNvSpPr txBox="1"/>
          <p:nvPr/>
        </p:nvSpPr>
        <p:spPr>
          <a:xfrm>
            <a:off x="5338750" y="1108750"/>
            <a:ext cx="3000000" cy="11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latin typeface="Livvic"/>
                <a:ea typeface="Livvic"/>
                <a:cs typeface="Livvic"/>
                <a:sym typeface="Livvic"/>
              </a:rPr>
              <a:t>2. Write two or more fractions to describe the point on each number line. Be prepared to explain your reasoning.</a:t>
            </a:r>
            <a:endParaRPr>
              <a:solidFill>
                <a:srgbClr val="0097A7"/>
              </a:solidFill>
              <a:latin typeface="Livvic"/>
              <a:ea typeface="Livvic"/>
              <a:cs typeface="Livvic"/>
              <a:sym typeface="Livvic"/>
            </a:endParaRPr>
          </a:p>
        </p:txBody>
      </p:sp>
      <p:pic>
        <p:nvPicPr>
          <p:cNvPr id="1176" name="Google Shape;1176;p124"/>
          <p:cNvPicPr preferRelativeResize="0"/>
          <p:nvPr/>
        </p:nvPicPr>
        <p:blipFill>
          <a:blip r:embed="rId4">
            <a:alphaModFix/>
          </a:blip>
          <a:stretch>
            <a:fillRect/>
          </a:stretch>
        </p:blipFill>
        <p:spPr>
          <a:xfrm>
            <a:off x="5405538" y="2124675"/>
            <a:ext cx="3161354" cy="2088525"/>
          </a:xfrm>
          <a:prstGeom prst="rect">
            <a:avLst/>
          </a:prstGeom>
          <a:noFill/>
          <a:ln cap="flat" cmpd="sng" w="19050">
            <a:solidFill>
              <a:schemeClr val="dk2"/>
            </a:solidFill>
            <a:prstDash val="solid"/>
            <a:round/>
            <a:headEnd len="sm" w="sm" type="none"/>
            <a:tailEnd len="sm" w="sm" type="none"/>
          </a:ln>
        </p:spPr>
      </p:pic>
      <p:sp>
        <p:nvSpPr>
          <p:cNvPr id="1177" name="Google Shape;1177;p124"/>
          <p:cNvSpPr txBox="1"/>
          <p:nvPr/>
        </p:nvSpPr>
        <p:spPr>
          <a:xfrm>
            <a:off x="617275" y="4256225"/>
            <a:ext cx="78459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latin typeface="Livvic"/>
                <a:ea typeface="Livvic"/>
                <a:cs typeface="Livvic"/>
                <a:sym typeface="Livvic"/>
              </a:rPr>
              <a:t>3. Place a new point on a tick mark on the number line in part c or d. Then, write two fractions to describe that point.</a:t>
            </a:r>
            <a:endParaRPr>
              <a:solidFill>
                <a:srgbClr val="0097A7"/>
              </a:solidFill>
              <a:latin typeface="Livvic"/>
              <a:ea typeface="Livvic"/>
              <a:cs typeface="Livvic"/>
              <a:sym typeface="Livvic"/>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1" name="Shape 1181"/>
        <p:cNvGrpSpPr/>
        <p:nvPr/>
      </p:nvGrpSpPr>
      <p:grpSpPr>
        <a:xfrm>
          <a:off x="0" y="0"/>
          <a:ext cx="0" cy="0"/>
          <a:chOff x="0" y="0"/>
          <a:chExt cx="0" cy="0"/>
        </a:xfrm>
      </p:grpSpPr>
      <p:sp>
        <p:nvSpPr>
          <p:cNvPr id="1182" name="Google Shape;1182;p125"/>
          <p:cNvSpPr txBox="1"/>
          <p:nvPr>
            <p:ph type="ctrTitle"/>
          </p:nvPr>
        </p:nvSpPr>
        <p:spPr>
          <a:xfrm>
            <a:off x="685800" y="5201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 Equivalent for Sure?</a:t>
            </a:r>
            <a:endParaRPr b="0" sz="3200">
              <a:solidFill>
                <a:srgbClr val="595959"/>
              </a:solidFill>
              <a:latin typeface="Hepta Slab"/>
              <a:ea typeface="Hepta Slab"/>
              <a:cs typeface="Hepta Slab"/>
              <a:sym typeface="Hepta Slab"/>
            </a:endParaRPr>
          </a:p>
        </p:txBody>
      </p:sp>
      <p:sp>
        <p:nvSpPr>
          <p:cNvPr id="1183" name="Google Shape;1183;p12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84" name="Google Shape;1184;p1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185" name="Google Shape;1185;p125"/>
          <p:cNvPicPr preferRelativeResize="0"/>
          <p:nvPr/>
        </p:nvPicPr>
        <p:blipFill>
          <a:blip r:embed="rId3">
            <a:alphaModFix/>
          </a:blip>
          <a:stretch>
            <a:fillRect/>
          </a:stretch>
        </p:blipFill>
        <p:spPr>
          <a:xfrm>
            <a:off x="1481138" y="1382317"/>
            <a:ext cx="6181725" cy="3038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9" name="Shape 1189"/>
        <p:cNvGrpSpPr/>
        <p:nvPr/>
      </p:nvGrpSpPr>
      <p:grpSpPr>
        <a:xfrm>
          <a:off x="0" y="0"/>
          <a:ext cx="0" cy="0"/>
          <a:chOff x="0" y="0"/>
          <a:chExt cx="0" cy="0"/>
        </a:xfrm>
      </p:grpSpPr>
      <p:sp>
        <p:nvSpPr>
          <p:cNvPr id="1190" name="Google Shape;1190;p126"/>
          <p:cNvSpPr txBox="1"/>
          <p:nvPr>
            <p:ph type="ctrTitle"/>
          </p:nvPr>
        </p:nvSpPr>
        <p:spPr>
          <a:xfrm>
            <a:off x="685800" y="497017"/>
            <a:ext cx="7772400" cy="77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1191" name="Google Shape;1191;p126"/>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92" name="Google Shape;1192;p126"/>
          <p:cNvSpPr/>
          <p:nvPr/>
        </p:nvSpPr>
        <p:spPr>
          <a:xfrm flipH="1">
            <a:off x="947807" y="2090951"/>
            <a:ext cx="2458068" cy="19479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126"/>
          <p:cNvSpPr txBox="1"/>
          <p:nvPr/>
        </p:nvSpPr>
        <p:spPr>
          <a:xfrm>
            <a:off x="1181887" y="2282425"/>
            <a:ext cx="1989900" cy="140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Take a few minutes to walk around and look at the work of at least 4 classmates. Make sure to look at the work by both partners, A and B</a:t>
            </a:r>
            <a:endParaRPr b="1" sz="1100">
              <a:latin typeface="Quicksand"/>
              <a:ea typeface="Quicksand"/>
              <a:cs typeface="Quicksand"/>
              <a:sym typeface="Quicksand"/>
            </a:endParaRPr>
          </a:p>
        </p:txBody>
      </p:sp>
      <p:pic>
        <p:nvPicPr>
          <p:cNvPr id="1194" name="Google Shape;1194;p126"/>
          <p:cNvPicPr preferRelativeResize="0"/>
          <p:nvPr/>
        </p:nvPicPr>
        <p:blipFill>
          <a:blip r:embed="rId3">
            <a:alphaModFix/>
          </a:blip>
          <a:stretch>
            <a:fillRect/>
          </a:stretch>
        </p:blipFill>
        <p:spPr>
          <a:xfrm>
            <a:off x="3705000" y="3062823"/>
            <a:ext cx="2161500" cy="1359527"/>
          </a:xfrm>
          <a:prstGeom prst="rect">
            <a:avLst/>
          </a:prstGeom>
          <a:noFill/>
          <a:ln>
            <a:noFill/>
          </a:ln>
        </p:spPr>
      </p:pic>
      <p:sp>
        <p:nvSpPr>
          <p:cNvPr id="1195" name="Google Shape;1195;p126"/>
          <p:cNvSpPr txBox="1"/>
          <p:nvPr/>
        </p:nvSpPr>
        <p:spPr>
          <a:xfrm>
            <a:off x="6242413" y="2090950"/>
            <a:ext cx="2082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196" name="Google Shape;1196;p126"/>
          <p:cNvSpPr txBox="1"/>
          <p:nvPr/>
        </p:nvSpPr>
        <p:spPr>
          <a:xfrm>
            <a:off x="7790375" y="267250"/>
            <a:ext cx="1230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197" name="Google Shape;1197;p126"/>
          <p:cNvSpPr/>
          <p:nvPr/>
        </p:nvSpPr>
        <p:spPr>
          <a:xfrm>
            <a:off x="5160026" y="1372750"/>
            <a:ext cx="2082896" cy="160449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26"/>
          <p:cNvSpPr txBox="1"/>
          <p:nvPr/>
        </p:nvSpPr>
        <p:spPr>
          <a:xfrm flipH="1">
            <a:off x="5329774" y="1671650"/>
            <a:ext cx="1646100" cy="12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000">
                <a:solidFill>
                  <a:schemeClr val="dk1"/>
                </a:solidFill>
                <a:latin typeface="Quicksand"/>
                <a:ea typeface="Quicksand"/>
                <a:cs typeface="Quicksand"/>
                <a:sym typeface="Quicksand"/>
              </a:rPr>
              <a:t>As you study others’ work, pay attention to how the reasoning is alike and how it is different.</a:t>
            </a:r>
            <a:endParaRPr b="1" sz="10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100">
              <a:latin typeface="Quicksand"/>
              <a:ea typeface="Quicksand"/>
              <a:cs typeface="Quicksand"/>
              <a:sym typeface="Quicksand"/>
            </a:endParaRPr>
          </a:p>
        </p:txBody>
      </p:sp>
      <p:sp>
        <p:nvSpPr>
          <p:cNvPr id="1199" name="Google Shape;1199;p126"/>
          <p:cNvSpPr/>
          <p:nvPr/>
        </p:nvSpPr>
        <p:spPr>
          <a:xfrm>
            <a:off x="6774900" y="2596725"/>
            <a:ext cx="2082896" cy="160449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26"/>
          <p:cNvSpPr txBox="1"/>
          <p:nvPr/>
        </p:nvSpPr>
        <p:spPr>
          <a:xfrm flipH="1">
            <a:off x="6954149" y="2803275"/>
            <a:ext cx="1724400" cy="128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chemeClr val="dk1"/>
                </a:solidFill>
                <a:latin typeface="Quicksand"/>
                <a:ea typeface="Quicksand"/>
                <a:cs typeface="Quicksand"/>
                <a:sym typeface="Quicksand"/>
              </a:rPr>
              <a:t>What is the same about the diagrams, words, or explanations that you saw? What is different?</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100">
              <a:latin typeface="Quicksand"/>
              <a:ea typeface="Quicksand"/>
              <a:cs typeface="Quicksand"/>
              <a:sym typeface="Quicksand"/>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04" name="Shape 1204"/>
        <p:cNvGrpSpPr/>
        <p:nvPr/>
      </p:nvGrpSpPr>
      <p:grpSpPr>
        <a:xfrm>
          <a:off x="0" y="0"/>
          <a:ext cx="0" cy="0"/>
          <a:chOff x="0" y="0"/>
          <a:chExt cx="0" cy="0"/>
        </a:xfrm>
      </p:grpSpPr>
      <p:sp>
        <p:nvSpPr>
          <p:cNvPr id="1205" name="Google Shape;1205;p127"/>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 Equivalent Fractions on the Number Line</a:t>
            </a:r>
            <a:endParaRPr sz="4400">
              <a:latin typeface="Hepta Slab"/>
              <a:ea typeface="Hepta Slab"/>
              <a:cs typeface="Hepta Slab"/>
              <a:sym typeface="Hepta Slab"/>
            </a:endParaRPr>
          </a:p>
        </p:txBody>
      </p:sp>
      <p:sp>
        <p:nvSpPr>
          <p:cNvPr id="1206" name="Google Shape;1206;p127"/>
          <p:cNvSpPr txBox="1"/>
          <p:nvPr/>
        </p:nvSpPr>
        <p:spPr>
          <a:xfrm>
            <a:off x="2778450" y="2906325"/>
            <a:ext cx="5043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use number lines to reason about equivalent fractions. </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207" name="Google Shape;1207;p127"/>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2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4.NF.A.1</a:t>
            </a:r>
            <a:endParaRPr sz="1100">
              <a:latin typeface="Quicksand"/>
              <a:ea typeface="Quicksand"/>
              <a:cs typeface="Quicksand"/>
              <a:sym typeface="Quicksand"/>
            </a:endParaRPr>
          </a:p>
        </p:txBody>
      </p:sp>
      <p:sp>
        <p:nvSpPr>
          <p:cNvPr id="1209" name="Google Shape;1209;p127"/>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3" name="Shape 1213"/>
        <p:cNvGrpSpPr/>
        <p:nvPr/>
      </p:nvGrpSpPr>
      <p:grpSpPr>
        <a:xfrm>
          <a:off x="0" y="0"/>
          <a:ext cx="0" cy="0"/>
          <a:chOff x="0" y="0"/>
          <a:chExt cx="0" cy="0"/>
        </a:xfrm>
      </p:grpSpPr>
      <p:sp>
        <p:nvSpPr>
          <p:cNvPr id="1214" name="Google Shape;1214;p12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15" name="Google Shape;1215;p128"/>
          <p:cNvSpPr txBox="1"/>
          <p:nvPr/>
        </p:nvSpPr>
        <p:spPr>
          <a:xfrm>
            <a:off x="308325" y="499550"/>
            <a:ext cx="8414400" cy="9792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Estimation Exploration: </a:t>
            </a:r>
            <a:endParaRPr sz="2800">
              <a:solidFill>
                <a:srgbClr val="595959"/>
              </a:solidFill>
              <a:latin typeface="Hepta Slab"/>
              <a:ea typeface="Hepta Slab"/>
              <a:cs typeface="Hepta Slab"/>
              <a:sym typeface="Hepta Slab"/>
            </a:endParaRPr>
          </a:p>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A Shaded Portion</a:t>
            </a:r>
            <a:endParaRPr sz="2800">
              <a:solidFill>
                <a:srgbClr val="595959"/>
              </a:solidFill>
              <a:latin typeface="Hepta Slab"/>
              <a:ea typeface="Hepta Slab"/>
              <a:cs typeface="Hepta Slab"/>
              <a:sym typeface="Hepta Slab"/>
            </a:endParaRPr>
          </a:p>
        </p:txBody>
      </p:sp>
      <p:sp>
        <p:nvSpPr>
          <p:cNvPr id="1216" name="Google Shape;1216;p1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217" name="Google Shape;1217;p128"/>
          <p:cNvPicPr preferRelativeResize="0"/>
          <p:nvPr/>
        </p:nvPicPr>
        <p:blipFill>
          <a:blip r:embed="rId3">
            <a:alphaModFix/>
          </a:blip>
          <a:stretch>
            <a:fillRect/>
          </a:stretch>
        </p:blipFill>
        <p:spPr>
          <a:xfrm>
            <a:off x="1938338" y="1566850"/>
            <a:ext cx="5267325" cy="2609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1" name="Shape 1221"/>
        <p:cNvGrpSpPr/>
        <p:nvPr/>
      </p:nvGrpSpPr>
      <p:grpSpPr>
        <a:xfrm>
          <a:off x="0" y="0"/>
          <a:ext cx="0" cy="0"/>
          <a:chOff x="0" y="0"/>
          <a:chExt cx="0" cy="0"/>
        </a:xfrm>
      </p:grpSpPr>
      <p:sp>
        <p:nvSpPr>
          <p:cNvPr id="1222" name="Google Shape;1222;p129"/>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 Handy Number Lines</a:t>
            </a:r>
            <a:endParaRPr sz="3200">
              <a:solidFill>
                <a:srgbClr val="595959"/>
              </a:solidFill>
              <a:latin typeface="Hepta Slab"/>
              <a:ea typeface="Hepta Slab"/>
              <a:cs typeface="Hepta Slab"/>
              <a:sym typeface="Hepta Slab"/>
            </a:endParaRPr>
          </a:p>
        </p:txBody>
      </p:sp>
      <p:sp>
        <p:nvSpPr>
          <p:cNvPr id="1223" name="Google Shape;1223;p1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24" name="Google Shape;1224;p129"/>
          <p:cNvSpPr txBox="1"/>
          <p:nvPr/>
        </p:nvSpPr>
        <p:spPr>
          <a:xfrm>
            <a:off x="535775" y="1157300"/>
            <a:ext cx="32574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0097A7"/>
                </a:solidFill>
              </a:rPr>
              <a:t>Andre used number lines to find fractions that are equivalent to . He drew this number line:</a:t>
            </a:r>
            <a:endParaRPr>
              <a:solidFill>
                <a:srgbClr val="0097A7"/>
              </a:solidFill>
            </a:endParaRPr>
          </a:p>
          <a:p>
            <a:pPr indent="0" lvl="0" marL="0" rtl="0" algn="ctr">
              <a:spcBef>
                <a:spcPts val="0"/>
              </a:spcBef>
              <a:spcAft>
                <a:spcPts val="0"/>
              </a:spcAft>
              <a:buNone/>
            </a:pPr>
            <a:r>
              <a:t/>
            </a:r>
            <a:endParaRPr>
              <a:solidFill>
                <a:srgbClr val="0097A7"/>
              </a:solidFill>
            </a:endParaRPr>
          </a:p>
          <a:p>
            <a:pPr indent="0" lvl="0" marL="0" rtl="0" algn="ctr">
              <a:spcBef>
                <a:spcPts val="0"/>
              </a:spcBef>
              <a:spcAft>
                <a:spcPts val="0"/>
              </a:spcAft>
              <a:buNone/>
            </a:pPr>
            <a:r>
              <a:t/>
            </a:r>
            <a:endParaRPr>
              <a:solidFill>
                <a:srgbClr val="0097A7"/>
              </a:solidFill>
            </a:endParaRPr>
          </a:p>
          <a:p>
            <a:pPr indent="0" lvl="0" marL="0" rtl="0" algn="ctr">
              <a:spcBef>
                <a:spcPts val="0"/>
              </a:spcBef>
              <a:spcAft>
                <a:spcPts val="0"/>
              </a:spcAft>
              <a:buNone/>
            </a:pPr>
            <a:r>
              <a:t/>
            </a:r>
            <a:endParaRPr>
              <a:solidFill>
                <a:srgbClr val="0097A7"/>
              </a:solidFill>
            </a:endParaRPr>
          </a:p>
          <a:p>
            <a:pPr indent="0" lvl="0" marL="0" rtl="0" algn="l">
              <a:spcBef>
                <a:spcPts val="0"/>
              </a:spcBef>
              <a:spcAft>
                <a:spcPts val="0"/>
              </a:spcAft>
              <a:buNone/>
            </a:pPr>
            <a:r>
              <a:t/>
            </a:r>
            <a:endParaRPr>
              <a:solidFill>
                <a:srgbClr val="0097A7"/>
              </a:solidFill>
            </a:endParaRPr>
          </a:p>
          <a:p>
            <a:pPr indent="0" lvl="0" marL="0" rtl="0" algn="ctr">
              <a:spcBef>
                <a:spcPts val="0"/>
              </a:spcBef>
              <a:spcAft>
                <a:spcPts val="0"/>
              </a:spcAft>
              <a:buNone/>
            </a:pPr>
            <a:r>
              <a:rPr lang="en">
                <a:solidFill>
                  <a:srgbClr val="0097A7"/>
                </a:solidFill>
              </a:rPr>
              <a:t>Then, he drew three more lines and wrote a fraction for the point on each line:</a:t>
            </a:r>
            <a:endParaRPr>
              <a:solidFill>
                <a:srgbClr val="0097A7"/>
              </a:solidFill>
            </a:endParaRPr>
          </a:p>
        </p:txBody>
      </p:sp>
      <p:pic>
        <p:nvPicPr>
          <p:cNvPr id="1225" name="Google Shape;1225;p129"/>
          <p:cNvPicPr preferRelativeResize="0"/>
          <p:nvPr/>
        </p:nvPicPr>
        <p:blipFill>
          <a:blip r:embed="rId3">
            <a:alphaModFix/>
          </a:blip>
          <a:stretch>
            <a:fillRect/>
          </a:stretch>
        </p:blipFill>
        <p:spPr>
          <a:xfrm>
            <a:off x="535775" y="2037000"/>
            <a:ext cx="3371850" cy="485775"/>
          </a:xfrm>
          <a:prstGeom prst="rect">
            <a:avLst/>
          </a:prstGeom>
          <a:noFill/>
          <a:ln cap="flat" cmpd="sng" w="19050">
            <a:solidFill>
              <a:schemeClr val="dk2"/>
            </a:solidFill>
            <a:prstDash val="solid"/>
            <a:round/>
            <a:headEnd len="sm" w="sm" type="none"/>
            <a:tailEnd len="sm" w="sm" type="none"/>
          </a:ln>
        </p:spPr>
      </p:pic>
      <p:pic>
        <p:nvPicPr>
          <p:cNvPr id="1226" name="Google Shape;1226;p129"/>
          <p:cNvPicPr preferRelativeResize="0"/>
          <p:nvPr/>
        </p:nvPicPr>
        <p:blipFill>
          <a:blip r:embed="rId4">
            <a:alphaModFix/>
          </a:blip>
          <a:stretch>
            <a:fillRect/>
          </a:stretch>
        </p:blipFill>
        <p:spPr>
          <a:xfrm>
            <a:off x="611975" y="3427650"/>
            <a:ext cx="3295650" cy="1304925"/>
          </a:xfrm>
          <a:prstGeom prst="rect">
            <a:avLst/>
          </a:prstGeom>
          <a:noFill/>
          <a:ln cap="flat" cmpd="sng" w="19050">
            <a:solidFill>
              <a:schemeClr val="dk2"/>
            </a:solidFill>
            <a:prstDash val="solid"/>
            <a:round/>
            <a:headEnd len="sm" w="sm" type="none"/>
            <a:tailEnd len="sm" w="sm" type="none"/>
          </a:ln>
        </p:spPr>
      </p:pic>
      <p:sp>
        <p:nvSpPr>
          <p:cNvPr id="1227" name="Google Shape;1227;p129"/>
          <p:cNvSpPr txBox="1"/>
          <p:nvPr/>
        </p:nvSpPr>
        <p:spPr>
          <a:xfrm>
            <a:off x="4532700" y="1285875"/>
            <a:ext cx="4125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rPr>
              <a:t>1. How did Andre use the number lines to find fractions equivalent to ? Explain your thinking to a partner.</a:t>
            </a:r>
            <a:endParaRPr>
              <a:solidFill>
                <a:srgbClr val="0097A7"/>
              </a:solidFill>
            </a:endParaRPr>
          </a:p>
          <a:p>
            <a:pPr indent="0" lvl="0" marL="0" rtl="0" algn="l">
              <a:spcBef>
                <a:spcPts val="0"/>
              </a:spcBef>
              <a:spcAft>
                <a:spcPts val="0"/>
              </a:spcAft>
              <a:buNone/>
            </a:pPr>
            <a:r>
              <a:t/>
            </a:r>
            <a:endParaRPr>
              <a:solidFill>
                <a:srgbClr val="0097A7"/>
              </a:solidFill>
            </a:endParaRPr>
          </a:p>
          <a:p>
            <a:pPr indent="0" lvl="0" marL="0" rtl="0" algn="l">
              <a:spcBef>
                <a:spcPts val="0"/>
              </a:spcBef>
              <a:spcAft>
                <a:spcPts val="0"/>
              </a:spcAft>
              <a:buNone/>
            </a:pPr>
            <a:r>
              <a:t/>
            </a:r>
            <a:endParaRPr>
              <a:solidFill>
                <a:srgbClr val="0097A7"/>
              </a:solidFill>
            </a:endParaRPr>
          </a:p>
          <a:p>
            <a:pPr indent="0" lvl="0" marL="0" rtl="0" algn="l">
              <a:spcBef>
                <a:spcPts val="0"/>
              </a:spcBef>
              <a:spcAft>
                <a:spcPts val="0"/>
              </a:spcAft>
              <a:buNone/>
            </a:pPr>
            <a:r>
              <a:rPr lang="en">
                <a:solidFill>
                  <a:srgbClr val="0097A7"/>
                </a:solidFill>
              </a:rPr>
              <a:t>2. How can number lines be used to show whether the following fractions are equivalent?</a:t>
            </a:r>
            <a:endParaRPr>
              <a:solidFill>
                <a:srgbClr val="0097A7"/>
              </a:solidFill>
            </a:endParaRPr>
          </a:p>
          <a:p>
            <a:pPr indent="0" lvl="0" marL="0" rtl="0" algn="l">
              <a:spcBef>
                <a:spcPts val="0"/>
              </a:spcBef>
              <a:spcAft>
                <a:spcPts val="0"/>
              </a:spcAft>
              <a:buNone/>
            </a:pPr>
            <a:r>
              <a:t/>
            </a:r>
            <a:endParaRPr>
              <a:solidFill>
                <a:srgbClr val="0097A7"/>
              </a:solidFill>
            </a:endParaRPr>
          </a:p>
          <a:p>
            <a:pPr indent="-317500" lvl="0" marL="457200" rtl="0" algn="l">
              <a:spcBef>
                <a:spcPts val="0"/>
              </a:spcBef>
              <a:spcAft>
                <a:spcPts val="0"/>
              </a:spcAft>
              <a:buClr>
                <a:srgbClr val="0097A7"/>
              </a:buClr>
              <a:buSzPts val="1400"/>
              <a:buAutoNum type="alphaLcPeriod"/>
            </a:pPr>
            <a:r>
              <a:rPr lang="en">
                <a:solidFill>
                  <a:srgbClr val="0097A7"/>
                </a:solidFill>
              </a:rPr>
              <a:t>8/10  and ⅘</a:t>
            </a:r>
            <a:endParaRPr>
              <a:solidFill>
                <a:srgbClr val="0097A7"/>
              </a:solidFill>
            </a:endParaRPr>
          </a:p>
          <a:p>
            <a:pPr indent="-317500" lvl="0" marL="457200" rtl="0" algn="l">
              <a:spcBef>
                <a:spcPts val="0"/>
              </a:spcBef>
              <a:spcAft>
                <a:spcPts val="0"/>
              </a:spcAft>
              <a:buClr>
                <a:srgbClr val="0097A7"/>
              </a:buClr>
              <a:buSzPts val="1400"/>
              <a:buAutoNum type="alphaLcPeriod"/>
            </a:pPr>
            <a:r>
              <a:rPr lang="en">
                <a:solidFill>
                  <a:srgbClr val="0097A7"/>
                </a:solidFill>
              </a:rPr>
              <a:t>14/20 and ⅘ </a:t>
            </a:r>
            <a:endParaRPr>
              <a:solidFill>
                <a:srgbClr val="0097A7"/>
              </a:solidFill>
            </a:endParaRPr>
          </a:p>
          <a:p>
            <a:pPr indent="0" lvl="0" marL="0" rtl="0" algn="l">
              <a:spcBef>
                <a:spcPts val="0"/>
              </a:spcBef>
              <a:spcAft>
                <a:spcPts val="0"/>
              </a:spcAft>
              <a:buNone/>
            </a:pPr>
            <a:r>
              <a:t/>
            </a:r>
            <a:endParaRPr>
              <a:solidFill>
                <a:srgbClr val="0097A7"/>
              </a:solidFill>
            </a:endParaRPr>
          </a:p>
          <a:p>
            <a:pPr indent="0" lvl="0" marL="0" rtl="0" algn="l">
              <a:spcBef>
                <a:spcPts val="0"/>
              </a:spcBef>
              <a:spcAft>
                <a:spcPts val="0"/>
              </a:spcAft>
              <a:buNone/>
            </a:pPr>
            <a:r>
              <a:t/>
            </a:r>
            <a:endParaRPr>
              <a:solidFill>
                <a:srgbClr val="0097A7"/>
              </a:solidFill>
            </a:endParaRPr>
          </a:p>
          <a:p>
            <a:pPr indent="0" lvl="0" marL="0" rtl="0" algn="l">
              <a:spcBef>
                <a:spcPts val="0"/>
              </a:spcBef>
              <a:spcAft>
                <a:spcPts val="0"/>
              </a:spcAft>
              <a:buNone/>
            </a:pPr>
            <a:r>
              <a:rPr lang="en">
                <a:solidFill>
                  <a:srgbClr val="0097A7"/>
                </a:solidFill>
              </a:rPr>
              <a:t>3. Find three fractions that are equivalent to 6/5. Explain or show how Andre’s number lines can help. </a:t>
            </a:r>
            <a:endParaRPr>
              <a:solidFill>
                <a:srgbClr val="0097A7"/>
              </a:solidFill>
            </a:endParaRPr>
          </a:p>
          <a:p>
            <a:pPr indent="0" lvl="0" marL="0" rtl="0" algn="l">
              <a:spcBef>
                <a:spcPts val="0"/>
              </a:spcBef>
              <a:spcAft>
                <a:spcPts val="0"/>
              </a:spcAft>
              <a:buNone/>
            </a:pPr>
            <a:r>
              <a:t/>
            </a:r>
            <a:endParaRPr>
              <a:solidFill>
                <a:srgbClr val="0097A7"/>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1" name="Shape 1231"/>
        <p:cNvGrpSpPr/>
        <p:nvPr/>
      </p:nvGrpSpPr>
      <p:grpSpPr>
        <a:xfrm>
          <a:off x="0" y="0"/>
          <a:ext cx="0" cy="0"/>
          <a:chOff x="0" y="0"/>
          <a:chExt cx="0" cy="0"/>
        </a:xfrm>
      </p:grpSpPr>
      <p:sp>
        <p:nvSpPr>
          <p:cNvPr id="1232" name="Google Shape;1232;p130"/>
          <p:cNvSpPr txBox="1"/>
          <p:nvPr>
            <p:ph type="ctrTitle"/>
          </p:nvPr>
        </p:nvSpPr>
        <p:spPr>
          <a:xfrm>
            <a:off x="685800" y="439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Can It Be Done?</a:t>
            </a:r>
            <a:endParaRPr>
              <a:solidFill>
                <a:srgbClr val="595959"/>
              </a:solidFill>
            </a:endParaRPr>
          </a:p>
        </p:txBody>
      </p:sp>
      <p:sp>
        <p:nvSpPr>
          <p:cNvPr id="1233" name="Google Shape;1233;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234" name="Google Shape;1234;p130"/>
          <p:cNvPicPr preferRelativeResize="0"/>
          <p:nvPr/>
        </p:nvPicPr>
        <p:blipFill>
          <a:blip r:embed="rId3">
            <a:alphaModFix/>
          </a:blip>
          <a:stretch>
            <a:fillRect/>
          </a:stretch>
        </p:blipFill>
        <p:spPr>
          <a:xfrm>
            <a:off x="685800" y="1508168"/>
            <a:ext cx="3465279" cy="2245111"/>
          </a:xfrm>
          <a:prstGeom prst="rect">
            <a:avLst/>
          </a:prstGeom>
          <a:noFill/>
          <a:ln cap="flat" cmpd="sng" w="19050">
            <a:solidFill>
              <a:schemeClr val="dk2"/>
            </a:solidFill>
            <a:prstDash val="solid"/>
            <a:round/>
            <a:headEnd len="sm" w="sm" type="none"/>
            <a:tailEnd len="sm" w="sm" type="none"/>
          </a:ln>
        </p:spPr>
      </p:pic>
      <p:pic>
        <p:nvPicPr>
          <p:cNvPr id="1235" name="Google Shape;1235;p130"/>
          <p:cNvPicPr preferRelativeResize="0"/>
          <p:nvPr/>
        </p:nvPicPr>
        <p:blipFill>
          <a:blip r:embed="rId4">
            <a:alphaModFix/>
          </a:blip>
          <a:stretch>
            <a:fillRect/>
          </a:stretch>
        </p:blipFill>
        <p:spPr>
          <a:xfrm>
            <a:off x="4498729" y="1508168"/>
            <a:ext cx="3903768" cy="224511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9" name="Shape 1239"/>
        <p:cNvGrpSpPr/>
        <p:nvPr/>
      </p:nvGrpSpPr>
      <p:grpSpPr>
        <a:xfrm>
          <a:off x="0" y="0"/>
          <a:ext cx="0" cy="0"/>
          <a:chOff x="0" y="0"/>
          <a:chExt cx="0" cy="0"/>
        </a:xfrm>
      </p:grpSpPr>
      <p:sp>
        <p:nvSpPr>
          <p:cNvPr id="1240" name="Google Shape;1240;p131"/>
          <p:cNvSpPr txBox="1"/>
          <p:nvPr>
            <p:ph type="ctrTitle"/>
          </p:nvPr>
        </p:nvSpPr>
        <p:spPr>
          <a:xfrm>
            <a:off x="685800" y="497017"/>
            <a:ext cx="7772400" cy="77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1241" name="Google Shape;1241;p131"/>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42" name="Google Shape;1242;p131"/>
          <p:cNvSpPr/>
          <p:nvPr/>
        </p:nvSpPr>
        <p:spPr>
          <a:xfrm flipH="1">
            <a:off x="947807" y="2090951"/>
            <a:ext cx="2458068" cy="19479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31"/>
          <p:cNvSpPr txBox="1"/>
          <p:nvPr/>
        </p:nvSpPr>
        <p:spPr>
          <a:xfrm>
            <a:off x="1135387" y="2446700"/>
            <a:ext cx="2082900" cy="140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can number lines help us find equivalent fractions for, say,1/10 ?</a:t>
            </a:r>
            <a:endParaRPr b="1" sz="1300">
              <a:latin typeface="Quicksand"/>
              <a:ea typeface="Quicksand"/>
              <a:cs typeface="Quicksand"/>
              <a:sym typeface="Quicksand"/>
            </a:endParaRPr>
          </a:p>
        </p:txBody>
      </p:sp>
      <p:pic>
        <p:nvPicPr>
          <p:cNvPr id="1244" name="Google Shape;1244;p131"/>
          <p:cNvPicPr preferRelativeResize="0"/>
          <p:nvPr/>
        </p:nvPicPr>
        <p:blipFill>
          <a:blip r:embed="rId3">
            <a:alphaModFix/>
          </a:blip>
          <a:stretch>
            <a:fillRect/>
          </a:stretch>
        </p:blipFill>
        <p:spPr>
          <a:xfrm>
            <a:off x="3405875" y="3212823"/>
            <a:ext cx="2161500" cy="1359527"/>
          </a:xfrm>
          <a:prstGeom prst="rect">
            <a:avLst/>
          </a:prstGeom>
          <a:noFill/>
          <a:ln>
            <a:noFill/>
          </a:ln>
        </p:spPr>
      </p:pic>
      <p:sp>
        <p:nvSpPr>
          <p:cNvPr id="1245" name="Google Shape;1245;p131"/>
          <p:cNvSpPr txBox="1"/>
          <p:nvPr/>
        </p:nvSpPr>
        <p:spPr>
          <a:xfrm>
            <a:off x="6242413" y="2090950"/>
            <a:ext cx="2082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246" name="Google Shape;1246;p131"/>
          <p:cNvSpPr txBox="1"/>
          <p:nvPr/>
        </p:nvSpPr>
        <p:spPr>
          <a:xfrm>
            <a:off x="7790375" y="267250"/>
            <a:ext cx="1230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247" name="Google Shape;1247;p131"/>
          <p:cNvSpPr/>
          <p:nvPr/>
        </p:nvSpPr>
        <p:spPr>
          <a:xfrm>
            <a:off x="5674375" y="1652025"/>
            <a:ext cx="2533796" cy="205626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131"/>
          <p:cNvSpPr txBox="1"/>
          <p:nvPr/>
        </p:nvSpPr>
        <p:spPr>
          <a:xfrm flipH="1">
            <a:off x="6118224" y="1876400"/>
            <a:ext cx="1646100" cy="12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solidFill>
                  <a:schemeClr val="dk1"/>
                </a:solidFill>
                <a:latin typeface="Quicksand"/>
                <a:ea typeface="Quicksand"/>
                <a:cs typeface="Quicksand"/>
                <a:sym typeface="Quicksand"/>
              </a:rPr>
              <a:t>There were times in the lesson when some of you chose not to use the number lines to find equivalent fractions or to tell if two fractions were equivalent. Why might that be?</a:t>
            </a:r>
            <a:endParaRPr b="1" sz="10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100">
              <a:latin typeface="Quicksand"/>
              <a:ea typeface="Quicksand"/>
              <a:cs typeface="Quicksand"/>
              <a:sym typeface="Quicksand"/>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52" name="Shape 1252"/>
        <p:cNvGrpSpPr/>
        <p:nvPr/>
      </p:nvGrpSpPr>
      <p:grpSpPr>
        <a:xfrm>
          <a:off x="0" y="0"/>
          <a:ext cx="0" cy="0"/>
          <a:chOff x="0" y="0"/>
          <a:chExt cx="0" cy="0"/>
        </a:xfrm>
      </p:grpSpPr>
      <p:sp>
        <p:nvSpPr>
          <p:cNvPr id="1253" name="Google Shape;1253;p13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 Explanations for Equivalence</a:t>
            </a:r>
            <a:endParaRPr sz="4400">
              <a:latin typeface="Hepta Slab"/>
              <a:ea typeface="Hepta Slab"/>
              <a:cs typeface="Hepta Slab"/>
              <a:sym typeface="Hepta Slab"/>
            </a:endParaRPr>
          </a:p>
        </p:txBody>
      </p:sp>
      <p:sp>
        <p:nvSpPr>
          <p:cNvPr id="1254" name="Google Shape;1254;p132"/>
          <p:cNvSpPr txBox="1"/>
          <p:nvPr/>
        </p:nvSpPr>
        <p:spPr>
          <a:xfrm>
            <a:off x="2389575" y="2906325"/>
            <a:ext cx="63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talk about how we know that two fractions are or are not equivalent</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255" name="Google Shape;1255;p132"/>
          <p:cNvSpPr/>
          <p:nvPr/>
        </p:nvSpPr>
        <p:spPr>
          <a:xfrm>
            <a:off x="18447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13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4.NF.A.1</a:t>
            </a:r>
            <a:endParaRPr sz="1100">
              <a:latin typeface="Quicksand"/>
              <a:ea typeface="Quicksand"/>
              <a:cs typeface="Quicksand"/>
              <a:sym typeface="Quicksand"/>
            </a:endParaRPr>
          </a:p>
        </p:txBody>
      </p:sp>
      <p:sp>
        <p:nvSpPr>
          <p:cNvPr id="1257" name="Google Shape;1257;p13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1" name="Shape 1261"/>
        <p:cNvGrpSpPr/>
        <p:nvPr/>
      </p:nvGrpSpPr>
      <p:grpSpPr>
        <a:xfrm>
          <a:off x="0" y="0"/>
          <a:ext cx="0" cy="0"/>
          <a:chOff x="0" y="0"/>
          <a:chExt cx="0" cy="0"/>
        </a:xfrm>
      </p:grpSpPr>
      <p:sp>
        <p:nvSpPr>
          <p:cNvPr id="1262" name="Google Shape;1262;p133"/>
          <p:cNvSpPr txBox="1"/>
          <p:nvPr>
            <p:ph type="ctrTitle"/>
          </p:nvPr>
        </p:nvSpPr>
        <p:spPr>
          <a:xfrm>
            <a:off x="685800" y="473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Number Talk</a:t>
            </a:r>
            <a:endParaRPr b="0" sz="3400">
              <a:solidFill>
                <a:srgbClr val="595959"/>
              </a:solidFill>
              <a:latin typeface="Hepta Slab"/>
              <a:ea typeface="Hepta Slab"/>
              <a:cs typeface="Hepta Slab"/>
              <a:sym typeface="Hepta Slab"/>
            </a:endParaRPr>
          </a:p>
        </p:txBody>
      </p:sp>
      <p:sp>
        <p:nvSpPr>
          <p:cNvPr id="1263" name="Google Shape;1263;p13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64" name="Google Shape;1264;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65" name="Google Shape;1265;p133"/>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133"/>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Find the value of each product mentally. </a:t>
            </a:r>
            <a:endParaRPr b="1" sz="1600">
              <a:solidFill>
                <a:srgbClr val="0097A7"/>
              </a:solidFill>
              <a:latin typeface="Caveat Brush"/>
              <a:ea typeface="Caveat Brush"/>
              <a:cs typeface="Caveat Brush"/>
              <a:sym typeface="Caveat Brush"/>
            </a:endParaRPr>
          </a:p>
        </p:txBody>
      </p:sp>
      <p:pic>
        <p:nvPicPr>
          <p:cNvPr id="1267" name="Google Shape;1267;p133"/>
          <p:cNvPicPr preferRelativeResize="0"/>
          <p:nvPr/>
        </p:nvPicPr>
        <p:blipFill>
          <a:blip r:embed="rId3">
            <a:alphaModFix/>
          </a:blip>
          <a:stretch>
            <a:fillRect/>
          </a:stretch>
        </p:blipFill>
        <p:spPr>
          <a:xfrm>
            <a:off x="3785000" y="2194775"/>
            <a:ext cx="1783875" cy="559125"/>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sp>
        <p:nvSpPr>
          <p:cNvPr id="1272" name="Google Shape;1272;p134"/>
          <p:cNvSpPr txBox="1"/>
          <p:nvPr>
            <p:ph type="ctrTitle"/>
          </p:nvPr>
        </p:nvSpPr>
        <p:spPr>
          <a:xfrm>
            <a:off x="685800" y="473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Number Talk</a:t>
            </a:r>
            <a:endParaRPr b="0" sz="3400">
              <a:solidFill>
                <a:srgbClr val="595959"/>
              </a:solidFill>
              <a:latin typeface="Hepta Slab"/>
              <a:ea typeface="Hepta Slab"/>
              <a:cs typeface="Hepta Slab"/>
              <a:sym typeface="Hepta Slab"/>
            </a:endParaRPr>
          </a:p>
        </p:txBody>
      </p:sp>
      <p:sp>
        <p:nvSpPr>
          <p:cNvPr id="1273" name="Google Shape;1273;p13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74" name="Google Shape;1274;p1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75" name="Google Shape;1275;p134"/>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134"/>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Find the value of each product mentally. </a:t>
            </a:r>
            <a:endParaRPr b="1" sz="1600">
              <a:solidFill>
                <a:srgbClr val="0097A7"/>
              </a:solidFill>
              <a:latin typeface="Caveat Brush"/>
              <a:ea typeface="Caveat Brush"/>
              <a:cs typeface="Caveat Brush"/>
              <a:sym typeface="Caveat Brush"/>
            </a:endParaRPr>
          </a:p>
        </p:txBody>
      </p:sp>
      <p:pic>
        <p:nvPicPr>
          <p:cNvPr id="1277" name="Google Shape;1277;p134"/>
          <p:cNvPicPr preferRelativeResize="0"/>
          <p:nvPr/>
        </p:nvPicPr>
        <p:blipFill>
          <a:blip r:embed="rId3">
            <a:alphaModFix/>
          </a:blip>
          <a:stretch>
            <a:fillRect/>
          </a:stretch>
        </p:blipFill>
        <p:spPr>
          <a:xfrm>
            <a:off x="3656400" y="2147625"/>
            <a:ext cx="2103375" cy="559125"/>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1" name="Shape 1281"/>
        <p:cNvGrpSpPr/>
        <p:nvPr/>
      </p:nvGrpSpPr>
      <p:grpSpPr>
        <a:xfrm>
          <a:off x="0" y="0"/>
          <a:ext cx="0" cy="0"/>
          <a:chOff x="0" y="0"/>
          <a:chExt cx="0" cy="0"/>
        </a:xfrm>
      </p:grpSpPr>
      <p:sp>
        <p:nvSpPr>
          <p:cNvPr id="1282" name="Google Shape;1282;p135"/>
          <p:cNvSpPr txBox="1"/>
          <p:nvPr>
            <p:ph type="ctrTitle"/>
          </p:nvPr>
        </p:nvSpPr>
        <p:spPr>
          <a:xfrm>
            <a:off x="685800" y="473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Number Talk</a:t>
            </a:r>
            <a:endParaRPr b="0" sz="3400">
              <a:solidFill>
                <a:srgbClr val="595959"/>
              </a:solidFill>
              <a:latin typeface="Hepta Slab"/>
              <a:ea typeface="Hepta Slab"/>
              <a:cs typeface="Hepta Slab"/>
              <a:sym typeface="Hepta Slab"/>
            </a:endParaRPr>
          </a:p>
        </p:txBody>
      </p:sp>
      <p:sp>
        <p:nvSpPr>
          <p:cNvPr id="1283" name="Google Shape;1283;p13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284" name="Google Shape;1284;p1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85" name="Google Shape;1285;p135"/>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135"/>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Find the value of each product mentally. </a:t>
            </a:r>
            <a:endParaRPr b="1" sz="1600">
              <a:solidFill>
                <a:srgbClr val="0097A7"/>
              </a:solidFill>
              <a:latin typeface="Caveat Brush"/>
              <a:ea typeface="Caveat Brush"/>
              <a:cs typeface="Caveat Brush"/>
              <a:sym typeface="Caveat Brush"/>
            </a:endParaRPr>
          </a:p>
        </p:txBody>
      </p:sp>
      <p:pic>
        <p:nvPicPr>
          <p:cNvPr id="1287" name="Google Shape;1287;p135"/>
          <p:cNvPicPr preferRelativeResize="0"/>
          <p:nvPr/>
        </p:nvPicPr>
        <p:blipFill>
          <a:blip r:embed="rId3">
            <a:alphaModFix/>
          </a:blip>
          <a:stretch>
            <a:fillRect/>
          </a:stretch>
        </p:blipFill>
        <p:spPr>
          <a:xfrm>
            <a:off x="3913575" y="2286775"/>
            <a:ext cx="1818400" cy="569950"/>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1" name="Shape 1291"/>
        <p:cNvGrpSpPr/>
        <p:nvPr/>
      </p:nvGrpSpPr>
      <p:grpSpPr>
        <a:xfrm>
          <a:off x="0" y="0"/>
          <a:ext cx="0" cy="0"/>
          <a:chOff x="0" y="0"/>
          <a:chExt cx="0" cy="0"/>
        </a:xfrm>
      </p:grpSpPr>
      <p:sp>
        <p:nvSpPr>
          <p:cNvPr id="1292" name="Google Shape;1292;p136"/>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 Pointed Discussion</a:t>
            </a:r>
            <a:endParaRPr sz="3200">
              <a:solidFill>
                <a:srgbClr val="595959"/>
              </a:solidFill>
              <a:latin typeface="Hepta Slab"/>
              <a:ea typeface="Hepta Slab"/>
              <a:cs typeface="Hepta Slab"/>
              <a:sym typeface="Hepta Slab"/>
            </a:endParaRPr>
          </a:p>
        </p:txBody>
      </p:sp>
      <p:sp>
        <p:nvSpPr>
          <p:cNvPr id="1293" name="Google Shape;1293;p1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94" name="Google Shape;1294;p136"/>
          <p:cNvSpPr txBox="1"/>
          <p:nvPr/>
        </p:nvSpPr>
        <p:spPr>
          <a:xfrm>
            <a:off x="985825" y="1108750"/>
            <a:ext cx="34077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0097A7"/>
                </a:solidFill>
              </a:rPr>
              <a:t>Tyler, Jada, and Noah are representing 70/100  on a number line.</a:t>
            </a:r>
            <a:endParaRPr>
              <a:solidFill>
                <a:srgbClr val="0097A7"/>
              </a:solidFill>
            </a:endParaRPr>
          </a:p>
          <a:p>
            <a:pPr indent="0" lvl="0" marL="0" rtl="0" algn="l">
              <a:spcBef>
                <a:spcPts val="0"/>
              </a:spcBef>
              <a:spcAft>
                <a:spcPts val="0"/>
              </a:spcAft>
              <a:buNone/>
            </a:pPr>
            <a:r>
              <a:t/>
            </a:r>
            <a:endParaRPr>
              <a:solidFill>
                <a:srgbClr val="0097A7"/>
              </a:solidFill>
            </a:endParaRPr>
          </a:p>
          <a:p>
            <a:pPr indent="-317500" lvl="0" marL="457200" rtl="0" algn="l">
              <a:spcBef>
                <a:spcPts val="0"/>
              </a:spcBef>
              <a:spcAft>
                <a:spcPts val="0"/>
              </a:spcAft>
              <a:buClr>
                <a:srgbClr val="0097A7"/>
              </a:buClr>
              <a:buSzPts val="1400"/>
              <a:buChar char="●"/>
            </a:pPr>
            <a:r>
              <a:rPr lang="en">
                <a:solidFill>
                  <a:srgbClr val="0097A7"/>
                </a:solidFill>
              </a:rPr>
              <a:t>Tyler said, “Oh, no! We’ll need to partition the line into 100 equal parts and count 70 parts just to mark one point!” </a:t>
            </a:r>
            <a:endParaRPr>
              <a:solidFill>
                <a:srgbClr val="0097A7"/>
              </a:solidFill>
            </a:endParaRPr>
          </a:p>
          <a:p>
            <a:pPr indent="-317500" lvl="0" marL="457200" rtl="0" algn="l">
              <a:spcBef>
                <a:spcPts val="0"/>
              </a:spcBef>
              <a:spcAft>
                <a:spcPts val="0"/>
              </a:spcAft>
              <a:buClr>
                <a:srgbClr val="0097A7"/>
              </a:buClr>
              <a:buSzPts val="1400"/>
              <a:buChar char="●"/>
            </a:pPr>
            <a:r>
              <a:rPr lang="en">
                <a:solidFill>
                  <a:srgbClr val="0097A7"/>
                </a:solidFill>
              </a:rPr>
              <a:t>Jada said, “What if we mark 7/10  instead? We could partition the line into just 10 parts and count 7 parts.” </a:t>
            </a:r>
            <a:endParaRPr>
              <a:solidFill>
                <a:srgbClr val="0097A7"/>
              </a:solidFill>
            </a:endParaRPr>
          </a:p>
          <a:p>
            <a:pPr indent="-317500" lvl="0" marL="457200" rtl="0" algn="l">
              <a:spcBef>
                <a:spcPts val="0"/>
              </a:spcBef>
              <a:spcAft>
                <a:spcPts val="0"/>
              </a:spcAft>
              <a:buClr>
                <a:srgbClr val="0097A7"/>
              </a:buClr>
              <a:buSzPts val="1400"/>
              <a:buChar char="●"/>
            </a:pPr>
            <a:r>
              <a:rPr lang="en">
                <a:solidFill>
                  <a:srgbClr val="0097A7"/>
                </a:solidFill>
              </a:rPr>
              <a:t>Noah said, “What if we partition the line into 5 parts and mark 3/5 ?”</a:t>
            </a:r>
            <a:endParaRPr>
              <a:solidFill>
                <a:srgbClr val="0097A7"/>
              </a:solidFill>
            </a:endParaRPr>
          </a:p>
        </p:txBody>
      </p:sp>
      <p:pic>
        <p:nvPicPr>
          <p:cNvPr id="1295" name="Google Shape;1295;p136"/>
          <p:cNvPicPr preferRelativeResize="0"/>
          <p:nvPr/>
        </p:nvPicPr>
        <p:blipFill>
          <a:blip r:embed="rId3">
            <a:alphaModFix/>
          </a:blip>
          <a:stretch>
            <a:fillRect/>
          </a:stretch>
        </p:blipFill>
        <p:spPr>
          <a:xfrm>
            <a:off x="5855425" y="1108750"/>
            <a:ext cx="1136175" cy="1071575"/>
          </a:xfrm>
          <a:prstGeom prst="rect">
            <a:avLst/>
          </a:prstGeom>
          <a:noFill/>
          <a:ln>
            <a:noFill/>
          </a:ln>
        </p:spPr>
      </p:pic>
      <p:pic>
        <p:nvPicPr>
          <p:cNvPr id="1296" name="Google Shape;1296;p136"/>
          <p:cNvPicPr preferRelativeResize="0"/>
          <p:nvPr/>
        </p:nvPicPr>
        <p:blipFill>
          <a:blip r:embed="rId4">
            <a:alphaModFix/>
          </a:blip>
          <a:stretch>
            <a:fillRect/>
          </a:stretch>
        </p:blipFill>
        <p:spPr>
          <a:xfrm>
            <a:off x="4982777" y="2261001"/>
            <a:ext cx="3484125" cy="2231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sp>
        <p:nvSpPr>
          <p:cNvPr id="1301" name="Google Shape;1301;p137"/>
          <p:cNvSpPr txBox="1"/>
          <p:nvPr>
            <p:ph type="ctrTitle"/>
          </p:nvPr>
        </p:nvSpPr>
        <p:spPr>
          <a:xfrm>
            <a:off x="685800" y="439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How Do You Know?</a:t>
            </a:r>
            <a:endParaRPr>
              <a:solidFill>
                <a:srgbClr val="595959"/>
              </a:solidFill>
            </a:endParaRPr>
          </a:p>
        </p:txBody>
      </p:sp>
      <p:sp>
        <p:nvSpPr>
          <p:cNvPr id="1302" name="Google Shape;1302;p1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303" name="Google Shape;1303;p137"/>
          <p:cNvPicPr preferRelativeResize="0"/>
          <p:nvPr/>
        </p:nvPicPr>
        <p:blipFill>
          <a:blip r:embed="rId3">
            <a:alphaModFix/>
          </a:blip>
          <a:stretch>
            <a:fillRect/>
          </a:stretch>
        </p:blipFill>
        <p:spPr>
          <a:xfrm>
            <a:off x="685800" y="439249"/>
            <a:ext cx="1129792" cy="841500"/>
          </a:xfrm>
          <a:prstGeom prst="rect">
            <a:avLst/>
          </a:prstGeom>
          <a:noFill/>
          <a:ln>
            <a:noFill/>
          </a:ln>
        </p:spPr>
      </p:pic>
      <p:pic>
        <p:nvPicPr>
          <p:cNvPr id="1304" name="Google Shape;1304;p137"/>
          <p:cNvPicPr preferRelativeResize="0"/>
          <p:nvPr/>
        </p:nvPicPr>
        <p:blipFill>
          <a:blip r:embed="rId4">
            <a:alphaModFix/>
          </a:blip>
          <a:stretch>
            <a:fillRect/>
          </a:stretch>
        </p:blipFill>
        <p:spPr>
          <a:xfrm>
            <a:off x="2156225" y="1347418"/>
            <a:ext cx="4543425" cy="1171575"/>
          </a:xfrm>
          <a:prstGeom prst="rect">
            <a:avLst/>
          </a:prstGeom>
          <a:noFill/>
          <a:ln cap="flat" cmpd="sng" w="19050">
            <a:solidFill>
              <a:schemeClr val="dk2"/>
            </a:solidFill>
            <a:prstDash val="solid"/>
            <a:round/>
            <a:headEnd len="sm" w="sm" type="none"/>
            <a:tailEnd len="sm" w="sm" type="none"/>
          </a:ln>
        </p:spPr>
      </p:pic>
      <p:pic>
        <p:nvPicPr>
          <p:cNvPr id="1305" name="Google Shape;1305;p137"/>
          <p:cNvPicPr preferRelativeResize="0"/>
          <p:nvPr/>
        </p:nvPicPr>
        <p:blipFill>
          <a:blip r:embed="rId5">
            <a:alphaModFix/>
          </a:blip>
          <a:stretch>
            <a:fillRect/>
          </a:stretch>
        </p:blipFill>
        <p:spPr>
          <a:xfrm>
            <a:off x="463150" y="2800523"/>
            <a:ext cx="4369599" cy="1321050"/>
          </a:xfrm>
          <a:prstGeom prst="rect">
            <a:avLst/>
          </a:prstGeom>
          <a:noFill/>
          <a:ln cap="flat" cmpd="sng" w="19050">
            <a:solidFill>
              <a:schemeClr val="dk2"/>
            </a:solidFill>
            <a:prstDash val="solid"/>
            <a:round/>
            <a:headEnd len="sm" w="sm" type="none"/>
            <a:tailEnd len="sm" w="sm" type="none"/>
          </a:ln>
        </p:spPr>
      </p:pic>
      <p:pic>
        <p:nvPicPr>
          <p:cNvPr id="1306" name="Google Shape;1306;p137"/>
          <p:cNvPicPr preferRelativeResize="0"/>
          <p:nvPr/>
        </p:nvPicPr>
        <p:blipFill>
          <a:blip r:embed="rId6">
            <a:alphaModFix/>
          </a:blip>
          <a:stretch>
            <a:fillRect/>
          </a:stretch>
        </p:blipFill>
        <p:spPr>
          <a:xfrm>
            <a:off x="5001925" y="2847348"/>
            <a:ext cx="4019194" cy="1321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0" name="Shape 1310"/>
        <p:cNvGrpSpPr/>
        <p:nvPr/>
      </p:nvGrpSpPr>
      <p:grpSpPr>
        <a:xfrm>
          <a:off x="0" y="0"/>
          <a:ext cx="0" cy="0"/>
          <a:chOff x="0" y="0"/>
          <a:chExt cx="0" cy="0"/>
        </a:xfrm>
      </p:grpSpPr>
      <p:sp>
        <p:nvSpPr>
          <p:cNvPr id="1311" name="Google Shape;1311;p138"/>
          <p:cNvSpPr txBox="1"/>
          <p:nvPr>
            <p:ph type="ctrTitle"/>
          </p:nvPr>
        </p:nvSpPr>
        <p:spPr>
          <a:xfrm>
            <a:off x="685800" y="497017"/>
            <a:ext cx="7772400" cy="77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1312" name="Google Shape;1312;p138"/>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13" name="Google Shape;1313;p138"/>
          <p:cNvSpPr/>
          <p:nvPr/>
        </p:nvSpPr>
        <p:spPr>
          <a:xfrm flipH="1">
            <a:off x="1655032" y="1758776"/>
            <a:ext cx="2458068" cy="19479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38"/>
          <p:cNvSpPr txBox="1"/>
          <p:nvPr/>
        </p:nvSpPr>
        <p:spPr>
          <a:xfrm>
            <a:off x="1842612" y="2114525"/>
            <a:ext cx="2082900" cy="140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did you know that ¼  and 5/20  are equivalent but 20/100 is not equivalent to them?</a:t>
            </a:r>
            <a:endParaRPr b="1" sz="1300">
              <a:latin typeface="Quicksand"/>
              <a:ea typeface="Quicksand"/>
              <a:cs typeface="Quicksand"/>
              <a:sym typeface="Quicksand"/>
            </a:endParaRPr>
          </a:p>
        </p:txBody>
      </p:sp>
      <p:pic>
        <p:nvPicPr>
          <p:cNvPr id="1315" name="Google Shape;1315;p138"/>
          <p:cNvPicPr preferRelativeResize="0"/>
          <p:nvPr/>
        </p:nvPicPr>
        <p:blipFill>
          <a:blip r:embed="rId3">
            <a:alphaModFix/>
          </a:blip>
          <a:stretch>
            <a:fillRect/>
          </a:stretch>
        </p:blipFill>
        <p:spPr>
          <a:xfrm>
            <a:off x="4863200" y="2934223"/>
            <a:ext cx="2161500" cy="1359527"/>
          </a:xfrm>
          <a:prstGeom prst="rect">
            <a:avLst/>
          </a:prstGeom>
          <a:noFill/>
          <a:ln>
            <a:noFill/>
          </a:ln>
        </p:spPr>
      </p:pic>
      <p:sp>
        <p:nvSpPr>
          <p:cNvPr id="1316" name="Google Shape;1316;p138"/>
          <p:cNvSpPr txBox="1"/>
          <p:nvPr/>
        </p:nvSpPr>
        <p:spPr>
          <a:xfrm>
            <a:off x="6242413" y="2090950"/>
            <a:ext cx="2082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317" name="Google Shape;1317;p138"/>
          <p:cNvSpPr txBox="1"/>
          <p:nvPr/>
        </p:nvSpPr>
        <p:spPr>
          <a:xfrm>
            <a:off x="7790375" y="267250"/>
            <a:ext cx="1230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321" name="Shape 1321"/>
        <p:cNvGrpSpPr/>
        <p:nvPr/>
      </p:nvGrpSpPr>
      <p:grpSpPr>
        <a:xfrm>
          <a:off x="0" y="0"/>
          <a:ext cx="0" cy="0"/>
          <a:chOff x="0" y="0"/>
          <a:chExt cx="0" cy="0"/>
        </a:xfrm>
      </p:grpSpPr>
      <p:sp>
        <p:nvSpPr>
          <p:cNvPr id="1322" name="Google Shape;1322;p139"/>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 Reason about Equivalence Numerically (Part 1)</a:t>
            </a:r>
            <a:endParaRPr sz="3500">
              <a:latin typeface="Hepta Slab"/>
              <a:ea typeface="Hepta Slab"/>
              <a:cs typeface="Hepta Slab"/>
              <a:sym typeface="Hepta Slab"/>
            </a:endParaRPr>
          </a:p>
        </p:txBody>
      </p:sp>
      <p:sp>
        <p:nvSpPr>
          <p:cNvPr id="1323" name="Google Shape;1323;p139"/>
          <p:cNvSpPr txBox="1"/>
          <p:nvPr/>
        </p:nvSpPr>
        <p:spPr>
          <a:xfrm>
            <a:off x="2389575" y="2906325"/>
            <a:ext cx="63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look at a way to find equivalent fractions without using diagrams.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324" name="Google Shape;1324;p139"/>
          <p:cNvSpPr/>
          <p:nvPr/>
        </p:nvSpPr>
        <p:spPr>
          <a:xfrm>
            <a:off x="18447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13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4.NF.A.1 </a:t>
            </a:r>
            <a:endParaRPr sz="1100">
              <a:latin typeface="Quicksand"/>
              <a:ea typeface="Quicksand"/>
              <a:cs typeface="Quicksand"/>
              <a:sym typeface="Quicksand"/>
            </a:endParaRPr>
          </a:p>
        </p:txBody>
      </p:sp>
      <p:sp>
        <p:nvSpPr>
          <p:cNvPr id="1326" name="Google Shape;1326;p139"/>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0" name="Shape 1330"/>
        <p:cNvGrpSpPr/>
        <p:nvPr/>
      </p:nvGrpSpPr>
      <p:grpSpPr>
        <a:xfrm>
          <a:off x="0" y="0"/>
          <a:ext cx="0" cy="0"/>
          <a:chOff x="0" y="0"/>
          <a:chExt cx="0" cy="0"/>
        </a:xfrm>
      </p:grpSpPr>
      <p:sp>
        <p:nvSpPr>
          <p:cNvPr id="1331" name="Google Shape;1331;p140"/>
          <p:cNvSpPr txBox="1"/>
          <p:nvPr>
            <p:ph type="ctrTitle"/>
          </p:nvPr>
        </p:nvSpPr>
        <p:spPr>
          <a:xfrm>
            <a:off x="428625" y="3304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Notice and Wonder: Four Equations</a:t>
            </a:r>
            <a:endParaRPr b="0" sz="2900">
              <a:solidFill>
                <a:srgbClr val="595959"/>
              </a:solidFill>
              <a:latin typeface="Hepta Slab"/>
              <a:ea typeface="Hepta Slab"/>
              <a:cs typeface="Hepta Slab"/>
              <a:sym typeface="Hepta Slab"/>
            </a:endParaRPr>
          </a:p>
        </p:txBody>
      </p:sp>
      <p:sp>
        <p:nvSpPr>
          <p:cNvPr id="1332" name="Google Shape;1332;p14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33" name="Google Shape;1333;p1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34" name="Google Shape;1334;p140"/>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140"/>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1336" name="Google Shape;1336;p140"/>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40"/>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pic>
        <p:nvPicPr>
          <p:cNvPr id="1338" name="Google Shape;1338;p140"/>
          <p:cNvPicPr preferRelativeResize="0"/>
          <p:nvPr/>
        </p:nvPicPr>
        <p:blipFill rotWithShape="1">
          <a:blip r:embed="rId3">
            <a:alphaModFix/>
          </a:blip>
          <a:srcRect b="54489" l="0" r="0" t="0"/>
          <a:stretch/>
        </p:blipFill>
        <p:spPr>
          <a:xfrm>
            <a:off x="2701125" y="1745443"/>
            <a:ext cx="1781175" cy="1885700"/>
          </a:xfrm>
          <a:prstGeom prst="rect">
            <a:avLst/>
          </a:prstGeom>
          <a:noFill/>
          <a:ln cap="flat" cmpd="sng" w="19050">
            <a:solidFill>
              <a:schemeClr val="dk2"/>
            </a:solidFill>
            <a:prstDash val="solid"/>
            <a:round/>
            <a:headEnd len="sm" w="sm" type="none"/>
            <a:tailEnd len="sm" w="sm" type="none"/>
          </a:ln>
        </p:spPr>
      </p:pic>
      <p:pic>
        <p:nvPicPr>
          <p:cNvPr id="1339" name="Google Shape;1339;p140"/>
          <p:cNvPicPr preferRelativeResize="0"/>
          <p:nvPr/>
        </p:nvPicPr>
        <p:blipFill rotWithShape="1">
          <a:blip r:embed="rId3">
            <a:alphaModFix/>
          </a:blip>
          <a:srcRect b="0" l="0" r="0" t="54489"/>
          <a:stretch/>
        </p:blipFill>
        <p:spPr>
          <a:xfrm>
            <a:off x="4779200" y="1745443"/>
            <a:ext cx="1781175" cy="1885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3" name="Shape 1343"/>
        <p:cNvGrpSpPr/>
        <p:nvPr/>
      </p:nvGrpSpPr>
      <p:grpSpPr>
        <a:xfrm>
          <a:off x="0" y="0"/>
          <a:ext cx="0" cy="0"/>
          <a:chOff x="0" y="0"/>
          <a:chExt cx="0" cy="0"/>
        </a:xfrm>
      </p:grpSpPr>
      <p:sp>
        <p:nvSpPr>
          <p:cNvPr id="1344" name="Google Shape;1344;p141"/>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Another Way, Elena’s Way</a:t>
            </a:r>
            <a:endParaRPr sz="3200">
              <a:solidFill>
                <a:srgbClr val="595959"/>
              </a:solidFill>
              <a:latin typeface="Hepta Slab"/>
              <a:ea typeface="Hepta Slab"/>
              <a:cs typeface="Hepta Slab"/>
              <a:sym typeface="Hepta Slab"/>
            </a:endParaRPr>
          </a:p>
        </p:txBody>
      </p:sp>
      <p:sp>
        <p:nvSpPr>
          <p:cNvPr id="1345" name="Google Shape;1345;p1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46" name="Google Shape;1346;p141"/>
          <p:cNvSpPr txBox="1"/>
          <p:nvPr/>
        </p:nvSpPr>
        <p:spPr>
          <a:xfrm>
            <a:off x="492900" y="1108750"/>
            <a:ext cx="34077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0097A7"/>
                </a:solidFill>
              </a:rPr>
              <a:t>Elena thought of another way to find equivalent fractions. She wrote: </a:t>
            </a:r>
            <a:endParaRPr>
              <a:solidFill>
                <a:srgbClr val="0097A7"/>
              </a:solidFill>
            </a:endParaRPr>
          </a:p>
          <a:p>
            <a:pPr indent="0" lvl="0" marL="0" rtl="0" algn="l">
              <a:spcBef>
                <a:spcPts val="0"/>
              </a:spcBef>
              <a:spcAft>
                <a:spcPts val="0"/>
              </a:spcAft>
              <a:buNone/>
            </a:pPr>
            <a:r>
              <a:t/>
            </a:r>
            <a:endParaRPr>
              <a:solidFill>
                <a:srgbClr val="0097A7"/>
              </a:solidFill>
            </a:endParaRPr>
          </a:p>
          <a:p>
            <a:pPr indent="0" lvl="0" marL="457200" rtl="0" algn="l">
              <a:spcBef>
                <a:spcPts val="0"/>
              </a:spcBef>
              <a:spcAft>
                <a:spcPts val="0"/>
              </a:spcAft>
              <a:buNone/>
            </a:pPr>
            <a:r>
              <a:t/>
            </a:r>
            <a:endParaRPr>
              <a:solidFill>
                <a:srgbClr val="0097A7"/>
              </a:solidFill>
            </a:endParaRPr>
          </a:p>
        </p:txBody>
      </p:sp>
      <p:pic>
        <p:nvPicPr>
          <p:cNvPr id="1347" name="Google Shape;1347;p141"/>
          <p:cNvPicPr preferRelativeResize="0"/>
          <p:nvPr/>
        </p:nvPicPr>
        <p:blipFill>
          <a:blip r:embed="rId3">
            <a:alphaModFix/>
          </a:blip>
          <a:stretch>
            <a:fillRect/>
          </a:stretch>
        </p:blipFill>
        <p:spPr>
          <a:xfrm>
            <a:off x="1318013" y="1828750"/>
            <a:ext cx="1171575" cy="2076450"/>
          </a:xfrm>
          <a:prstGeom prst="rect">
            <a:avLst/>
          </a:prstGeom>
          <a:noFill/>
          <a:ln cap="flat" cmpd="sng" w="19050">
            <a:solidFill>
              <a:schemeClr val="dk2"/>
            </a:solidFill>
            <a:prstDash val="solid"/>
            <a:round/>
            <a:headEnd len="sm" w="sm" type="none"/>
            <a:tailEnd len="sm" w="sm" type="none"/>
          </a:ln>
        </p:spPr>
      </p:pic>
      <p:pic>
        <p:nvPicPr>
          <p:cNvPr id="1348" name="Google Shape;1348;p141"/>
          <p:cNvPicPr preferRelativeResize="0"/>
          <p:nvPr/>
        </p:nvPicPr>
        <p:blipFill>
          <a:blip r:embed="rId4">
            <a:alphaModFix/>
          </a:blip>
          <a:stretch>
            <a:fillRect/>
          </a:stretch>
        </p:blipFill>
        <p:spPr>
          <a:xfrm>
            <a:off x="3900597" y="1469500"/>
            <a:ext cx="4476750" cy="1772525"/>
          </a:xfrm>
          <a:prstGeom prst="rect">
            <a:avLst/>
          </a:prstGeom>
          <a:noFill/>
          <a:ln cap="flat" cmpd="sng" w="19050">
            <a:solidFill>
              <a:schemeClr val="dk2"/>
            </a:solidFill>
            <a:prstDash val="solid"/>
            <a:round/>
            <a:headEnd len="sm" w="sm" type="none"/>
            <a:tailEnd len="sm" w="sm" type="none"/>
          </a:ln>
        </p:spPr>
      </p:pic>
      <p:pic>
        <p:nvPicPr>
          <p:cNvPr id="1349" name="Google Shape;1349;p141"/>
          <p:cNvPicPr preferRelativeResize="0"/>
          <p:nvPr/>
        </p:nvPicPr>
        <p:blipFill>
          <a:blip r:embed="rId5">
            <a:alphaModFix/>
          </a:blip>
          <a:stretch>
            <a:fillRect/>
          </a:stretch>
        </p:blipFill>
        <p:spPr>
          <a:xfrm>
            <a:off x="3900597" y="3526575"/>
            <a:ext cx="4323150" cy="655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3" name="Shape 1353"/>
        <p:cNvGrpSpPr/>
        <p:nvPr/>
      </p:nvGrpSpPr>
      <p:grpSpPr>
        <a:xfrm>
          <a:off x="0" y="0"/>
          <a:ext cx="0" cy="0"/>
          <a:chOff x="0" y="0"/>
          <a:chExt cx="0" cy="0"/>
        </a:xfrm>
      </p:grpSpPr>
      <p:sp>
        <p:nvSpPr>
          <p:cNvPr id="1354" name="Google Shape;1354;p142"/>
          <p:cNvSpPr txBox="1"/>
          <p:nvPr>
            <p:ph type="ctrTitle"/>
          </p:nvPr>
        </p:nvSpPr>
        <p:spPr>
          <a:xfrm>
            <a:off x="-138875"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 Equivalence Hunting</a:t>
            </a:r>
            <a:endParaRPr>
              <a:solidFill>
                <a:srgbClr val="595959"/>
              </a:solidFill>
            </a:endParaRPr>
          </a:p>
        </p:txBody>
      </p:sp>
      <p:sp>
        <p:nvSpPr>
          <p:cNvPr id="1355" name="Google Shape;1355;p1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56" name="Google Shape;1356;p142"/>
          <p:cNvSpPr txBox="1"/>
          <p:nvPr/>
        </p:nvSpPr>
        <p:spPr>
          <a:xfrm>
            <a:off x="1018000" y="975125"/>
            <a:ext cx="61722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0097A7"/>
                </a:solidFill>
              </a:rPr>
              <a:t>Look at Elena’s strategy from an earlier activity. </a:t>
            </a:r>
            <a:endParaRPr>
              <a:solidFill>
                <a:srgbClr val="0097A7"/>
              </a:solidFill>
            </a:endParaRPr>
          </a:p>
        </p:txBody>
      </p:sp>
      <p:pic>
        <p:nvPicPr>
          <p:cNvPr id="1357" name="Google Shape;1357;p142"/>
          <p:cNvPicPr preferRelativeResize="0"/>
          <p:nvPr/>
        </p:nvPicPr>
        <p:blipFill>
          <a:blip r:embed="rId3">
            <a:alphaModFix/>
          </a:blip>
          <a:stretch>
            <a:fillRect/>
          </a:stretch>
        </p:blipFill>
        <p:spPr>
          <a:xfrm>
            <a:off x="591750" y="1460650"/>
            <a:ext cx="4358874" cy="1740625"/>
          </a:xfrm>
          <a:prstGeom prst="rect">
            <a:avLst/>
          </a:prstGeom>
          <a:noFill/>
          <a:ln>
            <a:noFill/>
          </a:ln>
        </p:spPr>
      </p:pic>
      <p:pic>
        <p:nvPicPr>
          <p:cNvPr id="1358" name="Google Shape;1358;p142"/>
          <p:cNvPicPr preferRelativeResize="0"/>
          <p:nvPr/>
        </p:nvPicPr>
        <p:blipFill>
          <a:blip r:embed="rId4">
            <a:alphaModFix/>
          </a:blip>
          <a:stretch>
            <a:fillRect/>
          </a:stretch>
        </p:blipFill>
        <p:spPr>
          <a:xfrm>
            <a:off x="4280298" y="3050950"/>
            <a:ext cx="4427682" cy="1681775"/>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2" name="Shape 1362"/>
        <p:cNvGrpSpPr/>
        <p:nvPr/>
      </p:nvGrpSpPr>
      <p:grpSpPr>
        <a:xfrm>
          <a:off x="0" y="0"/>
          <a:ext cx="0" cy="0"/>
          <a:chOff x="0" y="0"/>
          <a:chExt cx="0" cy="0"/>
        </a:xfrm>
      </p:grpSpPr>
      <p:sp>
        <p:nvSpPr>
          <p:cNvPr id="1363" name="Google Shape;1363;p143"/>
          <p:cNvSpPr txBox="1"/>
          <p:nvPr>
            <p:ph type="ctrTitle"/>
          </p:nvPr>
        </p:nvSpPr>
        <p:spPr>
          <a:xfrm>
            <a:off x="685800" y="497017"/>
            <a:ext cx="7772400" cy="77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1364" name="Google Shape;1364;p143"/>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65" name="Google Shape;1365;p143"/>
          <p:cNvSpPr/>
          <p:nvPr/>
        </p:nvSpPr>
        <p:spPr>
          <a:xfrm flipH="1">
            <a:off x="1655032" y="1758776"/>
            <a:ext cx="2458068" cy="19479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143"/>
          <p:cNvSpPr txBox="1"/>
          <p:nvPr/>
        </p:nvSpPr>
        <p:spPr>
          <a:xfrm>
            <a:off x="1956900" y="1935100"/>
            <a:ext cx="18543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Suppose a classmate was absent today. They later saw some examples of how to find equivalent fractions for </a:t>
            </a:r>
            <a:r>
              <a:rPr b="1" lang="en" sz="1200">
                <a:latin typeface="Quicksand"/>
                <a:ea typeface="Quicksand"/>
                <a:cs typeface="Quicksand"/>
                <a:sym typeface="Quicksand"/>
              </a:rPr>
              <a:t>⅓ </a:t>
            </a:r>
            <a:r>
              <a:rPr b="1" lang="en" sz="1000">
                <a:latin typeface="Quicksand"/>
                <a:ea typeface="Quicksand"/>
                <a:cs typeface="Quicksand"/>
                <a:sym typeface="Quicksand"/>
              </a:rPr>
              <a:t>using this strategy, but they don’t fully follow the examples.</a:t>
            </a:r>
            <a:endParaRPr b="1" sz="1000">
              <a:latin typeface="Quicksand"/>
              <a:ea typeface="Quicksand"/>
              <a:cs typeface="Quicksand"/>
              <a:sym typeface="Quicksand"/>
            </a:endParaRPr>
          </a:p>
        </p:txBody>
      </p:sp>
      <p:pic>
        <p:nvPicPr>
          <p:cNvPr id="1367" name="Google Shape;1367;p143"/>
          <p:cNvPicPr preferRelativeResize="0"/>
          <p:nvPr/>
        </p:nvPicPr>
        <p:blipFill>
          <a:blip r:embed="rId3">
            <a:alphaModFix/>
          </a:blip>
          <a:stretch>
            <a:fillRect/>
          </a:stretch>
        </p:blipFill>
        <p:spPr>
          <a:xfrm>
            <a:off x="4080925" y="3427148"/>
            <a:ext cx="2161500" cy="1359527"/>
          </a:xfrm>
          <a:prstGeom prst="rect">
            <a:avLst/>
          </a:prstGeom>
          <a:noFill/>
          <a:ln>
            <a:noFill/>
          </a:ln>
        </p:spPr>
      </p:pic>
      <p:sp>
        <p:nvSpPr>
          <p:cNvPr id="1368" name="Google Shape;1368;p143"/>
          <p:cNvSpPr txBox="1"/>
          <p:nvPr/>
        </p:nvSpPr>
        <p:spPr>
          <a:xfrm>
            <a:off x="6242413" y="2090950"/>
            <a:ext cx="2082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369" name="Google Shape;1369;p143"/>
          <p:cNvSpPr txBox="1"/>
          <p:nvPr/>
        </p:nvSpPr>
        <p:spPr>
          <a:xfrm>
            <a:off x="7790375" y="267250"/>
            <a:ext cx="1230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370" name="Google Shape;1370;p143"/>
          <p:cNvPicPr preferRelativeResize="0"/>
          <p:nvPr/>
        </p:nvPicPr>
        <p:blipFill rotWithShape="1">
          <a:blip r:embed="rId4">
            <a:alphaModFix/>
          </a:blip>
          <a:srcRect b="21856" l="0" r="0" t="0"/>
          <a:stretch/>
        </p:blipFill>
        <p:spPr>
          <a:xfrm>
            <a:off x="4331500" y="1442975"/>
            <a:ext cx="2161500" cy="481124"/>
          </a:xfrm>
          <a:prstGeom prst="rect">
            <a:avLst/>
          </a:prstGeom>
          <a:noFill/>
          <a:ln>
            <a:noFill/>
          </a:ln>
        </p:spPr>
      </p:pic>
      <p:sp>
        <p:nvSpPr>
          <p:cNvPr id="1371" name="Google Shape;1371;p143"/>
          <p:cNvSpPr/>
          <p:nvPr/>
        </p:nvSpPr>
        <p:spPr>
          <a:xfrm>
            <a:off x="6168707" y="2090951"/>
            <a:ext cx="2458068" cy="19479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43"/>
          <p:cNvSpPr txBox="1"/>
          <p:nvPr/>
        </p:nvSpPr>
        <p:spPr>
          <a:xfrm flipH="1">
            <a:off x="6470607" y="2267275"/>
            <a:ext cx="18543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What would you say to help your classmate understand what is happening in the equations? How would you explain the multiplication by 4 or by 6?</a:t>
            </a:r>
            <a:endParaRPr b="1" sz="1000">
              <a:latin typeface="Quicksand"/>
              <a:ea typeface="Quicksand"/>
              <a:cs typeface="Quicksand"/>
              <a:sym typeface="Quicksand"/>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376" name="Shape 1376"/>
        <p:cNvGrpSpPr/>
        <p:nvPr/>
      </p:nvGrpSpPr>
      <p:grpSpPr>
        <a:xfrm>
          <a:off x="0" y="0"/>
          <a:ext cx="0" cy="0"/>
          <a:chOff x="0" y="0"/>
          <a:chExt cx="0" cy="0"/>
        </a:xfrm>
      </p:grpSpPr>
      <p:sp>
        <p:nvSpPr>
          <p:cNvPr id="1377" name="Google Shape;1377;p144"/>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Reason about Equivalence Numerically (Part 2)</a:t>
            </a:r>
            <a:endParaRPr sz="3500">
              <a:latin typeface="Hepta Slab"/>
              <a:ea typeface="Hepta Slab"/>
              <a:cs typeface="Hepta Slab"/>
              <a:sym typeface="Hepta Slab"/>
            </a:endParaRPr>
          </a:p>
        </p:txBody>
      </p:sp>
      <p:sp>
        <p:nvSpPr>
          <p:cNvPr id="1378" name="Google Shape;1378;p144"/>
          <p:cNvSpPr txBox="1"/>
          <p:nvPr/>
        </p:nvSpPr>
        <p:spPr>
          <a:xfrm>
            <a:off x="1942625" y="2906325"/>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find equivalent fractions by working with numerators and denominators.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379" name="Google Shape;1379;p144"/>
          <p:cNvSpPr/>
          <p:nvPr/>
        </p:nvSpPr>
        <p:spPr>
          <a:xfrm>
            <a:off x="13625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14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4.NF.A.1 </a:t>
            </a:r>
            <a:endParaRPr sz="1100">
              <a:latin typeface="Quicksand"/>
              <a:ea typeface="Quicksand"/>
              <a:cs typeface="Quicksand"/>
              <a:sym typeface="Quicksand"/>
            </a:endParaRPr>
          </a:p>
        </p:txBody>
      </p:sp>
      <p:sp>
        <p:nvSpPr>
          <p:cNvPr id="1381" name="Google Shape;1381;p144"/>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5" name="Shape 1385"/>
        <p:cNvGrpSpPr/>
        <p:nvPr/>
      </p:nvGrpSpPr>
      <p:grpSpPr>
        <a:xfrm>
          <a:off x="0" y="0"/>
          <a:ext cx="0" cy="0"/>
          <a:chOff x="0" y="0"/>
          <a:chExt cx="0" cy="0"/>
        </a:xfrm>
      </p:grpSpPr>
      <p:sp>
        <p:nvSpPr>
          <p:cNvPr id="1386" name="Google Shape;1386;p145"/>
          <p:cNvSpPr txBox="1"/>
          <p:nvPr>
            <p:ph type="ctrTitle"/>
          </p:nvPr>
        </p:nvSpPr>
        <p:spPr>
          <a:xfrm>
            <a:off x="375050" y="49490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Which One Doesn’t Belong: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Four Representations</a:t>
            </a:r>
            <a:endParaRPr b="0" sz="2800">
              <a:solidFill>
                <a:srgbClr val="595959"/>
              </a:solidFill>
              <a:latin typeface="Hepta Slab"/>
              <a:ea typeface="Hepta Slab"/>
              <a:cs typeface="Hepta Slab"/>
              <a:sym typeface="Hepta Slab"/>
            </a:endParaRPr>
          </a:p>
        </p:txBody>
      </p:sp>
      <p:sp>
        <p:nvSpPr>
          <p:cNvPr id="1387" name="Google Shape;1387;p14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88" name="Google Shape;1388;p1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389" name="Google Shape;1389;p145"/>
          <p:cNvPicPr preferRelativeResize="0"/>
          <p:nvPr/>
        </p:nvPicPr>
        <p:blipFill>
          <a:blip r:embed="rId3">
            <a:alphaModFix/>
          </a:blip>
          <a:stretch>
            <a:fillRect/>
          </a:stretch>
        </p:blipFill>
        <p:spPr>
          <a:xfrm>
            <a:off x="2128838" y="1362205"/>
            <a:ext cx="4886325" cy="3276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3" name="Shape 1393"/>
        <p:cNvGrpSpPr/>
        <p:nvPr/>
      </p:nvGrpSpPr>
      <p:grpSpPr>
        <a:xfrm>
          <a:off x="0" y="0"/>
          <a:ext cx="0" cy="0"/>
          <a:chOff x="0" y="0"/>
          <a:chExt cx="0" cy="0"/>
        </a:xfrm>
      </p:grpSpPr>
      <p:sp>
        <p:nvSpPr>
          <p:cNvPr id="1394" name="Google Shape;1394;p146"/>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The Other Way Around</a:t>
            </a:r>
            <a:endParaRPr sz="3200">
              <a:solidFill>
                <a:srgbClr val="595959"/>
              </a:solidFill>
              <a:latin typeface="Hepta Slab"/>
              <a:ea typeface="Hepta Slab"/>
              <a:cs typeface="Hepta Slab"/>
              <a:sym typeface="Hepta Slab"/>
            </a:endParaRPr>
          </a:p>
        </p:txBody>
      </p:sp>
      <p:sp>
        <p:nvSpPr>
          <p:cNvPr id="1395" name="Google Shape;1395;p1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396" name="Google Shape;1396;p146"/>
          <p:cNvPicPr preferRelativeResize="0"/>
          <p:nvPr/>
        </p:nvPicPr>
        <p:blipFill>
          <a:blip r:embed="rId3">
            <a:alphaModFix/>
          </a:blip>
          <a:stretch>
            <a:fillRect/>
          </a:stretch>
        </p:blipFill>
        <p:spPr>
          <a:xfrm>
            <a:off x="2091950" y="1334850"/>
            <a:ext cx="4819626" cy="630750"/>
          </a:xfrm>
          <a:prstGeom prst="rect">
            <a:avLst/>
          </a:prstGeom>
          <a:noFill/>
          <a:ln cap="flat" cmpd="sng" w="19050">
            <a:solidFill>
              <a:schemeClr val="dk2"/>
            </a:solidFill>
            <a:prstDash val="solid"/>
            <a:round/>
            <a:headEnd len="sm" w="sm" type="none"/>
            <a:tailEnd len="sm" w="sm" type="none"/>
          </a:ln>
        </p:spPr>
      </p:pic>
      <p:pic>
        <p:nvPicPr>
          <p:cNvPr id="1397" name="Google Shape;1397;p146"/>
          <p:cNvPicPr preferRelativeResize="0"/>
          <p:nvPr/>
        </p:nvPicPr>
        <p:blipFill>
          <a:blip r:embed="rId4">
            <a:alphaModFix/>
          </a:blip>
          <a:stretch>
            <a:fillRect/>
          </a:stretch>
        </p:blipFill>
        <p:spPr>
          <a:xfrm>
            <a:off x="1791899" y="2388949"/>
            <a:ext cx="5312551" cy="1836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1" name="Shape 1401"/>
        <p:cNvGrpSpPr/>
        <p:nvPr/>
      </p:nvGrpSpPr>
      <p:grpSpPr>
        <a:xfrm>
          <a:off x="0" y="0"/>
          <a:ext cx="0" cy="0"/>
          <a:chOff x="0" y="0"/>
          <a:chExt cx="0" cy="0"/>
        </a:xfrm>
      </p:grpSpPr>
      <p:sp>
        <p:nvSpPr>
          <p:cNvPr id="1402" name="Google Shape;1402;p147"/>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The Other Way Around</a:t>
            </a:r>
            <a:endParaRPr sz="3200">
              <a:solidFill>
                <a:srgbClr val="595959"/>
              </a:solidFill>
              <a:latin typeface="Hepta Slab"/>
              <a:ea typeface="Hepta Slab"/>
              <a:cs typeface="Hepta Slab"/>
              <a:sym typeface="Hepta Slab"/>
            </a:endParaRPr>
          </a:p>
        </p:txBody>
      </p:sp>
      <p:sp>
        <p:nvSpPr>
          <p:cNvPr id="1403" name="Google Shape;1403;p1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404" name="Google Shape;1404;p147"/>
          <p:cNvPicPr preferRelativeResize="0"/>
          <p:nvPr/>
        </p:nvPicPr>
        <p:blipFill>
          <a:blip r:embed="rId3">
            <a:alphaModFix/>
          </a:blip>
          <a:stretch>
            <a:fillRect/>
          </a:stretch>
        </p:blipFill>
        <p:spPr>
          <a:xfrm>
            <a:off x="1618050" y="1287075"/>
            <a:ext cx="5715000" cy="1905000"/>
          </a:xfrm>
          <a:prstGeom prst="rect">
            <a:avLst/>
          </a:prstGeom>
          <a:noFill/>
          <a:ln cap="flat" cmpd="sng" w="19050">
            <a:solidFill>
              <a:schemeClr val="dk2"/>
            </a:solidFill>
            <a:prstDash val="solid"/>
            <a:round/>
            <a:headEnd len="sm" w="sm" type="none"/>
            <a:tailEnd len="sm" w="sm" type="none"/>
          </a:ln>
        </p:spPr>
      </p:pic>
      <p:pic>
        <p:nvPicPr>
          <p:cNvPr id="1405" name="Google Shape;1405;p147"/>
          <p:cNvPicPr preferRelativeResize="0"/>
          <p:nvPr/>
        </p:nvPicPr>
        <p:blipFill>
          <a:blip r:embed="rId4">
            <a:alphaModFix/>
          </a:blip>
          <a:stretch>
            <a:fillRect/>
          </a:stretch>
        </p:blipFill>
        <p:spPr>
          <a:xfrm>
            <a:off x="1570425" y="3601500"/>
            <a:ext cx="5810250" cy="809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9" name="Shape 1409"/>
        <p:cNvGrpSpPr/>
        <p:nvPr/>
      </p:nvGrpSpPr>
      <p:grpSpPr>
        <a:xfrm>
          <a:off x="0" y="0"/>
          <a:ext cx="0" cy="0"/>
          <a:chOff x="0" y="0"/>
          <a:chExt cx="0" cy="0"/>
        </a:xfrm>
      </p:grpSpPr>
      <p:sp>
        <p:nvSpPr>
          <p:cNvPr id="1410" name="Google Shape;1410;p148"/>
          <p:cNvSpPr txBox="1"/>
          <p:nvPr>
            <p:ph type="ctrTitle"/>
          </p:nvPr>
        </p:nvSpPr>
        <p:spPr>
          <a:xfrm>
            <a:off x="43300"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How Would You Find Them?</a:t>
            </a:r>
            <a:endParaRPr>
              <a:solidFill>
                <a:srgbClr val="595959"/>
              </a:solidFill>
            </a:endParaRPr>
          </a:p>
        </p:txBody>
      </p:sp>
      <p:sp>
        <p:nvSpPr>
          <p:cNvPr id="1411" name="Google Shape;1411;p1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12" name="Google Shape;1412;p148"/>
          <p:cNvSpPr txBox="1"/>
          <p:nvPr/>
        </p:nvSpPr>
        <p:spPr>
          <a:xfrm>
            <a:off x="825100" y="1339450"/>
            <a:ext cx="73725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latin typeface="Livvic"/>
                <a:ea typeface="Livvic"/>
                <a:cs typeface="Livvic"/>
                <a:sym typeface="Livvic"/>
              </a:rPr>
              <a:t>Find at least two fractions that are equivalent to each fraction. Show your reasoning. </a:t>
            </a:r>
            <a:endParaRPr>
              <a:solidFill>
                <a:srgbClr val="0097A7"/>
              </a:solidFill>
              <a:latin typeface="Livvic"/>
              <a:ea typeface="Livvic"/>
              <a:cs typeface="Livvic"/>
              <a:sym typeface="Livvic"/>
            </a:endParaRPr>
          </a:p>
        </p:txBody>
      </p:sp>
      <p:pic>
        <p:nvPicPr>
          <p:cNvPr id="1413" name="Google Shape;1413;p148"/>
          <p:cNvPicPr preferRelativeResize="0"/>
          <p:nvPr/>
        </p:nvPicPr>
        <p:blipFill>
          <a:blip r:embed="rId3">
            <a:alphaModFix/>
          </a:blip>
          <a:stretch>
            <a:fillRect/>
          </a:stretch>
        </p:blipFill>
        <p:spPr>
          <a:xfrm>
            <a:off x="2456250" y="1858250"/>
            <a:ext cx="944945" cy="2779250"/>
          </a:xfrm>
          <a:prstGeom prst="rect">
            <a:avLst/>
          </a:prstGeom>
          <a:noFill/>
          <a:ln cap="flat" cmpd="sng" w="19050">
            <a:solidFill>
              <a:schemeClr val="dk2"/>
            </a:solidFill>
            <a:prstDash val="solid"/>
            <a:round/>
            <a:headEnd len="sm" w="sm" type="none"/>
            <a:tailEnd len="sm" w="sm" type="none"/>
          </a:ln>
        </p:spPr>
      </p:pic>
      <p:pic>
        <p:nvPicPr>
          <p:cNvPr id="1414" name="Google Shape;1414;p148"/>
          <p:cNvPicPr preferRelativeResize="0"/>
          <p:nvPr/>
        </p:nvPicPr>
        <p:blipFill>
          <a:blip r:embed="rId4">
            <a:alphaModFix/>
          </a:blip>
          <a:stretch>
            <a:fillRect/>
          </a:stretch>
        </p:blipFill>
        <p:spPr>
          <a:xfrm>
            <a:off x="4882320" y="2115400"/>
            <a:ext cx="1057275" cy="1962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8" name="Shape 1418"/>
        <p:cNvGrpSpPr/>
        <p:nvPr/>
      </p:nvGrpSpPr>
      <p:grpSpPr>
        <a:xfrm>
          <a:off x="0" y="0"/>
          <a:ext cx="0" cy="0"/>
          <a:chOff x="0" y="0"/>
          <a:chExt cx="0" cy="0"/>
        </a:xfrm>
      </p:grpSpPr>
      <p:sp>
        <p:nvSpPr>
          <p:cNvPr id="1419" name="Google Shape;1419;p149"/>
          <p:cNvSpPr txBox="1"/>
          <p:nvPr>
            <p:ph type="ctrTitle"/>
          </p:nvPr>
        </p:nvSpPr>
        <p:spPr>
          <a:xfrm>
            <a:off x="43300"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Card Sort: Fractions Galore</a:t>
            </a:r>
            <a:endParaRPr>
              <a:solidFill>
                <a:srgbClr val="595959"/>
              </a:solidFill>
            </a:endParaRPr>
          </a:p>
        </p:txBody>
      </p:sp>
      <p:sp>
        <p:nvSpPr>
          <p:cNvPr id="1420" name="Google Shape;1420;p1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421" name="Google Shape;1421;p149"/>
          <p:cNvSpPr txBox="1"/>
          <p:nvPr/>
        </p:nvSpPr>
        <p:spPr>
          <a:xfrm>
            <a:off x="825100" y="1166350"/>
            <a:ext cx="73725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latin typeface="Livvic"/>
                <a:ea typeface="Livvic"/>
                <a:cs typeface="Livvic"/>
                <a:sym typeface="Livvic"/>
              </a:rPr>
              <a:t>Your teacher will give you a set of cards. Find as many sets of equivalent fractions as you can. Be prepared to explain or show your reasoning.</a:t>
            </a:r>
            <a:endParaRPr>
              <a:solidFill>
                <a:srgbClr val="0097A7"/>
              </a:solidFill>
              <a:latin typeface="Livvic"/>
              <a:ea typeface="Livvic"/>
              <a:cs typeface="Livvic"/>
              <a:sym typeface="Livvic"/>
            </a:endParaRPr>
          </a:p>
        </p:txBody>
      </p:sp>
      <p:pic>
        <p:nvPicPr>
          <p:cNvPr id="1422" name="Google Shape;1422;p149"/>
          <p:cNvPicPr preferRelativeResize="0"/>
          <p:nvPr/>
        </p:nvPicPr>
        <p:blipFill>
          <a:blip r:embed="rId3">
            <a:alphaModFix/>
          </a:blip>
          <a:stretch>
            <a:fillRect/>
          </a:stretch>
        </p:blipFill>
        <p:spPr>
          <a:xfrm>
            <a:off x="3077475" y="1943950"/>
            <a:ext cx="2867761" cy="2779250"/>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6" name="Shape 1426"/>
        <p:cNvGrpSpPr/>
        <p:nvPr/>
      </p:nvGrpSpPr>
      <p:grpSpPr>
        <a:xfrm>
          <a:off x="0" y="0"/>
          <a:ext cx="0" cy="0"/>
          <a:chOff x="0" y="0"/>
          <a:chExt cx="0" cy="0"/>
        </a:xfrm>
      </p:grpSpPr>
      <p:sp>
        <p:nvSpPr>
          <p:cNvPr id="1427" name="Google Shape;1427;p150"/>
          <p:cNvSpPr txBox="1"/>
          <p:nvPr>
            <p:ph type="ctrTitle"/>
          </p:nvPr>
        </p:nvSpPr>
        <p:spPr>
          <a:xfrm>
            <a:off x="685800" y="497017"/>
            <a:ext cx="7772400" cy="77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1428" name="Google Shape;1428;p150"/>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29" name="Google Shape;1429;p150"/>
          <p:cNvSpPr/>
          <p:nvPr/>
        </p:nvSpPr>
        <p:spPr>
          <a:xfrm flipH="1">
            <a:off x="1655032" y="1758776"/>
            <a:ext cx="2458068" cy="19479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150"/>
          <p:cNvSpPr txBox="1"/>
          <p:nvPr/>
        </p:nvSpPr>
        <p:spPr>
          <a:xfrm>
            <a:off x="1956900" y="1935100"/>
            <a:ext cx="18543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did you decide whether to use multiplication or division to write an equivalent fraction?</a:t>
            </a:r>
            <a:endParaRPr b="1" sz="1300">
              <a:latin typeface="Quicksand"/>
              <a:ea typeface="Quicksand"/>
              <a:cs typeface="Quicksand"/>
              <a:sym typeface="Quicksand"/>
            </a:endParaRPr>
          </a:p>
        </p:txBody>
      </p:sp>
      <p:pic>
        <p:nvPicPr>
          <p:cNvPr id="1431" name="Google Shape;1431;p150"/>
          <p:cNvPicPr preferRelativeResize="0"/>
          <p:nvPr/>
        </p:nvPicPr>
        <p:blipFill>
          <a:blip r:embed="rId3">
            <a:alphaModFix/>
          </a:blip>
          <a:stretch>
            <a:fillRect/>
          </a:stretch>
        </p:blipFill>
        <p:spPr>
          <a:xfrm>
            <a:off x="4080925" y="3427148"/>
            <a:ext cx="2161500" cy="1359527"/>
          </a:xfrm>
          <a:prstGeom prst="rect">
            <a:avLst/>
          </a:prstGeom>
          <a:noFill/>
          <a:ln>
            <a:noFill/>
          </a:ln>
        </p:spPr>
      </p:pic>
      <p:sp>
        <p:nvSpPr>
          <p:cNvPr id="1432" name="Google Shape;1432;p150"/>
          <p:cNvSpPr txBox="1"/>
          <p:nvPr/>
        </p:nvSpPr>
        <p:spPr>
          <a:xfrm>
            <a:off x="7790375" y="267250"/>
            <a:ext cx="1230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436" name="Shape 1436"/>
        <p:cNvGrpSpPr/>
        <p:nvPr/>
      </p:nvGrpSpPr>
      <p:grpSpPr>
        <a:xfrm>
          <a:off x="0" y="0"/>
          <a:ext cx="0" cy="0"/>
          <a:chOff x="0" y="0"/>
          <a:chExt cx="0" cy="0"/>
        </a:xfrm>
      </p:grpSpPr>
      <p:sp>
        <p:nvSpPr>
          <p:cNvPr id="1437" name="Google Shape;1437;p151"/>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Ways to Compare Fractions (Part 1) </a:t>
            </a:r>
            <a:endParaRPr sz="3500">
              <a:latin typeface="Hepta Slab"/>
              <a:ea typeface="Hepta Slab"/>
              <a:cs typeface="Hepta Slab"/>
              <a:sym typeface="Hepta Slab"/>
            </a:endParaRPr>
          </a:p>
        </p:txBody>
      </p:sp>
      <p:sp>
        <p:nvSpPr>
          <p:cNvPr id="1438" name="Google Shape;1438;p151"/>
          <p:cNvSpPr txBox="1"/>
          <p:nvPr/>
        </p:nvSpPr>
        <p:spPr>
          <a:xfrm>
            <a:off x="1942625" y="2906325"/>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compare some fractions.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439" name="Google Shape;1439;p151"/>
          <p:cNvSpPr/>
          <p:nvPr/>
        </p:nvSpPr>
        <p:spPr>
          <a:xfrm>
            <a:off x="13625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15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4.NF.A.2</a:t>
            </a:r>
            <a:endParaRPr sz="1100">
              <a:latin typeface="Quicksand"/>
              <a:ea typeface="Quicksand"/>
              <a:cs typeface="Quicksand"/>
              <a:sym typeface="Quicksand"/>
            </a:endParaRPr>
          </a:p>
        </p:txBody>
      </p:sp>
      <p:sp>
        <p:nvSpPr>
          <p:cNvPr id="1441" name="Google Shape;1441;p151"/>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5" name="Shape 1445"/>
        <p:cNvGrpSpPr/>
        <p:nvPr/>
      </p:nvGrpSpPr>
      <p:grpSpPr>
        <a:xfrm>
          <a:off x="0" y="0"/>
          <a:ext cx="0" cy="0"/>
          <a:chOff x="0" y="0"/>
          <a:chExt cx="0" cy="0"/>
        </a:xfrm>
      </p:grpSpPr>
      <p:sp>
        <p:nvSpPr>
          <p:cNvPr id="1446" name="Google Shape;1446;p152"/>
          <p:cNvSpPr txBox="1"/>
          <p:nvPr>
            <p:ph type="ctrTitle"/>
          </p:nvPr>
        </p:nvSpPr>
        <p:spPr>
          <a:xfrm>
            <a:off x="375050" y="49490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Estimation Exploration: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What’s That Point?</a:t>
            </a:r>
            <a:endParaRPr b="0" sz="2800">
              <a:solidFill>
                <a:srgbClr val="595959"/>
              </a:solidFill>
              <a:latin typeface="Hepta Slab"/>
              <a:ea typeface="Hepta Slab"/>
              <a:cs typeface="Hepta Slab"/>
              <a:sym typeface="Hepta Slab"/>
            </a:endParaRPr>
          </a:p>
        </p:txBody>
      </p:sp>
      <p:sp>
        <p:nvSpPr>
          <p:cNvPr id="1447" name="Google Shape;1447;p15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48" name="Google Shape;1448;p1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449" name="Google Shape;1449;p152"/>
          <p:cNvPicPr preferRelativeResize="0"/>
          <p:nvPr/>
        </p:nvPicPr>
        <p:blipFill>
          <a:blip r:embed="rId3">
            <a:alphaModFix/>
          </a:blip>
          <a:stretch>
            <a:fillRect/>
          </a:stretch>
        </p:blipFill>
        <p:spPr>
          <a:xfrm>
            <a:off x="1803800" y="1400455"/>
            <a:ext cx="4914900" cy="3467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3" name="Shape 1453"/>
        <p:cNvGrpSpPr/>
        <p:nvPr/>
      </p:nvGrpSpPr>
      <p:grpSpPr>
        <a:xfrm>
          <a:off x="0" y="0"/>
          <a:ext cx="0" cy="0"/>
          <a:chOff x="0" y="0"/>
          <a:chExt cx="0" cy="0"/>
        </a:xfrm>
      </p:grpSpPr>
      <p:sp>
        <p:nvSpPr>
          <p:cNvPr id="1454" name="Google Shape;1454;p153"/>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The Greatest of Them All</a:t>
            </a:r>
            <a:endParaRPr sz="3200">
              <a:solidFill>
                <a:srgbClr val="595959"/>
              </a:solidFill>
              <a:latin typeface="Hepta Slab"/>
              <a:ea typeface="Hepta Slab"/>
              <a:cs typeface="Hepta Slab"/>
              <a:sym typeface="Hepta Slab"/>
            </a:endParaRPr>
          </a:p>
        </p:txBody>
      </p:sp>
      <p:sp>
        <p:nvSpPr>
          <p:cNvPr id="1455" name="Google Shape;1455;p1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56" name="Google Shape;1456;p153"/>
          <p:cNvSpPr txBox="1"/>
          <p:nvPr/>
        </p:nvSpPr>
        <p:spPr>
          <a:xfrm>
            <a:off x="650125" y="1074825"/>
            <a:ext cx="28893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rPr>
              <a:t>Here are 25 fractions in a table.</a:t>
            </a:r>
            <a:endParaRPr>
              <a:solidFill>
                <a:srgbClr val="0097A7"/>
              </a:solidFill>
            </a:endParaRPr>
          </a:p>
        </p:txBody>
      </p:sp>
      <p:pic>
        <p:nvPicPr>
          <p:cNvPr id="1457" name="Google Shape;1457;p153"/>
          <p:cNvPicPr preferRelativeResize="0"/>
          <p:nvPr/>
        </p:nvPicPr>
        <p:blipFill>
          <a:blip r:embed="rId3">
            <a:alphaModFix/>
          </a:blip>
          <a:stretch>
            <a:fillRect/>
          </a:stretch>
        </p:blipFill>
        <p:spPr>
          <a:xfrm>
            <a:off x="594238" y="1554225"/>
            <a:ext cx="2676525" cy="2552700"/>
          </a:xfrm>
          <a:prstGeom prst="rect">
            <a:avLst/>
          </a:prstGeom>
          <a:noFill/>
          <a:ln>
            <a:noFill/>
          </a:ln>
        </p:spPr>
      </p:pic>
      <p:sp>
        <p:nvSpPr>
          <p:cNvPr id="1458" name="Google Shape;1458;p153"/>
          <p:cNvSpPr txBox="1"/>
          <p:nvPr/>
        </p:nvSpPr>
        <p:spPr>
          <a:xfrm>
            <a:off x="3760450" y="1726575"/>
            <a:ext cx="50580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0097A7"/>
                </a:solidFill>
              </a:rPr>
              <a:t>For each question, be prepared to explain your reasoning. </a:t>
            </a:r>
            <a:endParaRPr sz="1300">
              <a:solidFill>
                <a:srgbClr val="0097A7"/>
              </a:solidFill>
            </a:endParaRPr>
          </a:p>
          <a:p>
            <a:pPr indent="0" lvl="0" marL="0" rtl="0" algn="l">
              <a:spcBef>
                <a:spcPts val="0"/>
              </a:spcBef>
              <a:spcAft>
                <a:spcPts val="0"/>
              </a:spcAft>
              <a:buNone/>
            </a:pPr>
            <a:r>
              <a:t/>
            </a:r>
            <a:endParaRPr sz="1300">
              <a:solidFill>
                <a:srgbClr val="0097A7"/>
              </a:solidFill>
            </a:endParaRPr>
          </a:p>
          <a:p>
            <a:pPr indent="0" lvl="0" marL="0" rtl="0" algn="l">
              <a:spcBef>
                <a:spcPts val="0"/>
              </a:spcBef>
              <a:spcAft>
                <a:spcPts val="0"/>
              </a:spcAft>
              <a:buNone/>
            </a:pPr>
            <a:r>
              <a:rPr lang="en" sz="1300">
                <a:solidFill>
                  <a:srgbClr val="0097A7"/>
                </a:solidFill>
              </a:rPr>
              <a:t>1. Identify the greatest fraction in each column (A, B, C, D, and E). </a:t>
            </a:r>
            <a:endParaRPr sz="1300">
              <a:solidFill>
                <a:srgbClr val="0097A7"/>
              </a:solidFill>
            </a:endParaRPr>
          </a:p>
          <a:p>
            <a:pPr indent="0" lvl="0" marL="0" rtl="0" algn="l">
              <a:spcBef>
                <a:spcPts val="0"/>
              </a:spcBef>
              <a:spcAft>
                <a:spcPts val="0"/>
              </a:spcAft>
              <a:buNone/>
            </a:pPr>
            <a:r>
              <a:t/>
            </a:r>
            <a:endParaRPr sz="1300">
              <a:solidFill>
                <a:srgbClr val="0097A7"/>
              </a:solidFill>
            </a:endParaRPr>
          </a:p>
          <a:p>
            <a:pPr indent="0" lvl="0" marL="0" rtl="0" algn="l">
              <a:spcBef>
                <a:spcPts val="0"/>
              </a:spcBef>
              <a:spcAft>
                <a:spcPts val="0"/>
              </a:spcAft>
              <a:buNone/>
            </a:pPr>
            <a:r>
              <a:rPr lang="en" sz="1300">
                <a:solidFill>
                  <a:srgbClr val="0097A7"/>
                </a:solidFill>
              </a:rPr>
              <a:t>2. Identify the greatest fraction in each row (1, 2, 3, 4, and 5). </a:t>
            </a:r>
            <a:endParaRPr sz="1300">
              <a:solidFill>
                <a:srgbClr val="0097A7"/>
              </a:solidFill>
            </a:endParaRPr>
          </a:p>
          <a:p>
            <a:pPr indent="0" lvl="0" marL="0" rtl="0" algn="l">
              <a:spcBef>
                <a:spcPts val="0"/>
              </a:spcBef>
              <a:spcAft>
                <a:spcPts val="0"/>
              </a:spcAft>
              <a:buNone/>
            </a:pPr>
            <a:r>
              <a:t/>
            </a:r>
            <a:endParaRPr sz="1300">
              <a:solidFill>
                <a:srgbClr val="0097A7"/>
              </a:solidFill>
            </a:endParaRPr>
          </a:p>
          <a:p>
            <a:pPr indent="0" lvl="0" marL="0" rtl="0" algn="l">
              <a:spcBef>
                <a:spcPts val="0"/>
              </a:spcBef>
              <a:spcAft>
                <a:spcPts val="0"/>
              </a:spcAft>
              <a:buNone/>
            </a:pPr>
            <a:r>
              <a:rPr lang="en" sz="1300">
                <a:solidFill>
                  <a:srgbClr val="0097A7"/>
                </a:solidFill>
              </a:rPr>
              <a:t>3. Which fraction is the greatest fraction in the entire table?</a:t>
            </a:r>
            <a:endParaRPr sz="1300">
              <a:solidFill>
                <a:srgbClr val="0097A7"/>
              </a:solidFill>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2" name="Shape 1462"/>
        <p:cNvGrpSpPr/>
        <p:nvPr/>
      </p:nvGrpSpPr>
      <p:grpSpPr>
        <a:xfrm>
          <a:off x="0" y="0"/>
          <a:ext cx="0" cy="0"/>
          <a:chOff x="0" y="0"/>
          <a:chExt cx="0" cy="0"/>
        </a:xfrm>
      </p:grpSpPr>
      <p:sp>
        <p:nvSpPr>
          <p:cNvPr id="1463" name="Google Shape;1463;p154"/>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Relative to ½ and 1</a:t>
            </a:r>
            <a:endParaRPr sz="3200">
              <a:solidFill>
                <a:srgbClr val="595959"/>
              </a:solidFill>
              <a:latin typeface="Hepta Slab"/>
              <a:ea typeface="Hepta Slab"/>
              <a:cs typeface="Hepta Slab"/>
              <a:sym typeface="Hepta Slab"/>
            </a:endParaRPr>
          </a:p>
        </p:txBody>
      </p:sp>
      <p:sp>
        <p:nvSpPr>
          <p:cNvPr id="1464" name="Google Shape;1464;p1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65" name="Google Shape;1465;p154"/>
          <p:cNvSpPr txBox="1"/>
          <p:nvPr/>
        </p:nvSpPr>
        <p:spPr>
          <a:xfrm>
            <a:off x="650125" y="1074825"/>
            <a:ext cx="32175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rPr>
              <a:t>Here is the same table you saw earlier</a:t>
            </a:r>
            <a:endParaRPr>
              <a:solidFill>
                <a:srgbClr val="0097A7"/>
              </a:solidFill>
            </a:endParaRPr>
          </a:p>
        </p:txBody>
      </p:sp>
      <p:pic>
        <p:nvPicPr>
          <p:cNvPr id="1466" name="Google Shape;1466;p154"/>
          <p:cNvPicPr preferRelativeResize="0"/>
          <p:nvPr/>
        </p:nvPicPr>
        <p:blipFill>
          <a:blip r:embed="rId3">
            <a:alphaModFix/>
          </a:blip>
          <a:stretch>
            <a:fillRect/>
          </a:stretch>
        </p:blipFill>
        <p:spPr>
          <a:xfrm>
            <a:off x="784425" y="1554225"/>
            <a:ext cx="2724150" cy="2552700"/>
          </a:xfrm>
          <a:prstGeom prst="rect">
            <a:avLst/>
          </a:prstGeom>
          <a:noFill/>
          <a:ln>
            <a:noFill/>
          </a:ln>
        </p:spPr>
      </p:pic>
      <p:sp>
        <p:nvSpPr>
          <p:cNvPr id="1467" name="Google Shape;1467;p154"/>
          <p:cNvSpPr txBox="1"/>
          <p:nvPr/>
        </p:nvSpPr>
        <p:spPr>
          <a:xfrm>
            <a:off x="3803250" y="1591025"/>
            <a:ext cx="50580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097A7"/>
                </a:solidFill>
              </a:rPr>
              <a:t>1. Which fractions are less than ½  ? </a:t>
            </a:r>
            <a:endParaRPr sz="1200">
              <a:solidFill>
                <a:srgbClr val="0097A7"/>
              </a:solidFill>
            </a:endParaRPr>
          </a:p>
          <a:p>
            <a:pPr indent="0" lvl="0" marL="0" rtl="0" algn="l">
              <a:spcBef>
                <a:spcPts val="0"/>
              </a:spcBef>
              <a:spcAft>
                <a:spcPts val="0"/>
              </a:spcAft>
              <a:buNone/>
            </a:pPr>
            <a:r>
              <a:t/>
            </a:r>
            <a:endParaRPr sz="1200">
              <a:solidFill>
                <a:srgbClr val="0097A7"/>
              </a:solidFill>
            </a:endParaRPr>
          </a:p>
          <a:p>
            <a:pPr indent="0" lvl="0" marL="0" rtl="0" algn="l">
              <a:spcBef>
                <a:spcPts val="0"/>
              </a:spcBef>
              <a:spcAft>
                <a:spcPts val="0"/>
              </a:spcAft>
              <a:buNone/>
            </a:pPr>
            <a:r>
              <a:rPr lang="en" sz="1200">
                <a:solidFill>
                  <a:srgbClr val="0097A7"/>
                </a:solidFill>
              </a:rPr>
              <a:t>Circle each one of them. </a:t>
            </a:r>
            <a:endParaRPr sz="1200">
              <a:solidFill>
                <a:srgbClr val="0097A7"/>
              </a:solidFill>
            </a:endParaRPr>
          </a:p>
          <a:p>
            <a:pPr indent="0" lvl="0" marL="0" rtl="0" algn="l">
              <a:spcBef>
                <a:spcPts val="0"/>
              </a:spcBef>
              <a:spcAft>
                <a:spcPts val="0"/>
              </a:spcAft>
              <a:buNone/>
            </a:pPr>
            <a:r>
              <a:rPr lang="en" sz="1200">
                <a:solidFill>
                  <a:srgbClr val="0097A7"/>
                </a:solidFill>
              </a:rPr>
              <a:t>Then, complete this sentence: I know a fraction is less than when . . .</a:t>
            </a:r>
            <a:endParaRPr sz="1200">
              <a:solidFill>
                <a:srgbClr val="0097A7"/>
              </a:solidFill>
            </a:endParaRPr>
          </a:p>
          <a:p>
            <a:pPr indent="0" lvl="0" marL="0" rtl="0" algn="l">
              <a:spcBef>
                <a:spcPts val="0"/>
              </a:spcBef>
              <a:spcAft>
                <a:spcPts val="0"/>
              </a:spcAft>
              <a:buNone/>
            </a:pPr>
            <a:r>
              <a:t/>
            </a:r>
            <a:endParaRPr sz="1200">
              <a:solidFill>
                <a:srgbClr val="0097A7"/>
              </a:solidFill>
            </a:endParaRPr>
          </a:p>
          <a:p>
            <a:pPr indent="0" lvl="0" marL="0" rtl="0" algn="l">
              <a:spcBef>
                <a:spcPts val="0"/>
              </a:spcBef>
              <a:spcAft>
                <a:spcPts val="0"/>
              </a:spcAft>
              <a:buNone/>
            </a:pPr>
            <a:r>
              <a:rPr lang="en" sz="1200">
                <a:solidFill>
                  <a:srgbClr val="0097A7"/>
                </a:solidFill>
              </a:rPr>
              <a:t>2. Which are greater than ½ but less than 1? </a:t>
            </a:r>
            <a:endParaRPr sz="1200">
              <a:solidFill>
                <a:srgbClr val="0097A7"/>
              </a:solidFill>
            </a:endParaRPr>
          </a:p>
          <a:p>
            <a:pPr indent="0" lvl="0" marL="0" rtl="0" algn="l">
              <a:spcBef>
                <a:spcPts val="0"/>
              </a:spcBef>
              <a:spcAft>
                <a:spcPts val="0"/>
              </a:spcAft>
              <a:buNone/>
            </a:pPr>
            <a:r>
              <a:t/>
            </a:r>
            <a:endParaRPr sz="1200">
              <a:solidFill>
                <a:srgbClr val="0097A7"/>
              </a:solidFill>
            </a:endParaRPr>
          </a:p>
          <a:p>
            <a:pPr indent="0" lvl="0" marL="0" rtl="0" algn="l">
              <a:spcBef>
                <a:spcPts val="0"/>
              </a:spcBef>
              <a:spcAft>
                <a:spcPts val="0"/>
              </a:spcAft>
              <a:buNone/>
            </a:pPr>
            <a:r>
              <a:rPr lang="en" sz="1200">
                <a:solidFill>
                  <a:srgbClr val="0097A7"/>
                </a:solidFill>
              </a:rPr>
              <a:t>Circle each of them with a pencil of a different color (or draw a triangle around each one). </a:t>
            </a:r>
            <a:endParaRPr sz="1200">
              <a:solidFill>
                <a:srgbClr val="0097A7"/>
              </a:solidFill>
            </a:endParaRPr>
          </a:p>
          <a:p>
            <a:pPr indent="0" lvl="0" marL="0" rtl="0" algn="l">
              <a:spcBef>
                <a:spcPts val="0"/>
              </a:spcBef>
              <a:spcAft>
                <a:spcPts val="0"/>
              </a:spcAft>
              <a:buNone/>
            </a:pPr>
            <a:r>
              <a:rPr lang="en" sz="1200">
                <a:solidFill>
                  <a:srgbClr val="0097A7"/>
                </a:solidFill>
              </a:rPr>
              <a:t>Then, complete this sentence: I know a fraction is greater than but less than 1 when . . . </a:t>
            </a:r>
            <a:endParaRPr sz="1200">
              <a:solidFill>
                <a:srgbClr val="0097A7"/>
              </a:solidFill>
            </a:endParaRPr>
          </a:p>
          <a:p>
            <a:pPr indent="0" lvl="0" marL="0" rtl="0" algn="l">
              <a:spcBef>
                <a:spcPts val="0"/>
              </a:spcBef>
              <a:spcAft>
                <a:spcPts val="0"/>
              </a:spcAft>
              <a:buNone/>
            </a:pPr>
            <a:r>
              <a:t/>
            </a:r>
            <a:endParaRPr sz="1200">
              <a:solidFill>
                <a:srgbClr val="0097A7"/>
              </a:solidFill>
            </a:endParaRPr>
          </a:p>
          <a:p>
            <a:pPr indent="0" lvl="0" marL="0" rtl="0" algn="l">
              <a:spcBef>
                <a:spcPts val="0"/>
              </a:spcBef>
              <a:spcAft>
                <a:spcPts val="0"/>
              </a:spcAft>
              <a:buNone/>
            </a:pPr>
            <a:r>
              <a:rPr lang="en" sz="1200">
                <a:solidFill>
                  <a:srgbClr val="0097A7"/>
                </a:solidFill>
              </a:rPr>
              <a:t>3. Circle the remaining fractions with a pencil of a third color (or draw a square around each one). How would you describe the size of these fractions? </a:t>
            </a:r>
            <a:endParaRPr sz="1200">
              <a:solidFill>
                <a:srgbClr val="0097A7"/>
              </a:solidFill>
            </a:endParaRPr>
          </a:p>
          <a:p>
            <a:pPr indent="0" lvl="0" marL="0" rtl="0" algn="l">
              <a:spcBef>
                <a:spcPts val="0"/>
              </a:spcBef>
              <a:spcAft>
                <a:spcPts val="0"/>
              </a:spcAft>
              <a:buNone/>
            </a:pPr>
            <a:r>
              <a:t/>
            </a:r>
            <a:endParaRPr sz="1200">
              <a:solidFill>
                <a:srgbClr val="0097A7"/>
              </a:solidFill>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1" name="Shape 1471"/>
        <p:cNvGrpSpPr/>
        <p:nvPr/>
      </p:nvGrpSpPr>
      <p:grpSpPr>
        <a:xfrm>
          <a:off x="0" y="0"/>
          <a:ext cx="0" cy="0"/>
          <a:chOff x="0" y="0"/>
          <a:chExt cx="0" cy="0"/>
        </a:xfrm>
      </p:grpSpPr>
      <p:sp>
        <p:nvSpPr>
          <p:cNvPr id="1472" name="Google Shape;1472;p155"/>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Relative to ½ and 1</a:t>
            </a:r>
            <a:endParaRPr sz="3200">
              <a:solidFill>
                <a:srgbClr val="595959"/>
              </a:solidFill>
              <a:latin typeface="Hepta Slab"/>
              <a:ea typeface="Hepta Slab"/>
              <a:cs typeface="Hepta Slab"/>
              <a:sym typeface="Hepta Slab"/>
            </a:endParaRPr>
          </a:p>
        </p:txBody>
      </p:sp>
      <p:sp>
        <p:nvSpPr>
          <p:cNvPr id="1473" name="Google Shape;1473;p1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74" name="Google Shape;1474;p155"/>
          <p:cNvSpPr txBox="1"/>
          <p:nvPr/>
        </p:nvSpPr>
        <p:spPr>
          <a:xfrm>
            <a:off x="650125" y="1074825"/>
            <a:ext cx="32175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rPr>
              <a:t>Here is the same table you saw earlier</a:t>
            </a:r>
            <a:endParaRPr>
              <a:solidFill>
                <a:srgbClr val="0097A7"/>
              </a:solidFill>
            </a:endParaRPr>
          </a:p>
        </p:txBody>
      </p:sp>
      <p:pic>
        <p:nvPicPr>
          <p:cNvPr id="1475" name="Google Shape;1475;p155"/>
          <p:cNvPicPr preferRelativeResize="0"/>
          <p:nvPr/>
        </p:nvPicPr>
        <p:blipFill>
          <a:blip r:embed="rId3">
            <a:alphaModFix/>
          </a:blip>
          <a:stretch>
            <a:fillRect/>
          </a:stretch>
        </p:blipFill>
        <p:spPr>
          <a:xfrm>
            <a:off x="784425" y="1554225"/>
            <a:ext cx="2724150" cy="2552700"/>
          </a:xfrm>
          <a:prstGeom prst="rect">
            <a:avLst/>
          </a:prstGeom>
          <a:noFill/>
          <a:ln>
            <a:noFill/>
          </a:ln>
        </p:spPr>
      </p:pic>
      <p:sp>
        <p:nvSpPr>
          <p:cNvPr id="1476" name="Google Shape;1476;p155"/>
          <p:cNvSpPr txBox="1"/>
          <p:nvPr/>
        </p:nvSpPr>
        <p:spPr>
          <a:xfrm>
            <a:off x="3803250" y="1591025"/>
            <a:ext cx="50580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097A7"/>
                </a:solidFill>
              </a:rPr>
              <a:t>4. Next to the table, create a legend or key to show what each color (or each shape) represents.</a:t>
            </a:r>
            <a:endParaRPr sz="1200">
              <a:solidFill>
                <a:srgbClr val="0097A7"/>
              </a:solidFill>
            </a:endParaRPr>
          </a:p>
          <a:p>
            <a:pPr indent="0" lvl="0" marL="0" rtl="0" algn="l">
              <a:spcBef>
                <a:spcPts val="0"/>
              </a:spcBef>
              <a:spcAft>
                <a:spcPts val="0"/>
              </a:spcAft>
              <a:buNone/>
            </a:pPr>
            <a:r>
              <a:t/>
            </a:r>
            <a:endParaRPr sz="1200">
              <a:solidFill>
                <a:srgbClr val="0097A7"/>
              </a:solidFill>
            </a:endParaRPr>
          </a:p>
          <a:p>
            <a:pPr indent="0" lvl="0" marL="0" rtl="0" algn="l">
              <a:spcBef>
                <a:spcPts val="0"/>
              </a:spcBef>
              <a:spcAft>
                <a:spcPts val="0"/>
              </a:spcAft>
              <a:buNone/>
            </a:pPr>
            <a:r>
              <a:rPr lang="en" sz="1200">
                <a:solidFill>
                  <a:srgbClr val="0097A7"/>
                </a:solidFill>
              </a:rPr>
              <a:t>5. Here are some pairs of fractions from the table. In each pair, which fraction is greater?</a:t>
            </a:r>
            <a:endParaRPr sz="1200">
              <a:solidFill>
                <a:srgbClr val="0097A7"/>
              </a:solidFill>
            </a:endParaRPr>
          </a:p>
          <a:p>
            <a:pPr indent="0" lvl="0" marL="0" rtl="0" algn="l">
              <a:spcBef>
                <a:spcPts val="0"/>
              </a:spcBef>
              <a:spcAft>
                <a:spcPts val="0"/>
              </a:spcAft>
              <a:buNone/>
            </a:pPr>
            <a:r>
              <a:t/>
            </a:r>
            <a:endParaRPr sz="1200">
              <a:solidFill>
                <a:srgbClr val="0097A7"/>
              </a:solidFill>
            </a:endParaRPr>
          </a:p>
          <a:p>
            <a:pPr indent="0" lvl="0" marL="0" rtl="0" algn="l">
              <a:spcBef>
                <a:spcPts val="0"/>
              </a:spcBef>
              <a:spcAft>
                <a:spcPts val="0"/>
              </a:spcAft>
              <a:buNone/>
            </a:pPr>
            <a:r>
              <a:t/>
            </a:r>
            <a:endParaRPr sz="1200">
              <a:solidFill>
                <a:srgbClr val="0097A7"/>
              </a:solidFill>
            </a:endParaRPr>
          </a:p>
          <a:p>
            <a:pPr indent="0" lvl="0" marL="0" rtl="0" algn="l">
              <a:spcBef>
                <a:spcPts val="0"/>
              </a:spcBef>
              <a:spcAft>
                <a:spcPts val="0"/>
              </a:spcAft>
              <a:buNone/>
            </a:pPr>
            <a:r>
              <a:t/>
            </a:r>
            <a:endParaRPr sz="1200">
              <a:solidFill>
                <a:srgbClr val="0097A7"/>
              </a:solidFill>
            </a:endParaRPr>
          </a:p>
        </p:txBody>
      </p:sp>
      <p:pic>
        <p:nvPicPr>
          <p:cNvPr id="1477" name="Google Shape;1477;p155"/>
          <p:cNvPicPr preferRelativeResize="0"/>
          <p:nvPr/>
        </p:nvPicPr>
        <p:blipFill>
          <a:blip r:embed="rId4">
            <a:alphaModFix/>
          </a:blip>
          <a:stretch>
            <a:fillRect/>
          </a:stretch>
        </p:blipFill>
        <p:spPr>
          <a:xfrm>
            <a:off x="5334699" y="2694224"/>
            <a:ext cx="844975" cy="1579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1" name="Shape 1481"/>
        <p:cNvGrpSpPr/>
        <p:nvPr/>
      </p:nvGrpSpPr>
      <p:grpSpPr>
        <a:xfrm>
          <a:off x="0" y="0"/>
          <a:ext cx="0" cy="0"/>
          <a:chOff x="0" y="0"/>
          <a:chExt cx="0" cy="0"/>
        </a:xfrm>
      </p:grpSpPr>
      <p:sp>
        <p:nvSpPr>
          <p:cNvPr id="1482" name="Google Shape;1482;p156"/>
          <p:cNvSpPr txBox="1"/>
          <p:nvPr>
            <p:ph type="ctrTitle"/>
          </p:nvPr>
        </p:nvSpPr>
        <p:spPr>
          <a:xfrm>
            <a:off x="685800" y="497017"/>
            <a:ext cx="7772400" cy="77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1483" name="Google Shape;1483;p156"/>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84" name="Google Shape;1484;p156"/>
          <p:cNvSpPr/>
          <p:nvPr/>
        </p:nvSpPr>
        <p:spPr>
          <a:xfrm flipH="1">
            <a:off x="1655032" y="1758776"/>
            <a:ext cx="2458068" cy="19479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156"/>
          <p:cNvSpPr txBox="1"/>
          <p:nvPr/>
        </p:nvSpPr>
        <p:spPr>
          <a:xfrm>
            <a:off x="2025013" y="1859550"/>
            <a:ext cx="1718100" cy="105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did you compare fractions in which neither the numerator nor the denominator are the same?</a:t>
            </a:r>
            <a:endParaRPr b="1" sz="1300">
              <a:latin typeface="Quicksand"/>
              <a:ea typeface="Quicksand"/>
              <a:cs typeface="Quicksand"/>
              <a:sym typeface="Quicksand"/>
            </a:endParaRPr>
          </a:p>
        </p:txBody>
      </p:sp>
      <p:pic>
        <p:nvPicPr>
          <p:cNvPr id="1486" name="Google Shape;1486;p156"/>
          <p:cNvPicPr preferRelativeResize="0"/>
          <p:nvPr/>
        </p:nvPicPr>
        <p:blipFill>
          <a:blip r:embed="rId3">
            <a:alphaModFix/>
          </a:blip>
          <a:stretch>
            <a:fillRect/>
          </a:stretch>
        </p:blipFill>
        <p:spPr>
          <a:xfrm>
            <a:off x="4080925" y="3427148"/>
            <a:ext cx="2161500" cy="1359527"/>
          </a:xfrm>
          <a:prstGeom prst="rect">
            <a:avLst/>
          </a:prstGeom>
          <a:noFill/>
          <a:ln>
            <a:noFill/>
          </a:ln>
        </p:spPr>
      </p:pic>
      <p:sp>
        <p:nvSpPr>
          <p:cNvPr id="1487" name="Google Shape;1487;p156"/>
          <p:cNvSpPr txBox="1"/>
          <p:nvPr/>
        </p:nvSpPr>
        <p:spPr>
          <a:xfrm>
            <a:off x="7790375" y="267250"/>
            <a:ext cx="1230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488" name="Google Shape;1488;p156"/>
          <p:cNvSpPr/>
          <p:nvPr/>
        </p:nvSpPr>
        <p:spPr>
          <a:xfrm>
            <a:off x="5838057" y="1561626"/>
            <a:ext cx="2458068" cy="19479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156"/>
          <p:cNvSpPr txBox="1"/>
          <p:nvPr/>
        </p:nvSpPr>
        <p:spPr>
          <a:xfrm flipH="1">
            <a:off x="5993450" y="1952950"/>
            <a:ext cx="2061600" cy="105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did the color coding (or comparison to ½ or 1) help?</a:t>
            </a:r>
            <a:endParaRPr b="1" sz="1300">
              <a:latin typeface="Quicksand"/>
              <a:ea typeface="Quicksand"/>
              <a:cs typeface="Quicksand"/>
              <a:sym typeface="Quicksand"/>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493" name="Shape 1493"/>
        <p:cNvGrpSpPr/>
        <p:nvPr/>
      </p:nvGrpSpPr>
      <p:grpSpPr>
        <a:xfrm>
          <a:off x="0" y="0"/>
          <a:ext cx="0" cy="0"/>
          <a:chOff x="0" y="0"/>
          <a:chExt cx="0" cy="0"/>
        </a:xfrm>
      </p:grpSpPr>
      <p:sp>
        <p:nvSpPr>
          <p:cNvPr id="1494" name="Google Shape;1494;p157"/>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Ways to Compare Fractions (Part 2) </a:t>
            </a:r>
            <a:endParaRPr sz="3500">
              <a:latin typeface="Hepta Slab"/>
              <a:ea typeface="Hepta Slab"/>
              <a:cs typeface="Hepta Slab"/>
              <a:sym typeface="Hepta Slab"/>
            </a:endParaRPr>
          </a:p>
        </p:txBody>
      </p:sp>
      <p:sp>
        <p:nvSpPr>
          <p:cNvPr id="1495" name="Google Shape;1495;p157"/>
          <p:cNvSpPr txBox="1"/>
          <p:nvPr/>
        </p:nvSpPr>
        <p:spPr>
          <a:xfrm>
            <a:off x="1942625" y="2906325"/>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compare fractions by writing an equivalent fraction.</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496" name="Google Shape;1496;p157"/>
          <p:cNvSpPr/>
          <p:nvPr/>
        </p:nvSpPr>
        <p:spPr>
          <a:xfrm>
            <a:off x="13625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15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4.NF.A.2</a:t>
            </a:r>
            <a:endParaRPr sz="1100">
              <a:latin typeface="Quicksand"/>
              <a:ea typeface="Quicksand"/>
              <a:cs typeface="Quicksand"/>
              <a:sym typeface="Quicksand"/>
            </a:endParaRPr>
          </a:p>
        </p:txBody>
      </p:sp>
      <p:sp>
        <p:nvSpPr>
          <p:cNvPr id="1498" name="Google Shape;1498;p157"/>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2" name="Shape 1502"/>
        <p:cNvGrpSpPr/>
        <p:nvPr/>
      </p:nvGrpSpPr>
      <p:grpSpPr>
        <a:xfrm>
          <a:off x="0" y="0"/>
          <a:ext cx="0" cy="0"/>
          <a:chOff x="0" y="0"/>
          <a:chExt cx="0" cy="0"/>
        </a:xfrm>
      </p:grpSpPr>
      <p:sp>
        <p:nvSpPr>
          <p:cNvPr id="1503" name="Google Shape;1503;p158"/>
          <p:cNvSpPr txBox="1"/>
          <p:nvPr>
            <p:ph type="ctrTitle"/>
          </p:nvPr>
        </p:nvSpPr>
        <p:spPr>
          <a:xfrm>
            <a:off x="375050" y="20955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Notice and Wonder: Pairs of Numbers </a:t>
            </a:r>
            <a:endParaRPr b="0" sz="2800">
              <a:solidFill>
                <a:srgbClr val="595959"/>
              </a:solidFill>
              <a:latin typeface="Hepta Slab"/>
              <a:ea typeface="Hepta Slab"/>
              <a:cs typeface="Hepta Slab"/>
              <a:sym typeface="Hepta Slab"/>
            </a:endParaRPr>
          </a:p>
        </p:txBody>
      </p:sp>
      <p:sp>
        <p:nvSpPr>
          <p:cNvPr id="1504" name="Google Shape;1504;p15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05" name="Google Shape;1505;p1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06" name="Google Shape;1506;p158"/>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158"/>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1508" name="Google Shape;1508;p158"/>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158"/>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pic>
        <p:nvPicPr>
          <p:cNvPr id="1510" name="Google Shape;1510;p158"/>
          <p:cNvPicPr preferRelativeResize="0"/>
          <p:nvPr/>
        </p:nvPicPr>
        <p:blipFill>
          <a:blip r:embed="rId3">
            <a:alphaModFix/>
          </a:blip>
          <a:stretch>
            <a:fillRect/>
          </a:stretch>
        </p:blipFill>
        <p:spPr>
          <a:xfrm>
            <a:off x="2042875" y="2333457"/>
            <a:ext cx="5448300" cy="704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4" name="Shape 1514"/>
        <p:cNvGrpSpPr/>
        <p:nvPr/>
      </p:nvGrpSpPr>
      <p:grpSpPr>
        <a:xfrm>
          <a:off x="0" y="0"/>
          <a:ext cx="0" cy="0"/>
          <a:chOff x="0" y="0"/>
          <a:chExt cx="0" cy="0"/>
        </a:xfrm>
      </p:grpSpPr>
      <p:sp>
        <p:nvSpPr>
          <p:cNvPr id="1515" name="Google Shape;1515;p159"/>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Pairs to Compare</a:t>
            </a:r>
            <a:endParaRPr sz="3200">
              <a:solidFill>
                <a:srgbClr val="595959"/>
              </a:solidFill>
              <a:latin typeface="Hepta Slab"/>
              <a:ea typeface="Hepta Slab"/>
              <a:cs typeface="Hepta Slab"/>
              <a:sym typeface="Hepta Slab"/>
            </a:endParaRPr>
          </a:p>
        </p:txBody>
      </p:sp>
      <p:sp>
        <p:nvSpPr>
          <p:cNvPr id="1516" name="Google Shape;1516;p1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17" name="Google Shape;1517;p159"/>
          <p:cNvSpPr txBox="1"/>
          <p:nvPr/>
        </p:nvSpPr>
        <p:spPr>
          <a:xfrm>
            <a:off x="1192300" y="1060550"/>
            <a:ext cx="63348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rPr>
              <a:t>Here are some pairs of fractions sorted into three groups. Circle the greater fraction in each pair. Explain or show your reasoning.</a:t>
            </a:r>
            <a:endParaRPr>
              <a:solidFill>
                <a:srgbClr val="0097A7"/>
              </a:solidFill>
            </a:endParaRPr>
          </a:p>
        </p:txBody>
      </p:sp>
      <p:pic>
        <p:nvPicPr>
          <p:cNvPr id="1518" name="Google Shape;1518;p159"/>
          <p:cNvPicPr preferRelativeResize="0"/>
          <p:nvPr/>
        </p:nvPicPr>
        <p:blipFill>
          <a:blip r:embed="rId3">
            <a:alphaModFix/>
          </a:blip>
          <a:stretch>
            <a:fillRect/>
          </a:stretch>
        </p:blipFill>
        <p:spPr>
          <a:xfrm>
            <a:off x="794450" y="2096200"/>
            <a:ext cx="1453551" cy="1411050"/>
          </a:xfrm>
          <a:prstGeom prst="rect">
            <a:avLst/>
          </a:prstGeom>
          <a:noFill/>
          <a:ln cap="flat" cmpd="sng" w="19050">
            <a:solidFill>
              <a:schemeClr val="dk2"/>
            </a:solidFill>
            <a:prstDash val="solid"/>
            <a:round/>
            <a:headEnd len="sm" w="sm" type="none"/>
            <a:tailEnd len="sm" w="sm" type="none"/>
          </a:ln>
        </p:spPr>
      </p:pic>
      <p:pic>
        <p:nvPicPr>
          <p:cNvPr id="1519" name="Google Shape;1519;p159"/>
          <p:cNvPicPr preferRelativeResize="0"/>
          <p:nvPr/>
        </p:nvPicPr>
        <p:blipFill>
          <a:blip r:embed="rId4">
            <a:alphaModFix/>
          </a:blip>
          <a:stretch>
            <a:fillRect/>
          </a:stretch>
        </p:blipFill>
        <p:spPr>
          <a:xfrm>
            <a:off x="3346638" y="2136000"/>
            <a:ext cx="2026120" cy="1331450"/>
          </a:xfrm>
          <a:prstGeom prst="rect">
            <a:avLst/>
          </a:prstGeom>
          <a:noFill/>
          <a:ln cap="flat" cmpd="sng" w="19050">
            <a:solidFill>
              <a:schemeClr val="dk2"/>
            </a:solidFill>
            <a:prstDash val="solid"/>
            <a:round/>
            <a:headEnd len="sm" w="sm" type="none"/>
            <a:tailEnd len="sm" w="sm" type="none"/>
          </a:ln>
        </p:spPr>
      </p:pic>
      <p:pic>
        <p:nvPicPr>
          <p:cNvPr id="1520" name="Google Shape;1520;p159"/>
          <p:cNvPicPr preferRelativeResize="0"/>
          <p:nvPr/>
        </p:nvPicPr>
        <p:blipFill>
          <a:blip r:embed="rId5">
            <a:alphaModFix/>
          </a:blip>
          <a:stretch>
            <a:fillRect/>
          </a:stretch>
        </p:blipFill>
        <p:spPr>
          <a:xfrm>
            <a:off x="6823376" y="2116100"/>
            <a:ext cx="1339727" cy="1371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4" name="Shape 1524"/>
        <p:cNvGrpSpPr/>
        <p:nvPr/>
      </p:nvGrpSpPr>
      <p:grpSpPr>
        <a:xfrm>
          <a:off x="0" y="0"/>
          <a:ext cx="0" cy="0"/>
          <a:chOff x="0" y="0"/>
          <a:chExt cx="0" cy="0"/>
        </a:xfrm>
      </p:grpSpPr>
      <p:sp>
        <p:nvSpPr>
          <p:cNvPr id="1525" name="Google Shape;1525;p160"/>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 New Pairs to Compare</a:t>
            </a:r>
            <a:endParaRPr sz="3200">
              <a:solidFill>
                <a:srgbClr val="595959"/>
              </a:solidFill>
              <a:latin typeface="Hepta Slab"/>
              <a:ea typeface="Hepta Slab"/>
              <a:cs typeface="Hepta Slab"/>
              <a:sym typeface="Hepta Slab"/>
            </a:endParaRPr>
          </a:p>
        </p:txBody>
      </p:sp>
      <p:sp>
        <p:nvSpPr>
          <p:cNvPr id="1526" name="Google Shape;1526;p1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27" name="Google Shape;1527;p160"/>
          <p:cNvSpPr txBox="1"/>
          <p:nvPr/>
        </p:nvSpPr>
        <p:spPr>
          <a:xfrm>
            <a:off x="650125" y="1074825"/>
            <a:ext cx="36597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rPr>
              <a:t>1. Decide whether each statement is true or false. Be prepared to show how you know.</a:t>
            </a:r>
            <a:endParaRPr>
              <a:solidFill>
                <a:srgbClr val="0097A7"/>
              </a:solidFill>
            </a:endParaRPr>
          </a:p>
        </p:txBody>
      </p:sp>
      <p:pic>
        <p:nvPicPr>
          <p:cNvPr id="1528" name="Google Shape;1528;p160"/>
          <p:cNvPicPr preferRelativeResize="0"/>
          <p:nvPr/>
        </p:nvPicPr>
        <p:blipFill>
          <a:blip r:embed="rId3">
            <a:alphaModFix/>
          </a:blip>
          <a:stretch>
            <a:fillRect/>
          </a:stretch>
        </p:blipFill>
        <p:spPr>
          <a:xfrm>
            <a:off x="1651138" y="1728125"/>
            <a:ext cx="1076325" cy="2628900"/>
          </a:xfrm>
          <a:prstGeom prst="rect">
            <a:avLst/>
          </a:prstGeom>
          <a:noFill/>
          <a:ln cap="flat" cmpd="sng" w="19050">
            <a:solidFill>
              <a:schemeClr val="dk2"/>
            </a:solidFill>
            <a:prstDash val="solid"/>
            <a:round/>
            <a:headEnd len="sm" w="sm" type="none"/>
            <a:tailEnd len="sm" w="sm" type="none"/>
          </a:ln>
        </p:spPr>
      </p:pic>
      <p:sp>
        <p:nvSpPr>
          <p:cNvPr id="1529" name="Google Shape;1529;p160"/>
          <p:cNvSpPr txBox="1"/>
          <p:nvPr/>
        </p:nvSpPr>
        <p:spPr>
          <a:xfrm>
            <a:off x="4362300" y="1687950"/>
            <a:ext cx="44133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rPr>
              <a:t>2. Compare each pair of fractions. </a:t>
            </a:r>
            <a:endParaRPr>
              <a:solidFill>
                <a:srgbClr val="0097A7"/>
              </a:solidFill>
            </a:endParaRPr>
          </a:p>
          <a:p>
            <a:pPr indent="0" lvl="0" marL="0" rtl="0" algn="l">
              <a:spcBef>
                <a:spcPts val="0"/>
              </a:spcBef>
              <a:spcAft>
                <a:spcPts val="0"/>
              </a:spcAft>
              <a:buNone/>
            </a:pPr>
            <a:r>
              <a:rPr lang="en">
                <a:solidFill>
                  <a:srgbClr val="0097A7"/>
                </a:solidFill>
              </a:rPr>
              <a:t>Use the symbols &lt;, =, and &gt; to make each statement true</a:t>
            </a:r>
            <a:endParaRPr>
              <a:solidFill>
                <a:srgbClr val="0097A7"/>
              </a:solidFill>
            </a:endParaRPr>
          </a:p>
        </p:txBody>
      </p:sp>
      <p:pic>
        <p:nvPicPr>
          <p:cNvPr id="1530" name="Google Shape;1530;p160"/>
          <p:cNvPicPr preferRelativeResize="0"/>
          <p:nvPr/>
        </p:nvPicPr>
        <p:blipFill>
          <a:blip r:embed="rId4">
            <a:alphaModFix/>
          </a:blip>
          <a:stretch>
            <a:fillRect/>
          </a:stretch>
        </p:blipFill>
        <p:spPr>
          <a:xfrm>
            <a:off x="4606500" y="2610863"/>
            <a:ext cx="1714500" cy="1876425"/>
          </a:xfrm>
          <a:prstGeom prst="rect">
            <a:avLst/>
          </a:prstGeom>
          <a:noFill/>
          <a:ln cap="flat" cmpd="sng" w="19050">
            <a:solidFill>
              <a:schemeClr val="dk2"/>
            </a:solidFill>
            <a:prstDash val="solid"/>
            <a:round/>
            <a:headEnd len="sm" w="sm" type="none"/>
            <a:tailEnd len="sm" w="sm" type="none"/>
          </a:ln>
        </p:spPr>
      </p:pic>
      <p:pic>
        <p:nvPicPr>
          <p:cNvPr id="1531" name="Google Shape;1531;p160"/>
          <p:cNvPicPr preferRelativeResize="0"/>
          <p:nvPr/>
        </p:nvPicPr>
        <p:blipFill>
          <a:blip r:embed="rId5">
            <a:alphaModFix/>
          </a:blip>
          <a:stretch>
            <a:fillRect/>
          </a:stretch>
        </p:blipFill>
        <p:spPr>
          <a:xfrm>
            <a:off x="6853988" y="2468188"/>
            <a:ext cx="1476375" cy="2085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5" name="Shape 1535"/>
        <p:cNvGrpSpPr/>
        <p:nvPr/>
      </p:nvGrpSpPr>
      <p:grpSpPr>
        <a:xfrm>
          <a:off x="0" y="0"/>
          <a:ext cx="0" cy="0"/>
          <a:chOff x="0" y="0"/>
          <a:chExt cx="0" cy="0"/>
        </a:xfrm>
      </p:grpSpPr>
      <p:sp>
        <p:nvSpPr>
          <p:cNvPr id="1536" name="Google Shape;1536;p161"/>
          <p:cNvSpPr txBox="1"/>
          <p:nvPr>
            <p:ph type="ctrTitle"/>
          </p:nvPr>
        </p:nvSpPr>
        <p:spPr>
          <a:xfrm>
            <a:off x="685800" y="497017"/>
            <a:ext cx="7772400" cy="77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1537" name="Google Shape;1537;p161"/>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38" name="Google Shape;1538;p161"/>
          <p:cNvSpPr/>
          <p:nvPr/>
        </p:nvSpPr>
        <p:spPr>
          <a:xfrm flipH="1">
            <a:off x="1655032" y="1758776"/>
            <a:ext cx="2458068" cy="19479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161"/>
          <p:cNvSpPr txBox="1"/>
          <p:nvPr/>
        </p:nvSpPr>
        <p:spPr>
          <a:xfrm>
            <a:off x="2025000" y="1916625"/>
            <a:ext cx="1718100" cy="105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Find an example of a pair of fractions in today’s activity that are easier (or easiest) to compare by:</a:t>
            </a:r>
            <a:endParaRPr b="1" sz="1300">
              <a:latin typeface="Quicksand"/>
              <a:ea typeface="Quicksand"/>
              <a:cs typeface="Quicksand"/>
              <a:sym typeface="Quicksand"/>
            </a:endParaRPr>
          </a:p>
        </p:txBody>
      </p:sp>
      <p:pic>
        <p:nvPicPr>
          <p:cNvPr id="1540" name="Google Shape;1540;p161"/>
          <p:cNvPicPr preferRelativeResize="0"/>
          <p:nvPr/>
        </p:nvPicPr>
        <p:blipFill>
          <a:blip r:embed="rId3">
            <a:alphaModFix/>
          </a:blip>
          <a:stretch>
            <a:fillRect/>
          </a:stretch>
        </p:blipFill>
        <p:spPr>
          <a:xfrm>
            <a:off x="4080925" y="3427148"/>
            <a:ext cx="2161500" cy="1359527"/>
          </a:xfrm>
          <a:prstGeom prst="rect">
            <a:avLst/>
          </a:prstGeom>
          <a:noFill/>
          <a:ln>
            <a:noFill/>
          </a:ln>
        </p:spPr>
      </p:pic>
      <p:sp>
        <p:nvSpPr>
          <p:cNvPr id="1541" name="Google Shape;1541;p161"/>
          <p:cNvSpPr txBox="1"/>
          <p:nvPr/>
        </p:nvSpPr>
        <p:spPr>
          <a:xfrm>
            <a:off x="7790375" y="267250"/>
            <a:ext cx="1230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542" name="Google Shape;1542;p161"/>
          <p:cNvPicPr preferRelativeResize="0"/>
          <p:nvPr/>
        </p:nvPicPr>
        <p:blipFill>
          <a:blip r:embed="rId4">
            <a:alphaModFix/>
          </a:blip>
          <a:stretch>
            <a:fillRect/>
          </a:stretch>
        </p:blipFill>
        <p:spPr>
          <a:xfrm>
            <a:off x="4417900" y="2320624"/>
            <a:ext cx="3993851" cy="741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546" name="Shape 1546"/>
        <p:cNvGrpSpPr/>
        <p:nvPr/>
      </p:nvGrpSpPr>
      <p:grpSpPr>
        <a:xfrm>
          <a:off x="0" y="0"/>
          <a:ext cx="0" cy="0"/>
          <a:chOff x="0" y="0"/>
          <a:chExt cx="0" cy="0"/>
        </a:xfrm>
      </p:grpSpPr>
      <p:sp>
        <p:nvSpPr>
          <p:cNvPr id="1547" name="Google Shape;1547;p16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Fraction Comparison Problems</a:t>
            </a:r>
            <a:endParaRPr sz="3500">
              <a:latin typeface="Hepta Slab"/>
              <a:ea typeface="Hepta Slab"/>
              <a:cs typeface="Hepta Slab"/>
              <a:sym typeface="Hepta Slab"/>
            </a:endParaRPr>
          </a:p>
        </p:txBody>
      </p:sp>
      <p:sp>
        <p:nvSpPr>
          <p:cNvPr id="1548" name="Google Shape;1548;p162"/>
          <p:cNvSpPr txBox="1"/>
          <p:nvPr/>
        </p:nvSpPr>
        <p:spPr>
          <a:xfrm>
            <a:off x="1942625" y="2906325"/>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solve different kinds of fraction comparison problems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549" name="Google Shape;1549;p162"/>
          <p:cNvSpPr/>
          <p:nvPr/>
        </p:nvSpPr>
        <p:spPr>
          <a:xfrm>
            <a:off x="13625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16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4.NF.A.2</a:t>
            </a:r>
            <a:endParaRPr sz="1100">
              <a:latin typeface="Quicksand"/>
              <a:ea typeface="Quicksand"/>
              <a:cs typeface="Quicksand"/>
              <a:sym typeface="Quicksand"/>
            </a:endParaRPr>
          </a:p>
        </p:txBody>
      </p:sp>
      <p:sp>
        <p:nvSpPr>
          <p:cNvPr id="1551" name="Google Shape;1551;p16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5" name="Shape 1555"/>
        <p:cNvGrpSpPr/>
        <p:nvPr/>
      </p:nvGrpSpPr>
      <p:grpSpPr>
        <a:xfrm>
          <a:off x="0" y="0"/>
          <a:ext cx="0" cy="0"/>
          <a:chOff x="0" y="0"/>
          <a:chExt cx="0" cy="0"/>
        </a:xfrm>
      </p:grpSpPr>
      <p:sp>
        <p:nvSpPr>
          <p:cNvPr id="1556" name="Google Shape;1556;p163"/>
          <p:cNvSpPr txBox="1"/>
          <p:nvPr>
            <p:ph type="ctrTitle"/>
          </p:nvPr>
        </p:nvSpPr>
        <p:spPr>
          <a:xfrm>
            <a:off x="3750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Which One Doesn’t Belong: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Fractions Here and There </a:t>
            </a:r>
            <a:endParaRPr b="0" sz="2800">
              <a:solidFill>
                <a:srgbClr val="595959"/>
              </a:solidFill>
              <a:latin typeface="Hepta Slab"/>
              <a:ea typeface="Hepta Slab"/>
              <a:cs typeface="Hepta Slab"/>
              <a:sym typeface="Hepta Slab"/>
            </a:endParaRPr>
          </a:p>
        </p:txBody>
      </p:sp>
      <p:sp>
        <p:nvSpPr>
          <p:cNvPr id="1557" name="Google Shape;1557;p16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58" name="Google Shape;1558;p1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559" name="Google Shape;1559;p163"/>
          <p:cNvPicPr preferRelativeResize="0"/>
          <p:nvPr/>
        </p:nvPicPr>
        <p:blipFill>
          <a:blip r:embed="rId3">
            <a:alphaModFix/>
          </a:blip>
          <a:stretch>
            <a:fillRect/>
          </a:stretch>
        </p:blipFill>
        <p:spPr>
          <a:xfrm>
            <a:off x="604438" y="2235154"/>
            <a:ext cx="7935125" cy="901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3" name="Shape 1563"/>
        <p:cNvGrpSpPr/>
        <p:nvPr/>
      </p:nvGrpSpPr>
      <p:grpSpPr>
        <a:xfrm>
          <a:off x="0" y="0"/>
          <a:ext cx="0" cy="0"/>
          <a:chOff x="0" y="0"/>
          <a:chExt cx="0" cy="0"/>
        </a:xfrm>
      </p:grpSpPr>
      <p:sp>
        <p:nvSpPr>
          <p:cNvPr id="1564" name="Google Shape;1564;p164"/>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Mystery Fractions</a:t>
            </a:r>
            <a:endParaRPr sz="3200">
              <a:solidFill>
                <a:srgbClr val="595959"/>
              </a:solidFill>
              <a:latin typeface="Hepta Slab"/>
              <a:ea typeface="Hepta Slab"/>
              <a:cs typeface="Hepta Slab"/>
              <a:sym typeface="Hepta Slab"/>
            </a:endParaRPr>
          </a:p>
        </p:txBody>
      </p:sp>
      <p:sp>
        <p:nvSpPr>
          <p:cNvPr id="1565" name="Google Shape;1565;p1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66" name="Google Shape;1566;p164"/>
          <p:cNvSpPr txBox="1"/>
          <p:nvPr/>
        </p:nvSpPr>
        <p:spPr>
          <a:xfrm>
            <a:off x="892675" y="1060550"/>
            <a:ext cx="69912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rPr>
              <a:t>Six friends are each given a list of 5 fractions. They each chose one fraction quietly and wrote clues about their choice. Use their clues to identify the fractions they chose.</a:t>
            </a:r>
            <a:endParaRPr>
              <a:solidFill>
                <a:srgbClr val="0097A7"/>
              </a:solidFill>
            </a:endParaRPr>
          </a:p>
        </p:txBody>
      </p:sp>
      <p:pic>
        <p:nvPicPr>
          <p:cNvPr id="1567" name="Google Shape;1567;p164"/>
          <p:cNvPicPr preferRelativeResize="0"/>
          <p:nvPr/>
        </p:nvPicPr>
        <p:blipFill>
          <a:blip r:embed="rId3">
            <a:alphaModFix/>
          </a:blip>
          <a:stretch>
            <a:fillRect/>
          </a:stretch>
        </p:blipFill>
        <p:spPr>
          <a:xfrm>
            <a:off x="1086800" y="1775834"/>
            <a:ext cx="1742125" cy="1327025"/>
          </a:xfrm>
          <a:prstGeom prst="rect">
            <a:avLst/>
          </a:prstGeom>
          <a:noFill/>
          <a:ln cap="flat" cmpd="sng" w="19050">
            <a:solidFill>
              <a:schemeClr val="dk2"/>
            </a:solidFill>
            <a:prstDash val="solid"/>
            <a:round/>
            <a:headEnd len="sm" w="sm" type="none"/>
            <a:tailEnd len="sm" w="sm" type="none"/>
          </a:ln>
        </p:spPr>
      </p:pic>
      <p:pic>
        <p:nvPicPr>
          <p:cNvPr id="1568" name="Google Shape;1568;p164"/>
          <p:cNvPicPr preferRelativeResize="0"/>
          <p:nvPr/>
        </p:nvPicPr>
        <p:blipFill>
          <a:blip r:embed="rId4">
            <a:alphaModFix/>
          </a:blip>
          <a:stretch>
            <a:fillRect/>
          </a:stretch>
        </p:blipFill>
        <p:spPr>
          <a:xfrm>
            <a:off x="3769375" y="1750725"/>
            <a:ext cx="1489225" cy="1377225"/>
          </a:xfrm>
          <a:prstGeom prst="rect">
            <a:avLst/>
          </a:prstGeom>
          <a:noFill/>
          <a:ln cap="flat" cmpd="sng" w="19050">
            <a:solidFill>
              <a:schemeClr val="dk2"/>
            </a:solidFill>
            <a:prstDash val="solid"/>
            <a:round/>
            <a:headEnd len="sm" w="sm" type="none"/>
            <a:tailEnd len="sm" w="sm" type="none"/>
          </a:ln>
        </p:spPr>
      </p:pic>
      <p:pic>
        <p:nvPicPr>
          <p:cNvPr id="1569" name="Google Shape;1569;p164"/>
          <p:cNvPicPr preferRelativeResize="0"/>
          <p:nvPr/>
        </p:nvPicPr>
        <p:blipFill>
          <a:blip r:embed="rId5">
            <a:alphaModFix/>
          </a:blip>
          <a:stretch>
            <a:fillRect/>
          </a:stretch>
        </p:blipFill>
        <p:spPr>
          <a:xfrm>
            <a:off x="6712596" y="1739650"/>
            <a:ext cx="1574650" cy="1431500"/>
          </a:xfrm>
          <a:prstGeom prst="rect">
            <a:avLst/>
          </a:prstGeom>
          <a:noFill/>
          <a:ln cap="flat" cmpd="sng" w="19050">
            <a:solidFill>
              <a:schemeClr val="dk2"/>
            </a:solidFill>
            <a:prstDash val="solid"/>
            <a:round/>
            <a:headEnd len="sm" w="sm" type="none"/>
            <a:tailEnd len="sm" w="sm" type="none"/>
          </a:ln>
        </p:spPr>
      </p:pic>
      <p:pic>
        <p:nvPicPr>
          <p:cNvPr id="1570" name="Google Shape;1570;p164"/>
          <p:cNvPicPr preferRelativeResize="0"/>
          <p:nvPr/>
        </p:nvPicPr>
        <p:blipFill>
          <a:blip r:embed="rId6">
            <a:alphaModFix/>
          </a:blip>
          <a:stretch>
            <a:fillRect/>
          </a:stretch>
        </p:blipFill>
        <p:spPr>
          <a:xfrm>
            <a:off x="1056300" y="3427657"/>
            <a:ext cx="1489225" cy="1199338"/>
          </a:xfrm>
          <a:prstGeom prst="rect">
            <a:avLst/>
          </a:prstGeom>
          <a:noFill/>
          <a:ln cap="flat" cmpd="sng" w="19050">
            <a:solidFill>
              <a:schemeClr val="dk2"/>
            </a:solidFill>
            <a:prstDash val="solid"/>
            <a:round/>
            <a:headEnd len="sm" w="sm" type="none"/>
            <a:tailEnd len="sm" w="sm" type="none"/>
          </a:ln>
        </p:spPr>
      </p:pic>
      <p:pic>
        <p:nvPicPr>
          <p:cNvPr id="1571" name="Google Shape;1571;p164"/>
          <p:cNvPicPr preferRelativeResize="0"/>
          <p:nvPr/>
        </p:nvPicPr>
        <p:blipFill>
          <a:blip r:embed="rId7">
            <a:alphaModFix/>
          </a:blip>
          <a:stretch>
            <a:fillRect/>
          </a:stretch>
        </p:blipFill>
        <p:spPr>
          <a:xfrm>
            <a:off x="3853046" y="3338709"/>
            <a:ext cx="1730012" cy="1377225"/>
          </a:xfrm>
          <a:prstGeom prst="rect">
            <a:avLst/>
          </a:prstGeom>
          <a:noFill/>
          <a:ln cap="flat" cmpd="sng" w="19050">
            <a:solidFill>
              <a:schemeClr val="dk2"/>
            </a:solidFill>
            <a:prstDash val="solid"/>
            <a:round/>
            <a:headEnd len="sm" w="sm" type="none"/>
            <a:tailEnd len="sm" w="sm" type="none"/>
          </a:ln>
        </p:spPr>
      </p:pic>
      <p:pic>
        <p:nvPicPr>
          <p:cNvPr id="1572" name="Google Shape;1572;p164"/>
          <p:cNvPicPr preferRelativeResize="0"/>
          <p:nvPr/>
        </p:nvPicPr>
        <p:blipFill>
          <a:blip r:embed="rId8">
            <a:alphaModFix/>
          </a:blip>
          <a:stretch>
            <a:fillRect/>
          </a:stretch>
        </p:blipFill>
        <p:spPr>
          <a:xfrm>
            <a:off x="6181300" y="3352077"/>
            <a:ext cx="1489225" cy="124707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6" name="Shape 1576"/>
        <p:cNvGrpSpPr/>
        <p:nvPr/>
      </p:nvGrpSpPr>
      <p:grpSpPr>
        <a:xfrm>
          <a:off x="0" y="0"/>
          <a:ext cx="0" cy="0"/>
          <a:chOff x="0" y="0"/>
          <a:chExt cx="0" cy="0"/>
        </a:xfrm>
      </p:grpSpPr>
      <p:sp>
        <p:nvSpPr>
          <p:cNvPr id="1577" name="Google Shape;1577;p165"/>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 Distances on Foot</a:t>
            </a:r>
            <a:endParaRPr sz="3200">
              <a:solidFill>
                <a:srgbClr val="595959"/>
              </a:solidFill>
              <a:latin typeface="Hepta Slab"/>
              <a:ea typeface="Hepta Slab"/>
              <a:cs typeface="Hepta Slab"/>
              <a:sym typeface="Hepta Slab"/>
            </a:endParaRPr>
          </a:p>
        </p:txBody>
      </p:sp>
      <p:sp>
        <p:nvSpPr>
          <p:cNvPr id="1578" name="Google Shape;1578;p1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579" name="Google Shape;1579;p165"/>
          <p:cNvPicPr preferRelativeResize="0"/>
          <p:nvPr/>
        </p:nvPicPr>
        <p:blipFill>
          <a:blip r:embed="rId3">
            <a:alphaModFix/>
          </a:blip>
          <a:stretch>
            <a:fillRect/>
          </a:stretch>
        </p:blipFill>
        <p:spPr>
          <a:xfrm>
            <a:off x="526363" y="1108750"/>
            <a:ext cx="4524375" cy="1885950"/>
          </a:xfrm>
          <a:prstGeom prst="rect">
            <a:avLst/>
          </a:prstGeom>
          <a:noFill/>
          <a:ln cap="flat" cmpd="sng" w="19050">
            <a:solidFill>
              <a:schemeClr val="dk2"/>
            </a:solidFill>
            <a:prstDash val="solid"/>
            <a:round/>
            <a:headEnd len="sm" w="sm" type="none"/>
            <a:tailEnd len="sm" w="sm" type="none"/>
          </a:ln>
        </p:spPr>
      </p:pic>
      <p:pic>
        <p:nvPicPr>
          <p:cNvPr id="1580" name="Google Shape;1580;p165"/>
          <p:cNvPicPr preferRelativeResize="0"/>
          <p:nvPr/>
        </p:nvPicPr>
        <p:blipFill>
          <a:blip r:embed="rId4">
            <a:alphaModFix/>
          </a:blip>
          <a:stretch>
            <a:fillRect/>
          </a:stretch>
        </p:blipFill>
        <p:spPr>
          <a:xfrm>
            <a:off x="526375" y="3209075"/>
            <a:ext cx="3933825" cy="1362075"/>
          </a:xfrm>
          <a:prstGeom prst="rect">
            <a:avLst/>
          </a:prstGeom>
          <a:noFill/>
          <a:ln cap="flat" cmpd="sng" w="19050">
            <a:solidFill>
              <a:schemeClr val="dk2"/>
            </a:solidFill>
            <a:prstDash val="solid"/>
            <a:round/>
            <a:headEnd len="sm" w="sm" type="none"/>
            <a:tailEnd len="sm" w="sm" type="none"/>
          </a:ln>
        </p:spPr>
      </p:pic>
      <p:pic>
        <p:nvPicPr>
          <p:cNvPr id="1581" name="Google Shape;1581;p165"/>
          <p:cNvPicPr preferRelativeResize="0"/>
          <p:nvPr/>
        </p:nvPicPr>
        <p:blipFill>
          <a:blip r:embed="rId5">
            <a:alphaModFix/>
          </a:blip>
          <a:stretch>
            <a:fillRect/>
          </a:stretch>
        </p:blipFill>
        <p:spPr>
          <a:xfrm>
            <a:off x="5144525" y="2529796"/>
            <a:ext cx="3876600" cy="2041350"/>
          </a:xfrm>
          <a:prstGeom prst="rect">
            <a:avLst/>
          </a:prstGeom>
          <a:noFill/>
          <a:ln cap="flat" cmpd="sng" w="19050">
            <a:solidFill>
              <a:schemeClr val="dk2"/>
            </a:solidFill>
            <a:prstDash val="solid"/>
            <a:round/>
            <a:headEnd len="sm" w="sm" type="none"/>
            <a:tailEnd len="sm" w="sm" type="none"/>
          </a:ln>
        </p:spPr>
      </p:pic>
      <p:pic>
        <p:nvPicPr>
          <p:cNvPr id="1582" name="Google Shape;1582;p165"/>
          <p:cNvPicPr preferRelativeResize="0"/>
          <p:nvPr/>
        </p:nvPicPr>
        <p:blipFill>
          <a:blip r:embed="rId6">
            <a:alphaModFix/>
          </a:blip>
          <a:stretch>
            <a:fillRect/>
          </a:stretch>
        </p:blipFill>
        <p:spPr>
          <a:xfrm>
            <a:off x="6669400" y="875096"/>
            <a:ext cx="604025" cy="1496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6" name="Shape 1586"/>
        <p:cNvGrpSpPr/>
        <p:nvPr/>
      </p:nvGrpSpPr>
      <p:grpSpPr>
        <a:xfrm>
          <a:off x="0" y="0"/>
          <a:ext cx="0" cy="0"/>
          <a:chOff x="0" y="0"/>
          <a:chExt cx="0" cy="0"/>
        </a:xfrm>
      </p:grpSpPr>
      <p:sp>
        <p:nvSpPr>
          <p:cNvPr id="1587" name="Google Shape;1587;p166"/>
          <p:cNvSpPr txBox="1"/>
          <p:nvPr>
            <p:ph type="ctrTitle"/>
          </p:nvPr>
        </p:nvSpPr>
        <p:spPr>
          <a:xfrm>
            <a:off x="685800" y="497017"/>
            <a:ext cx="7772400" cy="77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1588" name="Google Shape;1588;p166"/>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89" name="Google Shape;1589;p166"/>
          <p:cNvSpPr/>
          <p:nvPr/>
        </p:nvSpPr>
        <p:spPr>
          <a:xfrm flipH="1">
            <a:off x="1655032" y="1758776"/>
            <a:ext cx="2458068" cy="19479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166"/>
          <p:cNvSpPr txBox="1"/>
          <p:nvPr/>
        </p:nvSpPr>
        <p:spPr>
          <a:xfrm>
            <a:off x="1989325" y="1830100"/>
            <a:ext cx="1718100" cy="105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about the diagrams, explanations, or calculations that you saw is alike? What about them is different?</a:t>
            </a:r>
            <a:endParaRPr b="1" sz="1200">
              <a:latin typeface="Quicksand"/>
              <a:ea typeface="Quicksand"/>
              <a:cs typeface="Quicksand"/>
              <a:sym typeface="Quicksand"/>
            </a:endParaRPr>
          </a:p>
        </p:txBody>
      </p:sp>
      <p:pic>
        <p:nvPicPr>
          <p:cNvPr id="1591" name="Google Shape;1591;p166"/>
          <p:cNvPicPr preferRelativeResize="0"/>
          <p:nvPr/>
        </p:nvPicPr>
        <p:blipFill>
          <a:blip r:embed="rId3">
            <a:alphaModFix/>
          </a:blip>
          <a:stretch>
            <a:fillRect/>
          </a:stretch>
        </p:blipFill>
        <p:spPr>
          <a:xfrm>
            <a:off x="4080925" y="3427148"/>
            <a:ext cx="2161500" cy="1359527"/>
          </a:xfrm>
          <a:prstGeom prst="rect">
            <a:avLst/>
          </a:prstGeom>
          <a:noFill/>
          <a:ln>
            <a:noFill/>
          </a:ln>
        </p:spPr>
      </p:pic>
      <p:sp>
        <p:nvSpPr>
          <p:cNvPr id="1592" name="Google Shape;1592;p166"/>
          <p:cNvSpPr txBox="1"/>
          <p:nvPr/>
        </p:nvSpPr>
        <p:spPr>
          <a:xfrm>
            <a:off x="7790375" y="267250"/>
            <a:ext cx="1230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596" name="Shape 1596"/>
        <p:cNvGrpSpPr/>
        <p:nvPr/>
      </p:nvGrpSpPr>
      <p:grpSpPr>
        <a:xfrm>
          <a:off x="0" y="0"/>
          <a:ext cx="0" cy="0"/>
          <a:chOff x="0" y="0"/>
          <a:chExt cx="0" cy="0"/>
        </a:xfrm>
      </p:grpSpPr>
      <p:sp>
        <p:nvSpPr>
          <p:cNvPr id="1597" name="Google Shape;1597;p167"/>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 Ways to Compare Fractions (Part 3) </a:t>
            </a:r>
            <a:endParaRPr sz="3500">
              <a:latin typeface="Hepta Slab"/>
              <a:ea typeface="Hepta Slab"/>
              <a:cs typeface="Hepta Slab"/>
              <a:sym typeface="Hepta Slab"/>
            </a:endParaRPr>
          </a:p>
        </p:txBody>
      </p:sp>
      <p:sp>
        <p:nvSpPr>
          <p:cNvPr id="1598" name="Google Shape;1598;p167"/>
          <p:cNvSpPr txBox="1"/>
          <p:nvPr/>
        </p:nvSpPr>
        <p:spPr>
          <a:xfrm>
            <a:off x="1749750" y="2906325"/>
            <a:ext cx="7201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compare fractions by writing equivalent fractions with the same denominator.</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599" name="Google Shape;1599;p167"/>
          <p:cNvSpPr/>
          <p:nvPr/>
        </p:nvSpPr>
        <p:spPr>
          <a:xfrm>
            <a:off x="13625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16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4.NF.A.2</a:t>
            </a:r>
            <a:endParaRPr sz="1100">
              <a:latin typeface="Quicksand"/>
              <a:ea typeface="Quicksand"/>
              <a:cs typeface="Quicksand"/>
              <a:sym typeface="Quicksand"/>
            </a:endParaRPr>
          </a:p>
        </p:txBody>
      </p:sp>
      <p:sp>
        <p:nvSpPr>
          <p:cNvPr id="1601" name="Google Shape;1601;p167"/>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5" name="Shape 1605"/>
        <p:cNvGrpSpPr/>
        <p:nvPr/>
      </p:nvGrpSpPr>
      <p:grpSpPr>
        <a:xfrm>
          <a:off x="0" y="0"/>
          <a:ext cx="0" cy="0"/>
          <a:chOff x="0" y="0"/>
          <a:chExt cx="0" cy="0"/>
        </a:xfrm>
      </p:grpSpPr>
      <p:sp>
        <p:nvSpPr>
          <p:cNvPr id="1606" name="Google Shape;1606;p168"/>
          <p:cNvSpPr txBox="1"/>
          <p:nvPr>
            <p:ph type="ctrTitle"/>
          </p:nvPr>
        </p:nvSpPr>
        <p:spPr>
          <a:xfrm>
            <a:off x="3750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What Do You Know about 15 and 30?</a:t>
            </a:r>
            <a:endParaRPr b="0" sz="2800">
              <a:solidFill>
                <a:srgbClr val="595959"/>
              </a:solidFill>
              <a:latin typeface="Hepta Slab"/>
              <a:ea typeface="Hepta Slab"/>
              <a:cs typeface="Hepta Slab"/>
              <a:sym typeface="Hepta Slab"/>
            </a:endParaRPr>
          </a:p>
        </p:txBody>
      </p:sp>
      <p:sp>
        <p:nvSpPr>
          <p:cNvPr id="1607" name="Google Shape;1607;p16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608" name="Google Shape;1608;p1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609" name="Google Shape;1609;p168"/>
          <p:cNvPicPr preferRelativeResize="0"/>
          <p:nvPr/>
        </p:nvPicPr>
        <p:blipFill>
          <a:blip r:embed="rId3">
            <a:alphaModFix/>
          </a:blip>
          <a:stretch>
            <a:fillRect/>
          </a:stretch>
        </p:blipFill>
        <p:spPr>
          <a:xfrm>
            <a:off x="658900" y="2370715"/>
            <a:ext cx="7937475" cy="601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3" name="Shape 1613"/>
        <p:cNvGrpSpPr/>
        <p:nvPr/>
      </p:nvGrpSpPr>
      <p:grpSpPr>
        <a:xfrm>
          <a:off x="0" y="0"/>
          <a:ext cx="0" cy="0"/>
          <a:chOff x="0" y="0"/>
          <a:chExt cx="0" cy="0"/>
        </a:xfrm>
      </p:grpSpPr>
      <p:sp>
        <p:nvSpPr>
          <p:cNvPr id="1614" name="Google Shape;1614;p169"/>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Tricky Fractions?</a:t>
            </a:r>
            <a:endParaRPr sz="3200">
              <a:solidFill>
                <a:srgbClr val="595959"/>
              </a:solidFill>
              <a:latin typeface="Hepta Slab"/>
              <a:ea typeface="Hepta Slab"/>
              <a:cs typeface="Hepta Slab"/>
              <a:sym typeface="Hepta Slab"/>
            </a:endParaRPr>
          </a:p>
        </p:txBody>
      </p:sp>
      <p:sp>
        <p:nvSpPr>
          <p:cNvPr id="1615" name="Google Shape;1615;p1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616" name="Google Shape;1616;p169"/>
          <p:cNvPicPr preferRelativeResize="0"/>
          <p:nvPr/>
        </p:nvPicPr>
        <p:blipFill>
          <a:blip r:embed="rId3">
            <a:alphaModFix/>
          </a:blip>
          <a:stretch>
            <a:fillRect/>
          </a:stretch>
        </p:blipFill>
        <p:spPr>
          <a:xfrm>
            <a:off x="523350" y="1154550"/>
            <a:ext cx="4447696" cy="1411050"/>
          </a:xfrm>
          <a:prstGeom prst="rect">
            <a:avLst/>
          </a:prstGeom>
          <a:noFill/>
          <a:ln cap="flat" cmpd="sng" w="19050">
            <a:solidFill>
              <a:schemeClr val="dk2"/>
            </a:solidFill>
            <a:prstDash val="solid"/>
            <a:round/>
            <a:headEnd len="sm" w="sm" type="none"/>
            <a:tailEnd len="sm" w="sm" type="none"/>
          </a:ln>
        </p:spPr>
      </p:pic>
      <p:pic>
        <p:nvPicPr>
          <p:cNvPr id="1617" name="Google Shape;1617;p169"/>
          <p:cNvPicPr preferRelativeResize="0"/>
          <p:nvPr/>
        </p:nvPicPr>
        <p:blipFill>
          <a:blip r:embed="rId4">
            <a:alphaModFix/>
          </a:blip>
          <a:stretch>
            <a:fillRect/>
          </a:stretch>
        </p:blipFill>
        <p:spPr>
          <a:xfrm>
            <a:off x="587550" y="3325750"/>
            <a:ext cx="4806575" cy="738250"/>
          </a:xfrm>
          <a:prstGeom prst="rect">
            <a:avLst/>
          </a:prstGeom>
          <a:noFill/>
          <a:ln cap="flat" cmpd="sng" w="19050">
            <a:solidFill>
              <a:schemeClr val="dk2"/>
            </a:solidFill>
            <a:prstDash val="solid"/>
            <a:round/>
            <a:headEnd len="sm" w="sm" type="none"/>
            <a:tailEnd len="sm" w="sm" type="none"/>
          </a:ln>
        </p:spPr>
      </p:pic>
      <p:pic>
        <p:nvPicPr>
          <p:cNvPr id="1618" name="Google Shape;1618;p169"/>
          <p:cNvPicPr preferRelativeResize="0"/>
          <p:nvPr/>
        </p:nvPicPr>
        <p:blipFill>
          <a:blip r:embed="rId5">
            <a:alphaModFix/>
          </a:blip>
          <a:stretch>
            <a:fillRect/>
          </a:stretch>
        </p:blipFill>
        <p:spPr>
          <a:xfrm>
            <a:off x="5157975" y="1645550"/>
            <a:ext cx="3863150" cy="1558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2" name="Shape 1622"/>
        <p:cNvGrpSpPr/>
        <p:nvPr/>
      </p:nvGrpSpPr>
      <p:grpSpPr>
        <a:xfrm>
          <a:off x="0" y="0"/>
          <a:ext cx="0" cy="0"/>
          <a:chOff x="0" y="0"/>
          <a:chExt cx="0" cy="0"/>
        </a:xfrm>
      </p:grpSpPr>
      <p:sp>
        <p:nvSpPr>
          <p:cNvPr id="1623" name="Google Shape;1623;p170"/>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Use a Common Denominator, or Not</a:t>
            </a:r>
            <a:endParaRPr sz="2800">
              <a:solidFill>
                <a:srgbClr val="595959"/>
              </a:solidFill>
              <a:latin typeface="Hepta Slab"/>
              <a:ea typeface="Hepta Slab"/>
              <a:cs typeface="Hepta Slab"/>
              <a:sym typeface="Hepta Slab"/>
            </a:endParaRPr>
          </a:p>
        </p:txBody>
      </p:sp>
      <p:sp>
        <p:nvSpPr>
          <p:cNvPr id="1624" name="Google Shape;1624;p1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625" name="Google Shape;1625;p170"/>
          <p:cNvPicPr preferRelativeResize="0"/>
          <p:nvPr/>
        </p:nvPicPr>
        <p:blipFill>
          <a:blip r:embed="rId3">
            <a:alphaModFix/>
          </a:blip>
          <a:stretch>
            <a:fillRect/>
          </a:stretch>
        </p:blipFill>
        <p:spPr>
          <a:xfrm>
            <a:off x="668450" y="1188946"/>
            <a:ext cx="3546599" cy="2088850"/>
          </a:xfrm>
          <a:prstGeom prst="rect">
            <a:avLst/>
          </a:prstGeom>
          <a:noFill/>
          <a:ln cap="flat" cmpd="sng" w="19050">
            <a:solidFill>
              <a:schemeClr val="dk2"/>
            </a:solidFill>
            <a:prstDash val="solid"/>
            <a:round/>
            <a:headEnd len="sm" w="sm" type="none"/>
            <a:tailEnd len="sm" w="sm" type="none"/>
          </a:ln>
        </p:spPr>
      </p:pic>
      <p:pic>
        <p:nvPicPr>
          <p:cNvPr id="1626" name="Google Shape;1626;p170"/>
          <p:cNvPicPr preferRelativeResize="0"/>
          <p:nvPr/>
        </p:nvPicPr>
        <p:blipFill>
          <a:blip r:embed="rId4">
            <a:alphaModFix/>
          </a:blip>
          <a:stretch>
            <a:fillRect/>
          </a:stretch>
        </p:blipFill>
        <p:spPr>
          <a:xfrm>
            <a:off x="4722875" y="2318657"/>
            <a:ext cx="3806926" cy="2250718"/>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630" name="Shape 1630"/>
        <p:cNvGrpSpPr/>
        <p:nvPr/>
      </p:nvGrpSpPr>
      <p:grpSpPr>
        <a:xfrm>
          <a:off x="0" y="0"/>
          <a:ext cx="0" cy="0"/>
          <a:chOff x="0" y="0"/>
          <a:chExt cx="0" cy="0"/>
        </a:xfrm>
      </p:grpSpPr>
      <p:sp>
        <p:nvSpPr>
          <p:cNvPr id="1631" name="Google Shape;1631;p171"/>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Compare and Order Fractions</a:t>
            </a:r>
            <a:endParaRPr sz="3500">
              <a:latin typeface="Hepta Slab"/>
              <a:ea typeface="Hepta Slab"/>
              <a:cs typeface="Hepta Slab"/>
              <a:sym typeface="Hepta Slab"/>
            </a:endParaRPr>
          </a:p>
        </p:txBody>
      </p:sp>
      <p:sp>
        <p:nvSpPr>
          <p:cNvPr id="1632" name="Google Shape;1632;p171"/>
          <p:cNvSpPr txBox="1"/>
          <p:nvPr/>
        </p:nvSpPr>
        <p:spPr>
          <a:xfrm>
            <a:off x="1942625" y="2906325"/>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put some fractions in order.</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633" name="Google Shape;1633;p171"/>
          <p:cNvSpPr/>
          <p:nvPr/>
        </p:nvSpPr>
        <p:spPr>
          <a:xfrm>
            <a:off x="13625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17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4.NF.A.2</a:t>
            </a:r>
            <a:endParaRPr sz="1100">
              <a:latin typeface="Quicksand"/>
              <a:ea typeface="Quicksand"/>
              <a:cs typeface="Quicksand"/>
              <a:sym typeface="Quicksand"/>
            </a:endParaRPr>
          </a:p>
        </p:txBody>
      </p:sp>
      <p:sp>
        <p:nvSpPr>
          <p:cNvPr id="1635" name="Google Shape;1635;p171"/>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9" name="Shape 1639"/>
        <p:cNvGrpSpPr/>
        <p:nvPr/>
      </p:nvGrpSpPr>
      <p:grpSpPr>
        <a:xfrm>
          <a:off x="0" y="0"/>
          <a:ext cx="0" cy="0"/>
          <a:chOff x="0" y="0"/>
          <a:chExt cx="0" cy="0"/>
        </a:xfrm>
      </p:grpSpPr>
      <p:sp>
        <p:nvSpPr>
          <p:cNvPr id="1640" name="Google Shape;1640;p172"/>
          <p:cNvSpPr txBox="1"/>
          <p:nvPr>
            <p:ph type="ctrTitle"/>
          </p:nvPr>
        </p:nvSpPr>
        <p:spPr>
          <a:xfrm>
            <a:off x="3750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Multiples of 6 and 12</a:t>
            </a:r>
            <a:endParaRPr b="0" sz="2800">
              <a:solidFill>
                <a:srgbClr val="595959"/>
              </a:solidFill>
              <a:latin typeface="Hepta Slab"/>
              <a:ea typeface="Hepta Slab"/>
              <a:cs typeface="Hepta Slab"/>
              <a:sym typeface="Hepta Slab"/>
            </a:endParaRPr>
          </a:p>
        </p:txBody>
      </p:sp>
      <p:sp>
        <p:nvSpPr>
          <p:cNvPr id="1641" name="Google Shape;1641;p17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642" name="Google Shape;1642;p1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43" name="Google Shape;1643;p172"/>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172"/>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Find the value of each expression mentally. </a:t>
            </a:r>
            <a:endParaRPr b="1" sz="1600">
              <a:solidFill>
                <a:srgbClr val="0097A7"/>
              </a:solidFill>
              <a:latin typeface="Caveat Brush"/>
              <a:ea typeface="Caveat Brush"/>
              <a:cs typeface="Caveat Brush"/>
              <a:sym typeface="Caveat Brush"/>
            </a:endParaRPr>
          </a:p>
        </p:txBody>
      </p:sp>
      <p:pic>
        <p:nvPicPr>
          <p:cNvPr id="1645" name="Google Shape;1645;p172"/>
          <p:cNvPicPr preferRelativeResize="0"/>
          <p:nvPr/>
        </p:nvPicPr>
        <p:blipFill rotWithShape="1">
          <a:blip r:embed="rId3">
            <a:alphaModFix/>
          </a:blip>
          <a:srcRect b="56732" l="0" r="0" t="0"/>
          <a:stretch/>
        </p:blipFill>
        <p:spPr>
          <a:xfrm>
            <a:off x="3755475" y="2085450"/>
            <a:ext cx="1276350" cy="1780375"/>
          </a:xfrm>
          <a:prstGeom prst="rect">
            <a:avLst/>
          </a:prstGeom>
          <a:noFill/>
          <a:ln cap="flat" cmpd="sng" w="19050">
            <a:solidFill>
              <a:schemeClr val="dk2"/>
            </a:solidFill>
            <a:prstDash val="solid"/>
            <a:round/>
            <a:headEnd len="sm" w="sm" type="none"/>
            <a:tailEnd len="sm" w="sm" type="none"/>
          </a:ln>
        </p:spPr>
      </p:pic>
      <p:pic>
        <p:nvPicPr>
          <p:cNvPr id="1646" name="Google Shape;1646;p172"/>
          <p:cNvPicPr preferRelativeResize="0"/>
          <p:nvPr/>
        </p:nvPicPr>
        <p:blipFill rotWithShape="1">
          <a:blip r:embed="rId3">
            <a:alphaModFix/>
          </a:blip>
          <a:srcRect b="0" l="0" r="0" t="47949"/>
          <a:stretch/>
        </p:blipFill>
        <p:spPr>
          <a:xfrm>
            <a:off x="5705625" y="2061300"/>
            <a:ext cx="1089750" cy="1828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0" name="Shape 1650"/>
        <p:cNvGrpSpPr/>
        <p:nvPr/>
      </p:nvGrpSpPr>
      <p:grpSpPr>
        <a:xfrm>
          <a:off x="0" y="0"/>
          <a:ext cx="0" cy="0"/>
          <a:chOff x="0" y="0"/>
          <a:chExt cx="0" cy="0"/>
        </a:xfrm>
      </p:grpSpPr>
      <p:sp>
        <p:nvSpPr>
          <p:cNvPr id="1651" name="Google Shape;1651;p173"/>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Fraction Action!</a:t>
            </a:r>
            <a:endParaRPr sz="3200">
              <a:solidFill>
                <a:srgbClr val="595959"/>
              </a:solidFill>
              <a:latin typeface="Hepta Slab"/>
              <a:ea typeface="Hepta Slab"/>
              <a:cs typeface="Hepta Slab"/>
              <a:sym typeface="Hepta Slab"/>
            </a:endParaRPr>
          </a:p>
        </p:txBody>
      </p:sp>
      <p:sp>
        <p:nvSpPr>
          <p:cNvPr id="1652" name="Google Shape;1652;p17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653" name="Google Shape;1653;p173"/>
          <p:cNvPicPr preferRelativeResize="0"/>
          <p:nvPr/>
        </p:nvPicPr>
        <p:blipFill>
          <a:blip r:embed="rId3">
            <a:alphaModFix/>
          </a:blip>
          <a:stretch>
            <a:fillRect/>
          </a:stretch>
        </p:blipFill>
        <p:spPr>
          <a:xfrm>
            <a:off x="545425" y="1036499"/>
            <a:ext cx="4092550" cy="2771550"/>
          </a:xfrm>
          <a:prstGeom prst="rect">
            <a:avLst/>
          </a:prstGeom>
          <a:noFill/>
          <a:ln cap="flat" cmpd="sng" w="19050">
            <a:solidFill>
              <a:schemeClr val="dk2"/>
            </a:solidFill>
            <a:prstDash val="solid"/>
            <a:round/>
            <a:headEnd len="sm" w="sm" type="none"/>
            <a:tailEnd len="sm" w="sm" type="none"/>
          </a:ln>
        </p:spPr>
      </p:pic>
      <p:pic>
        <p:nvPicPr>
          <p:cNvPr id="1654" name="Google Shape;1654;p173"/>
          <p:cNvPicPr preferRelativeResize="0"/>
          <p:nvPr/>
        </p:nvPicPr>
        <p:blipFill>
          <a:blip r:embed="rId4">
            <a:alphaModFix/>
          </a:blip>
          <a:stretch>
            <a:fillRect/>
          </a:stretch>
        </p:blipFill>
        <p:spPr>
          <a:xfrm>
            <a:off x="3981398" y="3520400"/>
            <a:ext cx="4975525" cy="977475"/>
          </a:xfrm>
          <a:prstGeom prst="rect">
            <a:avLst/>
          </a:prstGeom>
          <a:noFill/>
          <a:ln cap="flat" cmpd="sng" w="19050">
            <a:solidFill>
              <a:schemeClr val="dk2"/>
            </a:solidFill>
            <a:prstDash val="solid"/>
            <a:round/>
            <a:headEnd len="sm" w="sm" type="none"/>
            <a:tailEnd len="sm" w="sm" type="none"/>
          </a:ln>
        </p:spPr>
      </p:pic>
      <p:pic>
        <p:nvPicPr>
          <p:cNvPr id="1655" name="Google Shape;1655;p173"/>
          <p:cNvPicPr preferRelativeResize="0"/>
          <p:nvPr/>
        </p:nvPicPr>
        <p:blipFill>
          <a:blip r:embed="rId5">
            <a:alphaModFix/>
          </a:blip>
          <a:stretch>
            <a:fillRect/>
          </a:stretch>
        </p:blipFill>
        <p:spPr>
          <a:xfrm>
            <a:off x="5917413" y="1327350"/>
            <a:ext cx="1343025" cy="1657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9" name="Shape 1659"/>
        <p:cNvGrpSpPr/>
        <p:nvPr/>
      </p:nvGrpSpPr>
      <p:grpSpPr>
        <a:xfrm>
          <a:off x="0" y="0"/>
          <a:ext cx="0" cy="0"/>
          <a:chOff x="0" y="0"/>
          <a:chExt cx="0" cy="0"/>
        </a:xfrm>
      </p:grpSpPr>
      <p:sp>
        <p:nvSpPr>
          <p:cNvPr id="1660" name="Google Shape;1660;p174"/>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 Fractions in Order</a:t>
            </a:r>
            <a:endParaRPr sz="3200">
              <a:solidFill>
                <a:srgbClr val="595959"/>
              </a:solidFill>
              <a:latin typeface="Hepta Slab"/>
              <a:ea typeface="Hepta Slab"/>
              <a:cs typeface="Hepta Slab"/>
              <a:sym typeface="Hepta Slab"/>
            </a:endParaRPr>
          </a:p>
        </p:txBody>
      </p:sp>
      <p:sp>
        <p:nvSpPr>
          <p:cNvPr id="1661" name="Google Shape;1661;p1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62" name="Google Shape;1662;p174"/>
          <p:cNvSpPr txBox="1"/>
          <p:nvPr/>
        </p:nvSpPr>
        <p:spPr>
          <a:xfrm>
            <a:off x="764275" y="1153300"/>
            <a:ext cx="78543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rPr>
              <a:t>Put each set of fractions in order, from least to greatest. Be prepared to explain your reasoning.</a:t>
            </a:r>
            <a:endParaRPr>
              <a:solidFill>
                <a:srgbClr val="0097A7"/>
              </a:solidFill>
            </a:endParaRPr>
          </a:p>
        </p:txBody>
      </p:sp>
      <p:pic>
        <p:nvPicPr>
          <p:cNvPr id="1663" name="Google Shape;1663;p174"/>
          <p:cNvPicPr preferRelativeResize="0"/>
          <p:nvPr/>
        </p:nvPicPr>
        <p:blipFill>
          <a:blip r:embed="rId3">
            <a:alphaModFix/>
          </a:blip>
          <a:stretch>
            <a:fillRect/>
          </a:stretch>
        </p:blipFill>
        <p:spPr>
          <a:xfrm>
            <a:off x="2028575" y="1911525"/>
            <a:ext cx="1701000" cy="2181725"/>
          </a:xfrm>
          <a:prstGeom prst="rect">
            <a:avLst/>
          </a:prstGeom>
          <a:noFill/>
          <a:ln cap="flat" cmpd="sng" w="19050">
            <a:solidFill>
              <a:schemeClr val="dk2"/>
            </a:solidFill>
            <a:prstDash val="solid"/>
            <a:round/>
            <a:headEnd len="sm" w="sm" type="none"/>
            <a:tailEnd len="sm" w="sm" type="none"/>
          </a:ln>
        </p:spPr>
      </p:pic>
      <p:pic>
        <p:nvPicPr>
          <p:cNvPr id="1664" name="Google Shape;1664;p174"/>
          <p:cNvPicPr preferRelativeResize="0"/>
          <p:nvPr/>
        </p:nvPicPr>
        <p:blipFill>
          <a:blip r:embed="rId4">
            <a:alphaModFix/>
          </a:blip>
          <a:stretch>
            <a:fillRect/>
          </a:stretch>
        </p:blipFill>
        <p:spPr>
          <a:xfrm>
            <a:off x="5053738" y="1997488"/>
            <a:ext cx="1724025" cy="2009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8" name="Shape 1668"/>
        <p:cNvGrpSpPr/>
        <p:nvPr/>
      </p:nvGrpSpPr>
      <p:grpSpPr>
        <a:xfrm>
          <a:off x="0" y="0"/>
          <a:ext cx="0" cy="0"/>
          <a:chOff x="0" y="0"/>
          <a:chExt cx="0" cy="0"/>
        </a:xfrm>
      </p:grpSpPr>
      <p:sp>
        <p:nvSpPr>
          <p:cNvPr id="1669" name="Google Shape;1669;p175"/>
          <p:cNvSpPr txBox="1"/>
          <p:nvPr>
            <p:ph type="ctrTitle"/>
          </p:nvPr>
        </p:nvSpPr>
        <p:spPr>
          <a:xfrm>
            <a:off x="685800" y="497017"/>
            <a:ext cx="7772400" cy="77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1670" name="Google Shape;1670;p175"/>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671" name="Google Shape;1671;p175"/>
          <p:cNvSpPr/>
          <p:nvPr/>
        </p:nvSpPr>
        <p:spPr>
          <a:xfrm flipH="1">
            <a:off x="1035333" y="1758775"/>
            <a:ext cx="3077767" cy="222665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175"/>
          <p:cNvSpPr txBox="1"/>
          <p:nvPr/>
        </p:nvSpPr>
        <p:spPr>
          <a:xfrm>
            <a:off x="1715163" y="1951375"/>
            <a:ext cx="1718100" cy="105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What are some things about writing, representing, or comparing fractions that you didn’t know at the beginning of the unit but you know quite well now? Think of at least two specific things</a:t>
            </a:r>
            <a:endParaRPr b="1" sz="1000">
              <a:latin typeface="Quicksand"/>
              <a:ea typeface="Quicksand"/>
              <a:cs typeface="Quicksand"/>
              <a:sym typeface="Quicksand"/>
            </a:endParaRPr>
          </a:p>
        </p:txBody>
      </p:sp>
      <p:pic>
        <p:nvPicPr>
          <p:cNvPr id="1673" name="Google Shape;1673;p175"/>
          <p:cNvPicPr preferRelativeResize="0"/>
          <p:nvPr/>
        </p:nvPicPr>
        <p:blipFill>
          <a:blip r:embed="rId3">
            <a:alphaModFix/>
          </a:blip>
          <a:stretch>
            <a:fillRect/>
          </a:stretch>
        </p:blipFill>
        <p:spPr>
          <a:xfrm>
            <a:off x="4080925" y="3427148"/>
            <a:ext cx="2161500" cy="1359527"/>
          </a:xfrm>
          <a:prstGeom prst="rect">
            <a:avLst/>
          </a:prstGeom>
          <a:noFill/>
          <a:ln>
            <a:noFill/>
          </a:ln>
        </p:spPr>
      </p:pic>
      <p:sp>
        <p:nvSpPr>
          <p:cNvPr id="1674" name="Google Shape;1674;p175"/>
          <p:cNvSpPr txBox="1"/>
          <p:nvPr/>
        </p:nvSpPr>
        <p:spPr>
          <a:xfrm>
            <a:off x="7790375" y="267250"/>
            <a:ext cx="1230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678" name="Shape 1678"/>
        <p:cNvGrpSpPr/>
        <p:nvPr/>
      </p:nvGrpSpPr>
      <p:grpSpPr>
        <a:xfrm>
          <a:off x="0" y="0"/>
          <a:ext cx="0" cy="0"/>
          <a:chOff x="0" y="0"/>
          <a:chExt cx="0" cy="0"/>
        </a:xfrm>
      </p:grpSpPr>
      <p:sp>
        <p:nvSpPr>
          <p:cNvPr id="1679" name="Google Shape;1679;p176"/>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Paper Clip Games </a:t>
            </a:r>
            <a:endParaRPr sz="3500">
              <a:latin typeface="Hepta Slab"/>
              <a:ea typeface="Hepta Slab"/>
              <a:cs typeface="Hepta Slab"/>
              <a:sym typeface="Hepta Slab"/>
            </a:endParaRPr>
          </a:p>
        </p:txBody>
      </p:sp>
      <p:sp>
        <p:nvSpPr>
          <p:cNvPr id="1680" name="Google Shape;1680;p176"/>
          <p:cNvSpPr txBox="1"/>
          <p:nvPr/>
        </p:nvSpPr>
        <p:spPr>
          <a:xfrm>
            <a:off x="1942625" y="2906325"/>
            <a:ext cx="6840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create a game about locating and comparing fractions on the number line. </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681" name="Google Shape;1681;p176"/>
          <p:cNvSpPr/>
          <p:nvPr/>
        </p:nvSpPr>
        <p:spPr>
          <a:xfrm>
            <a:off x="13625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17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4.NF.A.2</a:t>
            </a:r>
            <a:endParaRPr sz="1100">
              <a:latin typeface="Quicksand"/>
              <a:ea typeface="Quicksand"/>
              <a:cs typeface="Quicksand"/>
              <a:sym typeface="Quicksand"/>
            </a:endParaRPr>
          </a:p>
        </p:txBody>
      </p:sp>
      <p:sp>
        <p:nvSpPr>
          <p:cNvPr id="1683" name="Google Shape;1683;p176"/>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7" name="Shape 1687"/>
        <p:cNvGrpSpPr/>
        <p:nvPr/>
      </p:nvGrpSpPr>
      <p:grpSpPr>
        <a:xfrm>
          <a:off x="0" y="0"/>
          <a:ext cx="0" cy="0"/>
          <a:chOff x="0" y="0"/>
          <a:chExt cx="0" cy="0"/>
        </a:xfrm>
      </p:grpSpPr>
      <p:sp>
        <p:nvSpPr>
          <p:cNvPr id="1688" name="Google Shape;1688;p177"/>
          <p:cNvSpPr txBox="1"/>
          <p:nvPr>
            <p:ph type="ctrTitle"/>
          </p:nvPr>
        </p:nvSpPr>
        <p:spPr>
          <a:xfrm>
            <a:off x="3750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 Lots of Paper Clips</a:t>
            </a:r>
            <a:endParaRPr b="0" sz="2800">
              <a:solidFill>
                <a:srgbClr val="595959"/>
              </a:solidFill>
              <a:latin typeface="Hepta Slab"/>
              <a:ea typeface="Hepta Slab"/>
              <a:cs typeface="Hepta Slab"/>
              <a:sym typeface="Hepta Slab"/>
            </a:endParaRPr>
          </a:p>
        </p:txBody>
      </p:sp>
      <p:sp>
        <p:nvSpPr>
          <p:cNvPr id="1689" name="Google Shape;1689;p17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690" name="Google Shape;1690;p1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91" name="Google Shape;1691;p177"/>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177"/>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1693" name="Google Shape;1693;p177"/>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177"/>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pic>
        <p:nvPicPr>
          <p:cNvPr id="1695" name="Google Shape;1695;p177"/>
          <p:cNvPicPr preferRelativeResize="0"/>
          <p:nvPr/>
        </p:nvPicPr>
        <p:blipFill>
          <a:blip r:embed="rId3">
            <a:alphaModFix/>
          </a:blip>
          <a:stretch>
            <a:fillRect/>
          </a:stretch>
        </p:blipFill>
        <p:spPr>
          <a:xfrm>
            <a:off x="2171300" y="1997338"/>
            <a:ext cx="5577026" cy="1208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9" name="Shape 1699"/>
        <p:cNvGrpSpPr/>
        <p:nvPr/>
      </p:nvGrpSpPr>
      <p:grpSpPr>
        <a:xfrm>
          <a:off x="0" y="0"/>
          <a:ext cx="0" cy="0"/>
          <a:chOff x="0" y="0"/>
          <a:chExt cx="0" cy="0"/>
        </a:xfrm>
      </p:grpSpPr>
      <p:sp>
        <p:nvSpPr>
          <p:cNvPr id="1700" name="Google Shape;1700;p178"/>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Paper Clip Tossing Game</a:t>
            </a:r>
            <a:endParaRPr sz="3200">
              <a:solidFill>
                <a:srgbClr val="595959"/>
              </a:solidFill>
              <a:latin typeface="Hepta Slab"/>
              <a:ea typeface="Hepta Slab"/>
              <a:cs typeface="Hepta Slab"/>
              <a:sym typeface="Hepta Slab"/>
            </a:endParaRPr>
          </a:p>
        </p:txBody>
      </p:sp>
      <p:sp>
        <p:nvSpPr>
          <p:cNvPr id="1701" name="Google Shape;1701;p1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702" name="Google Shape;1702;p178"/>
          <p:cNvPicPr preferRelativeResize="0"/>
          <p:nvPr/>
        </p:nvPicPr>
        <p:blipFill>
          <a:blip r:embed="rId3">
            <a:alphaModFix/>
          </a:blip>
          <a:stretch>
            <a:fillRect/>
          </a:stretch>
        </p:blipFill>
        <p:spPr>
          <a:xfrm>
            <a:off x="1462113" y="1108738"/>
            <a:ext cx="6162675" cy="3476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6" name="Shape 1706"/>
        <p:cNvGrpSpPr/>
        <p:nvPr/>
      </p:nvGrpSpPr>
      <p:grpSpPr>
        <a:xfrm>
          <a:off x="0" y="0"/>
          <a:ext cx="0" cy="0"/>
          <a:chOff x="0" y="0"/>
          <a:chExt cx="0" cy="0"/>
        </a:xfrm>
      </p:grpSpPr>
      <p:sp>
        <p:nvSpPr>
          <p:cNvPr id="1707" name="Google Shape;1707;p179"/>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 New Game with New Rules</a:t>
            </a:r>
            <a:endParaRPr sz="3200">
              <a:solidFill>
                <a:srgbClr val="595959"/>
              </a:solidFill>
              <a:latin typeface="Hepta Slab"/>
              <a:ea typeface="Hepta Slab"/>
              <a:cs typeface="Hepta Slab"/>
              <a:sym typeface="Hepta Slab"/>
            </a:endParaRPr>
          </a:p>
        </p:txBody>
      </p:sp>
      <p:sp>
        <p:nvSpPr>
          <p:cNvPr id="1708" name="Google Shape;1708;p1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709" name="Google Shape;1709;p179"/>
          <p:cNvSpPr txBox="1"/>
          <p:nvPr/>
        </p:nvSpPr>
        <p:spPr>
          <a:xfrm>
            <a:off x="764275" y="1153300"/>
            <a:ext cx="78543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97A7"/>
                </a:solidFill>
              </a:rPr>
              <a:t>                                                 Invent your own game.</a:t>
            </a:r>
            <a:endParaRPr>
              <a:solidFill>
                <a:srgbClr val="0097A7"/>
              </a:solidFill>
            </a:endParaRPr>
          </a:p>
        </p:txBody>
      </p:sp>
      <p:pic>
        <p:nvPicPr>
          <p:cNvPr id="1710" name="Google Shape;1710;p179"/>
          <p:cNvPicPr preferRelativeResize="0"/>
          <p:nvPr/>
        </p:nvPicPr>
        <p:blipFill>
          <a:blip r:embed="rId3">
            <a:alphaModFix/>
          </a:blip>
          <a:stretch>
            <a:fillRect/>
          </a:stretch>
        </p:blipFill>
        <p:spPr>
          <a:xfrm>
            <a:off x="2873650" y="2034300"/>
            <a:ext cx="2828925" cy="514350"/>
          </a:xfrm>
          <a:prstGeom prst="rect">
            <a:avLst/>
          </a:prstGeom>
          <a:noFill/>
          <a:ln cap="flat" cmpd="sng" w="19050">
            <a:solidFill>
              <a:schemeClr val="dk2"/>
            </a:solidFill>
            <a:prstDash val="solid"/>
            <a:round/>
            <a:headEnd len="sm" w="sm" type="none"/>
            <a:tailEnd len="sm" w="sm" type="none"/>
          </a:ln>
        </p:spPr>
      </p:pic>
      <p:pic>
        <p:nvPicPr>
          <p:cNvPr id="1711" name="Google Shape;1711;p179"/>
          <p:cNvPicPr preferRelativeResize="0"/>
          <p:nvPr/>
        </p:nvPicPr>
        <p:blipFill>
          <a:blip r:embed="rId4">
            <a:alphaModFix/>
          </a:blip>
          <a:stretch>
            <a:fillRect/>
          </a:stretch>
        </p:blipFill>
        <p:spPr>
          <a:xfrm>
            <a:off x="2073538" y="3045000"/>
            <a:ext cx="4429125" cy="1095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5" name="Shape 1715"/>
        <p:cNvGrpSpPr/>
        <p:nvPr/>
      </p:nvGrpSpPr>
      <p:grpSpPr>
        <a:xfrm>
          <a:off x="0" y="0"/>
          <a:ext cx="0" cy="0"/>
          <a:chOff x="0" y="0"/>
          <a:chExt cx="0" cy="0"/>
        </a:xfrm>
      </p:grpSpPr>
      <p:sp>
        <p:nvSpPr>
          <p:cNvPr id="1716" name="Google Shape;1716;p180"/>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 Field Test</a:t>
            </a:r>
            <a:endParaRPr sz="3200">
              <a:solidFill>
                <a:srgbClr val="595959"/>
              </a:solidFill>
              <a:latin typeface="Hepta Slab"/>
              <a:ea typeface="Hepta Slab"/>
              <a:cs typeface="Hepta Slab"/>
              <a:sym typeface="Hepta Slab"/>
            </a:endParaRPr>
          </a:p>
        </p:txBody>
      </p:sp>
      <p:sp>
        <p:nvSpPr>
          <p:cNvPr id="1717" name="Google Shape;1717;p1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1718" name="Google Shape;1718;p180"/>
          <p:cNvPicPr preferRelativeResize="0"/>
          <p:nvPr/>
        </p:nvPicPr>
        <p:blipFill>
          <a:blip r:embed="rId3">
            <a:alphaModFix/>
          </a:blip>
          <a:stretch>
            <a:fillRect/>
          </a:stretch>
        </p:blipFill>
        <p:spPr>
          <a:xfrm>
            <a:off x="1504950" y="1108738"/>
            <a:ext cx="6134100" cy="3457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2" name="Shape 1722"/>
        <p:cNvGrpSpPr/>
        <p:nvPr/>
      </p:nvGrpSpPr>
      <p:grpSpPr>
        <a:xfrm>
          <a:off x="0" y="0"/>
          <a:ext cx="0" cy="0"/>
          <a:chOff x="0" y="0"/>
          <a:chExt cx="0" cy="0"/>
        </a:xfrm>
      </p:grpSpPr>
      <p:sp>
        <p:nvSpPr>
          <p:cNvPr id="1723" name="Google Shape;1723;p181"/>
          <p:cNvSpPr txBox="1"/>
          <p:nvPr>
            <p:ph type="ctrTitle"/>
          </p:nvPr>
        </p:nvSpPr>
        <p:spPr>
          <a:xfrm>
            <a:off x="685800" y="497017"/>
            <a:ext cx="7772400" cy="77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1724" name="Google Shape;1724;p181"/>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25" name="Google Shape;1725;p181"/>
          <p:cNvSpPr/>
          <p:nvPr/>
        </p:nvSpPr>
        <p:spPr>
          <a:xfrm flipH="1">
            <a:off x="1035333" y="1758775"/>
            <a:ext cx="3077767" cy="222665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181"/>
          <p:cNvSpPr txBox="1"/>
          <p:nvPr/>
        </p:nvSpPr>
        <p:spPr>
          <a:xfrm>
            <a:off x="1715163" y="1951375"/>
            <a:ext cx="1718100" cy="105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What are some things about writing, representing, or comparing fractions that you didn’t know at the beginning of the unit but you know quite well now? Think of at least two specific things</a:t>
            </a:r>
            <a:endParaRPr b="1" sz="1000">
              <a:latin typeface="Quicksand"/>
              <a:ea typeface="Quicksand"/>
              <a:cs typeface="Quicksand"/>
              <a:sym typeface="Quicksand"/>
            </a:endParaRPr>
          </a:p>
        </p:txBody>
      </p:sp>
      <p:pic>
        <p:nvPicPr>
          <p:cNvPr id="1727" name="Google Shape;1727;p181"/>
          <p:cNvPicPr preferRelativeResize="0"/>
          <p:nvPr/>
        </p:nvPicPr>
        <p:blipFill>
          <a:blip r:embed="rId3">
            <a:alphaModFix/>
          </a:blip>
          <a:stretch>
            <a:fillRect/>
          </a:stretch>
        </p:blipFill>
        <p:spPr>
          <a:xfrm>
            <a:off x="4080925" y="3427148"/>
            <a:ext cx="2161500" cy="1359527"/>
          </a:xfrm>
          <a:prstGeom prst="rect">
            <a:avLst/>
          </a:prstGeom>
          <a:noFill/>
          <a:ln>
            <a:noFill/>
          </a:ln>
        </p:spPr>
      </p:pic>
      <p:sp>
        <p:nvSpPr>
          <p:cNvPr id="1728" name="Google Shape;1728;p181"/>
          <p:cNvSpPr txBox="1"/>
          <p:nvPr/>
        </p:nvSpPr>
        <p:spPr>
          <a:xfrm>
            <a:off x="7790375" y="267250"/>
            <a:ext cx="1230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