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6" r:id="rId4"/>
    <p:sldMasterId id="214748367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Lst>
  <p:sldSz cy="5143500" cx="9144000"/>
  <p:notesSz cx="6858000" cy="9144000"/>
  <p:embeddedFontLst>
    <p:embeddedFont>
      <p:font typeface="Raleway"/>
      <p:regular r:id="rId111"/>
      <p:bold r:id="rId112"/>
      <p:italic r:id="rId113"/>
      <p:boldItalic r:id="rId114"/>
    </p:embeddedFont>
    <p:embeddedFont>
      <p:font typeface="Raleway ExtraBold"/>
      <p:bold r:id="rId115"/>
      <p:boldItalic r:id="rId116"/>
    </p:embeddedFont>
    <p:embeddedFont>
      <p:font typeface="Amatic SC"/>
      <p:regular r:id="rId117"/>
      <p:bold r:id="rId118"/>
    </p:embeddedFont>
    <p:embeddedFont>
      <p:font typeface="Nixie One"/>
      <p:regular r:id="rId119"/>
    </p:embeddedFont>
    <p:embeddedFont>
      <p:font typeface="Hepta Slab"/>
      <p:regular r:id="rId120"/>
      <p:bold r:id="rId121"/>
    </p:embeddedFont>
    <p:embeddedFont>
      <p:font typeface="Livvic"/>
      <p:regular r:id="rId122"/>
      <p:bold r:id="rId123"/>
      <p:italic r:id="rId124"/>
      <p:boldItalic r:id="rId125"/>
    </p:embeddedFont>
    <p:embeddedFont>
      <p:font typeface="Quicksand"/>
      <p:regular r:id="rId126"/>
      <p:bold r:id="rId127"/>
    </p:embeddedFont>
    <p:embeddedFont>
      <p:font typeface="Open Sans"/>
      <p:regular r:id="rId128"/>
      <p:bold r:id="rId129"/>
      <p:italic r:id="rId130"/>
      <p:boldItalic r:id="rId1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97328E9-4DB1-4135-B449-671D072E9D06}">
  <a:tblStyle styleId="{997328E9-4DB1-4135-B449-671D072E9D0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29" Type="http://schemas.openxmlformats.org/officeDocument/2006/relationships/font" Target="fonts/OpenSans-bold.fntdata"/><Relationship Id="rId128" Type="http://schemas.openxmlformats.org/officeDocument/2006/relationships/font" Target="fonts/OpenSans-regular.fntdata"/><Relationship Id="rId127" Type="http://schemas.openxmlformats.org/officeDocument/2006/relationships/font" Target="fonts/Quicksand-bold.fntdata"/><Relationship Id="rId126" Type="http://schemas.openxmlformats.org/officeDocument/2006/relationships/font" Target="fonts/Quicksand-regular.fntdata"/><Relationship Id="rId26" Type="http://schemas.openxmlformats.org/officeDocument/2006/relationships/slide" Target="slides/slide20.xml"/><Relationship Id="rId121" Type="http://schemas.openxmlformats.org/officeDocument/2006/relationships/font" Target="fonts/HeptaSlab-bold.fntdata"/><Relationship Id="rId25" Type="http://schemas.openxmlformats.org/officeDocument/2006/relationships/slide" Target="slides/slide19.xml"/><Relationship Id="rId120" Type="http://schemas.openxmlformats.org/officeDocument/2006/relationships/font" Target="fonts/HeptaSlab-regular.fntdata"/><Relationship Id="rId28" Type="http://schemas.openxmlformats.org/officeDocument/2006/relationships/slide" Target="slides/slide22.xml"/><Relationship Id="rId27" Type="http://schemas.openxmlformats.org/officeDocument/2006/relationships/slide" Target="slides/slide21.xml"/><Relationship Id="rId125" Type="http://schemas.openxmlformats.org/officeDocument/2006/relationships/font" Target="fonts/Livvic-boldItalic.fntdata"/><Relationship Id="rId29" Type="http://schemas.openxmlformats.org/officeDocument/2006/relationships/slide" Target="slides/slide23.xml"/><Relationship Id="rId124" Type="http://schemas.openxmlformats.org/officeDocument/2006/relationships/font" Target="fonts/Livvic-italic.fntdata"/><Relationship Id="rId123" Type="http://schemas.openxmlformats.org/officeDocument/2006/relationships/font" Target="fonts/Livvic-bold.fntdata"/><Relationship Id="rId122" Type="http://schemas.openxmlformats.org/officeDocument/2006/relationships/font" Target="fonts/Livvic-regular.fntdata"/><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font" Target="fonts/AmaticSC-bold.fntdata"/><Relationship Id="rId117" Type="http://schemas.openxmlformats.org/officeDocument/2006/relationships/font" Target="fonts/AmaticSC-regular.fntdata"/><Relationship Id="rId116" Type="http://schemas.openxmlformats.org/officeDocument/2006/relationships/font" Target="fonts/RalewayExtraBold-boldItalic.fntdata"/><Relationship Id="rId115" Type="http://schemas.openxmlformats.org/officeDocument/2006/relationships/font" Target="fonts/RalewayExtraBold-bold.fntdata"/><Relationship Id="rId119" Type="http://schemas.openxmlformats.org/officeDocument/2006/relationships/font" Target="fonts/NixieOne-regular.fntdata"/><Relationship Id="rId15" Type="http://schemas.openxmlformats.org/officeDocument/2006/relationships/slide" Target="slides/slide9.xml"/><Relationship Id="rId110" Type="http://schemas.openxmlformats.org/officeDocument/2006/relationships/slide" Target="slides/slide104.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14" Type="http://schemas.openxmlformats.org/officeDocument/2006/relationships/font" Target="fonts/Raleway-boldItalic.fntdata"/><Relationship Id="rId18" Type="http://schemas.openxmlformats.org/officeDocument/2006/relationships/slide" Target="slides/slide12.xml"/><Relationship Id="rId113" Type="http://schemas.openxmlformats.org/officeDocument/2006/relationships/font" Target="fonts/Raleway-italic.fntdata"/><Relationship Id="rId112" Type="http://schemas.openxmlformats.org/officeDocument/2006/relationships/font" Target="fonts/Raleway-bold.fntdata"/><Relationship Id="rId111" Type="http://schemas.openxmlformats.org/officeDocument/2006/relationships/font" Target="fonts/Raleway-regular.fntdata"/><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131" Type="http://schemas.openxmlformats.org/officeDocument/2006/relationships/font" Target="fonts/OpenSans-boldItalic.fntdata"/><Relationship Id="rId130" Type="http://schemas.openxmlformats.org/officeDocument/2006/relationships/font" Target="fonts/OpenSans-italic.fntdata"/><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916dfe3cd7_0_1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916dfe3cd7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916dfe3cd7_0_1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916dfe3cd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916dfe3cd7_0_1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916dfe3cd7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916dfe3cd7_0_1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916dfe3cd7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916dfe3cd7_0_1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916dfe3cd7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916dfe3cd7_0_1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916dfe3cd7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916dfe3cd7_0_2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916dfe3cd7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916dfe3cd7_0_2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916dfe3cd7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916dfe3cd7_0_3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916dfe3cd7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916dfe3cd7_0_3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916dfe3cd7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916dfe3cd7_0_2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916dfe3cd7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916dfe3cd7_0_2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916dfe3cd7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dd7265be11_0_1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dd7265be11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916dfe3cd7_0_3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916dfe3cd7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916dfe3cd7_0_3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916dfe3cd7_0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916dfe3cd7_0_3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916dfe3cd7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916dfe3cd7_0_3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916dfe3cd7_0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916dfe3cd7_0_3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916dfe3cd7_0_3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916dfe3cd7_0_3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916dfe3cd7_0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916dfe3cd7_0_4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916dfe3cd7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916dfe3cd7_0_3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916dfe3cd7_0_3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916dfe3cd7_0_3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916dfe3cd7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916dfe3cd7_0_3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916dfe3cd7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9014327b09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9014327b09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9014327b09_0_1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9014327b09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916dfe3cd7_0_5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916dfe3cd7_0_5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916dfe3cd7_0_5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916dfe3cd7_0_5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916dfe3cd7_0_5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916dfe3cd7_0_5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9014327b09_0_2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9014327b09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916dfe3cd7_0_5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916dfe3cd7_0_5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9014327b09_0_2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6" name="Google Shape;476;g9014327b09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9014327b09_0_3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9014327b09_0_3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9014327b09_0_3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9014327b09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7cc8ad3f27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7cc8ad3f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8c4dba3f64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8c4dba3f64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7cc8ad3f27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7cc8ad3f2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7cc8ad3f27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2" name="Google Shape;552;g7cc8ad3f2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7cc8ad3f27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7cc8ad3f27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7cc8ad3f27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7cc8ad3f2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8c4dba3f64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8c4dba3f64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8c4dba3f64_0_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8c4dba3f64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8c4dba3f64_0_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2" name="Google Shape;602;g8c4dba3f64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0" name="Google Shape;610;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769c54a84e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769c54a84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769c54a84e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7" name="Google Shape;627;g769c54a84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769c54a84e_0_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1" name="Google Shape;641;g769c54a84e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g769c54a84e_0_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8" name="Google Shape;658;g769c54a84e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769c54a84e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7" name="Google Shape;667;g769c54a8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dd7265be11_0_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7" name="Google Shape;677;gdd7265be11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g8c4dba3f64_0_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5" name="Google Shape;685;g8c4dba3f64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dd7265be11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5" name="Google Shape;695;gdd7265be11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gdd7265be11_0_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3" name="Google Shape;703;gdd7265be11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dd7265be11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2" name="Google Shape;712;gdd7265be11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g769c54a84e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0" name="Google Shape;720;g769c54a84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g769c54a84e_0_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1" name="Google Shape;731;g769c54a84e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9" name="Google Shape;739;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769c54a84e_0_1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8" name="Google Shape;748;g769c54a84e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8c4dba3f64_0_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6" name="Google Shape;756;g8c4dba3f64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g8c4dba3f64_0_1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4" name="Google Shape;764;g8c4dba3f64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g8c4dba3f64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2" name="Google Shape;772;g8c4dba3f64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1" name="Google Shape;781;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g769c54a84e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2" name="Google Shape;792;g769c54a84e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g769c54a84e_0_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2" name="Google Shape;802;g769c54a84e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g8a1c706384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2" name="Google Shape;812;g8a1c706384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g769c54a84e_0_1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9" name="Google Shape;819;g769c54a84e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6" name="Google Shape;826;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g8a1c706384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5" name="Google Shape;835;g8a1c706384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7" name="Google Shape;847;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gdd7265be11_0_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6" name="Google Shape;856;gdd7265be11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gdd7265be11_0_1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4" name="Google Shape;864;gdd7265be11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g8a1c706384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2" name="Google Shape;872;g8a1c70638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gdd7265be11_0_1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1" name="Google Shape;881;gdd7265be11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8a1c706384_0_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8" name="Google Shape;898;g8a1c706384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g922780eb3d_0_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2" name="Google Shape;912;g922780eb3d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0" name="Google Shape;920;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8a1c706384_0_1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8a1c706384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g8a1c706384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9" name="Google Shape;939;g8a1c7063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g8a1c706384_0_2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9" name="Google Shape;949;g8a1c706384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9" name="Shape 959"/>
        <p:cNvGrpSpPr/>
        <p:nvPr/>
      </p:nvGrpSpPr>
      <p:grpSpPr>
        <a:xfrm>
          <a:off x="0" y="0"/>
          <a:ext cx="0" cy="0"/>
          <a:chOff x="0" y="0"/>
          <a:chExt cx="0" cy="0"/>
        </a:xfrm>
      </p:grpSpPr>
      <p:sp>
        <p:nvSpPr>
          <p:cNvPr id="960" name="Google Shape;960;g8a1c706384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1" name="Google Shape;961;g8a1c70638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7" name="Shape 967"/>
        <p:cNvGrpSpPr/>
        <p:nvPr/>
      </p:nvGrpSpPr>
      <p:grpSpPr>
        <a:xfrm>
          <a:off x="0" y="0"/>
          <a:ext cx="0" cy="0"/>
          <a:chOff x="0" y="0"/>
          <a:chExt cx="0" cy="0"/>
        </a:xfrm>
      </p:grpSpPr>
      <p:sp>
        <p:nvSpPr>
          <p:cNvPr id="968" name="Google Shape;968;g8a1c706384_0_2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9" name="Google Shape;969;g8a1c706384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8" name="Shape 978"/>
        <p:cNvGrpSpPr/>
        <p:nvPr/>
      </p:nvGrpSpPr>
      <p:grpSpPr>
        <a:xfrm>
          <a:off x="0" y="0"/>
          <a:ext cx="0" cy="0"/>
          <a:chOff x="0" y="0"/>
          <a:chExt cx="0" cy="0"/>
        </a:xfrm>
      </p:grpSpPr>
      <p:sp>
        <p:nvSpPr>
          <p:cNvPr id="979" name="Google Shape;979;g8a1c706384_0_2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0" name="Google Shape;980;g8a1c706384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922780eb3d_0_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4" name="Google Shape;994;g922780eb3d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g922780eb3d_0_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2" name="Google Shape;1002;g922780eb3d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9" name="Shape 1009"/>
        <p:cNvGrpSpPr/>
        <p:nvPr/>
      </p:nvGrpSpPr>
      <p:grpSpPr>
        <a:xfrm>
          <a:off x="0" y="0"/>
          <a:ext cx="0" cy="0"/>
          <a:chOff x="0" y="0"/>
          <a:chExt cx="0" cy="0"/>
        </a:xfrm>
      </p:grpSpPr>
      <p:sp>
        <p:nvSpPr>
          <p:cNvPr id="1010" name="Google Shape;1010;g8a1c706384_0_2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1" name="Google Shape;1011;g8a1c706384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7" name="Shape 1017"/>
        <p:cNvGrpSpPr/>
        <p:nvPr/>
      </p:nvGrpSpPr>
      <p:grpSpPr>
        <a:xfrm>
          <a:off x="0" y="0"/>
          <a:ext cx="0" cy="0"/>
          <a:chOff x="0" y="0"/>
          <a:chExt cx="0" cy="0"/>
        </a:xfrm>
      </p:grpSpPr>
      <p:sp>
        <p:nvSpPr>
          <p:cNvPr id="1018" name="Google Shape;1018;g8c4dba3f64_0_2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9" name="Google Shape;1019;g8c4dba3f64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5" name="Shape 1025"/>
        <p:cNvGrpSpPr/>
        <p:nvPr/>
      </p:nvGrpSpPr>
      <p:grpSpPr>
        <a:xfrm>
          <a:off x="0" y="0"/>
          <a:ext cx="0" cy="0"/>
          <a:chOff x="0" y="0"/>
          <a:chExt cx="0" cy="0"/>
        </a:xfrm>
      </p:grpSpPr>
      <p:sp>
        <p:nvSpPr>
          <p:cNvPr id="1026" name="Google Shape;1026;g8c4dba3f64_0_2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7" name="Google Shape;1027;g8c4dba3f64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g8c4dba3f64_0_2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5" name="Google Shape;1035;g8c4dba3f64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g8a1c706384_0_3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4" name="Google Shape;1044;g8a1c706384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5" name="Shape 1055"/>
        <p:cNvGrpSpPr/>
        <p:nvPr/>
      </p:nvGrpSpPr>
      <p:grpSpPr>
        <a:xfrm>
          <a:off x="0" y="0"/>
          <a:ext cx="0" cy="0"/>
          <a:chOff x="0" y="0"/>
          <a:chExt cx="0" cy="0"/>
        </a:xfrm>
      </p:grpSpPr>
      <p:sp>
        <p:nvSpPr>
          <p:cNvPr id="1056" name="Google Shape;1056;g8a1c706384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7" name="Google Shape;1057;g8a1c706384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5" name="Shape 1065"/>
        <p:cNvGrpSpPr/>
        <p:nvPr/>
      </p:nvGrpSpPr>
      <p:grpSpPr>
        <a:xfrm>
          <a:off x="0" y="0"/>
          <a:ext cx="0" cy="0"/>
          <a:chOff x="0" y="0"/>
          <a:chExt cx="0" cy="0"/>
        </a:xfrm>
      </p:grpSpPr>
      <p:sp>
        <p:nvSpPr>
          <p:cNvPr id="1066" name="Google Shape;1066;g8a1c706384_0_3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7" name="Google Shape;1067;g8a1c706384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6" name="Shape 1076"/>
        <p:cNvGrpSpPr/>
        <p:nvPr/>
      </p:nvGrpSpPr>
      <p:grpSpPr>
        <a:xfrm>
          <a:off x="0" y="0"/>
          <a:ext cx="0" cy="0"/>
          <a:chOff x="0" y="0"/>
          <a:chExt cx="0" cy="0"/>
        </a:xfrm>
      </p:grpSpPr>
      <p:sp>
        <p:nvSpPr>
          <p:cNvPr id="1077" name="Google Shape;1077;g922780eb3d_0_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8" name="Google Shape;1078;g922780eb3d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4" name="Shape 1084"/>
        <p:cNvGrpSpPr/>
        <p:nvPr/>
      </p:nvGrpSpPr>
      <p:grpSpPr>
        <a:xfrm>
          <a:off x="0" y="0"/>
          <a:ext cx="0" cy="0"/>
          <a:chOff x="0" y="0"/>
          <a:chExt cx="0" cy="0"/>
        </a:xfrm>
      </p:grpSpPr>
      <p:sp>
        <p:nvSpPr>
          <p:cNvPr id="1085" name="Google Shape;1085;g922780eb3d_0_1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6" name="Google Shape;1086;g922780eb3d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3" name="Shape 1093"/>
        <p:cNvGrpSpPr/>
        <p:nvPr/>
      </p:nvGrpSpPr>
      <p:grpSpPr>
        <a:xfrm>
          <a:off x="0" y="0"/>
          <a:ext cx="0" cy="0"/>
          <a:chOff x="0" y="0"/>
          <a:chExt cx="0" cy="0"/>
        </a:xfrm>
      </p:grpSpPr>
      <p:sp>
        <p:nvSpPr>
          <p:cNvPr id="1094" name="Google Shape;1094;g8c4dba3f64_0_1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5" name="Google Shape;1095;g8c4dba3f64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g8c4dba3f64_0_2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6" name="Google Shape;1106;g8c4dba3f64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2" name="Shape 1112"/>
        <p:cNvGrpSpPr/>
        <p:nvPr/>
      </p:nvGrpSpPr>
      <p:grpSpPr>
        <a:xfrm>
          <a:off x="0" y="0"/>
          <a:ext cx="0" cy="0"/>
          <a:chOff x="0" y="0"/>
          <a:chExt cx="0" cy="0"/>
        </a:xfrm>
      </p:grpSpPr>
      <p:sp>
        <p:nvSpPr>
          <p:cNvPr id="1113" name="Google Shape;1113;g8c4dba3f64_0_2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4" name="Google Shape;1114;g8c4dba3f64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g8c4dba3f64_0_2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3" name="Google Shape;1123;g8c4dba3f64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9" name="Shape 1129"/>
        <p:cNvGrpSpPr/>
        <p:nvPr/>
      </p:nvGrpSpPr>
      <p:grpSpPr>
        <a:xfrm>
          <a:off x="0" y="0"/>
          <a:ext cx="0" cy="0"/>
          <a:chOff x="0" y="0"/>
          <a:chExt cx="0" cy="0"/>
        </a:xfrm>
      </p:grpSpPr>
      <p:sp>
        <p:nvSpPr>
          <p:cNvPr id="1130" name="Google Shape;1130;g922780eb3d_0_1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1" name="Google Shape;1131;g922780eb3d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 name="Shape 70"/>
        <p:cNvGrpSpPr/>
        <p:nvPr/>
      </p:nvGrpSpPr>
      <p:grpSpPr>
        <a:xfrm>
          <a:off x="0" y="0"/>
          <a:ext cx="0" cy="0"/>
          <a:chOff x="0" y="0"/>
          <a:chExt cx="0" cy="0"/>
        </a:xfrm>
      </p:grpSpPr>
      <p:sp>
        <p:nvSpPr>
          <p:cNvPr id="71" name="Google Shape;71;p1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2" name="Google Shape;72;p1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3" name="Google Shape;73;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6" name="Google Shape;76;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7" name="Shape 77"/>
        <p:cNvGrpSpPr/>
        <p:nvPr/>
      </p:nvGrpSpPr>
      <p:grpSpPr>
        <a:xfrm>
          <a:off x="0" y="0"/>
          <a:ext cx="0" cy="0"/>
          <a:chOff x="0" y="0"/>
          <a:chExt cx="0" cy="0"/>
        </a:xfrm>
      </p:grpSpPr>
      <p:sp>
        <p:nvSpPr>
          <p:cNvPr id="78" name="Google Shape;78;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 name="Google Shape;79;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0" name="Google Shape;80;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1" name="Shape 81"/>
        <p:cNvGrpSpPr/>
        <p:nvPr/>
      </p:nvGrpSpPr>
      <p:grpSpPr>
        <a:xfrm>
          <a:off x="0" y="0"/>
          <a:ext cx="0" cy="0"/>
          <a:chOff x="0" y="0"/>
          <a:chExt cx="0" cy="0"/>
        </a:xfrm>
      </p:grpSpPr>
      <p:sp>
        <p:nvSpPr>
          <p:cNvPr id="82" name="Google Shape;82;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 name="Google Shape;83;p2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4" name="Google Shape;84;p2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5" name="Google Shape;85;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 name="Google Shape;8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9" name="Shape 89"/>
        <p:cNvGrpSpPr/>
        <p:nvPr/>
      </p:nvGrpSpPr>
      <p:grpSpPr>
        <a:xfrm>
          <a:off x="0" y="0"/>
          <a:ext cx="0" cy="0"/>
          <a:chOff x="0" y="0"/>
          <a:chExt cx="0" cy="0"/>
        </a:xfrm>
      </p:grpSpPr>
      <p:sp>
        <p:nvSpPr>
          <p:cNvPr id="90" name="Google Shape;90;p2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1" name="Google Shape;91;p2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2" name="Google Shape;92;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2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5" name="Google Shape;95;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6" name="Shape 96"/>
        <p:cNvGrpSpPr/>
        <p:nvPr/>
      </p:nvGrpSpPr>
      <p:grpSpPr>
        <a:xfrm>
          <a:off x="0" y="0"/>
          <a:ext cx="0" cy="0"/>
          <a:chOff x="0" y="0"/>
          <a:chExt cx="0" cy="0"/>
        </a:xfrm>
      </p:grpSpPr>
      <p:sp>
        <p:nvSpPr>
          <p:cNvPr id="97" name="Google Shape;97;p2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9" name="Google Shape;99;p2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0" name="Google Shape;100;p2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01" name="Google Shape;101;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2" name="Shape 102"/>
        <p:cNvGrpSpPr/>
        <p:nvPr/>
      </p:nvGrpSpPr>
      <p:grpSpPr>
        <a:xfrm>
          <a:off x="0" y="0"/>
          <a:ext cx="0" cy="0"/>
          <a:chOff x="0" y="0"/>
          <a:chExt cx="0" cy="0"/>
        </a:xfrm>
      </p:grpSpPr>
      <p:sp>
        <p:nvSpPr>
          <p:cNvPr id="103" name="Google Shape;103;p2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04" name="Google Shape;104;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sp>
        <p:nvSpPr>
          <p:cNvPr id="106" name="Google Shape;106;p2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7" name="Google Shape;107;p2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08" name="Google Shape;108;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9" name="Shape 109"/>
        <p:cNvGrpSpPr/>
        <p:nvPr/>
      </p:nvGrpSpPr>
      <p:grpSpPr>
        <a:xfrm>
          <a:off x="0" y="0"/>
          <a:ext cx="0" cy="0"/>
          <a:chOff x="0" y="0"/>
          <a:chExt cx="0" cy="0"/>
        </a:xfrm>
      </p:grpSpPr>
      <p:sp>
        <p:nvSpPr>
          <p:cNvPr id="110" name="Google Shape;11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11" name="Shape 111"/>
        <p:cNvGrpSpPr/>
        <p:nvPr/>
      </p:nvGrpSpPr>
      <p:grpSpPr>
        <a:xfrm>
          <a:off x="0" y="0"/>
          <a:ext cx="0" cy="0"/>
          <a:chOff x="0" y="0"/>
          <a:chExt cx="0" cy="0"/>
        </a:xfrm>
      </p:grpSpPr>
      <p:sp>
        <p:nvSpPr>
          <p:cNvPr id="112" name="Google Shape;112;p28"/>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8"/>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14" name="Google Shape;114;p28"/>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15" name="Shape 115"/>
        <p:cNvGrpSpPr/>
        <p:nvPr/>
      </p:nvGrpSpPr>
      <p:grpSpPr>
        <a:xfrm>
          <a:off x="0" y="0"/>
          <a:ext cx="0" cy="0"/>
          <a:chOff x="0" y="0"/>
          <a:chExt cx="0" cy="0"/>
        </a:xfrm>
      </p:grpSpPr>
      <p:sp>
        <p:nvSpPr>
          <p:cNvPr id="116" name="Google Shape;116;p29"/>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9"/>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8" name="Google Shape;118;p29"/>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19" name="Google Shape;119;p29"/>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20" name="Google Shape;120;p29"/>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21" name="Google Shape;121;p29"/>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122" name="Shape 122"/>
        <p:cNvGrpSpPr/>
        <p:nvPr/>
      </p:nvGrpSpPr>
      <p:grpSpPr>
        <a:xfrm>
          <a:off x="0" y="0"/>
          <a:ext cx="0" cy="0"/>
          <a:chOff x="0" y="0"/>
          <a:chExt cx="0" cy="0"/>
        </a:xfrm>
      </p:grpSpPr>
      <p:sp>
        <p:nvSpPr>
          <p:cNvPr id="123" name="Google Shape;123;p30"/>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30"/>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125" name="Google Shape;125;p30"/>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126" name="Google Shape;126;p30"/>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3.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5" Type="http://schemas.openxmlformats.org/officeDocument/2006/relationships/theme" Target="../theme/theme1.xml"/><Relationship Id="rId14" Type="http://schemas.openxmlformats.org/officeDocument/2006/relationships/slideLayout" Target="../slideLayouts/slideLayout2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6" name="Shape 66"/>
        <p:cNvGrpSpPr/>
        <p:nvPr/>
      </p:nvGrpSpPr>
      <p:grpSpPr>
        <a:xfrm>
          <a:off x="0" y="0"/>
          <a:ext cx="0" cy="0"/>
          <a:chOff x="0" y="0"/>
          <a:chExt cx="0" cy="0"/>
        </a:xfrm>
      </p:grpSpPr>
      <p:sp>
        <p:nvSpPr>
          <p:cNvPr id="67" name="Google Shape;67;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8" name="Google Shape;68;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20" Type="http://schemas.openxmlformats.org/officeDocument/2006/relationships/slide" Target="/ppt/slides/slide27.xml"/><Relationship Id="rId22" Type="http://schemas.openxmlformats.org/officeDocument/2006/relationships/slide" Target="/ppt/slides/slide18.xml"/><Relationship Id="rId21" Type="http://schemas.openxmlformats.org/officeDocument/2006/relationships/slide" Target="/ppt/slides/slide37.xml"/><Relationship Id="rId24" Type="http://schemas.openxmlformats.org/officeDocument/2006/relationships/slide" Target="/ppt/slides/slide4.xml"/><Relationship Id="rId23" Type="http://schemas.openxmlformats.org/officeDocument/2006/relationships/slide" Target="/ppt/slides/slide37.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37.xml"/><Relationship Id="rId4" Type="http://schemas.openxmlformats.org/officeDocument/2006/relationships/slide" Target="/ppt/slides/slide37.xml"/><Relationship Id="rId9" Type="http://schemas.openxmlformats.org/officeDocument/2006/relationships/slide" Target="/ppt/slides/slide63.xml"/><Relationship Id="rId26" Type="http://schemas.openxmlformats.org/officeDocument/2006/relationships/slide" Target="/ppt/slides/slide10.xml"/><Relationship Id="rId25" Type="http://schemas.openxmlformats.org/officeDocument/2006/relationships/slide" Target="/ppt/slides/slide37.xml"/><Relationship Id="rId5" Type="http://schemas.openxmlformats.org/officeDocument/2006/relationships/slide" Target="/ppt/slides/slide44.xml"/><Relationship Id="rId6" Type="http://schemas.openxmlformats.org/officeDocument/2006/relationships/slide" Target="/ppt/slides/slide44.xml"/><Relationship Id="rId7" Type="http://schemas.openxmlformats.org/officeDocument/2006/relationships/slide" Target="/ppt/slides/slide53.xml"/><Relationship Id="rId8" Type="http://schemas.openxmlformats.org/officeDocument/2006/relationships/slide" Target="/ppt/slides/slide53.xml"/><Relationship Id="rId11" Type="http://schemas.openxmlformats.org/officeDocument/2006/relationships/slide" Target="/ppt/slides/slide73.xml"/><Relationship Id="rId10" Type="http://schemas.openxmlformats.org/officeDocument/2006/relationships/slide" Target="/ppt/slides/slide63.xml"/><Relationship Id="rId13" Type="http://schemas.openxmlformats.org/officeDocument/2006/relationships/slide" Target="/ppt/slides/slide73.xml"/><Relationship Id="rId12" Type="http://schemas.openxmlformats.org/officeDocument/2006/relationships/slide" Target="/ppt/slides/slide73.xml"/><Relationship Id="rId15" Type="http://schemas.openxmlformats.org/officeDocument/2006/relationships/slide" Target="/ppt/slides/slide82.xml"/><Relationship Id="rId14" Type="http://schemas.openxmlformats.org/officeDocument/2006/relationships/slide" Target="/ppt/slides/slide82.xml"/><Relationship Id="rId17" Type="http://schemas.openxmlformats.org/officeDocument/2006/relationships/hyperlink" Target="http://im.kendallhunt.com" TargetMode="External"/><Relationship Id="rId16" Type="http://schemas.openxmlformats.org/officeDocument/2006/relationships/slide" Target="/ppt/slides/slide82.xml"/><Relationship Id="rId19" Type="http://schemas.openxmlformats.org/officeDocument/2006/relationships/slide" Target="/ppt/slides/slide37.xml"/><Relationship Id="rId18"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 Id="rId3" Type="http://schemas.openxmlformats.org/officeDocument/2006/relationships/image" Target="../media/image3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9.png"/><Relationship Id="rId6"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6.xml"/><Relationship Id="rId3"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9.xml"/><Relationship Id="rId3"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0.xml"/><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1.xml"/><Relationship Id="rId3" Type="http://schemas.openxmlformats.org/officeDocument/2006/relationships/image" Target="../media/image2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2.xml"/><Relationship Id="rId3" Type="http://schemas.openxmlformats.org/officeDocument/2006/relationships/image" Target="../media/image21.pn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3.xml"/><Relationship Id="rId3"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4.xml"/><Relationship Id="rId3" Type="http://schemas.openxmlformats.org/officeDocument/2006/relationships/image" Target="../media/image23.pn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5.xml"/><Relationship Id="rId3"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2.xml"/><Relationship Id="rId3" Type="http://schemas.openxmlformats.org/officeDocument/2006/relationships/image" Target="../media/image1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3.xml"/><Relationship Id="rId3" Type="http://schemas.openxmlformats.org/officeDocument/2006/relationships/image" Target="../media/image26.png"/><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4.xml"/><Relationship Id="rId3" Type="http://schemas.openxmlformats.org/officeDocument/2006/relationships/image" Target="../media/image3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5.xml"/><Relationship Id="rId3" Type="http://schemas.openxmlformats.org/officeDocument/2006/relationships/image" Target="../media/image1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4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12.png"/><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41.png"/><Relationship Id="rId4" Type="http://schemas.openxmlformats.org/officeDocument/2006/relationships/image" Target="../media/image1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39.png"/><Relationship Id="rId4" Type="http://schemas.openxmlformats.org/officeDocument/2006/relationships/image" Target="../media/image3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1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35.png"/><Relationship Id="rId4" Type="http://schemas.openxmlformats.org/officeDocument/2006/relationships/image" Target="../media/image3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3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1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38.png"/><Relationship Id="rId4" Type="http://schemas.openxmlformats.org/officeDocument/2006/relationships/image" Target="../media/image4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3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4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46.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15.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37.png"/><Relationship Id="rId4" Type="http://schemas.openxmlformats.org/officeDocument/2006/relationships/image" Target="../media/image4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50.png"/><Relationship Id="rId4" Type="http://schemas.openxmlformats.org/officeDocument/2006/relationships/image" Target="../media/image51.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15.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44.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48.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53.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47.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49.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49.jp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52.png"/><Relationship Id="rId7" Type="http://schemas.openxmlformats.org/officeDocument/2006/relationships/image" Target="../media/image62.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15.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58.png"/><Relationship Id="rId4" Type="http://schemas.openxmlformats.org/officeDocument/2006/relationships/image" Target="../media/image64.png"/><Relationship Id="rId5" Type="http://schemas.openxmlformats.org/officeDocument/2006/relationships/image" Target="../media/image60.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57.png"/><Relationship Id="rId4" Type="http://schemas.openxmlformats.org/officeDocument/2006/relationships/image" Target="../media/image65.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71.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61.png"/><Relationship Id="rId4" Type="http://schemas.openxmlformats.org/officeDocument/2006/relationships/image" Target="../media/image59.png"/><Relationship Id="rId5" Type="http://schemas.openxmlformats.org/officeDocument/2006/relationships/image" Target="../media/image54.png"/><Relationship Id="rId6" Type="http://schemas.openxmlformats.org/officeDocument/2006/relationships/image" Target="../media/image66.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15.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69.png"/><Relationship Id="rId4" Type="http://schemas.openxmlformats.org/officeDocument/2006/relationships/image" Target="../media/image63.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68.png"/><Relationship Id="rId4" Type="http://schemas.openxmlformats.org/officeDocument/2006/relationships/image" Target="../media/image72.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15.png"/><Relationship Id="rId4" Type="http://schemas.openxmlformats.org/officeDocument/2006/relationships/image" Target="../media/image77.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75.png"/><Relationship Id="rId4" Type="http://schemas.openxmlformats.org/officeDocument/2006/relationships/image" Target="../media/image67.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 Id="rId3" Type="http://schemas.openxmlformats.org/officeDocument/2006/relationships/image" Target="../media/image76.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 Id="rId3" Type="http://schemas.openxmlformats.org/officeDocument/2006/relationships/image" Target="../media/image70.png"/><Relationship Id="rId4" Type="http://schemas.openxmlformats.org/officeDocument/2006/relationships/image" Target="../media/image73.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7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130" name="Shape 130"/>
        <p:cNvGrpSpPr/>
        <p:nvPr/>
      </p:nvGrpSpPr>
      <p:grpSpPr>
        <a:xfrm>
          <a:off x="0" y="0"/>
          <a:ext cx="0" cy="0"/>
          <a:chOff x="0" y="0"/>
          <a:chExt cx="0" cy="0"/>
        </a:xfrm>
      </p:grpSpPr>
      <p:sp>
        <p:nvSpPr>
          <p:cNvPr id="131" name="Google Shape;131;p31"/>
          <p:cNvSpPr txBox="1"/>
          <p:nvPr>
            <p:ph type="ctrTitle"/>
          </p:nvPr>
        </p:nvSpPr>
        <p:spPr>
          <a:xfrm>
            <a:off x="758025" y="1579027"/>
            <a:ext cx="7772400" cy="1522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4400">
                <a:solidFill>
                  <a:srgbClr val="434343"/>
                </a:solidFill>
                <a:latin typeface="Hepta Slab"/>
                <a:ea typeface="Hepta Slab"/>
                <a:cs typeface="Hepta Slab"/>
                <a:sym typeface="Hepta Slab"/>
              </a:rPr>
              <a:t>Factors and Multiples </a:t>
            </a:r>
            <a:endParaRPr b="0" sz="4400">
              <a:solidFill>
                <a:srgbClr val="434343"/>
              </a:solidFill>
              <a:latin typeface="Hepta Slab"/>
              <a:ea typeface="Hepta Slab"/>
              <a:cs typeface="Hepta Slab"/>
              <a:sym typeface="Hepta Slab"/>
            </a:endParaRPr>
          </a:p>
          <a:p>
            <a:pPr indent="0" lvl="0" marL="0" rtl="0" algn="l">
              <a:spcBef>
                <a:spcPts val="0"/>
              </a:spcBef>
              <a:spcAft>
                <a:spcPts val="0"/>
              </a:spcAft>
              <a:buNone/>
            </a:pPr>
            <a:r>
              <a:t/>
            </a:r>
            <a:endParaRPr b="0" sz="1500">
              <a:solidFill>
                <a:srgbClr val="FFFFFF"/>
              </a:solidFill>
              <a:latin typeface="Hepta Slab"/>
              <a:ea typeface="Hepta Slab"/>
              <a:cs typeface="Hepta Slab"/>
              <a:sym typeface="Hepta Slab"/>
            </a:endParaRPr>
          </a:p>
          <a:p>
            <a:pPr indent="0" lvl="0" marL="0" rtl="0" algn="ctr">
              <a:spcBef>
                <a:spcPts val="0"/>
              </a:spcBef>
              <a:spcAft>
                <a:spcPts val="0"/>
              </a:spcAft>
              <a:buNone/>
            </a:pPr>
            <a:r>
              <a:rPr b="0" lang="en" sz="2000">
                <a:solidFill>
                  <a:srgbClr val="434343"/>
                </a:solidFill>
                <a:latin typeface="Hepta Slab"/>
                <a:ea typeface="Hepta Slab"/>
                <a:cs typeface="Hepta Slab"/>
                <a:sym typeface="Hepta Slab"/>
              </a:rPr>
              <a:t>Grade 4</a:t>
            </a:r>
            <a:r>
              <a:rPr b="0" lang="en" sz="2000">
                <a:solidFill>
                  <a:srgbClr val="434343"/>
                </a:solidFill>
                <a:latin typeface="Hepta Slab"/>
                <a:ea typeface="Hepta Slab"/>
                <a:cs typeface="Hepta Slab"/>
                <a:sym typeface="Hepta Slab"/>
              </a:rPr>
              <a:t>:</a:t>
            </a:r>
            <a:r>
              <a:rPr b="0" lang="en" sz="2000">
                <a:solidFill>
                  <a:srgbClr val="434343"/>
                </a:solidFill>
                <a:latin typeface="Hepta Slab"/>
                <a:ea typeface="Hepta Slab"/>
                <a:cs typeface="Hepta Slab"/>
                <a:sym typeface="Hepta Slab"/>
              </a:rPr>
              <a:t> Unit 1</a:t>
            </a:r>
            <a:endParaRPr b="0" sz="2000">
              <a:solidFill>
                <a:srgbClr val="434343"/>
              </a:solidFill>
              <a:latin typeface="Hepta Slab"/>
              <a:ea typeface="Hepta Slab"/>
              <a:cs typeface="Hepta Slab"/>
              <a:sym typeface="Hepta Slab"/>
            </a:endParaRPr>
          </a:p>
        </p:txBody>
      </p:sp>
      <p:pic>
        <p:nvPicPr>
          <p:cNvPr id="132" name="Google Shape;132;p31"/>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133" name="Google Shape;133;p31"/>
          <p:cNvSpPr txBox="1"/>
          <p:nvPr/>
        </p:nvSpPr>
        <p:spPr>
          <a:xfrm>
            <a:off x="668825" y="4326025"/>
            <a:ext cx="5525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666666"/>
                </a:solidFill>
                <a:latin typeface="Hepta Slab"/>
                <a:ea typeface="Hepta Slab"/>
                <a:cs typeface="Hepta Slab"/>
                <a:sym typeface="Hepta Slab"/>
              </a:rPr>
              <a:t>Standards addressed: </a:t>
            </a:r>
            <a:r>
              <a:rPr lang="en">
                <a:solidFill>
                  <a:srgbClr val="666666"/>
                </a:solidFill>
                <a:latin typeface="Hepta Slab"/>
                <a:ea typeface="Hepta Slab"/>
                <a:cs typeface="Hepta Slab"/>
                <a:sym typeface="Hepta Slab"/>
              </a:rPr>
              <a:t>OA.B.4</a:t>
            </a:r>
            <a:endParaRPr>
              <a:solidFill>
                <a:srgbClr val="666666"/>
              </a:solidFill>
              <a:latin typeface="Hepta Slab"/>
              <a:ea typeface="Hepta Slab"/>
              <a:cs typeface="Hepta Slab"/>
              <a:sym typeface="Hepta Slab"/>
            </a:endParaRPr>
          </a:p>
        </p:txBody>
      </p:sp>
      <p:sp>
        <p:nvSpPr>
          <p:cNvPr id="134" name="Google Shape;134;p31"/>
          <p:cNvSpPr txBox="1"/>
          <p:nvPr/>
        </p:nvSpPr>
        <p:spPr>
          <a:xfrm>
            <a:off x="0" y="4773850"/>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50">
                <a:latin typeface="Times New Roman"/>
                <a:ea typeface="Times New Roman"/>
                <a:cs typeface="Times New Roman"/>
                <a:sym typeface="Times New Roman"/>
              </a:rPr>
              <a:t> These slides have been created by Plainville Community Schools and are not official IM materials. Images and language are taken from IM Grade 4, Unit 1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32"/>
          <p:cNvSpPr txBox="1"/>
          <p:nvPr>
            <p:ph idx="4294967295" type="title"/>
          </p:nvPr>
        </p:nvSpPr>
        <p:spPr>
          <a:xfrm>
            <a:off x="502050" y="133550"/>
            <a:ext cx="8139900" cy="73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2200">
                <a:solidFill>
                  <a:srgbClr val="434343"/>
                </a:solidFill>
                <a:latin typeface="Hepta Slab"/>
                <a:ea typeface="Hepta Slab"/>
                <a:cs typeface="Hepta Slab"/>
                <a:sym typeface="Hepta Slab"/>
              </a:rPr>
              <a:t>Unit 1 Progression Overview</a:t>
            </a:r>
            <a:endParaRPr b="0" sz="200">
              <a:solidFill>
                <a:srgbClr val="434343"/>
              </a:solidFill>
              <a:latin typeface="Hepta Slab"/>
              <a:ea typeface="Hepta Slab"/>
              <a:cs typeface="Hepta Slab"/>
              <a:sym typeface="Hepta Slab"/>
            </a:endParaRPr>
          </a:p>
          <a:p>
            <a:pPr indent="0" lvl="0" marL="0" rtl="0" algn="l">
              <a:spcBef>
                <a:spcPts val="0"/>
              </a:spcBef>
              <a:spcAft>
                <a:spcPts val="0"/>
              </a:spcAft>
              <a:buNone/>
            </a:pPr>
            <a:r>
              <a:t/>
            </a:r>
            <a:endParaRPr b="0" sz="200">
              <a:solidFill>
                <a:srgbClr val="434343"/>
              </a:solidFill>
              <a:latin typeface="Hepta Slab"/>
              <a:ea typeface="Hepta Slab"/>
              <a:cs typeface="Hepta Slab"/>
              <a:sym typeface="Hepta Slab"/>
            </a:endParaRPr>
          </a:p>
          <a:p>
            <a:pPr indent="0" lvl="0" marL="0" rtl="0" algn="ctr">
              <a:spcBef>
                <a:spcPts val="0"/>
              </a:spcBef>
              <a:spcAft>
                <a:spcPts val="0"/>
              </a:spcAft>
              <a:buNone/>
            </a:pPr>
            <a:r>
              <a:rPr b="0" lang="en" sz="1800">
                <a:solidFill>
                  <a:srgbClr val="434343"/>
                </a:solidFill>
                <a:latin typeface="Hepta Slab"/>
                <a:ea typeface="Hepta Slab"/>
                <a:cs typeface="Hepta Slab"/>
                <a:sym typeface="Hepta Slab"/>
              </a:rPr>
              <a:t>Factors and Multiples </a:t>
            </a:r>
            <a:endParaRPr b="0" sz="1800">
              <a:solidFill>
                <a:srgbClr val="434343"/>
              </a:solidFill>
              <a:latin typeface="Hepta Slab"/>
              <a:ea typeface="Hepta Slab"/>
              <a:cs typeface="Hepta Slab"/>
              <a:sym typeface="Hepta Slab"/>
            </a:endParaRPr>
          </a:p>
        </p:txBody>
      </p:sp>
      <p:sp>
        <p:nvSpPr>
          <p:cNvPr id="140" name="Google Shape;140;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grpSp>
        <p:nvGrpSpPr>
          <p:cNvPr id="141" name="Google Shape;141;p32"/>
          <p:cNvGrpSpPr/>
          <p:nvPr/>
        </p:nvGrpSpPr>
        <p:grpSpPr>
          <a:xfrm>
            <a:off x="5624292" y="938763"/>
            <a:ext cx="3305700" cy="2044690"/>
            <a:chOff x="5632317" y="1189775"/>
            <a:chExt cx="3305700" cy="2367087"/>
          </a:xfrm>
        </p:grpSpPr>
        <p:sp>
          <p:nvSpPr>
            <p:cNvPr id="142" name="Google Shape;142;p32"/>
            <p:cNvSpPr/>
            <p:nvPr/>
          </p:nvSpPr>
          <p:spPr>
            <a:xfrm>
              <a:off x="5632317" y="1189775"/>
              <a:ext cx="3305700" cy="669000"/>
            </a:xfrm>
            <a:prstGeom prst="chevron">
              <a:avLst>
                <a:gd fmla="val 44221" name="adj"/>
              </a:avLst>
            </a:prstGeom>
            <a:solidFill>
              <a:schemeClr val="accent3"/>
            </a:solidFill>
            <a:ln>
              <a:noFill/>
            </a:ln>
          </p:spPr>
          <p:txBody>
            <a:bodyPr anchorCtr="0" anchor="ctr" bIns="91425" lIns="91425" spcFirstLastPara="1" rIns="91425" wrap="square" tIns="91425">
              <a:noAutofit/>
            </a:bodyPr>
            <a:lstStyle/>
            <a:p>
              <a:pPr indent="0" lvl="0" marL="457200" rtl="0" algn="l">
                <a:spcBef>
                  <a:spcPts val="0"/>
                </a:spcBef>
                <a:spcAft>
                  <a:spcPts val="0"/>
                </a:spcAft>
                <a:buNone/>
              </a:pPr>
              <a:r>
                <a:rPr lang="en">
                  <a:latin typeface="Quicksand"/>
                  <a:ea typeface="Quicksand"/>
                  <a:cs typeface="Quicksand"/>
                  <a:sym typeface="Quicksand"/>
                </a:rPr>
                <a:t> Throughout the Unit</a:t>
              </a:r>
              <a:endParaRPr sz="2400">
                <a:solidFill>
                  <a:srgbClr val="FFFFFF"/>
                </a:solidFill>
                <a:latin typeface="Amatic SC"/>
                <a:ea typeface="Amatic SC"/>
                <a:cs typeface="Amatic SC"/>
                <a:sym typeface="Amatic SC"/>
              </a:endParaRPr>
            </a:p>
          </p:txBody>
        </p:sp>
        <p:sp>
          <p:nvSpPr>
            <p:cNvPr id="143" name="Google Shape;143;p32"/>
            <p:cNvSpPr txBox="1"/>
            <p:nvPr/>
          </p:nvSpPr>
          <p:spPr>
            <a:xfrm>
              <a:off x="6064550" y="1968962"/>
              <a:ext cx="2328900" cy="15879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Build upon multiplication and division fluency from grade 3 and prepare for the work of the unit with deepening understanding of factors and multiples.</a:t>
              </a:r>
              <a:endParaRPr sz="1200">
                <a:solidFill>
                  <a:schemeClr val="dk1"/>
                </a:solidFill>
                <a:latin typeface="Quicksand"/>
                <a:ea typeface="Quicksand"/>
                <a:cs typeface="Quicksand"/>
                <a:sym typeface="Quicksand"/>
              </a:endParaRPr>
            </a:p>
          </p:txBody>
        </p:sp>
      </p:grpSp>
      <p:grpSp>
        <p:nvGrpSpPr>
          <p:cNvPr id="144" name="Google Shape;144;p32"/>
          <p:cNvGrpSpPr/>
          <p:nvPr/>
        </p:nvGrpSpPr>
        <p:grpSpPr>
          <a:xfrm>
            <a:off x="0" y="938786"/>
            <a:ext cx="3546900" cy="2763658"/>
            <a:chOff x="0" y="1189989"/>
            <a:chExt cx="3546900" cy="3199419"/>
          </a:xfrm>
        </p:grpSpPr>
        <p:sp>
          <p:nvSpPr>
            <p:cNvPr id="145" name="Google Shape;145;p32"/>
            <p:cNvSpPr/>
            <p:nvPr/>
          </p:nvSpPr>
          <p:spPr>
            <a:xfrm>
              <a:off x="0" y="1189989"/>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6" name="Google Shape;146;p32"/>
            <p:cNvSpPr txBox="1"/>
            <p:nvPr/>
          </p:nvSpPr>
          <p:spPr>
            <a:xfrm>
              <a:off x="283700" y="1975908"/>
              <a:ext cx="2466300" cy="24135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Determine if a number is prime or composite.</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Explain what it means to be a factor or a multiple of a whole number.</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Relate the side lengths and area of a rectangle to factors and multiples.</a:t>
              </a:r>
              <a:endParaRPr sz="1200">
                <a:solidFill>
                  <a:schemeClr val="dk1"/>
                </a:solidFill>
                <a:latin typeface="Quicksand"/>
                <a:ea typeface="Quicksand"/>
                <a:cs typeface="Quicksand"/>
                <a:sym typeface="Quicksand"/>
              </a:endParaRPr>
            </a:p>
          </p:txBody>
        </p:sp>
      </p:grpSp>
      <p:grpSp>
        <p:nvGrpSpPr>
          <p:cNvPr id="147" name="Google Shape;147;p32"/>
          <p:cNvGrpSpPr/>
          <p:nvPr/>
        </p:nvGrpSpPr>
        <p:grpSpPr>
          <a:xfrm>
            <a:off x="2919154" y="938763"/>
            <a:ext cx="3305700" cy="2399676"/>
            <a:chOff x="2944204" y="1189775"/>
            <a:chExt cx="3305700" cy="2778046"/>
          </a:xfrm>
        </p:grpSpPr>
        <p:sp>
          <p:nvSpPr>
            <p:cNvPr id="148" name="Google Shape;148;p32"/>
            <p:cNvSpPr/>
            <p:nvPr/>
          </p:nvSpPr>
          <p:spPr>
            <a:xfrm>
              <a:off x="2944204" y="1189775"/>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9" name="Google Shape;149;p32"/>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Apply multiplication fluency within 100 and the relationship between multiplication and division to find factor pairs and multiples.</a:t>
              </a:r>
              <a:endParaRPr sz="1200">
                <a:solidFill>
                  <a:schemeClr val="dk1"/>
                </a:solidFill>
                <a:latin typeface="Quicksand"/>
                <a:ea typeface="Quicksand"/>
                <a:cs typeface="Quicksand"/>
                <a:sym typeface="Quicksand"/>
              </a:endParaRPr>
            </a:p>
          </p:txBody>
        </p:sp>
      </p:grpSp>
      <p:sp>
        <p:nvSpPr>
          <p:cNvPr id="150" name="Google Shape;150;p32"/>
          <p:cNvSpPr txBox="1"/>
          <p:nvPr/>
        </p:nvSpPr>
        <p:spPr>
          <a:xfrm>
            <a:off x="972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1-4</a:t>
            </a:r>
            <a:endParaRPr>
              <a:latin typeface="Quicksand"/>
              <a:ea typeface="Quicksand"/>
              <a:cs typeface="Quicksand"/>
              <a:sym typeface="Quicksand"/>
            </a:endParaRPr>
          </a:p>
          <a:p>
            <a:pPr indent="0" lvl="0" marL="0" rtl="0" algn="ctr">
              <a:spcBef>
                <a:spcPts val="0"/>
              </a:spcBef>
              <a:spcAft>
                <a:spcPts val="0"/>
              </a:spcAft>
              <a:buNone/>
            </a:pPr>
            <a:r>
              <a:t/>
            </a:r>
            <a:endParaRPr sz="1000">
              <a:latin typeface="Quicksand"/>
              <a:ea typeface="Quicksand"/>
              <a:cs typeface="Quicksand"/>
              <a:sym typeface="Quicksand"/>
            </a:endParaRPr>
          </a:p>
        </p:txBody>
      </p:sp>
      <p:sp>
        <p:nvSpPr>
          <p:cNvPr id="151" name="Google Shape;151;p32"/>
          <p:cNvSpPr txBox="1"/>
          <p:nvPr/>
        </p:nvSpPr>
        <p:spPr>
          <a:xfrm>
            <a:off x="31651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5-8</a:t>
            </a:r>
            <a:endParaRPr>
              <a:latin typeface="Quicksand"/>
              <a:ea typeface="Quicksand"/>
              <a:cs typeface="Quicksand"/>
              <a:sym typeface="Quicksand"/>
            </a:endParaRPr>
          </a:p>
          <a:p>
            <a:pPr indent="0" lvl="0" marL="0" rtl="0" algn="ctr">
              <a:spcBef>
                <a:spcPts val="0"/>
              </a:spcBef>
              <a:spcAft>
                <a:spcPts val="0"/>
              </a:spcAft>
              <a:buNone/>
            </a:pPr>
            <a:r>
              <a:t/>
            </a:r>
            <a:endParaRPr sz="1000">
              <a:latin typeface="Quicksand"/>
              <a:ea typeface="Quicksand"/>
              <a:cs typeface="Quicksand"/>
              <a:sym typeface="Quicksand"/>
            </a:endParaRPr>
          </a:p>
        </p:txBody>
      </p:sp>
      <p:pic>
        <p:nvPicPr>
          <p:cNvPr id="152" name="Google Shape;152;p32"/>
          <p:cNvPicPr preferRelativeResize="0"/>
          <p:nvPr/>
        </p:nvPicPr>
        <p:blipFill>
          <a:blip r:embed="rId3">
            <a:alphaModFix/>
          </a:blip>
          <a:stretch>
            <a:fillRect/>
          </a:stretch>
        </p:blipFill>
        <p:spPr>
          <a:xfrm>
            <a:off x="337050" y="3521225"/>
            <a:ext cx="2828050" cy="1545442"/>
          </a:xfrm>
          <a:prstGeom prst="rect">
            <a:avLst/>
          </a:prstGeom>
          <a:noFill/>
          <a:ln>
            <a:noFill/>
          </a:ln>
        </p:spPr>
      </p:pic>
      <p:pic>
        <p:nvPicPr>
          <p:cNvPr id="153" name="Google Shape;153;p32"/>
          <p:cNvPicPr preferRelativeResize="0"/>
          <p:nvPr/>
        </p:nvPicPr>
        <p:blipFill>
          <a:blip r:embed="rId4">
            <a:alphaModFix/>
          </a:blip>
          <a:stretch>
            <a:fillRect/>
          </a:stretch>
        </p:blipFill>
        <p:spPr>
          <a:xfrm>
            <a:off x="3691602" y="3461677"/>
            <a:ext cx="4539373" cy="15454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157" name="Shape 157"/>
        <p:cNvGrpSpPr/>
        <p:nvPr/>
      </p:nvGrpSpPr>
      <p:grpSpPr>
        <a:xfrm>
          <a:off x="0" y="0"/>
          <a:ext cx="0" cy="0"/>
          <a:chOff x="0" y="0"/>
          <a:chExt cx="0" cy="0"/>
        </a:xfrm>
      </p:grpSpPr>
      <p:sp>
        <p:nvSpPr>
          <p:cNvPr id="158" name="Google Shape;158;p33">
            <a:hlinkClick action="ppaction://hlinksldjump" r:id="rId3"/>
          </p:cNvPr>
          <p:cNvSpPr txBox="1"/>
          <p:nvPr/>
        </p:nvSpPr>
        <p:spPr>
          <a:xfrm>
            <a:off x="5249663" y="1537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45818E"/>
              </a:solidFill>
              <a:latin typeface="Hepta Slab"/>
              <a:ea typeface="Hepta Slab"/>
              <a:cs typeface="Hepta Slab"/>
              <a:sym typeface="Hepta Slab"/>
            </a:endParaRPr>
          </a:p>
        </p:txBody>
      </p:sp>
      <p:sp>
        <p:nvSpPr>
          <p:cNvPr id="159" name="Google Shape;159;p33">
            <a:hlinkClick action="ppaction://hlinksldjump" r:id="rId5"/>
          </p:cNvPr>
          <p:cNvSpPr txBox="1"/>
          <p:nvPr/>
        </p:nvSpPr>
        <p:spPr>
          <a:xfrm>
            <a:off x="6422475" y="1537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45818E"/>
              </a:solidFill>
              <a:latin typeface="Hepta Slab"/>
              <a:ea typeface="Hepta Slab"/>
              <a:cs typeface="Hepta Slab"/>
              <a:sym typeface="Hepta Slab"/>
            </a:endParaRPr>
          </a:p>
        </p:txBody>
      </p:sp>
      <p:sp>
        <p:nvSpPr>
          <p:cNvPr id="160" name="Google Shape;160;p33">
            <a:hlinkClick action="ppaction://hlinksldjump" r:id="rId7"/>
          </p:cNvPr>
          <p:cNvSpPr txBox="1"/>
          <p:nvPr/>
        </p:nvSpPr>
        <p:spPr>
          <a:xfrm>
            <a:off x="675775" y="258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45818E"/>
              </a:solidFill>
              <a:latin typeface="Hepta Slab"/>
              <a:ea typeface="Hepta Slab"/>
              <a:cs typeface="Hepta Slab"/>
              <a:sym typeface="Hepta Slab"/>
            </a:endParaRPr>
          </a:p>
        </p:txBody>
      </p:sp>
      <p:sp>
        <p:nvSpPr>
          <p:cNvPr id="161" name="Google Shape;161;p33">
            <a:hlinkClick action="ppaction://hlinksldjump" r:id="rId9"/>
          </p:cNvPr>
          <p:cNvSpPr txBox="1"/>
          <p:nvPr/>
        </p:nvSpPr>
        <p:spPr>
          <a:xfrm>
            <a:off x="1731300" y="258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45818E"/>
              </a:solidFill>
              <a:latin typeface="Hepta Slab"/>
              <a:ea typeface="Hepta Slab"/>
              <a:cs typeface="Hepta Slab"/>
              <a:sym typeface="Hepta Slab"/>
            </a:endParaRPr>
          </a:p>
        </p:txBody>
      </p:sp>
      <p:sp>
        <p:nvSpPr>
          <p:cNvPr id="162" name="Google Shape;162;p33">
            <a:hlinkClick action="ppaction://hlinksldjump" r:id="rId11"/>
          </p:cNvPr>
          <p:cNvSpPr txBox="1"/>
          <p:nvPr/>
        </p:nvSpPr>
        <p:spPr>
          <a:xfrm>
            <a:off x="2943175" y="258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45818E"/>
              </a:solidFill>
              <a:latin typeface="Hepta Slab"/>
              <a:ea typeface="Hepta Slab"/>
              <a:cs typeface="Hepta Slab"/>
              <a:sym typeface="Hepta Slab"/>
            </a:endParaRPr>
          </a:p>
        </p:txBody>
      </p:sp>
      <p:sp>
        <p:nvSpPr>
          <p:cNvPr id="163" name="Google Shape;163;p33">
            <a:hlinkClick action="ppaction://hlinksldjump" r:id="rId14"/>
          </p:cNvPr>
          <p:cNvSpPr txBox="1"/>
          <p:nvPr/>
        </p:nvSpPr>
        <p:spPr>
          <a:xfrm>
            <a:off x="4076875" y="258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45818E"/>
              </a:solidFill>
              <a:latin typeface="Hepta Slab"/>
              <a:ea typeface="Hepta Slab"/>
              <a:cs typeface="Hepta Slab"/>
              <a:sym typeface="Hepta Slab"/>
            </a:endParaRPr>
          </a:p>
        </p:txBody>
      </p:sp>
      <p:sp>
        <p:nvSpPr>
          <p:cNvPr id="164" name="Google Shape;164;p33">
            <a:hlinkClick/>
          </p:cNvPr>
          <p:cNvSpPr txBox="1"/>
          <p:nvPr/>
        </p:nvSpPr>
        <p:spPr>
          <a:xfrm>
            <a:off x="5210575" y="258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extLst>
                    <a:ext uri="{A12FA001-AC4F-418D-AE19-62706E023703}">
                      <ahyp:hlinkClr val="tx"/>
                    </a:ext>
                  </a:extLst>
                </a:hlinkClick>
              </a:rPr>
              <a:t>7</a:t>
            </a:r>
            <a:endParaRPr b="1" sz="2200">
              <a:solidFill>
                <a:srgbClr val="45818E"/>
              </a:solidFill>
              <a:latin typeface="Hepta Slab"/>
              <a:ea typeface="Hepta Slab"/>
              <a:cs typeface="Hepta Slab"/>
              <a:sym typeface="Hepta Slab"/>
            </a:endParaRPr>
          </a:p>
        </p:txBody>
      </p:sp>
      <p:pic>
        <p:nvPicPr>
          <p:cNvPr id="165" name="Google Shape;165;p33">
            <a:hlinkClick r:id="rId17"/>
          </p:cNvPr>
          <p:cNvPicPr preferRelativeResize="0"/>
          <p:nvPr/>
        </p:nvPicPr>
        <p:blipFill>
          <a:blip r:embed="rId18">
            <a:alphaModFix/>
          </a:blip>
          <a:stretch>
            <a:fillRect/>
          </a:stretch>
        </p:blipFill>
        <p:spPr>
          <a:xfrm>
            <a:off x="7340311" y="2203825"/>
            <a:ext cx="548700" cy="560038"/>
          </a:xfrm>
          <a:prstGeom prst="rect">
            <a:avLst/>
          </a:prstGeom>
          <a:noFill/>
          <a:ln cap="flat" cmpd="sng" w="38100">
            <a:solidFill>
              <a:srgbClr val="595959"/>
            </a:solidFill>
            <a:prstDash val="solid"/>
            <a:round/>
            <a:headEnd len="sm" w="sm" type="none"/>
            <a:tailEnd len="sm" w="sm" type="none"/>
          </a:ln>
        </p:spPr>
      </p:pic>
      <p:sp>
        <p:nvSpPr>
          <p:cNvPr id="166" name="Google Shape;166;p33">
            <a:hlinkClick/>
          </p:cNvPr>
          <p:cNvSpPr txBox="1"/>
          <p:nvPr/>
        </p:nvSpPr>
        <p:spPr>
          <a:xfrm>
            <a:off x="6422450" y="258335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extLst>
                    <a:ext uri="{A12FA001-AC4F-418D-AE19-62706E023703}">
                      <ahyp:hlinkClr val="tx"/>
                    </a:ext>
                  </a:extLst>
                </a:hlinkClick>
              </a:rPr>
              <a:t>L8</a:t>
            </a:r>
            <a:endParaRPr b="1" sz="2200">
              <a:solidFill>
                <a:srgbClr val="45818E"/>
              </a:solidFill>
              <a:latin typeface="Hepta Slab"/>
              <a:ea typeface="Hepta Slab"/>
              <a:cs typeface="Hepta Slab"/>
              <a:sym typeface="Hepta Slab"/>
            </a:endParaRPr>
          </a:p>
        </p:txBody>
      </p:sp>
      <p:grpSp>
        <p:nvGrpSpPr>
          <p:cNvPr id="167" name="Google Shape;167;p33"/>
          <p:cNvGrpSpPr/>
          <p:nvPr/>
        </p:nvGrpSpPr>
        <p:grpSpPr>
          <a:xfrm>
            <a:off x="8000373" y="283909"/>
            <a:ext cx="780563" cy="669288"/>
            <a:chOff x="570875" y="4322250"/>
            <a:chExt cx="443300" cy="443325"/>
          </a:xfrm>
        </p:grpSpPr>
        <p:sp>
          <p:nvSpPr>
            <p:cNvPr id="168" name="Google Shape;168;p33"/>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33"/>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3"/>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33"/>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2" name="Google Shape;172;p33"/>
          <p:cNvSpPr txBox="1"/>
          <p:nvPr/>
        </p:nvSpPr>
        <p:spPr>
          <a:xfrm>
            <a:off x="1680950" y="583250"/>
            <a:ext cx="5276100" cy="5799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1 Quick Links</a:t>
            </a:r>
            <a:endParaRPr sz="3200">
              <a:solidFill>
                <a:srgbClr val="434343"/>
              </a:solidFill>
              <a:latin typeface="Gayathri"/>
              <a:ea typeface="Gayathri"/>
              <a:cs typeface="Gayathri"/>
              <a:sym typeface="Gayathri"/>
            </a:endParaRPr>
          </a:p>
        </p:txBody>
      </p:sp>
      <p:sp>
        <p:nvSpPr>
          <p:cNvPr id="173" name="Google Shape;173;p33">
            <a:hlinkClick action="ppaction://hlinksldjump" r:id="rId19"/>
          </p:cNvPr>
          <p:cNvSpPr txBox="1"/>
          <p:nvPr/>
        </p:nvSpPr>
        <p:spPr>
          <a:xfrm>
            <a:off x="4076875" y="1537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20">
                  <a:extLst>
                    <a:ext uri="{A12FA001-AC4F-418D-AE19-62706E023703}">
                      <ahyp:hlinkClr val="tx"/>
                    </a:ext>
                  </a:extLst>
                </a:hlinkClick>
              </a:rPr>
              <a:t>Adapt 4</a:t>
            </a:r>
            <a:endParaRPr b="1" sz="1000">
              <a:solidFill>
                <a:srgbClr val="434343"/>
              </a:solidFill>
              <a:latin typeface="Hepta Slab"/>
              <a:ea typeface="Hepta Slab"/>
              <a:cs typeface="Hepta Slab"/>
              <a:sym typeface="Hepta Slab"/>
            </a:endParaRPr>
          </a:p>
        </p:txBody>
      </p:sp>
      <p:sp>
        <p:nvSpPr>
          <p:cNvPr id="174" name="Google Shape;174;p33">
            <a:hlinkClick action="ppaction://hlinksldjump" r:id="rId21"/>
          </p:cNvPr>
          <p:cNvSpPr txBox="1"/>
          <p:nvPr/>
        </p:nvSpPr>
        <p:spPr>
          <a:xfrm>
            <a:off x="2943175" y="1537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22">
                  <a:extLst>
                    <a:ext uri="{A12FA001-AC4F-418D-AE19-62706E023703}">
                      <ahyp:hlinkClr val="tx"/>
                    </a:ext>
                  </a:extLst>
                </a:hlinkClick>
              </a:rPr>
              <a:t>Adapt 3</a:t>
            </a:r>
            <a:endParaRPr b="1" sz="1000">
              <a:solidFill>
                <a:srgbClr val="434343"/>
              </a:solidFill>
              <a:latin typeface="Hepta Slab"/>
              <a:ea typeface="Hepta Slab"/>
              <a:cs typeface="Hepta Slab"/>
              <a:sym typeface="Hepta Slab"/>
            </a:endParaRPr>
          </a:p>
        </p:txBody>
      </p:sp>
      <p:sp>
        <p:nvSpPr>
          <p:cNvPr id="175" name="Google Shape;175;p33">
            <a:hlinkClick action="ppaction://hlinksldjump" r:id="rId23"/>
          </p:cNvPr>
          <p:cNvSpPr txBox="1"/>
          <p:nvPr/>
        </p:nvSpPr>
        <p:spPr>
          <a:xfrm>
            <a:off x="675775" y="1537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24">
                  <a:extLst>
                    <a:ext uri="{A12FA001-AC4F-418D-AE19-62706E023703}">
                      <ahyp:hlinkClr val="tx"/>
                    </a:ext>
                  </a:extLst>
                </a:hlinkClick>
              </a:rPr>
              <a:t>Adapt 1</a:t>
            </a:r>
            <a:endParaRPr b="1" sz="1000">
              <a:solidFill>
                <a:srgbClr val="434343"/>
              </a:solidFill>
              <a:latin typeface="Hepta Slab"/>
              <a:ea typeface="Hepta Slab"/>
              <a:cs typeface="Hepta Slab"/>
              <a:sym typeface="Hepta Slab"/>
            </a:endParaRPr>
          </a:p>
        </p:txBody>
      </p:sp>
      <p:sp>
        <p:nvSpPr>
          <p:cNvPr id="176" name="Google Shape;176;p33">
            <a:hlinkClick action="ppaction://hlinksldjump" r:id="rId25"/>
          </p:cNvPr>
          <p:cNvSpPr txBox="1"/>
          <p:nvPr/>
        </p:nvSpPr>
        <p:spPr>
          <a:xfrm>
            <a:off x="1731300" y="15371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26">
                  <a:extLst>
                    <a:ext uri="{A12FA001-AC4F-418D-AE19-62706E023703}">
                      <ahyp:hlinkClr val="tx"/>
                    </a:ext>
                  </a:extLst>
                </a:hlinkClick>
              </a:rPr>
              <a:t>Adapt 2</a:t>
            </a:r>
            <a:endParaRPr b="1" sz="1000">
              <a:solidFill>
                <a:srgbClr val="434343"/>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180" name="Shape 180"/>
        <p:cNvGrpSpPr/>
        <p:nvPr/>
      </p:nvGrpSpPr>
      <p:grpSpPr>
        <a:xfrm>
          <a:off x="0" y="0"/>
          <a:ext cx="0" cy="0"/>
          <a:chOff x="0" y="0"/>
          <a:chExt cx="0" cy="0"/>
        </a:xfrm>
      </p:grpSpPr>
      <p:sp>
        <p:nvSpPr>
          <p:cNvPr id="181" name="Google Shape;181;p34"/>
          <p:cNvSpPr txBox="1"/>
          <p:nvPr>
            <p:ph type="ctrTitle"/>
          </p:nvPr>
        </p:nvSpPr>
        <p:spPr>
          <a:xfrm>
            <a:off x="1259875" y="2019150"/>
            <a:ext cx="6461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Area of Rectangles</a:t>
            </a:r>
            <a:endParaRPr sz="4400">
              <a:solidFill>
                <a:srgbClr val="434343"/>
              </a:solidFill>
              <a:latin typeface="Hepta Slab"/>
              <a:ea typeface="Hepta Slab"/>
              <a:cs typeface="Hepta Slab"/>
              <a:sym typeface="Hepta Slab"/>
            </a:endParaRPr>
          </a:p>
        </p:txBody>
      </p:sp>
      <p:sp>
        <p:nvSpPr>
          <p:cNvPr id="182" name="Google Shape;182;p34"/>
          <p:cNvSpPr txBox="1"/>
          <p:nvPr/>
        </p:nvSpPr>
        <p:spPr>
          <a:xfrm>
            <a:off x="2698200" y="2757150"/>
            <a:ext cx="42534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find the area of more rectangles.</a:t>
            </a:r>
            <a:endParaRPr>
              <a:latin typeface="Quicksand"/>
              <a:ea typeface="Quicksand"/>
              <a:cs typeface="Quicksand"/>
              <a:sym typeface="Quicksand"/>
            </a:endParaRPr>
          </a:p>
        </p:txBody>
      </p:sp>
      <p:sp>
        <p:nvSpPr>
          <p:cNvPr id="183" name="Google Shape;183;p34"/>
          <p:cNvSpPr/>
          <p:nvPr/>
        </p:nvSpPr>
        <p:spPr>
          <a:xfrm>
            <a:off x="261912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3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3.MD.C.6</a:t>
            </a:r>
            <a:endParaRPr sz="1100">
              <a:latin typeface="Quicksand"/>
              <a:ea typeface="Quicksand"/>
              <a:cs typeface="Quicksand"/>
              <a:sym typeface="Quicksand"/>
            </a:endParaRPr>
          </a:p>
        </p:txBody>
      </p:sp>
      <p:sp>
        <p:nvSpPr>
          <p:cNvPr id="185" name="Google Shape;185;p34"/>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1</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89" name="Shape 189"/>
        <p:cNvGrpSpPr/>
        <p:nvPr/>
      </p:nvGrpSpPr>
      <p:grpSpPr>
        <a:xfrm>
          <a:off x="0" y="0"/>
          <a:ext cx="0" cy="0"/>
          <a:chOff x="0" y="0"/>
          <a:chExt cx="0" cy="0"/>
        </a:xfrm>
      </p:grpSpPr>
      <p:sp>
        <p:nvSpPr>
          <p:cNvPr id="190" name="Google Shape;190;p35"/>
          <p:cNvSpPr txBox="1"/>
          <p:nvPr>
            <p:ph type="ctrTitle"/>
          </p:nvPr>
        </p:nvSpPr>
        <p:spPr>
          <a:xfrm>
            <a:off x="623875" y="2994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Which One  Doesn’t Belong? </a:t>
            </a:r>
            <a:endParaRPr b="0" sz="3000">
              <a:solidFill>
                <a:schemeClr val="accent5"/>
              </a:solidFill>
              <a:latin typeface="Hepta Slab"/>
              <a:ea typeface="Hepta Slab"/>
              <a:cs typeface="Hepta Slab"/>
              <a:sym typeface="Hepta Slab"/>
            </a:endParaRPr>
          </a:p>
        </p:txBody>
      </p:sp>
      <p:sp>
        <p:nvSpPr>
          <p:cNvPr id="191" name="Google Shape;191;p3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92" name="Google Shape;192;p35"/>
          <p:cNvPicPr preferRelativeResize="0"/>
          <p:nvPr/>
        </p:nvPicPr>
        <p:blipFill>
          <a:blip r:embed="rId3">
            <a:alphaModFix/>
          </a:blip>
          <a:stretch>
            <a:fillRect/>
          </a:stretch>
        </p:blipFill>
        <p:spPr>
          <a:xfrm>
            <a:off x="2624625" y="952574"/>
            <a:ext cx="3894750" cy="3265525"/>
          </a:xfrm>
          <a:prstGeom prst="rect">
            <a:avLst/>
          </a:prstGeom>
          <a:noFill/>
          <a:ln>
            <a:noFill/>
          </a:ln>
        </p:spPr>
      </p:pic>
      <p:sp>
        <p:nvSpPr>
          <p:cNvPr id="193" name="Google Shape;193;p35"/>
          <p:cNvSpPr txBox="1"/>
          <p:nvPr/>
        </p:nvSpPr>
        <p:spPr>
          <a:xfrm>
            <a:off x="669350" y="3784700"/>
            <a:ext cx="7947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a:latin typeface="Hepta Slab"/>
                <a:ea typeface="Hepta Slab"/>
                <a:cs typeface="Hepta Slab"/>
                <a:sym typeface="Hepta Slab"/>
              </a:rPr>
              <a:t>How did you determine the </a:t>
            </a:r>
            <a:r>
              <a:rPr b="1" lang="en">
                <a:latin typeface="Hepta Slab"/>
                <a:ea typeface="Hepta Slab"/>
                <a:cs typeface="Hepta Slab"/>
                <a:sym typeface="Hepta Slab"/>
              </a:rPr>
              <a:t>total</a:t>
            </a:r>
            <a:r>
              <a:rPr b="1" lang="en">
                <a:latin typeface="Hepta Slab"/>
                <a:ea typeface="Hepta Slab"/>
                <a:cs typeface="Hepta Slab"/>
                <a:sym typeface="Hepta Slab"/>
              </a:rPr>
              <a:t> number for each image?</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
                                        </p:tgtEl>
                                        <p:attrNameLst>
                                          <p:attrName>style.visibility</p:attrName>
                                        </p:attrNameLst>
                                      </p:cBhvr>
                                      <p:to>
                                        <p:strVal val="visible"/>
                                      </p:to>
                                    </p:set>
                                    <p:animEffect filter="fade" transition="in">
                                      <p:cBhvr>
                                        <p:cTn dur="1000"/>
                                        <p:tgtEl>
                                          <p:spTgt spid="1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97" name="Shape 197"/>
        <p:cNvGrpSpPr/>
        <p:nvPr/>
      </p:nvGrpSpPr>
      <p:grpSpPr>
        <a:xfrm>
          <a:off x="0" y="0"/>
          <a:ext cx="0" cy="0"/>
          <a:chOff x="0" y="0"/>
          <a:chExt cx="0" cy="0"/>
        </a:xfrm>
      </p:grpSpPr>
      <p:sp>
        <p:nvSpPr>
          <p:cNvPr id="198" name="Google Shape;198;p36"/>
          <p:cNvSpPr txBox="1"/>
          <p:nvPr>
            <p:ph type="ctrTitle"/>
          </p:nvPr>
        </p:nvSpPr>
        <p:spPr>
          <a:xfrm>
            <a:off x="1449150" y="516775"/>
            <a:ext cx="62457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 What Did I Create?</a:t>
            </a:r>
            <a:endParaRPr b="0" sz="3000">
              <a:solidFill>
                <a:schemeClr val="accent5"/>
              </a:solidFill>
              <a:latin typeface="Hepta Slab"/>
              <a:ea typeface="Hepta Slab"/>
              <a:cs typeface="Hepta Slab"/>
              <a:sym typeface="Hepta Slab"/>
            </a:endParaRPr>
          </a:p>
        </p:txBody>
      </p:sp>
      <p:sp>
        <p:nvSpPr>
          <p:cNvPr id="199" name="Google Shape;199;p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00" name="Google Shape;200;p36"/>
          <p:cNvSpPr txBox="1"/>
          <p:nvPr/>
        </p:nvSpPr>
        <p:spPr>
          <a:xfrm>
            <a:off x="543250" y="1108750"/>
            <a:ext cx="4857000" cy="359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Hepta Slab"/>
                <a:ea typeface="Hepta Slab"/>
                <a:cs typeface="Hepta Slab"/>
                <a:sym typeface="Hepta Slab"/>
              </a:rPr>
              <a:t>1. Can you and your </a:t>
            </a:r>
            <a:r>
              <a:rPr lang="en" sz="1300">
                <a:solidFill>
                  <a:schemeClr val="dk1"/>
                </a:solidFill>
                <a:latin typeface="Hepta Slab"/>
                <a:ea typeface="Hepta Slab"/>
                <a:cs typeface="Hepta Slab"/>
                <a:sym typeface="Hepta Slab"/>
              </a:rPr>
              <a:t>partner draw the same rectangle without looking at each other’s drawings?</a:t>
            </a:r>
            <a:endParaRPr sz="13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300">
              <a:solidFill>
                <a:schemeClr val="dk1"/>
              </a:solidFill>
              <a:latin typeface="Hepta Slab"/>
              <a:ea typeface="Hepta Slab"/>
              <a:cs typeface="Hepta Slab"/>
              <a:sym typeface="Hepta Slab"/>
            </a:endParaRPr>
          </a:p>
          <a:p>
            <a:pPr indent="-311150" lvl="0" marL="457200" rtl="0" algn="l">
              <a:spcBef>
                <a:spcPts val="0"/>
              </a:spcBef>
              <a:spcAft>
                <a:spcPts val="0"/>
              </a:spcAft>
              <a:buClr>
                <a:schemeClr val="dk1"/>
              </a:buClr>
              <a:buSzPts val="1300"/>
              <a:buFont typeface="Hepta Slab"/>
              <a:buChar char="●"/>
            </a:pPr>
            <a:r>
              <a:rPr lang="en" sz="1300">
                <a:solidFill>
                  <a:schemeClr val="dk1"/>
                </a:solidFill>
                <a:latin typeface="Hepta Slab"/>
                <a:ea typeface="Hepta Slab"/>
                <a:cs typeface="Hepta Slab"/>
                <a:sym typeface="Hepta Slab"/>
              </a:rPr>
              <a:t>Partner A: Draw a rectangle on one of the grids provided. Describe it to your partner without telling them the total number of squares.</a:t>
            </a:r>
            <a:endParaRPr sz="13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300">
              <a:solidFill>
                <a:schemeClr val="dk1"/>
              </a:solidFill>
              <a:latin typeface="Hepta Slab"/>
              <a:ea typeface="Hepta Slab"/>
              <a:cs typeface="Hepta Slab"/>
              <a:sym typeface="Hepta Slab"/>
            </a:endParaRPr>
          </a:p>
          <a:p>
            <a:pPr indent="-311150" lvl="0" marL="457200" rtl="0" algn="l">
              <a:spcBef>
                <a:spcPts val="0"/>
              </a:spcBef>
              <a:spcAft>
                <a:spcPts val="0"/>
              </a:spcAft>
              <a:buClr>
                <a:schemeClr val="dk1"/>
              </a:buClr>
              <a:buSzPts val="1300"/>
              <a:buFont typeface="Hepta Slab"/>
              <a:buChar char="●"/>
            </a:pPr>
            <a:r>
              <a:rPr lang="en" sz="1300">
                <a:solidFill>
                  <a:schemeClr val="dk1"/>
                </a:solidFill>
                <a:latin typeface="Hepta Slab"/>
                <a:ea typeface="Hepta Slab"/>
                <a:cs typeface="Hepta Slab"/>
                <a:sym typeface="Hepta Slab"/>
              </a:rPr>
              <a:t>Partner B: Draw the rectangle your partner describes to you.</a:t>
            </a:r>
            <a:endParaRPr sz="13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3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1300">
                <a:solidFill>
                  <a:schemeClr val="dk1"/>
                </a:solidFill>
                <a:latin typeface="Hepta Slab"/>
                <a:ea typeface="Hepta Slab"/>
                <a:cs typeface="Hepta Slab"/>
                <a:sym typeface="Hepta Slab"/>
              </a:rPr>
              <a:t>2. Place your two rectangles next to each other.</a:t>
            </a:r>
            <a:endParaRPr sz="13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300">
              <a:solidFill>
                <a:schemeClr val="dk1"/>
              </a:solidFill>
              <a:latin typeface="Hepta Slab"/>
              <a:ea typeface="Hepta Slab"/>
              <a:cs typeface="Hepta Slab"/>
              <a:sym typeface="Hepta Slab"/>
            </a:endParaRPr>
          </a:p>
          <a:p>
            <a:pPr indent="-311150" lvl="0" marL="457200" rtl="0" algn="l">
              <a:spcBef>
                <a:spcPts val="0"/>
              </a:spcBef>
              <a:spcAft>
                <a:spcPts val="0"/>
              </a:spcAft>
              <a:buClr>
                <a:schemeClr val="dk1"/>
              </a:buClr>
              <a:buSzPts val="1300"/>
              <a:buFont typeface="Hepta Slab"/>
              <a:buChar char="●"/>
            </a:pPr>
            <a:r>
              <a:rPr lang="en" sz="1300">
                <a:solidFill>
                  <a:schemeClr val="dk1"/>
                </a:solidFill>
                <a:latin typeface="Hepta Slab"/>
                <a:ea typeface="Hepta Slab"/>
                <a:cs typeface="Hepta Slab"/>
                <a:sym typeface="Hepta Slab"/>
              </a:rPr>
              <a:t>Discuss: What is the same? What is different?</a:t>
            </a:r>
            <a:endParaRPr sz="13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3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1300">
                <a:solidFill>
                  <a:schemeClr val="dk1"/>
                </a:solidFill>
                <a:latin typeface="Hepta Slab"/>
                <a:ea typeface="Hepta Slab"/>
                <a:cs typeface="Hepta Slab"/>
                <a:sym typeface="Hepta Slab"/>
              </a:rPr>
              <a:t>3. Switch roles and repeat.</a:t>
            </a:r>
            <a:endParaRPr sz="1300">
              <a:solidFill>
                <a:schemeClr val="dk1"/>
              </a:solidFill>
              <a:latin typeface="Hepta Slab"/>
              <a:ea typeface="Hepta Slab"/>
              <a:cs typeface="Hepta Slab"/>
              <a:sym typeface="Hepta Slab"/>
            </a:endParaRPr>
          </a:p>
        </p:txBody>
      </p:sp>
      <p:pic>
        <p:nvPicPr>
          <p:cNvPr id="201" name="Google Shape;201;p36"/>
          <p:cNvPicPr preferRelativeResize="0"/>
          <p:nvPr/>
        </p:nvPicPr>
        <p:blipFill>
          <a:blip r:embed="rId3">
            <a:alphaModFix/>
          </a:blip>
          <a:stretch>
            <a:fillRect/>
          </a:stretch>
        </p:blipFill>
        <p:spPr>
          <a:xfrm>
            <a:off x="5480900" y="1415800"/>
            <a:ext cx="2838450" cy="2809875"/>
          </a:xfrm>
          <a:prstGeom prst="rect">
            <a:avLst/>
          </a:prstGeom>
          <a:noFill/>
          <a:ln>
            <a:noFill/>
          </a:ln>
        </p:spPr>
      </p:pic>
      <p:sp>
        <p:nvSpPr>
          <p:cNvPr id="202" name="Google Shape;202;p36"/>
          <p:cNvSpPr txBox="1"/>
          <p:nvPr/>
        </p:nvSpPr>
        <p:spPr>
          <a:xfrm>
            <a:off x="669350" y="3784700"/>
            <a:ext cx="79470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a:latin typeface="Hepta Slab"/>
                <a:ea typeface="Hepta Slab"/>
                <a:cs typeface="Hepta Slab"/>
                <a:sym typeface="Hepta Slab"/>
              </a:rPr>
              <a:t>What language did you use that was most helpful for you to draw the same rectangle they drew?</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2"/>
                                        </p:tgtEl>
                                        <p:attrNameLst>
                                          <p:attrName>style.visibility</p:attrName>
                                        </p:attrNameLst>
                                      </p:cBhvr>
                                      <p:to>
                                        <p:strVal val="visible"/>
                                      </p:to>
                                    </p:set>
                                    <p:animEffect filter="fade" transition="in">
                                      <p:cBhvr>
                                        <p:cTn dur="1000"/>
                                        <p:tgtEl>
                                          <p:spTgt spid="2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6" name="Shape 206"/>
        <p:cNvGrpSpPr/>
        <p:nvPr/>
      </p:nvGrpSpPr>
      <p:grpSpPr>
        <a:xfrm>
          <a:off x="0" y="0"/>
          <a:ext cx="0" cy="0"/>
          <a:chOff x="0" y="0"/>
          <a:chExt cx="0" cy="0"/>
        </a:xfrm>
      </p:grpSpPr>
      <p:sp>
        <p:nvSpPr>
          <p:cNvPr id="207" name="Google Shape;207;p37"/>
          <p:cNvSpPr txBox="1"/>
          <p:nvPr>
            <p:ph type="ctrTitle"/>
          </p:nvPr>
        </p:nvSpPr>
        <p:spPr>
          <a:xfrm>
            <a:off x="2911650" y="458950"/>
            <a:ext cx="33207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Find the Area</a:t>
            </a:r>
            <a:endParaRPr b="0" sz="3000">
              <a:solidFill>
                <a:schemeClr val="accent5"/>
              </a:solidFill>
              <a:latin typeface="Hepta Slab"/>
              <a:ea typeface="Hepta Slab"/>
              <a:cs typeface="Hepta Slab"/>
              <a:sym typeface="Hepta Slab"/>
            </a:endParaRPr>
          </a:p>
        </p:txBody>
      </p:sp>
      <p:sp>
        <p:nvSpPr>
          <p:cNvPr id="208" name="Google Shape;208;p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09" name="Google Shape;209;p37"/>
          <p:cNvSpPr txBox="1"/>
          <p:nvPr/>
        </p:nvSpPr>
        <p:spPr>
          <a:xfrm>
            <a:off x="739750" y="955075"/>
            <a:ext cx="7674900" cy="174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Hepta Slab"/>
                <a:ea typeface="Hepta Slab"/>
                <a:cs typeface="Hepta Slab"/>
                <a:sym typeface="Hepta Slab"/>
              </a:rPr>
              <a:t>Find the area of each rectangle. Include the units in your answer. Explain or show your reasoning.</a:t>
            </a:r>
            <a:endParaRPr sz="1700">
              <a:solidFill>
                <a:schemeClr val="dk1"/>
              </a:solidFill>
              <a:latin typeface="Hepta Slab"/>
              <a:ea typeface="Hepta Slab"/>
              <a:cs typeface="Hepta Slab"/>
              <a:sym typeface="Hepta Slab"/>
            </a:endParaRPr>
          </a:p>
        </p:txBody>
      </p:sp>
      <p:pic>
        <p:nvPicPr>
          <p:cNvPr id="210" name="Google Shape;210;p37"/>
          <p:cNvPicPr preferRelativeResize="0"/>
          <p:nvPr/>
        </p:nvPicPr>
        <p:blipFill>
          <a:blip r:embed="rId3">
            <a:alphaModFix/>
          </a:blip>
          <a:stretch>
            <a:fillRect/>
          </a:stretch>
        </p:blipFill>
        <p:spPr>
          <a:xfrm>
            <a:off x="5596425" y="3227575"/>
            <a:ext cx="2181225" cy="1266825"/>
          </a:xfrm>
          <a:prstGeom prst="rect">
            <a:avLst/>
          </a:prstGeom>
          <a:noFill/>
          <a:ln>
            <a:noFill/>
          </a:ln>
        </p:spPr>
      </p:pic>
      <p:pic>
        <p:nvPicPr>
          <p:cNvPr id="211" name="Google Shape;211;p37"/>
          <p:cNvPicPr preferRelativeResize="0"/>
          <p:nvPr/>
        </p:nvPicPr>
        <p:blipFill>
          <a:blip r:embed="rId4">
            <a:alphaModFix/>
          </a:blip>
          <a:stretch>
            <a:fillRect/>
          </a:stretch>
        </p:blipFill>
        <p:spPr>
          <a:xfrm>
            <a:off x="5310675" y="1647525"/>
            <a:ext cx="2466975" cy="1428750"/>
          </a:xfrm>
          <a:prstGeom prst="rect">
            <a:avLst/>
          </a:prstGeom>
          <a:noFill/>
          <a:ln>
            <a:noFill/>
          </a:ln>
        </p:spPr>
      </p:pic>
      <p:pic>
        <p:nvPicPr>
          <p:cNvPr id="212" name="Google Shape;212;p37"/>
          <p:cNvPicPr preferRelativeResize="0"/>
          <p:nvPr/>
        </p:nvPicPr>
        <p:blipFill>
          <a:blip r:embed="rId5">
            <a:alphaModFix/>
          </a:blip>
          <a:stretch>
            <a:fillRect/>
          </a:stretch>
        </p:blipFill>
        <p:spPr>
          <a:xfrm>
            <a:off x="2198250" y="2915500"/>
            <a:ext cx="1362075" cy="1476375"/>
          </a:xfrm>
          <a:prstGeom prst="rect">
            <a:avLst/>
          </a:prstGeom>
          <a:noFill/>
          <a:ln>
            <a:noFill/>
          </a:ln>
        </p:spPr>
      </p:pic>
      <p:pic>
        <p:nvPicPr>
          <p:cNvPr id="213" name="Google Shape;213;p37"/>
          <p:cNvPicPr preferRelativeResize="0"/>
          <p:nvPr/>
        </p:nvPicPr>
        <p:blipFill>
          <a:blip r:embed="rId6">
            <a:alphaModFix/>
          </a:blip>
          <a:stretch>
            <a:fillRect/>
          </a:stretch>
        </p:blipFill>
        <p:spPr>
          <a:xfrm>
            <a:off x="1585650" y="1976500"/>
            <a:ext cx="2257425" cy="666750"/>
          </a:xfrm>
          <a:prstGeom prst="rect">
            <a:avLst/>
          </a:prstGeom>
          <a:noFill/>
          <a:ln>
            <a:noFill/>
          </a:ln>
        </p:spPr>
      </p:pic>
      <p:sp>
        <p:nvSpPr>
          <p:cNvPr id="214" name="Google Shape;214;p37"/>
          <p:cNvSpPr txBox="1"/>
          <p:nvPr/>
        </p:nvSpPr>
        <p:spPr>
          <a:xfrm>
            <a:off x="1121175" y="2172975"/>
            <a:ext cx="3813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
        <p:nvSpPr>
          <p:cNvPr id="215" name="Google Shape;215;p37"/>
          <p:cNvSpPr txBox="1"/>
          <p:nvPr/>
        </p:nvSpPr>
        <p:spPr>
          <a:xfrm>
            <a:off x="1747350" y="3067900"/>
            <a:ext cx="4509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2.</a:t>
            </a:r>
            <a:endParaRPr/>
          </a:p>
        </p:txBody>
      </p:sp>
      <p:sp>
        <p:nvSpPr>
          <p:cNvPr id="216" name="Google Shape;216;p37"/>
          <p:cNvSpPr txBox="1"/>
          <p:nvPr/>
        </p:nvSpPr>
        <p:spPr>
          <a:xfrm>
            <a:off x="4900775" y="1799925"/>
            <a:ext cx="3813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3.</a:t>
            </a:r>
            <a:endParaRPr/>
          </a:p>
        </p:txBody>
      </p:sp>
      <p:sp>
        <p:nvSpPr>
          <p:cNvPr id="217" name="Google Shape;217;p37"/>
          <p:cNvSpPr txBox="1"/>
          <p:nvPr/>
        </p:nvSpPr>
        <p:spPr>
          <a:xfrm>
            <a:off x="5282075" y="3379975"/>
            <a:ext cx="3813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4.</a:t>
            </a:r>
            <a:endParaRPr/>
          </a:p>
        </p:txBody>
      </p:sp>
      <p:sp>
        <p:nvSpPr>
          <p:cNvPr id="218" name="Google Shape;218;p37"/>
          <p:cNvSpPr txBox="1"/>
          <p:nvPr/>
        </p:nvSpPr>
        <p:spPr>
          <a:xfrm>
            <a:off x="669350" y="4013300"/>
            <a:ext cx="7947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a:latin typeface="Hepta Slab"/>
                <a:ea typeface="Hepta Slab"/>
                <a:cs typeface="Hepta Slab"/>
                <a:sym typeface="Hepta Slab"/>
              </a:rPr>
              <a:t>Did your strategy change from </a:t>
            </a:r>
            <a:r>
              <a:rPr b="1" lang="en">
                <a:latin typeface="Hepta Slab"/>
                <a:ea typeface="Hepta Slab"/>
                <a:cs typeface="Hepta Slab"/>
                <a:sym typeface="Hepta Slab"/>
              </a:rPr>
              <a:t>rectangle</a:t>
            </a:r>
            <a:r>
              <a:rPr b="1" lang="en">
                <a:latin typeface="Hepta Slab"/>
                <a:ea typeface="Hepta Slab"/>
                <a:cs typeface="Hepta Slab"/>
                <a:sym typeface="Hepta Slab"/>
              </a:rPr>
              <a:t> to rectangle?</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1000"/>
                                        <p:tgtEl>
                                          <p:spTgt spid="2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2" name="Shape 222"/>
        <p:cNvGrpSpPr/>
        <p:nvPr/>
      </p:nvGrpSpPr>
      <p:grpSpPr>
        <a:xfrm>
          <a:off x="0" y="0"/>
          <a:ext cx="0" cy="0"/>
          <a:chOff x="0" y="0"/>
          <a:chExt cx="0" cy="0"/>
        </a:xfrm>
      </p:grpSpPr>
      <p:sp>
        <p:nvSpPr>
          <p:cNvPr id="223" name="Google Shape;223;p38"/>
          <p:cNvSpPr txBox="1"/>
          <p:nvPr>
            <p:ph type="ctrTitle"/>
          </p:nvPr>
        </p:nvSpPr>
        <p:spPr>
          <a:xfrm>
            <a:off x="2008500" y="562150"/>
            <a:ext cx="5127000" cy="60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224" name="Google Shape;224;p38"/>
          <p:cNvSpPr/>
          <p:nvPr/>
        </p:nvSpPr>
        <p:spPr>
          <a:xfrm flipH="1">
            <a:off x="820005" y="1913250"/>
            <a:ext cx="2411720" cy="190977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38"/>
          <p:cNvSpPr txBox="1"/>
          <p:nvPr/>
        </p:nvSpPr>
        <p:spPr>
          <a:xfrm>
            <a:off x="1099300" y="2473501"/>
            <a:ext cx="18531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is area </a:t>
            </a:r>
            <a:r>
              <a:rPr b="1" lang="en">
                <a:latin typeface="Quicksand"/>
                <a:ea typeface="Quicksand"/>
                <a:cs typeface="Quicksand"/>
                <a:sym typeface="Quicksand"/>
              </a:rPr>
              <a:t>different</a:t>
            </a:r>
            <a:r>
              <a:rPr b="1" lang="en">
                <a:latin typeface="Quicksand"/>
                <a:ea typeface="Quicksand"/>
                <a:cs typeface="Quicksand"/>
                <a:sym typeface="Quicksand"/>
              </a:rPr>
              <a:t> from an array?</a:t>
            </a:r>
            <a:endParaRPr b="1">
              <a:latin typeface="Quicksand"/>
              <a:ea typeface="Quicksand"/>
              <a:cs typeface="Quicksand"/>
              <a:sym typeface="Quicksand"/>
            </a:endParaRPr>
          </a:p>
        </p:txBody>
      </p:sp>
      <p:sp>
        <p:nvSpPr>
          <p:cNvPr id="226" name="Google Shape;226;p38"/>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227" name="Google Shape;227;p38"/>
          <p:cNvPicPr preferRelativeResize="0"/>
          <p:nvPr/>
        </p:nvPicPr>
        <p:blipFill>
          <a:blip r:embed="rId3">
            <a:alphaModFix/>
          </a:blip>
          <a:stretch>
            <a:fillRect/>
          </a:stretch>
        </p:blipFill>
        <p:spPr>
          <a:xfrm>
            <a:off x="3386276" y="2930775"/>
            <a:ext cx="2098000" cy="1319575"/>
          </a:xfrm>
          <a:prstGeom prst="rect">
            <a:avLst/>
          </a:prstGeom>
          <a:noFill/>
          <a:ln>
            <a:noFill/>
          </a:ln>
        </p:spPr>
      </p:pic>
      <p:sp>
        <p:nvSpPr>
          <p:cNvPr id="228" name="Google Shape;228;p38"/>
          <p:cNvSpPr/>
          <p:nvPr/>
        </p:nvSpPr>
        <p:spPr>
          <a:xfrm>
            <a:off x="5531655" y="1682300"/>
            <a:ext cx="2411720" cy="190977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38"/>
          <p:cNvSpPr txBox="1"/>
          <p:nvPr/>
        </p:nvSpPr>
        <p:spPr>
          <a:xfrm>
            <a:off x="5810975" y="1960648"/>
            <a:ext cx="1853100" cy="106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do you see equal groups in these </a:t>
            </a:r>
            <a:r>
              <a:rPr b="1" lang="en">
                <a:latin typeface="Quicksand"/>
                <a:ea typeface="Quicksand"/>
                <a:cs typeface="Quicksand"/>
                <a:sym typeface="Quicksand"/>
              </a:rPr>
              <a:t>representations</a:t>
            </a:r>
            <a:r>
              <a:rPr b="1" lang="en">
                <a:latin typeface="Quicksand"/>
                <a:ea typeface="Quicksand"/>
                <a:cs typeface="Quicksand"/>
                <a:sym typeface="Quicksand"/>
              </a:rPr>
              <a:t>?</a:t>
            </a:r>
            <a:endParaRPr b="1">
              <a:latin typeface="Quicksand"/>
              <a:ea typeface="Quicksand"/>
              <a:cs typeface="Quicksand"/>
              <a:sym typeface="Quicksand"/>
            </a:endParaRPr>
          </a:p>
        </p:txBody>
      </p:sp>
      <p:grpSp>
        <p:nvGrpSpPr>
          <p:cNvPr id="230" name="Google Shape;230;p38"/>
          <p:cNvGrpSpPr/>
          <p:nvPr/>
        </p:nvGrpSpPr>
        <p:grpSpPr>
          <a:xfrm>
            <a:off x="3522349" y="1249506"/>
            <a:ext cx="742470" cy="1006454"/>
            <a:chOff x="2921825" y="1306150"/>
            <a:chExt cx="464450" cy="663800"/>
          </a:xfrm>
        </p:grpSpPr>
        <p:sp>
          <p:nvSpPr>
            <p:cNvPr id="231" name="Google Shape;231;p38"/>
            <p:cNvSpPr/>
            <p:nvPr/>
          </p:nvSpPr>
          <p:spPr>
            <a:xfrm>
              <a:off x="2921825" y="1306150"/>
              <a:ext cx="191100" cy="1737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38"/>
            <p:cNvSpPr/>
            <p:nvPr/>
          </p:nvSpPr>
          <p:spPr>
            <a:xfrm>
              <a:off x="2921825" y="1551200"/>
              <a:ext cx="191100" cy="1737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38"/>
            <p:cNvSpPr/>
            <p:nvPr/>
          </p:nvSpPr>
          <p:spPr>
            <a:xfrm>
              <a:off x="2921825" y="1796250"/>
              <a:ext cx="191100" cy="1737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38"/>
            <p:cNvSpPr/>
            <p:nvPr/>
          </p:nvSpPr>
          <p:spPr>
            <a:xfrm>
              <a:off x="3195175" y="1306150"/>
              <a:ext cx="191100" cy="1737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38"/>
            <p:cNvSpPr/>
            <p:nvPr/>
          </p:nvSpPr>
          <p:spPr>
            <a:xfrm>
              <a:off x="3195175" y="1551200"/>
              <a:ext cx="191100" cy="1737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8"/>
            <p:cNvSpPr/>
            <p:nvPr/>
          </p:nvSpPr>
          <p:spPr>
            <a:xfrm>
              <a:off x="3195175" y="1796250"/>
              <a:ext cx="191100" cy="1737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aphicFrame>
        <p:nvGraphicFramePr>
          <p:cNvPr id="237" name="Google Shape;237;p38"/>
          <p:cNvGraphicFramePr/>
          <p:nvPr/>
        </p:nvGraphicFramePr>
        <p:xfrm>
          <a:off x="4542650" y="1162150"/>
          <a:ext cx="3000000" cy="3000000"/>
        </p:xfrm>
        <a:graphic>
          <a:graphicData uri="http://schemas.openxmlformats.org/drawingml/2006/table">
            <a:tbl>
              <a:tblPr>
                <a:noFill/>
                <a:tableStyleId>{997328E9-4DB1-4135-B449-671D072E9D06}</a:tableStyleId>
              </a:tblPr>
              <a:tblGrid>
                <a:gridCol w="382850"/>
                <a:gridCol w="382850"/>
              </a:tblGrid>
              <a:tr h="311400">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311400">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311400">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241" name="Shape 241"/>
        <p:cNvGrpSpPr/>
        <p:nvPr/>
      </p:nvGrpSpPr>
      <p:grpSpPr>
        <a:xfrm>
          <a:off x="0" y="0"/>
          <a:ext cx="0" cy="0"/>
          <a:chOff x="0" y="0"/>
          <a:chExt cx="0" cy="0"/>
        </a:xfrm>
      </p:grpSpPr>
      <p:sp>
        <p:nvSpPr>
          <p:cNvPr id="242" name="Google Shape;242;p39"/>
          <p:cNvSpPr txBox="1"/>
          <p:nvPr>
            <p:ph idx="1" type="body"/>
          </p:nvPr>
        </p:nvSpPr>
        <p:spPr>
          <a:xfrm>
            <a:off x="999450" y="811525"/>
            <a:ext cx="6934200" cy="4077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400">
                <a:latin typeface="Quicksand"/>
                <a:ea typeface="Quicksand"/>
                <a:cs typeface="Quicksand"/>
                <a:sym typeface="Quicksand"/>
              </a:rPr>
              <a:t>Today, </a:t>
            </a:r>
            <a:r>
              <a:rPr i="0" lang="en" sz="2400">
                <a:latin typeface="Quicksand"/>
                <a:ea typeface="Quicksand"/>
                <a:cs typeface="Quicksand"/>
                <a:sym typeface="Quicksand"/>
              </a:rPr>
              <a:t>we learned that </a:t>
            </a:r>
            <a:r>
              <a:rPr b="1" i="0" lang="en" sz="2400">
                <a:latin typeface="Quicksand"/>
                <a:ea typeface="Quicksand"/>
                <a:cs typeface="Quicksand"/>
                <a:sym typeface="Quicksand"/>
              </a:rPr>
              <a:t>area </a:t>
            </a:r>
            <a:r>
              <a:rPr i="0" lang="en" sz="2400">
                <a:latin typeface="Quicksand"/>
                <a:ea typeface="Quicksand"/>
                <a:cs typeface="Quicksand"/>
                <a:sym typeface="Quicksand"/>
              </a:rPr>
              <a:t>is the amount of space covered by a shape. Then we learned that we could find the area of </a:t>
            </a:r>
            <a:r>
              <a:rPr b="1" i="0" lang="en" sz="2400">
                <a:latin typeface="Quicksand"/>
                <a:ea typeface="Quicksand"/>
                <a:cs typeface="Quicksand"/>
                <a:sym typeface="Quicksand"/>
              </a:rPr>
              <a:t>two-dimensional</a:t>
            </a:r>
            <a:r>
              <a:rPr i="0" lang="en" sz="2400">
                <a:latin typeface="Quicksand"/>
                <a:ea typeface="Quicksand"/>
                <a:cs typeface="Quicksand"/>
                <a:sym typeface="Quicksand"/>
              </a:rPr>
              <a:t> shapes by counting how many squares cover the shape. We also revisited arrays today during our warm-up.</a:t>
            </a:r>
            <a:endParaRPr i="0" sz="2400">
              <a:latin typeface="Quicksand"/>
              <a:ea typeface="Quicksand"/>
              <a:cs typeface="Quicksand"/>
              <a:sym typeface="Quicksand"/>
            </a:endParaRPr>
          </a:p>
          <a:p>
            <a:pPr indent="0" lvl="0" marL="0" rtl="0" algn="l">
              <a:spcBef>
                <a:spcPts val="1600"/>
              </a:spcBef>
              <a:spcAft>
                <a:spcPts val="0"/>
              </a:spcAft>
              <a:buNone/>
            </a:pPr>
            <a:r>
              <a:rPr i="0" lang="en" sz="2400">
                <a:latin typeface="Quicksand"/>
                <a:ea typeface="Quicksand"/>
                <a:cs typeface="Quicksand"/>
                <a:sym typeface="Quicksand"/>
              </a:rPr>
              <a:t>Tomorrow, we will be connecting </a:t>
            </a:r>
            <a:r>
              <a:rPr b="1" i="0" lang="en" sz="2400">
                <a:latin typeface="Quicksand"/>
                <a:ea typeface="Quicksand"/>
                <a:cs typeface="Quicksand"/>
                <a:sym typeface="Quicksand"/>
              </a:rPr>
              <a:t>multiplication expressions</a:t>
            </a:r>
            <a:r>
              <a:rPr i="0" lang="en" sz="2400">
                <a:latin typeface="Quicksand"/>
                <a:ea typeface="Quicksand"/>
                <a:cs typeface="Quicksand"/>
                <a:sym typeface="Quicksand"/>
              </a:rPr>
              <a:t> to </a:t>
            </a:r>
            <a:r>
              <a:rPr b="1" i="0" lang="en" sz="2400">
                <a:latin typeface="Quicksand"/>
                <a:ea typeface="Quicksand"/>
                <a:cs typeface="Quicksand"/>
                <a:sym typeface="Quicksand"/>
              </a:rPr>
              <a:t>area</a:t>
            </a:r>
            <a:r>
              <a:rPr i="0" lang="en" sz="2400">
                <a:latin typeface="Quicksand"/>
                <a:ea typeface="Quicksand"/>
                <a:cs typeface="Quicksand"/>
                <a:sym typeface="Quicksand"/>
              </a:rPr>
              <a:t>. </a:t>
            </a:r>
            <a:endParaRPr i="0" sz="2400">
              <a:latin typeface="Quicksand"/>
              <a:ea typeface="Quicksand"/>
              <a:cs typeface="Quicksand"/>
              <a:sym typeface="Quicksand"/>
            </a:endParaRPr>
          </a:p>
          <a:p>
            <a:pPr indent="0" lvl="0" marL="0" rtl="0" algn="l">
              <a:spcBef>
                <a:spcPts val="1600"/>
              </a:spcBef>
              <a:spcAft>
                <a:spcPts val="1600"/>
              </a:spcAft>
              <a:buNone/>
            </a:pPr>
            <a:r>
              <a:t/>
            </a:r>
            <a:endParaRPr i="0" sz="2400">
              <a:latin typeface="Quicksand"/>
              <a:ea typeface="Quicksand"/>
              <a:cs typeface="Quicksand"/>
              <a:sym typeface="Quicksand"/>
            </a:endParaRPr>
          </a:p>
        </p:txBody>
      </p:sp>
      <p:sp>
        <p:nvSpPr>
          <p:cNvPr id="243" name="Google Shape;243;p39"/>
          <p:cNvSpPr txBox="1"/>
          <p:nvPr/>
        </p:nvSpPr>
        <p:spPr>
          <a:xfrm>
            <a:off x="302550" y="412575"/>
            <a:ext cx="6969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39"/>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248" name="Shape 248"/>
        <p:cNvGrpSpPr/>
        <p:nvPr/>
      </p:nvGrpSpPr>
      <p:grpSpPr>
        <a:xfrm>
          <a:off x="0" y="0"/>
          <a:ext cx="0" cy="0"/>
          <a:chOff x="0" y="0"/>
          <a:chExt cx="0" cy="0"/>
        </a:xfrm>
      </p:grpSpPr>
      <p:sp>
        <p:nvSpPr>
          <p:cNvPr id="249" name="Google Shape;249;p40"/>
          <p:cNvSpPr txBox="1"/>
          <p:nvPr>
            <p:ph type="ctrTitle"/>
          </p:nvPr>
        </p:nvSpPr>
        <p:spPr>
          <a:xfrm>
            <a:off x="566375" y="2253900"/>
            <a:ext cx="7894500" cy="100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Represent Products </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4400">
                <a:solidFill>
                  <a:srgbClr val="434343"/>
                </a:solidFill>
                <a:latin typeface="Hepta Slab"/>
                <a:ea typeface="Hepta Slab"/>
                <a:cs typeface="Hepta Slab"/>
                <a:sym typeface="Hepta Slab"/>
              </a:rPr>
              <a:t>as Areas</a:t>
            </a:r>
            <a:endParaRPr sz="4400">
              <a:solidFill>
                <a:srgbClr val="434343"/>
              </a:solidFill>
              <a:latin typeface="Hepta Slab"/>
              <a:ea typeface="Hepta Slab"/>
              <a:cs typeface="Hepta Slab"/>
              <a:sym typeface="Hepta Slab"/>
            </a:endParaRPr>
          </a:p>
        </p:txBody>
      </p:sp>
      <p:sp>
        <p:nvSpPr>
          <p:cNvPr id="250" name="Google Shape;250;p40"/>
          <p:cNvSpPr txBox="1"/>
          <p:nvPr/>
        </p:nvSpPr>
        <p:spPr>
          <a:xfrm>
            <a:off x="2698200" y="3300400"/>
            <a:ext cx="42534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connect multiplication expressions to area.</a:t>
            </a:r>
            <a:endParaRPr>
              <a:latin typeface="Quicksand"/>
              <a:ea typeface="Quicksand"/>
              <a:cs typeface="Quicksand"/>
              <a:sym typeface="Quicksand"/>
            </a:endParaRPr>
          </a:p>
        </p:txBody>
      </p:sp>
      <p:sp>
        <p:nvSpPr>
          <p:cNvPr id="251" name="Google Shape;251;p40"/>
          <p:cNvSpPr/>
          <p:nvPr/>
        </p:nvSpPr>
        <p:spPr>
          <a:xfrm>
            <a:off x="2386102" y="32606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4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3.MD.C.7.b</a:t>
            </a:r>
            <a:endParaRPr sz="1100">
              <a:latin typeface="Quicksand"/>
              <a:ea typeface="Quicksand"/>
              <a:cs typeface="Quicksand"/>
              <a:sym typeface="Quicksand"/>
            </a:endParaRPr>
          </a:p>
        </p:txBody>
      </p:sp>
      <p:sp>
        <p:nvSpPr>
          <p:cNvPr id="253" name="Google Shape;253;p40"/>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2</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57" name="Shape 257"/>
        <p:cNvGrpSpPr/>
        <p:nvPr/>
      </p:nvGrpSpPr>
      <p:grpSpPr>
        <a:xfrm>
          <a:off x="0" y="0"/>
          <a:ext cx="0" cy="0"/>
          <a:chOff x="0" y="0"/>
          <a:chExt cx="0" cy="0"/>
        </a:xfrm>
      </p:grpSpPr>
      <p:sp>
        <p:nvSpPr>
          <p:cNvPr id="258" name="Google Shape;258;p41"/>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259" name="Google Shape;259;p4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60" name="Google Shape;260;p41"/>
          <p:cNvPicPr preferRelativeResize="0"/>
          <p:nvPr/>
        </p:nvPicPr>
        <p:blipFill>
          <a:blip r:embed="rId3">
            <a:alphaModFix/>
          </a:blip>
          <a:stretch>
            <a:fillRect/>
          </a:stretch>
        </p:blipFill>
        <p:spPr>
          <a:xfrm>
            <a:off x="2461888" y="1809576"/>
            <a:ext cx="4220225" cy="2133950"/>
          </a:xfrm>
          <a:prstGeom prst="rect">
            <a:avLst/>
          </a:prstGeom>
          <a:noFill/>
          <a:ln>
            <a:noFill/>
          </a:ln>
        </p:spPr>
      </p:pic>
      <p:sp>
        <p:nvSpPr>
          <p:cNvPr id="261" name="Google Shape;261;p41"/>
          <p:cNvSpPr txBox="1"/>
          <p:nvPr/>
        </p:nvSpPr>
        <p:spPr>
          <a:xfrm>
            <a:off x="1427750" y="1375625"/>
            <a:ext cx="6271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65" name="Shape 265"/>
        <p:cNvGrpSpPr/>
        <p:nvPr/>
      </p:nvGrpSpPr>
      <p:grpSpPr>
        <a:xfrm>
          <a:off x="0" y="0"/>
          <a:ext cx="0" cy="0"/>
          <a:chOff x="0" y="0"/>
          <a:chExt cx="0" cy="0"/>
        </a:xfrm>
      </p:grpSpPr>
      <p:sp>
        <p:nvSpPr>
          <p:cNvPr id="266" name="Google Shape;266;p42"/>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267" name="Google Shape;267;p4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68" name="Google Shape;268;p42"/>
          <p:cNvPicPr preferRelativeResize="0"/>
          <p:nvPr/>
        </p:nvPicPr>
        <p:blipFill rotWithShape="1">
          <a:blip r:embed="rId3">
            <a:alphaModFix/>
          </a:blip>
          <a:srcRect b="0" l="0" r="2467" t="0"/>
          <a:stretch/>
        </p:blipFill>
        <p:spPr>
          <a:xfrm>
            <a:off x="2354550" y="1749675"/>
            <a:ext cx="4325650" cy="1983700"/>
          </a:xfrm>
          <a:prstGeom prst="rect">
            <a:avLst/>
          </a:prstGeom>
          <a:noFill/>
          <a:ln>
            <a:noFill/>
          </a:ln>
        </p:spPr>
      </p:pic>
      <p:sp>
        <p:nvSpPr>
          <p:cNvPr id="269" name="Google Shape;269;p42"/>
          <p:cNvSpPr txBox="1"/>
          <p:nvPr/>
        </p:nvSpPr>
        <p:spPr>
          <a:xfrm>
            <a:off x="1427750" y="1375625"/>
            <a:ext cx="6271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73" name="Shape 273"/>
        <p:cNvGrpSpPr/>
        <p:nvPr/>
      </p:nvGrpSpPr>
      <p:grpSpPr>
        <a:xfrm>
          <a:off x="0" y="0"/>
          <a:ext cx="0" cy="0"/>
          <a:chOff x="0" y="0"/>
          <a:chExt cx="0" cy="0"/>
        </a:xfrm>
      </p:grpSpPr>
      <p:sp>
        <p:nvSpPr>
          <p:cNvPr id="274" name="Google Shape;274;p43"/>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275" name="Google Shape;275;p4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276" name="Google Shape;276;p43"/>
          <p:cNvPicPr preferRelativeResize="0"/>
          <p:nvPr/>
        </p:nvPicPr>
        <p:blipFill rotWithShape="1">
          <a:blip r:embed="rId3">
            <a:alphaModFix/>
          </a:blip>
          <a:srcRect b="4223" l="0" r="2056" t="0"/>
          <a:stretch/>
        </p:blipFill>
        <p:spPr>
          <a:xfrm>
            <a:off x="2331175" y="1544200"/>
            <a:ext cx="4389550" cy="2231950"/>
          </a:xfrm>
          <a:prstGeom prst="rect">
            <a:avLst/>
          </a:prstGeom>
          <a:noFill/>
          <a:ln>
            <a:noFill/>
          </a:ln>
        </p:spPr>
      </p:pic>
      <p:sp>
        <p:nvSpPr>
          <p:cNvPr id="277" name="Google Shape;277;p43"/>
          <p:cNvSpPr txBox="1"/>
          <p:nvPr/>
        </p:nvSpPr>
        <p:spPr>
          <a:xfrm>
            <a:off x="1427750" y="1147025"/>
            <a:ext cx="6271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
        <p:nvSpPr>
          <p:cNvPr id="278" name="Google Shape;278;p43"/>
          <p:cNvSpPr txBox="1"/>
          <p:nvPr/>
        </p:nvSpPr>
        <p:spPr>
          <a:xfrm>
            <a:off x="304300" y="3937100"/>
            <a:ext cx="845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did the first image help you find the number of dots in the second image?</a:t>
            </a:r>
            <a:endParaRPr b="1">
              <a:latin typeface="Hepta Slab"/>
              <a:ea typeface="Hepta Slab"/>
              <a:cs typeface="Hepta Slab"/>
              <a:sym typeface="Hepta Slab"/>
            </a:endParaRPr>
          </a:p>
        </p:txBody>
      </p:sp>
      <p:sp>
        <p:nvSpPr>
          <p:cNvPr id="279" name="Google Shape;279;p43"/>
          <p:cNvSpPr txBox="1"/>
          <p:nvPr/>
        </p:nvSpPr>
        <p:spPr>
          <a:xfrm>
            <a:off x="485700" y="4193750"/>
            <a:ext cx="80805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did the first and second images help you find the number of dots in the third image?</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8"/>
                                        </p:tgtEl>
                                        <p:attrNameLst>
                                          <p:attrName>style.visibility</p:attrName>
                                        </p:attrNameLst>
                                      </p:cBhvr>
                                      <p:to>
                                        <p:strVal val="visible"/>
                                      </p:to>
                                    </p:set>
                                    <p:animEffect filter="fade" transition="in">
                                      <p:cBhvr>
                                        <p:cTn dur="1000"/>
                                        <p:tgtEl>
                                          <p:spTgt spid="2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9"/>
                                        </p:tgtEl>
                                        <p:attrNameLst>
                                          <p:attrName>style.visibility</p:attrName>
                                        </p:attrNameLst>
                                      </p:cBhvr>
                                      <p:to>
                                        <p:strVal val="visible"/>
                                      </p:to>
                                    </p:set>
                                    <p:animEffect filter="fade" transition="in">
                                      <p:cBhvr>
                                        <p:cTn dur="1000"/>
                                        <p:tgtEl>
                                          <p:spTgt spid="2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83" name="Shape 283"/>
        <p:cNvGrpSpPr/>
        <p:nvPr/>
      </p:nvGrpSpPr>
      <p:grpSpPr>
        <a:xfrm>
          <a:off x="0" y="0"/>
          <a:ext cx="0" cy="0"/>
          <a:chOff x="0" y="0"/>
          <a:chExt cx="0" cy="0"/>
        </a:xfrm>
      </p:grpSpPr>
      <p:sp>
        <p:nvSpPr>
          <p:cNvPr id="284" name="Google Shape;284;p44"/>
          <p:cNvSpPr txBox="1"/>
          <p:nvPr>
            <p:ph type="ctrTitle"/>
          </p:nvPr>
        </p:nvSpPr>
        <p:spPr>
          <a:xfrm>
            <a:off x="1449150" y="516775"/>
            <a:ext cx="6245700" cy="115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Match Expressions and Areas</a:t>
            </a:r>
            <a:endParaRPr b="0" sz="3000">
              <a:solidFill>
                <a:schemeClr val="accent5"/>
              </a:solidFill>
              <a:latin typeface="Hepta Slab"/>
              <a:ea typeface="Hepta Slab"/>
              <a:cs typeface="Hepta Slab"/>
              <a:sym typeface="Hepta Slab"/>
            </a:endParaRPr>
          </a:p>
        </p:txBody>
      </p:sp>
      <p:sp>
        <p:nvSpPr>
          <p:cNvPr id="285" name="Google Shape;285;p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86" name="Google Shape;286;p44"/>
          <p:cNvSpPr txBox="1"/>
          <p:nvPr/>
        </p:nvSpPr>
        <p:spPr>
          <a:xfrm>
            <a:off x="543125" y="1574500"/>
            <a:ext cx="3490500" cy="287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Hepta Slab"/>
                <a:ea typeface="Hepta Slab"/>
                <a:cs typeface="Hepta Slab"/>
                <a:sym typeface="Hepta Slab"/>
              </a:rPr>
              <a:t>What is one way you could describe this rectangle?</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p:txBody>
      </p:sp>
      <p:pic>
        <p:nvPicPr>
          <p:cNvPr id="287" name="Google Shape;287;p44"/>
          <p:cNvPicPr preferRelativeResize="0"/>
          <p:nvPr/>
        </p:nvPicPr>
        <p:blipFill>
          <a:blip r:embed="rId3">
            <a:alphaModFix/>
          </a:blip>
          <a:stretch>
            <a:fillRect/>
          </a:stretch>
        </p:blipFill>
        <p:spPr>
          <a:xfrm>
            <a:off x="1033050" y="2601075"/>
            <a:ext cx="2066925" cy="1333500"/>
          </a:xfrm>
          <a:prstGeom prst="rect">
            <a:avLst/>
          </a:prstGeom>
          <a:noFill/>
          <a:ln>
            <a:noFill/>
          </a:ln>
        </p:spPr>
      </p:pic>
      <p:sp>
        <p:nvSpPr>
          <p:cNvPr id="288" name="Google Shape;288;p44"/>
          <p:cNvSpPr txBox="1"/>
          <p:nvPr/>
        </p:nvSpPr>
        <p:spPr>
          <a:xfrm>
            <a:off x="4241950" y="1574500"/>
            <a:ext cx="2612100" cy="27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Hepta Slab"/>
                <a:ea typeface="Hepta Slab"/>
                <a:cs typeface="Hepta Slab"/>
                <a:sym typeface="Hepta Slab"/>
              </a:rPr>
              <a:t>Match each expression to one of the rectangles </a:t>
            </a:r>
            <a:r>
              <a:rPr lang="en" sz="1700">
                <a:solidFill>
                  <a:schemeClr val="dk1"/>
                </a:solidFill>
                <a:latin typeface="Hepta Slab"/>
                <a:ea typeface="Hepta Slab"/>
                <a:cs typeface="Hepta Slab"/>
                <a:sym typeface="Hepta Slab"/>
              </a:rPr>
              <a:t>posted</a:t>
            </a:r>
            <a:r>
              <a:rPr lang="en" sz="1700">
                <a:solidFill>
                  <a:schemeClr val="dk1"/>
                </a:solidFill>
                <a:latin typeface="Hepta Slab"/>
                <a:ea typeface="Hepta Slab"/>
                <a:cs typeface="Hepta Slab"/>
                <a:sym typeface="Hepta Slab"/>
              </a:rPr>
              <a:t> around the room. </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1700">
                <a:solidFill>
                  <a:schemeClr val="dk1"/>
                </a:solidFill>
                <a:latin typeface="Hepta Slab"/>
                <a:ea typeface="Hepta Slab"/>
                <a:cs typeface="Hepta Slab"/>
                <a:sym typeface="Hepta Slab"/>
              </a:rPr>
              <a:t>  </a:t>
            </a:r>
            <a:endParaRPr sz="1700">
              <a:solidFill>
                <a:schemeClr val="dk1"/>
              </a:solidFill>
              <a:latin typeface="Hepta Slab"/>
              <a:ea typeface="Hepta Slab"/>
              <a:cs typeface="Hepta Slab"/>
              <a:sym typeface="Hepta Slab"/>
            </a:endParaRPr>
          </a:p>
          <a:p>
            <a:pPr indent="0" lvl="0" marL="0" rtl="0" algn="l">
              <a:spcBef>
                <a:spcPts val="0"/>
              </a:spcBef>
              <a:spcAft>
                <a:spcPts val="0"/>
              </a:spcAft>
              <a:buClr>
                <a:schemeClr val="dk1"/>
              </a:buClr>
              <a:buSzPts val="1100"/>
              <a:buFont typeface="Arial"/>
              <a:buNone/>
            </a:pPr>
            <a:r>
              <a:rPr lang="en" sz="1700">
                <a:solidFill>
                  <a:schemeClr val="dk1"/>
                </a:solidFill>
                <a:latin typeface="Hepta Slab"/>
                <a:ea typeface="Hepta Slab"/>
                <a:cs typeface="Hepta Slab"/>
                <a:sym typeface="Hepta Slab"/>
              </a:rPr>
              <a:t>Be ready to explain your reasoning.</a:t>
            </a:r>
            <a:endParaRPr>
              <a:solidFill>
                <a:schemeClr val="dk1"/>
              </a:solidFill>
              <a:latin typeface="Hepta Slab"/>
              <a:ea typeface="Hepta Slab"/>
              <a:cs typeface="Hepta Slab"/>
              <a:sym typeface="Hepta Slab"/>
            </a:endParaRPr>
          </a:p>
        </p:txBody>
      </p:sp>
      <p:pic>
        <p:nvPicPr>
          <p:cNvPr id="289" name="Google Shape;289;p44"/>
          <p:cNvPicPr preferRelativeResize="0"/>
          <p:nvPr/>
        </p:nvPicPr>
        <p:blipFill>
          <a:blip r:embed="rId4">
            <a:alphaModFix/>
          </a:blip>
          <a:stretch>
            <a:fillRect/>
          </a:stretch>
        </p:blipFill>
        <p:spPr>
          <a:xfrm>
            <a:off x="6937000" y="1886600"/>
            <a:ext cx="1176850" cy="2015350"/>
          </a:xfrm>
          <a:prstGeom prst="rect">
            <a:avLst/>
          </a:prstGeom>
          <a:noFill/>
          <a:ln>
            <a:noFill/>
          </a:ln>
        </p:spPr>
      </p:pic>
      <p:sp>
        <p:nvSpPr>
          <p:cNvPr id="290" name="Google Shape;290;p44"/>
          <p:cNvSpPr txBox="1"/>
          <p:nvPr/>
        </p:nvSpPr>
        <p:spPr>
          <a:xfrm>
            <a:off x="535950" y="3937100"/>
            <a:ext cx="8080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do you see each factor in the rectangle?</a:t>
            </a:r>
            <a:endParaRPr b="1">
              <a:latin typeface="Hepta Slab"/>
              <a:ea typeface="Hepta Slab"/>
              <a:cs typeface="Hepta Slab"/>
              <a:sym typeface="Hepta Slab"/>
            </a:endParaRPr>
          </a:p>
        </p:txBody>
      </p:sp>
      <p:sp>
        <p:nvSpPr>
          <p:cNvPr id="291" name="Google Shape;291;p44"/>
          <p:cNvSpPr txBox="1"/>
          <p:nvPr/>
        </p:nvSpPr>
        <p:spPr>
          <a:xfrm>
            <a:off x="485700" y="4193750"/>
            <a:ext cx="8080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do you see the product in the rectangle?</a:t>
            </a:r>
            <a:endParaRPr b="1">
              <a:latin typeface="Hepta Slab"/>
              <a:ea typeface="Hepta Slab"/>
              <a:cs typeface="Hepta Slab"/>
              <a:sym typeface="Hepta Slab"/>
            </a:endParaRPr>
          </a:p>
        </p:txBody>
      </p:sp>
      <p:sp>
        <p:nvSpPr>
          <p:cNvPr id="292" name="Google Shape;292;p44"/>
          <p:cNvSpPr txBox="1"/>
          <p:nvPr/>
        </p:nvSpPr>
        <p:spPr>
          <a:xfrm>
            <a:off x="535950" y="4452400"/>
            <a:ext cx="8080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Why does </a:t>
            </a:r>
            <a:r>
              <a:rPr b="1" lang="en">
                <a:latin typeface="Hepta Slab"/>
                <a:ea typeface="Hepta Slab"/>
                <a:cs typeface="Hepta Slab"/>
                <a:sym typeface="Hepta Slab"/>
              </a:rPr>
              <a:t>multiplication</a:t>
            </a:r>
            <a:r>
              <a:rPr b="1" lang="en">
                <a:latin typeface="Hepta Slab"/>
                <a:ea typeface="Hepta Slab"/>
                <a:cs typeface="Hepta Slab"/>
                <a:sym typeface="Hepta Slab"/>
              </a:rPr>
              <a:t> give the same </a:t>
            </a:r>
            <a:r>
              <a:rPr b="1" lang="en">
                <a:latin typeface="Hepta Slab"/>
                <a:ea typeface="Hepta Slab"/>
                <a:cs typeface="Hepta Slab"/>
                <a:sym typeface="Hepta Slab"/>
              </a:rPr>
              <a:t>number</a:t>
            </a:r>
            <a:r>
              <a:rPr b="1" lang="en">
                <a:latin typeface="Hepta Slab"/>
                <a:ea typeface="Hepta Slab"/>
                <a:cs typeface="Hepta Slab"/>
                <a:sym typeface="Hepta Slab"/>
              </a:rPr>
              <a:t> as counting one by one?</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8"/>
                                        </p:tgtEl>
                                        <p:attrNameLst>
                                          <p:attrName>style.visibility</p:attrName>
                                        </p:attrNameLst>
                                      </p:cBhvr>
                                      <p:to>
                                        <p:strVal val="visible"/>
                                      </p:to>
                                    </p:set>
                                    <p:animEffect filter="fade" transition="in">
                                      <p:cBhvr>
                                        <p:cTn dur="1000"/>
                                        <p:tgtEl>
                                          <p:spTgt spid="288"/>
                                        </p:tgtEl>
                                      </p:cBhvr>
                                    </p:animEffect>
                                  </p:childTnLst>
                                </p:cTn>
                              </p:par>
                              <p:par>
                                <p:cTn fill="hold" nodeType="withEffect" presetClass="entr" presetID="10" presetSubtype="0">
                                  <p:stCondLst>
                                    <p:cond delay="0"/>
                                  </p:stCondLst>
                                  <p:childTnLst>
                                    <p:set>
                                      <p:cBhvr>
                                        <p:cTn dur="1" fill="hold">
                                          <p:stCondLst>
                                            <p:cond delay="0"/>
                                          </p:stCondLst>
                                        </p:cTn>
                                        <p:tgtEl>
                                          <p:spTgt spid="289"/>
                                        </p:tgtEl>
                                        <p:attrNameLst>
                                          <p:attrName>style.visibility</p:attrName>
                                        </p:attrNameLst>
                                      </p:cBhvr>
                                      <p:to>
                                        <p:strVal val="visible"/>
                                      </p:to>
                                    </p:set>
                                    <p:animEffect filter="fade" transition="in">
                                      <p:cBhvr>
                                        <p:cTn dur="1000"/>
                                        <p:tgtEl>
                                          <p:spTgt spid="2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
                                        </p:tgtEl>
                                        <p:attrNameLst>
                                          <p:attrName>style.visibility</p:attrName>
                                        </p:attrNameLst>
                                      </p:cBhvr>
                                      <p:to>
                                        <p:strVal val="visible"/>
                                      </p:to>
                                    </p:set>
                                    <p:animEffect filter="fade" transition="in">
                                      <p:cBhvr>
                                        <p:cTn dur="1000"/>
                                        <p:tgtEl>
                                          <p:spTgt spid="2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1"/>
                                        </p:tgtEl>
                                        <p:attrNameLst>
                                          <p:attrName>style.visibility</p:attrName>
                                        </p:attrNameLst>
                                      </p:cBhvr>
                                      <p:to>
                                        <p:strVal val="visible"/>
                                      </p:to>
                                    </p:set>
                                    <p:animEffect filter="fade" transition="in">
                                      <p:cBhvr>
                                        <p:cTn dur="1000"/>
                                        <p:tgtEl>
                                          <p:spTgt spid="2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gtEl>
                                        <p:attrNameLst>
                                          <p:attrName>style.visibility</p:attrName>
                                        </p:attrNameLst>
                                      </p:cBhvr>
                                      <p:to>
                                        <p:strVal val="visible"/>
                                      </p:to>
                                    </p:set>
                                    <p:animEffect filter="fade" transition="in">
                                      <p:cBhvr>
                                        <p:cTn dur="1000"/>
                                        <p:tgtEl>
                                          <p:spTgt spid="2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96" name="Shape 296"/>
        <p:cNvGrpSpPr/>
        <p:nvPr/>
      </p:nvGrpSpPr>
      <p:grpSpPr>
        <a:xfrm>
          <a:off x="0" y="0"/>
          <a:ext cx="0" cy="0"/>
          <a:chOff x="0" y="0"/>
          <a:chExt cx="0" cy="0"/>
        </a:xfrm>
      </p:grpSpPr>
      <p:sp>
        <p:nvSpPr>
          <p:cNvPr id="297" name="Google Shape;297;p45"/>
          <p:cNvSpPr txBox="1"/>
          <p:nvPr>
            <p:ph type="ctrTitle"/>
          </p:nvPr>
        </p:nvSpPr>
        <p:spPr>
          <a:xfrm>
            <a:off x="739750" y="611350"/>
            <a:ext cx="73011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Create from Expressions</a:t>
            </a:r>
            <a:endParaRPr b="0" sz="3000">
              <a:solidFill>
                <a:schemeClr val="accent5"/>
              </a:solidFill>
              <a:latin typeface="Hepta Slab"/>
              <a:ea typeface="Hepta Slab"/>
              <a:cs typeface="Hepta Slab"/>
              <a:sym typeface="Hepta Slab"/>
            </a:endParaRPr>
          </a:p>
        </p:txBody>
      </p:sp>
      <p:sp>
        <p:nvSpPr>
          <p:cNvPr id="298" name="Google Shape;298;p4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99" name="Google Shape;299;p45"/>
          <p:cNvSpPr txBox="1"/>
          <p:nvPr/>
        </p:nvSpPr>
        <p:spPr>
          <a:xfrm>
            <a:off x="739750" y="1259875"/>
            <a:ext cx="3705000" cy="174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Hepta Slab"/>
                <a:ea typeface="Hepta Slab"/>
                <a:cs typeface="Hepta Slab"/>
                <a:sym typeface="Hepta Slab"/>
              </a:rPr>
              <a:t>The numbers in each expression represent the number of rows (or columns) in a rectangle and how many squares are in each row (or column).</a:t>
            </a:r>
            <a:endParaRPr>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solidFill>
                <a:schemeClr val="dk1"/>
              </a:solidFill>
              <a:latin typeface="Hepta Slab"/>
              <a:ea typeface="Hepta Slab"/>
              <a:cs typeface="Hepta Slab"/>
              <a:sym typeface="Hepta Slab"/>
            </a:endParaRPr>
          </a:p>
          <a:p>
            <a:pPr indent="0" lvl="0" marL="0" rtl="0" algn="l">
              <a:spcBef>
                <a:spcPts val="0"/>
              </a:spcBef>
              <a:spcAft>
                <a:spcPts val="0"/>
              </a:spcAft>
              <a:buNone/>
            </a:pPr>
            <a:r>
              <a:rPr lang="en">
                <a:solidFill>
                  <a:schemeClr val="dk1"/>
                </a:solidFill>
                <a:latin typeface="Hepta Slab"/>
                <a:ea typeface="Hepta Slab"/>
                <a:cs typeface="Hepta Slab"/>
                <a:sym typeface="Hepta Slab"/>
              </a:rPr>
              <a:t>One the grid, draw each rectangle, label with the numbers, and find its areas.</a:t>
            </a:r>
            <a:endParaRPr>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2000">
              <a:solidFill>
                <a:schemeClr val="accent5"/>
              </a:solidFill>
              <a:latin typeface="Livvic"/>
              <a:ea typeface="Livvic"/>
              <a:cs typeface="Livvic"/>
              <a:sym typeface="Livvic"/>
            </a:endParaRPr>
          </a:p>
        </p:txBody>
      </p:sp>
      <p:sp>
        <p:nvSpPr>
          <p:cNvPr id="300" name="Google Shape;300;p45"/>
          <p:cNvSpPr txBox="1"/>
          <p:nvPr/>
        </p:nvSpPr>
        <p:spPr>
          <a:xfrm>
            <a:off x="1121175" y="2172975"/>
            <a:ext cx="3813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45"/>
          <p:cNvSpPr txBox="1"/>
          <p:nvPr/>
        </p:nvSpPr>
        <p:spPr>
          <a:xfrm>
            <a:off x="1747350" y="3067900"/>
            <a:ext cx="4509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45"/>
          <p:cNvSpPr txBox="1"/>
          <p:nvPr/>
        </p:nvSpPr>
        <p:spPr>
          <a:xfrm>
            <a:off x="4900775" y="1799925"/>
            <a:ext cx="3813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45"/>
          <p:cNvSpPr txBox="1"/>
          <p:nvPr/>
        </p:nvSpPr>
        <p:spPr>
          <a:xfrm>
            <a:off x="5282075" y="3379975"/>
            <a:ext cx="3813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304" name="Google Shape;304;p45"/>
          <p:cNvPicPr preferRelativeResize="0"/>
          <p:nvPr/>
        </p:nvPicPr>
        <p:blipFill>
          <a:blip r:embed="rId3">
            <a:alphaModFix/>
          </a:blip>
          <a:stretch>
            <a:fillRect/>
          </a:stretch>
        </p:blipFill>
        <p:spPr>
          <a:xfrm>
            <a:off x="6063300" y="1413950"/>
            <a:ext cx="2402275" cy="2393825"/>
          </a:xfrm>
          <a:prstGeom prst="rect">
            <a:avLst/>
          </a:prstGeom>
          <a:noFill/>
          <a:ln>
            <a:noFill/>
          </a:ln>
        </p:spPr>
      </p:pic>
      <p:sp>
        <p:nvSpPr>
          <p:cNvPr id="305" name="Google Shape;305;p45"/>
          <p:cNvSpPr txBox="1"/>
          <p:nvPr/>
        </p:nvSpPr>
        <p:spPr>
          <a:xfrm>
            <a:off x="4809700" y="1709850"/>
            <a:ext cx="949800" cy="172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dk1"/>
                </a:solidFill>
                <a:latin typeface="Hepta Slab"/>
                <a:ea typeface="Hepta Slab"/>
                <a:cs typeface="Hepta Slab"/>
                <a:sym typeface="Hepta Slab"/>
              </a:rPr>
              <a:t>3 x 4</a:t>
            </a:r>
            <a:endParaRPr sz="20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2000">
                <a:solidFill>
                  <a:schemeClr val="dk1"/>
                </a:solidFill>
                <a:latin typeface="Hepta Slab"/>
                <a:ea typeface="Hepta Slab"/>
                <a:cs typeface="Hepta Slab"/>
                <a:sym typeface="Hepta Slab"/>
              </a:rPr>
              <a:t>4 x 6</a:t>
            </a:r>
            <a:endParaRPr sz="20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2000">
                <a:solidFill>
                  <a:schemeClr val="dk1"/>
                </a:solidFill>
                <a:latin typeface="Hepta Slab"/>
                <a:ea typeface="Hepta Slab"/>
                <a:cs typeface="Hepta Slab"/>
                <a:sym typeface="Hepta Slab"/>
              </a:rPr>
              <a:t>6 x 3</a:t>
            </a:r>
            <a:endParaRPr sz="20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2000">
                <a:solidFill>
                  <a:schemeClr val="dk1"/>
                </a:solidFill>
                <a:latin typeface="Hepta Slab"/>
                <a:ea typeface="Hepta Slab"/>
                <a:cs typeface="Hepta Slab"/>
                <a:sym typeface="Hepta Slab"/>
              </a:rPr>
              <a:t>7 x 4</a:t>
            </a:r>
            <a:endParaRPr sz="20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2000">
                <a:solidFill>
                  <a:schemeClr val="dk1"/>
                </a:solidFill>
                <a:latin typeface="Hepta Slab"/>
                <a:ea typeface="Hepta Slab"/>
                <a:cs typeface="Hepta Slab"/>
                <a:sym typeface="Hepta Slab"/>
              </a:rPr>
              <a:t>3 x 2</a:t>
            </a:r>
            <a:endParaRPr>
              <a:solidFill>
                <a:schemeClr val="dk1"/>
              </a:solidFill>
              <a:latin typeface="Hepta Slab"/>
              <a:ea typeface="Hepta Slab"/>
              <a:cs typeface="Hepta Slab"/>
              <a:sym typeface="Hepta Slab"/>
            </a:endParaRPr>
          </a:p>
        </p:txBody>
      </p:sp>
      <p:sp>
        <p:nvSpPr>
          <p:cNvPr id="306" name="Google Shape;306;p45"/>
          <p:cNvSpPr txBox="1"/>
          <p:nvPr/>
        </p:nvSpPr>
        <p:spPr>
          <a:xfrm>
            <a:off x="535950" y="3937100"/>
            <a:ext cx="80805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does the area of this rectangle match the expression?</a:t>
            </a:r>
            <a:endParaRPr b="1">
              <a:latin typeface="Hepta Slab"/>
              <a:ea typeface="Hepta Slab"/>
              <a:cs typeface="Hepta Slab"/>
              <a:sym typeface="Hepta Slab"/>
            </a:endParaRPr>
          </a:p>
          <a:p>
            <a:pPr indent="0" lvl="0" marL="0" rtl="0" algn="ctr">
              <a:spcBef>
                <a:spcPts val="0"/>
              </a:spcBef>
              <a:spcAft>
                <a:spcPts val="0"/>
              </a:spcAft>
              <a:buNone/>
            </a:pPr>
            <a:r>
              <a:rPr b="1" lang="en">
                <a:latin typeface="Hepta Slab"/>
                <a:ea typeface="Hepta Slab"/>
                <a:cs typeface="Hepta Slab"/>
                <a:sym typeface="Hepta Slab"/>
              </a:rPr>
              <a:t>Did anyone draw a different rectangle?</a:t>
            </a:r>
            <a:endParaRPr b="1">
              <a:latin typeface="Hepta Slab"/>
              <a:ea typeface="Hepta Slab"/>
              <a:cs typeface="Hepta Slab"/>
              <a:sym typeface="Hepta Slab"/>
            </a:endParaRPr>
          </a:p>
          <a:p>
            <a:pPr indent="0" lvl="0" marL="0" rtl="0" algn="ctr">
              <a:spcBef>
                <a:spcPts val="0"/>
              </a:spcBef>
              <a:spcAft>
                <a:spcPts val="0"/>
              </a:spcAft>
              <a:buNone/>
            </a:pPr>
            <a:r>
              <a:rPr b="1" lang="en">
                <a:latin typeface="Hepta Slab"/>
                <a:ea typeface="Hepta Slab"/>
                <a:cs typeface="Hepta Slab"/>
                <a:sym typeface="Hepta Slab"/>
              </a:rPr>
              <a:t>How can there be two rectangles that match the same expression?</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6"/>
                                        </p:tgtEl>
                                        <p:attrNameLst>
                                          <p:attrName>style.visibility</p:attrName>
                                        </p:attrNameLst>
                                      </p:cBhvr>
                                      <p:to>
                                        <p:strVal val="visible"/>
                                      </p:to>
                                    </p:set>
                                    <p:animEffect filter="fade" transition="in">
                                      <p:cBhvr>
                                        <p:cTn dur="1000"/>
                                        <p:tgtEl>
                                          <p:spTgt spid="3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10" name="Shape 310"/>
        <p:cNvGrpSpPr/>
        <p:nvPr/>
      </p:nvGrpSpPr>
      <p:grpSpPr>
        <a:xfrm>
          <a:off x="0" y="0"/>
          <a:ext cx="0" cy="0"/>
          <a:chOff x="0" y="0"/>
          <a:chExt cx="0" cy="0"/>
        </a:xfrm>
      </p:grpSpPr>
      <p:sp>
        <p:nvSpPr>
          <p:cNvPr id="311" name="Google Shape;311;p46"/>
          <p:cNvSpPr txBox="1"/>
          <p:nvPr>
            <p:ph type="ctrTitle"/>
          </p:nvPr>
        </p:nvSpPr>
        <p:spPr>
          <a:xfrm>
            <a:off x="2008500" y="562150"/>
            <a:ext cx="5127000" cy="60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312" name="Google Shape;312;p46"/>
          <p:cNvSpPr/>
          <p:nvPr/>
        </p:nvSpPr>
        <p:spPr>
          <a:xfrm flipH="1">
            <a:off x="820005" y="2294250"/>
            <a:ext cx="2411720" cy="190977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46"/>
          <p:cNvSpPr txBox="1"/>
          <p:nvPr/>
        </p:nvSpPr>
        <p:spPr>
          <a:xfrm>
            <a:off x="1099300" y="2549701"/>
            <a:ext cx="18531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could you figure out the total number of squares in this rectangle?</a:t>
            </a:r>
            <a:endParaRPr b="1">
              <a:latin typeface="Quicksand"/>
              <a:ea typeface="Quicksand"/>
              <a:cs typeface="Quicksand"/>
              <a:sym typeface="Quicksand"/>
            </a:endParaRPr>
          </a:p>
        </p:txBody>
      </p:sp>
      <p:sp>
        <p:nvSpPr>
          <p:cNvPr id="314" name="Google Shape;314;p4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315" name="Google Shape;315;p46"/>
          <p:cNvPicPr preferRelativeResize="0"/>
          <p:nvPr/>
        </p:nvPicPr>
        <p:blipFill>
          <a:blip r:embed="rId3">
            <a:alphaModFix/>
          </a:blip>
          <a:stretch>
            <a:fillRect/>
          </a:stretch>
        </p:blipFill>
        <p:spPr>
          <a:xfrm>
            <a:off x="3386276" y="3311775"/>
            <a:ext cx="2098000" cy="1319575"/>
          </a:xfrm>
          <a:prstGeom prst="rect">
            <a:avLst/>
          </a:prstGeom>
          <a:noFill/>
          <a:ln>
            <a:noFill/>
          </a:ln>
        </p:spPr>
      </p:pic>
      <p:sp>
        <p:nvSpPr>
          <p:cNvPr id="316" name="Google Shape;316;p46"/>
          <p:cNvSpPr/>
          <p:nvPr/>
        </p:nvSpPr>
        <p:spPr>
          <a:xfrm>
            <a:off x="5313525" y="2063300"/>
            <a:ext cx="2629835" cy="233524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46"/>
          <p:cNvSpPr txBox="1"/>
          <p:nvPr/>
        </p:nvSpPr>
        <p:spPr>
          <a:xfrm>
            <a:off x="5658575" y="2189248"/>
            <a:ext cx="1853100" cy="106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are </a:t>
            </a:r>
            <a:r>
              <a:rPr b="1" lang="en">
                <a:latin typeface="Quicksand"/>
                <a:ea typeface="Quicksand"/>
                <a:cs typeface="Quicksand"/>
                <a:sym typeface="Quicksand"/>
              </a:rPr>
              <a:t>rectangular</a:t>
            </a:r>
            <a:r>
              <a:rPr b="1" lang="en">
                <a:latin typeface="Quicksand"/>
                <a:ea typeface="Quicksand"/>
                <a:cs typeface="Quicksand"/>
                <a:sym typeface="Quicksand"/>
              </a:rPr>
              <a:t> areas similar to other ways to show multiplication? How are they different?</a:t>
            </a:r>
            <a:endParaRPr b="1">
              <a:latin typeface="Quicksand"/>
              <a:ea typeface="Quicksand"/>
              <a:cs typeface="Quicksand"/>
              <a:sym typeface="Quicksand"/>
            </a:endParaRPr>
          </a:p>
        </p:txBody>
      </p:sp>
      <p:graphicFrame>
        <p:nvGraphicFramePr>
          <p:cNvPr id="318" name="Google Shape;318;p46"/>
          <p:cNvGraphicFramePr/>
          <p:nvPr/>
        </p:nvGraphicFramePr>
        <p:xfrm>
          <a:off x="2788550" y="1246800"/>
          <a:ext cx="3000000" cy="3000000"/>
        </p:xfrm>
        <a:graphic>
          <a:graphicData uri="http://schemas.openxmlformats.org/drawingml/2006/table">
            <a:tbl>
              <a:tblPr>
                <a:noFill/>
                <a:tableStyleId>{997328E9-4DB1-4135-B449-671D072E9D06}</a:tableStyleId>
              </a:tblPr>
              <a:tblGrid>
                <a:gridCol w="436025"/>
                <a:gridCol w="436025"/>
                <a:gridCol w="436025"/>
                <a:gridCol w="436025"/>
                <a:gridCol w="436025"/>
                <a:gridCol w="436025"/>
                <a:gridCol w="436025"/>
              </a:tblGrid>
              <a:tr h="381000">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bl>
          </a:graphicData>
        </a:graphic>
      </p:graphicFrame>
      <p:sp>
        <p:nvSpPr>
          <p:cNvPr id="319" name="Google Shape;319;p46"/>
          <p:cNvSpPr txBox="1"/>
          <p:nvPr/>
        </p:nvSpPr>
        <p:spPr>
          <a:xfrm>
            <a:off x="5962100" y="1427700"/>
            <a:ext cx="324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Hepta Slab"/>
                <a:ea typeface="Hepta Slab"/>
                <a:cs typeface="Hepta Slab"/>
                <a:sym typeface="Hepta Slab"/>
              </a:rPr>
              <a:t>2</a:t>
            </a:r>
            <a:endParaRPr>
              <a:latin typeface="Hepta Slab"/>
              <a:ea typeface="Hepta Slab"/>
              <a:cs typeface="Hepta Slab"/>
              <a:sym typeface="Hepta Slab"/>
            </a:endParaRPr>
          </a:p>
        </p:txBody>
      </p:sp>
      <p:sp>
        <p:nvSpPr>
          <p:cNvPr id="320" name="Google Shape;320;p46"/>
          <p:cNvSpPr txBox="1"/>
          <p:nvPr/>
        </p:nvSpPr>
        <p:spPr>
          <a:xfrm>
            <a:off x="4152488" y="2159200"/>
            <a:ext cx="324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Hepta Slab"/>
                <a:ea typeface="Hepta Slab"/>
                <a:cs typeface="Hepta Slab"/>
                <a:sym typeface="Hepta Slab"/>
              </a:rPr>
              <a:t>7</a:t>
            </a:r>
            <a:endParaRPr>
              <a:latin typeface="Hepta Slab"/>
              <a:ea typeface="Hepta Slab"/>
              <a:cs typeface="Hepta Slab"/>
              <a:sym typeface="Hepta Slab"/>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324" name="Shape 324"/>
        <p:cNvGrpSpPr/>
        <p:nvPr/>
      </p:nvGrpSpPr>
      <p:grpSpPr>
        <a:xfrm>
          <a:off x="0" y="0"/>
          <a:ext cx="0" cy="0"/>
          <a:chOff x="0" y="0"/>
          <a:chExt cx="0" cy="0"/>
        </a:xfrm>
      </p:grpSpPr>
      <p:sp>
        <p:nvSpPr>
          <p:cNvPr id="325" name="Google Shape;325;p47"/>
          <p:cNvSpPr txBox="1"/>
          <p:nvPr>
            <p:ph idx="1" type="body"/>
          </p:nvPr>
        </p:nvSpPr>
        <p:spPr>
          <a:xfrm>
            <a:off x="999450" y="811525"/>
            <a:ext cx="6934200" cy="4077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400">
                <a:latin typeface="Quicksand"/>
                <a:ea typeface="Quicksand"/>
                <a:cs typeface="Quicksand"/>
                <a:sym typeface="Quicksand"/>
              </a:rPr>
              <a:t>Today, </a:t>
            </a:r>
            <a:r>
              <a:rPr i="0" lang="en" sz="2400">
                <a:latin typeface="Quicksand"/>
                <a:ea typeface="Quicksand"/>
                <a:cs typeface="Quicksand"/>
                <a:sym typeface="Quicksand"/>
              </a:rPr>
              <a:t>we connected </a:t>
            </a:r>
            <a:r>
              <a:rPr b="1" i="0" lang="en" sz="2400">
                <a:latin typeface="Quicksand"/>
                <a:ea typeface="Quicksand"/>
                <a:cs typeface="Quicksand"/>
                <a:sym typeface="Quicksand"/>
              </a:rPr>
              <a:t>multiplication expressions</a:t>
            </a:r>
            <a:r>
              <a:rPr i="0" lang="en" sz="2400">
                <a:latin typeface="Quicksand"/>
                <a:ea typeface="Quicksand"/>
                <a:cs typeface="Quicksand"/>
                <a:sym typeface="Quicksand"/>
              </a:rPr>
              <a:t> to </a:t>
            </a:r>
            <a:r>
              <a:rPr b="1" i="0" lang="en" sz="2400">
                <a:latin typeface="Quicksand"/>
                <a:ea typeface="Quicksand"/>
                <a:cs typeface="Quicksand"/>
                <a:sym typeface="Quicksand"/>
              </a:rPr>
              <a:t>area.  </a:t>
            </a:r>
            <a:endParaRPr i="0" sz="2400">
              <a:latin typeface="Quicksand"/>
              <a:ea typeface="Quicksand"/>
              <a:cs typeface="Quicksand"/>
              <a:sym typeface="Quicksand"/>
            </a:endParaRPr>
          </a:p>
          <a:p>
            <a:pPr indent="0" lvl="0" marL="0" rtl="0" algn="l">
              <a:spcBef>
                <a:spcPts val="1600"/>
              </a:spcBef>
              <a:spcAft>
                <a:spcPts val="1600"/>
              </a:spcAft>
              <a:buNone/>
            </a:pPr>
            <a:r>
              <a:rPr i="0" lang="en" sz="2400">
                <a:latin typeface="Quicksand"/>
                <a:ea typeface="Quicksand"/>
                <a:cs typeface="Quicksand"/>
                <a:sym typeface="Quicksand"/>
              </a:rPr>
              <a:t>Tomorrow, we will be determining the </a:t>
            </a:r>
            <a:r>
              <a:rPr b="1" i="0" lang="en" sz="2400">
                <a:latin typeface="Quicksand"/>
                <a:ea typeface="Quicksand"/>
                <a:cs typeface="Quicksand"/>
                <a:sym typeface="Quicksand"/>
              </a:rPr>
              <a:t>area</a:t>
            </a:r>
            <a:r>
              <a:rPr i="0" lang="en" sz="2400">
                <a:latin typeface="Quicksand"/>
                <a:ea typeface="Quicksand"/>
                <a:cs typeface="Quicksand"/>
                <a:sym typeface="Quicksand"/>
              </a:rPr>
              <a:t> of a rectangle using what we know about multiplication. </a:t>
            </a:r>
            <a:endParaRPr i="0" sz="2400">
              <a:latin typeface="Quicksand"/>
              <a:ea typeface="Quicksand"/>
              <a:cs typeface="Quicksand"/>
              <a:sym typeface="Quicksand"/>
            </a:endParaRPr>
          </a:p>
        </p:txBody>
      </p:sp>
      <p:sp>
        <p:nvSpPr>
          <p:cNvPr id="326" name="Google Shape;326;p47"/>
          <p:cNvSpPr txBox="1"/>
          <p:nvPr/>
        </p:nvSpPr>
        <p:spPr>
          <a:xfrm>
            <a:off x="302550" y="412575"/>
            <a:ext cx="6969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47"/>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331" name="Shape 331"/>
        <p:cNvGrpSpPr/>
        <p:nvPr/>
      </p:nvGrpSpPr>
      <p:grpSpPr>
        <a:xfrm>
          <a:off x="0" y="0"/>
          <a:ext cx="0" cy="0"/>
          <a:chOff x="0" y="0"/>
          <a:chExt cx="0" cy="0"/>
        </a:xfrm>
      </p:grpSpPr>
      <p:sp>
        <p:nvSpPr>
          <p:cNvPr id="332" name="Google Shape;332;p48"/>
          <p:cNvSpPr txBox="1"/>
          <p:nvPr>
            <p:ph type="ctrTitle"/>
          </p:nvPr>
        </p:nvSpPr>
        <p:spPr>
          <a:xfrm>
            <a:off x="624150" y="2019150"/>
            <a:ext cx="7975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Area of Rectangles Without a Grid</a:t>
            </a:r>
            <a:endParaRPr sz="4400">
              <a:solidFill>
                <a:srgbClr val="434343"/>
              </a:solidFill>
              <a:latin typeface="Hepta Slab"/>
              <a:ea typeface="Hepta Slab"/>
              <a:cs typeface="Hepta Slab"/>
              <a:sym typeface="Hepta Slab"/>
            </a:endParaRPr>
          </a:p>
        </p:txBody>
      </p:sp>
      <p:sp>
        <p:nvSpPr>
          <p:cNvPr id="333" name="Google Shape;333;p48"/>
          <p:cNvSpPr txBox="1"/>
          <p:nvPr/>
        </p:nvSpPr>
        <p:spPr>
          <a:xfrm>
            <a:off x="2698200" y="2757150"/>
            <a:ext cx="42534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solve area problems without a grid.</a:t>
            </a:r>
            <a:endParaRPr>
              <a:latin typeface="Quicksand"/>
              <a:ea typeface="Quicksand"/>
              <a:cs typeface="Quicksand"/>
              <a:sym typeface="Quicksand"/>
            </a:endParaRPr>
          </a:p>
        </p:txBody>
      </p:sp>
      <p:sp>
        <p:nvSpPr>
          <p:cNvPr id="334" name="Google Shape;334;p48"/>
          <p:cNvSpPr/>
          <p:nvPr/>
        </p:nvSpPr>
        <p:spPr>
          <a:xfrm>
            <a:off x="261912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4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3.MD.C.7.b</a:t>
            </a:r>
            <a:endParaRPr sz="1100">
              <a:latin typeface="Quicksand"/>
              <a:ea typeface="Quicksand"/>
              <a:cs typeface="Quicksand"/>
              <a:sym typeface="Quicksand"/>
            </a:endParaRPr>
          </a:p>
        </p:txBody>
      </p:sp>
      <p:sp>
        <p:nvSpPr>
          <p:cNvPr id="336" name="Google Shape;336;p48"/>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3</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40" name="Shape 340"/>
        <p:cNvGrpSpPr/>
        <p:nvPr/>
      </p:nvGrpSpPr>
      <p:grpSpPr>
        <a:xfrm>
          <a:off x="0" y="0"/>
          <a:ext cx="0" cy="0"/>
          <a:chOff x="0" y="0"/>
          <a:chExt cx="0" cy="0"/>
        </a:xfrm>
      </p:grpSpPr>
      <p:sp>
        <p:nvSpPr>
          <p:cNvPr id="341" name="Google Shape;341;p49"/>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342" name="Google Shape;342;p4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343" name="Google Shape;343;p49"/>
          <p:cNvPicPr preferRelativeResize="0"/>
          <p:nvPr/>
        </p:nvPicPr>
        <p:blipFill rotWithShape="1">
          <a:blip r:embed="rId3">
            <a:alphaModFix/>
          </a:blip>
          <a:srcRect b="3984" l="0" r="0" t="0"/>
          <a:stretch/>
        </p:blipFill>
        <p:spPr>
          <a:xfrm>
            <a:off x="2843200" y="1543775"/>
            <a:ext cx="3333750" cy="2688650"/>
          </a:xfrm>
          <a:prstGeom prst="rect">
            <a:avLst/>
          </a:prstGeom>
          <a:noFill/>
          <a:ln>
            <a:noFill/>
          </a:ln>
        </p:spPr>
      </p:pic>
      <p:sp>
        <p:nvSpPr>
          <p:cNvPr id="344" name="Google Shape;344;p49"/>
          <p:cNvSpPr txBox="1"/>
          <p:nvPr/>
        </p:nvSpPr>
        <p:spPr>
          <a:xfrm>
            <a:off x="1427750" y="1070825"/>
            <a:ext cx="6271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48" name="Shape 348"/>
        <p:cNvGrpSpPr/>
        <p:nvPr/>
      </p:nvGrpSpPr>
      <p:grpSpPr>
        <a:xfrm>
          <a:off x="0" y="0"/>
          <a:ext cx="0" cy="0"/>
          <a:chOff x="0" y="0"/>
          <a:chExt cx="0" cy="0"/>
        </a:xfrm>
      </p:grpSpPr>
      <p:sp>
        <p:nvSpPr>
          <p:cNvPr id="349" name="Google Shape;349;p50"/>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350" name="Google Shape;350;p5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351" name="Google Shape;351;p50"/>
          <p:cNvPicPr preferRelativeResize="0"/>
          <p:nvPr/>
        </p:nvPicPr>
        <p:blipFill rotWithShape="1">
          <a:blip r:embed="rId3">
            <a:alphaModFix/>
          </a:blip>
          <a:srcRect b="3067" l="0" r="2931" t="2244"/>
          <a:stretch/>
        </p:blipFill>
        <p:spPr>
          <a:xfrm>
            <a:off x="2886075" y="1549375"/>
            <a:ext cx="3272925" cy="2669650"/>
          </a:xfrm>
          <a:prstGeom prst="rect">
            <a:avLst/>
          </a:prstGeom>
          <a:noFill/>
          <a:ln>
            <a:noFill/>
          </a:ln>
        </p:spPr>
      </p:pic>
      <p:sp>
        <p:nvSpPr>
          <p:cNvPr id="352" name="Google Shape;352;p50"/>
          <p:cNvSpPr txBox="1"/>
          <p:nvPr/>
        </p:nvSpPr>
        <p:spPr>
          <a:xfrm>
            <a:off x="1427750" y="1070825"/>
            <a:ext cx="6271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56" name="Shape 356"/>
        <p:cNvGrpSpPr/>
        <p:nvPr/>
      </p:nvGrpSpPr>
      <p:grpSpPr>
        <a:xfrm>
          <a:off x="0" y="0"/>
          <a:ext cx="0" cy="0"/>
          <a:chOff x="0" y="0"/>
          <a:chExt cx="0" cy="0"/>
        </a:xfrm>
      </p:grpSpPr>
      <p:sp>
        <p:nvSpPr>
          <p:cNvPr id="357" name="Google Shape;357;p51"/>
          <p:cNvSpPr txBox="1"/>
          <p:nvPr>
            <p:ph type="ctrTitle"/>
          </p:nvPr>
        </p:nvSpPr>
        <p:spPr>
          <a:xfrm>
            <a:off x="623875" y="52807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Do You See?</a:t>
            </a:r>
            <a:endParaRPr b="0" sz="3000">
              <a:solidFill>
                <a:schemeClr val="accent5"/>
              </a:solidFill>
              <a:latin typeface="Hepta Slab"/>
              <a:ea typeface="Hepta Slab"/>
              <a:cs typeface="Hepta Slab"/>
              <a:sym typeface="Hepta Slab"/>
            </a:endParaRPr>
          </a:p>
        </p:txBody>
      </p:sp>
      <p:sp>
        <p:nvSpPr>
          <p:cNvPr id="358" name="Google Shape;358;p5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359" name="Google Shape;359;p51"/>
          <p:cNvPicPr preferRelativeResize="0"/>
          <p:nvPr/>
        </p:nvPicPr>
        <p:blipFill rotWithShape="1">
          <a:blip r:embed="rId3">
            <a:alphaModFix/>
          </a:blip>
          <a:srcRect b="3836" l="0" r="3241" t="0"/>
          <a:stretch/>
        </p:blipFill>
        <p:spPr>
          <a:xfrm>
            <a:off x="2881325" y="1518525"/>
            <a:ext cx="3271900" cy="2729450"/>
          </a:xfrm>
          <a:prstGeom prst="rect">
            <a:avLst/>
          </a:prstGeom>
          <a:noFill/>
          <a:ln>
            <a:noFill/>
          </a:ln>
        </p:spPr>
      </p:pic>
      <p:sp>
        <p:nvSpPr>
          <p:cNvPr id="360" name="Google Shape;360;p51"/>
          <p:cNvSpPr txBox="1"/>
          <p:nvPr/>
        </p:nvSpPr>
        <p:spPr>
          <a:xfrm>
            <a:off x="1427750" y="1070825"/>
            <a:ext cx="6271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Hepta Slab"/>
                <a:ea typeface="Hepta Slab"/>
                <a:cs typeface="Hepta Slab"/>
                <a:sym typeface="Hepta Slab"/>
              </a:rPr>
              <a:t>How many do you see? How do you see them?</a:t>
            </a:r>
            <a:endParaRPr>
              <a:latin typeface="Hepta Slab"/>
              <a:ea typeface="Hepta Slab"/>
              <a:cs typeface="Hepta Slab"/>
              <a:sym typeface="Hepta Slab"/>
            </a:endParaRPr>
          </a:p>
        </p:txBody>
      </p:sp>
      <p:sp>
        <p:nvSpPr>
          <p:cNvPr id="361" name="Google Shape;361;p51"/>
          <p:cNvSpPr txBox="1"/>
          <p:nvPr/>
        </p:nvSpPr>
        <p:spPr>
          <a:xfrm>
            <a:off x="304300" y="4165700"/>
            <a:ext cx="845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What numbers were easy to see in the images?</a:t>
            </a:r>
            <a:endParaRPr b="1">
              <a:latin typeface="Hepta Slab"/>
              <a:ea typeface="Hepta Slab"/>
              <a:cs typeface="Hepta Slab"/>
              <a:sym typeface="Hepta Slab"/>
            </a:endParaRPr>
          </a:p>
        </p:txBody>
      </p:sp>
      <p:sp>
        <p:nvSpPr>
          <p:cNvPr id="362" name="Google Shape;362;p51"/>
          <p:cNvSpPr txBox="1"/>
          <p:nvPr/>
        </p:nvSpPr>
        <p:spPr>
          <a:xfrm>
            <a:off x="304300" y="4394300"/>
            <a:ext cx="845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did the first image help you find the number of dots in the </a:t>
            </a:r>
            <a:r>
              <a:rPr b="1" lang="en">
                <a:latin typeface="Hepta Slab"/>
                <a:ea typeface="Hepta Slab"/>
                <a:cs typeface="Hepta Slab"/>
                <a:sym typeface="Hepta Slab"/>
              </a:rPr>
              <a:t>next two images?</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1"/>
                                        </p:tgtEl>
                                        <p:attrNameLst>
                                          <p:attrName>style.visibility</p:attrName>
                                        </p:attrNameLst>
                                      </p:cBhvr>
                                      <p:to>
                                        <p:strVal val="visible"/>
                                      </p:to>
                                    </p:set>
                                    <p:animEffect filter="fade" transition="in">
                                      <p:cBhvr>
                                        <p:cTn dur="1000"/>
                                        <p:tgtEl>
                                          <p:spTgt spid="3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2"/>
                                        </p:tgtEl>
                                        <p:attrNameLst>
                                          <p:attrName>style.visibility</p:attrName>
                                        </p:attrNameLst>
                                      </p:cBhvr>
                                      <p:to>
                                        <p:strVal val="visible"/>
                                      </p:to>
                                    </p:set>
                                    <p:animEffect filter="fade" transition="in">
                                      <p:cBhvr>
                                        <p:cTn dur="1000"/>
                                        <p:tgtEl>
                                          <p:spTgt spid="3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66" name="Shape 366"/>
        <p:cNvGrpSpPr/>
        <p:nvPr/>
      </p:nvGrpSpPr>
      <p:grpSpPr>
        <a:xfrm>
          <a:off x="0" y="0"/>
          <a:ext cx="0" cy="0"/>
          <a:chOff x="0" y="0"/>
          <a:chExt cx="0" cy="0"/>
        </a:xfrm>
      </p:grpSpPr>
      <p:sp>
        <p:nvSpPr>
          <p:cNvPr id="367" name="Google Shape;367;p52"/>
          <p:cNvSpPr txBox="1"/>
          <p:nvPr>
            <p:ph type="ctrTitle"/>
          </p:nvPr>
        </p:nvSpPr>
        <p:spPr>
          <a:xfrm>
            <a:off x="1449150" y="288175"/>
            <a:ext cx="62457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Partially Tiled</a:t>
            </a:r>
            <a:endParaRPr b="0" sz="3000">
              <a:solidFill>
                <a:schemeClr val="accent5"/>
              </a:solidFill>
              <a:latin typeface="Hepta Slab"/>
              <a:ea typeface="Hepta Slab"/>
              <a:cs typeface="Hepta Slab"/>
              <a:sym typeface="Hepta Slab"/>
            </a:endParaRPr>
          </a:p>
        </p:txBody>
      </p:sp>
      <p:sp>
        <p:nvSpPr>
          <p:cNvPr id="368" name="Google Shape;368;p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69" name="Google Shape;369;p52"/>
          <p:cNvSpPr txBox="1"/>
          <p:nvPr/>
        </p:nvSpPr>
        <p:spPr>
          <a:xfrm>
            <a:off x="647475" y="883425"/>
            <a:ext cx="7393200" cy="32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chemeClr val="dk1"/>
                </a:solidFill>
                <a:latin typeface="Hepta Slab"/>
                <a:ea typeface="Hepta Slab"/>
                <a:cs typeface="Hepta Slab"/>
                <a:sym typeface="Hepta Slab"/>
              </a:rPr>
              <a:t>What do you notice? What do you wonder?</a:t>
            </a:r>
            <a:endParaRPr sz="1500">
              <a:solidFill>
                <a:schemeClr val="dk1"/>
              </a:solidFill>
              <a:latin typeface="Hepta Slab"/>
              <a:ea typeface="Hepta Slab"/>
              <a:cs typeface="Hepta Slab"/>
              <a:sym typeface="Hepta Slab"/>
            </a:endParaRPr>
          </a:p>
        </p:txBody>
      </p:sp>
      <p:pic>
        <p:nvPicPr>
          <p:cNvPr id="370" name="Google Shape;370;p52"/>
          <p:cNvPicPr preferRelativeResize="0"/>
          <p:nvPr/>
        </p:nvPicPr>
        <p:blipFill>
          <a:blip r:embed="rId3">
            <a:alphaModFix/>
          </a:blip>
          <a:stretch>
            <a:fillRect/>
          </a:stretch>
        </p:blipFill>
        <p:spPr>
          <a:xfrm>
            <a:off x="1576300" y="1700575"/>
            <a:ext cx="1886075" cy="2737850"/>
          </a:xfrm>
          <a:prstGeom prst="rect">
            <a:avLst/>
          </a:prstGeom>
          <a:noFill/>
          <a:ln>
            <a:noFill/>
          </a:ln>
        </p:spPr>
      </p:pic>
      <p:pic>
        <p:nvPicPr>
          <p:cNvPr id="371" name="Google Shape;371;p52"/>
          <p:cNvPicPr preferRelativeResize="0"/>
          <p:nvPr/>
        </p:nvPicPr>
        <p:blipFill>
          <a:blip r:embed="rId4">
            <a:alphaModFix/>
          </a:blip>
          <a:stretch>
            <a:fillRect/>
          </a:stretch>
        </p:blipFill>
        <p:spPr>
          <a:xfrm>
            <a:off x="5134150" y="1311775"/>
            <a:ext cx="2623925" cy="3196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75" name="Shape 375"/>
        <p:cNvGrpSpPr/>
        <p:nvPr/>
      </p:nvGrpSpPr>
      <p:grpSpPr>
        <a:xfrm>
          <a:off x="0" y="0"/>
          <a:ext cx="0" cy="0"/>
          <a:chOff x="0" y="0"/>
          <a:chExt cx="0" cy="0"/>
        </a:xfrm>
      </p:grpSpPr>
      <p:sp>
        <p:nvSpPr>
          <p:cNvPr id="376" name="Google Shape;376;p53"/>
          <p:cNvSpPr txBox="1"/>
          <p:nvPr>
            <p:ph type="ctrTitle"/>
          </p:nvPr>
        </p:nvSpPr>
        <p:spPr>
          <a:xfrm>
            <a:off x="1449150" y="516775"/>
            <a:ext cx="62457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Partially Tiled</a:t>
            </a:r>
            <a:endParaRPr b="0" sz="3000">
              <a:solidFill>
                <a:schemeClr val="accent5"/>
              </a:solidFill>
              <a:latin typeface="Hepta Slab"/>
              <a:ea typeface="Hepta Slab"/>
              <a:cs typeface="Hepta Slab"/>
              <a:sym typeface="Hepta Slab"/>
            </a:endParaRPr>
          </a:p>
        </p:txBody>
      </p:sp>
      <p:sp>
        <p:nvSpPr>
          <p:cNvPr id="377" name="Google Shape;377;p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78" name="Google Shape;378;p53"/>
          <p:cNvSpPr txBox="1"/>
          <p:nvPr/>
        </p:nvSpPr>
        <p:spPr>
          <a:xfrm>
            <a:off x="543250" y="1108750"/>
            <a:ext cx="4438500" cy="359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Hepta Slab"/>
                <a:ea typeface="Hepta Slab"/>
                <a:cs typeface="Hepta Slab"/>
                <a:sym typeface="Hepta Slab"/>
              </a:rPr>
              <a:t>After learning about azulejos in Portugal, Elena is making her own tile artwork. This rectangle shows the project Elena is tiling. </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1700">
                <a:solidFill>
                  <a:schemeClr val="dk1"/>
                </a:solidFill>
                <a:latin typeface="Hepta Slab"/>
                <a:ea typeface="Hepta Slab"/>
                <a:cs typeface="Hepta Slab"/>
                <a:sym typeface="Hepta Slab"/>
              </a:rPr>
              <a:t>Each tile has a side length of 1 inch.</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1700">
                <a:solidFill>
                  <a:schemeClr val="dk1"/>
                </a:solidFill>
                <a:latin typeface="Hepta Slab"/>
                <a:ea typeface="Hepta Slab"/>
                <a:cs typeface="Hepta Slab"/>
                <a:sym typeface="Hepta Slab"/>
              </a:rPr>
              <a:t>1. How many tiles will it take to tile the whole rectangle? Explain or show your reasoning.</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500">
              <a:solidFill>
                <a:schemeClr val="accent5"/>
              </a:solidFill>
              <a:latin typeface="Livvic"/>
              <a:ea typeface="Livvic"/>
              <a:cs typeface="Livvic"/>
              <a:sym typeface="Livvic"/>
            </a:endParaRPr>
          </a:p>
        </p:txBody>
      </p:sp>
      <p:pic>
        <p:nvPicPr>
          <p:cNvPr id="379" name="Google Shape;379;p53"/>
          <p:cNvPicPr preferRelativeResize="0"/>
          <p:nvPr/>
        </p:nvPicPr>
        <p:blipFill>
          <a:blip r:embed="rId3">
            <a:alphaModFix/>
          </a:blip>
          <a:stretch>
            <a:fillRect/>
          </a:stretch>
        </p:blipFill>
        <p:spPr>
          <a:xfrm>
            <a:off x="5096900" y="1268063"/>
            <a:ext cx="2906575" cy="2607369"/>
          </a:xfrm>
          <a:prstGeom prst="rect">
            <a:avLst/>
          </a:prstGeom>
          <a:noFill/>
          <a:ln>
            <a:noFill/>
          </a:ln>
        </p:spPr>
      </p:pic>
      <p:sp>
        <p:nvSpPr>
          <p:cNvPr id="380" name="Google Shape;380;p53"/>
          <p:cNvSpPr txBox="1"/>
          <p:nvPr/>
        </p:nvSpPr>
        <p:spPr>
          <a:xfrm>
            <a:off x="304300" y="4165700"/>
            <a:ext cx="845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did you know how many tiles would be in each row or column?</a:t>
            </a:r>
            <a:endParaRPr b="1">
              <a:latin typeface="Hepta Slab"/>
              <a:ea typeface="Hepta Slab"/>
              <a:cs typeface="Hepta Slab"/>
              <a:sym typeface="Hepta Slab"/>
            </a:endParaRPr>
          </a:p>
        </p:txBody>
      </p:sp>
      <p:sp>
        <p:nvSpPr>
          <p:cNvPr id="381" name="Google Shape;381;p53"/>
          <p:cNvSpPr txBox="1"/>
          <p:nvPr/>
        </p:nvSpPr>
        <p:spPr>
          <a:xfrm>
            <a:off x="304300" y="4370225"/>
            <a:ext cx="845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did you find the total number of tiles needed?</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0"/>
                                        </p:tgtEl>
                                        <p:attrNameLst>
                                          <p:attrName>style.visibility</p:attrName>
                                        </p:attrNameLst>
                                      </p:cBhvr>
                                      <p:to>
                                        <p:strVal val="visible"/>
                                      </p:to>
                                    </p:set>
                                    <p:animEffect filter="fade" transition="in">
                                      <p:cBhvr>
                                        <p:cTn dur="1000"/>
                                        <p:tgtEl>
                                          <p:spTgt spid="3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1"/>
                                        </p:tgtEl>
                                        <p:attrNameLst>
                                          <p:attrName>style.visibility</p:attrName>
                                        </p:attrNameLst>
                                      </p:cBhvr>
                                      <p:to>
                                        <p:strVal val="visible"/>
                                      </p:to>
                                    </p:set>
                                    <p:animEffect filter="fade" transition="in">
                                      <p:cBhvr>
                                        <p:cTn dur="1000"/>
                                        <p:tgtEl>
                                          <p:spTgt spid="3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85" name="Shape 385"/>
        <p:cNvGrpSpPr/>
        <p:nvPr/>
      </p:nvGrpSpPr>
      <p:grpSpPr>
        <a:xfrm>
          <a:off x="0" y="0"/>
          <a:ext cx="0" cy="0"/>
          <a:chOff x="0" y="0"/>
          <a:chExt cx="0" cy="0"/>
        </a:xfrm>
      </p:grpSpPr>
      <p:sp>
        <p:nvSpPr>
          <p:cNvPr id="386" name="Google Shape;386;p54"/>
          <p:cNvSpPr txBox="1"/>
          <p:nvPr>
            <p:ph type="ctrTitle"/>
          </p:nvPr>
        </p:nvSpPr>
        <p:spPr>
          <a:xfrm>
            <a:off x="1872475" y="382750"/>
            <a:ext cx="54786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No More Squares</a:t>
            </a:r>
            <a:endParaRPr b="0" sz="3000">
              <a:solidFill>
                <a:schemeClr val="accent5"/>
              </a:solidFill>
              <a:latin typeface="Hepta Slab"/>
              <a:ea typeface="Hepta Slab"/>
              <a:cs typeface="Hepta Slab"/>
              <a:sym typeface="Hepta Slab"/>
            </a:endParaRPr>
          </a:p>
        </p:txBody>
      </p:sp>
      <p:sp>
        <p:nvSpPr>
          <p:cNvPr id="387" name="Google Shape;387;p5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88" name="Google Shape;388;p54"/>
          <p:cNvSpPr txBox="1"/>
          <p:nvPr/>
        </p:nvSpPr>
        <p:spPr>
          <a:xfrm>
            <a:off x="739750" y="1031275"/>
            <a:ext cx="4492800" cy="174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Hepta Slab"/>
                <a:ea typeface="Hepta Slab"/>
                <a:cs typeface="Hepta Slab"/>
                <a:sym typeface="Hepta Slab"/>
              </a:rPr>
              <a:t>1. The rectangle is marked off in meters. What</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rPr lang="en" sz="1700">
                <a:solidFill>
                  <a:schemeClr val="dk1"/>
                </a:solidFill>
                <a:latin typeface="Hepta Slab"/>
                <a:ea typeface="Hepta Slab"/>
                <a:cs typeface="Hepta Slab"/>
                <a:sym typeface="Hepta Slab"/>
              </a:rPr>
              <a:t>is the area of the rectangle in square meters?</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sz="1700">
              <a:solidFill>
                <a:schemeClr val="accent5"/>
              </a:solidFill>
              <a:latin typeface="Livvic"/>
              <a:ea typeface="Livvic"/>
              <a:cs typeface="Livvic"/>
              <a:sym typeface="Livvic"/>
            </a:endParaRPr>
          </a:p>
        </p:txBody>
      </p:sp>
      <p:sp>
        <p:nvSpPr>
          <p:cNvPr id="389" name="Google Shape;389;p54"/>
          <p:cNvSpPr txBox="1"/>
          <p:nvPr/>
        </p:nvSpPr>
        <p:spPr>
          <a:xfrm>
            <a:off x="1747350" y="3067900"/>
            <a:ext cx="4509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54"/>
          <p:cNvSpPr txBox="1"/>
          <p:nvPr/>
        </p:nvSpPr>
        <p:spPr>
          <a:xfrm>
            <a:off x="4900775" y="1799925"/>
            <a:ext cx="3813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54"/>
          <p:cNvSpPr txBox="1"/>
          <p:nvPr/>
        </p:nvSpPr>
        <p:spPr>
          <a:xfrm>
            <a:off x="5282075" y="3379975"/>
            <a:ext cx="3813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392" name="Google Shape;392;p54"/>
          <p:cNvPicPr preferRelativeResize="0"/>
          <p:nvPr/>
        </p:nvPicPr>
        <p:blipFill>
          <a:blip r:embed="rId3">
            <a:alphaModFix/>
          </a:blip>
          <a:stretch>
            <a:fillRect/>
          </a:stretch>
        </p:blipFill>
        <p:spPr>
          <a:xfrm>
            <a:off x="5399675" y="963250"/>
            <a:ext cx="2910825" cy="1544525"/>
          </a:xfrm>
          <a:prstGeom prst="rect">
            <a:avLst/>
          </a:prstGeom>
          <a:noFill/>
          <a:ln>
            <a:noFill/>
          </a:ln>
        </p:spPr>
      </p:pic>
      <p:pic>
        <p:nvPicPr>
          <p:cNvPr id="393" name="Google Shape;393;p54"/>
          <p:cNvPicPr preferRelativeResize="0"/>
          <p:nvPr/>
        </p:nvPicPr>
        <p:blipFill>
          <a:blip r:embed="rId4">
            <a:alphaModFix/>
          </a:blip>
          <a:stretch>
            <a:fillRect/>
          </a:stretch>
        </p:blipFill>
        <p:spPr>
          <a:xfrm>
            <a:off x="5399675" y="2839300"/>
            <a:ext cx="2759325" cy="1285400"/>
          </a:xfrm>
          <a:prstGeom prst="rect">
            <a:avLst/>
          </a:prstGeom>
          <a:noFill/>
          <a:ln>
            <a:noFill/>
          </a:ln>
        </p:spPr>
      </p:pic>
      <p:sp>
        <p:nvSpPr>
          <p:cNvPr id="394" name="Google Shape;394;p54"/>
          <p:cNvSpPr txBox="1"/>
          <p:nvPr/>
        </p:nvSpPr>
        <p:spPr>
          <a:xfrm>
            <a:off x="777825" y="2469725"/>
            <a:ext cx="4492800" cy="1754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700">
              <a:solidFill>
                <a:schemeClr val="accent5"/>
              </a:solidFill>
              <a:latin typeface="Livvic"/>
              <a:ea typeface="Livvic"/>
              <a:cs typeface="Livvic"/>
              <a:sym typeface="Livvic"/>
            </a:endParaRPr>
          </a:p>
          <a:p>
            <a:pPr indent="0" lvl="0" marL="0" rtl="0" algn="l">
              <a:spcBef>
                <a:spcPts val="0"/>
              </a:spcBef>
              <a:spcAft>
                <a:spcPts val="0"/>
              </a:spcAft>
              <a:buNone/>
            </a:pPr>
            <a:r>
              <a:rPr lang="en" sz="1700">
                <a:solidFill>
                  <a:schemeClr val="dk1"/>
                </a:solidFill>
                <a:latin typeface="Hepta Slab"/>
                <a:ea typeface="Hepta Slab"/>
                <a:cs typeface="Hepta Slab"/>
                <a:sym typeface="Hepta Slab"/>
              </a:rPr>
              <a:t>2. This rectangle is marked off in meter lengths along the top and labeled with the length in meters on the left side. What is the area of this rectangle in square meters?</a:t>
            </a:r>
            <a:endParaRPr/>
          </a:p>
        </p:txBody>
      </p:sp>
      <p:sp>
        <p:nvSpPr>
          <p:cNvPr id="395" name="Google Shape;395;p54"/>
          <p:cNvSpPr txBox="1"/>
          <p:nvPr/>
        </p:nvSpPr>
        <p:spPr>
          <a:xfrm>
            <a:off x="304300" y="4165700"/>
            <a:ext cx="845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can creating the grid from the tick marks help us see the missing groups?</a:t>
            </a:r>
            <a:endParaRPr b="1">
              <a:latin typeface="Hepta Slab"/>
              <a:ea typeface="Hepta Slab"/>
              <a:cs typeface="Hepta Slab"/>
              <a:sym typeface="Hepta Slab"/>
            </a:endParaRPr>
          </a:p>
        </p:txBody>
      </p:sp>
      <p:sp>
        <p:nvSpPr>
          <p:cNvPr id="396" name="Google Shape;396;p54"/>
          <p:cNvSpPr txBox="1"/>
          <p:nvPr/>
        </p:nvSpPr>
        <p:spPr>
          <a:xfrm>
            <a:off x="304300" y="4394300"/>
            <a:ext cx="845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Did you have to fill in the grid lines to find the area of these rectangles?</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
                                        </p:tgtEl>
                                        <p:attrNameLst>
                                          <p:attrName>style.visibility</p:attrName>
                                        </p:attrNameLst>
                                      </p:cBhvr>
                                      <p:to>
                                        <p:strVal val="visible"/>
                                      </p:to>
                                    </p:set>
                                    <p:animEffect filter="fade" transition="in">
                                      <p:cBhvr>
                                        <p:cTn dur="1000"/>
                                        <p:tgtEl>
                                          <p:spTgt spid="394"/>
                                        </p:tgtEl>
                                      </p:cBhvr>
                                    </p:animEffect>
                                  </p:childTnLst>
                                </p:cTn>
                              </p:par>
                              <p:par>
                                <p:cTn fill="hold" nodeType="withEffect" presetClass="entr" presetID="10" presetSubtype="0">
                                  <p:stCondLst>
                                    <p:cond delay="0"/>
                                  </p:stCondLst>
                                  <p:childTnLst>
                                    <p:set>
                                      <p:cBhvr>
                                        <p:cTn dur="1" fill="hold">
                                          <p:stCondLst>
                                            <p:cond delay="0"/>
                                          </p:stCondLst>
                                        </p:cTn>
                                        <p:tgtEl>
                                          <p:spTgt spid="393"/>
                                        </p:tgtEl>
                                        <p:attrNameLst>
                                          <p:attrName>style.visibility</p:attrName>
                                        </p:attrNameLst>
                                      </p:cBhvr>
                                      <p:to>
                                        <p:strVal val="visible"/>
                                      </p:to>
                                    </p:set>
                                    <p:animEffect filter="fade" transition="in">
                                      <p:cBhvr>
                                        <p:cTn dur="1000"/>
                                        <p:tgtEl>
                                          <p:spTgt spid="3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5"/>
                                        </p:tgtEl>
                                        <p:attrNameLst>
                                          <p:attrName>style.visibility</p:attrName>
                                        </p:attrNameLst>
                                      </p:cBhvr>
                                      <p:to>
                                        <p:strVal val="visible"/>
                                      </p:to>
                                    </p:set>
                                    <p:animEffect filter="fade" transition="in">
                                      <p:cBhvr>
                                        <p:cTn dur="1000"/>
                                        <p:tgtEl>
                                          <p:spTgt spid="3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6"/>
                                        </p:tgtEl>
                                        <p:attrNameLst>
                                          <p:attrName>style.visibility</p:attrName>
                                        </p:attrNameLst>
                                      </p:cBhvr>
                                      <p:to>
                                        <p:strVal val="visible"/>
                                      </p:to>
                                    </p:set>
                                    <p:animEffect filter="fade" transition="in">
                                      <p:cBhvr>
                                        <p:cTn dur="1000"/>
                                        <p:tgtEl>
                                          <p:spTgt spid="3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00" name="Shape 400"/>
        <p:cNvGrpSpPr/>
        <p:nvPr/>
      </p:nvGrpSpPr>
      <p:grpSpPr>
        <a:xfrm>
          <a:off x="0" y="0"/>
          <a:ext cx="0" cy="0"/>
          <a:chOff x="0" y="0"/>
          <a:chExt cx="0" cy="0"/>
        </a:xfrm>
      </p:grpSpPr>
      <p:sp>
        <p:nvSpPr>
          <p:cNvPr id="401" name="Google Shape;401;p55"/>
          <p:cNvSpPr txBox="1"/>
          <p:nvPr>
            <p:ph type="ctrTitle"/>
          </p:nvPr>
        </p:nvSpPr>
        <p:spPr>
          <a:xfrm>
            <a:off x="2008500" y="562150"/>
            <a:ext cx="5127000" cy="60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402" name="Google Shape;402;p55"/>
          <p:cNvSpPr/>
          <p:nvPr/>
        </p:nvSpPr>
        <p:spPr>
          <a:xfrm flipH="1">
            <a:off x="704381" y="1256648"/>
            <a:ext cx="3075218" cy="276106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55"/>
          <p:cNvSpPr txBox="1"/>
          <p:nvPr/>
        </p:nvSpPr>
        <p:spPr>
          <a:xfrm>
            <a:off x="1175500" y="1606100"/>
            <a:ext cx="2483700" cy="1725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b="1" lang="en">
                <a:solidFill>
                  <a:schemeClr val="dk1"/>
                </a:solidFill>
                <a:latin typeface="Quicksand"/>
                <a:ea typeface="Quicksand"/>
                <a:cs typeface="Quicksand"/>
                <a:sym typeface="Quicksand"/>
              </a:rPr>
              <a:t>What did you need to think about to find the area of rectangles where only some of the squares were visible or none of the squares were visible?</a:t>
            </a:r>
            <a:endParaRPr b="1" sz="700">
              <a:latin typeface="Quicksand"/>
              <a:ea typeface="Quicksand"/>
              <a:cs typeface="Quicksand"/>
              <a:sym typeface="Quicksand"/>
            </a:endParaRPr>
          </a:p>
        </p:txBody>
      </p:sp>
      <p:sp>
        <p:nvSpPr>
          <p:cNvPr id="404" name="Google Shape;404;p5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405" name="Google Shape;405;p55"/>
          <p:cNvPicPr preferRelativeResize="0"/>
          <p:nvPr/>
        </p:nvPicPr>
        <p:blipFill>
          <a:blip r:embed="rId3">
            <a:alphaModFix/>
          </a:blip>
          <a:stretch>
            <a:fillRect/>
          </a:stretch>
        </p:blipFill>
        <p:spPr>
          <a:xfrm>
            <a:off x="3929526" y="2884550"/>
            <a:ext cx="2098000" cy="1319575"/>
          </a:xfrm>
          <a:prstGeom prst="rect">
            <a:avLst/>
          </a:prstGeom>
          <a:noFill/>
          <a:ln>
            <a:noFill/>
          </a:ln>
        </p:spPr>
      </p:pic>
      <p:sp>
        <p:nvSpPr>
          <p:cNvPr id="406" name="Google Shape;406;p55"/>
          <p:cNvSpPr/>
          <p:nvPr/>
        </p:nvSpPr>
        <p:spPr>
          <a:xfrm>
            <a:off x="5531655" y="1682300"/>
            <a:ext cx="2411720" cy="190977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55"/>
          <p:cNvSpPr txBox="1"/>
          <p:nvPr/>
        </p:nvSpPr>
        <p:spPr>
          <a:xfrm>
            <a:off x="5810975" y="2013875"/>
            <a:ext cx="1853100" cy="131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do you need to know to find the area of any rectangle?</a:t>
            </a:r>
            <a:endParaRPr b="1">
              <a:latin typeface="Quicksand"/>
              <a:ea typeface="Quicksand"/>
              <a:cs typeface="Quicksand"/>
              <a:sym typeface="Quicksan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411" name="Shape 411"/>
        <p:cNvGrpSpPr/>
        <p:nvPr/>
      </p:nvGrpSpPr>
      <p:grpSpPr>
        <a:xfrm>
          <a:off x="0" y="0"/>
          <a:ext cx="0" cy="0"/>
          <a:chOff x="0" y="0"/>
          <a:chExt cx="0" cy="0"/>
        </a:xfrm>
      </p:grpSpPr>
      <p:sp>
        <p:nvSpPr>
          <p:cNvPr id="412" name="Google Shape;412;p56"/>
          <p:cNvSpPr txBox="1"/>
          <p:nvPr>
            <p:ph idx="1" type="body"/>
          </p:nvPr>
        </p:nvSpPr>
        <p:spPr>
          <a:xfrm>
            <a:off x="999450" y="348800"/>
            <a:ext cx="6934200" cy="4540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i="0" sz="2400">
              <a:latin typeface="Quicksand"/>
              <a:ea typeface="Quicksand"/>
              <a:cs typeface="Quicksand"/>
              <a:sym typeface="Quicksand"/>
            </a:endParaRPr>
          </a:p>
          <a:p>
            <a:pPr indent="0" lvl="0" marL="0" rtl="0" algn="l">
              <a:spcBef>
                <a:spcPts val="1600"/>
              </a:spcBef>
              <a:spcAft>
                <a:spcPts val="0"/>
              </a:spcAft>
              <a:buNone/>
            </a:pPr>
            <a:r>
              <a:rPr i="0" lang="en" sz="2400">
                <a:latin typeface="Quicksand"/>
                <a:ea typeface="Quicksand"/>
                <a:cs typeface="Quicksand"/>
                <a:sym typeface="Quicksand"/>
              </a:rPr>
              <a:t>Today we found the </a:t>
            </a:r>
            <a:r>
              <a:rPr b="1" i="0" lang="en" sz="2400">
                <a:latin typeface="Quicksand"/>
                <a:ea typeface="Quicksand"/>
                <a:cs typeface="Quicksand"/>
                <a:sym typeface="Quicksand"/>
              </a:rPr>
              <a:t>area </a:t>
            </a:r>
            <a:r>
              <a:rPr i="0" lang="en" sz="2400">
                <a:latin typeface="Quicksand"/>
                <a:ea typeface="Quicksand"/>
                <a:cs typeface="Quicksand"/>
                <a:sym typeface="Quicksand"/>
              </a:rPr>
              <a:t>of rectangles where the squares weren’t visible. </a:t>
            </a:r>
            <a:endParaRPr i="0" sz="2400">
              <a:latin typeface="Quicksand"/>
              <a:ea typeface="Quicksand"/>
              <a:cs typeface="Quicksand"/>
              <a:sym typeface="Quicksand"/>
            </a:endParaRPr>
          </a:p>
          <a:p>
            <a:pPr indent="0" lvl="0" marL="0" rtl="0" algn="l">
              <a:spcBef>
                <a:spcPts val="1600"/>
              </a:spcBef>
              <a:spcAft>
                <a:spcPts val="1600"/>
              </a:spcAft>
              <a:buNone/>
            </a:pPr>
            <a:r>
              <a:rPr i="0" lang="en" sz="2400">
                <a:latin typeface="Quicksand"/>
                <a:ea typeface="Quicksand"/>
                <a:cs typeface="Quicksand"/>
                <a:sym typeface="Quicksand"/>
              </a:rPr>
              <a:t>Tomorrow, we will be c</a:t>
            </a:r>
            <a:r>
              <a:rPr i="0" lang="en" sz="2400">
                <a:latin typeface="Quicksand"/>
                <a:ea typeface="Quicksand"/>
                <a:cs typeface="Quicksand"/>
                <a:sym typeface="Quicksand"/>
              </a:rPr>
              <a:t>alculating the </a:t>
            </a:r>
            <a:r>
              <a:rPr b="1" i="0" lang="en" sz="2400">
                <a:latin typeface="Quicksand"/>
                <a:ea typeface="Quicksand"/>
                <a:cs typeface="Quicksand"/>
                <a:sym typeface="Quicksand"/>
              </a:rPr>
              <a:t>area </a:t>
            </a:r>
            <a:r>
              <a:rPr i="0" lang="en" sz="2400">
                <a:latin typeface="Quicksand"/>
                <a:ea typeface="Quicksand"/>
                <a:cs typeface="Quicksand"/>
                <a:sym typeface="Quicksand"/>
              </a:rPr>
              <a:t>of ungridded figures made of rectangles using </a:t>
            </a:r>
            <a:r>
              <a:rPr b="1" i="0" lang="en" sz="2400">
                <a:latin typeface="Quicksand"/>
                <a:ea typeface="Quicksand"/>
                <a:cs typeface="Quicksand"/>
                <a:sym typeface="Quicksand"/>
              </a:rPr>
              <a:t>multiplication </a:t>
            </a:r>
            <a:r>
              <a:rPr i="0" lang="en" sz="2400">
                <a:latin typeface="Quicksand"/>
                <a:ea typeface="Quicksand"/>
                <a:cs typeface="Quicksand"/>
                <a:sym typeface="Quicksand"/>
              </a:rPr>
              <a:t>and </a:t>
            </a:r>
            <a:r>
              <a:rPr b="1" i="0" lang="en" sz="2400">
                <a:latin typeface="Quicksand"/>
                <a:ea typeface="Quicksand"/>
                <a:cs typeface="Quicksand"/>
                <a:sym typeface="Quicksand"/>
              </a:rPr>
              <a:t>addition</a:t>
            </a:r>
            <a:r>
              <a:rPr i="0" lang="en" sz="2400">
                <a:latin typeface="Quicksand"/>
                <a:ea typeface="Quicksand"/>
                <a:cs typeface="Quicksand"/>
                <a:sym typeface="Quicksand"/>
              </a:rPr>
              <a:t>.</a:t>
            </a:r>
            <a:endParaRPr i="0" sz="2400">
              <a:latin typeface="Quicksand"/>
              <a:ea typeface="Quicksand"/>
              <a:cs typeface="Quicksand"/>
              <a:sym typeface="Quicksand"/>
            </a:endParaRPr>
          </a:p>
        </p:txBody>
      </p:sp>
      <p:sp>
        <p:nvSpPr>
          <p:cNvPr id="413" name="Google Shape;413;p56"/>
          <p:cNvSpPr txBox="1"/>
          <p:nvPr/>
        </p:nvSpPr>
        <p:spPr>
          <a:xfrm>
            <a:off x="302550" y="412575"/>
            <a:ext cx="6969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56"/>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418" name="Shape 418"/>
        <p:cNvGrpSpPr/>
        <p:nvPr/>
      </p:nvGrpSpPr>
      <p:grpSpPr>
        <a:xfrm>
          <a:off x="0" y="0"/>
          <a:ext cx="0" cy="0"/>
          <a:chOff x="0" y="0"/>
          <a:chExt cx="0" cy="0"/>
        </a:xfrm>
      </p:grpSpPr>
      <p:sp>
        <p:nvSpPr>
          <p:cNvPr id="419" name="Google Shape;419;p57"/>
          <p:cNvSpPr txBox="1"/>
          <p:nvPr>
            <p:ph type="ctrTitle"/>
          </p:nvPr>
        </p:nvSpPr>
        <p:spPr>
          <a:xfrm>
            <a:off x="931050" y="1679925"/>
            <a:ext cx="7281900" cy="107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434343"/>
                </a:solidFill>
                <a:latin typeface="Hepta Slab"/>
                <a:ea typeface="Hepta Slab"/>
                <a:cs typeface="Hepta Slab"/>
                <a:sym typeface="Hepta Slab"/>
              </a:rPr>
              <a:t>​Find the Area of Figures</a:t>
            </a:r>
            <a:endParaRPr sz="4000">
              <a:solidFill>
                <a:srgbClr val="434343"/>
              </a:solidFill>
              <a:latin typeface="Hepta Slab"/>
              <a:ea typeface="Hepta Slab"/>
              <a:cs typeface="Hepta Slab"/>
              <a:sym typeface="Hepta Slab"/>
            </a:endParaRPr>
          </a:p>
        </p:txBody>
      </p:sp>
      <p:sp>
        <p:nvSpPr>
          <p:cNvPr id="420" name="Google Shape;420;p57"/>
          <p:cNvSpPr txBox="1"/>
          <p:nvPr/>
        </p:nvSpPr>
        <p:spPr>
          <a:xfrm>
            <a:off x="2780725" y="2758425"/>
            <a:ext cx="4253400" cy="68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find the area of figures.</a:t>
            </a:r>
            <a:endParaRPr>
              <a:latin typeface="Quicksand"/>
              <a:ea typeface="Quicksand"/>
              <a:cs typeface="Quicksand"/>
              <a:sym typeface="Quicksand"/>
            </a:endParaRPr>
          </a:p>
        </p:txBody>
      </p:sp>
      <p:sp>
        <p:nvSpPr>
          <p:cNvPr id="421" name="Google Shape;421;p57"/>
          <p:cNvSpPr/>
          <p:nvPr/>
        </p:nvSpPr>
        <p:spPr>
          <a:xfrm>
            <a:off x="3237727" y="28237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5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​3.MD.C.7.d</a:t>
            </a:r>
            <a:endParaRPr sz="1100">
              <a:latin typeface="Quicksand"/>
              <a:ea typeface="Quicksand"/>
              <a:cs typeface="Quicksand"/>
              <a:sym typeface="Quicksand"/>
            </a:endParaRPr>
          </a:p>
        </p:txBody>
      </p:sp>
      <p:sp>
        <p:nvSpPr>
          <p:cNvPr id="423" name="Google Shape;423;p57"/>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8000">
              <a:solidFill>
                <a:schemeClr val="dk2"/>
              </a:solidFill>
            </a:endParaRPr>
          </a:p>
        </p:txBody>
      </p:sp>
      <p:sp>
        <p:nvSpPr>
          <p:cNvPr id="424" name="Google Shape;424;p57"/>
          <p:cNvSpPr txBox="1"/>
          <p:nvPr/>
        </p:nvSpPr>
        <p:spPr>
          <a:xfrm>
            <a:off x="7884875" y="365450"/>
            <a:ext cx="1173600" cy="909000"/>
          </a:xfrm>
          <a:prstGeom prst="rect">
            <a:avLst/>
          </a:prstGeom>
          <a:noFill/>
          <a:ln cap="flat" cmpd="sng" w="76200">
            <a:solidFill>
              <a:srgbClr val="0097A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4</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28" name="Shape 428"/>
        <p:cNvGrpSpPr/>
        <p:nvPr/>
      </p:nvGrpSpPr>
      <p:grpSpPr>
        <a:xfrm>
          <a:off x="0" y="0"/>
          <a:ext cx="0" cy="0"/>
          <a:chOff x="0" y="0"/>
          <a:chExt cx="0" cy="0"/>
        </a:xfrm>
      </p:grpSpPr>
      <p:sp>
        <p:nvSpPr>
          <p:cNvPr id="429" name="Google Shape;429;p58"/>
          <p:cNvSpPr txBox="1"/>
          <p:nvPr>
            <p:ph type="ctrTitle"/>
          </p:nvPr>
        </p:nvSpPr>
        <p:spPr>
          <a:xfrm>
            <a:off x="685800" y="5396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430" name="Google Shape;430;p5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31" name="Google Shape;431;p58"/>
          <p:cNvSpPr txBox="1"/>
          <p:nvPr/>
        </p:nvSpPr>
        <p:spPr>
          <a:xfrm>
            <a:off x="3190800" y="1248300"/>
            <a:ext cx="27624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Hepta Slab"/>
                <a:ea typeface="Hepta Slab"/>
                <a:cs typeface="Hepta Slab"/>
                <a:sym typeface="Hepta Slab"/>
              </a:rPr>
              <a:t>109 + 4</a:t>
            </a:r>
            <a:endParaRPr sz="3000">
              <a:latin typeface="Hepta Slab"/>
              <a:ea typeface="Hepta Slab"/>
              <a:cs typeface="Hepta Slab"/>
              <a:sym typeface="Hepta Slab"/>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35" name="Shape 435"/>
        <p:cNvGrpSpPr/>
        <p:nvPr/>
      </p:nvGrpSpPr>
      <p:grpSpPr>
        <a:xfrm>
          <a:off x="0" y="0"/>
          <a:ext cx="0" cy="0"/>
          <a:chOff x="0" y="0"/>
          <a:chExt cx="0" cy="0"/>
        </a:xfrm>
      </p:grpSpPr>
      <p:sp>
        <p:nvSpPr>
          <p:cNvPr id="436" name="Google Shape;436;p59"/>
          <p:cNvSpPr txBox="1"/>
          <p:nvPr>
            <p:ph type="ctrTitle"/>
          </p:nvPr>
        </p:nvSpPr>
        <p:spPr>
          <a:xfrm>
            <a:off x="685800" y="5396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437" name="Google Shape;437;p5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38" name="Google Shape;438;p59"/>
          <p:cNvSpPr txBox="1"/>
          <p:nvPr/>
        </p:nvSpPr>
        <p:spPr>
          <a:xfrm>
            <a:off x="3190800" y="1248300"/>
            <a:ext cx="27624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Hepta Slab"/>
                <a:ea typeface="Hepta Slab"/>
                <a:cs typeface="Hepta Slab"/>
                <a:sym typeface="Hepta Slab"/>
              </a:rPr>
              <a:t>109 + 14</a:t>
            </a:r>
            <a:endParaRPr sz="3000">
              <a:latin typeface="Hepta Slab"/>
              <a:ea typeface="Hepta Slab"/>
              <a:cs typeface="Hepta Slab"/>
              <a:sym typeface="Hepta Slab"/>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42" name="Shape 442"/>
        <p:cNvGrpSpPr/>
        <p:nvPr/>
      </p:nvGrpSpPr>
      <p:grpSpPr>
        <a:xfrm>
          <a:off x="0" y="0"/>
          <a:ext cx="0" cy="0"/>
          <a:chOff x="0" y="0"/>
          <a:chExt cx="0" cy="0"/>
        </a:xfrm>
      </p:grpSpPr>
      <p:sp>
        <p:nvSpPr>
          <p:cNvPr id="443" name="Google Shape;443;p60"/>
          <p:cNvSpPr txBox="1"/>
          <p:nvPr>
            <p:ph type="ctrTitle"/>
          </p:nvPr>
        </p:nvSpPr>
        <p:spPr>
          <a:xfrm>
            <a:off x="685800" y="5396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444" name="Google Shape;444;p60"/>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45" name="Google Shape;445;p60"/>
          <p:cNvSpPr txBox="1"/>
          <p:nvPr/>
        </p:nvSpPr>
        <p:spPr>
          <a:xfrm>
            <a:off x="3190800" y="1248300"/>
            <a:ext cx="27624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Hepta Slab"/>
                <a:ea typeface="Hepta Slab"/>
                <a:cs typeface="Hepta Slab"/>
                <a:sym typeface="Hepta Slab"/>
              </a:rPr>
              <a:t>2</a:t>
            </a:r>
            <a:r>
              <a:rPr lang="en" sz="3000">
                <a:latin typeface="Hepta Slab"/>
                <a:ea typeface="Hepta Slab"/>
                <a:cs typeface="Hepta Slab"/>
                <a:sym typeface="Hepta Slab"/>
              </a:rPr>
              <a:t>09 + 34</a:t>
            </a:r>
            <a:endParaRPr sz="3000">
              <a:latin typeface="Hepta Slab"/>
              <a:ea typeface="Hepta Slab"/>
              <a:cs typeface="Hepta Slab"/>
              <a:sym typeface="Hepta Slab"/>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49" name="Shape 449"/>
        <p:cNvGrpSpPr/>
        <p:nvPr/>
      </p:nvGrpSpPr>
      <p:grpSpPr>
        <a:xfrm>
          <a:off x="0" y="0"/>
          <a:ext cx="0" cy="0"/>
          <a:chOff x="0" y="0"/>
          <a:chExt cx="0" cy="0"/>
        </a:xfrm>
      </p:grpSpPr>
      <p:sp>
        <p:nvSpPr>
          <p:cNvPr id="450" name="Google Shape;450;p61"/>
          <p:cNvSpPr txBox="1"/>
          <p:nvPr>
            <p:ph type="ctrTitle"/>
          </p:nvPr>
        </p:nvSpPr>
        <p:spPr>
          <a:xfrm>
            <a:off x="685800" y="5396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451" name="Google Shape;451;p6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452" name="Google Shape;452;p61"/>
          <p:cNvSpPr txBox="1"/>
          <p:nvPr/>
        </p:nvSpPr>
        <p:spPr>
          <a:xfrm>
            <a:off x="3190800" y="1248300"/>
            <a:ext cx="27624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Hepta Slab"/>
                <a:ea typeface="Hepta Slab"/>
                <a:cs typeface="Hepta Slab"/>
                <a:sym typeface="Hepta Slab"/>
              </a:rPr>
              <a:t>21</a:t>
            </a:r>
            <a:r>
              <a:rPr lang="en" sz="3000">
                <a:latin typeface="Hepta Slab"/>
                <a:ea typeface="Hepta Slab"/>
                <a:cs typeface="Hepta Slab"/>
                <a:sym typeface="Hepta Slab"/>
              </a:rPr>
              <a:t>9 + 34</a:t>
            </a:r>
            <a:endParaRPr sz="3000">
              <a:latin typeface="Hepta Slab"/>
              <a:ea typeface="Hepta Slab"/>
              <a:cs typeface="Hepta Slab"/>
              <a:sym typeface="Hepta Slab"/>
            </a:endParaRPr>
          </a:p>
        </p:txBody>
      </p:sp>
      <p:sp>
        <p:nvSpPr>
          <p:cNvPr id="453" name="Google Shape;453;p61"/>
          <p:cNvSpPr txBox="1"/>
          <p:nvPr/>
        </p:nvSpPr>
        <p:spPr>
          <a:xfrm>
            <a:off x="304300" y="4165700"/>
            <a:ext cx="84549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What did you notice about how the first two expression are related? What about how the last two expressions are related?</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3"/>
                                        </p:tgtEl>
                                        <p:attrNameLst>
                                          <p:attrName>style.visibility</p:attrName>
                                        </p:attrNameLst>
                                      </p:cBhvr>
                                      <p:to>
                                        <p:strVal val="visible"/>
                                      </p:to>
                                    </p:set>
                                    <p:animEffect filter="fade" transition="in">
                                      <p:cBhvr>
                                        <p:cTn dur="1000"/>
                                        <p:tgtEl>
                                          <p:spTgt spid="4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57" name="Shape 457"/>
        <p:cNvGrpSpPr/>
        <p:nvPr/>
      </p:nvGrpSpPr>
      <p:grpSpPr>
        <a:xfrm>
          <a:off x="0" y="0"/>
          <a:ext cx="0" cy="0"/>
          <a:chOff x="0" y="0"/>
          <a:chExt cx="0" cy="0"/>
        </a:xfrm>
      </p:grpSpPr>
      <p:sp>
        <p:nvSpPr>
          <p:cNvPr id="458" name="Google Shape;458;p62"/>
          <p:cNvSpPr txBox="1"/>
          <p:nvPr>
            <p:ph type="ctrTitle"/>
          </p:nvPr>
        </p:nvSpPr>
        <p:spPr>
          <a:xfrm>
            <a:off x="1449150" y="516775"/>
            <a:ext cx="62457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Bye-Bye Squares</a:t>
            </a:r>
            <a:endParaRPr b="0" sz="3000">
              <a:solidFill>
                <a:schemeClr val="accent5"/>
              </a:solidFill>
              <a:latin typeface="Hepta Slab"/>
              <a:ea typeface="Hepta Slab"/>
              <a:cs typeface="Hepta Slab"/>
              <a:sym typeface="Hepta Slab"/>
            </a:endParaRPr>
          </a:p>
        </p:txBody>
      </p:sp>
      <p:sp>
        <p:nvSpPr>
          <p:cNvPr id="459" name="Google Shape;459;p6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60" name="Google Shape;460;p62"/>
          <p:cNvSpPr txBox="1"/>
          <p:nvPr/>
        </p:nvSpPr>
        <p:spPr>
          <a:xfrm>
            <a:off x="658825" y="1248300"/>
            <a:ext cx="7998300" cy="64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Hepta Slab"/>
                <a:ea typeface="Hepta Slab"/>
                <a:cs typeface="Hepta Slab"/>
                <a:sym typeface="Hepta Slab"/>
              </a:rPr>
              <a:t>What do you notice? What do you wonder?</a:t>
            </a:r>
            <a:endParaRPr sz="1700">
              <a:latin typeface="Hepta Slab"/>
              <a:ea typeface="Hepta Slab"/>
              <a:cs typeface="Hepta Slab"/>
              <a:sym typeface="Hepta Slab"/>
            </a:endParaRPr>
          </a:p>
        </p:txBody>
      </p:sp>
      <p:pic>
        <p:nvPicPr>
          <p:cNvPr id="461" name="Google Shape;461;p62"/>
          <p:cNvPicPr preferRelativeResize="0"/>
          <p:nvPr/>
        </p:nvPicPr>
        <p:blipFill>
          <a:blip r:embed="rId3">
            <a:alphaModFix/>
          </a:blip>
          <a:stretch>
            <a:fillRect/>
          </a:stretch>
        </p:blipFill>
        <p:spPr>
          <a:xfrm>
            <a:off x="3603250" y="1890900"/>
            <a:ext cx="2182400" cy="24207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65" name="Shape 465"/>
        <p:cNvGrpSpPr/>
        <p:nvPr/>
      </p:nvGrpSpPr>
      <p:grpSpPr>
        <a:xfrm>
          <a:off x="0" y="0"/>
          <a:ext cx="0" cy="0"/>
          <a:chOff x="0" y="0"/>
          <a:chExt cx="0" cy="0"/>
        </a:xfrm>
      </p:grpSpPr>
      <p:sp>
        <p:nvSpPr>
          <p:cNvPr id="466" name="Google Shape;466;p63"/>
          <p:cNvSpPr txBox="1"/>
          <p:nvPr>
            <p:ph type="ctrTitle"/>
          </p:nvPr>
        </p:nvSpPr>
        <p:spPr>
          <a:xfrm>
            <a:off x="1449150" y="288175"/>
            <a:ext cx="62457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Bye-Bye Squares</a:t>
            </a:r>
            <a:endParaRPr b="0" sz="3000">
              <a:solidFill>
                <a:schemeClr val="accent5"/>
              </a:solidFill>
              <a:latin typeface="Hepta Slab"/>
              <a:ea typeface="Hepta Slab"/>
              <a:cs typeface="Hepta Slab"/>
              <a:sym typeface="Hepta Slab"/>
            </a:endParaRPr>
          </a:p>
        </p:txBody>
      </p:sp>
      <p:sp>
        <p:nvSpPr>
          <p:cNvPr id="467" name="Google Shape;467;p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468" name="Google Shape;468;p63"/>
          <p:cNvSpPr txBox="1"/>
          <p:nvPr/>
        </p:nvSpPr>
        <p:spPr>
          <a:xfrm>
            <a:off x="658825" y="1248300"/>
            <a:ext cx="7998300" cy="64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p>
        </p:txBody>
      </p:sp>
      <p:sp>
        <p:nvSpPr>
          <p:cNvPr id="469" name="Google Shape;469;p63"/>
          <p:cNvSpPr txBox="1"/>
          <p:nvPr/>
        </p:nvSpPr>
        <p:spPr>
          <a:xfrm>
            <a:off x="877600" y="936650"/>
            <a:ext cx="7540200" cy="168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Hepta Slab"/>
                <a:ea typeface="Hepta Slab"/>
                <a:cs typeface="Hepta Slab"/>
                <a:sym typeface="Hepta Slab"/>
              </a:rPr>
              <a:t>Find the area of each figure. Explain or show your reasoning.</a:t>
            </a:r>
            <a:endParaRPr sz="1700">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1.								2.</a:t>
            </a:r>
            <a:endParaRPr/>
          </a:p>
        </p:txBody>
      </p:sp>
      <p:pic>
        <p:nvPicPr>
          <p:cNvPr id="470" name="Google Shape;470;p63"/>
          <p:cNvPicPr preferRelativeResize="0"/>
          <p:nvPr/>
        </p:nvPicPr>
        <p:blipFill>
          <a:blip r:embed="rId3">
            <a:alphaModFix/>
          </a:blip>
          <a:stretch>
            <a:fillRect/>
          </a:stretch>
        </p:blipFill>
        <p:spPr>
          <a:xfrm>
            <a:off x="1724350" y="1620325"/>
            <a:ext cx="2147725" cy="2340475"/>
          </a:xfrm>
          <a:prstGeom prst="rect">
            <a:avLst/>
          </a:prstGeom>
          <a:noFill/>
          <a:ln>
            <a:noFill/>
          </a:ln>
        </p:spPr>
      </p:pic>
      <p:pic>
        <p:nvPicPr>
          <p:cNvPr id="471" name="Google Shape;471;p63"/>
          <p:cNvPicPr preferRelativeResize="0"/>
          <p:nvPr/>
        </p:nvPicPr>
        <p:blipFill>
          <a:blip r:embed="rId4">
            <a:alphaModFix/>
          </a:blip>
          <a:stretch>
            <a:fillRect/>
          </a:stretch>
        </p:blipFill>
        <p:spPr>
          <a:xfrm>
            <a:off x="5076300" y="1764200"/>
            <a:ext cx="2618550" cy="2052733"/>
          </a:xfrm>
          <a:prstGeom prst="rect">
            <a:avLst/>
          </a:prstGeom>
          <a:noFill/>
          <a:ln>
            <a:noFill/>
          </a:ln>
        </p:spPr>
      </p:pic>
      <p:sp>
        <p:nvSpPr>
          <p:cNvPr id="472" name="Google Shape;472;p63"/>
          <p:cNvSpPr txBox="1"/>
          <p:nvPr/>
        </p:nvSpPr>
        <p:spPr>
          <a:xfrm>
            <a:off x="304300" y="4013300"/>
            <a:ext cx="845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What was your strategy for finding the area of the second figure?</a:t>
            </a:r>
            <a:endParaRPr b="1">
              <a:latin typeface="Hepta Slab"/>
              <a:ea typeface="Hepta Slab"/>
              <a:cs typeface="Hepta Slab"/>
              <a:sym typeface="Hepta Slab"/>
            </a:endParaRPr>
          </a:p>
        </p:txBody>
      </p:sp>
      <p:sp>
        <p:nvSpPr>
          <p:cNvPr id="473" name="Google Shape;473;p63"/>
          <p:cNvSpPr txBox="1"/>
          <p:nvPr/>
        </p:nvSpPr>
        <p:spPr>
          <a:xfrm>
            <a:off x="304300" y="4241900"/>
            <a:ext cx="84549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What helps you find the area of figures like these where the shape is not fully covered with squares?</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2"/>
                                        </p:tgtEl>
                                        <p:attrNameLst>
                                          <p:attrName>style.visibility</p:attrName>
                                        </p:attrNameLst>
                                      </p:cBhvr>
                                      <p:to>
                                        <p:strVal val="visible"/>
                                      </p:to>
                                    </p:set>
                                    <p:animEffect filter="fade" transition="in">
                                      <p:cBhvr>
                                        <p:cTn dur="1000"/>
                                        <p:tgtEl>
                                          <p:spTgt spid="4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3"/>
                                        </p:tgtEl>
                                        <p:attrNameLst>
                                          <p:attrName>style.visibility</p:attrName>
                                        </p:attrNameLst>
                                      </p:cBhvr>
                                      <p:to>
                                        <p:strVal val="visible"/>
                                      </p:to>
                                    </p:set>
                                    <p:animEffect filter="fade" transition="in">
                                      <p:cBhvr>
                                        <p:cTn dur="1000"/>
                                        <p:tgtEl>
                                          <p:spTgt spid="4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77" name="Shape 477"/>
        <p:cNvGrpSpPr/>
        <p:nvPr/>
      </p:nvGrpSpPr>
      <p:grpSpPr>
        <a:xfrm>
          <a:off x="0" y="0"/>
          <a:ext cx="0" cy="0"/>
          <a:chOff x="0" y="0"/>
          <a:chExt cx="0" cy="0"/>
        </a:xfrm>
      </p:grpSpPr>
      <p:sp>
        <p:nvSpPr>
          <p:cNvPr id="478" name="Google Shape;478;p64"/>
          <p:cNvSpPr txBox="1"/>
          <p:nvPr>
            <p:ph type="ctrTitle"/>
          </p:nvPr>
        </p:nvSpPr>
        <p:spPr>
          <a:xfrm>
            <a:off x="512775" y="611350"/>
            <a:ext cx="71622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How Many Pavers Do We Need?</a:t>
            </a:r>
            <a:endParaRPr b="0" sz="3000">
              <a:solidFill>
                <a:schemeClr val="accent5"/>
              </a:solidFill>
              <a:latin typeface="Hepta Slab"/>
              <a:ea typeface="Hepta Slab"/>
              <a:cs typeface="Hepta Slab"/>
              <a:sym typeface="Hepta Slab"/>
            </a:endParaRPr>
          </a:p>
        </p:txBody>
      </p:sp>
      <p:sp>
        <p:nvSpPr>
          <p:cNvPr id="479" name="Google Shape;479;p6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80" name="Google Shape;480;p64"/>
          <p:cNvSpPr txBox="1"/>
          <p:nvPr/>
        </p:nvSpPr>
        <p:spPr>
          <a:xfrm>
            <a:off x="577925" y="1271425"/>
            <a:ext cx="7929000" cy="29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Hepta Slab"/>
                <a:ea typeface="Hepta Slab"/>
                <a:cs typeface="Hepta Slab"/>
                <a:sym typeface="Hepta Slab"/>
              </a:rPr>
              <a:t>Noah wants to use square pavers that are 1 square foot each to create a small patio in the community garden. </a:t>
            </a:r>
            <a:endParaRPr>
              <a:solidFill>
                <a:schemeClr val="dk1"/>
              </a:solidFill>
              <a:latin typeface="Hepta Slab"/>
              <a:ea typeface="Hepta Slab"/>
              <a:cs typeface="Hepta Slab"/>
              <a:sym typeface="Hepta Slab"/>
            </a:endParaRPr>
          </a:p>
          <a:p>
            <a:pPr indent="0" lvl="0" marL="0" rtl="0" algn="l">
              <a:spcBef>
                <a:spcPts val="0"/>
              </a:spcBef>
              <a:spcAft>
                <a:spcPts val="0"/>
              </a:spcAft>
              <a:buClr>
                <a:schemeClr val="dk1"/>
              </a:buClr>
              <a:buSzPts val="1100"/>
              <a:buFont typeface="Arial"/>
              <a:buNone/>
            </a:pPr>
            <a:r>
              <a:t/>
            </a:r>
            <a:endParaRPr>
              <a:solidFill>
                <a:schemeClr val="dk1"/>
              </a:solidFill>
              <a:latin typeface="Hepta Slab"/>
              <a:ea typeface="Hepta Slab"/>
              <a:cs typeface="Hepta Slab"/>
              <a:sym typeface="Hepta Slab"/>
            </a:endParaRPr>
          </a:p>
          <a:p>
            <a:pPr indent="0" lvl="0" marL="0" rtl="0" algn="l">
              <a:spcBef>
                <a:spcPts val="0"/>
              </a:spcBef>
              <a:spcAft>
                <a:spcPts val="0"/>
              </a:spcAft>
              <a:buClr>
                <a:schemeClr val="dk1"/>
              </a:buClr>
              <a:buSzPts val="1100"/>
              <a:buFont typeface="Arial"/>
              <a:buNone/>
            </a:pPr>
            <a:r>
              <a:rPr lang="en">
                <a:solidFill>
                  <a:schemeClr val="dk1"/>
                </a:solidFill>
                <a:latin typeface="Hepta Slab"/>
                <a:ea typeface="Hepta Slab"/>
                <a:cs typeface="Hepta Slab"/>
                <a:sym typeface="Hepta Slab"/>
              </a:rPr>
              <a:t>1. How many 1 square foot pavers will Noah need</a:t>
            </a:r>
            <a:endParaRPr>
              <a:solidFill>
                <a:schemeClr val="dk1"/>
              </a:solidFill>
              <a:latin typeface="Hepta Slab"/>
              <a:ea typeface="Hepta Slab"/>
              <a:cs typeface="Hepta Slab"/>
              <a:sym typeface="Hepta Slab"/>
            </a:endParaRPr>
          </a:p>
          <a:p>
            <a:pPr indent="0" lvl="0" marL="0" rtl="0" algn="l">
              <a:spcBef>
                <a:spcPts val="0"/>
              </a:spcBef>
              <a:spcAft>
                <a:spcPts val="0"/>
              </a:spcAft>
              <a:buNone/>
            </a:pPr>
            <a:r>
              <a:rPr lang="en">
                <a:solidFill>
                  <a:schemeClr val="dk1"/>
                </a:solidFill>
                <a:latin typeface="Hepta Slab"/>
                <a:ea typeface="Hepta Slab"/>
                <a:cs typeface="Hepta Slab"/>
                <a:sym typeface="Hepta Slab"/>
              </a:rPr>
              <a:t>to cover the whole patio?</a:t>
            </a:r>
            <a:endParaRPr>
              <a:solidFill>
                <a:schemeClr val="dk1"/>
              </a:solidFill>
              <a:latin typeface="Hepta Slab"/>
              <a:ea typeface="Hepta Slab"/>
              <a:cs typeface="Hepta Slab"/>
              <a:sym typeface="Hepta Slab"/>
            </a:endParaRPr>
          </a:p>
          <a:p>
            <a:pPr indent="0" lvl="0" marL="0" rtl="0" algn="l">
              <a:spcBef>
                <a:spcPts val="0"/>
              </a:spcBef>
              <a:spcAft>
                <a:spcPts val="0"/>
              </a:spcAft>
              <a:buNone/>
            </a:pPr>
            <a:r>
              <a:t/>
            </a:r>
            <a:endParaRPr>
              <a:solidFill>
                <a:schemeClr val="dk1"/>
              </a:solidFill>
              <a:latin typeface="Hepta Slab"/>
              <a:ea typeface="Hepta Slab"/>
              <a:cs typeface="Hepta Slab"/>
              <a:sym typeface="Hepta Slab"/>
            </a:endParaRPr>
          </a:p>
          <a:p>
            <a:pPr indent="0" lvl="0" marL="0" rtl="0" algn="l">
              <a:spcBef>
                <a:spcPts val="0"/>
              </a:spcBef>
              <a:spcAft>
                <a:spcPts val="0"/>
              </a:spcAft>
              <a:buNone/>
            </a:pPr>
            <a:r>
              <a:rPr lang="en">
                <a:solidFill>
                  <a:schemeClr val="dk1"/>
                </a:solidFill>
                <a:latin typeface="Hepta Slab"/>
                <a:ea typeface="Hepta Slab"/>
                <a:cs typeface="Hepta Slab"/>
                <a:sym typeface="Hepta Slab"/>
              </a:rPr>
              <a:t>2. What is the area of the patio? Explain or show</a:t>
            </a:r>
            <a:endParaRPr>
              <a:solidFill>
                <a:schemeClr val="dk1"/>
              </a:solidFill>
              <a:latin typeface="Hepta Slab"/>
              <a:ea typeface="Hepta Slab"/>
              <a:cs typeface="Hepta Slab"/>
              <a:sym typeface="Hepta Slab"/>
            </a:endParaRPr>
          </a:p>
          <a:p>
            <a:pPr indent="0" lvl="0" marL="0" rtl="0" algn="l">
              <a:spcBef>
                <a:spcPts val="0"/>
              </a:spcBef>
              <a:spcAft>
                <a:spcPts val="0"/>
              </a:spcAft>
              <a:buNone/>
            </a:pPr>
            <a:r>
              <a:rPr lang="en">
                <a:solidFill>
                  <a:schemeClr val="dk1"/>
                </a:solidFill>
                <a:latin typeface="Hepta Slab"/>
                <a:ea typeface="Hepta Slab"/>
                <a:cs typeface="Hepta Slab"/>
                <a:sym typeface="Hepta Slab"/>
              </a:rPr>
              <a:t>your reasoning.</a:t>
            </a:r>
            <a:endParaRPr>
              <a:solidFill>
                <a:schemeClr val="dk1"/>
              </a:solidFill>
              <a:latin typeface="Hepta Slab"/>
              <a:ea typeface="Hepta Slab"/>
              <a:cs typeface="Hepta Slab"/>
              <a:sym typeface="Hepta Slab"/>
            </a:endParaRPr>
          </a:p>
          <a:p>
            <a:pPr indent="0" lvl="0" marL="0" rtl="0" algn="l">
              <a:spcBef>
                <a:spcPts val="0"/>
              </a:spcBef>
              <a:spcAft>
                <a:spcPts val="0"/>
              </a:spcAft>
              <a:buClr>
                <a:schemeClr val="dk1"/>
              </a:buClr>
              <a:buSzPts val="1100"/>
              <a:buFont typeface="Arial"/>
              <a:buNone/>
            </a:pPr>
            <a:r>
              <a:t/>
            </a:r>
            <a:endParaRPr sz="1700"/>
          </a:p>
        </p:txBody>
      </p:sp>
      <p:sp>
        <p:nvSpPr>
          <p:cNvPr id="481" name="Google Shape;481;p64"/>
          <p:cNvSpPr txBox="1"/>
          <p:nvPr/>
        </p:nvSpPr>
        <p:spPr>
          <a:xfrm>
            <a:off x="762850" y="2253900"/>
            <a:ext cx="486600" cy="5805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
        <p:nvSpPr>
          <p:cNvPr id="482" name="Google Shape;482;p64"/>
          <p:cNvSpPr txBox="1"/>
          <p:nvPr/>
        </p:nvSpPr>
        <p:spPr>
          <a:xfrm>
            <a:off x="4554025" y="2022725"/>
            <a:ext cx="254400" cy="23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64"/>
          <p:cNvSpPr txBox="1"/>
          <p:nvPr/>
        </p:nvSpPr>
        <p:spPr>
          <a:xfrm>
            <a:off x="4426975" y="2172963"/>
            <a:ext cx="508500" cy="3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64"/>
          <p:cNvSpPr txBox="1"/>
          <p:nvPr/>
        </p:nvSpPr>
        <p:spPr>
          <a:xfrm>
            <a:off x="4479025" y="3318675"/>
            <a:ext cx="404400" cy="3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485" name="Google Shape;485;p64"/>
          <p:cNvPicPr preferRelativeResize="0"/>
          <p:nvPr/>
        </p:nvPicPr>
        <p:blipFill>
          <a:blip r:embed="rId3">
            <a:alphaModFix/>
          </a:blip>
          <a:stretch>
            <a:fillRect/>
          </a:stretch>
        </p:blipFill>
        <p:spPr>
          <a:xfrm>
            <a:off x="5568863" y="1810725"/>
            <a:ext cx="2847975" cy="1924050"/>
          </a:xfrm>
          <a:prstGeom prst="rect">
            <a:avLst/>
          </a:prstGeom>
          <a:noFill/>
          <a:ln>
            <a:noFill/>
          </a:ln>
        </p:spPr>
      </p:pic>
      <p:sp>
        <p:nvSpPr>
          <p:cNvPr id="486" name="Google Shape;486;p64"/>
          <p:cNvSpPr txBox="1"/>
          <p:nvPr/>
        </p:nvSpPr>
        <p:spPr>
          <a:xfrm>
            <a:off x="304300" y="4013300"/>
            <a:ext cx="84549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did you figure out how many pavers Noah would need?</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p:txBody>
      </p:sp>
      <p:sp>
        <p:nvSpPr>
          <p:cNvPr id="487" name="Google Shape;487;p64"/>
          <p:cNvSpPr txBox="1"/>
          <p:nvPr/>
        </p:nvSpPr>
        <p:spPr>
          <a:xfrm>
            <a:off x="512775" y="4333000"/>
            <a:ext cx="8188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How does each expression represent a way of finding the area of the figure?</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0"/>
                                        </p:tgtEl>
                                        <p:attrNameLst>
                                          <p:attrName>style.visibility</p:attrName>
                                        </p:attrNameLst>
                                      </p:cBhvr>
                                      <p:to>
                                        <p:strVal val="visible"/>
                                      </p:to>
                                    </p:set>
                                    <p:animEffect filter="fade" transition="in">
                                      <p:cBhvr>
                                        <p:cTn dur="1000"/>
                                        <p:tgtEl>
                                          <p:spTgt spid="4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7"/>
                                        </p:tgtEl>
                                        <p:attrNameLst>
                                          <p:attrName>style.visibility</p:attrName>
                                        </p:attrNameLst>
                                      </p:cBhvr>
                                      <p:to>
                                        <p:strVal val="visible"/>
                                      </p:to>
                                    </p:set>
                                    <p:animEffect filter="fade" transition="in">
                                      <p:cBhvr>
                                        <p:cTn dur="1000"/>
                                        <p:tgtEl>
                                          <p:spTgt spid="4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491" name="Shape 491"/>
        <p:cNvGrpSpPr/>
        <p:nvPr/>
      </p:nvGrpSpPr>
      <p:grpSpPr>
        <a:xfrm>
          <a:off x="0" y="0"/>
          <a:ext cx="0" cy="0"/>
          <a:chOff x="0" y="0"/>
          <a:chExt cx="0" cy="0"/>
        </a:xfrm>
      </p:grpSpPr>
      <p:sp>
        <p:nvSpPr>
          <p:cNvPr id="492" name="Google Shape;492;p65"/>
          <p:cNvSpPr txBox="1"/>
          <p:nvPr>
            <p:ph type="ctrTitle"/>
          </p:nvPr>
        </p:nvSpPr>
        <p:spPr>
          <a:xfrm>
            <a:off x="2008500" y="562150"/>
            <a:ext cx="5127000" cy="60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493" name="Google Shape;493;p65"/>
          <p:cNvSpPr/>
          <p:nvPr/>
        </p:nvSpPr>
        <p:spPr>
          <a:xfrm flipH="1">
            <a:off x="819989" y="1162148"/>
            <a:ext cx="3271684" cy="266086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65"/>
          <p:cNvSpPr txBox="1"/>
          <p:nvPr/>
        </p:nvSpPr>
        <p:spPr>
          <a:xfrm>
            <a:off x="1276125" y="1426400"/>
            <a:ext cx="2381100" cy="1905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chemeClr val="dk1"/>
              </a:buClr>
              <a:buSzPts val="1100"/>
              <a:buFont typeface="Arial"/>
              <a:buNone/>
            </a:pPr>
            <a:r>
              <a:rPr b="1" lang="en" sz="1600">
                <a:solidFill>
                  <a:schemeClr val="dk1"/>
                </a:solidFill>
                <a:latin typeface="Quicksand"/>
                <a:ea typeface="Quicksand"/>
                <a:cs typeface="Quicksand"/>
                <a:sym typeface="Quicksand"/>
              </a:rPr>
              <a:t>What did you need to think about when finding the area of a figure with just side length measurements?</a:t>
            </a:r>
            <a:endParaRPr b="1" sz="600">
              <a:latin typeface="Quicksand"/>
              <a:ea typeface="Quicksand"/>
              <a:cs typeface="Quicksand"/>
              <a:sym typeface="Quicksand"/>
            </a:endParaRPr>
          </a:p>
        </p:txBody>
      </p:sp>
      <p:sp>
        <p:nvSpPr>
          <p:cNvPr id="495" name="Google Shape;495;p6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496" name="Google Shape;496;p65"/>
          <p:cNvPicPr preferRelativeResize="0"/>
          <p:nvPr/>
        </p:nvPicPr>
        <p:blipFill>
          <a:blip r:embed="rId3">
            <a:alphaModFix/>
          </a:blip>
          <a:stretch>
            <a:fillRect/>
          </a:stretch>
        </p:blipFill>
        <p:spPr>
          <a:xfrm>
            <a:off x="5212501" y="2896100"/>
            <a:ext cx="2098000" cy="1319575"/>
          </a:xfrm>
          <a:prstGeom prst="rect">
            <a:avLst/>
          </a:prstGeom>
          <a:noFill/>
          <a:ln>
            <a:noFill/>
          </a:ln>
        </p:spPr>
      </p:pic>
      <p:sp>
        <p:nvSpPr>
          <p:cNvPr id="497" name="Google Shape;497;p65"/>
          <p:cNvSpPr txBox="1"/>
          <p:nvPr/>
        </p:nvSpPr>
        <p:spPr>
          <a:xfrm>
            <a:off x="5810963" y="1940890"/>
            <a:ext cx="1853100" cy="139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501" name="Shape 501"/>
        <p:cNvGrpSpPr/>
        <p:nvPr/>
      </p:nvGrpSpPr>
      <p:grpSpPr>
        <a:xfrm>
          <a:off x="0" y="0"/>
          <a:ext cx="0" cy="0"/>
          <a:chOff x="0" y="0"/>
          <a:chExt cx="0" cy="0"/>
        </a:xfrm>
      </p:grpSpPr>
      <p:sp>
        <p:nvSpPr>
          <p:cNvPr id="502" name="Google Shape;502;p66"/>
          <p:cNvSpPr txBox="1"/>
          <p:nvPr>
            <p:ph idx="1" type="body"/>
          </p:nvPr>
        </p:nvSpPr>
        <p:spPr>
          <a:xfrm>
            <a:off x="1341775" y="811525"/>
            <a:ext cx="6591900" cy="368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i="0" lang="en" sz="2400">
                <a:latin typeface="Quicksand"/>
                <a:ea typeface="Quicksand"/>
                <a:cs typeface="Quicksand"/>
                <a:sym typeface="Quicksand"/>
              </a:rPr>
              <a:t>Today, we found the </a:t>
            </a:r>
            <a:r>
              <a:rPr b="1" i="0" lang="en" sz="2400">
                <a:latin typeface="Quicksand"/>
                <a:ea typeface="Quicksand"/>
                <a:cs typeface="Quicksand"/>
                <a:sym typeface="Quicksand"/>
              </a:rPr>
              <a:t>area </a:t>
            </a:r>
            <a:r>
              <a:rPr i="0" lang="en" sz="2400">
                <a:latin typeface="Quicksand"/>
                <a:ea typeface="Quicksand"/>
                <a:cs typeface="Quicksand"/>
                <a:sym typeface="Quicksand"/>
              </a:rPr>
              <a:t>of figures even if they were not fully gridded with squares. </a:t>
            </a:r>
            <a:endParaRPr i="0" sz="2400">
              <a:latin typeface="Quicksand"/>
              <a:ea typeface="Quicksand"/>
              <a:cs typeface="Quicksand"/>
              <a:sym typeface="Quicksand"/>
            </a:endParaRPr>
          </a:p>
          <a:p>
            <a:pPr indent="0" lvl="0" marL="0" rtl="0" algn="l">
              <a:spcBef>
                <a:spcPts val="1600"/>
              </a:spcBef>
              <a:spcAft>
                <a:spcPts val="1600"/>
              </a:spcAft>
              <a:buNone/>
            </a:pPr>
            <a:r>
              <a:t/>
            </a:r>
            <a:endParaRPr i="0" sz="2400">
              <a:latin typeface="Quicksand"/>
              <a:ea typeface="Quicksand"/>
              <a:cs typeface="Quicksand"/>
              <a:sym typeface="Quicksand"/>
            </a:endParaRPr>
          </a:p>
        </p:txBody>
      </p:sp>
      <p:sp>
        <p:nvSpPr>
          <p:cNvPr id="503" name="Google Shape;503;p66"/>
          <p:cNvSpPr txBox="1"/>
          <p:nvPr/>
        </p:nvSpPr>
        <p:spPr>
          <a:xfrm>
            <a:off x="302550" y="412575"/>
            <a:ext cx="6969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66"/>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508" name="Shape 508"/>
        <p:cNvGrpSpPr/>
        <p:nvPr/>
      </p:nvGrpSpPr>
      <p:grpSpPr>
        <a:xfrm>
          <a:off x="0" y="0"/>
          <a:ext cx="0" cy="0"/>
          <a:chOff x="0" y="0"/>
          <a:chExt cx="0" cy="0"/>
        </a:xfrm>
      </p:grpSpPr>
      <p:sp>
        <p:nvSpPr>
          <p:cNvPr id="509" name="Google Shape;509;p67"/>
          <p:cNvSpPr txBox="1"/>
          <p:nvPr>
            <p:ph type="ctrTitle"/>
          </p:nvPr>
        </p:nvSpPr>
        <p:spPr>
          <a:xfrm>
            <a:off x="2112400" y="1951600"/>
            <a:ext cx="5514600" cy="738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400">
                <a:solidFill>
                  <a:srgbClr val="434343"/>
                </a:solidFill>
                <a:latin typeface="Hepta Slab"/>
                <a:ea typeface="Hepta Slab"/>
                <a:cs typeface="Hepta Slab"/>
                <a:sym typeface="Hepta Slab"/>
              </a:rPr>
              <a:t>Multiples of a Number Lesson</a:t>
            </a:r>
            <a:endParaRPr sz="4400">
              <a:solidFill>
                <a:srgbClr val="434343"/>
              </a:solidFill>
              <a:latin typeface="Hepta Slab"/>
              <a:ea typeface="Hepta Slab"/>
              <a:cs typeface="Hepta Slab"/>
              <a:sym typeface="Hepta Slab"/>
            </a:endParaRPr>
          </a:p>
        </p:txBody>
      </p:sp>
      <p:sp>
        <p:nvSpPr>
          <p:cNvPr id="510" name="Google Shape;510;p67"/>
          <p:cNvSpPr txBox="1"/>
          <p:nvPr/>
        </p:nvSpPr>
        <p:spPr>
          <a:xfrm>
            <a:off x="3139675" y="2689600"/>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build some rectangles..</a:t>
            </a:r>
            <a:endParaRPr>
              <a:latin typeface="Quicksand"/>
              <a:ea typeface="Quicksand"/>
              <a:cs typeface="Quicksand"/>
              <a:sym typeface="Quicksand"/>
            </a:endParaRPr>
          </a:p>
        </p:txBody>
      </p:sp>
      <p:sp>
        <p:nvSpPr>
          <p:cNvPr id="511" name="Google Shape;511;p67"/>
          <p:cNvSpPr/>
          <p:nvPr/>
        </p:nvSpPr>
        <p:spPr>
          <a:xfrm>
            <a:off x="2752502" y="268960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6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OA.B.4</a:t>
            </a:r>
            <a:endParaRPr sz="1100">
              <a:latin typeface="Quicksand"/>
              <a:ea typeface="Quicksand"/>
              <a:cs typeface="Quicksand"/>
              <a:sym typeface="Quicksand"/>
            </a:endParaRPr>
          </a:p>
        </p:txBody>
      </p:sp>
      <p:sp>
        <p:nvSpPr>
          <p:cNvPr id="513" name="Google Shape;513;p67"/>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1</a:t>
            </a:r>
            <a:endParaRPr sz="8000">
              <a:solidFill>
                <a:srgbClr val="595959"/>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68"/>
          <p:cNvSpPr txBox="1"/>
          <p:nvPr>
            <p:ph type="ctrTitle"/>
          </p:nvPr>
        </p:nvSpPr>
        <p:spPr>
          <a:xfrm>
            <a:off x="685800" y="640647"/>
            <a:ext cx="7772400" cy="658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Which One Doesn’t Belong?</a:t>
            </a:r>
            <a:endParaRPr b="0" sz="3000">
              <a:solidFill>
                <a:schemeClr val="accent5"/>
              </a:solidFill>
              <a:latin typeface="Hepta Slab"/>
              <a:ea typeface="Hepta Slab"/>
              <a:cs typeface="Hepta Slab"/>
              <a:sym typeface="Hepta Slab"/>
            </a:endParaRPr>
          </a:p>
        </p:txBody>
      </p:sp>
      <p:pic>
        <p:nvPicPr>
          <p:cNvPr id="519" name="Google Shape;519;p68"/>
          <p:cNvPicPr preferRelativeResize="0"/>
          <p:nvPr/>
        </p:nvPicPr>
        <p:blipFill>
          <a:blip r:embed="rId3">
            <a:alphaModFix/>
          </a:blip>
          <a:stretch>
            <a:fillRect/>
          </a:stretch>
        </p:blipFill>
        <p:spPr>
          <a:xfrm>
            <a:off x="700100" y="1304813"/>
            <a:ext cx="7743825" cy="2924175"/>
          </a:xfrm>
          <a:prstGeom prst="rect">
            <a:avLst/>
          </a:prstGeom>
          <a:noFill/>
          <a:ln cap="flat" cmpd="sng" w="9525">
            <a:solidFill>
              <a:schemeClr val="dk2"/>
            </a:solidFill>
            <a:prstDash val="solid"/>
            <a:round/>
            <a:headEnd len="sm" w="sm" type="none"/>
            <a:tailEnd len="sm" w="sm" type="none"/>
          </a:ln>
        </p:spPr>
      </p:pic>
      <p:sp>
        <p:nvSpPr>
          <p:cNvPr id="520" name="Google Shape;520;p6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21" name="Google Shape;521;p68"/>
          <p:cNvSpPr txBox="1"/>
          <p:nvPr/>
        </p:nvSpPr>
        <p:spPr>
          <a:xfrm>
            <a:off x="669350" y="4333775"/>
            <a:ext cx="7947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How could we determine the area of each figure?</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1"/>
                                        </p:tgtEl>
                                        <p:attrNameLst>
                                          <p:attrName>style.visibility</p:attrName>
                                        </p:attrNameLst>
                                      </p:cBhvr>
                                      <p:to>
                                        <p:strVal val="visible"/>
                                      </p:to>
                                    </p:set>
                                    <p:animEffect filter="fade" transition="in">
                                      <p:cBhvr>
                                        <p:cTn dur="1000"/>
                                        <p:tgtEl>
                                          <p:spTgt spid="5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69"/>
          <p:cNvSpPr txBox="1"/>
          <p:nvPr>
            <p:ph type="ctrTitle"/>
          </p:nvPr>
        </p:nvSpPr>
        <p:spPr>
          <a:xfrm>
            <a:off x="753400" y="491162"/>
            <a:ext cx="7808100" cy="54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Build Rectangles </a:t>
            </a:r>
            <a:r>
              <a:rPr lang="en" sz="3000">
                <a:solidFill>
                  <a:schemeClr val="accent5"/>
                </a:solidFill>
                <a:latin typeface="Hepta Slab"/>
                <a:ea typeface="Hepta Slab"/>
                <a:cs typeface="Hepta Slab"/>
                <a:sym typeface="Hepta Slab"/>
              </a:rPr>
              <a:t>a</a:t>
            </a:r>
            <a:r>
              <a:rPr b="0" lang="en" sz="3000">
                <a:solidFill>
                  <a:schemeClr val="accent5"/>
                </a:solidFill>
                <a:latin typeface="Hepta Slab"/>
                <a:ea typeface="Hepta Slab"/>
                <a:cs typeface="Hepta Slab"/>
                <a:sym typeface="Hepta Slab"/>
              </a:rPr>
              <a:t>nd Find Area</a:t>
            </a:r>
            <a:endParaRPr b="0" sz="3000">
              <a:solidFill>
                <a:schemeClr val="accent5"/>
              </a:solidFill>
              <a:latin typeface="Hepta Slab"/>
              <a:ea typeface="Hepta Slab"/>
              <a:cs typeface="Hepta Slab"/>
              <a:sym typeface="Hepta Slab"/>
            </a:endParaRPr>
          </a:p>
        </p:txBody>
      </p:sp>
      <p:sp>
        <p:nvSpPr>
          <p:cNvPr id="527" name="Google Shape;527;p69"/>
          <p:cNvSpPr txBox="1"/>
          <p:nvPr/>
        </p:nvSpPr>
        <p:spPr>
          <a:xfrm>
            <a:off x="511825" y="2715000"/>
            <a:ext cx="7154700" cy="17799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Hepta Slab"/>
              <a:buAutoNum type="arabicPeriod"/>
            </a:pPr>
            <a:r>
              <a:rPr lang="en">
                <a:latin typeface="Hepta Slab"/>
                <a:ea typeface="Hepta Slab"/>
                <a:cs typeface="Hepta Slab"/>
                <a:sym typeface="Hepta Slab"/>
              </a:rPr>
              <a:t>Build 5 different rectangles with the given width.  Record the area of each rectangle in the table.</a:t>
            </a:r>
            <a:endParaRPr>
              <a:latin typeface="Hepta Slab"/>
              <a:ea typeface="Hepta Slab"/>
              <a:cs typeface="Hepta Slab"/>
              <a:sym typeface="Hepta Slab"/>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pic>
        <p:nvPicPr>
          <p:cNvPr id="528" name="Google Shape;528;p69"/>
          <p:cNvPicPr preferRelativeResize="0"/>
          <p:nvPr/>
        </p:nvPicPr>
        <p:blipFill>
          <a:blip r:embed="rId3">
            <a:alphaModFix/>
          </a:blip>
          <a:stretch>
            <a:fillRect/>
          </a:stretch>
        </p:blipFill>
        <p:spPr>
          <a:xfrm>
            <a:off x="5367525" y="3130725"/>
            <a:ext cx="2641225" cy="1443350"/>
          </a:xfrm>
          <a:prstGeom prst="rect">
            <a:avLst/>
          </a:prstGeom>
          <a:noFill/>
          <a:ln>
            <a:noFill/>
          </a:ln>
        </p:spPr>
      </p:pic>
      <p:sp>
        <p:nvSpPr>
          <p:cNvPr id="529" name="Google Shape;529;p6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530" name="Google Shape;530;p69"/>
          <p:cNvPicPr preferRelativeResize="0"/>
          <p:nvPr/>
        </p:nvPicPr>
        <p:blipFill>
          <a:blip r:embed="rId4">
            <a:alphaModFix/>
          </a:blip>
          <a:stretch>
            <a:fillRect/>
          </a:stretch>
        </p:blipFill>
        <p:spPr>
          <a:xfrm>
            <a:off x="3693525" y="1225800"/>
            <a:ext cx="1756957" cy="1301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7"/>
                                        </p:tgtEl>
                                        <p:attrNameLst>
                                          <p:attrName>style.visibility</p:attrName>
                                        </p:attrNameLst>
                                      </p:cBhvr>
                                      <p:to>
                                        <p:strVal val="visible"/>
                                      </p:to>
                                    </p:set>
                                    <p:animEffect filter="fade" transition="in">
                                      <p:cBhvr>
                                        <p:cTn dur="1000"/>
                                        <p:tgtEl>
                                          <p:spTgt spid="527"/>
                                        </p:tgtEl>
                                      </p:cBhvr>
                                    </p:animEffect>
                                  </p:childTnLst>
                                </p:cTn>
                              </p:par>
                              <p:par>
                                <p:cTn fill="hold" nodeType="withEffect" presetClass="entr" presetID="10" presetSubtype="0">
                                  <p:stCondLst>
                                    <p:cond delay="0"/>
                                  </p:stCondLst>
                                  <p:childTnLst>
                                    <p:set>
                                      <p:cBhvr>
                                        <p:cTn dur="1" fill="hold">
                                          <p:stCondLst>
                                            <p:cond delay="0"/>
                                          </p:stCondLst>
                                        </p:cTn>
                                        <p:tgtEl>
                                          <p:spTgt spid="528"/>
                                        </p:tgtEl>
                                        <p:attrNameLst>
                                          <p:attrName>style.visibility</p:attrName>
                                        </p:attrNameLst>
                                      </p:cBhvr>
                                      <p:to>
                                        <p:strVal val="visible"/>
                                      </p:to>
                                    </p:set>
                                    <p:animEffect filter="fade" transition="in">
                                      <p:cBhvr>
                                        <p:cTn dur="1000"/>
                                        <p:tgtEl>
                                          <p:spTgt spid="5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pic>
        <p:nvPicPr>
          <p:cNvPr id="535" name="Google Shape;535;p70"/>
          <p:cNvPicPr preferRelativeResize="0"/>
          <p:nvPr/>
        </p:nvPicPr>
        <p:blipFill rotWithShape="1">
          <a:blip r:embed="rId3">
            <a:alphaModFix/>
          </a:blip>
          <a:srcRect b="10785" l="0" r="0" t="0"/>
          <a:stretch/>
        </p:blipFill>
        <p:spPr>
          <a:xfrm>
            <a:off x="1031800" y="2738000"/>
            <a:ext cx="7080401" cy="1046700"/>
          </a:xfrm>
          <a:prstGeom prst="rect">
            <a:avLst/>
          </a:prstGeom>
          <a:noFill/>
          <a:ln cap="flat" cmpd="sng" w="9525">
            <a:solidFill>
              <a:schemeClr val="dk2"/>
            </a:solidFill>
            <a:prstDash val="solid"/>
            <a:round/>
            <a:headEnd len="sm" w="sm" type="none"/>
            <a:tailEnd len="sm" w="sm" type="none"/>
          </a:ln>
        </p:spPr>
      </p:pic>
      <p:sp>
        <p:nvSpPr>
          <p:cNvPr id="536" name="Google Shape;536;p70"/>
          <p:cNvSpPr txBox="1"/>
          <p:nvPr>
            <p:ph type="ctrTitle"/>
          </p:nvPr>
        </p:nvSpPr>
        <p:spPr>
          <a:xfrm>
            <a:off x="753400" y="707887"/>
            <a:ext cx="7808100" cy="54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Build Rectangles </a:t>
            </a:r>
            <a:r>
              <a:rPr lang="en" sz="3000">
                <a:solidFill>
                  <a:schemeClr val="accent5"/>
                </a:solidFill>
                <a:latin typeface="Hepta Slab"/>
                <a:ea typeface="Hepta Slab"/>
                <a:cs typeface="Hepta Slab"/>
                <a:sym typeface="Hepta Slab"/>
              </a:rPr>
              <a:t>a</a:t>
            </a:r>
            <a:r>
              <a:rPr b="0" lang="en" sz="3000">
                <a:solidFill>
                  <a:schemeClr val="accent5"/>
                </a:solidFill>
                <a:latin typeface="Hepta Slab"/>
                <a:ea typeface="Hepta Slab"/>
                <a:cs typeface="Hepta Slab"/>
                <a:sym typeface="Hepta Slab"/>
              </a:rPr>
              <a:t>nd Find Area</a:t>
            </a:r>
            <a:endParaRPr b="0" sz="3000">
              <a:solidFill>
                <a:schemeClr val="accent5"/>
              </a:solidFill>
              <a:latin typeface="Hepta Slab"/>
              <a:ea typeface="Hepta Slab"/>
              <a:cs typeface="Hepta Slab"/>
              <a:sym typeface="Hepta Slab"/>
            </a:endParaRPr>
          </a:p>
        </p:txBody>
      </p:sp>
      <p:sp>
        <p:nvSpPr>
          <p:cNvPr id="537" name="Google Shape;537;p7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38" name="Google Shape;538;p70"/>
          <p:cNvSpPr txBox="1"/>
          <p:nvPr/>
        </p:nvSpPr>
        <p:spPr>
          <a:xfrm>
            <a:off x="669350" y="3784700"/>
            <a:ext cx="7947000" cy="1046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For rectangles that were 2 tiles wide, how can we tell if our area </a:t>
            </a:r>
            <a:r>
              <a:rPr b="1" lang="en">
                <a:latin typeface="Hepta Slab"/>
                <a:ea typeface="Hepta Slab"/>
                <a:cs typeface="Hepta Slab"/>
                <a:sym typeface="Hepta Slab"/>
              </a:rPr>
              <a:t>predictions</a:t>
            </a:r>
            <a:r>
              <a:rPr b="1" lang="en">
                <a:latin typeface="Hepta Slab"/>
                <a:ea typeface="Hepta Slab"/>
                <a:cs typeface="Hepta Slab"/>
                <a:sym typeface="Hepta Slab"/>
              </a:rPr>
              <a:t> are true </a:t>
            </a:r>
            <a:r>
              <a:rPr b="1" lang="en">
                <a:latin typeface="Hepta Slab"/>
                <a:ea typeface="Hepta Slab"/>
                <a:cs typeface="Hepta Slab"/>
                <a:sym typeface="Hepta Slab"/>
              </a:rPr>
              <a:t>without</a:t>
            </a:r>
            <a:r>
              <a:rPr b="1" lang="en">
                <a:latin typeface="Hepta Slab"/>
                <a:ea typeface="Hepta Slab"/>
                <a:cs typeface="Hepta Slab"/>
                <a:sym typeface="Hepta Slab"/>
              </a:rPr>
              <a:t> building each </a:t>
            </a:r>
            <a:r>
              <a:rPr b="1" lang="en">
                <a:latin typeface="Hepta Slab"/>
                <a:ea typeface="Hepta Slab"/>
                <a:cs typeface="Hepta Slab"/>
                <a:sym typeface="Hepta Slab"/>
              </a:rPr>
              <a:t>rectangle</a:t>
            </a:r>
            <a:r>
              <a:rPr b="1" lang="en">
                <a:latin typeface="Hepta Slab"/>
                <a:ea typeface="Hepta Slab"/>
                <a:cs typeface="Hepta Slab"/>
                <a:sym typeface="Hepta Slab"/>
              </a:rPr>
              <a:t>?</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rPr b="1" lang="en">
                <a:latin typeface="Hepta Slab"/>
                <a:ea typeface="Hepta Slab"/>
                <a:cs typeface="Hepta Slab"/>
                <a:sym typeface="Hepta Slab"/>
              </a:rPr>
              <a:t>How can we check our predictions for rectangles that are 3 or 4 tiles wide?</a:t>
            </a:r>
            <a:endParaRPr b="1">
              <a:latin typeface="Hepta Slab"/>
              <a:ea typeface="Hepta Slab"/>
              <a:cs typeface="Hepta Slab"/>
              <a:sym typeface="Hepta Slab"/>
            </a:endParaRPr>
          </a:p>
        </p:txBody>
      </p:sp>
      <p:pic>
        <p:nvPicPr>
          <p:cNvPr id="539" name="Google Shape;539;p70"/>
          <p:cNvPicPr preferRelativeResize="0"/>
          <p:nvPr/>
        </p:nvPicPr>
        <p:blipFill>
          <a:blip r:embed="rId4">
            <a:alphaModFix/>
          </a:blip>
          <a:stretch>
            <a:fillRect/>
          </a:stretch>
        </p:blipFill>
        <p:spPr>
          <a:xfrm>
            <a:off x="3185050" y="1254763"/>
            <a:ext cx="2641225" cy="1443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5"/>
                                        </p:tgtEl>
                                        <p:attrNameLst>
                                          <p:attrName>style.visibility</p:attrName>
                                        </p:attrNameLst>
                                      </p:cBhvr>
                                      <p:to>
                                        <p:strVal val="visible"/>
                                      </p:to>
                                    </p:set>
                                    <p:animEffect filter="fade" transition="in">
                                      <p:cBhvr>
                                        <p:cTn dur="1000"/>
                                        <p:tgtEl>
                                          <p:spTgt spid="5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8"/>
                                        </p:tgtEl>
                                        <p:attrNameLst>
                                          <p:attrName>style.visibility</p:attrName>
                                        </p:attrNameLst>
                                      </p:cBhvr>
                                      <p:to>
                                        <p:strVal val="visible"/>
                                      </p:to>
                                    </p:set>
                                    <p:animEffect filter="fade" transition="in">
                                      <p:cBhvr>
                                        <p:cTn dur="1000"/>
                                        <p:tgtEl>
                                          <p:spTgt spid="5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71"/>
          <p:cNvSpPr txBox="1"/>
          <p:nvPr>
            <p:ph type="ctrTitle"/>
          </p:nvPr>
        </p:nvSpPr>
        <p:spPr>
          <a:xfrm>
            <a:off x="623875" y="584397"/>
            <a:ext cx="7772400" cy="63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What Areas Can You Build?</a:t>
            </a:r>
            <a:endParaRPr b="0" sz="3000">
              <a:solidFill>
                <a:schemeClr val="accent5"/>
              </a:solidFill>
              <a:latin typeface="Hepta Slab"/>
              <a:ea typeface="Hepta Slab"/>
              <a:cs typeface="Hepta Slab"/>
              <a:sym typeface="Hepta Slab"/>
            </a:endParaRPr>
          </a:p>
        </p:txBody>
      </p:sp>
      <p:sp>
        <p:nvSpPr>
          <p:cNvPr id="545" name="Google Shape;545;p7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546" name="Google Shape;546;p71"/>
          <p:cNvPicPr preferRelativeResize="0"/>
          <p:nvPr/>
        </p:nvPicPr>
        <p:blipFill>
          <a:blip r:embed="rId3">
            <a:alphaModFix/>
          </a:blip>
          <a:stretch>
            <a:fillRect/>
          </a:stretch>
        </p:blipFill>
        <p:spPr>
          <a:xfrm>
            <a:off x="479075" y="1143000"/>
            <a:ext cx="4112250" cy="2953500"/>
          </a:xfrm>
          <a:prstGeom prst="rect">
            <a:avLst/>
          </a:prstGeom>
          <a:noFill/>
          <a:ln>
            <a:noFill/>
          </a:ln>
        </p:spPr>
      </p:pic>
      <p:pic>
        <p:nvPicPr>
          <p:cNvPr id="547" name="Google Shape;547;p71"/>
          <p:cNvPicPr preferRelativeResize="0"/>
          <p:nvPr/>
        </p:nvPicPr>
        <p:blipFill>
          <a:blip r:embed="rId4">
            <a:alphaModFix/>
          </a:blip>
          <a:stretch>
            <a:fillRect/>
          </a:stretch>
        </p:blipFill>
        <p:spPr>
          <a:xfrm>
            <a:off x="4638175" y="1143000"/>
            <a:ext cx="4042725" cy="1961400"/>
          </a:xfrm>
          <a:prstGeom prst="rect">
            <a:avLst/>
          </a:prstGeom>
          <a:noFill/>
          <a:ln>
            <a:noFill/>
          </a:ln>
        </p:spPr>
      </p:pic>
      <p:sp>
        <p:nvSpPr>
          <p:cNvPr id="548" name="Google Shape;548;p71"/>
          <p:cNvSpPr txBox="1"/>
          <p:nvPr/>
        </p:nvSpPr>
        <p:spPr>
          <a:xfrm>
            <a:off x="669350" y="4089500"/>
            <a:ext cx="7947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pta Slab"/>
                <a:ea typeface="Hepta Slab"/>
                <a:cs typeface="Hepta Slab"/>
                <a:sym typeface="Hepta Slab"/>
              </a:rPr>
              <a:t>What did you notice about each of the areas your found?</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a:p>
            <a:pPr indent="0" lvl="0" marL="0" rtl="0" algn="ctr">
              <a:spcBef>
                <a:spcPts val="0"/>
              </a:spcBef>
              <a:spcAft>
                <a:spcPts val="0"/>
              </a:spcAft>
              <a:buNone/>
            </a:pPr>
            <a:r>
              <a:t/>
            </a:r>
            <a:endParaRPr b="1">
              <a:latin typeface="Hepta Slab"/>
              <a:ea typeface="Hepta Slab"/>
              <a:cs typeface="Hepta Slab"/>
              <a:sym typeface="Hepta Slab"/>
            </a:endParaRPr>
          </a:p>
        </p:txBody>
      </p:sp>
      <p:sp>
        <p:nvSpPr>
          <p:cNvPr id="549" name="Google Shape;549;p71"/>
          <p:cNvSpPr txBox="1"/>
          <p:nvPr/>
        </p:nvSpPr>
        <p:spPr>
          <a:xfrm>
            <a:off x="256925" y="4376175"/>
            <a:ext cx="8770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A </a:t>
            </a:r>
            <a:r>
              <a:rPr b="1" i="1" lang="en" u="sng">
                <a:solidFill>
                  <a:schemeClr val="dk1"/>
                </a:solidFill>
                <a:latin typeface="Hepta Slab"/>
                <a:ea typeface="Hepta Slab"/>
                <a:cs typeface="Hepta Slab"/>
                <a:sym typeface="Hepta Slab"/>
              </a:rPr>
              <a:t>multiple</a:t>
            </a:r>
            <a:r>
              <a:rPr b="1" lang="en">
                <a:solidFill>
                  <a:schemeClr val="dk1"/>
                </a:solidFill>
                <a:latin typeface="Hepta Slab"/>
                <a:ea typeface="Hepta Slab"/>
                <a:cs typeface="Hepta Slab"/>
                <a:sym typeface="Hepta Slab"/>
              </a:rPr>
              <a:t> of a number is the result of multiplying a number by a whole number.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6"/>
                                        </p:tgtEl>
                                        <p:attrNameLst>
                                          <p:attrName>style.visibility</p:attrName>
                                        </p:attrNameLst>
                                      </p:cBhvr>
                                      <p:to>
                                        <p:strVal val="visible"/>
                                      </p:to>
                                    </p:set>
                                    <p:animEffect filter="fade" transition="in">
                                      <p:cBhvr>
                                        <p:cTn dur="1000"/>
                                        <p:tgtEl>
                                          <p:spTgt spid="546"/>
                                        </p:tgtEl>
                                      </p:cBhvr>
                                    </p:animEffect>
                                  </p:childTnLst>
                                </p:cTn>
                              </p:par>
                              <p:par>
                                <p:cTn fill="hold" nodeType="withEffect" presetClass="entr" presetID="10" presetSubtype="0">
                                  <p:stCondLst>
                                    <p:cond delay="0"/>
                                  </p:stCondLst>
                                  <p:childTnLst>
                                    <p:set>
                                      <p:cBhvr>
                                        <p:cTn dur="1" fill="hold">
                                          <p:stCondLst>
                                            <p:cond delay="0"/>
                                          </p:stCondLst>
                                        </p:cTn>
                                        <p:tgtEl>
                                          <p:spTgt spid="547"/>
                                        </p:tgtEl>
                                        <p:attrNameLst>
                                          <p:attrName>style.visibility</p:attrName>
                                        </p:attrNameLst>
                                      </p:cBhvr>
                                      <p:to>
                                        <p:strVal val="visible"/>
                                      </p:to>
                                    </p:set>
                                    <p:animEffect filter="fade" transition="in">
                                      <p:cBhvr>
                                        <p:cTn dur="1000"/>
                                        <p:tgtEl>
                                          <p:spTgt spid="5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8"/>
                                        </p:tgtEl>
                                        <p:attrNameLst>
                                          <p:attrName>style.visibility</p:attrName>
                                        </p:attrNameLst>
                                      </p:cBhvr>
                                      <p:to>
                                        <p:strVal val="visible"/>
                                      </p:to>
                                    </p:set>
                                    <p:animEffect filter="fade" transition="in">
                                      <p:cBhvr>
                                        <p:cTn dur="1000"/>
                                        <p:tgtEl>
                                          <p:spTgt spid="5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9"/>
                                        </p:tgtEl>
                                        <p:attrNameLst>
                                          <p:attrName>style.visibility</p:attrName>
                                        </p:attrNameLst>
                                      </p:cBhvr>
                                      <p:to>
                                        <p:strVal val="visible"/>
                                      </p:to>
                                    </p:set>
                                    <p:animEffect filter="fade" transition="in">
                                      <p:cBhvr>
                                        <p:cTn dur="1000"/>
                                        <p:tgtEl>
                                          <p:spTgt spid="5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72"/>
          <p:cNvSpPr txBox="1"/>
          <p:nvPr>
            <p:ph type="ctrTitle"/>
          </p:nvPr>
        </p:nvSpPr>
        <p:spPr>
          <a:xfrm>
            <a:off x="685800" y="648396"/>
            <a:ext cx="7772400" cy="555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555" name="Google Shape;555;p72"/>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556" name="Google Shape;556;p72"/>
          <p:cNvPicPr preferRelativeResize="0"/>
          <p:nvPr/>
        </p:nvPicPr>
        <p:blipFill>
          <a:blip r:embed="rId3">
            <a:alphaModFix/>
          </a:blip>
          <a:stretch>
            <a:fillRect/>
          </a:stretch>
        </p:blipFill>
        <p:spPr>
          <a:xfrm>
            <a:off x="3366811" y="2823723"/>
            <a:ext cx="2296575" cy="1444475"/>
          </a:xfrm>
          <a:prstGeom prst="rect">
            <a:avLst/>
          </a:prstGeom>
          <a:noFill/>
          <a:ln>
            <a:noFill/>
          </a:ln>
        </p:spPr>
      </p:pic>
      <p:sp>
        <p:nvSpPr>
          <p:cNvPr id="557" name="Google Shape;557;p72"/>
          <p:cNvSpPr/>
          <p:nvPr/>
        </p:nvSpPr>
        <p:spPr>
          <a:xfrm flipH="1">
            <a:off x="984294" y="1521925"/>
            <a:ext cx="2382507" cy="192953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72"/>
          <p:cNvSpPr txBox="1"/>
          <p:nvPr/>
        </p:nvSpPr>
        <p:spPr>
          <a:xfrm>
            <a:off x="1330075" y="1845150"/>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is a number that would not be a </a:t>
            </a:r>
            <a:r>
              <a:rPr b="1" lang="en">
                <a:latin typeface="Quicksand"/>
                <a:ea typeface="Quicksand"/>
                <a:cs typeface="Quicksand"/>
                <a:sym typeface="Quicksand"/>
              </a:rPr>
              <a:t>multiple of 4? How do you know?</a:t>
            </a:r>
            <a:endParaRPr b="1">
              <a:latin typeface="Quicksand"/>
              <a:ea typeface="Quicksand"/>
              <a:cs typeface="Quicksand"/>
              <a:sym typeface="Quicksand"/>
            </a:endParaRPr>
          </a:p>
        </p:txBody>
      </p:sp>
      <p:sp>
        <p:nvSpPr>
          <p:cNvPr id="559" name="Google Shape;559;p72"/>
          <p:cNvSpPr/>
          <p:nvPr/>
        </p:nvSpPr>
        <p:spPr>
          <a:xfrm>
            <a:off x="5663375" y="1577800"/>
            <a:ext cx="2217218" cy="181778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72"/>
          <p:cNvSpPr txBox="1"/>
          <p:nvPr/>
        </p:nvSpPr>
        <p:spPr>
          <a:xfrm>
            <a:off x="5984600" y="1845138"/>
            <a:ext cx="1691700" cy="128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would you decide whether 28 is a multiple of 4?</a:t>
            </a:r>
            <a:endParaRPr b="1">
              <a:latin typeface="Quicksand"/>
              <a:ea typeface="Quicksand"/>
              <a:cs typeface="Quicksand"/>
              <a:sym typeface="Quicksand"/>
            </a:endParaRPr>
          </a:p>
        </p:txBody>
      </p:sp>
      <p:sp>
        <p:nvSpPr>
          <p:cNvPr id="561" name="Google Shape;561;p7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8"/>
                                        </p:tgtEl>
                                        <p:attrNameLst>
                                          <p:attrName>style.visibility</p:attrName>
                                        </p:attrNameLst>
                                      </p:cBhvr>
                                      <p:to>
                                        <p:strVal val="visible"/>
                                      </p:to>
                                    </p:set>
                                    <p:animEffect filter="fade" transition="in">
                                      <p:cBhvr>
                                        <p:cTn dur="1000"/>
                                        <p:tgtEl>
                                          <p:spTgt spid="558"/>
                                        </p:tgtEl>
                                      </p:cBhvr>
                                    </p:animEffect>
                                  </p:childTnLst>
                                </p:cTn>
                              </p:par>
                              <p:par>
                                <p:cTn fill="hold" nodeType="withEffect" presetClass="entr" presetID="10" presetSubtype="0">
                                  <p:stCondLst>
                                    <p:cond delay="0"/>
                                  </p:stCondLst>
                                  <p:childTnLst>
                                    <p:set>
                                      <p:cBhvr>
                                        <p:cTn dur="1" fill="hold">
                                          <p:stCondLst>
                                            <p:cond delay="0"/>
                                          </p:stCondLst>
                                        </p:cTn>
                                        <p:tgtEl>
                                          <p:spTgt spid="557"/>
                                        </p:tgtEl>
                                        <p:attrNameLst>
                                          <p:attrName>style.visibility</p:attrName>
                                        </p:attrNameLst>
                                      </p:cBhvr>
                                      <p:to>
                                        <p:strVal val="visible"/>
                                      </p:to>
                                    </p:set>
                                    <p:animEffect filter="fade" transition="in">
                                      <p:cBhvr>
                                        <p:cTn dur="1000"/>
                                        <p:tgtEl>
                                          <p:spTgt spid="5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565" name="Shape 565"/>
        <p:cNvGrpSpPr/>
        <p:nvPr/>
      </p:nvGrpSpPr>
      <p:grpSpPr>
        <a:xfrm>
          <a:off x="0" y="0"/>
          <a:ext cx="0" cy="0"/>
          <a:chOff x="0" y="0"/>
          <a:chExt cx="0" cy="0"/>
        </a:xfrm>
      </p:grpSpPr>
      <p:sp>
        <p:nvSpPr>
          <p:cNvPr id="566" name="Google Shape;566;p73"/>
          <p:cNvSpPr txBox="1"/>
          <p:nvPr>
            <p:ph idx="1" type="body"/>
          </p:nvPr>
        </p:nvSpPr>
        <p:spPr>
          <a:xfrm>
            <a:off x="1764825" y="887700"/>
            <a:ext cx="5810400" cy="336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400">
                <a:latin typeface="Quicksand"/>
                <a:ea typeface="Quicksand"/>
                <a:cs typeface="Quicksand"/>
                <a:sym typeface="Quicksand"/>
              </a:rPr>
              <a:t>Today, we built </a:t>
            </a:r>
            <a:r>
              <a:rPr b="1" i="0" lang="en" sz="2400">
                <a:latin typeface="Quicksand"/>
                <a:ea typeface="Quicksand"/>
                <a:cs typeface="Quicksand"/>
                <a:sym typeface="Quicksand"/>
              </a:rPr>
              <a:t>rectangles</a:t>
            </a:r>
            <a:r>
              <a:rPr b="0" i="0" lang="en" sz="2400">
                <a:latin typeface="Quicksand"/>
                <a:ea typeface="Quicksand"/>
                <a:cs typeface="Quicksand"/>
                <a:sym typeface="Quicksand"/>
              </a:rPr>
              <a:t> and learned about </a:t>
            </a:r>
            <a:r>
              <a:rPr b="1" i="0" lang="en" sz="2400">
                <a:latin typeface="Quicksand"/>
                <a:ea typeface="Quicksand"/>
                <a:cs typeface="Quicksand"/>
                <a:sym typeface="Quicksand"/>
              </a:rPr>
              <a:t>multiples</a:t>
            </a:r>
            <a:r>
              <a:rPr i="0" lang="en" sz="2400">
                <a:latin typeface="Quicksand"/>
                <a:ea typeface="Quicksand"/>
                <a:cs typeface="Quicksand"/>
                <a:sym typeface="Quicksand"/>
              </a:rPr>
              <a:t>.</a:t>
            </a:r>
            <a:r>
              <a:rPr b="0" i="0" lang="en" sz="2400">
                <a:latin typeface="Quicksand"/>
                <a:ea typeface="Quicksand"/>
                <a:cs typeface="Quicksand"/>
                <a:sym typeface="Quicksand"/>
              </a:rPr>
              <a:t> You found the </a:t>
            </a:r>
            <a:r>
              <a:rPr b="1" i="0" lang="en" sz="2400">
                <a:latin typeface="Quicksand"/>
                <a:ea typeface="Quicksand"/>
                <a:cs typeface="Quicksand"/>
                <a:sym typeface="Quicksand"/>
              </a:rPr>
              <a:t>area</a:t>
            </a:r>
            <a:r>
              <a:rPr b="0" i="0" lang="en" sz="2400">
                <a:latin typeface="Quicksand"/>
                <a:ea typeface="Quicksand"/>
                <a:cs typeface="Quicksand"/>
                <a:sym typeface="Quicksand"/>
              </a:rPr>
              <a:t> of rectangles when given a </a:t>
            </a:r>
            <a:r>
              <a:rPr b="1" i="0" lang="en" sz="2400">
                <a:latin typeface="Quicksand"/>
                <a:ea typeface="Quicksand"/>
                <a:cs typeface="Quicksand"/>
                <a:sym typeface="Quicksand"/>
              </a:rPr>
              <a:t>side length</a:t>
            </a:r>
            <a:r>
              <a:rPr b="0" i="0" lang="en" sz="2400">
                <a:latin typeface="Quicksand"/>
                <a:ea typeface="Quicksand"/>
                <a:cs typeface="Quicksand"/>
                <a:sym typeface="Quicksand"/>
              </a:rPr>
              <a:t>.</a:t>
            </a:r>
            <a:endParaRPr b="0" i="0" sz="2400">
              <a:latin typeface="Quicksand"/>
              <a:ea typeface="Quicksand"/>
              <a:cs typeface="Quicksand"/>
              <a:sym typeface="Quicksand"/>
            </a:endParaRPr>
          </a:p>
          <a:p>
            <a:pPr indent="0" lvl="0" marL="0" rtl="0" algn="l">
              <a:spcBef>
                <a:spcPts val="1600"/>
              </a:spcBef>
              <a:spcAft>
                <a:spcPts val="0"/>
              </a:spcAft>
              <a:buNone/>
            </a:pPr>
            <a:r>
              <a:t/>
            </a:r>
            <a:endParaRPr b="0" i="0" sz="2400">
              <a:latin typeface="Quicksand"/>
              <a:ea typeface="Quicksand"/>
              <a:cs typeface="Quicksand"/>
              <a:sym typeface="Quicksand"/>
            </a:endParaRPr>
          </a:p>
          <a:p>
            <a:pPr indent="0" lvl="0" marL="0" rtl="0" algn="l">
              <a:spcBef>
                <a:spcPts val="1600"/>
              </a:spcBef>
              <a:spcAft>
                <a:spcPts val="1600"/>
              </a:spcAft>
              <a:buNone/>
            </a:pPr>
            <a:r>
              <a:rPr b="0" i="0" lang="en" sz="2400">
                <a:latin typeface="Quicksand"/>
                <a:ea typeface="Quicksand"/>
                <a:cs typeface="Quicksand"/>
                <a:sym typeface="Quicksand"/>
              </a:rPr>
              <a:t>Next</a:t>
            </a:r>
            <a:r>
              <a:rPr b="0" i="0" lang="en" sz="2400">
                <a:latin typeface="Quicksand"/>
                <a:ea typeface="Quicksand"/>
                <a:cs typeface="Quicksand"/>
                <a:sym typeface="Quicksand"/>
              </a:rPr>
              <a:t>, let’s keep learning about </a:t>
            </a:r>
            <a:r>
              <a:rPr b="1" i="0" lang="en" sz="2400">
                <a:latin typeface="Quicksand"/>
                <a:ea typeface="Quicksand"/>
                <a:cs typeface="Quicksand"/>
                <a:sym typeface="Quicksand"/>
              </a:rPr>
              <a:t>area</a:t>
            </a:r>
            <a:r>
              <a:rPr b="0" i="0" lang="en" sz="2400">
                <a:latin typeface="Quicksand"/>
                <a:ea typeface="Quicksand"/>
                <a:cs typeface="Quicksand"/>
                <a:sym typeface="Quicksand"/>
              </a:rPr>
              <a:t> by using </a:t>
            </a:r>
            <a:r>
              <a:rPr b="1" i="0" lang="en" sz="2400">
                <a:latin typeface="Quicksand"/>
                <a:ea typeface="Quicksand"/>
                <a:cs typeface="Quicksand"/>
                <a:sym typeface="Quicksand"/>
              </a:rPr>
              <a:t>factor pairs</a:t>
            </a:r>
            <a:r>
              <a:rPr i="0" lang="en" sz="2400">
                <a:latin typeface="Quicksand"/>
                <a:ea typeface="Quicksand"/>
                <a:cs typeface="Quicksand"/>
                <a:sym typeface="Quicksand"/>
              </a:rPr>
              <a:t>.</a:t>
            </a:r>
            <a:endParaRPr i="0" sz="2400">
              <a:latin typeface="Quicksand"/>
              <a:ea typeface="Quicksand"/>
              <a:cs typeface="Quicksand"/>
              <a:sym typeface="Quicksand"/>
            </a:endParaRPr>
          </a:p>
        </p:txBody>
      </p:sp>
      <p:sp>
        <p:nvSpPr>
          <p:cNvPr id="567" name="Google Shape;567;p73"/>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300">
                <a:solidFill>
                  <a:schemeClr val="accent1"/>
                </a:solidFill>
                <a:latin typeface="Raleway ExtraBold"/>
                <a:ea typeface="Raleway ExtraBold"/>
                <a:cs typeface="Raleway ExtraBold"/>
                <a:sym typeface="Raleway ExtraBold"/>
              </a:rPr>
              <a:t>‹#›</a:t>
            </a:fld>
            <a:endParaRPr sz="1300">
              <a:solidFill>
                <a:schemeClr val="accent1"/>
              </a:solidFill>
              <a:latin typeface="Raleway ExtraBold"/>
              <a:ea typeface="Raleway ExtraBold"/>
              <a:cs typeface="Raleway ExtraBold"/>
              <a:sym typeface="Raleway ExtraBold"/>
            </a:endParaRPr>
          </a:p>
        </p:txBody>
      </p:sp>
      <p:sp>
        <p:nvSpPr>
          <p:cNvPr id="568" name="Google Shape;568;p73"/>
          <p:cNvSpPr txBox="1"/>
          <p:nvPr/>
        </p:nvSpPr>
        <p:spPr>
          <a:xfrm>
            <a:off x="299300" y="423150"/>
            <a:ext cx="743100" cy="6501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73"/>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573" name="Shape 573"/>
        <p:cNvGrpSpPr/>
        <p:nvPr/>
      </p:nvGrpSpPr>
      <p:grpSpPr>
        <a:xfrm>
          <a:off x="0" y="0"/>
          <a:ext cx="0" cy="0"/>
          <a:chOff x="0" y="0"/>
          <a:chExt cx="0" cy="0"/>
        </a:xfrm>
      </p:grpSpPr>
      <p:sp>
        <p:nvSpPr>
          <p:cNvPr id="574" name="Google Shape;574;p74"/>
          <p:cNvSpPr txBox="1"/>
          <p:nvPr>
            <p:ph type="ctrTitle"/>
          </p:nvPr>
        </p:nvSpPr>
        <p:spPr>
          <a:xfrm>
            <a:off x="2112400" y="1652550"/>
            <a:ext cx="49194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Factor Pairs</a:t>
            </a:r>
            <a:endParaRPr sz="4400">
              <a:solidFill>
                <a:srgbClr val="434343"/>
              </a:solidFill>
              <a:latin typeface="Hepta Slab"/>
              <a:ea typeface="Hepta Slab"/>
              <a:cs typeface="Hepta Slab"/>
              <a:sym typeface="Hepta Slab"/>
            </a:endParaRPr>
          </a:p>
        </p:txBody>
      </p:sp>
      <p:sp>
        <p:nvSpPr>
          <p:cNvPr id="575" name="Google Shape;575;p74"/>
          <p:cNvSpPr txBox="1"/>
          <p:nvPr/>
        </p:nvSpPr>
        <p:spPr>
          <a:xfrm>
            <a:off x="3211900" y="2390550"/>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learn about </a:t>
            </a:r>
            <a:r>
              <a:rPr b="1" lang="en">
                <a:latin typeface="Quicksand"/>
                <a:ea typeface="Quicksand"/>
                <a:cs typeface="Quicksand"/>
                <a:sym typeface="Quicksand"/>
              </a:rPr>
              <a:t>factor pairs.</a:t>
            </a:r>
            <a:endParaRPr b="1">
              <a:latin typeface="Quicksand"/>
              <a:ea typeface="Quicksand"/>
              <a:cs typeface="Quicksand"/>
              <a:sym typeface="Quicksand"/>
            </a:endParaRPr>
          </a:p>
        </p:txBody>
      </p:sp>
      <p:sp>
        <p:nvSpPr>
          <p:cNvPr id="576" name="Google Shape;576;p74"/>
          <p:cNvSpPr/>
          <p:nvPr/>
        </p:nvSpPr>
        <p:spPr>
          <a:xfrm>
            <a:off x="2749827" y="23905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7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OA.B.4</a:t>
            </a:r>
            <a:endParaRPr sz="1100">
              <a:latin typeface="Quicksand"/>
              <a:ea typeface="Quicksand"/>
              <a:cs typeface="Quicksand"/>
              <a:sym typeface="Quicksand"/>
            </a:endParaRPr>
          </a:p>
        </p:txBody>
      </p:sp>
      <p:sp>
        <p:nvSpPr>
          <p:cNvPr id="578" name="Google Shape;578;p74"/>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2</a:t>
            </a:r>
            <a:endParaRPr sz="8000">
              <a:solidFill>
                <a:srgbClr val="595959"/>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75"/>
          <p:cNvSpPr txBox="1"/>
          <p:nvPr>
            <p:ph type="ctrTitle"/>
          </p:nvPr>
        </p:nvSpPr>
        <p:spPr>
          <a:xfrm>
            <a:off x="582600" y="620971"/>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584" name="Google Shape;584;p75"/>
          <p:cNvSpPr txBox="1"/>
          <p:nvPr/>
        </p:nvSpPr>
        <p:spPr>
          <a:xfrm>
            <a:off x="3733375" y="1352350"/>
            <a:ext cx="3317400" cy="92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900">
                <a:latin typeface="Quicksand"/>
                <a:ea typeface="Quicksand"/>
                <a:cs typeface="Quicksand"/>
                <a:sym typeface="Quicksand"/>
              </a:rPr>
              <a:t>2 X 7</a:t>
            </a:r>
            <a:endParaRPr sz="2900">
              <a:latin typeface="Quicksand"/>
              <a:ea typeface="Quicksand"/>
              <a:cs typeface="Quicksand"/>
              <a:sym typeface="Quicksand"/>
            </a:endParaRPr>
          </a:p>
        </p:txBody>
      </p:sp>
      <p:sp>
        <p:nvSpPr>
          <p:cNvPr id="585" name="Google Shape;585;p7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76"/>
          <p:cNvSpPr txBox="1"/>
          <p:nvPr>
            <p:ph type="ctrTitle"/>
          </p:nvPr>
        </p:nvSpPr>
        <p:spPr>
          <a:xfrm>
            <a:off x="685800" y="682896"/>
            <a:ext cx="7772400" cy="545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Number Talk</a:t>
            </a:r>
            <a:endParaRPr b="0" sz="3400">
              <a:solidFill>
                <a:schemeClr val="accent5"/>
              </a:solidFill>
              <a:latin typeface="Hepta Slab"/>
              <a:ea typeface="Hepta Slab"/>
              <a:cs typeface="Hepta Slab"/>
              <a:sym typeface="Hepta Slab"/>
            </a:endParaRPr>
          </a:p>
        </p:txBody>
      </p:sp>
      <p:sp>
        <p:nvSpPr>
          <p:cNvPr id="591" name="Google Shape;591;p76"/>
          <p:cNvSpPr txBox="1"/>
          <p:nvPr/>
        </p:nvSpPr>
        <p:spPr>
          <a:xfrm>
            <a:off x="3733375" y="1352350"/>
            <a:ext cx="3317400" cy="92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900">
                <a:latin typeface="Quicksand"/>
                <a:ea typeface="Quicksand"/>
                <a:cs typeface="Quicksand"/>
                <a:sym typeface="Quicksand"/>
              </a:rPr>
              <a:t>4</a:t>
            </a:r>
            <a:r>
              <a:rPr lang="en" sz="2900">
                <a:latin typeface="Quicksand"/>
                <a:ea typeface="Quicksand"/>
                <a:cs typeface="Quicksand"/>
                <a:sym typeface="Quicksand"/>
              </a:rPr>
              <a:t> X 7</a:t>
            </a:r>
            <a:endParaRPr sz="2900">
              <a:latin typeface="Quicksand"/>
              <a:ea typeface="Quicksand"/>
              <a:cs typeface="Quicksand"/>
              <a:sym typeface="Quicksand"/>
            </a:endParaRPr>
          </a:p>
        </p:txBody>
      </p:sp>
      <p:sp>
        <p:nvSpPr>
          <p:cNvPr id="592" name="Google Shape;592;p7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77"/>
          <p:cNvSpPr txBox="1"/>
          <p:nvPr>
            <p:ph type="ctrTitle"/>
          </p:nvPr>
        </p:nvSpPr>
        <p:spPr>
          <a:xfrm>
            <a:off x="561950" y="600296"/>
            <a:ext cx="7772400" cy="61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598" name="Google Shape;598;p77"/>
          <p:cNvSpPr txBox="1"/>
          <p:nvPr/>
        </p:nvSpPr>
        <p:spPr>
          <a:xfrm>
            <a:off x="3733375" y="1352350"/>
            <a:ext cx="3317400" cy="92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900">
                <a:latin typeface="Quicksand"/>
                <a:ea typeface="Quicksand"/>
                <a:cs typeface="Quicksand"/>
                <a:sym typeface="Quicksand"/>
              </a:rPr>
              <a:t>3</a:t>
            </a:r>
            <a:r>
              <a:rPr lang="en" sz="2900">
                <a:latin typeface="Quicksand"/>
                <a:ea typeface="Quicksand"/>
                <a:cs typeface="Quicksand"/>
                <a:sym typeface="Quicksand"/>
              </a:rPr>
              <a:t> X 7</a:t>
            </a:r>
            <a:endParaRPr sz="2900">
              <a:latin typeface="Quicksand"/>
              <a:ea typeface="Quicksand"/>
              <a:cs typeface="Quicksand"/>
              <a:sym typeface="Quicksand"/>
            </a:endParaRPr>
          </a:p>
        </p:txBody>
      </p:sp>
      <p:sp>
        <p:nvSpPr>
          <p:cNvPr id="599" name="Google Shape;599;p7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78"/>
          <p:cNvSpPr txBox="1"/>
          <p:nvPr>
            <p:ph type="ctrTitle"/>
          </p:nvPr>
        </p:nvSpPr>
        <p:spPr>
          <a:xfrm>
            <a:off x="531000" y="713846"/>
            <a:ext cx="7772400" cy="565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Number Talk</a:t>
            </a:r>
            <a:endParaRPr b="0" sz="3000">
              <a:solidFill>
                <a:schemeClr val="accent5"/>
              </a:solidFill>
              <a:latin typeface="Hepta Slab"/>
              <a:ea typeface="Hepta Slab"/>
              <a:cs typeface="Hepta Slab"/>
              <a:sym typeface="Hepta Slab"/>
            </a:endParaRPr>
          </a:p>
        </p:txBody>
      </p:sp>
      <p:sp>
        <p:nvSpPr>
          <p:cNvPr id="605" name="Google Shape;605;p78"/>
          <p:cNvSpPr txBox="1"/>
          <p:nvPr/>
        </p:nvSpPr>
        <p:spPr>
          <a:xfrm>
            <a:off x="3733375" y="1352350"/>
            <a:ext cx="3317400" cy="92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900">
                <a:latin typeface="Quicksand"/>
                <a:ea typeface="Quicksand"/>
                <a:cs typeface="Quicksand"/>
                <a:sym typeface="Quicksand"/>
              </a:rPr>
              <a:t>7</a:t>
            </a:r>
            <a:r>
              <a:rPr lang="en" sz="2900">
                <a:latin typeface="Quicksand"/>
                <a:ea typeface="Quicksand"/>
                <a:cs typeface="Quicksand"/>
                <a:sym typeface="Quicksand"/>
              </a:rPr>
              <a:t> X 7</a:t>
            </a:r>
            <a:endParaRPr sz="2900">
              <a:latin typeface="Quicksand"/>
              <a:ea typeface="Quicksand"/>
              <a:cs typeface="Quicksand"/>
              <a:sym typeface="Quicksand"/>
            </a:endParaRPr>
          </a:p>
        </p:txBody>
      </p:sp>
      <p:sp>
        <p:nvSpPr>
          <p:cNvPr id="606" name="Google Shape;606;p7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07" name="Google Shape;607;p78"/>
          <p:cNvSpPr txBox="1"/>
          <p:nvPr/>
        </p:nvSpPr>
        <p:spPr>
          <a:xfrm>
            <a:off x="256925" y="4376175"/>
            <a:ext cx="8770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How did the </a:t>
            </a:r>
            <a:r>
              <a:rPr b="1" lang="en">
                <a:solidFill>
                  <a:schemeClr val="dk1"/>
                </a:solidFill>
                <a:latin typeface="Hepta Slab"/>
                <a:ea typeface="Hepta Slab"/>
                <a:cs typeface="Hepta Slab"/>
                <a:sym typeface="Hepta Slab"/>
              </a:rPr>
              <a:t>first</a:t>
            </a:r>
            <a:r>
              <a:rPr b="1" lang="en">
                <a:solidFill>
                  <a:schemeClr val="dk1"/>
                </a:solidFill>
                <a:latin typeface="Hepta Slab"/>
                <a:ea typeface="Hepta Slab"/>
                <a:cs typeface="Hepta Slab"/>
                <a:sym typeface="Hepta Slab"/>
              </a:rPr>
              <a:t> three expressions help you find 7 x 7?</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7"/>
                                        </p:tgtEl>
                                        <p:attrNameLst>
                                          <p:attrName>style.visibility</p:attrName>
                                        </p:attrNameLst>
                                      </p:cBhvr>
                                      <p:to>
                                        <p:strVal val="visible"/>
                                      </p:to>
                                    </p:set>
                                    <p:animEffect filter="fade" transition="in">
                                      <p:cBhvr>
                                        <p:cTn dur="1000"/>
                                        <p:tgtEl>
                                          <p:spTgt spid="6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79"/>
          <p:cNvSpPr txBox="1"/>
          <p:nvPr>
            <p:ph type="ctrTitle"/>
          </p:nvPr>
        </p:nvSpPr>
        <p:spPr>
          <a:xfrm>
            <a:off x="799325" y="573821"/>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How Many Rectangles?</a:t>
            </a:r>
            <a:endParaRPr b="0" sz="3000">
              <a:solidFill>
                <a:schemeClr val="accent5"/>
              </a:solidFill>
              <a:latin typeface="Hepta Slab"/>
              <a:ea typeface="Hepta Slab"/>
              <a:cs typeface="Hepta Slab"/>
              <a:sym typeface="Hepta Slab"/>
            </a:endParaRPr>
          </a:p>
        </p:txBody>
      </p:sp>
      <p:sp>
        <p:nvSpPr>
          <p:cNvPr id="613" name="Google Shape;613;p79"/>
          <p:cNvSpPr txBox="1"/>
          <p:nvPr/>
        </p:nvSpPr>
        <p:spPr>
          <a:xfrm>
            <a:off x="941825" y="1229600"/>
            <a:ext cx="1719300" cy="3313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351C75"/>
                </a:solidFill>
                <a:latin typeface="Hepta Slab"/>
                <a:ea typeface="Hepta Slab"/>
                <a:cs typeface="Hepta Slab"/>
                <a:sym typeface="Hepta Slab"/>
              </a:rPr>
              <a:t>Group A: 11, 27</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rPr lang="en">
                <a:solidFill>
                  <a:srgbClr val="351C75"/>
                </a:solidFill>
                <a:latin typeface="Hepta Slab"/>
                <a:ea typeface="Hepta Slab"/>
                <a:cs typeface="Hepta Slab"/>
                <a:sym typeface="Hepta Slab"/>
              </a:rPr>
              <a:t>Group B: 25, 5	</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rPr lang="en">
                <a:solidFill>
                  <a:srgbClr val="351C75"/>
                </a:solidFill>
                <a:latin typeface="Hepta Slab"/>
                <a:ea typeface="Hepta Slab"/>
                <a:cs typeface="Hepta Slab"/>
                <a:sym typeface="Hepta Slab"/>
              </a:rPr>
              <a:t>Group C: 16, 8 </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rPr lang="en">
                <a:solidFill>
                  <a:srgbClr val="351C75"/>
                </a:solidFill>
                <a:latin typeface="Hepta Slab"/>
                <a:ea typeface="Hepta Slab"/>
                <a:cs typeface="Hepta Slab"/>
                <a:sym typeface="Hepta Slab"/>
              </a:rPr>
              <a:t>Group D: 9, 18</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rPr lang="en">
                <a:solidFill>
                  <a:srgbClr val="351C75"/>
                </a:solidFill>
                <a:latin typeface="Hepta Slab"/>
                <a:ea typeface="Hepta Slab"/>
                <a:cs typeface="Hepta Slab"/>
                <a:sym typeface="Hepta Slab"/>
              </a:rPr>
              <a:t>Group E: 24, 12</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rPr lang="en">
                <a:solidFill>
                  <a:srgbClr val="351C75"/>
                </a:solidFill>
                <a:latin typeface="Hepta Slab"/>
                <a:ea typeface="Hepta Slab"/>
                <a:cs typeface="Hepta Slab"/>
                <a:sym typeface="Hepta Slab"/>
              </a:rPr>
              <a:t>Group F: 14, 28</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rPr lang="en">
                <a:solidFill>
                  <a:srgbClr val="351C75"/>
                </a:solidFill>
                <a:latin typeface="Hepta Slab"/>
                <a:ea typeface="Hepta Slab"/>
                <a:cs typeface="Hepta Slab"/>
                <a:sym typeface="Hepta Slab"/>
              </a:rPr>
              <a:t>Group G: 15, 30</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t/>
            </a:r>
            <a:endParaRPr>
              <a:solidFill>
                <a:srgbClr val="351C75"/>
              </a:solidFill>
              <a:latin typeface="Hepta Slab"/>
              <a:ea typeface="Hepta Slab"/>
              <a:cs typeface="Hepta Slab"/>
              <a:sym typeface="Hepta Slab"/>
            </a:endParaRPr>
          </a:p>
          <a:p>
            <a:pPr indent="0" lvl="0" marL="0" rtl="0" algn="l">
              <a:spcBef>
                <a:spcPts val="0"/>
              </a:spcBef>
              <a:spcAft>
                <a:spcPts val="0"/>
              </a:spcAft>
              <a:buNone/>
            </a:pPr>
            <a:r>
              <a:rPr lang="en">
                <a:solidFill>
                  <a:srgbClr val="351C75"/>
                </a:solidFill>
                <a:latin typeface="Hepta Slab"/>
                <a:ea typeface="Hepta Slab"/>
                <a:cs typeface="Hepta Slab"/>
                <a:sym typeface="Hepta Slab"/>
              </a:rPr>
              <a:t>Group H: 19, 20</a:t>
            </a:r>
            <a:endParaRPr>
              <a:solidFill>
                <a:srgbClr val="351C75"/>
              </a:solidFill>
              <a:latin typeface="Hepta Slab"/>
              <a:ea typeface="Hepta Slab"/>
              <a:cs typeface="Hepta Slab"/>
              <a:sym typeface="Hepta Slab"/>
            </a:endParaRPr>
          </a:p>
        </p:txBody>
      </p:sp>
      <p:sp>
        <p:nvSpPr>
          <p:cNvPr id="614" name="Google Shape;614;p7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grpSp>
        <p:nvGrpSpPr>
          <p:cNvPr id="615" name="Google Shape;615;p79"/>
          <p:cNvGrpSpPr/>
          <p:nvPr/>
        </p:nvGrpSpPr>
        <p:grpSpPr>
          <a:xfrm>
            <a:off x="3282600" y="1050743"/>
            <a:ext cx="4393601" cy="3671520"/>
            <a:chOff x="2813525" y="1271400"/>
            <a:chExt cx="5710424" cy="4775650"/>
          </a:xfrm>
        </p:grpSpPr>
        <p:pic>
          <p:nvPicPr>
            <p:cNvPr id="616" name="Google Shape;616;p79"/>
            <p:cNvPicPr preferRelativeResize="0"/>
            <p:nvPr/>
          </p:nvPicPr>
          <p:blipFill>
            <a:blip r:embed="rId3">
              <a:alphaModFix/>
            </a:blip>
            <a:stretch>
              <a:fillRect/>
            </a:stretch>
          </p:blipFill>
          <p:spPr>
            <a:xfrm>
              <a:off x="2813525" y="1271400"/>
              <a:ext cx="5710424" cy="2387825"/>
            </a:xfrm>
            <a:prstGeom prst="rect">
              <a:avLst/>
            </a:prstGeom>
            <a:noFill/>
            <a:ln>
              <a:noFill/>
            </a:ln>
          </p:spPr>
        </p:pic>
        <p:pic>
          <p:nvPicPr>
            <p:cNvPr id="617" name="Google Shape;617;p79"/>
            <p:cNvPicPr preferRelativeResize="0"/>
            <p:nvPr/>
          </p:nvPicPr>
          <p:blipFill>
            <a:blip r:embed="rId4">
              <a:alphaModFix/>
            </a:blip>
            <a:stretch>
              <a:fillRect/>
            </a:stretch>
          </p:blipFill>
          <p:spPr>
            <a:xfrm>
              <a:off x="2813525" y="3659218"/>
              <a:ext cx="5710424" cy="2387833"/>
            </a:xfrm>
            <a:prstGeom prst="rect">
              <a:avLst/>
            </a:prstGeom>
            <a:noFill/>
            <a:ln>
              <a:noFill/>
            </a:ln>
          </p:spPr>
        </p:pic>
      </p:gr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80"/>
          <p:cNvSpPr txBox="1"/>
          <p:nvPr>
            <p:ph type="ctrTitle"/>
          </p:nvPr>
        </p:nvSpPr>
        <p:spPr>
          <a:xfrm>
            <a:off x="781200" y="716121"/>
            <a:ext cx="7772400" cy="596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2800">
                <a:solidFill>
                  <a:schemeClr val="accent5"/>
                </a:solidFill>
                <a:latin typeface="Hepta Slab"/>
                <a:ea typeface="Hepta Slab"/>
                <a:cs typeface="Hepta Slab"/>
                <a:sym typeface="Hepta Slab"/>
              </a:rPr>
              <a:t>How Many Rectangles Gallery Walk</a:t>
            </a:r>
            <a:endParaRPr b="0" sz="2800">
              <a:solidFill>
                <a:schemeClr val="accent5"/>
              </a:solidFill>
              <a:latin typeface="Hepta Slab"/>
              <a:ea typeface="Hepta Slab"/>
              <a:cs typeface="Hepta Slab"/>
              <a:sym typeface="Hepta Slab"/>
            </a:endParaRPr>
          </a:p>
        </p:txBody>
      </p:sp>
      <p:sp>
        <p:nvSpPr>
          <p:cNvPr id="623" name="Google Shape;623;p8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624" name="Google Shape;624;p80"/>
          <p:cNvPicPr preferRelativeResize="0"/>
          <p:nvPr/>
        </p:nvPicPr>
        <p:blipFill>
          <a:blip r:embed="rId3">
            <a:alphaModFix/>
          </a:blip>
          <a:stretch>
            <a:fillRect/>
          </a:stretch>
        </p:blipFill>
        <p:spPr>
          <a:xfrm>
            <a:off x="519802" y="1449476"/>
            <a:ext cx="8104397" cy="25726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81"/>
          <p:cNvSpPr txBox="1"/>
          <p:nvPr>
            <p:ph type="ctrTitle"/>
          </p:nvPr>
        </p:nvSpPr>
        <p:spPr>
          <a:xfrm>
            <a:off x="778225" y="724171"/>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630" name="Google Shape;630;p81"/>
          <p:cNvSpPr/>
          <p:nvPr/>
        </p:nvSpPr>
        <p:spPr>
          <a:xfrm>
            <a:off x="3512725" y="1803174"/>
            <a:ext cx="2217218" cy="17734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81"/>
          <p:cNvSpPr txBox="1"/>
          <p:nvPr/>
        </p:nvSpPr>
        <p:spPr>
          <a:xfrm>
            <a:off x="3734988" y="2182838"/>
            <a:ext cx="1772700" cy="92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How do we know if we found all the factor pairs of 24?</a:t>
            </a:r>
            <a:endParaRPr b="1">
              <a:latin typeface="Quicksand"/>
              <a:ea typeface="Quicksand"/>
              <a:cs typeface="Quicksand"/>
              <a:sym typeface="Quicksand"/>
            </a:endParaRPr>
          </a:p>
        </p:txBody>
      </p:sp>
      <p:sp>
        <p:nvSpPr>
          <p:cNvPr id="632" name="Google Shape;632;p81"/>
          <p:cNvSpPr/>
          <p:nvPr/>
        </p:nvSpPr>
        <p:spPr>
          <a:xfrm flipH="1">
            <a:off x="871994" y="1956075"/>
            <a:ext cx="2382507" cy="192953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81"/>
          <p:cNvSpPr txBox="1"/>
          <p:nvPr/>
        </p:nvSpPr>
        <p:spPr>
          <a:xfrm flipH="1">
            <a:off x="1130401" y="2400325"/>
            <a:ext cx="1865700" cy="117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are </a:t>
            </a:r>
            <a:r>
              <a:rPr b="1" lang="en">
                <a:latin typeface="Quicksand"/>
                <a:ea typeface="Quicksand"/>
                <a:cs typeface="Quicksand"/>
                <a:sym typeface="Quicksand"/>
              </a:rPr>
              <a:t>the factor pairs of 24?</a:t>
            </a:r>
            <a:endParaRPr b="1">
              <a:latin typeface="Quicksand"/>
              <a:ea typeface="Quicksand"/>
              <a:cs typeface="Quicksand"/>
              <a:sym typeface="Quicksand"/>
            </a:endParaRPr>
          </a:p>
        </p:txBody>
      </p:sp>
      <p:pic>
        <p:nvPicPr>
          <p:cNvPr id="634" name="Google Shape;634;p81"/>
          <p:cNvPicPr preferRelativeResize="0"/>
          <p:nvPr/>
        </p:nvPicPr>
        <p:blipFill>
          <a:blip r:embed="rId3">
            <a:alphaModFix/>
          </a:blip>
          <a:stretch>
            <a:fillRect/>
          </a:stretch>
        </p:blipFill>
        <p:spPr>
          <a:xfrm>
            <a:off x="3396450" y="3591600"/>
            <a:ext cx="1870203" cy="1176300"/>
          </a:xfrm>
          <a:prstGeom prst="rect">
            <a:avLst/>
          </a:prstGeom>
          <a:noFill/>
          <a:ln>
            <a:noFill/>
          </a:ln>
        </p:spPr>
      </p:pic>
      <p:sp>
        <p:nvSpPr>
          <p:cNvPr id="635" name="Google Shape;635;p8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636" name="Google Shape;636;p81"/>
          <p:cNvSpPr txBox="1"/>
          <p:nvPr/>
        </p:nvSpPr>
        <p:spPr>
          <a:xfrm>
            <a:off x="592475" y="1269038"/>
            <a:ext cx="77724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Hepta Slab"/>
                <a:ea typeface="Hepta Slab"/>
                <a:cs typeface="Hepta Slab"/>
                <a:sym typeface="Hepta Slab"/>
              </a:rPr>
              <a:t>Today we learned that a </a:t>
            </a:r>
            <a:r>
              <a:rPr b="1" lang="en" sz="1200">
                <a:solidFill>
                  <a:schemeClr val="dk1"/>
                </a:solidFill>
                <a:latin typeface="Hepta Slab"/>
                <a:ea typeface="Hepta Slab"/>
                <a:cs typeface="Hepta Slab"/>
                <a:sym typeface="Hepta Slab"/>
              </a:rPr>
              <a:t>factor pair</a:t>
            </a:r>
            <a:r>
              <a:rPr lang="en" sz="1200">
                <a:solidFill>
                  <a:schemeClr val="dk1"/>
                </a:solidFill>
                <a:latin typeface="Hepta Slab"/>
                <a:ea typeface="Hepta Slab"/>
                <a:cs typeface="Hepta Slab"/>
                <a:sym typeface="Hepta Slab"/>
              </a:rPr>
              <a:t> of a whole number is a pair of whole numbers that multiply to result in that number. For example, 5 and 4 are a factor pair of 20.</a:t>
            </a:r>
            <a:endParaRPr>
              <a:latin typeface="Hepta Slab"/>
              <a:ea typeface="Hepta Slab"/>
              <a:cs typeface="Hepta Slab"/>
              <a:sym typeface="Hepta Slab"/>
            </a:endParaRPr>
          </a:p>
        </p:txBody>
      </p:sp>
      <p:sp>
        <p:nvSpPr>
          <p:cNvPr id="637" name="Google Shape;637;p81"/>
          <p:cNvSpPr/>
          <p:nvPr/>
        </p:nvSpPr>
        <p:spPr>
          <a:xfrm>
            <a:off x="6022050" y="2308824"/>
            <a:ext cx="2217218" cy="17734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81"/>
          <p:cNvSpPr txBox="1"/>
          <p:nvPr/>
        </p:nvSpPr>
        <p:spPr>
          <a:xfrm>
            <a:off x="6244313" y="2536088"/>
            <a:ext cx="1772700" cy="92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Can you use the same strategies to find all the factor pairs of 45?</a:t>
            </a:r>
            <a:endParaRPr b="1">
              <a:latin typeface="Quicksand"/>
              <a:ea typeface="Quicksand"/>
              <a:cs typeface="Quicksand"/>
              <a:sym typeface="Quicksa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1"/>
                                        </p:tgtEl>
                                        <p:attrNameLst>
                                          <p:attrName>style.visibility</p:attrName>
                                        </p:attrNameLst>
                                      </p:cBhvr>
                                      <p:to>
                                        <p:strVal val="visible"/>
                                      </p:to>
                                    </p:set>
                                    <p:animEffect filter="fade" transition="in">
                                      <p:cBhvr>
                                        <p:cTn dur="1000"/>
                                        <p:tgtEl>
                                          <p:spTgt spid="631"/>
                                        </p:tgtEl>
                                      </p:cBhvr>
                                    </p:animEffect>
                                  </p:childTnLst>
                                </p:cTn>
                              </p:par>
                              <p:par>
                                <p:cTn fill="hold" nodeType="withEffect" presetClass="entr" presetID="10" presetSubtype="0">
                                  <p:stCondLst>
                                    <p:cond delay="0"/>
                                  </p:stCondLst>
                                  <p:childTnLst>
                                    <p:set>
                                      <p:cBhvr>
                                        <p:cTn dur="1" fill="hold">
                                          <p:stCondLst>
                                            <p:cond delay="0"/>
                                          </p:stCondLst>
                                        </p:cTn>
                                        <p:tgtEl>
                                          <p:spTgt spid="630"/>
                                        </p:tgtEl>
                                        <p:attrNameLst>
                                          <p:attrName>style.visibility</p:attrName>
                                        </p:attrNameLst>
                                      </p:cBhvr>
                                      <p:to>
                                        <p:strVal val="visible"/>
                                      </p:to>
                                    </p:set>
                                    <p:animEffect filter="fade" transition="in">
                                      <p:cBhvr>
                                        <p:cTn dur="1000"/>
                                        <p:tgtEl>
                                          <p:spTgt spid="6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8"/>
                                        </p:tgtEl>
                                        <p:attrNameLst>
                                          <p:attrName>style.visibility</p:attrName>
                                        </p:attrNameLst>
                                      </p:cBhvr>
                                      <p:to>
                                        <p:strVal val="visible"/>
                                      </p:to>
                                    </p:set>
                                    <p:animEffect filter="fade" transition="in">
                                      <p:cBhvr>
                                        <p:cTn dur="1000"/>
                                        <p:tgtEl>
                                          <p:spTgt spid="638"/>
                                        </p:tgtEl>
                                      </p:cBhvr>
                                    </p:animEffect>
                                  </p:childTnLst>
                                </p:cTn>
                              </p:par>
                              <p:par>
                                <p:cTn fill="hold" nodeType="withEffect" presetClass="entr" presetID="10" presetSubtype="0">
                                  <p:stCondLst>
                                    <p:cond delay="0"/>
                                  </p:stCondLst>
                                  <p:childTnLst>
                                    <p:set>
                                      <p:cBhvr>
                                        <p:cTn dur="1" fill="hold">
                                          <p:stCondLst>
                                            <p:cond delay="0"/>
                                          </p:stCondLst>
                                        </p:cTn>
                                        <p:tgtEl>
                                          <p:spTgt spid="637"/>
                                        </p:tgtEl>
                                        <p:attrNameLst>
                                          <p:attrName>style.visibility</p:attrName>
                                        </p:attrNameLst>
                                      </p:cBhvr>
                                      <p:to>
                                        <p:strVal val="visible"/>
                                      </p:to>
                                    </p:set>
                                    <p:animEffect filter="fade" transition="in">
                                      <p:cBhvr>
                                        <p:cTn dur="1000"/>
                                        <p:tgtEl>
                                          <p:spTgt spid="6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642" name="Shape 642"/>
        <p:cNvGrpSpPr/>
        <p:nvPr/>
      </p:nvGrpSpPr>
      <p:grpSpPr>
        <a:xfrm>
          <a:off x="0" y="0"/>
          <a:ext cx="0" cy="0"/>
          <a:chOff x="0" y="0"/>
          <a:chExt cx="0" cy="0"/>
        </a:xfrm>
      </p:grpSpPr>
      <p:sp>
        <p:nvSpPr>
          <p:cNvPr id="643" name="Google Shape;643;p82"/>
          <p:cNvSpPr txBox="1"/>
          <p:nvPr>
            <p:ph idx="1" type="body"/>
          </p:nvPr>
        </p:nvSpPr>
        <p:spPr>
          <a:xfrm>
            <a:off x="1444850" y="1142975"/>
            <a:ext cx="6811500" cy="335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400">
                <a:latin typeface="Quicksand"/>
                <a:ea typeface="Quicksand"/>
                <a:cs typeface="Quicksand"/>
                <a:sym typeface="Quicksand"/>
              </a:rPr>
              <a:t>Today, we learned about </a:t>
            </a:r>
            <a:r>
              <a:rPr b="1" i="0" lang="en" sz="2400">
                <a:latin typeface="Quicksand"/>
                <a:ea typeface="Quicksand"/>
                <a:cs typeface="Quicksand"/>
                <a:sym typeface="Quicksand"/>
              </a:rPr>
              <a:t>factor pairs</a:t>
            </a:r>
            <a:r>
              <a:rPr b="0" i="0" lang="en" sz="2400">
                <a:latin typeface="Quicksand"/>
                <a:ea typeface="Quicksand"/>
                <a:cs typeface="Quicksand"/>
                <a:sym typeface="Quicksand"/>
              </a:rPr>
              <a:t> of </a:t>
            </a:r>
            <a:r>
              <a:rPr i="0" lang="en" sz="2400">
                <a:latin typeface="Quicksand"/>
                <a:ea typeface="Quicksand"/>
                <a:cs typeface="Quicksand"/>
                <a:sym typeface="Quicksand"/>
              </a:rPr>
              <a:t>  </a:t>
            </a:r>
            <a:r>
              <a:rPr b="1" i="0" lang="en" sz="2400">
                <a:latin typeface="Quicksand"/>
                <a:ea typeface="Quicksand"/>
                <a:cs typeface="Quicksand"/>
                <a:sym typeface="Quicksand"/>
              </a:rPr>
              <a:t>whole numbers</a:t>
            </a:r>
            <a:r>
              <a:rPr b="0" i="0" lang="en" sz="2400">
                <a:latin typeface="Quicksand"/>
                <a:ea typeface="Quicksand"/>
                <a:cs typeface="Quicksand"/>
                <a:sym typeface="Quicksand"/>
              </a:rPr>
              <a:t>.</a:t>
            </a:r>
            <a:endParaRPr b="0" i="0" sz="2400">
              <a:latin typeface="Quicksand"/>
              <a:ea typeface="Quicksand"/>
              <a:cs typeface="Quicksand"/>
              <a:sym typeface="Quicksand"/>
            </a:endParaRPr>
          </a:p>
          <a:p>
            <a:pPr indent="0" lvl="0" marL="0" rtl="0" algn="l">
              <a:spcBef>
                <a:spcPts val="1600"/>
              </a:spcBef>
              <a:spcAft>
                <a:spcPts val="0"/>
              </a:spcAft>
              <a:buNone/>
            </a:pPr>
            <a:r>
              <a:t/>
            </a:r>
            <a:endParaRPr b="0" i="0" sz="1200">
              <a:latin typeface="Quicksand"/>
              <a:ea typeface="Quicksand"/>
              <a:cs typeface="Quicksand"/>
              <a:sym typeface="Quicksand"/>
            </a:endParaRPr>
          </a:p>
          <a:p>
            <a:pPr indent="0" lvl="0" marL="0" rtl="0" algn="l">
              <a:spcBef>
                <a:spcPts val="1600"/>
              </a:spcBef>
              <a:spcAft>
                <a:spcPts val="1600"/>
              </a:spcAft>
              <a:buNone/>
            </a:pPr>
            <a:r>
              <a:rPr b="0" i="0" lang="en" sz="2400">
                <a:latin typeface="Quicksand"/>
                <a:ea typeface="Quicksand"/>
                <a:cs typeface="Quicksand"/>
                <a:sym typeface="Quicksand"/>
              </a:rPr>
              <a:t>Next</a:t>
            </a:r>
            <a:r>
              <a:rPr b="0" i="0" lang="en" sz="2400">
                <a:latin typeface="Quicksand"/>
                <a:ea typeface="Quicksand"/>
                <a:cs typeface="Quicksand"/>
                <a:sym typeface="Quicksand"/>
              </a:rPr>
              <a:t>, let’s learn about </a:t>
            </a:r>
            <a:r>
              <a:rPr b="1" i="0" lang="en" sz="2400">
                <a:latin typeface="Quicksand"/>
                <a:ea typeface="Quicksand"/>
                <a:cs typeface="Quicksand"/>
                <a:sym typeface="Quicksand"/>
              </a:rPr>
              <a:t>prime</a:t>
            </a:r>
            <a:r>
              <a:rPr b="0" i="0" lang="en" sz="2400">
                <a:latin typeface="Quicksand"/>
                <a:ea typeface="Quicksand"/>
                <a:cs typeface="Quicksand"/>
                <a:sym typeface="Quicksand"/>
              </a:rPr>
              <a:t> and </a:t>
            </a:r>
            <a:r>
              <a:rPr b="1" i="0" lang="en" sz="2400">
                <a:latin typeface="Quicksand"/>
                <a:ea typeface="Quicksand"/>
                <a:cs typeface="Quicksand"/>
                <a:sym typeface="Quicksand"/>
              </a:rPr>
              <a:t>composite</a:t>
            </a:r>
            <a:r>
              <a:rPr b="0" i="0" lang="en" sz="2400">
                <a:latin typeface="Quicksand"/>
                <a:ea typeface="Quicksand"/>
                <a:cs typeface="Quicksand"/>
                <a:sym typeface="Quicksand"/>
              </a:rPr>
              <a:t> using </a:t>
            </a:r>
            <a:r>
              <a:rPr b="1" i="0" lang="en" sz="2400">
                <a:latin typeface="Quicksand"/>
                <a:ea typeface="Quicksand"/>
                <a:cs typeface="Quicksand"/>
                <a:sym typeface="Quicksand"/>
              </a:rPr>
              <a:t>rectangles</a:t>
            </a:r>
            <a:r>
              <a:rPr b="0" i="0" lang="en" sz="2400">
                <a:latin typeface="Quicksand"/>
                <a:ea typeface="Quicksand"/>
                <a:cs typeface="Quicksand"/>
                <a:sym typeface="Quicksand"/>
              </a:rPr>
              <a:t>.</a:t>
            </a:r>
            <a:endParaRPr b="0" i="0" sz="2400">
              <a:latin typeface="Quicksand"/>
              <a:ea typeface="Quicksand"/>
              <a:cs typeface="Quicksand"/>
              <a:sym typeface="Quicksand"/>
            </a:endParaRPr>
          </a:p>
        </p:txBody>
      </p:sp>
      <p:sp>
        <p:nvSpPr>
          <p:cNvPr id="644" name="Google Shape;644;p82"/>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645" name="Google Shape;645;p82"/>
          <p:cNvSpPr txBox="1"/>
          <p:nvPr/>
        </p:nvSpPr>
        <p:spPr>
          <a:xfrm>
            <a:off x="206400" y="485075"/>
            <a:ext cx="8565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82"/>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650" name="Shape 650"/>
        <p:cNvGrpSpPr/>
        <p:nvPr/>
      </p:nvGrpSpPr>
      <p:grpSpPr>
        <a:xfrm>
          <a:off x="0" y="0"/>
          <a:ext cx="0" cy="0"/>
          <a:chOff x="0" y="0"/>
          <a:chExt cx="0" cy="0"/>
        </a:xfrm>
      </p:grpSpPr>
      <p:sp>
        <p:nvSpPr>
          <p:cNvPr id="651" name="Google Shape;651;p83"/>
          <p:cNvSpPr txBox="1"/>
          <p:nvPr>
            <p:ph type="ctrTitle"/>
          </p:nvPr>
        </p:nvSpPr>
        <p:spPr>
          <a:xfrm>
            <a:off x="841050" y="1954175"/>
            <a:ext cx="7461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Prime and Composite Numbers</a:t>
            </a:r>
            <a:endParaRPr sz="4400">
              <a:solidFill>
                <a:srgbClr val="434343"/>
              </a:solidFill>
              <a:latin typeface="Hepta Slab"/>
              <a:ea typeface="Hepta Slab"/>
              <a:cs typeface="Hepta Slab"/>
              <a:sym typeface="Hepta Slab"/>
            </a:endParaRPr>
          </a:p>
        </p:txBody>
      </p:sp>
      <p:sp>
        <p:nvSpPr>
          <p:cNvPr id="652" name="Google Shape;652;p83"/>
          <p:cNvSpPr txBox="1"/>
          <p:nvPr/>
        </p:nvSpPr>
        <p:spPr>
          <a:xfrm>
            <a:off x="3123475" y="2828450"/>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identify prime and composite numbers..</a:t>
            </a:r>
            <a:endParaRPr>
              <a:latin typeface="Quicksand"/>
              <a:ea typeface="Quicksand"/>
              <a:cs typeface="Quicksand"/>
              <a:sym typeface="Quicksand"/>
            </a:endParaRPr>
          </a:p>
        </p:txBody>
      </p:sp>
      <p:sp>
        <p:nvSpPr>
          <p:cNvPr id="653" name="Google Shape;653;p83"/>
          <p:cNvSpPr/>
          <p:nvPr/>
        </p:nvSpPr>
        <p:spPr>
          <a:xfrm>
            <a:off x="2698202" y="282845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8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OA.B.4</a:t>
            </a:r>
            <a:endParaRPr sz="1100">
              <a:latin typeface="Quicksand"/>
              <a:ea typeface="Quicksand"/>
              <a:cs typeface="Quicksand"/>
              <a:sym typeface="Quicksand"/>
            </a:endParaRPr>
          </a:p>
        </p:txBody>
      </p:sp>
      <p:sp>
        <p:nvSpPr>
          <p:cNvPr id="655" name="Google Shape;655;p83"/>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3</a:t>
            </a:r>
            <a:endParaRPr sz="8000">
              <a:solidFill>
                <a:srgbClr val="595959"/>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84"/>
          <p:cNvSpPr txBox="1"/>
          <p:nvPr>
            <p:ph type="ctrTitle"/>
          </p:nvPr>
        </p:nvSpPr>
        <p:spPr>
          <a:xfrm>
            <a:off x="737400" y="569346"/>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5"/>
                </a:solidFill>
                <a:latin typeface="Hepta Slab"/>
                <a:ea typeface="Hepta Slab"/>
                <a:cs typeface="Hepta Slab"/>
                <a:sym typeface="Hepta Slab"/>
              </a:rPr>
              <a:t>Choral Count</a:t>
            </a:r>
            <a:endParaRPr b="0" sz="3000">
              <a:solidFill>
                <a:schemeClr val="accent5"/>
              </a:solidFill>
              <a:latin typeface="Hepta Slab"/>
              <a:ea typeface="Hepta Slab"/>
              <a:cs typeface="Hepta Slab"/>
              <a:sym typeface="Hepta Slab"/>
            </a:endParaRPr>
          </a:p>
        </p:txBody>
      </p:sp>
      <p:sp>
        <p:nvSpPr>
          <p:cNvPr id="661" name="Google Shape;661;p84"/>
          <p:cNvSpPr txBox="1"/>
          <p:nvPr/>
        </p:nvSpPr>
        <p:spPr>
          <a:xfrm>
            <a:off x="1204575" y="1293175"/>
            <a:ext cx="6345600" cy="2820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Quicksand"/>
              <a:buChar char="➔"/>
            </a:pPr>
            <a:r>
              <a:rPr lang="en" sz="1800">
                <a:latin typeface="Quicksand"/>
                <a:ea typeface="Quicksand"/>
                <a:cs typeface="Quicksand"/>
                <a:sym typeface="Quicksand"/>
              </a:rPr>
              <a:t>Let’s skip count by 2, starting at 0</a:t>
            </a:r>
            <a:r>
              <a:rPr lang="en" sz="1800">
                <a:latin typeface="Quicksand"/>
                <a:ea typeface="Quicksand"/>
                <a:cs typeface="Quicksand"/>
                <a:sym typeface="Quicksand"/>
              </a:rPr>
              <a:t>.</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342900" lvl="0" marL="457200" rtl="0" algn="l">
              <a:spcBef>
                <a:spcPts val="0"/>
              </a:spcBef>
              <a:spcAft>
                <a:spcPts val="0"/>
              </a:spcAft>
              <a:buSzPts val="1800"/>
              <a:buFont typeface="Quicksand"/>
              <a:buChar char="➔"/>
            </a:pPr>
            <a:r>
              <a:rPr lang="en" sz="1800">
                <a:latin typeface="Quicksand"/>
                <a:ea typeface="Quicksand"/>
                <a:cs typeface="Quicksand"/>
                <a:sym typeface="Quicksand"/>
              </a:rPr>
              <a:t>Let’s skip count by 5, starting at 0.</a:t>
            </a:r>
            <a:endParaRPr sz="1800">
              <a:latin typeface="Quicksand"/>
              <a:ea typeface="Quicksand"/>
              <a:cs typeface="Quicksand"/>
              <a:sym typeface="Quicksand"/>
            </a:endParaRPr>
          </a:p>
        </p:txBody>
      </p:sp>
      <p:sp>
        <p:nvSpPr>
          <p:cNvPr id="662" name="Google Shape;662;p8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63" name="Google Shape;663;p84"/>
          <p:cNvSpPr txBox="1"/>
          <p:nvPr/>
        </p:nvSpPr>
        <p:spPr>
          <a:xfrm>
            <a:off x="256925" y="3842775"/>
            <a:ext cx="8770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How many 2s did it take to get to 10? How many 5s did it take to get to 10?</a:t>
            </a:r>
            <a:endParaRPr/>
          </a:p>
        </p:txBody>
      </p:sp>
      <p:sp>
        <p:nvSpPr>
          <p:cNvPr id="664" name="Google Shape;664;p84"/>
          <p:cNvSpPr txBox="1"/>
          <p:nvPr/>
        </p:nvSpPr>
        <p:spPr>
          <a:xfrm>
            <a:off x="373200" y="4203650"/>
            <a:ext cx="87708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If the count continues, what other numbers would you see that are multiples of both 2 and 5?</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1">
                                            <p:txEl>
                                              <p:pRg end="0" st="0"/>
                                            </p:txEl>
                                          </p:spTgt>
                                        </p:tgtEl>
                                        <p:attrNameLst>
                                          <p:attrName>style.visibility</p:attrName>
                                        </p:attrNameLst>
                                      </p:cBhvr>
                                      <p:to>
                                        <p:strVal val="visible"/>
                                      </p:to>
                                    </p:set>
                                    <p:animEffect filter="fade" transition="in">
                                      <p:cBhvr>
                                        <p:cTn dur="1000"/>
                                        <p:tgtEl>
                                          <p:spTgt spid="66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1">
                                            <p:txEl>
                                              <p:pRg end="1" st="1"/>
                                            </p:txEl>
                                          </p:spTgt>
                                        </p:tgtEl>
                                        <p:attrNameLst>
                                          <p:attrName>style.visibility</p:attrName>
                                        </p:attrNameLst>
                                      </p:cBhvr>
                                      <p:to>
                                        <p:strVal val="visible"/>
                                      </p:to>
                                    </p:set>
                                    <p:animEffect filter="fade" transition="in">
                                      <p:cBhvr>
                                        <p:cTn dur="1000"/>
                                        <p:tgtEl>
                                          <p:spTgt spid="66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1">
                                            <p:txEl>
                                              <p:pRg end="2" st="2"/>
                                            </p:txEl>
                                          </p:spTgt>
                                        </p:tgtEl>
                                        <p:attrNameLst>
                                          <p:attrName>style.visibility</p:attrName>
                                        </p:attrNameLst>
                                      </p:cBhvr>
                                      <p:to>
                                        <p:strVal val="visible"/>
                                      </p:to>
                                    </p:set>
                                    <p:animEffect filter="fade" transition="in">
                                      <p:cBhvr>
                                        <p:cTn dur="1000"/>
                                        <p:tgtEl>
                                          <p:spTgt spid="66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1">
                                            <p:txEl>
                                              <p:pRg end="3" st="3"/>
                                            </p:txEl>
                                          </p:spTgt>
                                        </p:tgtEl>
                                        <p:attrNameLst>
                                          <p:attrName>style.visibility</p:attrName>
                                        </p:attrNameLst>
                                      </p:cBhvr>
                                      <p:to>
                                        <p:strVal val="visible"/>
                                      </p:to>
                                    </p:set>
                                    <p:animEffect filter="fade" transition="in">
                                      <p:cBhvr>
                                        <p:cTn dur="1000"/>
                                        <p:tgtEl>
                                          <p:spTgt spid="66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1">
                                            <p:txEl>
                                              <p:pRg end="4" st="4"/>
                                            </p:txEl>
                                          </p:spTgt>
                                        </p:tgtEl>
                                        <p:attrNameLst>
                                          <p:attrName>style.visibility</p:attrName>
                                        </p:attrNameLst>
                                      </p:cBhvr>
                                      <p:to>
                                        <p:strVal val="visible"/>
                                      </p:to>
                                    </p:set>
                                    <p:animEffect filter="fade" transition="in">
                                      <p:cBhvr>
                                        <p:cTn dur="1000"/>
                                        <p:tgtEl>
                                          <p:spTgt spid="66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1">
                                            <p:txEl>
                                              <p:pRg end="5" st="5"/>
                                            </p:txEl>
                                          </p:spTgt>
                                        </p:tgtEl>
                                        <p:attrNameLst>
                                          <p:attrName>style.visibility</p:attrName>
                                        </p:attrNameLst>
                                      </p:cBhvr>
                                      <p:to>
                                        <p:strVal val="visible"/>
                                      </p:to>
                                    </p:set>
                                    <p:animEffect filter="fade" transition="in">
                                      <p:cBhvr>
                                        <p:cTn dur="1000"/>
                                        <p:tgtEl>
                                          <p:spTgt spid="66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3"/>
                                        </p:tgtEl>
                                        <p:attrNameLst>
                                          <p:attrName>style.visibility</p:attrName>
                                        </p:attrNameLst>
                                      </p:cBhvr>
                                      <p:to>
                                        <p:strVal val="visible"/>
                                      </p:to>
                                    </p:set>
                                    <p:animEffect filter="fade" transition="in">
                                      <p:cBhvr>
                                        <p:cTn dur="1000"/>
                                        <p:tgtEl>
                                          <p:spTgt spid="6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4"/>
                                        </p:tgtEl>
                                        <p:attrNameLst>
                                          <p:attrName>style.visibility</p:attrName>
                                        </p:attrNameLst>
                                      </p:cBhvr>
                                      <p:to>
                                        <p:strVal val="visible"/>
                                      </p:to>
                                    </p:set>
                                    <p:animEffect filter="fade" transition="in">
                                      <p:cBhvr>
                                        <p:cTn dur="1000"/>
                                        <p:tgtEl>
                                          <p:spTgt spid="6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85"/>
          <p:cNvSpPr txBox="1"/>
          <p:nvPr>
            <p:ph type="ctrTitle"/>
          </p:nvPr>
        </p:nvSpPr>
        <p:spPr>
          <a:xfrm>
            <a:off x="685800" y="559021"/>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Card Sort: Area</a:t>
            </a:r>
            <a:endParaRPr b="0" sz="3000">
              <a:solidFill>
                <a:schemeClr val="accent5"/>
              </a:solidFill>
              <a:latin typeface="Hepta Slab"/>
              <a:ea typeface="Hepta Slab"/>
              <a:cs typeface="Hepta Slab"/>
              <a:sym typeface="Hepta Slab"/>
            </a:endParaRPr>
          </a:p>
        </p:txBody>
      </p:sp>
      <p:pic>
        <p:nvPicPr>
          <p:cNvPr id="670" name="Google Shape;670;p85"/>
          <p:cNvPicPr preferRelativeResize="0"/>
          <p:nvPr/>
        </p:nvPicPr>
        <p:blipFill>
          <a:blip r:embed="rId3">
            <a:alphaModFix/>
          </a:blip>
          <a:stretch>
            <a:fillRect/>
          </a:stretch>
        </p:blipFill>
        <p:spPr>
          <a:xfrm>
            <a:off x="685800" y="1153313"/>
            <a:ext cx="7696200" cy="1504950"/>
          </a:xfrm>
          <a:prstGeom prst="rect">
            <a:avLst/>
          </a:prstGeom>
          <a:noFill/>
          <a:ln cap="flat" cmpd="sng" w="9525">
            <a:solidFill>
              <a:schemeClr val="dk2"/>
            </a:solidFill>
            <a:prstDash val="solid"/>
            <a:round/>
            <a:headEnd len="sm" w="sm" type="none"/>
            <a:tailEnd len="sm" w="sm" type="none"/>
          </a:ln>
        </p:spPr>
      </p:pic>
      <p:pic>
        <p:nvPicPr>
          <p:cNvPr id="671" name="Google Shape;671;p85"/>
          <p:cNvPicPr preferRelativeResize="0"/>
          <p:nvPr/>
        </p:nvPicPr>
        <p:blipFill>
          <a:blip r:embed="rId4">
            <a:alphaModFix/>
          </a:blip>
          <a:stretch>
            <a:fillRect/>
          </a:stretch>
        </p:blipFill>
        <p:spPr>
          <a:xfrm>
            <a:off x="685800" y="2393100"/>
            <a:ext cx="7696200" cy="1880195"/>
          </a:xfrm>
          <a:prstGeom prst="rect">
            <a:avLst/>
          </a:prstGeom>
          <a:noFill/>
          <a:ln cap="flat" cmpd="sng" w="9525">
            <a:solidFill>
              <a:schemeClr val="dk2"/>
            </a:solidFill>
            <a:prstDash val="solid"/>
            <a:round/>
            <a:headEnd len="sm" w="sm" type="none"/>
            <a:tailEnd len="sm" w="sm" type="none"/>
          </a:ln>
        </p:spPr>
      </p:pic>
      <p:sp>
        <p:nvSpPr>
          <p:cNvPr id="672" name="Google Shape;672;p85"/>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
        <p:nvSpPr>
          <p:cNvPr id="673" name="Google Shape;673;p8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74" name="Google Shape;674;p85"/>
          <p:cNvSpPr txBox="1"/>
          <p:nvPr/>
        </p:nvSpPr>
        <p:spPr>
          <a:xfrm>
            <a:off x="186600" y="4325275"/>
            <a:ext cx="8770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Why were you able to create more rectangle for some but not others?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4"/>
                                        </p:tgtEl>
                                        <p:attrNameLst>
                                          <p:attrName>style.visibility</p:attrName>
                                        </p:attrNameLst>
                                      </p:cBhvr>
                                      <p:to>
                                        <p:strVal val="visible"/>
                                      </p:to>
                                    </p:set>
                                    <p:animEffect filter="fade" transition="in">
                                      <p:cBhvr>
                                        <p:cTn dur="1000"/>
                                        <p:tgtEl>
                                          <p:spTgt spid="6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86"/>
          <p:cNvSpPr txBox="1"/>
          <p:nvPr>
            <p:ph type="ctrTitle"/>
          </p:nvPr>
        </p:nvSpPr>
        <p:spPr>
          <a:xfrm>
            <a:off x="685800" y="559021"/>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Card Sort: Area</a:t>
            </a:r>
            <a:endParaRPr b="0" sz="3000">
              <a:solidFill>
                <a:schemeClr val="accent5"/>
              </a:solidFill>
              <a:latin typeface="Hepta Slab"/>
              <a:ea typeface="Hepta Slab"/>
              <a:cs typeface="Hepta Slab"/>
              <a:sym typeface="Hepta Slab"/>
            </a:endParaRPr>
          </a:p>
        </p:txBody>
      </p:sp>
      <p:sp>
        <p:nvSpPr>
          <p:cNvPr id="680" name="Google Shape;680;p8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81" name="Google Shape;681;p86"/>
          <p:cNvSpPr txBox="1"/>
          <p:nvPr/>
        </p:nvSpPr>
        <p:spPr>
          <a:xfrm>
            <a:off x="186600" y="3944275"/>
            <a:ext cx="8770800" cy="110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200">
              <a:solidFill>
                <a:schemeClr val="dk1"/>
              </a:solidFill>
              <a:highlight>
                <a:srgbClr val="FFFFFF"/>
              </a:highlight>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other composite numbers did you work with? How do you know they are composite?</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p:txBody>
      </p:sp>
      <p:sp>
        <p:nvSpPr>
          <p:cNvPr id="682" name="Google Shape;682;p86"/>
          <p:cNvSpPr txBox="1"/>
          <p:nvPr/>
        </p:nvSpPr>
        <p:spPr>
          <a:xfrm>
            <a:off x="685800" y="1256650"/>
            <a:ext cx="7772400" cy="18870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0"/>
              </a:spcBef>
              <a:spcAft>
                <a:spcPts val="0"/>
              </a:spcAft>
              <a:buClr>
                <a:schemeClr val="dk1"/>
              </a:buClr>
              <a:buSzPts val="1400"/>
              <a:buFont typeface="Hepta Slab"/>
              <a:buChar char="●"/>
            </a:pPr>
            <a:r>
              <a:rPr lang="en">
                <a:solidFill>
                  <a:schemeClr val="dk1"/>
                </a:solidFill>
                <a:latin typeface="Hepta Slab"/>
                <a:ea typeface="Hepta Slab"/>
                <a:cs typeface="Hepta Slab"/>
                <a:sym typeface="Hepta Slab"/>
              </a:rPr>
              <a:t>Only one rectangle can be made for the area of 7. Numbers like this are called </a:t>
            </a:r>
            <a:r>
              <a:rPr b="1" lang="en">
                <a:solidFill>
                  <a:schemeClr val="dk1"/>
                </a:solidFill>
                <a:latin typeface="Hepta Slab"/>
                <a:ea typeface="Hepta Slab"/>
                <a:cs typeface="Hepta Slab"/>
                <a:sym typeface="Hepta Slab"/>
              </a:rPr>
              <a:t>prime numbers</a:t>
            </a:r>
            <a:r>
              <a:rPr lang="en">
                <a:solidFill>
                  <a:schemeClr val="dk1"/>
                </a:solidFill>
                <a:latin typeface="Hepta Slab"/>
                <a:ea typeface="Hepta Slab"/>
                <a:cs typeface="Hepta Slab"/>
                <a:sym typeface="Hepta Slab"/>
              </a:rPr>
              <a:t>. Prime numbers have only one factor pair: 1 and itself.</a:t>
            </a:r>
            <a:endParaRPr>
              <a:solidFill>
                <a:schemeClr val="dk1"/>
              </a:solidFill>
              <a:latin typeface="Hepta Slab"/>
              <a:ea typeface="Hepta Slab"/>
              <a:cs typeface="Hepta Slab"/>
              <a:sym typeface="Hepta Slab"/>
            </a:endParaRPr>
          </a:p>
          <a:p>
            <a:pPr indent="0" lvl="0" marL="457200" rtl="0" algn="l">
              <a:lnSpc>
                <a:spcPct val="115000"/>
              </a:lnSpc>
              <a:spcBef>
                <a:spcPts val="0"/>
              </a:spcBef>
              <a:spcAft>
                <a:spcPts val="0"/>
              </a:spcAft>
              <a:buNone/>
            </a:pPr>
            <a:r>
              <a:t/>
            </a:r>
            <a:endParaRPr>
              <a:solidFill>
                <a:schemeClr val="dk1"/>
              </a:solidFill>
              <a:latin typeface="Hepta Slab"/>
              <a:ea typeface="Hepta Slab"/>
              <a:cs typeface="Hepta Slab"/>
              <a:sym typeface="Hepta Slab"/>
            </a:endParaRPr>
          </a:p>
          <a:p>
            <a:pPr indent="-317500" lvl="0" marL="457200" rtl="0" algn="l">
              <a:lnSpc>
                <a:spcPct val="115000"/>
              </a:lnSpc>
              <a:spcBef>
                <a:spcPts val="0"/>
              </a:spcBef>
              <a:spcAft>
                <a:spcPts val="0"/>
              </a:spcAft>
              <a:buClr>
                <a:schemeClr val="dk1"/>
              </a:buClr>
              <a:buSzPts val="1400"/>
              <a:buFont typeface="Hepta Slab"/>
              <a:buChar char="●"/>
            </a:pPr>
            <a:r>
              <a:rPr lang="en">
                <a:solidFill>
                  <a:schemeClr val="dk1"/>
                </a:solidFill>
                <a:latin typeface="Hepta Slab"/>
                <a:ea typeface="Hepta Slab"/>
                <a:cs typeface="Hepta Slab"/>
                <a:sym typeface="Hepta Slab"/>
              </a:rPr>
              <a:t>Numbers like 15 that have more than one factor pair are called </a:t>
            </a:r>
            <a:r>
              <a:rPr b="1" lang="en">
                <a:solidFill>
                  <a:schemeClr val="dk1"/>
                </a:solidFill>
                <a:latin typeface="Hepta Slab"/>
                <a:ea typeface="Hepta Slab"/>
                <a:cs typeface="Hepta Slab"/>
                <a:sym typeface="Hepta Slab"/>
              </a:rPr>
              <a:t>composite numbers</a:t>
            </a:r>
            <a:r>
              <a:rPr lang="en">
                <a:solidFill>
                  <a:schemeClr val="dk1"/>
                </a:solidFill>
                <a:latin typeface="Hepta Slab"/>
                <a:ea typeface="Hepta Slab"/>
                <a:cs typeface="Hepta Slab"/>
                <a:sym typeface="Hepta Slab"/>
              </a:rPr>
              <a:t>.</a:t>
            </a:r>
            <a:endParaRPr>
              <a:solidFill>
                <a:schemeClr val="dk1"/>
              </a:solidFill>
              <a:latin typeface="Hepta Slab"/>
              <a:ea typeface="Hepta Slab"/>
              <a:cs typeface="Hepta Slab"/>
              <a:sym typeface="Hepta Slab"/>
            </a:endParaRPr>
          </a:p>
          <a:p>
            <a:pPr indent="0" lvl="0" marL="0" rtl="0" algn="l">
              <a:lnSpc>
                <a:spcPct val="115000"/>
              </a:lnSpc>
              <a:spcBef>
                <a:spcPts val="0"/>
              </a:spcBef>
              <a:spcAft>
                <a:spcPts val="0"/>
              </a:spcAft>
              <a:buNone/>
            </a:pPr>
            <a:r>
              <a:t/>
            </a:r>
            <a:endParaRPr>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2">
                                            <p:txEl>
                                              <p:pRg end="0" st="0"/>
                                            </p:txEl>
                                          </p:spTgt>
                                        </p:tgtEl>
                                        <p:attrNameLst>
                                          <p:attrName>style.visibility</p:attrName>
                                        </p:attrNameLst>
                                      </p:cBhvr>
                                      <p:to>
                                        <p:strVal val="visible"/>
                                      </p:to>
                                    </p:set>
                                    <p:animEffect filter="fade" transition="in">
                                      <p:cBhvr>
                                        <p:cTn dur="1000"/>
                                        <p:tgtEl>
                                          <p:spTgt spid="68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2">
                                            <p:txEl>
                                              <p:pRg end="1" st="1"/>
                                            </p:txEl>
                                          </p:spTgt>
                                        </p:tgtEl>
                                        <p:attrNameLst>
                                          <p:attrName>style.visibility</p:attrName>
                                        </p:attrNameLst>
                                      </p:cBhvr>
                                      <p:to>
                                        <p:strVal val="visible"/>
                                      </p:to>
                                    </p:set>
                                    <p:animEffect filter="fade" transition="in">
                                      <p:cBhvr>
                                        <p:cTn dur="1000"/>
                                        <p:tgtEl>
                                          <p:spTgt spid="68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2">
                                            <p:txEl>
                                              <p:pRg end="2" st="2"/>
                                            </p:txEl>
                                          </p:spTgt>
                                        </p:tgtEl>
                                        <p:attrNameLst>
                                          <p:attrName>style.visibility</p:attrName>
                                        </p:attrNameLst>
                                      </p:cBhvr>
                                      <p:to>
                                        <p:strVal val="visible"/>
                                      </p:to>
                                    </p:set>
                                    <p:animEffect filter="fade" transition="in">
                                      <p:cBhvr>
                                        <p:cTn dur="1000"/>
                                        <p:tgtEl>
                                          <p:spTgt spid="68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2">
                                            <p:txEl>
                                              <p:pRg end="3" st="3"/>
                                            </p:txEl>
                                          </p:spTgt>
                                        </p:tgtEl>
                                        <p:attrNameLst>
                                          <p:attrName>style.visibility</p:attrName>
                                        </p:attrNameLst>
                                      </p:cBhvr>
                                      <p:to>
                                        <p:strVal val="visible"/>
                                      </p:to>
                                    </p:set>
                                    <p:animEffect filter="fade" transition="in">
                                      <p:cBhvr>
                                        <p:cTn dur="1000"/>
                                        <p:tgtEl>
                                          <p:spTgt spid="68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1"/>
                                        </p:tgtEl>
                                        <p:attrNameLst>
                                          <p:attrName>style.visibility</p:attrName>
                                        </p:attrNameLst>
                                      </p:cBhvr>
                                      <p:to>
                                        <p:strVal val="visible"/>
                                      </p:to>
                                    </p:set>
                                    <p:animEffect filter="fade" transition="in">
                                      <p:cBhvr>
                                        <p:cTn dur="1000"/>
                                        <p:tgtEl>
                                          <p:spTgt spid="6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pic>
        <p:nvPicPr>
          <p:cNvPr id="687" name="Google Shape;687;p87"/>
          <p:cNvPicPr preferRelativeResize="0"/>
          <p:nvPr/>
        </p:nvPicPr>
        <p:blipFill>
          <a:blip r:embed="rId3">
            <a:alphaModFix/>
          </a:blip>
          <a:stretch>
            <a:fillRect/>
          </a:stretch>
        </p:blipFill>
        <p:spPr>
          <a:xfrm>
            <a:off x="5201550" y="1136300"/>
            <a:ext cx="3206900" cy="3417200"/>
          </a:xfrm>
          <a:prstGeom prst="rect">
            <a:avLst/>
          </a:prstGeom>
          <a:noFill/>
          <a:ln cap="flat" cmpd="sng" w="9525">
            <a:solidFill>
              <a:schemeClr val="dk2"/>
            </a:solidFill>
            <a:prstDash val="solid"/>
            <a:round/>
            <a:headEnd len="sm" w="sm" type="none"/>
            <a:tailEnd len="sm" w="sm" type="none"/>
          </a:ln>
        </p:spPr>
      </p:pic>
      <p:sp>
        <p:nvSpPr>
          <p:cNvPr id="688" name="Google Shape;688;p87"/>
          <p:cNvSpPr txBox="1"/>
          <p:nvPr/>
        </p:nvSpPr>
        <p:spPr>
          <a:xfrm>
            <a:off x="711900" y="266875"/>
            <a:ext cx="7768800" cy="58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Prime or Composite?</a:t>
            </a:r>
            <a:endParaRPr sz="3000">
              <a:latin typeface="Quicksand"/>
              <a:ea typeface="Quicksand"/>
              <a:cs typeface="Quicksand"/>
              <a:sym typeface="Quicksand"/>
            </a:endParaRPr>
          </a:p>
        </p:txBody>
      </p:sp>
      <p:sp>
        <p:nvSpPr>
          <p:cNvPr id="689" name="Google Shape;689;p8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90" name="Google Shape;690;p87"/>
          <p:cNvSpPr txBox="1"/>
          <p:nvPr/>
        </p:nvSpPr>
        <p:spPr>
          <a:xfrm>
            <a:off x="593700" y="812700"/>
            <a:ext cx="7321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dk1"/>
                </a:solidFill>
                <a:latin typeface="Hepta Slab"/>
                <a:ea typeface="Hepta Slab"/>
                <a:cs typeface="Hepta Slab"/>
                <a:sym typeface="Hepta Slab"/>
              </a:rPr>
              <a:t>The table shows different areas. How many rectangles can be made for each area?</a:t>
            </a:r>
            <a:endParaRPr>
              <a:latin typeface="Hepta Slab"/>
              <a:ea typeface="Hepta Slab"/>
              <a:cs typeface="Hepta Slab"/>
              <a:sym typeface="Hepta Slab"/>
            </a:endParaRPr>
          </a:p>
        </p:txBody>
      </p:sp>
      <p:sp>
        <p:nvSpPr>
          <p:cNvPr id="691" name="Google Shape;691;p87"/>
          <p:cNvSpPr txBox="1"/>
          <p:nvPr/>
        </p:nvSpPr>
        <p:spPr>
          <a:xfrm>
            <a:off x="963550" y="1310725"/>
            <a:ext cx="35796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Hepta Slab"/>
                <a:ea typeface="Hepta Slab"/>
                <a:cs typeface="Hepta Slab"/>
                <a:sym typeface="Hepta Slab"/>
              </a:rPr>
              <a:t>Complete the table and be prepared to explain or show your reasoning. </a:t>
            </a:r>
            <a:endParaRPr>
              <a:latin typeface="Hepta Slab"/>
              <a:ea typeface="Hepta Slab"/>
              <a:cs typeface="Hepta Slab"/>
              <a:sym typeface="Hepta Slab"/>
            </a:endParaRPr>
          </a:p>
          <a:p>
            <a:pPr indent="0" lvl="0" marL="0" rtl="0" algn="l">
              <a:spcBef>
                <a:spcPts val="0"/>
              </a:spcBef>
              <a:spcAft>
                <a:spcPts val="0"/>
              </a:spcAft>
              <a:buNone/>
            </a:pPr>
            <a:r>
              <a:t/>
            </a:r>
            <a:endParaRPr>
              <a:latin typeface="Hepta Slab"/>
              <a:ea typeface="Hepta Slab"/>
              <a:cs typeface="Hepta Slab"/>
              <a:sym typeface="Hepta Slab"/>
            </a:endParaRPr>
          </a:p>
          <a:p>
            <a:pPr indent="0" lvl="0" marL="0" rtl="0" algn="l">
              <a:spcBef>
                <a:spcPts val="0"/>
              </a:spcBef>
              <a:spcAft>
                <a:spcPts val="0"/>
              </a:spcAft>
              <a:buNone/>
            </a:pPr>
            <a:r>
              <a:rPr lang="en">
                <a:latin typeface="Hepta Slab"/>
                <a:ea typeface="Hepta Slab"/>
                <a:cs typeface="Hepta Slab"/>
                <a:sym typeface="Hepta Slab"/>
              </a:rPr>
              <a:t>Rectangles with the same pair of side lengths should be counted only once. For example, if you count a rectangle with 4 units across and 6 units down, you don’t need to also count a rectangle with 6 units across and 4 units down.</a:t>
            </a:r>
            <a:endParaRPr>
              <a:latin typeface="Hepta Slab"/>
              <a:ea typeface="Hepta Slab"/>
              <a:cs typeface="Hepta Slab"/>
              <a:sym typeface="Hepta Slab"/>
            </a:endParaRPr>
          </a:p>
        </p:txBody>
      </p:sp>
      <p:sp>
        <p:nvSpPr>
          <p:cNvPr id="692" name="Google Shape;692;p87"/>
          <p:cNvSpPr txBox="1"/>
          <p:nvPr/>
        </p:nvSpPr>
        <p:spPr>
          <a:xfrm>
            <a:off x="186600" y="4249075"/>
            <a:ext cx="8770800" cy="860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200">
              <a:solidFill>
                <a:schemeClr val="dk1"/>
              </a:solidFill>
              <a:highlight>
                <a:srgbClr val="FFFFFF"/>
              </a:highlight>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How does the number of factor pairs relate to the number of rectangles?</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2"/>
                                        </p:tgtEl>
                                        <p:attrNameLst>
                                          <p:attrName>style.visibility</p:attrName>
                                        </p:attrNameLst>
                                      </p:cBhvr>
                                      <p:to>
                                        <p:strVal val="visible"/>
                                      </p:to>
                                    </p:set>
                                    <p:animEffect filter="fade" transition="in">
                                      <p:cBhvr>
                                        <p:cTn dur="1000"/>
                                        <p:tgtEl>
                                          <p:spTgt spid="6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88"/>
          <p:cNvSpPr txBox="1"/>
          <p:nvPr/>
        </p:nvSpPr>
        <p:spPr>
          <a:xfrm>
            <a:off x="711900" y="266875"/>
            <a:ext cx="7768800" cy="58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Prime or Composite?</a:t>
            </a:r>
            <a:endParaRPr sz="3000">
              <a:latin typeface="Quicksand"/>
              <a:ea typeface="Quicksand"/>
              <a:cs typeface="Quicksand"/>
              <a:sym typeface="Quicksand"/>
            </a:endParaRPr>
          </a:p>
        </p:txBody>
      </p:sp>
      <p:sp>
        <p:nvSpPr>
          <p:cNvPr id="698" name="Google Shape;698;p8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99" name="Google Shape;699;p88"/>
          <p:cNvSpPr txBox="1"/>
          <p:nvPr/>
        </p:nvSpPr>
        <p:spPr>
          <a:xfrm>
            <a:off x="963550" y="1310725"/>
            <a:ext cx="35796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Hepta Slab"/>
                <a:ea typeface="Hepta Slab"/>
                <a:cs typeface="Hepta Slab"/>
                <a:sym typeface="Hepta Slab"/>
              </a:rPr>
              <a:t>What are all of the prime numbers in our list? How do we know they are prime?</a:t>
            </a:r>
            <a:endParaRPr b="1">
              <a:latin typeface="Hepta Slab"/>
              <a:ea typeface="Hepta Slab"/>
              <a:cs typeface="Hepta Slab"/>
              <a:sym typeface="Hepta Slab"/>
            </a:endParaRPr>
          </a:p>
          <a:p>
            <a:pPr indent="0" lvl="0" marL="0" rtl="0" algn="l">
              <a:spcBef>
                <a:spcPts val="0"/>
              </a:spcBef>
              <a:spcAft>
                <a:spcPts val="0"/>
              </a:spcAft>
              <a:buNone/>
            </a:pPr>
            <a:r>
              <a:t/>
            </a:r>
            <a:endParaRPr b="1">
              <a:latin typeface="Hepta Slab"/>
              <a:ea typeface="Hepta Slab"/>
              <a:cs typeface="Hepta Slab"/>
              <a:sym typeface="Hepta Slab"/>
            </a:endParaRPr>
          </a:p>
          <a:p>
            <a:pPr indent="0" lvl="0" marL="0" rtl="0" algn="l">
              <a:spcBef>
                <a:spcPts val="0"/>
              </a:spcBef>
              <a:spcAft>
                <a:spcPts val="0"/>
              </a:spcAft>
              <a:buNone/>
            </a:pPr>
            <a:r>
              <a:rPr b="1" lang="en">
                <a:latin typeface="Hepta Slab"/>
                <a:ea typeface="Hepta Slab"/>
                <a:cs typeface="Hepta Slab"/>
                <a:sym typeface="Hepta Slab"/>
              </a:rPr>
              <a:t>What do you notice about the prime numbers?</a:t>
            </a:r>
            <a:endParaRPr b="1">
              <a:latin typeface="Hepta Slab"/>
              <a:ea typeface="Hepta Slab"/>
              <a:cs typeface="Hepta Slab"/>
              <a:sym typeface="Hepta Slab"/>
            </a:endParaRPr>
          </a:p>
          <a:p>
            <a:pPr indent="0" lvl="0" marL="0" rtl="0" algn="l">
              <a:spcBef>
                <a:spcPts val="0"/>
              </a:spcBef>
              <a:spcAft>
                <a:spcPts val="0"/>
              </a:spcAft>
              <a:buNone/>
            </a:pPr>
            <a:r>
              <a:t/>
            </a:r>
            <a:endParaRPr b="1">
              <a:latin typeface="Hepta Slab"/>
              <a:ea typeface="Hepta Slab"/>
              <a:cs typeface="Hepta Slab"/>
              <a:sym typeface="Hepta Slab"/>
            </a:endParaRPr>
          </a:p>
          <a:p>
            <a:pPr indent="0" lvl="0" marL="0" rtl="0" algn="l">
              <a:spcBef>
                <a:spcPts val="0"/>
              </a:spcBef>
              <a:spcAft>
                <a:spcPts val="0"/>
              </a:spcAft>
              <a:buNone/>
            </a:pPr>
            <a:r>
              <a:rPr b="1" lang="en">
                <a:latin typeface="Hepta Slab"/>
                <a:ea typeface="Hepta Slab"/>
                <a:cs typeface="Hepta Slab"/>
                <a:sym typeface="Hepta Slab"/>
              </a:rPr>
              <a:t>What is the smallest prime number in the set? Is it the smallest prime number?</a:t>
            </a:r>
            <a:endParaRPr b="1">
              <a:latin typeface="Hepta Slab"/>
              <a:ea typeface="Hepta Slab"/>
              <a:cs typeface="Hepta Slab"/>
              <a:sym typeface="Hepta Slab"/>
            </a:endParaRPr>
          </a:p>
          <a:p>
            <a:pPr indent="0" lvl="0" marL="0" rtl="0" algn="l">
              <a:spcBef>
                <a:spcPts val="0"/>
              </a:spcBef>
              <a:spcAft>
                <a:spcPts val="0"/>
              </a:spcAft>
              <a:buNone/>
            </a:pPr>
            <a:r>
              <a:t/>
            </a:r>
            <a:endParaRPr>
              <a:latin typeface="Hepta Slab"/>
              <a:ea typeface="Hepta Slab"/>
              <a:cs typeface="Hepta Slab"/>
              <a:sym typeface="Hepta Slab"/>
            </a:endParaRPr>
          </a:p>
          <a:p>
            <a:pPr indent="0" lvl="0" marL="0" rtl="0" algn="l">
              <a:spcBef>
                <a:spcPts val="0"/>
              </a:spcBef>
              <a:spcAft>
                <a:spcPts val="0"/>
              </a:spcAft>
              <a:buNone/>
            </a:pPr>
            <a:r>
              <a:t/>
            </a:r>
            <a:endParaRPr>
              <a:latin typeface="Hepta Slab"/>
              <a:ea typeface="Hepta Slab"/>
              <a:cs typeface="Hepta Slab"/>
              <a:sym typeface="Hepta Slab"/>
            </a:endParaRPr>
          </a:p>
        </p:txBody>
      </p:sp>
      <p:pic>
        <p:nvPicPr>
          <p:cNvPr id="700" name="Google Shape;700;p88"/>
          <p:cNvPicPr preferRelativeResize="0"/>
          <p:nvPr/>
        </p:nvPicPr>
        <p:blipFill rotWithShape="1">
          <a:blip r:embed="rId3">
            <a:alphaModFix/>
          </a:blip>
          <a:srcRect b="0" l="0" r="35629" t="0"/>
          <a:stretch/>
        </p:blipFill>
        <p:spPr>
          <a:xfrm>
            <a:off x="5418338" y="932275"/>
            <a:ext cx="1747199" cy="3479176"/>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sp>
        <p:nvSpPr>
          <p:cNvPr id="705" name="Google Shape;705;p89"/>
          <p:cNvSpPr txBox="1"/>
          <p:nvPr/>
        </p:nvSpPr>
        <p:spPr>
          <a:xfrm>
            <a:off x="711900" y="266875"/>
            <a:ext cx="7768800" cy="58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Prime or Composite?</a:t>
            </a:r>
            <a:endParaRPr sz="3000">
              <a:latin typeface="Quicksand"/>
              <a:ea typeface="Quicksand"/>
              <a:cs typeface="Quicksand"/>
              <a:sym typeface="Quicksand"/>
            </a:endParaRPr>
          </a:p>
        </p:txBody>
      </p:sp>
      <p:sp>
        <p:nvSpPr>
          <p:cNvPr id="706" name="Google Shape;706;p8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07" name="Google Shape;707;p89"/>
          <p:cNvSpPr txBox="1"/>
          <p:nvPr/>
        </p:nvSpPr>
        <p:spPr>
          <a:xfrm>
            <a:off x="963550" y="1310725"/>
            <a:ext cx="35796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Hepta Slab"/>
                <a:ea typeface="Hepta Slab"/>
                <a:cs typeface="Hepta Slab"/>
                <a:sym typeface="Hepta Slab"/>
              </a:rPr>
              <a:t>What are the slide lengths of a rectangle with an area of 1 square unit?</a:t>
            </a:r>
            <a:endParaRPr b="1">
              <a:latin typeface="Hepta Slab"/>
              <a:ea typeface="Hepta Slab"/>
              <a:cs typeface="Hepta Slab"/>
              <a:sym typeface="Hepta Slab"/>
            </a:endParaRPr>
          </a:p>
          <a:p>
            <a:pPr indent="0" lvl="0" marL="0" rtl="0" algn="l">
              <a:spcBef>
                <a:spcPts val="0"/>
              </a:spcBef>
              <a:spcAft>
                <a:spcPts val="0"/>
              </a:spcAft>
              <a:buNone/>
            </a:pPr>
            <a:r>
              <a:t/>
            </a:r>
            <a:endParaRPr b="1">
              <a:latin typeface="Hepta Slab"/>
              <a:ea typeface="Hepta Slab"/>
              <a:cs typeface="Hepta Slab"/>
              <a:sym typeface="Hepta Slab"/>
            </a:endParaRPr>
          </a:p>
          <a:p>
            <a:pPr indent="0" lvl="0" marL="0" rtl="0" algn="l">
              <a:spcBef>
                <a:spcPts val="0"/>
              </a:spcBef>
              <a:spcAft>
                <a:spcPts val="0"/>
              </a:spcAft>
              <a:buNone/>
            </a:pPr>
            <a:r>
              <a:t/>
            </a:r>
            <a:endParaRPr>
              <a:latin typeface="Hepta Slab"/>
              <a:ea typeface="Hepta Slab"/>
              <a:cs typeface="Hepta Slab"/>
              <a:sym typeface="Hepta Slab"/>
            </a:endParaRPr>
          </a:p>
          <a:p>
            <a:pPr indent="0" lvl="0" marL="0" rtl="0" algn="l">
              <a:spcBef>
                <a:spcPts val="0"/>
              </a:spcBef>
              <a:spcAft>
                <a:spcPts val="0"/>
              </a:spcAft>
              <a:buNone/>
            </a:pPr>
            <a:r>
              <a:t/>
            </a:r>
            <a:endParaRPr>
              <a:latin typeface="Hepta Slab"/>
              <a:ea typeface="Hepta Slab"/>
              <a:cs typeface="Hepta Slab"/>
              <a:sym typeface="Hepta Slab"/>
            </a:endParaRPr>
          </a:p>
        </p:txBody>
      </p:sp>
      <p:sp>
        <p:nvSpPr>
          <p:cNvPr id="708" name="Google Shape;708;p89"/>
          <p:cNvSpPr txBox="1"/>
          <p:nvPr/>
        </p:nvSpPr>
        <p:spPr>
          <a:xfrm>
            <a:off x="963550" y="2354950"/>
            <a:ext cx="35796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Hepta Slab"/>
                <a:ea typeface="Hepta Slab"/>
                <a:cs typeface="Hepta Slab"/>
                <a:sym typeface="Hepta Slab"/>
              </a:rPr>
              <a:t>Since 1 only has 1 factor, it </a:t>
            </a:r>
            <a:r>
              <a:rPr b="1" lang="en">
                <a:latin typeface="Hepta Slab"/>
                <a:ea typeface="Hepta Slab"/>
                <a:cs typeface="Hepta Slab"/>
                <a:sym typeface="Hepta Slab"/>
              </a:rPr>
              <a:t>doesn't have</a:t>
            </a:r>
            <a:r>
              <a:rPr b="1" lang="en">
                <a:latin typeface="Hepta Slab"/>
                <a:ea typeface="Hepta Slab"/>
                <a:cs typeface="Hepta Slab"/>
                <a:sym typeface="Hepta Slab"/>
              </a:rPr>
              <a:t> have any factor pairs so its neither prime or composite.</a:t>
            </a:r>
            <a:endParaRPr b="1">
              <a:latin typeface="Hepta Slab"/>
              <a:ea typeface="Hepta Slab"/>
              <a:cs typeface="Hepta Slab"/>
              <a:sym typeface="Hepta Slab"/>
            </a:endParaRPr>
          </a:p>
          <a:p>
            <a:pPr indent="0" lvl="0" marL="0" rtl="0" algn="l">
              <a:spcBef>
                <a:spcPts val="0"/>
              </a:spcBef>
              <a:spcAft>
                <a:spcPts val="0"/>
              </a:spcAft>
              <a:buNone/>
            </a:pPr>
            <a:r>
              <a:t/>
            </a:r>
            <a:endParaRPr b="1">
              <a:latin typeface="Hepta Slab"/>
              <a:ea typeface="Hepta Slab"/>
              <a:cs typeface="Hepta Slab"/>
              <a:sym typeface="Hepta Slab"/>
            </a:endParaRPr>
          </a:p>
          <a:p>
            <a:pPr indent="0" lvl="0" marL="0" rtl="0" algn="l">
              <a:spcBef>
                <a:spcPts val="0"/>
              </a:spcBef>
              <a:spcAft>
                <a:spcPts val="0"/>
              </a:spcAft>
              <a:buNone/>
            </a:pPr>
            <a:r>
              <a:t/>
            </a:r>
            <a:endParaRPr>
              <a:latin typeface="Hepta Slab"/>
              <a:ea typeface="Hepta Slab"/>
              <a:cs typeface="Hepta Slab"/>
              <a:sym typeface="Hepta Slab"/>
            </a:endParaRPr>
          </a:p>
          <a:p>
            <a:pPr indent="0" lvl="0" marL="0" rtl="0" algn="l">
              <a:spcBef>
                <a:spcPts val="0"/>
              </a:spcBef>
              <a:spcAft>
                <a:spcPts val="0"/>
              </a:spcAft>
              <a:buNone/>
            </a:pPr>
            <a:r>
              <a:t/>
            </a:r>
            <a:endParaRPr>
              <a:latin typeface="Hepta Slab"/>
              <a:ea typeface="Hepta Slab"/>
              <a:cs typeface="Hepta Slab"/>
              <a:sym typeface="Hepta Slab"/>
            </a:endParaRPr>
          </a:p>
        </p:txBody>
      </p:sp>
      <p:sp>
        <p:nvSpPr>
          <p:cNvPr id="709" name="Google Shape;709;p89"/>
          <p:cNvSpPr/>
          <p:nvPr/>
        </p:nvSpPr>
        <p:spPr>
          <a:xfrm>
            <a:off x="5493025" y="1763625"/>
            <a:ext cx="1693200" cy="16932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 square unit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8"/>
                                        </p:tgtEl>
                                        <p:attrNameLst>
                                          <p:attrName>style.visibility</p:attrName>
                                        </p:attrNameLst>
                                      </p:cBhvr>
                                      <p:to>
                                        <p:strVal val="visible"/>
                                      </p:to>
                                    </p:set>
                                    <p:animEffect filter="fade" transition="in">
                                      <p:cBhvr>
                                        <p:cTn dur="1000"/>
                                        <p:tgtEl>
                                          <p:spTgt spid="7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90"/>
          <p:cNvSpPr txBox="1"/>
          <p:nvPr/>
        </p:nvSpPr>
        <p:spPr>
          <a:xfrm>
            <a:off x="711900" y="266875"/>
            <a:ext cx="7768800" cy="58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accent5"/>
                </a:solidFill>
                <a:latin typeface="Hepta Slab"/>
                <a:ea typeface="Hepta Slab"/>
                <a:cs typeface="Hepta Slab"/>
                <a:sym typeface="Hepta Slab"/>
              </a:rPr>
              <a:t>Prime or Composite?</a:t>
            </a:r>
            <a:endParaRPr sz="3000">
              <a:latin typeface="Quicksand"/>
              <a:ea typeface="Quicksand"/>
              <a:cs typeface="Quicksand"/>
              <a:sym typeface="Quicksand"/>
            </a:endParaRPr>
          </a:p>
        </p:txBody>
      </p:sp>
      <p:sp>
        <p:nvSpPr>
          <p:cNvPr id="715" name="Google Shape;715;p9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16" name="Google Shape;716;p90"/>
          <p:cNvSpPr txBox="1"/>
          <p:nvPr/>
        </p:nvSpPr>
        <p:spPr>
          <a:xfrm>
            <a:off x="963550" y="1310725"/>
            <a:ext cx="35796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Hepta Slab"/>
                <a:ea typeface="Hepta Slab"/>
                <a:cs typeface="Hepta Slab"/>
                <a:sym typeface="Hepta Slab"/>
              </a:rPr>
              <a:t>What are all of the composite numbers in our set? How do we know they aren’t prime?</a:t>
            </a:r>
            <a:endParaRPr b="1">
              <a:latin typeface="Hepta Slab"/>
              <a:ea typeface="Hepta Slab"/>
              <a:cs typeface="Hepta Slab"/>
              <a:sym typeface="Hepta Slab"/>
            </a:endParaRPr>
          </a:p>
          <a:p>
            <a:pPr indent="0" lvl="0" marL="0" rtl="0" algn="l">
              <a:spcBef>
                <a:spcPts val="0"/>
              </a:spcBef>
              <a:spcAft>
                <a:spcPts val="0"/>
              </a:spcAft>
              <a:buNone/>
            </a:pPr>
            <a:r>
              <a:t/>
            </a:r>
            <a:endParaRPr b="1">
              <a:latin typeface="Hepta Slab"/>
              <a:ea typeface="Hepta Slab"/>
              <a:cs typeface="Hepta Slab"/>
              <a:sym typeface="Hepta Slab"/>
            </a:endParaRPr>
          </a:p>
          <a:p>
            <a:pPr indent="0" lvl="0" marL="0" rtl="0" algn="l">
              <a:spcBef>
                <a:spcPts val="0"/>
              </a:spcBef>
              <a:spcAft>
                <a:spcPts val="0"/>
              </a:spcAft>
              <a:buNone/>
            </a:pPr>
            <a:r>
              <a:t/>
            </a:r>
            <a:endParaRPr>
              <a:latin typeface="Hepta Slab"/>
              <a:ea typeface="Hepta Slab"/>
              <a:cs typeface="Hepta Slab"/>
              <a:sym typeface="Hepta Slab"/>
            </a:endParaRPr>
          </a:p>
          <a:p>
            <a:pPr indent="0" lvl="0" marL="0" rtl="0" algn="l">
              <a:spcBef>
                <a:spcPts val="0"/>
              </a:spcBef>
              <a:spcAft>
                <a:spcPts val="0"/>
              </a:spcAft>
              <a:buNone/>
            </a:pPr>
            <a:r>
              <a:t/>
            </a:r>
            <a:endParaRPr>
              <a:latin typeface="Hepta Slab"/>
              <a:ea typeface="Hepta Slab"/>
              <a:cs typeface="Hepta Slab"/>
              <a:sym typeface="Hepta Slab"/>
            </a:endParaRPr>
          </a:p>
        </p:txBody>
      </p:sp>
      <p:pic>
        <p:nvPicPr>
          <p:cNvPr id="717" name="Google Shape;717;p90"/>
          <p:cNvPicPr preferRelativeResize="0"/>
          <p:nvPr/>
        </p:nvPicPr>
        <p:blipFill rotWithShape="1">
          <a:blip r:embed="rId3">
            <a:alphaModFix/>
          </a:blip>
          <a:srcRect b="0" l="0" r="35629" t="0"/>
          <a:stretch/>
        </p:blipFill>
        <p:spPr>
          <a:xfrm>
            <a:off x="5418338" y="932275"/>
            <a:ext cx="1747199" cy="3479176"/>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91"/>
          <p:cNvSpPr txBox="1"/>
          <p:nvPr>
            <p:ph type="ctrTitle"/>
          </p:nvPr>
        </p:nvSpPr>
        <p:spPr>
          <a:xfrm>
            <a:off x="634200" y="592771"/>
            <a:ext cx="7772400" cy="555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000">
                <a:solidFill>
                  <a:schemeClr val="accent4"/>
                </a:solidFill>
                <a:latin typeface="Hepta Slab"/>
                <a:ea typeface="Hepta Slab"/>
                <a:cs typeface="Hepta Slab"/>
                <a:sym typeface="Hepta Slab"/>
              </a:rPr>
              <a:t>Let’s Put it All Together</a:t>
            </a:r>
            <a:endParaRPr b="0" sz="3000">
              <a:solidFill>
                <a:schemeClr val="accent4"/>
              </a:solidFill>
              <a:latin typeface="Hepta Slab"/>
              <a:ea typeface="Hepta Slab"/>
              <a:cs typeface="Hepta Slab"/>
              <a:sym typeface="Hepta Slab"/>
            </a:endParaRPr>
          </a:p>
        </p:txBody>
      </p:sp>
      <p:sp>
        <p:nvSpPr>
          <p:cNvPr id="723" name="Google Shape;723;p91"/>
          <p:cNvSpPr/>
          <p:nvPr/>
        </p:nvSpPr>
        <p:spPr>
          <a:xfrm flipH="1">
            <a:off x="784612" y="1410675"/>
            <a:ext cx="2819113" cy="269933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91"/>
          <p:cNvSpPr txBox="1"/>
          <p:nvPr/>
        </p:nvSpPr>
        <p:spPr>
          <a:xfrm>
            <a:off x="1209413" y="1787100"/>
            <a:ext cx="1969500" cy="156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How does finding all the rectangles with a certain area tell us if the value of the area is prime or composite?</a:t>
            </a:r>
            <a:endParaRPr b="1" sz="1300">
              <a:latin typeface="Quicksand"/>
              <a:ea typeface="Quicksand"/>
              <a:cs typeface="Quicksand"/>
              <a:sym typeface="Quicksand"/>
            </a:endParaRPr>
          </a:p>
        </p:txBody>
      </p:sp>
      <p:pic>
        <p:nvPicPr>
          <p:cNvPr id="725" name="Google Shape;725;p91"/>
          <p:cNvPicPr preferRelativeResize="0"/>
          <p:nvPr/>
        </p:nvPicPr>
        <p:blipFill>
          <a:blip r:embed="rId3">
            <a:alphaModFix/>
          </a:blip>
          <a:stretch>
            <a:fillRect/>
          </a:stretch>
        </p:blipFill>
        <p:spPr>
          <a:xfrm>
            <a:off x="3912938" y="3085575"/>
            <a:ext cx="1628725" cy="1024428"/>
          </a:xfrm>
          <a:prstGeom prst="rect">
            <a:avLst/>
          </a:prstGeom>
          <a:noFill/>
          <a:ln>
            <a:noFill/>
          </a:ln>
        </p:spPr>
      </p:pic>
      <p:sp>
        <p:nvSpPr>
          <p:cNvPr id="726" name="Google Shape;726;p91"/>
          <p:cNvSpPr/>
          <p:nvPr/>
        </p:nvSpPr>
        <p:spPr>
          <a:xfrm>
            <a:off x="5850875" y="1621375"/>
            <a:ext cx="2217218" cy="211529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91"/>
          <p:cNvSpPr txBox="1"/>
          <p:nvPr/>
        </p:nvSpPr>
        <p:spPr>
          <a:xfrm>
            <a:off x="6085575" y="1959425"/>
            <a:ext cx="1628700" cy="13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a:t>
            </a:r>
            <a:r>
              <a:rPr b="1" lang="en">
                <a:latin typeface="Quicksand"/>
                <a:ea typeface="Quicksand"/>
                <a:cs typeface="Quicksand"/>
                <a:sym typeface="Quicksand"/>
              </a:rPr>
              <a:t>hat questions do you still have about these types of numbers?</a:t>
            </a:r>
            <a:r>
              <a:rPr lang="en">
                <a:latin typeface="Quicksand"/>
                <a:ea typeface="Quicksand"/>
                <a:cs typeface="Quicksand"/>
                <a:sym typeface="Quicksand"/>
              </a:rPr>
              <a:t> </a:t>
            </a:r>
            <a:endParaRPr>
              <a:latin typeface="Quicksand"/>
              <a:ea typeface="Quicksand"/>
              <a:cs typeface="Quicksand"/>
              <a:sym typeface="Quicksand"/>
            </a:endParaRPr>
          </a:p>
        </p:txBody>
      </p:sp>
      <p:sp>
        <p:nvSpPr>
          <p:cNvPr id="728" name="Google Shape;728;p9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732" name="Shape 732"/>
        <p:cNvGrpSpPr/>
        <p:nvPr/>
      </p:nvGrpSpPr>
      <p:grpSpPr>
        <a:xfrm>
          <a:off x="0" y="0"/>
          <a:ext cx="0" cy="0"/>
          <a:chOff x="0" y="0"/>
          <a:chExt cx="0" cy="0"/>
        </a:xfrm>
      </p:grpSpPr>
      <p:sp>
        <p:nvSpPr>
          <p:cNvPr id="733" name="Google Shape;733;p92"/>
          <p:cNvSpPr txBox="1"/>
          <p:nvPr>
            <p:ph idx="1" type="body"/>
          </p:nvPr>
        </p:nvSpPr>
        <p:spPr>
          <a:xfrm>
            <a:off x="1845600" y="1038275"/>
            <a:ext cx="5452800" cy="335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i="0" lang="en" sz="2400">
                <a:latin typeface="Quicksand"/>
                <a:ea typeface="Quicksand"/>
                <a:cs typeface="Quicksand"/>
                <a:sym typeface="Quicksand"/>
              </a:rPr>
              <a:t>Today, we learned about </a:t>
            </a:r>
            <a:r>
              <a:rPr b="1" i="0" lang="en" sz="2400">
                <a:latin typeface="Quicksand"/>
                <a:ea typeface="Quicksand"/>
                <a:cs typeface="Quicksand"/>
                <a:sym typeface="Quicksand"/>
              </a:rPr>
              <a:t>prime</a:t>
            </a:r>
            <a:r>
              <a:rPr b="0" i="0" lang="en" sz="2400">
                <a:latin typeface="Quicksand"/>
                <a:ea typeface="Quicksand"/>
                <a:cs typeface="Quicksand"/>
                <a:sym typeface="Quicksand"/>
              </a:rPr>
              <a:t> and </a:t>
            </a:r>
            <a:r>
              <a:rPr b="1" i="0" lang="en" sz="2400">
                <a:latin typeface="Quicksand"/>
                <a:ea typeface="Quicksand"/>
                <a:cs typeface="Quicksand"/>
                <a:sym typeface="Quicksand"/>
              </a:rPr>
              <a:t>composite</a:t>
            </a:r>
            <a:r>
              <a:rPr b="0" i="0" lang="en" sz="2400">
                <a:latin typeface="Quicksand"/>
                <a:ea typeface="Quicksand"/>
                <a:cs typeface="Quicksand"/>
                <a:sym typeface="Quicksand"/>
              </a:rPr>
              <a:t> numbers.</a:t>
            </a:r>
            <a:endParaRPr b="0" i="0" sz="2400">
              <a:latin typeface="Quicksand"/>
              <a:ea typeface="Quicksand"/>
              <a:cs typeface="Quicksand"/>
              <a:sym typeface="Quicksand"/>
            </a:endParaRPr>
          </a:p>
          <a:p>
            <a:pPr indent="0" lvl="0" marL="0" rtl="0" algn="l">
              <a:spcBef>
                <a:spcPts val="1600"/>
              </a:spcBef>
              <a:spcAft>
                <a:spcPts val="0"/>
              </a:spcAft>
              <a:buNone/>
            </a:pPr>
            <a:r>
              <a:t/>
            </a:r>
            <a:endParaRPr b="0" i="0" sz="2400">
              <a:latin typeface="Quicksand"/>
              <a:ea typeface="Quicksand"/>
              <a:cs typeface="Quicksand"/>
              <a:sym typeface="Quicksand"/>
            </a:endParaRPr>
          </a:p>
          <a:p>
            <a:pPr indent="0" lvl="0" marL="0" rtl="0" algn="l">
              <a:spcBef>
                <a:spcPts val="1600"/>
              </a:spcBef>
              <a:spcAft>
                <a:spcPts val="0"/>
              </a:spcAft>
              <a:buNone/>
            </a:pPr>
            <a:r>
              <a:rPr b="0" i="0" lang="en" sz="2400">
                <a:latin typeface="Quicksand"/>
                <a:ea typeface="Quicksand"/>
                <a:cs typeface="Quicksand"/>
                <a:sym typeface="Quicksand"/>
              </a:rPr>
              <a:t>Next</a:t>
            </a:r>
            <a:r>
              <a:rPr b="0" i="0" lang="en" sz="2400">
                <a:latin typeface="Quicksand"/>
                <a:ea typeface="Quicksand"/>
                <a:cs typeface="Quicksand"/>
                <a:sym typeface="Quicksand"/>
              </a:rPr>
              <a:t>, let’s learn about contexts that involve </a:t>
            </a:r>
            <a:r>
              <a:rPr b="1" i="0" lang="en" sz="2400">
                <a:latin typeface="Quicksand"/>
                <a:ea typeface="Quicksand"/>
                <a:cs typeface="Quicksand"/>
                <a:sym typeface="Quicksand"/>
              </a:rPr>
              <a:t>multiples</a:t>
            </a:r>
            <a:r>
              <a:rPr b="0" i="0" lang="en" sz="2400">
                <a:latin typeface="Quicksand"/>
                <a:ea typeface="Quicksand"/>
                <a:cs typeface="Quicksand"/>
                <a:sym typeface="Quicksand"/>
              </a:rPr>
              <a:t>. </a:t>
            </a:r>
            <a:endParaRPr b="0" i="0" sz="2400">
              <a:latin typeface="Quicksand"/>
              <a:ea typeface="Quicksand"/>
              <a:cs typeface="Quicksand"/>
              <a:sym typeface="Quicksand"/>
            </a:endParaRPr>
          </a:p>
          <a:p>
            <a:pPr indent="0" lvl="0" marL="0" rtl="0" algn="l">
              <a:spcBef>
                <a:spcPts val="1600"/>
              </a:spcBef>
              <a:spcAft>
                <a:spcPts val="1600"/>
              </a:spcAft>
              <a:buNone/>
            </a:pPr>
            <a:r>
              <a:t/>
            </a:r>
            <a:endParaRPr i="0" sz="2400">
              <a:latin typeface="Quicksand"/>
              <a:ea typeface="Quicksand"/>
              <a:cs typeface="Quicksand"/>
              <a:sym typeface="Quicksand"/>
            </a:endParaRPr>
          </a:p>
        </p:txBody>
      </p:sp>
      <p:sp>
        <p:nvSpPr>
          <p:cNvPr id="734" name="Google Shape;734;p92"/>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735" name="Google Shape;735;p92"/>
          <p:cNvSpPr txBox="1"/>
          <p:nvPr/>
        </p:nvSpPr>
        <p:spPr>
          <a:xfrm>
            <a:off x="247700" y="485075"/>
            <a:ext cx="7326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92"/>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740" name="Shape 740"/>
        <p:cNvGrpSpPr/>
        <p:nvPr/>
      </p:nvGrpSpPr>
      <p:grpSpPr>
        <a:xfrm>
          <a:off x="0" y="0"/>
          <a:ext cx="0" cy="0"/>
          <a:chOff x="0" y="0"/>
          <a:chExt cx="0" cy="0"/>
        </a:xfrm>
      </p:grpSpPr>
      <p:sp>
        <p:nvSpPr>
          <p:cNvPr id="741" name="Google Shape;741;p93"/>
          <p:cNvSpPr txBox="1"/>
          <p:nvPr>
            <p:ph type="ctrTitle"/>
          </p:nvPr>
        </p:nvSpPr>
        <p:spPr>
          <a:xfrm>
            <a:off x="1045550" y="1462800"/>
            <a:ext cx="7198200" cy="1784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Multiplication Practice Center Day </a:t>
            </a:r>
            <a:endParaRPr sz="4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2000">
                <a:solidFill>
                  <a:srgbClr val="434343"/>
                </a:solidFill>
                <a:latin typeface="Hepta Slab"/>
                <a:ea typeface="Hepta Slab"/>
                <a:cs typeface="Hepta Slab"/>
                <a:sym typeface="Hepta Slab"/>
              </a:rPr>
              <a:t>(optional)</a:t>
            </a:r>
            <a:endParaRPr sz="2000">
              <a:solidFill>
                <a:srgbClr val="434343"/>
              </a:solidFill>
              <a:latin typeface="Hepta Slab"/>
              <a:ea typeface="Hepta Slab"/>
              <a:cs typeface="Hepta Slab"/>
              <a:sym typeface="Hepta Slab"/>
            </a:endParaRPr>
          </a:p>
        </p:txBody>
      </p:sp>
      <p:sp>
        <p:nvSpPr>
          <p:cNvPr id="742" name="Google Shape;742;p93"/>
          <p:cNvSpPr txBox="1"/>
          <p:nvPr/>
        </p:nvSpPr>
        <p:spPr>
          <a:xfrm>
            <a:off x="2778450" y="3246888"/>
            <a:ext cx="4447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practice multiplication.</a:t>
            </a:r>
            <a:endParaRPr>
              <a:latin typeface="Quicksand"/>
              <a:ea typeface="Quicksand"/>
              <a:cs typeface="Quicksand"/>
              <a:sym typeface="Quicksand"/>
            </a:endParaRPr>
          </a:p>
        </p:txBody>
      </p:sp>
      <p:sp>
        <p:nvSpPr>
          <p:cNvPr id="743" name="Google Shape;743;p93"/>
          <p:cNvSpPr/>
          <p:nvPr/>
        </p:nvSpPr>
        <p:spPr>
          <a:xfrm>
            <a:off x="2391277" y="33247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9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OA.C.7</a:t>
            </a:r>
            <a:endParaRPr sz="1100">
              <a:latin typeface="Quicksand"/>
              <a:ea typeface="Quicksand"/>
              <a:cs typeface="Quicksand"/>
              <a:sym typeface="Quicksand"/>
            </a:endParaRPr>
          </a:p>
        </p:txBody>
      </p:sp>
      <p:sp>
        <p:nvSpPr>
          <p:cNvPr id="745" name="Google Shape;745;p93"/>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4</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sp>
        <p:nvSpPr>
          <p:cNvPr id="750" name="Google Shape;750;p94"/>
          <p:cNvSpPr txBox="1"/>
          <p:nvPr>
            <p:ph type="ctrTitle"/>
          </p:nvPr>
        </p:nvSpPr>
        <p:spPr>
          <a:xfrm>
            <a:off x="685800" y="473917"/>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Number Talk</a:t>
            </a:r>
            <a:endParaRPr b="0" sz="3400">
              <a:solidFill>
                <a:schemeClr val="accent5"/>
              </a:solidFill>
              <a:latin typeface="Hepta Slab"/>
              <a:ea typeface="Hepta Slab"/>
              <a:cs typeface="Hepta Slab"/>
              <a:sym typeface="Hepta Slab"/>
            </a:endParaRPr>
          </a:p>
        </p:txBody>
      </p:sp>
      <p:sp>
        <p:nvSpPr>
          <p:cNvPr id="751" name="Google Shape;751;p9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52" name="Google Shape;752;p94"/>
          <p:cNvSpPr txBox="1"/>
          <p:nvPr/>
        </p:nvSpPr>
        <p:spPr>
          <a:xfrm>
            <a:off x="3687150" y="1271425"/>
            <a:ext cx="3860400" cy="55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latin typeface="Quicksand"/>
                <a:ea typeface="Quicksand"/>
                <a:cs typeface="Quicksand"/>
                <a:sym typeface="Quicksand"/>
              </a:rPr>
              <a:t>10 X 6</a:t>
            </a:r>
            <a:endParaRPr sz="2600">
              <a:latin typeface="Quicksand"/>
              <a:ea typeface="Quicksand"/>
              <a:cs typeface="Quicksand"/>
              <a:sym typeface="Quicksand"/>
            </a:endParaRPr>
          </a:p>
        </p:txBody>
      </p:sp>
      <p:sp>
        <p:nvSpPr>
          <p:cNvPr id="753" name="Google Shape;753;p9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95"/>
          <p:cNvSpPr txBox="1"/>
          <p:nvPr>
            <p:ph type="ctrTitle"/>
          </p:nvPr>
        </p:nvSpPr>
        <p:spPr>
          <a:xfrm>
            <a:off x="685800" y="392993"/>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Number Talk</a:t>
            </a:r>
            <a:endParaRPr b="0" sz="3400">
              <a:solidFill>
                <a:schemeClr val="accent6"/>
              </a:solidFill>
              <a:latin typeface="Hepta Slab"/>
              <a:ea typeface="Hepta Slab"/>
              <a:cs typeface="Hepta Slab"/>
              <a:sym typeface="Hepta Slab"/>
            </a:endParaRPr>
          </a:p>
        </p:txBody>
      </p:sp>
      <p:sp>
        <p:nvSpPr>
          <p:cNvPr id="759" name="Google Shape;759;p9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60" name="Google Shape;760;p95"/>
          <p:cNvSpPr txBox="1"/>
          <p:nvPr/>
        </p:nvSpPr>
        <p:spPr>
          <a:xfrm>
            <a:off x="3687150" y="1271425"/>
            <a:ext cx="3860400" cy="55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latin typeface="Quicksand"/>
                <a:ea typeface="Quicksand"/>
                <a:cs typeface="Quicksand"/>
                <a:sym typeface="Quicksand"/>
              </a:rPr>
              <a:t>3</a:t>
            </a:r>
            <a:r>
              <a:rPr lang="en" sz="2600">
                <a:latin typeface="Quicksand"/>
                <a:ea typeface="Quicksand"/>
                <a:cs typeface="Quicksand"/>
                <a:sym typeface="Quicksand"/>
              </a:rPr>
              <a:t> X 6</a:t>
            </a:r>
            <a:endParaRPr sz="2600">
              <a:latin typeface="Quicksand"/>
              <a:ea typeface="Quicksand"/>
              <a:cs typeface="Quicksand"/>
              <a:sym typeface="Quicksand"/>
            </a:endParaRPr>
          </a:p>
        </p:txBody>
      </p:sp>
      <p:sp>
        <p:nvSpPr>
          <p:cNvPr id="761" name="Google Shape;761;p9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sp>
        <p:nvSpPr>
          <p:cNvPr id="766" name="Google Shape;766;p96"/>
          <p:cNvSpPr txBox="1"/>
          <p:nvPr>
            <p:ph type="ctrTitle"/>
          </p:nvPr>
        </p:nvSpPr>
        <p:spPr>
          <a:xfrm>
            <a:off x="685800" y="416117"/>
            <a:ext cx="7772400" cy="73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400">
                <a:solidFill>
                  <a:schemeClr val="accent5"/>
                </a:solidFill>
                <a:latin typeface="Hepta Slab"/>
                <a:ea typeface="Hepta Slab"/>
                <a:cs typeface="Hepta Slab"/>
                <a:sym typeface="Hepta Slab"/>
              </a:rPr>
              <a:t>Number Talk</a:t>
            </a:r>
            <a:endParaRPr b="0" sz="3400">
              <a:solidFill>
                <a:schemeClr val="accent6"/>
              </a:solidFill>
              <a:latin typeface="Hepta Slab"/>
              <a:ea typeface="Hepta Slab"/>
              <a:cs typeface="Hepta Slab"/>
              <a:sym typeface="Hepta Slab"/>
            </a:endParaRPr>
          </a:p>
        </p:txBody>
      </p:sp>
      <p:sp>
        <p:nvSpPr>
          <p:cNvPr id="767" name="Google Shape;767;p9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68" name="Google Shape;768;p96"/>
          <p:cNvSpPr txBox="1"/>
          <p:nvPr/>
        </p:nvSpPr>
        <p:spPr>
          <a:xfrm>
            <a:off x="3687150" y="1271425"/>
            <a:ext cx="3860400" cy="55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latin typeface="Quicksand"/>
                <a:ea typeface="Quicksand"/>
                <a:cs typeface="Quicksand"/>
                <a:sym typeface="Quicksand"/>
              </a:rPr>
              <a:t>13 X 6</a:t>
            </a:r>
            <a:endParaRPr sz="2600">
              <a:latin typeface="Quicksand"/>
              <a:ea typeface="Quicksand"/>
              <a:cs typeface="Quicksand"/>
              <a:sym typeface="Quicksand"/>
            </a:endParaRPr>
          </a:p>
        </p:txBody>
      </p:sp>
      <p:sp>
        <p:nvSpPr>
          <p:cNvPr id="769" name="Google Shape;769;p9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 name="Shape 773"/>
        <p:cNvGrpSpPr/>
        <p:nvPr/>
      </p:nvGrpSpPr>
      <p:grpSpPr>
        <a:xfrm>
          <a:off x="0" y="0"/>
          <a:ext cx="0" cy="0"/>
          <a:chOff x="0" y="0"/>
          <a:chExt cx="0" cy="0"/>
        </a:xfrm>
      </p:grpSpPr>
      <p:sp>
        <p:nvSpPr>
          <p:cNvPr id="774" name="Google Shape;774;p97"/>
          <p:cNvSpPr txBox="1"/>
          <p:nvPr>
            <p:ph type="ctrTitle"/>
          </p:nvPr>
        </p:nvSpPr>
        <p:spPr>
          <a:xfrm>
            <a:off x="373725" y="330473"/>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400">
                <a:solidFill>
                  <a:schemeClr val="accent5"/>
                </a:solidFill>
                <a:latin typeface="Hepta Slab"/>
                <a:ea typeface="Hepta Slab"/>
                <a:cs typeface="Hepta Slab"/>
                <a:sym typeface="Hepta Slab"/>
              </a:rPr>
              <a:t>Number Talk</a:t>
            </a:r>
            <a:endParaRPr b="0" sz="3400">
              <a:solidFill>
                <a:schemeClr val="accent6"/>
              </a:solidFill>
              <a:latin typeface="Hepta Slab"/>
              <a:ea typeface="Hepta Slab"/>
              <a:cs typeface="Hepta Slab"/>
              <a:sym typeface="Hepta Slab"/>
            </a:endParaRPr>
          </a:p>
        </p:txBody>
      </p:sp>
      <p:sp>
        <p:nvSpPr>
          <p:cNvPr id="775" name="Google Shape;775;p9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76" name="Google Shape;776;p97"/>
          <p:cNvSpPr txBox="1"/>
          <p:nvPr/>
        </p:nvSpPr>
        <p:spPr>
          <a:xfrm>
            <a:off x="3687150" y="1271425"/>
            <a:ext cx="3860400" cy="55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latin typeface="Quicksand"/>
                <a:ea typeface="Quicksand"/>
                <a:cs typeface="Quicksand"/>
                <a:sym typeface="Quicksand"/>
              </a:rPr>
              <a:t>12 X 4</a:t>
            </a:r>
            <a:endParaRPr sz="2600">
              <a:latin typeface="Quicksand"/>
              <a:ea typeface="Quicksand"/>
              <a:cs typeface="Quicksand"/>
              <a:sym typeface="Quicksand"/>
            </a:endParaRPr>
          </a:p>
        </p:txBody>
      </p:sp>
      <p:sp>
        <p:nvSpPr>
          <p:cNvPr id="777" name="Google Shape;777;p9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78" name="Google Shape;778;p97"/>
          <p:cNvSpPr txBox="1"/>
          <p:nvPr/>
        </p:nvSpPr>
        <p:spPr>
          <a:xfrm>
            <a:off x="553325" y="3944275"/>
            <a:ext cx="8118900" cy="110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200">
              <a:solidFill>
                <a:schemeClr val="dk1"/>
              </a:solidFill>
              <a:highlight>
                <a:srgbClr val="FFFFFF"/>
              </a:highlight>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How can knowing the value of the first two expressions help you find the value of the third expression? </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8"/>
                                        </p:tgtEl>
                                        <p:attrNameLst>
                                          <p:attrName>style.visibility</p:attrName>
                                        </p:attrNameLst>
                                      </p:cBhvr>
                                      <p:to>
                                        <p:strVal val="visible"/>
                                      </p:to>
                                    </p:set>
                                    <p:animEffect filter="fade" transition="in">
                                      <p:cBhvr>
                                        <p:cTn dur="1000"/>
                                        <p:tgtEl>
                                          <p:spTgt spid="7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id="783" name="Google Shape;783;p98"/>
          <p:cNvSpPr txBox="1"/>
          <p:nvPr>
            <p:ph type="ctrTitle"/>
          </p:nvPr>
        </p:nvSpPr>
        <p:spPr>
          <a:xfrm>
            <a:off x="685800" y="330493"/>
            <a:ext cx="7772400" cy="9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Card Sort </a:t>
            </a:r>
            <a:r>
              <a:rPr b="0" lang="en" sz="3400">
                <a:solidFill>
                  <a:schemeClr val="accent5"/>
                </a:solidFill>
                <a:latin typeface="Hepta Slab"/>
                <a:ea typeface="Hepta Slab"/>
                <a:cs typeface="Hepta Slab"/>
                <a:sym typeface="Hepta Slab"/>
              </a:rPr>
              <a:t>Multiplication </a:t>
            </a:r>
            <a:endParaRPr b="0" sz="3400">
              <a:solidFill>
                <a:schemeClr val="accent5"/>
              </a:solidFill>
              <a:latin typeface="Hepta Slab"/>
              <a:ea typeface="Hepta Slab"/>
              <a:cs typeface="Hepta Slab"/>
              <a:sym typeface="Hepta Slab"/>
            </a:endParaRPr>
          </a:p>
        </p:txBody>
      </p:sp>
      <p:sp>
        <p:nvSpPr>
          <p:cNvPr id="784" name="Google Shape;784;p9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pic>
        <p:nvPicPr>
          <p:cNvPr id="785" name="Google Shape;785;p98"/>
          <p:cNvPicPr preferRelativeResize="0"/>
          <p:nvPr/>
        </p:nvPicPr>
        <p:blipFill>
          <a:blip r:embed="rId3">
            <a:alphaModFix/>
          </a:blip>
          <a:stretch>
            <a:fillRect/>
          </a:stretch>
        </p:blipFill>
        <p:spPr>
          <a:xfrm>
            <a:off x="510700" y="1376401"/>
            <a:ext cx="3724275" cy="2752725"/>
          </a:xfrm>
          <a:prstGeom prst="rect">
            <a:avLst/>
          </a:prstGeom>
          <a:noFill/>
          <a:ln>
            <a:noFill/>
          </a:ln>
        </p:spPr>
      </p:pic>
      <p:pic>
        <p:nvPicPr>
          <p:cNvPr id="786" name="Google Shape;786;p98"/>
          <p:cNvPicPr preferRelativeResize="0"/>
          <p:nvPr/>
        </p:nvPicPr>
        <p:blipFill>
          <a:blip r:embed="rId4">
            <a:alphaModFix/>
          </a:blip>
          <a:stretch>
            <a:fillRect/>
          </a:stretch>
        </p:blipFill>
        <p:spPr>
          <a:xfrm>
            <a:off x="4595425" y="1376400"/>
            <a:ext cx="3609975" cy="2345425"/>
          </a:xfrm>
          <a:prstGeom prst="rect">
            <a:avLst/>
          </a:prstGeom>
          <a:noFill/>
          <a:ln>
            <a:noFill/>
          </a:ln>
        </p:spPr>
      </p:pic>
      <p:sp>
        <p:nvSpPr>
          <p:cNvPr id="787" name="Google Shape;787;p98"/>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
        <p:nvSpPr>
          <p:cNvPr id="788" name="Google Shape;788;p9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89" name="Google Shape;789;p98"/>
          <p:cNvSpPr txBox="1"/>
          <p:nvPr/>
        </p:nvSpPr>
        <p:spPr>
          <a:xfrm>
            <a:off x="553325" y="4172875"/>
            <a:ext cx="8118900" cy="860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200">
              <a:solidFill>
                <a:schemeClr val="dk1"/>
              </a:solidFill>
              <a:highlight>
                <a:srgbClr val="FFFFFF"/>
              </a:highlight>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are some useful strategies for finding products you didn’t know yet?</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9"/>
                                        </p:tgtEl>
                                        <p:attrNameLst>
                                          <p:attrName>style.visibility</p:attrName>
                                        </p:attrNameLst>
                                      </p:cBhvr>
                                      <p:to>
                                        <p:strVal val="visible"/>
                                      </p:to>
                                    </p:set>
                                    <p:animEffect filter="fade" transition="in">
                                      <p:cBhvr>
                                        <p:cTn dur="1000"/>
                                        <p:tgtEl>
                                          <p:spTgt spid="7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99"/>
          <p:cNvSpPr txBox="1"/>
          <p:nvPr>
            <p:ph type="ctrTitle"/>
          </p:nvPr>
        </p:nvSpPr>
        <p:spPr>
          <a:xfrm>
            <a:off x="685800" y="439242"/>
            <a:ext cx="7772400" cy="66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chemeClr val="accent5"/>
                </a:solidFill>
                <a:latin typeface="Hepta Slab"/>
                <a:ea typeface="Hepta Slab"/>
                <a:cs typeface="Hepta Slab"/>
                <a:sym typeface="Hepta Slab"/>
              </a:rPr>
              <a:t>Introduce Find the Number, </a:t>
            </a:r>
            <a:r>
              <a:rPr b="0" lang="en" sz="2600">
                <a:solidFill>
                  <a:schemeClr val="accent5"/>
                </a:solidFill>
                <a:latin typeface="Hepta Slab"/>
                <a:ea typeface="Hepta Slab"/>
                <a:cs typeface="Hepta Slab"/>
                <a:sym typeface="Hepta Slab"/>
              </a:rPr>
              <a:t> Factors</a:t>
            </a:r>
            <a:endParaRPr b="0" sz="2600">
              <a:solidFill>
                <a:schemeClr val="accent5"/>
              </a:solidFill>
              <a:latin typeface="Hepta Slab"/>
              <a:ea typeface="Hepta Slab"/>
              <a:cs typeface="Hepta Slab"/>
              <a:sym typeface="Hepta Slab"/>
            </a:endParaRPr>
          </a:p>
        </p:txBody>
      </p:sp>
      <p:sp>
        <p:nvSpPr>
          <p:cNvPr id="795" name="Google Shape;795;p9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96" name="Google Shape;796;p9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797" name="Google Shape;797;p99"/>
          <p:cNvPicPr preferRelativeResize="0"/>
          <p:nvPr/>
        </p:nvPicPr>
        <p:blipFill>
          <a:blip r:embed="rId3">
            <a:alphaModFix/>
          </a:blip>
          <a:stretch>
            <a:fillRect/>
          </a:stretch>
        </p:blipFill>
        <p:spPr>
          <a:xfrm>
            <a:off x="638850" y="2176222"/>
            <a:ext cx="5085825" cy="1512575"/>
          </a:xfrm>
          <a:prstGeom prst="rect">
            <a:avLst/>
          </a:prstGeom>
          <a:noFill/>
          <a:ln>
            <a:noFill/>
          </a:ln>
        </p:spPr>
      </p:pic>
      <p:pic>
        <p:nvPicPr>
          <p:cNvPr id="798" name="Google Shape;798;p99"/>
          <p:cNvPicPr preferRelativeResize="0"/>
          <p:nvPr/>
        </p:nvPicPr>
        <p:blipFill>
          <a:blip r:embed="rId4">
            <a:alphaModFix/>
          </a:blip>
          <a:stretch>
            <a:fillRect/>
          </a:stretch>
        </p:blipFill>
        <p:spPr>
          <a:xfrm>
            <a:off x="5875450" y="1652650"/>
            <a:ext cx="2716576" cy="2559750"/>
          </a:xfrm>
          <a:prstGeom prst="rect">
            <a:avLst/>
          </a:prstGeom>
          <a:noFill/>
          <a:ln>
            <a:noFill/>
          </a:ln>
        </p:spPr>
      </p:pic>
      <p:sp>
        <p:nvSpPr>
          <p:cNvPr id="799" name="Google Shape;799;p99"/>
          <p:cNvSpPr txBox="1"/>
          <p:nvPr/>
        </p:nvSpPr>
        <p:spPr>
          <a:xfrm>
            <a:off x="553325" y="4172875"/>
            <a:ext cx="8118900" cy="860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200">
              <a:solidFill>
                <a:schemeClr val="dk1"/>
              </a:solidFill>
              <a:highlight>
                <a:srgbClr val="FFFFFF"/>
              </a:highlight>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strategies were helpful for the game?</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9"/>
                                        </p:tgtEl>
                                        <p:attrNameLst>
                                          <p:attrName>style.visibility</p:attrName>
                                        </p:attrNameLst>
                                      </p:cBhvr>
                                      <p:to>
                                        <p:strVal val="visible"/>
                                      </p:to>
                                    </p:set>
                                    <p:animEffect filter="fade" transition="in">
                                      <p:cBhvr>
                                        <p:cTn dur="1000"/>
                                        <p:tgtEl>
                                          <p:spTgt spid="7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sp>
        <p:nvSpPr>
          <p:cNvPr id="804" name="Google Shape;804;p100"/>
          <p:cNvSpPr txBox="1"/>
          <p:nvPr>
            <p:ph type="ctrTitle"/>
          </p:nvPr>
        </p:nvSpPr>
        <p:spPr>
          <a:xfrm>
            <a:off x="685800" y="427667"/>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sp>
        <p:nvSpPr>
          <p:cNvPr id="805" name="Google Shape;805;p100"/>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06" name="Google Shape;806;p100"/>
          <p:cNvSpPr/>
          <p:nvPr/>
        </p:nvSpPr>
        <p:spPr>
          <a:xfrm flipH="1">
            <a:off x="1913024" y="1399200"/>
            <a:ext cx="2806826" cy="234510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100"/>
          <p:cNvSpPr txBox="1"/>
          <p:nvPr/>
        </p:nvSpPr>
        <p:spPr>
          <a:xfrm>
            <a:off x="2156625" y="1844050"/>
            <a:ext cx="2319600" cy="117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is a strategy you remember from grade 3, or a new strategy you learned today?</a:t>
            </a:r>
            <a:endParaRPr b="1">
              <a:latin typeface="Quicksand"/>
              <a:ea typeface="Quicksand"/>
              <a:cs typeface="Quicksand"/>
              <a:sym typeface="Quicksand"/>
            </a:endParaRPr>
          </a:p>
        </p:txBody>
      </p:sp>
      <p:pic>
        <p:nvPicPr>
          <p:cNvPr id="808" name="Google Shape;808;p100"/>
          <p:cNvPicPr preferRelativeResize="0"/>
          <p:nvPr/>
        </p:nvPicPr>
        <p:blipFill>
          <a:blip r:embed="rId3">
            <a:alphaModFix/>
          </a:blip>
          <a:stretch>
            <a:fillRect/>
          </a:stretch>
        </p:blipFill>
        <p:spPr>
          <a:xfrm>
            <a:off x="5401800" y="3141825"/>
            <a:ext cx="2418862" cy="1521400"/>
          </a:xfrm>
          <a:prstGeom prst="rect">
            <a:avLst/>
          </a:prstGeom>
          <a:noFill/>
          <a:ln>
            <a:noFill/>
          </a:ln>
        </p:spPr>
      </p:pic>
      <p:sp>
        <p:nvSpPr>
          <p:cNvPr id="809" name="Google Shape;809;p100"/>
          <p:cNvSpPr txBox="1"/>
          <p:nvPr/>
        </p:nvSpPr>
        <p:spPr>
          <a:xfrm>
            <a:off x="7820650" y="267250"/>
            <a:ext cx="1200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813" name="Shape 813"/>
        <p:cNvGrpSpPr/>
        <p:nvPr/>
      </p:nvGrpSpPr>
      <p:grpSpPr>
        <a:xfrm>
          <a:off x="0" y="0"/>
          <a:ext cx="0" cy="0"/>
          <a:chOff x="0" y="0"/>
          <a:chExt cx="0" cy="0"/>
        </a:xfrm>
      </p:grpSpPr>
      <p:sp>
        <p:nvSpPr>
          <p:cNvPr id="814" name="Google Shape;814;p101"/>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pic>
        <p:nvPicPr>
          <p:cNvPr id="815" name="Google Shape;815;p101"/>
          <p:cNvPicPr preferRelativeResize="0"/>
          <p:nvPr/>
        </p:nvPicPr>
        <p:blipFill>
          <a:blip r:embed="rId3">
            <a:alphaModFix/>
          </a:blip>
          <a:stretch>
            <a:fillRect/>
          </a:stretch>
        </p:blipFill>
        <p:spPr>
          <a:xfrm>
            <a:off x="611000" y="1177275"/>
            <a:ext cx="7922001" cy="1635725"/>
          </a:xfrm>
          <a:prstGeom prst="rect">
            <a:avLst/>
          </a:prstGeom>
          <a:noFill/>
          <a:ln>
            <a:noFill/>
          </a:ln>
        </p:spPr>
      </p:pic>
      <p:sp>
        <p:nvSpPr>
          <p:cNvPr id="816" name="Google Shape;816;p101"/>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820" name="Shape 820"/>
        <p:cNvGrpSpPr/>
        <p:nvPr/>
      </p:nvGrpSpPr>
      <p:grpSpPr>
        <a:xfrm>
          <a:off x="0" y="0"/>
          <a:ext cx="0" cy="0"/>
          <a:chOff x="0" y="0"/>
          <a:chExt cx="0" cy="0"/>
        </a:xfrm>
      </p:grpSpPr>
      <p:sp>
        <p:nvSpPr>
          <p:cNvPr id="821" name="Google Shape;821;p102"/>
          <p:cNvSpPr txBox="1"/>
          <p:nvPr/>
        </p:nvSpPr>
        <p:spPr>
          <a:xfrm>
            <a:off x="73650" y="61375"/>
            <a:ext cx="1730700" cy="27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pic>
        <p:nvPicPr>
          <p:cNvPr id="822" name="Google Shape;822;p102"/>
          <p:cNvPicPr preferRelativeResize="0"/>
          <p:nvPr/>
        </p:nvPicPr>
        <p:blipFill>
          <a:blip r:embed="rId3">
            <a:alphaModFix/>
          </a:blip>
          <a:stretch>
            <a:fillRect/>
          </a:stretch>
        </p:blipFill>
        <p:spPr>
          <a:xfrm>
            <a:off x="634175" y="1046750"/>
            <a:ext cx="7951275" cy="3217725"/>
          </a:xfrm>
          <a:prstGeom prst="rect">
            <a:avLst/>
          </a:prstGeom>
          <a:noFill/>
          <a:ln>
            <a:noFill/>
          </a:ln>
        </p:spPr>
      </p:pic>
      <p:sp>
        <p:nvSpPr>
          <p:cNvPr id="823" name="Google Shape;823;p102"/>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827" name="Shape 827"/>
        <p:cNvGrpSpPr/>
        <p:nvPr/>
      </p:nvGrpSpPr>
      <p:grpSpPr>
        <a:xfrm>
          <a:off x="0" y="0"/>
          <a:ext cx="0" cy="0"/>
          <a:chOff x="0" y="0"/>
          <a:chExt cx="0" cy="0"/>
        </a:xfrm>
      </p:grpSpPr>
      <p:sp>
        <p:nvSpPr>
          <p:cNvPr id="828" name="Google Shape;828;p103"/>
          <p:cNvSpPr txBox="1"/>
          <p:nvPr>
            <p:ph type="ctrTitle"/>
          </p:nvPr>
        </p:nvSpPr>
        <p:spPr>
          <a:xfrm>
            <a:off x="685800" y="1768453"/>
            <a:ext cx="7772400" cy="105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More Multiples</a:t>
            </a:r>
            <a:endParaRPr sz="4400">
              <a:latin typeface="Hepta Slab"/>
              <a:ea typeface="Hepta Slab"/>
              <a:cs typeface="Hepta Slab"/>
              <a:sym typeface="Hepta Slab"/>
            </a:endParaRPr>
          </a:p>
        </p:txBody>
      </p:sp>
      <p:sp>
        <p:nvSpPr>
          <p:cNvPr id="829" name="Google Shape;829;p103"/>
          <p:cNvSpPr txBox="1"/>
          <p:nvPr/>
        </p:nvSpPr>
        <p:spPr>
          <a:xfrm>
            <a:off x="2778450" y="29063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problems that involve factors and multiples.</a:t>
            </a:r>
            <a:endParaRPr>
              <a:latin typeface="Quicksand"/>
              <a:ea typeface="Quicksand"/>
              <a:cs typeface="Quicksand"/>
              <a:sym typeface="Quicksand"/>
            </a:endParaRPr>
          </a:p>
        </p:txBody>
      </p:sp>
      <p:sp>
        <p:nvSpPr>
          <p:cNvPr id="830" name="Google Shape;830;p103"/>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10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OA.A.3, OA.B.4</a:t>
            </a:r>
            <a:endParaRPr sz="1100">
              <a:latin typeface="Quicksand"/>
              <a:ea typeface="Quicksand"/>
              <a:cs typeface="Quicksand"/>
              <a:sym typeface="Quicksand"/>
            </a:endParaRPr>
          </a:p>
        </p:txBody>
      </p:sp>
      <p:sp>
        <p:nvSpPr>
          <p:cNvPr id="832" name="Google Shape;832;p103"/>
          <p:cNvSpPr txBox="1"/>
          <p:nvPr/>
        </p:nvSpPr>
        <p:spPr>
          <a:xfrm>
            <a:off x="6854125" y="-173375"/>
            <a:ext cx="30000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6" name="Shape 836"/>
        <p:cNvGrpSpPr/>
        <p:nvPr/>
      </p:nvGrpSpPr>
      <p:grpSpPr>
        <a:xfrm>
          <a:off x="0" y="0"/>
          <a:ext cx="0" cy="0"/>
          <a:chOff x="0" y="0"/>
          <a:chExt cx="0" cy="0"/>
        </a:xfrm>
      </p:grpSpPr>
      <p:sp>
        <p:nvSpPr>
          <p:cNvPr id="837" name="Google Shape;837;p104"/>
          <p:cNvSpPr txBox="1"/>
          <p:nvPr>
            <p:ph type="ctrTitle"/>
          </p:nvPr>
        </p:nvSpPr>
        <p:spPr>
          <a:xfrm>
            <a:off x="685800" y="473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Estimation Exploration</a:t>
            </a:r>
            <a:endParaRPr b="0" sz="3400">
              <a:solidFill>
                <a:schemeClr val="accent5"/>
              </a:solidFill>
              <a:latin typeface="Hepta Slab"/>
              <a:ea typeface="Hepta Slab"/>
              <a:cs typeface="Hepta Slab"/>
              <a:sym typeface="Hepta Slab"/>
            </a:endParaRPr>
          </a:p>
        </p:txBody>
      </p:sp>
      <p:sp>
        <p:nvSpPr>
          <p:cNvPr id="838" name="Google Shape;838;p10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39" name="Google Shape;839;p10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40" name="Google Shape;840;p104"/>
          <p:cNvSpPr txBox="1"/>
          <p:nvPr/>
        </p:nvSpPr>
        <p:spPr>
          <a:xfrm>
            <a:off x="461100" y="1207000"/>
            <a:ext cx="8221800" cy="4792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latin typeface="Hepta Slab"/>
                <a:ea typeface="Hepta Slab"/>
                <a:cs typeface="Hepta Slab"/>
                <a:sym typeface="Hepta Slab"/>
              </a:rPr>
              <a:t>About how many chairs are in the room?</a:t>
            </a:r>
            <a:endParaRPr sz="1800">
              <a:latin typeface="Hepta Slab"/>
              <a:ea typeface="Hepta Slab"/>
              <a:cs typeface="Hepta Slab"/>
              <a:sym typeface="Hepta Slab"/>
            </a:endParaRPr>
          </a:p>
          <a:p>
            <a:pPr indent="0" lvl="0" marL="0" rtl="0" algn="l">
              <a:lnSpc>
                <a:spcPct val="115000"/>
              </a:lnSpc>
              <a:spcBef>
                <a:spcPts val="1000"/>
              </a:spcBef>
              <a:spcAft>
                <a:spcPts val="0"/>
              </a:spcAft>
              <a:buNone/>
            </a:pPr>
            <a:r>
              <a:t/>
            </a:r>
            <a:endParaRPr sz="1800">
              <a:latin typeface="Open Sans"/>
              <a:ea typeface="Open Sans"/>
              <a:cs typeface="Open Sans"/>
              <a:sym typeface="Open Sans"/>
            </a:endParaRPr>
          </a:p>
          <a:p>
            <a:pPr indent="0" lvl="0" marL="0" rtl="0" algn="l">
              <a:lnSpc>
                <a:spcPct val="115000"/>
              </a:lnSpc>
              <a:spcBef>
                <a:spcPts val="1000"/>
              </a:spcBef>
              <a:spcAft>
                <a:spcPts val="0"/>
              </a:spcAft>
              <a:buNone/>
            </a:pPr>
            <a:r>
              <a:t/>
            </a:r>
            <a:endParaRPr sz="1800">
              <a:latin typeface="Open Sans"/>
              <a:ea typeface="Open Sans"/>
              <a:cs typeface="Open Sans"/>
              <a:sym typeface="Open Sans"/>
            </a:endParaRPr>
          </a:p>
          <a:p>
            <a:pPr indent="0" lvl="0" marL="0" rtl="0" algn="l">
              <a:lnSpc>
                <a:spcPct val="115000"/>
              </a:lnSpc>
              <a:spcBef>
                <a:spcPts val="1000"/>
              </a:spcBef>
              <a:spcAft>
                <a:spcPts val="0"/>
              </a:spcAft>
              <a:buNone/>
            </a:pPr>
            <a:r>
              <a:t/>
            </a:r>
            <a:endParaRPr sz="1800">
              <a:latin typeface="Open Sans"/>
              <a:ea typeface="Open Sans"/>
              <a:cs typeface="Open Sans"/>
              <a:sym typeface="Open Sans"/>
            </a:endParaRPr>
          </a:p>
          <a:p>
            <a:pPr indent="0" lvl="0" marL="0" rtl="0" algn="l">
              <a:lnSpc>
                <a:spcPct val="115000"/>
              </a:lnSpc>
              <a:spcBef>
                <a:spcPts val="1000"/>
              </a:spcBef>
              <a:spcAft>
                <a:spcPts val="0"/>
              </a:spcAft>
              <a:buNone/>
            </a:pPr>
            <a:r>
              <a:t/>
            </a:r>
            <a:endParaRPr sz="1800">
              <a:latin typeface="Open Sans"/>
              <a:ea typeface="Open Sans"/>
              <a:cs typeface="Open Sans"/>
              <a:sym typeface="Open Sans"/>
            </a:endParaRPr>
          </a:p>
          <a:p>
            <a:pPr indent="0" lvl="0" marL="0" rtl="0" algn="l">
              <a:lnSpc>
                <a:spcPct val="115000"/>
              </a:lnSpc>
              <a:spcBef>
                <a:spcPts val="1000"/>
              </a:spcBef>
              <a:spcAft>
                <a:spcPts val="0"/>
              </a:spcAft>
              <a:buNone/>
            </a:pPr>
            <a:r>
              <a:t/>
            </a:r>
            <a:endParaRPr sz="1800">
              <a:latin typeface="Open Sans"/>
              <a:ea typeface="Open Sans"/>
              <a:cs typeface="Open Sans"/>
              <a:sym typeface="Open Sans"/>
            </a:endParaRPr>
          </a:p>
          <a:p>
            <a:pPr indent="0" lvl="0" marL="0" rtl="0" algn="l">
              <a:lnSpc>
                <a:spcPct val="115000"/>
              </a:lnSpc>
              <a:spcBef>
                <a:spcPts val="1000"/>
              </a:spcBef>
              <a:spcAft>
                <a:spcPts val="0"/>
              </a:spcAft>
              <a:buNone/>
            </a:pPr>
            <a:r>
              <a:t/>
            </a:r>
            <a:endParaRPr sz="1800">
              <a:latin typeface="Open Sans"/>
              <a:ea typeface="Open Sans"/>
              <a:cs typeface="Open Sans"/>
              <a:sym typeface="Open Sans"/>
            </a:endParaRPr>
          </a:p>
          <a:p>
            <a:pPr indent="0" lvl="0" marL="0" rtl="0" algn="l">
              <a:lnSpc>
                <a:spcPct val="115000"/>
              </a:lnSpc>
              <a:spcBef>
                <a:spcPts val="1000"/>
              </a:spcBef>
              <a:spcAft>
                <a:spcPts val="0"/>
              </a:spcAft>
              <a:buNone/>
            </a:pPr>
            <a:r>
              <a:t/>
            </a:r>
            <a:endParaRPr sz="1800">
              <a:latin typeface="Open Sans"/>
              <a:ea typeface="Open Sans"/>
              <a:cs typeface="Open Sans"/>
              <a:sym typeface="Open Sans"/>
            </a:endParaRPr>
          </a:p>
          <a:p>
            <a:pPr indent="0" lvl="0" marL="0" rtl="0" algn="l">
              <a:lnSpc>
                <a:spcPct val="115000"/>
              </a:lnSpc>
              <a:spcBef>
                <a:spcPts val="1000"/>
              </a:spcBef>
              <a:spcAft>
                <a:spcPts val="0"/>
              </a:spcAft>
              <a:buNone/>
            </a:pPr>
            <a:r>
              <a:t/>
            </a:r>
            <a:endParaRPr sz="1800">
              <a:latin typeface="Open Sans"/>
              <a:ea typeface="Open Sans"/>
              <a:cs typeface="Open Sans"/>
              <a:sym typeface="Open Sans"/>
            </a:endParaRPr>
          </a:p>
          <a:p>
            <a:pPr indent="0" lvl="0" marL="0" rtl="0" algn="l">
              <a:lnSpc>
                <a:spcPct val="115000"/>
              </a:lnSpc>
              <a:spcBef>
                <a:spcPts val="1000"/>
              </a:spcBef>
              <a:spcAft>
                <a:spcPts val="1000"/>
              </a:spcAft>
              <a:buNone/>
            </a:pPr>
            <a:r>
              <a:t/>
            </a:r>
            <a:endParaRPr sz="1800">
              <a:latin typeface="Open Sans"/>
              <a:ea typeface="Open Sans"/>
              <a:cs typeface="Open Sans"/>
              <a:sym typeface="Open Sans"/>
            </a:endParaRPr>
          </a:p>
        </p:txBody>
      </p:sp>
      <p:pic>
        <p:nvPicPr>
          <p:cNvPr id="841" name="Google Shape;841;p104"/>
          <p:cNvPicPr preferRelativeResize="0"/>
          <p:nvPr/>
        </p:nvPicPr>
        <p:blipFill>
          <a:blip r:embed="rId3">
            <a:alphaModFix/>
          </a:blip>
          <a:stretch>
            <a:fillRect/>
          </a:stretch>
        </p:blipFill>
        <p:spPr>
          <a:xfrm>
            <a:off x="803459" y="1860052"/>
            <a:ext cx="3576027" cy="2149284"/>
          </a:xfrm>
          <a:prstGeom prst="rect">
            <a:avLst/>
          </a:prstGeom>
          <a:noFill/>
          <a:ln>
            <a:noFill/>
          </a:ln>
        </p:spPr>
      </p:pic>
      <p:graphicFrame>
        <p:nvGraphicFramePr>
          <p:cNvPr id="842" name="Google Shape;842;p104"/>
          <p:cNvGraphicFramePr/>
          <p:nvPr/>
        </p:nvGraphicFramePr>
        <p:xfrm>
          <a:off x="4803700" y="2379975"/>
          <a:ext cx="3000000" cy="3000000"/>
        </p:xfrm>
        <a:graphic>
          <a:graphicData uri="http://schemas.openxmlformats.org/drawingml/2006/table">
            <a:tbl>
              <a:tblPr>
                <a:noFill/>
                <a:tableStyleId>{997328E9-4DB1-4135-B449-671D072E9D06}</a:tableStyleId>
              </a:tblPr>
              <a:tblGrid>
                <a:gridCol w="1121650"/>
                <a:gridCol w="1266425"/>
                <a:gridCol w="1266425"/>
              </a:tblGrid>
              <a:tr h="496350">
                <a:tc>
                  <a:txBody>
                    <a:bodyPr/>
                    <a:lstStyle/>
                    <a:p>
                      <a:pPr indent="0" lvl="0" marL="0" rtl="0" algn="ctr">
                        <a:spcBef>
                          <a:spcPts val="0"/>
                        </a:spcBef>
                        <a:spcAft>
                          <a:spcPts val="0"/>
                        </a:spcAft>
                        <a:buNone/>
                      </a:pPr>
                      <a:r>
                        <a:rPr b="1" lang="en" sz="2100">
                          <a:latin typeface="Open Sans"/>
                          <a:ea typeface="Open Sans"/>
                          <a:cs typeface="Open Sans"/>
                          <a:sym typeface="Open Sans"/>
                        </a:rPr>
                        <a:t>too low</a:t>
                      </a:r>
                      <a:endParaRPr b="1" sz="2100">
                        <a:latin typeface="Open Sans"/>
                        <a:ea typeface="Open Sans"/>
                        <a:cs typeface="Open Sans"/>
                        <a:sym typeface="Open Sans"/>
                      </a:endParaRPr>
                    </a:p>
                  </a:txBody>
                  <a:tcPr marT="91425" marB="91425" marR="91425" marL="91425"/>
                </a:tc>
                <a:tc>
                  <a:txBody>
                    <a:bodyPr/>
                    <a:lstStyle/>
                    <a:p>
                      <a:pPr indent="0" lvl="0" marL="0" rtl="0" algn="ctr">
                        <a:spcBef>
                          <a:spcPts val="0"/>
                        </a:spcBef>
                        <a:spcAft>
                          <a:spcPts val="0"/>
                        </a:spcAft>
                        <a:buNone/>
                      </a:pPr>
                      <a:r>
                        <a:rPr b="1" lang="en" sz="2100">
                          <a:latin typeface="Open Sans"/>
                          <a:ea typeface="Open Sans"/>
                          <a:cs typeface="Open Sans"/>
                          <a:sym typeface="Open Sans"/>
                        </a:rPr>
                        <a:t>about right</a:t>
                      </a:r>
                      <a:endParaRPr b="1" sz="2100">
                        <a:latin typeface="Open Sans"/>
                        <a:ea typeface="Open Sans"/>
                        <a:cs typeface="Open Sans"/>
                        <a:sym typeface="Open Sans"/>
                      </a:endParaRPr>
                    </a:p>
                  </a:txBody>
                  <a:tcPr marT="91425" marB="91425" marR="91425" marL="91425"/>
                </a:tc>
                <a:tc>
                  <a:txBody>
                    <a:bodyPr/>
                    <a:lstStyle/>
                    <a:p>
                      <a:pPr indent="0" lvl="0" marL="0" rtl="0" algn="ctr">
                        <a:spcBef>
                          <a:spcPts val="0"/>
                        </a:spcBef>
                        <a:spcAft>
                          <a:spcPts val="0"/>
                        </a:spcAft>
                        <a:buNone/>
                      </a:pPr>
                      <a:r>
                        <a:rPr b="1" lang="en" sz="2100">
                          <a:latin typeface="Open Sans"/>
                          <a:ea typeface="Open Sans"/>
                          <a:cs typeface="Open Sans"/>
                          <a:sym typeface="Open Sans"/>
                        </a:rPr>
                        <a:t>too high</a:t>
                      </a:r>
                      <a:endParaRPr b="1" sz="2100">
                        <a:latin typeface="Open Sans"/>
                        <a:ea typeface="Open Sans"/>
                        <a:cs typeface="Open Sans"/>
                        <a:sym typeface="Open Sans"/>
                      </a:endParaRPr>
                    </a:p>
                  </a:txBody>
                  <a:tcPr marT="91425" marB="91425" marR="91425" marL="91425"/>
                </a:tc>
              </a:tr>
              <a:tr h="604275">
                <a:tc>
                  <a:txBody>
                    <a:bodyPr/>
                    <a:lstStyle/>
                    <a:p>
                      <a:pPr indent="0" lvl="0" marL="0" rtl="0" algn="l">
                        <a:spcBef>
                          <a:spcPts val="0"/>
                        </a:spcBef>
                        <a:spcAft>
                          <a:spcPts val="0"/>
                        </a:spcAft>
                        <a:buNone/>
                      </a:pPr>
                      <a:r>
                        <a:t/>
                      </a:r>
                      <a:endParaRPr b="1" sz="1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b="1" sz="1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b="1" sz="1800">
                        <a:latin typeface="Open Sans"/>
                        <a:ea typeface="Open Sans"/>
                        <a:cs typeface="Open Sans"/>
                        <a:sym typeface="Open Sans"/>
                      </a:endParaRPr>
                    </a:p>
                  </a:txBody>
                  <a:tcPr marT="91425" marB="91425" marR="91425" marL="91425"/>
                </a:tc>
              </a:tr>
            </a:tbl>
          </a:graphicData>
        </a:graphic>
      </p:graphicFrame>
      <p:sp>
        <p:nvSpPr>
          <p:cNvPr id="843" name="Google Shape;843;p104"/>
          <p:cNvSpPr txBox="1"/>
          <p:nvPr/>
        </p:nvSpPr>
        <p:spPr>
          <a:xfrm>
            <a:off x="4658925" y="1770225"/>
            <a:ext cx="35760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None/>
            </a:pPr>
            <a:r>
              <a:rPr lang="en" sz="1800">
                <a:solidFill>
                  <a:schemeClr val="dk1"/>
                </a:solidFill>
                <a:latin typeface="Hepta Slab"/>
                <a:ea typeface="Hepta Slab"/>
                <a:cs typeface="Hepta Slab"/>
                <a:sym typeface="Hepta Slab"/>
              </a:rPr>
              <a:t>Record an estimate that is:</a:t>
            </a:r>
            <a:endParaRPr sz="1800">
              <a:solidFill>
                <a:schemeClr val="dk1"/>
              </a:solidFill>
              <a:latin typeface="Hepta Slab"/>
              <a:ea typeface="Hepta Slab"/>
              <a:cs typeface="Hepta Slab"/>
              <a:sym typeface="Hepta Slab"/>
            </a:endParaRPr>
          </a:p>
        </p:txBody>
      </p:sp>
      <p:sp>
        <p:nvSpPr>
          <p:cNvPr id="844" name="Google Shape;844;p104"/>
          <p:cNvSpPr txBox="1"/>
          <p:nvPr/>
        </p:nvSpPr>
        <p:spPr>
          <a:xfrm>
            <a:off x="535950" y="4038600"/>
            <a:ext cx="8147100" cy="776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part of the picture did you use to make your estimate?</a:t>
            </a:r>
            <a:endParaRPr b="1">
              <a:solidFill>
                <a:schemeClr val="dk1"/>
              </a:solidFill>
              <a:latin typeface="Hepta Slab"/>
              <a:ea typeface="Hepta Slab"/>
              <a:cs typeface="Hepta Slab"/>
              <a:sym typeface="Hepta Slab"/>
            </a:endParaRPr>
          </a:p>
          <a:p>
            <a:pPr indent="0" lvl="0" marL="0" rtl="0" algn="ctr">
              <a:lnSpc>
                <a:spcPct val="115000"/>
              </a:lnSpc>
              <a:spcBef>
                <a:spcPts val="1000"/>
              </a:spcBef>
              <a:spcAft>
                <a:spcPts val="1000"/>
              </a:spcAft>
              <a:buNone/>
            </a:pPr>
            <a:r>
              <a:rPr b="1" lang="en">
                <a:solidFill>
                  <a:schemeClr val="dk1"/>
                </a:solidFill>
                <a:latin typeface="Hepta Slab"/>
                <a:ea typeface="Hepta Slab"/>
                <a:cs typeface="Hepta Slab"/>
                <a:sym typeface="Hepta Slab"/>
              </a:rPr>
              <a:t>Which estimates would have been unreasonable?</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4"/>
                                        </p:tgtEl>
                                        <p:attrNameLst>
                                          <p:attrName>style.visibility</p:attrName>
                                        </p:attrNameLst>
                                      </p:cBhvr>
                                      <p:to>
                                        <p:strVal val="visible"/>
                                      </p:to>
                                    </p:set>
                                    <p:animEffect filter="fade" transition="in">
                                      <p:cBhvr>
                                        <p:cTn dur="1000"/>
                                        <p:tgtEl>
                                          <p:spTgt spid="8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8" name="Shape 848"/>
        <p:cNvGrpSpPr/>
        <p:nvPr/>
      </p:nvGrpSpPr>
      <p:grpSpPr>
        <a:xfrm>
          <a:off x="0" y="0"/>
          <a:ext cx="0" cy="0"/>
          <a:chOff x="0" y="0"/>
          <a:chExt cx="0" cy="0"/>
        </a:xfrm>
      </p:grpSpPr>
      <p:sp>
        <p:nvSpPr>
          <p:cNvPr id="849" name="Google Shape;849;p105"/>
          <p:cNvSpPr txBox="1"/>
          <p:nvPr>
            <p:ph type="ctrTitle"/>
          </p:nvPr>
        </p:nvSpPr>
        <p:spPr>
          <a:xfrm>
            <a:off x="685800" y="134443"/>
            <a:ext cx="7772400" cy="87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Choosing the Right Seat</a:t>
            </a:r>
            <a:endParaRPr b="0" sz="3400">
              <a:solidFill>
                <a:schemeClr val="accent5"/>
              </a:solidFill>
              <a:latin typeface="Hepta Slab"/>
              <a:ea typeface="Hepta Slab"/>
              <a:cs typeface="Hepta Slab"/>
              <a:sym typeface="Hepta Slab"/>
            </a:endParaRPr>
          </a:p>
        </p:txBody>
      </p:sp>
      <p:sp>
        <p:nvSpPr>
          <p:cNvPr id="850" name="Google Shape;850;p10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51" name="Google Shape;851;p10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52" name="Google Shape;852;p105"/>
          <p:cNvSpPr txBox="1"/>
          <p:nvPr/>
        </p:nvSpPr>
        <p:spPr>
          <a:xfrm>
            <a:off x="461100" y="914400"/>
            <a:ext cx="8221800" cy="4787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latin typeface="Hepta Slab"/>
                <a:ea typeface="Hepta Slab"/>
                <a:cs typeface="Hepta Slab"/>
                <a:sym typeface="Hepta Slab"/>
              </a:rPr>
              <a:t>Students are preparing for a party. The school has tables where 6 people can sit and tables where 8 people can sit.</a:t>
            </a:r>
            <a:endParaRPr>
              <a:latin typeface="Hepta Slab"/>
              <a:ea typeface="Hepta Slab"/>
              <a:cs typeface="Hepta Slab"/>
              <a:sym typeface="Hepta Slab"/>
            </a:endParaRPr>
          </a:p>
          <a:p>
            <a:pPr indent="0" lvl="0" marL="0" rtl="0" algn="l">
              <a:lnSpc>
                <a:spcPct val="115000"/>
              </a:lnSpc>
              <a:spcBef>
                <a:spcPts val="1000"/>
              </a:spcBef>
              <a:spcAft>
                <a:spcPts val="0"/>
              </a:spcAft>
              <a:buNone/>
            </a:pPr>
            <a:r>
              <a:t/>
            </a:r>
            <a:endParaRPr>
              <a:latin typeface="Hepta Slab"/>
              <a:ea typeface="Hepta Slab"/>
              <a:cs typeface="Hepta Slab"/>
              <a:sym typeface="Hepta Slab"/>
            </a:endParaRPr>
          </a:p>
          <a:p>
            <a:pPr indent="0" lvl="0" marL="0" rtl="0" algn="l">
              <a:lnSpc>
                <a:spcPct val="115000"/>
              </a:lnSpc>
              <a:spcBef>
                <a:spcPts val="1000"/>
              </a:spcBef>
              <a:spcAft>
                <a:spcPts val="0"/>
              </a:spcAft>
              <a:buNone/>
            </a:pPr>
            <a:r>
              <a:rPr lang="en">
                <a:latin typeface="Hepta Slab"/>
                <a:ea typeface="Hepta Slab"/>
                <a:cs typeface="Hepta Slab"/>
                <a:sym typeface="Hepta Slab"/>
              </a:rPr>
              <a:t>The students can only choose one type of table and they want to avoid having empty seats.</a:t>
            </a:r>
            <a:endParaRPr>
              <a:latin typeface="Hepta Slab"/>
              <a:ea typeface="Hepta Slab"/>
              <a:cs typeface="Hepta Slab"/>
              <a:sym typeface="Hepta Slab"/>
            </a:endParaRPr>
          </a:p>
          <a:p>
            <a:pPr indent="0" lvl="0" marL="0" rtl="0" algn="l">
              <a:lnSpc>
                <a:spcPct val="115000"/>
              </a:lnSpc>
              <a:spcBef>
                <a:spcPts val="1000"/>
              </a:spcBef>
              <a:spcAft>
                <a:spcPts val="0"/>
              </a:spcAft>
              <a:buNone/>
            </a:pPr>
            <a:r>
              <a:t/>
            </a:r>
            <a:endParaRPr sz="1800">
              <a:latin typeface="Open Sans"/>
              <a:ea typeface="Open Sans"/>
              <a:cs typeface="Open Sans"/>
              <a:sym typeface="Open Sans"/>
            </a:endParaRPr>
          </a:p>
          <a:p>
            <a:pPr indent="0" lvl="0" marL="0" rtl="0" algn="l">
              <a:lnSpc>
                <a:spcPct val="115000"/>
              </a:lnSpc>
              <a:spcBef>
                <a:spcPts val="1000"/>
              </a:spcBef>
              <a:spcAft>
                <a:spcPts val="1000"/>
              </a:spcAft>
              <a:buNone/>
            </a:pPr>
            <a:r>
              <a:t/>
            </a:r>
            <a:endParaRPr sz="1800">
              <a:latin typeface="Open Sans"/>
              <a:ea typeface="Open Sans"/>
              <a:cs typeface="Open Sans"/>
              <a:sym typeface="Open Sans"/>
            </a:endParaRPr>
          </a:p>
        </p:txBody>
      </p:sp>
      <p:pic>
        <p:nvPicPr>
          <p:cNvPr id="853" name="Google Shape;853;p105"/>
          <p:cNvPicPr preferRelativeResize="0"/>
          <p:nvPr/>
        </p:nvPicPr>
        <p:blipFill>
          <a:blip r:embed="rId3">
            <a:alphaModFix/>
          </a:blip>
          <a:stretch>
            <a:fillRect/>
          </a:stretch>
        </p:blipFill>
        <p:spPr>
          <a:xfrm>
            <a:off x="3127825" y="2569151"/>
            <a:ext cx="2888348" cy="1849876"/>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sp>
        <p:nvSpPr>
          <p:cNvPr id="858" name="Google Shape;858;p106"/>
          <p:cNvSpPr txBox="1"/>
          <p:nvPr>
            <p:ph type="ctrTitle"/>
          </p:nvPr>
        </p:nvSpPr>
        <p:spPr>
          <a:xfrm>
            <a:off x="685800" y="134443"/>
            <a:ext cx="7772400" cy="87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Choosing the Right Seat</a:t>
            </a:r>
            <a:endParaRPr b="0" sz="3400">
              <a:solidFill>
                <a:schemeClr val="accent5"/>
              </a:solidFill>
              <a:latin typeface="Hepta Slab"/>
              <a:ea typeface="Hepta Slab"/>
              <a:cs typeface="Hepta Slab"/>
              <a:sym typeface="Hepta Slab"/>
            </a:endParaRPr>
          </a:p>
        </p:txBody>
      </p:sp>
      <p:sp>
        <p:nvSpPr>
          <p:cNvPr id="859" name="Google Shape;859;p10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60" name="Google Shape;860;p10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61" name="Google Shape;861;p106"/>
          <p:cNvSpPr txBox="1"/>
          <p:nvPr/>
        </p:nvSpPr>
        <p:spPr>
          <a:xfrm>
            <a:off x="461100" y="990600"/>
            <a:ext cx="8221800" cy="47877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005C56"/>
              </a:buClr>
              <a:buSzPts val="1800"/>
              <a:buFont typeface="Hepta Slab"/>
              <a:buAutoNum type="arabicPeriod"/>
            </a:pPr>
            <a:r>
              <a:rPr lang="en" sz="1800">
                <a:solidFill>
                  <a:schemeClr val="dk1"/>
                </a:solidFill>
                <a:latin typeface="Hepta Slab"/>
                <a:ea typeface="Hepta Slab"/>
                <a:cs typeface="Hepta Slab"/>
                <a:sym typeface="Hepta Slab"/>
              </a:rPr>
              <a:t>Jada’s class has 18 students. Which tables would you choose for Jada’s class? Explain or show your reasoning.</a:t>
            </a:r>
            <a:endParaRPr sz="1800">
              <a:solidFill>
                <a:schemeClr val="dk1"/>
              </a:solidFill>
              <a:latin typeface="Hepta Slab"/>
              <a:ea typeface="Hepta Slab"/>
              <a:cs typeface="Hepta Slab"/>
              <a:sym typeface="Hepta Slab"/>
            </a:endParaRPr>
          </a:p>
          <a:p>
            <a:pPr indent="-342900" lvl="0" marL="457200" rtl="0" algn="l">
              <a:lnSpc>
                <a:spcPct val="115000"/>
              </a:lnSpc>
              <a:spcBef>
                <a:spcPts val="1000"/>
              </a:spcBef>
              <a:spcAft>
                <a:spcPts val="0"/>
              </a:spcAft>
              <a:buClr>
                <a:srgbClr val="005C56"/>
              </a:buClr>
              <a:buSzPts val="1800"/>
              <a:buFont typeface="Hepta Slab"/>
              <a:buAutoNum type="arabicPeriod"/>
            </a:pPr>
            <a:r>
              <a:rPr lang="en" sz="1800">
                <a:solidFill>
                  <a:schemeClr val="dk1"/>
                </a:solidFill>
                <a:latin typeface="Hepta Slab"/>
                <a:ea typeface="Hepta Slab"/>
                <a:cs typeface="Hepta Slab"/>
                <a:sym typeface="Hepta Slab"/>
              </a:rPr>
              <a:t>Noah’s class has 30 students. Which tables would you choose for Noah’s class? Explain or show your reasoning.</a:t>
            </a:r>
            <a:endParaRPr sz="1800">
              <a:solidFill>
                <a:schemeClr val="dk1"/>
              </a:solidFill>
              <a:latin typeface="Hepta Slab"/>
              <a:ea typeface="Hepta Slab"/>
              <a:cs typeface="Hepta Slab"/>
              <a:sym typeface="Hepta Slab"/>
            </a:endParaRPr>
          </a:p>
          <a:p>
            <a:pPr indent="-342900" lvl="0" marL="457200" rtl="0" algn="l">
              <a:lnSpc>
                <a:spcPct val="115000"/>
              </a:lnSpc>
              <a:spcBef>
                <a:spcPts val="1000"/>
              </a:spcBef>
              <a:spcAft>
                <a:spcPts val="0"/>
              </a:spcAft>
              <a:buClr>
                <a:srgbClr val="005C56"/>
              </a:buClr>
              <a:buSzPts val="1800"/>
              <a:buFont typeface="Hepta Slab"/>
              <a:buAutoNum type="arabicPeriod"/>
            </a:pPr>
            <a:r>
              <a:rPr lang="en" sz="1800">
                <a:solidFill>
                  <a:schemeClr val="dk1"/>
                </a:solidFill>
                <a:latin typeface="Hepta Slab"/>
                <a:ea typeface="Hepta Slab"/>
                <a:cs typeface="Hepta Slab"/>
                <a:sym typeface="Hepta Slab"/>
              </a:rPr>
              <a:t>Which tables would you choose for Noah’s and Jada’s classes together? Can you find more than one option? Explain or show your reasoning.</a:t>
            </a:r>
            <a:endParaRPr sz="1800">
              <a:solidFill>
                <a:schemeClr val="dk1"/>
              </a:solidFill>
              <a:latin typeface="Hepta Slab"/>
              <a:ea typeface="Hepta Slab"/>
              <a:cs typeface="Hepta Slab"/>
              <a:sym typeface="Hepta Slab"/>
            </a:endParaRPr>
          </a:p>
          <a:p>
            <a:pPr indent="-342900" lvl="0" marL="457200" rtl="0" algn="l">
              <a:lnSpc>
                <a:spcPct val="115000"/>
              </a:lnSpc>
              <a:spcBef>
                <a:spcPts val="1000"/>
              </a:spcBef>
              <a:spcAft>
                <a:spcPts val="0"/>
              </a:spcAft>
              <a:buClr>
                <a:srgbClr val="005C56"/>
              </a:buClr>
              <a:buSzPts val="1800"/>
              <a:buFont typeface="Hepta Slab"/>
              <a:buAutoNum type="arabicPeriod"/>
            </a:pPr>
            <a:r>
              <a:rPr lang="en" sz="1800">
                <a:solidFill>
                  <a:schemeClr val="dk1"/>
                </a:solidFill>
                <a:latin typeface="Hepta Slab"/>
                <a:ea typeface="Hepta Slab"/>
                <a:cs typeface="Hepta Slab"/>
                <a:sym typeface="Hepta Slab"/>
              </a:rPr>
              <a:t>If you also want places for Noah’s teacher and Jada’s teacher to sit, which tables would you choose? Explain or show your reasoning.</a:t>
            </a:r>
            <a:endParaRPr>
              <a:latin typeface="Hepta Slab"/>
              <a:ea typeface="Hepta Slab"/>
              <a:cs typeface="Hepta Slab"/>
              <a:sym typeface="Hepta Slab"/>
            </a:endParaRPr>
          </a:p>
          <a:p>
            <a:pPr indent="0" lvl="0" marL="0" rtl="0" algn="l">
              <a:lnSpc>
                <a:spcPct val="115000"/>
              </a:lnSpc>
              <a:spcBef>
                <a:spcPts val="1000"/>
              </a:spcBef>
              <a:spcAft>
                <a:spcPts val="0"/>
              </a:spcAft>
              <a:buNone/>
            </a:pPr>
            <a:r>
              <a:t/>
            </a:r>
            <a:endParaRPr sz="1800">
              <a:latin typeface="Open Sans"/>
              <a:ea typeface="Open Sans"/>
              <a:cs typeface="Open Sans"/>
              <a:sym typeface="Open Sans"/>
            </a:endParaRPr>
          </a:p>
          <a:p>
            <a:pPr indent="0" lvl="0" marL="0" rtl="0" algn="l">
              <a:lnSpc>
                <a:spcPct val="115000"/>
              </a:lnSpc>
              <a:spcBef>
                <a:spcPts val="1000"/>
              </a:spcBef>
              <a:spcAft>
                <a:spcPts val="1000"/>
              </a:spcAft>
              <a:buNone/>
            </a:pPr>
            <a:r>
              <a:t/>
            </a:r>
            <a:endParaRPr sz="1800">
              <a:latin typeface="Open Sans"/>
              <a:ea typeface="Open Sans"/>
              <a:cs typeface="Open Sans"/>
              <a:sym typeface="Open Sans"/>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5" name="Shape 865"/>
        <p:cNvGrpSpPr/>
        <p:nvPr/>
      </p:nvGrpSpPr>
      <p:grpSpPr>
        <a:xfrm>
          <a:off x="0" y="0"/>
          <a:ext cx="0" cy="0"/>
          <a:chOff x="0" y="0"/>
          <a:chExt cx="0" cy="0"/>
        </a:xfrm>
      </p:grpSpPr>
      <p:sp>
        <p:nvSpPr>
          <p:cNvPr id="866" name="Google Shape;866;p107"/>
          <p:cNvSpPr txBox="1"/>
          <p:nvPr>
            <p:ph type="ctrTitle"/>
          </p:nvPr>
        </p:nvSpPr>
        <p:spPr>
          <a:xfrm>
            <a:off x="685800" y="134443"/>
            <a:ext cx="7772400" cy="87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Choosing the Right Seat</a:t>
            </a:r>
            <a:endParaRPr b="0" sz="3400">
              <a:solidFill>
                <a:schemeClr val="accent5"/>
              </a:solidFill>
              <a:latin typeface="Hepta Slab"/>
              <a:ea typeface="Hepta Slab"/>
              <a:cs typeface="Hepta Slab"/>
              <a:sym typeface="Hepta Slab"/>
            </a:endParaRPr>
          </a:p>
        </p:txBody>
      </p:sp>
      <p:sp>
        <p:nvSpPr>
          <p:cNvPr id="867" name="Google Shape;867;p10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68" name="Google Shape;868;p10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69" name="Google Shape;869;p107"/>
          <p:cNvSpPr txBox="1"/>
          <p:nvPr/>
        </p:nvSpPr>
        <p:spPr>
          <a:xfrm>
            <a:off x="461100" y="990600"/>
            <a:ext cx="8221800" cy="47877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005C56"/>
              </a:buClr>
              <a:buSzPts val="1800"/>
              <a:buFont typeface="Hepta Slab"/>
              <a:buChar char="●"/>
            </a:pPr>
            <a:r>
              <a:rPr b="1" lang="en" sz="1800">
                <a:solidFill>
                  <a:schemeClr val="dk1"/>
                </a:solidFill>
                <a:latin typeface="Hepta Slab"/>
                <a:ea typeface="Hepta Slab"/>
                <a:cs typeface="Hepta Slab"/>
                <a:sym typeface="Hepta Slab"/>
              </a:rPr>
              <a:t>Can Noah’s class fit exactly in tables for 6? How do you know?</a:t>
            </a:r>
            <a:endParaRPr b="1" sz="1800">
              <a:solidFill>
                <a:schemeClr val="dk1"/>
              </a:solidFill>
              <a:latin typeface="Hepta Slab"/>
              <a:ea typeface="Hepta Slab"/>
              <a:cs typeface="Hepta Slab"/>
              <a:sym typeface="Hepta Slab"/>
            </a:endParaRPr>
          </a:p>
          <a:p>
            <a:pPr indent="-342900" lvl="0" marL="457200" rtl="0" algn="l">
              <a:lnSpc>
                <a:spcPct val="115000"/>
              </a:lnSpc>
              <a:spcBef>
                <a:spcPts val="1000"/>
              </a:spcBef>
              <a:spcAft>
                <a:spcPts val="0"/>
              </a:spcAft>
              <a:buClr>
                <a:srgbClr val="005C56"/>
              </a:buClr>
              <a:buSzPts val="1800"/>
              <a:buFont typeface="Hepta Slab"/>
              <a:buChar char="●"/>
            </a:pPr>
            <a:r>
              <a:rPr b="1" lang="en" sz="1800">
                <a:solidFill>
                  <a:schemeClr val="dk1"/>
                </a:solidFill>
                <a:latin typeface="Hepta Slab"/>
                <a:ea typeface="Hepta Slab"/>
                <a:cs typeface="Hepta Slab"/>
                <a:sym typeface="Hepta Slab"/>
              </a:rPr>
              <a:t>Can Noah’s class fit exactly in tables for 8? How do you know?</a:t>
            </a:r>
            <a:endParaRPr b="1" sz="1800">
              <a:solidFill>
                <a:schemeClr val="dk1"/>
              </a:solidFill>
              <a:latin typeface="Hepta Slab"/>
              <a:ea typeface="Hepta Slab"/>
              <a:cs typeface="Hepta Slab"/>
              <a:sym typeface="Hepta Slab"/>
            </a:endParaRPr>
          </a:p>
          <a:p>
            <a:pPr indent="-342900" lvl="0" marL="457200" rtl="0" algn="l">
              <a:lnSpc>
                <a:spcPct val="115000"/>
              </a:lnSpc>
              <a:spcBef>
                <a:spcPts val="1000"/>
              </a:spcBef>
              <a:spcAft>
                <a:spcPts val="0"/>
              </a:spcAft>
              <a:buClr>
                <a:srgbClr val="005C56"/>
              </a:buClr>
              <a:buSzPts val="1800"/>
              <a:buFont typeface="Hepta Slab"/>
              <a:buChar char="●"/>
            </a:pPr>
            <a:r>
              <a:rPr b="1" lang="en" sz="1800">
                <a:solidFill>
                  <a:schemeClr val="dk1"/>
                </a:solidFill>
                <a:latin typeface="Hepta Slab"/>
                <a:ea typeface="Hepta Slab"/>
                <a:cs typeface="Hepta Slab"/>
                <a:sym typeface="Hepta Slab"/>
              </a:rPr>
              <a:t>How do multiplication facts or the idea of multiples help us think about this problem?</a:t>
            </a:r>
            <a:endParaRPr b="1" sz="1800">
              <a:solidFill>
                <a:schemeClr val="dk1"/>
              </a:solidFill>
              <a:latin typeface="Hepta Slab"/>
              <a:ea typeface="Hepta Slab"/>
              <a:cs typeface="Hepta Slab"/>
              <a:sym typeface="Hepta Slab"/>
            </a:endParaRPr>
          </a:p>
          <a:p>
            <a:pPr indent="-342900" lvl="0" marL="457200" rtl="0" algn="l">
              <a:lnSpc>
                <a:spcPct val="115000"/>
              </a:lnSpc>
              <a:spcBef>
                <a:spcPts val="1000"/>
              </a:spcBef>
              <a:spcAft>
                <a:spcPts val="0"/>
              </a:spcAft>
              <a:buClr>
                <a:srgbClr val="005C56"/>
              </a:buClr>
              <a:buSzPts val="1800"/>
              <a:buFont typeface="Hepta Slab"/>
              <a:buChar char="●"/>
            </a:pPr>
            <a:r>
              <a:rPr b="1" lang="en" sz="1800">
                <a:solidFill>
                  <a:schemeClr val="dk1"/>
                </a:solidFill>
                <a:latin typeface="Hepta Slab"/>
                <a:ea typeface="Hepta Slab"/>
                <a:cs typeface="Hepta Slab"/>
                <a:sym typeface="Hepta Slab"/>
              </a:rPr>
              <a:t>For the problem with both classes and the teachers, could they all fit at tables of 6? Why or why not?</a:t>
            </a:r>
            <a:endParaRPr b="1" sz="1800">
              <a:solidFill>
                <a:schemeClr val="dk1"/>
              </a:solidFill>
              <a:latin typeface="Hepta Slab"/>
              <a:ea typeface="Hepta Slab"/>
              <a:cs typeface="Hepta Slab"/>
              <a:sym typeface="Hepta Slab"/>
            </a:endParaRPr>
          </a:p>
          <a:p>
            <a:pPr indent="-342900" lvl="0" marL="457200" rtl="0" algn="l">
              <a:lnSpc>
                <a:spcPct val="115000"/>
              </a:lnSpc>
              <a:spcBef>
                <a:spcPts val="1000"/>
              </a:spcBef>
              <a:spcAft>
                <a:spcPts val="0"/>
              </a:spcAft>
              <a:buClr>
                <a:srgbClr val="005C56"/>
              </a:buClr>
              <a:buSzPts val="1800"/>
              <a:buFont typeface="Hepta Slab"/>
              <a:buChar char="●"/>
            </a:pPr>
            <a:r>
              <a:rPr b="1" lang="en" sz="1800">
                <a:solidFill>
                  <a:schemeClr val="dk1"/>
                </a:solidFill>
                <a:latin typeface="Hepta Slab"/>
                <a:ea typeface="Hepta Slab"/>
                <a:cs typeface="Hepta Slab"/>
                <a:sym typeface="Hepta Slab"/>
              </a:rPr>
              <a:t>Could they all fit at tables of 8? Why or why not?</a:t>
            </a:r>
            <a:endParaRPr b="1" sz="1800">
              <a:solidFill>
                <a:schemeClr val="dk1"/>
              </a:solidFill>
              <a:latin typeface="Hepta Slab"/>
              <a:ea typeface="Hepta Slab"/>
              <a:cs typeface="Hepta Slab"/>
              <a:sym typeface="Hepta Slab"/>
            </a:endParaRPr>
          </a:p>
          <a:p>
            <a:pPr indent="0" lvl="0" marL="0" rtl="0" algn="l">
              <a:lnSpc>
                <a:spcPct val="115000"/>
              </a:lnSpc>
              <a:spcBef>
                <a:spcPts val="1000"/>
              </a:spcBef>
              <a:spcAft>
                <a:spcPts val="0"/>
              </a:spcAft>
              <a:buNone/>
            </a:pPr>
            <a:r>
              <a:t/>
            </a:r>
            <a:endParaRPr sz="1800">
              <a:latin typeface="Open Sans"/>
              <a:ea typeface="Open Sans"/>
              <a:cs typeface="Open Sans"/>
              <a:sym typeface="Open Sans"/>
            </a:endParaRPr>
          </a:p>
          <a:p>
            <a:pPr indent="0" lvl="0" marL="0" rtl="0" algn="l">
              <a:lnSpc>
                <a:spcPct val="115000"/>
              </a:lnSpc>
              <a:spcBef>
                <a:spcPts val="1000"/>
              </a:spcBef>
              <a:spcAft>
                <a:spcPts val="1000"/>
              </a:spcAft>
              <a:buNone/>
            </a:pPr>
            <a:r>
              <a:t/>
            </a:r>
            <a:endParaRPr sz="1800">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9">
                                            <p:txEl>
                                              <p:pRg end="0" st="0"/>
                                            </p:txEl>
                                          </p:spTgt>
                                        </p:tgtEl>
                                        <p:attrNameLst>
                                          <p:attrName>style.visibility</p:attrName>
                                        </p:attrNameLst>
                                      </p:cBhvr>
                                      <p:to>
                                        <p:strVal val="visible"/>
                                      </p:to>
                                    </p:set>
                                    <p:animEffect filter="fade" transition="in">
                                      <p:cBhvr>
                                        <p:cTn dur="1000"/>
                                        <p:tgtEl>
                                          <p:spTgt spid="86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9">
                                            <p:txEl>
                                              <p:pRg end="1" st="1"/>
                                            </p:txEl>
                                          </p:spTgt>
                                        </p:tgtEl>
                                        <p:attrNameLst>
                                          <p:attrName>style.visibility</p:attrName>
                                        </p:attrNameLst>
                                      </p:cBhvr>
                                      <p:to>
                                        <p:strVal val="visible"/>
                                      </p:to>
                                    </p:set>
                                    <p:animEffect filter="fade" transition="in">
                                      <p:cBhvr>
                                        <p:cTn dur="1000"/>
                                        <p:tgtEl>
                                          <p:spTgt spid="86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9">
                                            <p:txEl>
                                              <p:pRg end="2" st="2"/>
                                            </p:txEl>
                                          </p:spTgt>
                                        </p:tgtEl>
                                        <p:attrNameLst>
                                          <p:attrName>style.visibility</p:attrName>
                                        </p:attrNameLst>
                                      </p:cBhvr>
                                      <p:to>
                                        <p:strVal val="visible"/>
                                      </p:to>
                                    </p:set>
                                    <p:animEffect filter="fade" transition="in">
                                      <p:cBhvr>
                                        <p:cTn dur="1000"/>
                                        <p:tgtEl>
                                          <p:spTgt spid="86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9">
                                            <p:txEl>
                                              <p:pRg end="3" st="3"/>
                                            </p:txEl>
                                          </p:spTgt>
                                        </p:tgtEl>
                                        <p:attrNameLst>
                                          <p:attrName>style.visibility</p:attrName>
                                        </p:attrNameLst>
                                      </p:cBhvr>
                                      <p:to>
                                        <p:strVal val="visible"/>
                                      </p:to>
                                    </p:set>
                                    <p:animEffect filter="fade" transition="in">
                                      <p:cBhvr>
                                        <p:cTn dur="1000"/>
                                        <p:tgtEl>
                                          <p:spTgt spid="86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9">
                                            <p:txEl>
                                              <p:pRg end="4" st="4"/>
                                            </p:txEl>
                                          </p:spTgt>
                                        </p:tgtEl>
                                        <p:attrNameLst>
                                          <p:attrName>style.visibility</p:attrName>
                                        </p:attrNameLst>
                                      </p:cBhvr>
                                      <p:to>
                                        <p:strVal val="visible"/>
                                      </p:to>
                                    </p:set>
                                    <p:animEffect filter="fade" transition="in">
                                      <p:cBhvr>
                                        <p:cTn dur="1000"/>
                                        <p:tgtEl>
                                          <p:spTgt spid="86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9">
                                            <p:txEl>
                                              <p:pRg end="5" st="5"/>
                                            </p:txEl>
                                          </p:spTgt>
                                        </p:tgtEl>
                                        <p:attrNameLst>
                                          <p:attrName>style.visibility</p:attrName>
                                        </p:attrNameLst>
                                      </p:cBhvr>
                                      <p:to>
                                        <p:strVal val="visible"/>
                                      </p:to>
                                    </p:set>
                                    <p:animEffect filter="fade" transition="in">
                                      <p:cBhvr>
                                        <p:cTn dur="1000"/>
                                        <p:tgtEl>
                                          <p:spTgt spid="86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9">
                                            <p:txEl>
                                              <p:pRg end="6" st="6"/>
                                            </p:txEl>
                                          </p:spTgt>
                                        </p:tgtEl>
                                        <p:attrNameLst>
                                          <p:attrName>style.visibility</p:attrName>
                                        </p:attrNameLst>
                                      </p:cBhvr>
                                      <p:to>
                                        <p:strVal val="visible"/>
                                      </p:to>
                                    </p:set>
                                    <p:animEffect filter="fade" transition="in">
                                      <p:cBhvr>
                                        <p:cTn dur="1000"/>
                                        <p:tgtEl>
                                          <p:spTgt spid="869">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108"/>
          <p:cNvSpPr txBox="1"/>
          <p:nvPr>
            <p:ph type="ctrTitle"/>
          </p:nvPr>
        </p:nvSpPr>
        <p:spPr>
          <a:xfrm>
            <a:off x="685800" y="45079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Hot Dogs and Buns</a:t>
            </a:r>
            <a:endParaRPr b="0" sz="3400">
              <a:solidFill>
                <a:schemeClr val="accent5"/>
              </a:solidFill>
              <a:latin typeface="Hepta Slab"/>
              <a:ea typeface="Hepta Slab"/>
              <a:cs typeface="Hepta Slab"/>
              <a:sym typeface="Hepta Slab"/>
            </a:endParaRPr>
          </a:p>
        </p:txBody>
      </p:sp>
      <p:sp>
        <p:nvSpPr>
          <p:cNvPr id="875" name="Google Shape;875;p10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pic>
        <p:nvPicPr>
          <p:cNvPr id="876" name="Google Shape;876;p108"/>
          <p:cNvPicPr preferRelativeResize="0"/>
          <p:nvPr/>
        </p:nvPicPr>
        <p:blipFill>
          <a:blip r:embed="rId3">
            <a:alphaModFix/>
          </a:blip>
          <a:stretch>
            <a:fillRect/>
          </a:stretch>
        </p:blipFill>
        <p:spPr>
          <a:xfrm>
            <a:off x="967349" y="399649"/>
            <a:ext cx="1333075" cy="887100"/>
          </a:xfrm>
          <a:prstGeom prst="rect">
            <a:avLst/>
          </a:prstGeom>
          <a:noFill/>
          <a:ln>
            <a:noFill/>
          </a:ln>
        </p:spPr>
      </p:pic>
      <p:sp>
        <p:nvSpPr>
          <p:cNvPr id="877" name="Google Shape;877;p10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78" name="Google Shape;878;p108"/>
          <p:cNvSpPr txBox="1"/>
          <p:nvPr/>
        </p:nvSpPr>
        <p:spPr>
          <a:xfrm>
            <a:off x="799150" y="1453525"/>
            <a:ext cx="7404000" cy="167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chemeClr val="dk1"/>
                </a:solidFill>
                <a:latin typeface="Hepta Slab"/>
                <a:ea typeface="Hepta Slab"/>
                <a:cs typeface="Hepta Slab"/>
                <a:sym typeface="Hepta Slab"/>
              </a:rPr>
              <a:t>Each package of hot dogs has 10 hot dogs. Each package of hot dog buns has 8 buns.</a:t>
            </a:r>
            <a:endParaRPr sz="1800">
              <a:solidFill>
                <a:schemeClr val="dk1"/>
              </a:solidFill>
              <a:latin typeface="Hepta Slab"/>
              <a:ea typeface="Hepta Slab"/>
              <a:cs typeface="Hepta Slab"/>
              <a:sym typeface="Hepta Slab"/>
            </a:endParaRPr>
          </a:p>
          <a:p>
            <a:pPr indent="0" lvl="0" marL="0" rtl="0" algn="l">
              <a:lnSpc>
                <a:spcPct val="115000"/>
              </a:lnSpc>
              <a:spcBef>
                <a:spcPts val="1000"/>
              </a:spcBef>
              <a:spcAft>
                <a:spcPts val="0"/>
              </a:spcAft>
              <a:buNone/>
            </a:pPr>
            <a:r>
              <a:t/>
            </a:r>
            <a:endParaRPr sz="1800">
              <a:solidFill>
                <a:schemeClr val="dk1"/>
              </a:solidFill>
              <a:latin typeface="Hepta Slab"/>
              <a:ea typeface="Hepta Slab"/>
              <a:cs typeface="Hepta Slab"/>
              <a:sym typeface="Hepta Slab"/>
            </a:endParaRPr>
          </a:p>
          <a:p>
            <a:pPr indent="-342900" lvl="0" marL="457200" rtl="0" algn="l">
              <a:lnSpc>
                <a:spcPct val="115000"/>
              </a:lnSpc>
              <a:spcBef>
                <a:spcPts val="1000"/>
              </a:spcBef>
              <a:spcAft>
                <a:spcPts val="1000"/>
              </a:spcAft>
              <a:buClr>
                <a:srgbClr val="005C56"/>
              </a:buClr>
              <a:buSzPts val="1800"/>
              <a:buFont typeface="Hepta Slab"/>
              <a:buChar char="●"/>
            </a:pPr>
            <a:r>
              <a:rPr lang="en" sz="1800">
                <a:solidFill>
                  <a:schemeClr val="dk1"/>
                </a:solidFill>
                <a:latin typeface="Hepta Slab"/>
                <a:ea typeface="Hepta Slab"/>
                <a:cs typeface="Hepta Slab"/>
                <a:sym typeface="Hepta Slab"/>
              </a:rPr>
              <a:t>What questions could you ask about the situation?</a:t>
            </a:r>
            <a:endParaRPr>
              <a:latin typeface="Hepta Slab"/>
              <a:ea typeface="Hepta Slab"/>
              <a:cs typeface="Hepta Slab"/>
              <a:sym typeface="Hepta Slab"/>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109"/>
          <p:cNvSpPr txBox="1"/>
          <p:nvPr>
            <p:ph type="ctrTitle"/>
          </p:nvPr>
        </p:nvSpPr>
        <p:spPr>
          <a:xfrm>
            <a:off x="685800" y="45079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Hot Dogs and Buns</a:t>
            </a:r>
            <a:endParaRPr b="0" sz="3400">
              <a:solidFill>
                <a:schemeClr val="accent5"/>
              </a:solidFill>
              <a:latin typeface="Hepta Slab"/>
              <a:ea typeface="Hepta Slab"/>
              <a:cs typeface="Hepta Slab"/>
              <a:sym typeface="Hepta Slab"/>
            </a:endParaRPr>
          </a:p>
        </p:txBody>
      </p:sp>
      <p:sp>
        <p:nvSpPr>
          <p:cNvPr id="884" name="Google Shape;884;p10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pic>
        <p:nvPicPr>
          <p:cNvPr id="885" name="Google Shape;885;p109"/>
          <p:cNvPicPr preferRelativeResize="0"/>
          <p:nvPr/>
        </p:nvPicPr>
        <p:blipFill>
          <a:blip r:embed="rId3">
            <a:alphaModFix/>
          </a:blip>
          <a:stretch>
            <a:fillRect/>
          </a:stretch>
        </p:blipFill>
        <p:spPr>
          <a:xfrm>
            <a:off x="967349" y="399649"/>
            <a:ext cx="1333075" cy="887100"/>
          </a:xfrm>
          <a:prstGeom prst="rect">
            <a:avLst/>
          </a:prstGeom>
          <a:noFill/>
          <a:ln>
            <a:noFill/>
          </a:ln>
        </p:spPr>
      </p:pic>
      <p:sp>
        <p:nvSpPr>
          <p:cNvPr id="886" name="Google Shape;886;p10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87" name="Google Shape;887;p109"/>
          <p:cNvSpPr txBox="1"/>
          <p:nvPr/>
        </p:nvSpPr>
        <p:spPr>
          <a:xfrm>
            <a:off x="799150" y="1301125"/>
            <a:ext cx="74040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None/>
            </a:pPr>
            <a:r>
              <a:rPr lang="en" sz="1800">
                <a:solidFill>
                  <a:schemeClr val="dk1"/>
                </a:solidFill>
                <a:latin typeface="Hepta Slab"/>
                <a:ea typeface="Hepta Slab"/>
                <a:cs typeface="Hepta Slab"/>
                <a:sym typeface="Hepta Slab"/>
              </a:rPr>
              <a:t>Each package of hot dogs has 10 hot dogs. Each package of hot dog buns has 8 buns.</a:t>
            </a:r>
            <a:endParaRPr>
              <a:latin typeface="Hepta Slab"/>
              <a:ea typeface="Hepta Slab"/>
              <a:cs typeface="Hepta Slab"/>
              <a:sym typeface="Hepta Slab"/>
            </a:endParaRPr>
          </a:p>
        </p:txBody>
      </p:sp>
      <p:pic>
        <p:nvPicPr>
          <p:cNvPr id="888" name="Google Shape;888;p109"/>
          <p:cNvPicPr preferRelativeResize="0"/>
          <p:nvPr/>
        </p:nvPicPr>
        <p:blipFill>
          <a:blip r:embed="rId4">
            <a:alphaModFix/>
          </a:blip>
          <a:stretch>
            <a:fillRect/>
          </a:stretch>
        </p:blipFill>
        <p:spPr>
          <a:xfrm>
            <a:off x="432475" y="1970575"/>
            <a:ext cx="2682881" cy="1604663"/>
          </a:xfrm>
          <a:prstGeom prst="rect">
            <a:avLst/>
          </a:prstGeom>
          <a:noFill/>
          <a:ln>
            <a:noFill/>
          </a:ln>
        </p:spPr>
      </p:pic>
      <p:grpSp>
        <p:nvGrpSpPr>
          <p:cNvPr id="889" name="Google Shape;889;p109"/>
          <p:cNvGrpSpPr/>
          <p:nvPr/>
        </p:nvGrpSpPr>
        <p:grpSpPr>
          <a:xfrm>
            <a:off x="3176338" y="1970557"/>
            <a:ext cx="2682743" cy="1434470"/>
            <a:chOff x="3530968" y="2386225"/>
            <a:chExt cx="2863425" cy="1629709"/>
          </a:xfrm>
        </p:grpSpPr>
        <p:pic>
          <p:nvPicPr>
            <p:cNvPr id="890" name="Google Shape;890;p109"/>
            <p:cNvPicPr preferRelativeResize="0"/>
            <p:nvPr/>
          </p:nvPicPr>
          <p:blipFill>
            <a:blip r:embed="rId5">
              <a:alphaModFix/>
            </a:blip>
            <a:stretch>
              <a:fillRect/>
            </a:stretch>
          </p:blipFill>
          <p:spPr>
            <a:xfrm>
              <a:off x="3530968" y="2386225"/>
              <a:ext cx="2863425" cy="983113"/>
            </a:xfrm>
            <a:prstGeom prst="rect">
              <a:avLst/>
            </a:prstGeom>
            <a:noFill/>
            <a:ln>
              <a:noFill/>
            </a:ln>
          </p:spPr>
        </p:pic>
        <p:pic>
          <p:nvPicPr>
            <p:cNvPr id="891" name="Google Shape;891;p109"/>
            <p:cNvPicPr preferRelativeResize="0"/>
            <p:nvPr/>
          </p:nvPicPr>
          <p:blipFill rotWithShape="1">
            <a:blip r:embed="rId6">
              <a:alphaModFix/>
            </a:blip>
            <a:srcRect b="0" l="0" r="0" t="12990"/>
            <a:stretch/>
          </p:blipFill>
          <p:spPr>
            <a:xfrm>
              <a:off x="3530968" y="3251900"/>
              <a:ext cx="2863425" cy="764034"/>
            </a:xfrm>
            <a:prstGeom prst="rect">
              <a:avLst/>
            </a:prstGeom>
            <a:noFill/>
            <a:ln>
              <a:noFill/>
            </a:ln>
          </p:spPr>
        </p:pic>
      </p:grpSp>
      <p:pic>
        <p:nvPicPr>
          <p:cNvPr id="892" name="Google Shape;892;p109"/>
          <p:cNvPicPr preferRelativeResize="0"/>
          <p:nvPr/>
        </p:nvPicPr>
        <p:blipFill>
          <a:blip r:embed="rId7">
            <a:alphaModFix/>
          </a:blip>
          <a:stretch>
            <a:fillRect/>
          </a:stretch>
        </p:blipFill>
        <p:spPr>
          <a:xfrm>
            <a:off x="5947649" y="2382493"/>
            <a:ext cx="2710326" cy="780832"/>
          </a:xfrm>
          <a:prstGeom prst="rect">
            <a:avLst/>
          </a:prstGeom>
          <a:noFill/>
          <a:ln>
            <a:noFill/>
          </a:ln>
        </p:spPr>
      </p:pic>
      <p:sp>
        <p:nvSpPr>
          <p:cNvPr id="893" name="Google Shape;893;p109"/>
          <p:cNvSpPr txBox="1"/>
          <p:nvPr/>
        </p:nvSpPr>
        <p:spPr>
          <a:xfrm>
            <a:off x="535950" y="3505200"/>
            <a:ext cx="8147100" cy="40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000"/>
              </a:spcAft>
              <a:buNone/>
            </a:pPr>
            <a:r>
              <a:rPr b="1" lang="en">
                <a:solidFill>
                  <a:schemeClr val="dk1"/>
                </a:solidFill>
                <a:latin typeface="Hepta Slab"/>
                <a:ea typeface="Hepta Slab"/>
                <a:cs typeface="Hepta Slab"/>
                <a:sym typeface="Hepta Slab"/>
              </a:rPr>
              <a:t>Why are there different answer to #2?</a:t>
            </a:r>
            <a:endParaRPr b="1">
              <a:latin typeface="Hepta Slab"/>
              <a:ea typeface="Hepta Slab"/>
              <a:cs typeface="Hepta Slab"/>
              <a:sym typeface="Hepta Slab"/>
            </a:endParaRPr>
          </a:p>
        </p:txBody>
      </p:sp>
      <p:sp>
        <p:nvSpPr>
          <p:cNvPr id="894" name="Google Shape;894;p109"/>
          <p:cNvSpPr txBox="1"/>
          <p:nvPr/>
        </p:nvSpPr>
        <p:spPr>
          <a:xfrm>
            <a:off x="535950" y="3785000"/>
            <a:ext cx="8147100" cy="648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000"/>
              </a:spcAft>
              <a:buNone/>
            </a:pPr>
            <a:r>
              <a:rPr b="1" lang="en">
                <a:solidFill>
                  <a:schemeClr val="dk1"/>
                </a:solidFill>
                <a:latin typeface="Hepta Slab"/>
                <a:ea typeface="Hepta Slab"/>
                <a:cs typeface="Hepta Slab"/>
                <a:sym typeface="Hepta Slab"/>
              </a:rPr>
              <a:t>Is it possible to buy </a:t>
            </a:r>
            <a:r>
              <a:rPr b="1" lang="en">
                <a:solidFill>
                  <a:schemeClr val="dk1"/>
                </a:solidFill>
                <a:latin typeface="Hepta Slab"/>
                <a:ea typeface="Hepta Slab"/>
                <a:cs typeface="Hepta Slab"/>
                <a:sym typeface="Hepta Slab"/>
              </a:rPr>
              <a:t>exactly</a:t>
            </a:r>
            <a:r>
              <a:rPr b="1" lang="en">
                <a:solidFill>
                  <a:schemeClr val="dk1"/>
                </a:solidFill>
                <a:latin typeface="Hepta Slab"/>
                <a:ea typeface="Hepta Slab"/>
                <a:cs typeface="Hepta Slab"/>
                <a:sym typeface="Hepta Slab"/>
              </a:rPr>
              <a:t> the same number of hot dogs and buns? If so, how many of each?</a:t>
            </a:r>
            <a:endParaRPr b="1">
              <a:latin typeface="Hepta Slab"/>
              <a:ea typeface="Hepta Slab"/>
              <a:cs typeface="Hepta Slab"/>
              <a:sym typeface="Hepta Slab"/>
            </a:endParaRPr>
          </a:p>
        </p:txBody>
      </p:sp>
      <p:sp>
        <p:nvSpPr>
          <p:cNvPr id="895" name="Google Shape;895;p109"/>
          <p:cNvSpPr txBox="1"/>
          <p:nvPr/>
        </p:nvSpPr>
        <p:spPr>
          <a:xfrm>
            <a:off x="498450" y="4209575"/>
            <a:ext cx="8147100" cy="648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000"/>
              </a:spcAft>
              <a:buNone/>
            </a:pPr>
            <a:r>
              <a:rPr b="1" lang="en">
                <a:solidFill>
                  <a:schemeClr val="dk1"/>
                </a:solidFill>
                <a:latin typeface="Hepta Slab"/>
                <a:ea typeface="Hepta Slab"/>
                <a:cs typeface="Hepta Slab"/>
                <a:sym typeface="Hepta Slab"/>
              </a:rPr>
              <a:t>Why is it possible to buy the same number of hot dogs and buns when the packaging is different?</a:t>
            </a:r>
            <a:endParaRPr b="1">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3"/>
                                        </p:tgtEl>
                                        <p:attrNameLst>
                                          <p:attrName>style.visibility</p:attrName>
                                        </p:attrNameLst>
                                      </p:cBhvr>
                                      <p:to>
                                        <p:strVal val="visible"/>
                                      </p:to>
                                    </p:set>
                                    <p:animEffect filter="fade" transition="in">
                                      <p:cBhvr>
                                        <p:cTn dur="1000"/>
                                        <p:tgtEl>
                                          <p:spTgt spid="8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4"/>
                                        </p:tgtEl>
                                        <p:attrNameLst>
                                          <p:attrName>style.visibility</p:attrName>
                                        </p:attrNameLst>
                                      </p:cBhvr>
                                      <p:to>
                                        <p:strVal val="visible"/>
                                      </p:to>
                                    </p:set>
                                    <p:animEffect filter="fade" transition="in">
                                      <p:cBhvr>
                                        <p:cTn dur="1000"/>
                                        <p:tgtEl>
                                          <p:spTgt spid="8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5"/>
                                        </p:tgtEl>
                                        <p:attrNameLst>
                                          <p:attrName>style.visibility</p:attrName>
                                        </p:attrNameLst>
                                      </p:cBhvr>
                                      <p:to>
                                        <p:strVal val="visible"/>
                                      </p:to>
                                    </p:set>
                                    <p:animEffect filter="fade" transition="in">
                                      <p:cBhvr>
                                        <p:cTn dur="1000"/>
                                        <p:tgtEl>
                                          <p:spTgt spid="8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9" name="Shape 899"/>
        <p:cNvGrpSpPr/>
        <p:nvPr/>
      </p:nvGrpSpPr>
      <p:grpSpPr>
        <a:xfrm>
          <a:off x="0" y="0"/>
          <a:ext cx="0" cy="0"/>
          <a:chOff x="0" y="0"/>
          <a:chExt cx="0" cy="0"/>
        </a:xfrm>
      </p:grpSpPr>
      <p:sp>
        <p:nvSpPr>
          <p:cNvPr id="900" name="Google Shape;900;p110"/>
          <p:cNvSpPr txBox="1"/>
          <p:nvPr>
            <p:ph type="ctrTitle"/>
          </p:nvPr>
        </p:nvSpPr>
        <p:spPr>
          <a:xfrm>
            <a:off x="685800" y="531717"/>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sp>
        <p:nvSpPr>
          <p:cNvPr id="901" name="Google Shape;901;p110"/>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02" name="Google Shape;902;p110"/>
          <p:cNvSpPr/>
          <p:nvPr/>
        </p:nvSpPr>
        <p:spPr>
          <a:xfrm>
            <a:off x="3626850" y="1284250"/>
            <a:ext cx="2718728" cy="210555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03" name="Google Shape;903;p110"/>
          <p:cNvPicPr preferRelativeResize="0"/>
          <p:nvPr/>
        </p:nvPicPr>
        <p:blipFill>
          <a:blip r:embed="rId3">
            <a:alphaModFix/>
          </a:blip>
          <a:stretch>
            <a:fillRect/>
          </a:stretch>
        </p:blipFill>
        <p:spPr>
          <a:xfrm>
            <a:off x="3626839" y="3497926"/>
            <a:ext cx="1890300" cy="1188949"/>
          </a:xfrm>
          <a:prstGeom prst="rect">
            <a:avLst/>
          </a:prstGeom>
          <a:noFill/>
          <a:ln>
            <a:noFill/>
          </a:ln>
        </p:spPr>
      </p:pic>
      <p:sp>
        <p:nvSpPr>
          <p:cNvPr id="904" name="Google Shape;904;p110"/>
          <p:cNvSpPr txBox="1"/>
          <p:nvPr/>
        </p:nvSpPr>
        <p:spPr>
          <a:xfrm>
            <a:off x="804763" y="2507950"/>
            <a:ext cx="18903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Is making a mistake part of math class and doing math together?</a:t>
            </a:r>
            <a:endParaRPr b="1">
              <a:latin typeface="Quicksand"/>
              <a:ea typeface="Quicksand"/>
              <a:cs typeface="Quicksand"/>
              <a:sym typeface="Quicksand"/>
            </a:endParaRPr>
          </a:p>
        </p:txBody>
      </p:sp>
      <p:sp>
        <p:nvSpPr>
          <p:cNvPr id="905" name="Google Shape;905;p110"/>
          <p:cNvSpPr/>
          <p:nvPr/>
        </p:nvSpPr>
        <p:spPr>
          <a:xfrm flipH="1">
            <a:off x="429566" y="2156250"/>
            <a:ext cx="2521258" cy="20413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110"/>
          <p:cNvSpPr/>
          <p:nvPr/>
        </p:nvSpPr>
        <p:spPr>
          <a:xfrm>
            <a:off x="6448922" y="2390588"/>
            <a:ext cx="2401815" cy="196546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110"/>
          <p:cNvSpPr txBox="1"/>
          <p:nvPr/>
        </p:nvSpPr>
        <p:spPr>
          <a:xfrm>
            <a:off x="3874839" y="1663013"/>
            <a:ext cx="21000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does it feel like when someone points out a mistake or disagrees with you?</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p:txBody>
      </p:sp>
      <p:sp>
        <p:nvSpPr>
          <p:cNvPr id="908" name="Google Shape;908;p110"/>
          <p:cNvSpPr txBox="1"/>
          <p:nvPr/>
        </p:nvSpPr>
        <p:spPr>
          <a:xfrm>
            <a:off x="6599827" y="2593875"/>
            <a:ext cx="2100000" cy="13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What might it look like or sound like to challenge each other’s </a:t>
            </a:r>
            <a:r>
              <a:rPr b="1" lang="en">
                <a:latin typeface="Quicksand"/>
                <a:ea typeface="Quicksand"/>
                <a:cs typeface="Quicksand"/>
                <a:sym typeface="Quicksand"/>
              </a:rPr>
              <a:t>ideas</a:t>
            </a:r>
            <a:r>
              <a:rPr b="1" lang="en">
                <a:latin typeface="Quicksand"/>
                <a:ea typeface="Quicksand"/>
                <a:cs typeface="Quicksand"/>
                <a:sym typeface="Quicksand"/>
              </a:rPr>
              <a:t> without hurting feelings?</a:t>
            </a:r>
            <a:endParaRPr b="1">
              <a:latin typeface="Quicksand"/>
              <a:ea typeface="Quicksand"/>
              <a:cs typeface="Quicksand"/>
              <a:sym typeface="Quicksand"/>
            </a:endParaRPr>
          </a:p>
        </p:txBody>
      </p:sp>
      <p:sp>
        <p:nvSpPr>
          <p:cNvPr id="909" name="Google Shape;909;p110"/>
          <p:cNvSpPr txBox="1"/>
          <p:nvPr/>
        </p:nvSpPr>
        <p:spPr>
          <a:xfrm>
            <a:off x="7825050" y="267250"/>
            <a:ext cx="11961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7"/>
                                        </p:tgtEl>
                                        <p:attrNameLst>
                                          <p:attrName>style.visibility</p:attrName>
                                        </p:attrNameLst>
                                      </p:cBhvr>
                                      <p:to>
                                        <p:strVal val="visible"/>
                                      </p:to>
                                    </p:set>
                                    <p:animEffect filter="fade" transition="in">
                                      <p:cBhvr>
                                        <p:cTn dur="1000"/>
                                        <p:tgtEl>
                                          <p:spTgt spid="907"/>
                                        </p:tgtEl>
                                      </p:cBhvr>
                                    </p:animEffect>
                                  </p:childTnLst>
                                </p:cTn>
                              </p:par>
                              <p:par>
                                <p:cTn fill="hold" nodeType="withEffect" presetClass="entr" presetID="10" presetSubtype="0">
                                  <p:stCondLst>
                                    <p:cond delay="0"/>
                                  </p:stCondLst>
                                  <p:childTnLst>
                                    <p:set>
                                      <p:cBhvr>
                                        <p:cTn dur="1" fill="hold">
                                          <p:stCondLst>
                                            <p:cond delay="0"/>
                                          </p:stCondLst>
                                        </p:cTn>
                                        <p:tgtEl>
                                          <p:spTgt spid="902"/>
                                        </p:tgtEl>
                                        <p:attrNameLst>
                                          <p:attrName>style.visibility</p:attrName>
                                        </p:attrNameLst>
                                      </p:cBhvr>
                                      <p:to>
                                        <p:strVal val="visible"/>
                                      </p:to>
                                    </p:set>
                                    <p:animEffect filter="fade" transition="in">
                                      <p:cBhvr>
                                        <p:cTn dur="1000"/>
                                        <p:tgtEl>
                                          <p:spTgt spid="9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8"/>
                                        </p:tgtEl>
                                        <p:attrNameLst>
                                          <p:attrName>style.visibility</p:attrName>
                                        </p:attrNameLst>
                                      </p:cBhvr>
                                      <p:to>
                                        <p:strVal val="visible"/>
                                      </p:to>
                                    </p:set>
                                    <p:animEffect filter="fade" transition="in">
                                      <p:cBhvr>
                                        <p:cTn dur="1000"/>
                                        <p:tgtEl>
                                          <p:spTgt spid="908"/>
                                        </p:tgtEl>
                                      </p:cBhvr>
                                    </p:animEffect>
                                  </p:childTnLst>
                                </p:cTn>
                              </p:par>
                              <p:par>
                                <p:cTn fill="hold" nodeType="withEffect" presetClass="entr" presetID="10" presetSubtype="0">
                                  <p:stCondLst>
                                    <p:cond delay="0"/>
                                  </p:stCondLst>
                                  <p:childTnLst>
                                    <p:set>
                                      <p:cBhvr>
                                        <p:cTn dur="1" fill="hold">
                                          <p:stCondLst>
                                            <p:cond delay="0"/>
                                          </p:stCondLst>
                                        </p:cTn>
                                        <p:tgtEl>
                                          <p:spTgt spid="906"/>
                                        </p:tgtEl>
                                        <p:attrNameLst>
                                          <p:attrName>style.visibility</p:attrName>
                                        </p:attrNameLst>
                                      </p:cBhvr>
                                      <p:to>
                                        <p:strVal val="visible"/>
                                      </p:to>
                                    </p:set>
                                    <p:animEffect filter="fade" transition="in">
                                      <p:cBhvr>
                                        <p:cTn dur="1000"/>
                                        <p:tgtEl>
                                          <p:spTgt spid="9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913" name="Shape 913"/>
        <p:cNvGrpSpPr/>
        <p:nvPr/>
      </p:nvGrpSpPr>
      <p:grpSpPr>
        <a:xfrm>
          <a:off x="0" y="0"/>
          <a:ext cx="0" cy="0"/>
          <a:chOff x="0" y="0"/>
          <a:chExt cx="0" cy="0"/>
        </a:xfrm>
      </p:grpSpPr>
      <p:sp>
        <p:nvSpPr>
          <p:cNvPr id="914" name="Google Shape;914;p111"/>
          <p:cNvSpPr txBox="1"/>
          <p:nvPr>
            <p:ph idx="1" type="body"/>
          </p:nvPr>
        </p:nvSpPr>
        <p:spPr>
          <a:xfrm>
            <a:off x="1294550" y="1038275"/>
            <a:ext cx="6003900" cy="335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i="0" lang="en" sz="2400">
                <a:solidFill>
                  <a:srgbClr val="000000"/>
                </a:solidFill>
                <a:latin typeface="Quicksand"/>
                <a:ea typeface="Quicksand"/>
                <a:cs typeface="Quicksand"/>
                <a:sym typeface="Quicksand"/>
              </a:rPr>
              <a:t>Today, we looked at </a:t>
            </a:r>
            <a:r>
              <a:rPr b="1" i="0" lang="en" sz="2400">
                <a:solidFill>
                  <a:srgbClr val="000000"/>
                </a:solidFill>
                <a:latin typeface="Quicksand"/>
                <a:ea typeface="Quicksand"/>
                <a:cs typeface="Quicksand"/>
                <a:sym typeface="Quicksand"/>
              </a:rPr>
              <a:t>multiples</a:t>
            </a:r>
            <a:r>
              <a:rPr i="0" lang="en" sz="2400">
                <a:solidFill>
                  <a:srgbClr val="000000"/>
                </a:solidFill>
                <a:latin typeface="Quicksand"/>
                <a:ea typeface="Quicksand"/>
                <a:cs typeface="Quicksand"/>
                <a:sym typeface="Quicksand"/>
              </a:rPr>
              <a:t> of different numbers to solve problems. You used what you know about skip counting and factors.</a:t>
            </a:r>
            <a:endParaRPr i="0" sz="2400">
              <a:solidFill>
                <a:srgbClr val="000000"/>
              </a:solidFill>
              <a:latin typeface="Quicksand"/>
              <a:ea typeface="Quicksand"/>
              <a:cs typeface="Quicksand"/>
              <a:sym typeface="Quicksand"/>
            </a:endParaRPr>
          </a:p>
          <a:p>
            <a:pPr indent="0" lvl="0" marL="0" rtl="0" algn="l">
              <a:spcBef>
                <a:spcPts val="1600"/>
              </a:spcBef>
              <a:spcAft>
                <a:spcPts val="0"/>
              </a:spcAft>
              <a:buNone/>
            </a:pPr>
            <a:r>
              <a:rPr i="0" lang="en" sz="2400">
                <a:solidFill>
                  <a:srgbClr val="000000"/>
                </a:solidFill>
                <a:latin typeface="Quicksand"/>
                <a:ea typeface="Quicksand"/>
                <a:cs typeface="Quicksand"/>
                <a:sym typeface="Quicksand"/>
              </a:rPr>
              <a:t>Next, let’s learn about </a:t>
            </a:r>
            <a:r>
              <a:rPr b="1" i="0" lang="en" sz="2400">
                <a:solidFill>
                  <a:srgbClr val="000000"/>
                </a:solidFill>
                <a:latin typeface="Quicksand"/>
                <a:ea typeface="Quicksand"/>
                <a:cs typeface="Quicksand"/>
                <a:sym typeface="Quicksand"/>
              </a:rPr>
              <a:t>factors</a:t>
            </a:r>
            <a:r>
              <a:rPr i="0" lang="en" sz="2400">
                <a:solidFill>
                  <a:srgbClr val="000000"/>
                </a:solidFill>
                <a:latin typeface="Quicksand"/>
                <a:ea typeface="Quicksand"/>
                <a:cs typeface="Quicksand"/>
                <a:sym typeface="Quicksand"/>
              </a:rPr>
              <a:t> and </a:t>
            </a:r>
            <a:r>
              <a:rPr b="1" i="0" lang="en" sz="2400">
                <a:solidFill>
                  <a:srgbClr val="000000"/>
                </a:solidFill>
                <a:latin typeface="Quicksand"/>
                <a:ea typeface="Quicksand"/>
                <a:cs typeface="Quicksand"/>
                <a:sym typeface="Quicksand"/>
              </a:rPr>
              <a:t>multiples</a:t>
            </a:r>
            <a:r>
              <a:rPr i="0" lang="en" sz="2400">
                <a:solidFill>
                  <a:srgbClr val="000000"/>
                </a:solidFill>
                <a:latin typeface="Quicksand"/>
                <a:ea typeface="Quicksand"/>
                <a:cs typeface="Quicksand"/>
                <a:sym typeface="Quicksand"/>
              </a:rPr>
              <a:t> of </a:t>
            </a:r>
            <a:r>
              <a:rPr b="1" i="0" lang="en" sz="2400">
                <a:solidFill>
                  <a:srgbClr val="000000"/>
                </a:solidFill>
                <a:latin typeface="Quicksand"/>
                <a:ea typeface="Quicksand"/>
                <a:cs typeface="Quicksand"/>
                <a:sym typeface="Quicksand"/>
              </a:rPr>
              <a:t>whole numbers.</a:t>
            </a:r>
            <a:endParaRPr b="1" i="0" sz="2400">
              <a:solidFill>
                <a:srgbClr val="000000"/>
              </a:solidFill>
              <a:latin typeface="Quicksand"/>
              <a:ea typeface="Quicksand"/>
              <a:cs typeface="Quicksand"/>
              <a:sym typeface="Quicksand"/>
            </a:endParaRPr>
          </a:p>
          <a:p>
            <a:pPr indent="0" lvl="0" marL="0" rtl="0" algn="l">
              <a:spcBef>
                <a:spcPts val="1600"/>
              </a:spcBef>
              <a:spcAft>
                <a:spcPts val="1600"/>
              </a:spcAft>
              <a:buClr>
                <a:schemeClr val="dk1"/>
              </a:buClr>
              <a:buSzPts val="1100"/>
              <a:buFont typeface="Arial"/>
              <a:buNone/>
            </a:pPr>
            <a:r>
              <a:t/>
            </a:r>
            <a:endParaRPr i="0" sz="2400">
              <a:solidFill>
                <a:srgbClr val="000000"/>
              </a:solidFill>
              <a:latin typeface="Quicksand"/>
              <a:ea typeface="Quicksand"/>
              <a:cs typeface="Quicksand"/>
              <a:sym typeface="Quicksand"/>
            </a:endParaRPr>
          </a:p>
        </p:txBody>
      </p:sp>
      <p:sp>
        <p:nvSpPr>
          <p:cNvPr id="915" name="Google Shape;915;p111"/>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916" name="Google Shape;916;p111"/>
          <p:cNvSpPr txBox="1"/>
          <p:nvPr/>
        </p:nvSpPr>
        <p:spPr>
          <a:xfrm>
            <a:off x="247700" y="485075"/>
            <a:ext cx="7326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111"/>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921" name="Shape 921"/>
        <p:cNvGrpSpPr/>
        <p:nvPr/>
      </p:nvGrpSpPr>
      <p:grpSpPr>
        <a:xfrm>
          <a:off x="0" y="0"/>
          <a:ext cx="0" cy="0"/>
          <a:chOff x="0" y="0"/>
          <a:chExt cx="0" cy="0"/>
        </a:xfrm>
      </p:grpSpPr>
      <p:sp>
        <p:nvSpPr>
          <p:cNvPr id="922" name="Google Shape;922;p112"/>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The Locker Problem</a:t>
            </a:r>
            <a:endParaRPr sz="4400">
              <a:latin typeface="Hepta Slab"/>
              <a:ea typeface="Hepta Slab"/>
              <a:cs typeface="Hepta Slab"/>
              <a:sym typeface="Hepta Slab"/>
            </a:endParaRPr>
          </a:p>
        </p:txBody>
      </p:sp>
      <p:sp>
        <p:nvSpPr>
          <p:cNvPr id="923" name="Google Shape;923;p112"/>
          <p:cNvSpPr txBox="1"/>
          <p:nvPr/>
        </p:nvSpPr>
        <p:spPr>
          <a:xfrm>
            <a:off x="2778450" y="29063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figure out what’s happening in a game about lockers.</a:t>
            </a:r>
            <a:endParaRPr>
              <a:latin typeface="Quicksand"/>
              <a:ea typeface="Quicksand"/>
              <a:cs typeface="Quicksand"/>
              <a:sym typeface="Quicksand"/>
            </a:endParaRPr>
          </a:p>
        </p:txBody>
      </p:sp>
      <p:sp>
        <p:nvSpPr>
          <p:cNvPr id="924" name="Google Shape;924;p112"/>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11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OA.B.4</a:t>
            </a:r>
            <a:endParaRPr sz="1100">
              <a:latin typeface="Quicksand"/>
              <a:ea typeface="Quicksand"/>
              <a:cs typeface="Quicksand"/>
              <a:sym typeface="Quicksand"/>
            </a:endParaRPr>
          </a:p>
        </p:txBody>
      </p:sp>
      <p:sp>
        <p:nvSpPr>
          <p:cNvPr id="926" name="Google Shape;926;p112"/>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sp>
        <p:nvSpPr>
          <p:cNvPr id="931" name="Google Shape;931;p113"/>
          <p:cNvSpPr txBox="1"/>
          <p:nvPr>
            <p:ph type="ctrTitle"/>
          </p:nvPr>
        </p:nvSpPr>
        <p:spPr>
          <a:xfrm>
            <a:off x="534900" y="554817"/>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Choral Count</a:t>
            </a:r>
            <a:endParaRPr b="0" sz="3400">
              <a:solidFill>
                <a:schemeClr val="accent5"/>
              </a:solidFill>
              <a:latin typeface="Hepta Slab"/>
              <a:ea typeface="Hepta Slab"/>
              <a:cs typeface="Hepta Slab"/>
              <a:sym typeface="Hepta Slab"/>
            </a:endParaRPr>
          </a:p>
        </p:txBody>
      </p:sp>
      <p:sp>
        <p:nvSpPr>
          <p:cNvPr id="932" name="Google Shape;932;p11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33" name="Google Shape;933;p113"/>
          <p:cNvSpPr txBox="1"/>
          <p:nvPr/>
        </p:nvSpPr>
        <p:spPr>
          <a:xfrm>
            <a:off x="1641300" y="1433250"/>
            <a:ext cx="5559600" cy="19764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Quicksand"/>
              <a:buChar char="➔"/>
            </a:pPr>
            <a:r>
              <a:rPr lang="en" sz="1800">
                <a:latin typeface="Quicksand"/>
                <a:ea typeface="Quicksand"/>
                <a:cs typeface="Quicksand"/>
                <a:sym typeface="Quicksand"/>
              </a:rPr>
              <a:t>Let’s skip count by 2s, starting at 0.</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0" lvl="0" marL="0" rtl="0" algn="l">
              <a:spcBef>
                <a:spcPts val="0"/>
              </a:spcBef>
              <a:spcAft>
                <a:spcPts val="0"/>
              </a:spcAft>
              <a:buNone/>
            </a:pPr>
            <a:r>
              <a:t/>
            </a:r>
            <a:endParaRPr sz="1800">
              <a:latin typeface="Quicksand"/>
              <a:ea typeface="Quicksand"/>
              <a:cs typeface="Quicksand"/>
              <a:sym typeface="Quicksand"/>
            </a:endParaRPr>
          </a:p>
          <a:p>
            <a:pPr indent="-342900" lvl="0" marL="457200" rtl="0" algn="l">
              <a:spcBef>
                <a:spcPts val="0"/>
              </a:spcBef>
              <a:spcAft>
                <a:spcPts val="0"/>
              </a:spcAft>
              <a:buSzPts val="1800"/>
              <a:buFont typeface="Quicksand"/>
              <a:buChar char="➔"/>
            </a:pPr>
            <a:r>
              <a:rPr lang="en" sz="1800">
                <a:latin typeface="Quicksand"/>
                <a:ea typeface="Quicksand"/>
                <a:cs typeface="Quicksand"/>
                <a:sym typeface="Quicksand"/>
              </a:rPr>
              <a:t>Let’s skip count by 4s, starting at 0.</a:t>
            </a:r>
            <a:endParaRPr sz="1800">
              <a:latin typeface="Quicksand"/>
              <a:ea typeface="Quicksand"/>
              <a:cs typeface="Quicksand"/>
              <a:sym typeface="Quicksand"/>
            </a:endParaRPr>
          </a:p>
        </p:txBody>
      </p:sp>
      <p:sp>
        <p:nvSpPr>
          <p:cNvPr id="934" name="Google Shape;934;p11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35" name="Google Shape;935;p113"/>
          <p:cNvSpPr txBox="1"/>
          <p:nvPr/>
        </p:nvSpPr>
        <p:spPr>
          <a:xfrm>
            <a:off x="703350" y="3622675"/>
            <a:ext cx="7737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How can I get the number in the second list from the corresponding numbers in the first list?</a:t>
            </a:r>
            <a:endParaRPr/>
          </a:p>
        </p:txBody>
      </p:sp>
      <p:sp>
        <p:nvSpPr>
          <p:cNvPr id="936" name="Google Shape;936;p113"/>
          <p:cNvSpPr txBox="1"/>
          <p:nvPr/>
        </p:nvSpPr>
        <p:spPr>
          <a:xfrm>
            <a:off x="703350" y="4157275"/>
            <a:ext cx="7737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How can I get the number in the first list from the corresponding numbers in the second list?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5"/>
                                        </p:tgtEl>
                                        <p:attrNameLst>
                                          <p:attrName>style.visibility</p:attrName>
                                        </p:attrNameLst>
                                      </p:cBhvr>
                                      <p:to>
                                        <p:strVal val="visible"/>
                                      </p:to>
                                    </p:set>
                                    <p:animEffect filter="fade" transition="in">
                                      <p:cBhvr>
                                        <p:cTn dur="1000"/>
                                        <p:tgtEl>
                                          <p:spTgt spid="9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6"/>
                                        </p:tgtEl>
                                        <p:attrNameLst>
                                          <p:attrName>style.visibility</p:attrName>
                                        </p:attrNameLst>
                                      </p:cBhvr>
                                      <p:to>
                                        <p:strVal val="visible"/>
                                      </p:to>
                                    </p:set>
                                    <p:animEffect filter="fade" transition="in">
                                      <p:cBhvr>
                                        <p:cTn dur="1000"/>
                                        <p:tgtEl>
                                          <p:spTgt spid="9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0" name="Shape 940"/>
        <p:cNvGrpSpPr/>
        <p:nvPr/>
      </p:nvGrpSpPr>
      <p:grpSpPr>
        <a:xfrm>
          <a:off x="0" y="0"/>
          <a:ext cx="0" cy="0"/>
          <a:chOff x="0" y="0"/>
          <a:chExt cx="0" cy="0"/>
        </a:xfrm>
      </p:grpSpPr>
      <p:sp>
        <p:nvSpPr>
          <p:cNvPr id="941" name="Google Shape;941;p114"/>
          <p:cNvSpPr txBox="1"/>
          <p:nvPr>
            <p:ph type="ctrTitle"/>
          </p:nvPr>
        </p:nvSpPr>
        <p:spPr>
          <a:xfrm>
            <a:off x="685800" y="228893"/>
            <a:ext cx="7772400" cy="914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Questionable Lockers</a:t>
            </a:r>
            <a:endParaRPr b="0" sz="3400">
              <a:solidFill>
                <a:schemeClr val="accent5"/>
              </a:solidFill>
              <a:latin typeface="Hepta Slab"/>
              <a:ea typeface="Hepta Slab"/>
              <a:cs typeface="Hepta Slab"/>
              <a:sym typeface="Hepta Slab"/>
            </a:endParaRPr>
          </a:p>
        </p:txBody>
      </p:sp>
      <p:sp>
        <p:nvSpPr>
          <p:cNvPr id="942" name="Google Shape;942;p11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pic>
        <p:nvPicPr>
          <p:cNvPr id="943" name="Google Shape;943;p114"/>
          <p:cNvPicPr preferRelativeResize="0"/>
          <p:nvPr/>
        </p:nvPicPr>
        <p:blipFill>
          <a:blip r:embed="rId3">
            <a:alphaModFix/>
          </a:blip>
          <a:stretch>
            <a:fillRect/>
          </a:stretch>
        </p:blipFill>
        <p:spPr>
          <a:xfrm>
            <a:off x="473900" y="1244975"/>
            <a:ext cx="4319174" cy="3318200"/>
          </a:xfrm>
          <a:prstGeom prst="rect">
            <a:avLst/>
          </a:prstGeom>
          <a:noFill/>
          <a:ln>
            <a:noFill/>
          </a:ln>
        </p:spPr>
      </p:pic>
      <p:pic>
        <p:nvPicPr>
          <p:cNvPr id="944" name="Google Shape;944;p114"/>
          <p:cNvPicPr preferRelativeResize="0"/>
          <p:nvPr/>
        </p:nvPicPr>
        <p:blipFill>
          <a:blip r:embed="rId4">
            <a:alphaModFix/>
          </a:blip>
          <a:stretch>
            <a:fillRect/>
          </a:stretch>
        </p:blipFill>
        <p:spPr>
          <a:xfrm>
            <a:off x="4793075" y="1318900"/>
            <a:ext cx="3994199" cy="3170350"/>
          </a:xfrm>
          <a:prstGeom prst="rect">
            <a:avLst/>
          </a:prstGeom>
          <a:noFill/>
          <a:ln>
            <a:noFill/>
          </a:ln>
        </p:spPr>
      </p:pic>
      <p:sp>
        <p:nvSpPr>
          <p:cNvPr id="945" name="Google Shape;945;p11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946" name="Google Shape;946;p114"/>
          <p:cNvPicPr preferRelativeResize="0"/>
          <p:nvPr/>
        </p:nvPicPr>
        <p:blipFill>
          <a:blip r:embed="rId5">
            <a:alphaModFix/>
          </a:blip>
          <a:stretch>
            <a:fillRect/>
          </a:stretch>
        </p:blipFill>
        <p:spPr>
          <a:xfrm>
            <a:off x="2656375" y="1363950"/>
            <a:ext cx="2136700" cy="118704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3"/>
                                        </p:tgtEl>
                                        <p:attrNameLst>
                                          <p:attrName>style.visibility</p:attrName>
                                        </p:attrNameLst>
                                      </p:cBhvr>
                                      <p:to>
                                        <p:strVal val="visible"/>
                                      </p:to>
                                    </p:set>
                                    <p:animEffect filter="fade" transition="in">
                                      <p:cBhvr>
                                        <p:cTn dur="1000"/>
                                        <p:tgtEl>
                                          <p:spTgt spid="943"/>
                                        </p:tgtEl>
                                      </p:cBhvr>
                                    </p:animEffect>
                                  </p:childTnLst>
                                </p:cTn>
                              </p:par>
                              <p:par>
                                <p:cTn fill="hold" nodeType="withEffect" presetClass="entr" presetID="10" presetSubtype="0">
                                  <p:stCondLst>
                                    <p:cond delay="0"/>
                                  </p:stCondLst>
                                  <p:childTnLst>
                                    <p:set>
                                      <p:cBhvr>
                                        <p:cTn dur="1" fill="hold">
                                          <p:stCondLst>
                                            <p:cond delay="0"/>
                                          </p:stCondLst>
                                        </p:cTn>
                                        <p:tgtEl>
                                          <p:spTgt spid="944"/>
                                        </p:tgtEl>
                                        <p:attrNameLst>
                                          <p:attrName>style.visibility</p:attrName>
                                        </p:attrNameLst>
                                      </p:cBhvr>
                                      <p:to>
                                        <p:strVal val="visible"/>
                                      </p:to>
                                    </p:set>
                                    <p:animEffect filter="fade" transition="in">
                                      <p:cBhvr>
                                        <p:cTn dur="1000"/>
                                        <p:tgtEl>
                                          <p:spTgt spid="9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0" name="Shape 950"/>
        <p:cNvGrpSpPr/>
        <p:nvPr/>
      </p:nvGrpSpPr>
      <p:grpSpPr>
        <a:xfrm>
          <a:off x="0" y="0"/>
          <a:ext cx="0" cy="0"/>
          <a:chOff x="0" y="0"/>
          <a:chExt cx="0" cy="0"/>
        </a:xfrm>
      </p:grpSpPr>
      <p:sp>
        <p:nvSpPr>
          <p:cNvPr id="951" name="Google Shape;951;p115"/>
          <p:cNvSpPr txBox="1"/>
          <p:nvPr>
            <p:ph type="ctrTitle"/>
          </p:nvPr>
        </p:nvSpPr>
        <p:spPr>
          <a:xfrm>
            <a:off x="685800" y="330477"/>
            <a:ext cx="7772400" cy="77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chemeClr val="accent5"/>
                </a:solidFill>
                <a:latin typeface="Hepta Slab"/>
                <a:ea typeface="Hepta Slab"/>
                <a:cs typeface="Hepta Slab"/>
                <a:sym typeface="Hepta Slab"/>
              </a:rPr>
              <a:t>Questionable Lockers</a:t>
            </a:r>
            <a:endParaRPr sz="3400">
              <a:solidFill>
                <a:schemeClr val="accent5"/>
              </a:solidFill>
              <a:latin typeface="Hepta Slab"/>
              <a:ea typeface="Hepta Slab"/>
              <a:cs typeface="Hepta Slab"/>
              <a:sym typeface="Hepta Slab"/>
            </a:endParaRPr>
          </a:p>
        </p:txBody>
      </p:sp>
      <p:sp>
        <p:nvSpPr>
          <p:cNvPr id="952" name="Google Shape;952;p115"/>
          <p:cNvSpPr txBox="1"/>
          <p:nvPr/>
        </p:nvSpPr>
        <p:spPr>
          <a:xfrm>
            <a:off x="99150" y="176275"/>
            <a:ext cx="11160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53" name="Google Shape;953;p115"/>
          <p:cNvSpPr txBox="1"/>
          <p:nvPr/>
        </p:nvSpPr>
        <p:spPr>
          <a:xfrm>
            <a:off x="5156775" y="1512688"/>
            <a:ext cx="1262400" cy="42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800">
              <a:latin typeface="Quicksand"/>
              <a:ea typeface="Quicksand"/>
              <a:cs typeface="Quicksand"/>
              <a:sym typeface="Quicksand"/>
            </a:endParaRPr>
          </a:p>
        </p:txBody>
      </p:sp>
      <p:sp>
        <p:nvSpPr>
          <p:cNvPr id="954" name="Google Shape;954;p115"/>
          <p:cNvSpPr txBox="1"/>
          <p:nvPr/>
        </p:nvSpPr>
        <p:spPr>
          <a:xfrm>
            <a:off x="7394525" y="410213"/>
            <a:ext cx="1558800" cy="104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955" name="Google Shape;955;p115"/>
          <p:cNvPicPr preferRelativeResize="0"/>
          <p:nvPr/>
        </p:nvPicPr>
        <p:blipFill>
          <a:blip r:embed="rId3">
            <a:alphaModFix/>
          </a:blip>
          <a:stretch>
            <a:fillRect/>
          </a:stretch>
        </p:blipFill>
        <p:spPr>
          <a:xfrm>
            <a:off x="3676388" y="1062425"/>
            <a:ext cx="1791225" cy="1019725"/>
          </a:xfrm>
          <a:prstGeom prst="rect">
            <a:avLst/>
          </a:prstGeom>
          <a:noFill/>
          <a:ln>
            <a:noFill/>
          </a:ln>
        </p:spPr>
      </p:pic>
      <p:sp>
        <p:nvSpPr>
          <p:cNvPr id="956" name="Google Shape;956;p11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957" name="Google Shape;957;p115"/>
          <p:cNvPicPr preferRelativeResize="0"/>
          <p:nvPr/>
        </p:nvPicPr>
        <p:blipFill>
          <a:blip r:embed="rId4">
            <a:alphaModFix/>
          </a:blip>
          <a:stretch>
            <a:fillRect/>
          </a:stretch>
        </p:blipFill>
        <p:spPr>
          <a:xfrm>
            <a:off x="1641225" y="2138838"/>
            <a:ext cx="5861543" cy="1477950"/>
          </a:xfrm>
          <a:prstGeom prst="rect">
            <a:avLst/>
          </a:prstGeom>
          <a:noFill/>
          <a:ln>
            <a:noFill/>
          </a:ln>
        </p:spPr>
      </p:pic>
      <p:sp>
        <p:nvSpPr>
          <p:cNvPr id="958" name="Google Shape;958;p115"/>
          <p:cNvSpPr txBox="1"/>
          <p:nvPr/>
        </p:nvSpPr>
        <p:spPr>
          <a:xfrm>
            <a:off x="703350" y="3928675"/>
            <a:ext cx="77373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Hepta Slab"/>
                <a:ea typeface="Hepta Slab"/>
                <a:cs typeface="Hepta Slab"/>
                <a:sym typeface="Hepta Slab"/>
              </a:rPr>
              <a:t>In the next activity, you will answer questions about the game. You may use your representation or one shared by a classmate to help you think about the problems.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8"/>
                                        </p:tgtEl>
                                        <p:attrNameLst>
                                          <p:attrName>style.visibility</p:attrName>
                                        </p:attrNameLst>
                                      </p:cBhvr>
                                      <p:to>
                                        <p:strVal val="visible"/>
                                      </p:to>
                                    </p:set>
                                    <p:animEffect filter="fade" transition="in">
                                      <p:cBhvr>
                                        <p:cTn dur="1000"/>
                                        <p:tgtEl>
                                          <p:spTgt spid="9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2" name="Shape 962"/>
        <p:cNvGrpSpPr/>
        <p:nvPr/>
      </p:nvGrpSpPr>
      <p:grpSpPr>
        <a:xfrm>
          <a:off x="0" y="0"/>
          <a:ext cx="0" cy="0"/>
          <a:chOff x="0" y="0"/>
          <a:chExt cx="0" cy="0"/>
        </a:xfrm>
      </p:grpSpPr>
      <p:sp>
        <p:nvSpPr>
          <p:cNvPr id="963" name="Google Shape;963;p116"/>
          <p:cNvSpPr txBox="1"/>
          <p:nvPr>
            <p:ph type="ctrTitle"/>
          </p:nvPr>
        </p:nvSpPr>
        <p:spPr>
          <a:xfrm>
            <a:off x="685800" y="417743"/>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An Open and Shut Case</a:t>
            </a:r>
            <a:endParaRPr b="0" sz="3400">
              <a:solidFill>
                <a:schemeClr val="accent5"/>
              </a:solidFill>
              <a:latin typeface="Hepta Slab"/>
              <a:ea typeface="Hepta Slab"/>
              <a:cs typeface="Hepta Slab"/>
              <a:sym typeface="Hepta Slab"/>
            </a:endParaRPr>
          </a:p>
        </p:txBody>
      </p:sp>
      <p:sp>
        <p:nvSpPr>
          <p:cNvPr id="964" name="Google Shape;964;p11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pic>
        <p:nvPicPr>
          <p:cNvPr id="965" name="Google Shape;965;p116"/>
          <p:cNvPicPr preferRelativeResize="0"/>
          <p:nvPr/>
        </p:nvPicPr>
        <p:blipFill>
          <a:blip r:embed="rId3">
            <a:alphaModFix/>
          </a:blip>
          <a:stretch>
            <a:fillRect/>
          </a:stretch>
        </p:blipFill>
        <p:spPr>
          <a:xfrm>
            <a:off x="753450" y="1352250"/>
            <a:ext cx="7198750" cy="3281650"/>
          </a:xfrm>
          <a:prstGeom prst="rect">
            <a:avLst/>
          </a:prstGeom>
          <a:noFill/>
          <a:ln>
            <a:noFill/>
          </a:ln>
        </p:spPr>
      </p:pic>
      <p:sp>
        <p:nvSpPr>
          <p:cNvPr id="966" name="Google Shape;966;p11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0" name="Shape 970"/>
        <p:cNvGrpSpPr/>
        <p:nvPr/>
      </p:nvGrpSpPr>
      <p:grpSpPr>
        <a:xfrm>
          <a:off x="0" y="0"/>
          <a:ext cx="0" cy="0"/>
          <a:chOff x="0" y="0"/>
          <a:chExt cx="0" cy="0"/>
        </a:xfrm>
      </p:grpSpPr>
      <p:sp>
        <p:nvSpPr>
          <p:cNvPr id="971" name="Google Shape;971;p117"/>
          <p:cNvSpPr txBox="1"/>
          <p:nvPr>
            <p:ph type="ctrTitle"/>
          </p:nvPr>
        </p:nvSpPr>
        <p:spPr>
          <a:xfrm>
            <a:off x="685800" y="473917"/>
            <a:ext cx="7772400" cy="7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An Open and Shut Case</a:t>
            </a:r>
            <a:endParaRPr b="0" sz="3400">
              <a:solidFill>
                <a:schemeClr val="accent5"/>
              </a:solidFill>
              <a:latin typeface="Hepta Slab"/>
              <a:ea typeface="Hepta Slab"/>
              <a:cs typeface="Hepta Slab"/>
              <a:sym typeface="Hepta Slab"/>
            </a:endParaRPr>
          </a:p>
        </p:txBody>
      </p:sp>
      <p:sp>
        <p:nvSpPr>
          <p:cNvPr id="972" name="Google Shape;972;p117"/>
          <p:cNvSpPr txBox="1"/>
          <p:nvPr/>
        </p:nvSpPr>
        <p:spPr>
          <a:xfrm>
            <a:off x="99150" y="176275"/>
            <a:ext cx="11037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pic>
        <p:nvPicPr>
          <p:cNvPr id="973" name="Google Shape;973;p117"/>
          <p:cNvPicPr preferRelativeResize="0"/>
          <p:nvPr/>
        </p:nvPicPr>
        <p:blipFill>
          <a:blip r:embed="rId3">
            <a:alphaModFix/>
          </a:blip>
          <a:stretch>
            <a:fillRect/>
          </a:stretch>
        </p:blipFill>
        <p:spPr>
          <a:xfrm>
            <a:off x="4674325" y="1946201"/>
            <a:ext cx="3877524" cy="2452350"/>
          </a:xfrm>
          <a:prstGeom prst="rect">
            <a:avLst/>
          </a:prstGeom>
          <a:noFill/>
          <a:ln>
            <a:noFill/>
          </a:ln>
        </p:spPr>
      </p:pic>
      <p:pic>
        <p:nvPicPr>
          <p:cNvPr id="974" name="Google Shape;974;p117"/>
          <p:cNvPicPr preferRelativeResize="0"/>
          <p:nvPr/>
        </p:nvPicPr>
        <p:blipFill>
          <a:blip r:embed="rId4">
            <a:alphaModFix/>
          </a:blip>
          <a:stretch>
            <a:fillRect/>
          </a:stretch>
        </p:blipFill>
        <p:spPr>
          <a:xfrm>
            <a:off x="1363013" y="1129024"/>
            <a:ext cx="6417975" cy="718175"/>
          </a:xfrm>
          <a:prstGeom prst="rect">
            <a:avLst/>
          </a:prstGeom>
          <a:noFill/>
          <a:ln>
            <a:noFill/>
          </a:ln>
        </p:spPr>
      </p:pic>
      <p:pic>
        <p:nvPicPr>
          <p:cNvPr id="975" name="Google Shape;975;p117"/>
          <p:cNvPicPr preferRelativeResize="0"/>
          <p:nvPr/>
        </p:nvPicPr>
        <p:blipFill>
          <a:blip r:embed="rId5">
            <a:alphaModFix/>
          </a:blip>
          <a:stretch>
            <a:fillRect/>
          </a:stretch>
        </p:blipFill>
        <p:spPr>
          <a:xfrm>
            <a:off x="600550" y="1946200"/>
            <a:ext cx="3723625" cy="802228"/>
          </a:xfrm>
          <a:prstGeom prst="rect">
            <a:avLst/>
          </a:prstGeom>
          <a:noFill/>
          <a:ln>
            <a:noFill/>
          </a:ln>
        </p:spPr>
      </p:pic>
      <p:pic>
        <p:nvPicPr>
          <p:cNvPr id="976" name="Google Shape;976;p117"/>
          <p:cNvPicPr preferRelativeResize="0"/>
          <p:nvPr/>
        </p:nvPicPr>
        <p:blipFill>
          <a:blip r:embed="rId6">
            <a:alphaModFix/>
          </a:blip>
          <a:stretch>
            <a:fillRect/>
          </a:stretch>
        </p:blipFill>
        <p:spPr>
          <a:xfrm>
            <a:off x="600550" y="2560739"/>
            <a:ext cx="3723622" cy="1137085"/>
          </a:xfrm>
          <a:prstGeom prst="rect">
            <a:avLst/>
          </a:prstGeom>
          <a:noFill/>
          <a:ln>
            <a:noFill/>
          </a:ln>
        </p:spPr>
      </p:pic>
      <p:sp>
        <p:nvSpPr>
          <p:cNvPr id="977" name="Google Shape;977;p11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1" name="Shape 981"/>
        <p:cNvGrpSpPr/>
        <p:nvPr/>
      </p:nvGrpSpPr>
      <p:grpSpPr>
        <a:xfrm>
          <a:off x="0" y="0"/>
          <a:ext cx="0" cy="0"/>
          <a:chOff x="0" y="0"/>
          <a:chExt cx="0" cy="0"/>
        </a:xfrm>
      </p:grpSpPr>
      <p:sp>
        <p:nvSpPr>
          <p:cNvPr id="982" name="Google Shape;982;p118"/>
          <p:cNvSpPr txBox="1"/>
          <p:nvPr>
            <p:ph type="ctrTitle"/>
          </p:nvPr>
        </p:nvSpPr>
        <p:spPr>
          <a:xfrm>
            <a:off x="685800" y="52014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sp>
        <p:nvSpPr>
          <p:cNvPr id="983" name="Google Shape;983;p118"/>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pic>
        <p:nvPicPr>
          <p:cNvPr id="984" name="Google Shape;984;p118"/>
          <p:cNvPicPr preferRelativeResize="0"/>
          <p:nvPr/>
        </p:nvPicPr>
        <p:blipFill>
          <a:blip r:embed="rId3">
            <a:alphaModFix/>
          </a:blip>
          <a:stretch>
            <a:fillRect/>
          </a:stretch>
        </p:blipFill>
        <p:spPr>
          <a:xfrm>
            <a:off x="3573528" y="3140875"/>
            <a:ext cx="2451600" cy="1542000"/>
          </a:xfrm>
          <a:prstGeom prst="rect">
            <a:avLst/>
          </a:prstGeom>
          <a:noFill/>
          <a:ln>
            <a:noFill/>
          </a:ln>
        </p:spPr>
      </p:pic>
      <p:sp>
        <p:nvSpPr>
          <p:cNvPr id="985" name="Google Shape;985;p118"/>
          <p:cNvSpPr txBox="1"/>
          <p:nvPr/>
        </p:nvSpPr>
        <p:spPr>
          <a:xfrm>
            <a:off x="1102652" y="2511868"/>
            <a:ext cx="1599300" cy="1062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Which numbers get touched exactly 2 students?</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p:txBody>
      </p:sp>
      <p:sp>
        <p:nvSpPr>
          <p:cNvPr id="986" name="Google Shape;986;p118"/>
          <p:cNvSpPr/>
          <p:nvPr/>
        </p:nvSpPr>
        <p:spPr>
          <a:xfrm flipH="1">
            <a:off x="844226" y="2232700"/>
            <a:ext cx="2013897" cy="162039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118"/>
          <p:cNvSpPr/>
          <p:nvPr/>
        </p:nvSpPr>
        <p:spPr>
          <a:xfrm>
            <a:off x="5915125" y="1699500"/>
            <a:ext cx="2141113" cy="204139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118"/>
          <p:cNvSpPr txBox="1"/>
          <p:nvPr/>
        </p:nvSpPr>
        <p:spPr>
          <a:xfrm>
            <a:off x="6193175" y="2093800"/>
            <a:ext cx="1618200" cy="110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Quicksand"/>
                <a:ea typeface="Quicksand"/>
                <a:cs typeface="Quicksand"/>
                <a:sym typeface="Quicksand"/>
              </a:rPr>
              <a:t>How do today’s problems relate to what we have been studying?</a:t>
            </a:r>
            <a:endParaRPr>
              <a:latin typeface="Quicksand"/>
              <a:ea typeface="Quicksand"/>
              <a:cs typeface="Quicksand"/>
              <a:sym typeface="Quicksand"/>
            </a:endParaRPr>
          </a:p>
        </p:txBody>
      </p:sp>
      <p:sp>
        <p:nvSpPr>
          <p:cNvPr id="989" name="Google Shape;989;p118"/>
          <p:cNvSpPr txBox="1"/>
          <p:nvPr/>
        </p:nvSpPr>
        <p:spPr>
          <a:xfrm>
            <a:off x="7813500" y="267250"/>
            <a:ext cx="12075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
        <p:nvSpPr>
          <p:cNvPr id="990" name="Google Shape;990;p118"/>
          <p:cNvSpPr txBox="1"/>
          <p:nvPr/>
        </p:nvSpPr>
        <p:spPr>
          <a:xfrm>
            <a:off x="2928650" y="1537775"/>
            <a:ext cx="2182200" cy="124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Which numbers have an odd number of factors? What do those numbers have in common?</a:t>
            </a:r>
            <a:endParaRPr b="1">
              <a:latin typeface="Quicksand"/>
              <a:ea typeface="Quicksand"/>
              <a:cs typeface="Quicksand"/>
              <a:sym typeface="Quicksand"/>
            </a:endParaRPr>
          </a:p>
          <a:p>
            <a:pPr indent="0" lvl="0" marL="0" rtl="0" algn="ctr">
              <a:spcBef>
                <a:spcPts val="0"/>
              </a:spcBef>
              <a:spcAft>
                <a:spcPts val="0"/>
              </a:spcAft>
              <a:buNone/>
            </a:pPr>
            <a:r>
              <a:t/>
            </a:r>
            <a:endParaRPr b="1">
              <a:latin typeface="Quicksand"/>
              <a:ea typeface="Quicksand"/>
              <a:cs typeface="Quicksand"/>
              <a:sym typeface="Quicksand"/>
            </a:endParaRPr>
          </a:p>
        </p:txBody>
      </p:sp>
      <p:sp>
        <p:nvSpPr>
          <p:cNvPr id="991" name="Google Shape;991;p118"/>
          <p:cNvSpPr/>
          <p:nvPr/>
        </p:nvSpPr>
        <p:spPr>
          <a:xfrm flipH="1">
            <a:off x="2670230" y="1357913"/>
            <a:ext cx="2724369" cy="170719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0"/>
                                        </p:tgtEl>
                                        <p:attrNameLst>
                                          <p:attrName>style.visibility</p:attrName>
                                        </p:attrNameLst>
                                      </p:cBhvr>
                                      <p:to>
                                        <p:strVal val="visible"/>
                                      </p:to>
                                    </p:set>
                                    <p:animEffect filter="fade" transition="in">
                                      <p:cBhvr>
                                        <p:cTn dur="1000"/>
                                        <p:tgtEl>
                                          <p:spTgt spid="990"/>
                                        </p:tgtEl>
                                      </p:cBhvr>
                                    </p:animEffect>
                                  </p:childTnLst>
                                </p:cTn>
                              </p:par>
                              <p:par>
                                <p:cTn fill="hold" nodeType="withEffect" presetClass="entr" presetID="10" presetSubtype="0">
                                  <p:stCondLst>
                                    <p:cond delay="0"/>
                                  </p:stCondLst>
                                  <p:childTnLst>
                                    <p:set>
                                      <p:cBhvr>
                                        <p:cTn dur="1" fill="hold">
                                          <p:stCondLst>
                                            <p:cond delay="0"/>
                                          </p:stCondLst>
                                        </p:cTn>
                                        <p:tgtEl>
                                          <p:spTgt spid="991"/>
                                        </p:tgtEl>
                                        <p:attrNameLst>
                                          <p:attrName>style.visibility</p:attrName>
                                        </p:attrNameLst>
                                      </p:cBhvr>
                                      <p:to>
                                        <p:strVal val="visible"/>
                                      </p:to>
                                    </p:set>
                                    <p:animEffect filter="fade" transition="in">
                                      <p:cBhvr>
                                        <p:cTn dur="1000"/>
                                        <p:tgtEl>
                                          <p:spTgt spid="9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8"/>
                                        </p:tgtEl>
                                        <p:attrNameLst>
                                          <p:attrName>style.visibility</p:attrName>
                                        </p:attrNameLst>
                                      </p:cBhvr>
                                      <p:to>
                                        <p:strVal val="visible"/>
                                      </p:to>
                                    </p:set>
                                    <p:animEffect filter="fade" transition="in">
                                      <p:cBhvr>
                                        <p:cTn dur="1000"/>
                                        <p:tgtEl>
                                          <p:spTgt spid="988"/>
                                        </p:tgtEl>
                                      </p:cBhvr>
                                    </p:animEffect>
                                  </p:childTnLst>
                                </p:cTn>
                              </p:par>
                              <p:par>
                                <p:cTn fill="hold" nodeType="withEffect" presetClass="entr" presetID="10" presetSubtype="0">
                                  <p:stCondLst>
                                    <p:cond delay="0"/>
                                  </p:stCondLst>
                                  <p:childTnLst>
                                    <p:set>
                                      <p:cBhvr>
                                        <p:cTn dur="1" fill="hold">
                                          <p:stCondLst>
                                            <p:cond delay="0"/>
                                          </p:stCondLst>
                                        </p:cTn>
                                        <p:tgtEl>
                                          <p:spTgt spid="987"/>
                                        </p:tgtEl>
                                        <p:attrNameLst>
                                          <p:attrName>style.visibility</p:attrName>
                                        </p:attrNameLst>
                                      </p:cBhvr>
                                      <p:to>
                                        <p:strVal val="visible"/>
                                      </p:to>
                                    </p:set>
                                    <p:animEffect filter="fade" transition="in">
                                      <p:cBhvr>
                                        <p:cTn dur="1000"/>
                                        <p:tgtEl>
                                          <p:spTgt spid="9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995" name="Shape 995"/>
        <p:cNvGrpSpPr/>
        <p:nvPr/>
      </p:nvGrpSpPr>
      <p:grpSpPr>
        <a:xfrm>
          <a:off x="0" y="0"/>
          <a:ext cx="0" cy="0"/>
          <a:chOff x="0" y="0"/>
          <a:chExt cx="0" cy="0"/>
        </a:xfrm>
      </p:grpSpPr>
      <p:sp>
        <p:nvSpPr>
          <p:cNvPr id="996" name="Google Shape;996;p119"/>
          <p:cNvSpPr txBox="1"/>
          <p:nvPr>
            <p:ph idx="1" type="body"/>
          </p:nvPr>
        </p:nvSpPr>
        <p:spPr>
          <a:xfrm>
            <a:off x="1294550" y="1038275"/>
            <a:ext cx="6003900" cy="335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i="0" lang="en" sz="2400">
                <a:latin typeface="Quicksand"/>
                <a:ea typeface="Quicksand"/>
                <a:cs typeface="Quicksand"/>
                <a:sym typeface="Quicksand"/>
              </a:rPr>
              <a:t>Today, we looked at a game with opening and closing lockers and used what we know about </a:t>
            </a:r>
            <a:r>
              <a:rPr b="1" i="0" lang="en" sz="2400">
                <a:latin typeface="Quicksand"/>
                <a:ea typeface="Quicksand"/>
                <a:cs typeface="Quicksand"/>
                <a:sym typeface="Quicksand"/>
              </a:rPr>
              <a:t>factor pairs.</a:t>
            </a:r>
            <a:endParaRPr b="1" i="0" sz="2400">
              <a:latin typeface="Quicksand"/>
              <a:ea typeface="Quicksand"/>
              <a:cs typeface="Quicksand"/>
              <a:sym typeface="Quicksand"/>
            </a:endParaRPr>
          </a:p>
          <a:p>
            <a:pPr indent="0" lvl="0" marL="0" rtl="0" algn="l">
              <a:spcBef>
                <a:spcPts val="1600"/>
              </a:spcBef>
              <a:spcAft>
                <a:spcPts val="0"/>
              </a:spcAft>
              <a:buNone/>
            </a:pPr>
            <a:r>
              <a:t/>
            </a:r>
            <a:endParaRPr i="0" sz="2400">
              <a:latin typeface="Quicksand"/>
              <a:ea typeface="Quicksand"/>
              <a:cs typeface="Quicksand"/>
              <a:sym typeface="Quicksand"/>
            </a:endParaRPr>
          </a:p>
          <a:p>
            <a:pPr indent="0" lvl="0" marL="0" rtl="0" algn="l">
              <a:spcBef>
                <a:spcPts val="1600"/>
              </a:spcBef>
              <a:spcAft>
                <a:spcPts val="0"/>
              </a:spcAft>
              <a:buNone/>
            </a:pPr>
            <a:r>
              <a:rPr i="0" lang="en" sz="2400">
                <a:latin typeface="Quicksand"/>
                <a:ea typeface="Quicksand"/>
                <a:cs typeface="Quicksand"/>
                <a:sym typeface="Quicksand"/>
              </a:rPr>
              <a:t>Next, let’s learn about </a:t>
            </a:r>
            <a:r>
              <a:rPr b="1" i="0" lang="en" sz="2400">
                <a:latin typeface="Quicksand"/>
                <a:ea typeface="Quicksand"/>
                <a:cs typeface="Quicksand"/>
                <a:sym typeface="Quicksand"/>
              </a:rPr>
              <a:t>factors</a:t>
            </a:r>
            <a:r>
              <a:rPr i="0" lang="en" sz="2400">
                <a:latin typeface="Quicksand"/>
                <a:ea typeface="Quicksand"/>
                <a:cs typeface="Quicksand"/>
                <a:sym typeface="Quicksand"/>
              </a:rPr>
              <a:t> and multiples of numbers 1 - 100.</a:t>
            </a:r>
            <a:endParaRPr i="0" sz="2400">
              <a:solidFill>
                <a:srgbClr val="000000"/>
              </a:solidFill>
              <a:latin typeface="Quicksand"/>
              <a:ea typeface="Quicksand"/>
              <a:cs typeface="Quicksand"/>
              <a:sym typeface="Quicksand"/>
            </a:endParaRPr>
          </a:p>
          <a:p>
            <a:pPr indent="0" lvl="0" marL="0" rtl="0" algn="l">
              <a:spcBef>
                <a:spcPts val="1600"/>
              </a:spcBef>
              <a:spcAft>
                <a:spcPts val="1600"/>
              </a:spcAft>
              <a:buNone/>
            </a:pPr>
            <a:r>
              <a:t/>
            </a:r>
            <a:endParaRPr i="0" sz="2400">
              <a:solidFill>
                <a:srgbClr val="000000"/>
              </a:solidFill>
              <a:latin typeface="Quicksand"/>
              <a:ea typeface="Quicksand"/>
              <a:cs typeface="Quicksand"/>
              <a:sym typeface="Quicksand"/>
            </a:endParaRPr>
          </a:p>
        </p:txBody>
      </p:sp>
      <p:sp>
        <p:nvSpPr>
          <p:cNvPr id="997" name="Google Shape;997;p119"/>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998" name="Google Shape;998;p119"/>
          <p:cNvSpPr txBox="1"/>
          <p:nvPr/>
        </p:nvSpPr>
        <p:spPr>
          <a:xfrm>
            <a:off x="247700" y="485075"/>
            <a:ext cx="7326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119"/>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1003" name="Shape 1003"/>
        <p:cNvGrpSpPr/>
        <p:nvPr/>
      </p:nvGrpSpPr>
      <p:grpSpPr>
        <a:xfrm>
          <a:off x="0" y="0"/>
          <a:ext cx="0" cy="0"/>
          <a:chOff x="0" y="0"/>
          <a:chExt cx="0" cy="0"/>
        </a:xfrm>
      </p:grpSpPr>
      <p:sp>
        <p:nvSpPr>
          <p:cNvPr id="1004" name="Google Shape;1004;p120"/>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Find Factors and Multiples</a:t>
            </a:r>
            <a:endParaRPr sz="4400">
              <a:latin typeface="Hepta Slab"/>
              <a:ea typeface="Hepta Slab"/>
              <a:cs typeface="Hepta Slab"/>
              <a:sym typeface="Hepta Slab"/>
            </a:endParaRPr>
          </a:p>
        </p:txBody>
      </p:sp>
      <p:sp>
        <p:nvSpPr>
          <p:cNvPr id="1005" name="Google Shape;1005;p120"/>
          <p:cNvSpPr txBox="1"/>
          <p:nvPr/>
        </p:nvSpPr>
        <p:spPr>
          <a:xfrm>
            <a:off x="2778450" y="29063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find factors and multiples of whole numbers from 1-100.</a:t>
            </a:r>
            <a:endParaRPr>
              <a:latin typeface="Quicksand"/>
              <a:ea typeface="Quicksand"/>
              <a:cs typeface="Quicksand"/>
              <a:sym typeface="Quicksand"/>
            </a:endParaRPr>
          </a:p>
        </p:txBody>
      </p:sp>
      <p:sp>
        <p:nvSpPr>
          <p:cNvPr id="1006" name="Google Shape;1006;p120"/>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12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OA.B.4</a:t>
            </a:r>
            <a:endParaRPr sz="1100">
              <a:latin typeface="Quicksand"/>
              <a:ea typeface="Quicksand"/>
              <a:cs typeface="Quicksand"/>
              <a:sym typeface="Quicksand"/>
            </a:endParaRPr>
          </a:p>
        </p:txBody>
      </p:sp>
      <p:sp>
        <p:nvSpPr>
          <p:cNvPr id="1008" name="Google Shape;1008;p120"/>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2" name="Shape 1012"/>
        <p:cNvGrpSpPr/>
        <p:nvPr/>
      </p:nvGrpSpPr>
      <p:grpSpPr>
        <a:xfrm>
          <a:off x="0" y="0"/>
          <a:ext cx="0" cy="0"/>
          <a:chOff x="0" y="0"/>
          <a:chExt cx="0" cy="0"/>
        </a:xfrm>
      </p:grpSpPr>
      <p:sp>
        <p:nvSpPr>
          <p:cNvPr id="1013" name="Google Shape;1013;p121"/>
          <p:cNvSpPr txBox="1"/>
          <p:nvPr>
            <p:ph type="ctrTitle"/>
          </p:nvPr>
        </p:nvSpPr>
        <p:spPr>
          <a:xfrm>
            <a:off x="685800" y="497017"/>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Number Talk</a:t>
            </a:r>
            <a:endParaRPr b="0" sz="3400">
              <a:solidFill>
                <a:schemeClr val="accent5"/>
              </a:solidFill>
              <a:latin typeface="Hepta Slab"/>
              <a:ea typeface="Hepta Slab"/>
              <a:cs typeface="Hepta Slab"/>
              <a:sym typeface="Hepta Slab"/>
            </a:endParaRPr>
          </a:p>
        </p:txBody>
      </p:sp>
      <p:sp>
        <p:nvSpPr>
          <p:cNvPr id="1014" name="Google Shape;1014;p12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15" name="Google Shape;1015;p121"/>
          <p:cNvSpPr txBox="1"/>
          <p:nvPr/>
        </p:nvSpPr>
        <p:spPr>
          <a:xfrm>
            <a:off x="3317275" y="1294550"/>
            <a:ext cx="2519700" cy="49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latin typeface="Quicksand"/>
                <a:ea typeface="Quicksand"/>
                <a:cs typeface="Quicksand"/>
                <a:sym typeface="Quicksand"/>
              </a:rPr>
              <a:t>12 ÷ 3</a:t>
            </a:r>
            <a:endParaRPr sz="2600">
              <a:latin typeface="Quicksand"/>
              <a:ea typeface="Quicksand"/>
              <a:cs typeface="Quicksand"/>
              <a:sym typeface="Quicksand"/>
            </a:endParaRPr>
          </a:p>
        </p:txBody>
      </p:sp>
      <p:sp>
        <p:nvSpPr>
          <p:cNvPr id="1016" name="Google Shape;1016;p12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0" name="Shape 1020"/>
        <p:cNvGrpSpPr/>
        <p:nvPr/>
      </p:nvGrpSpPr>
      <p:grpSpPr>
        <a:xfrm>
          <a:off x="0" y="0"/>
          <a:ext cx="0" cy="0"/>
          <a:chOff x="0" y="0"/>
          <a:chExt cx="0" cy="0"/>
        </a:xfrm>
      </p:grpSpPr>
      <p:sp>
        <p:nvSpPr>
          <p:cNvPr id="1021" name="Google Shape;1021;p122"/>
          <p:cNvSpPr txBox="1"/>
          <p:nvPr>
            <p:ph type="ctrTitle"/>
          </p:nvPr>
        </p:nvSpPr>
        <p:spPr>
          <a:xfrm>
            <a:off x="685800" y="45079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Number Talk</a:t>
            </a:r>
            <a:endParaRPr b="0" sz="3400">
              <a:solidFill>
                <a:schemeClr val="accent5"/>
              </a:solidFill>
              <a:latin typeface="Hepta Slab"/>
              <a:ea typeface="Hepta Slab"/>
              <a:cs typeface="Hepta Slab"/>
              <a:sym typeface="Hepta Slab"/>
            </a:endParaRPr>
          </a:p>
        </p:txBody>
      </p:sp>
      <p:sp>
        <p:nvSpPr>
          <p:cNvPr id="1022" name="Google Shape;1022;p12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23" name="Google Shape;1023;p122"/>
          <p:cNvSpPr txBox="1"/>
          <p:nvPr/>
        </p:nvSpPr>
        <p:spPr>
          <a:xfrm>
            <a:off x="3317275" y="1294550"/>
            <a:ext cx="2519700" cy="49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latin typeface="Quicksand"/>
                <a:ea typeface="Quicksand"/>
                <a:cs typeface="Quicksand"/>
                <a:sym typeface="Quicksand"/>
              </a:rPr>
              <a:t>30</a:t>
            </a:r>
            <a:r>
              <a:rPr lang="en" sz="2600">
                <a:latin typeface="Quicksand"/>
                <a:ea typeface="Quicksand"/>
                <a:cs typeface="Quicksand"/>
                <a:sym typeface="Quicksand"/>
              </a:rPr>
              <a:t> ÷ 3</a:t>
            </a:r>
            <a:endParaRPr sz="2600">
              <a:latin typeface="Quicksand"/>
              <a:ea typeface="Quicksand"/>
              <a:cs typeface="Quicksand"/>
              <a:sym typeface="Quicksand"/>
            </a:endParaRPr>
          </a:p>
        </p:txBody>
      </p:sp>
      <p:sp>
        <p:nvSpPr>
          <p:cNvPr id="1024" name="Google Shape;1024;p12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8" name="Shape 1028"/>
        <p:cNvGrpSpPr/>
        <p:nvPr/>
      </p:nvGrpSpPr>
      <p:grpSpPr>
        <a:xfrm>
          <a:off x="0" y="0"/>
          <a:ext cx="0" cy="0"/>
          <a:chOff x="0" y="0"/>
          <a:chExt cx="0" cy="0"/>
        </a:xfrm>
      </p:grpSpPr>
      <p:sp>
        <p:nvSpPr>
          <p:cNvPr id="1029" name="Google Shape;1029;p123"/>
          <p:cNvSpPr txBox="1"/>
          <p:nvPr>
            <p:ph type="ctrTitle"/>
          </p:nvPr>
        </p:nvSpPr>
        <p:spPr>
          <a:xfrm>
            <a:off x="685800" y="46234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Number Talk</a:t>
            </a:r>
            <a:endParaRPr b="0" sz="3400">
              <a:solidFill>
                <a:schemeClr val="accent5"/>
              </a:solidFill>
              <a:latin typeface="Hepta Slab"/>
              <a:ea typeface="Hepta Slab"/>
              <a:cs typeface="Hepta Slab"/>
              <a:sym typeface="Hepta Slab"/>
            </a:endParaRPr>
          </a:p>
        </p:txBody>
      </p:sp>
      <p:sp>
        <p:nvSpPr>
          <p:cNvPr id="1030" name="Google Shape;1030;p12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31" name="Google Shape;1031;p123"/>
          <p:cNvSpPr txBox="1"/>
          <p:nvPr/>
        </p:nvSpPr>
        <p:spPr>
          <a:xfrm>
            <a:off x="3317275" y="1294550"/>
            <a:ext cx="2519700" cy="49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latin typeface="Quicksand"/>
                <a:ea typeface="Quicksand"/>
                <a:cs typeface="Quicksand"/>
                <a:sym typeface="Quicksand"/>
              </a:rPr>
              <a:t>60</a:t>
            </a:r>
            <a:r>
              <a:rPr lang="en" sz="2600">
                <a:latin typeface="Quicksand"/>
                <a:ea typeface="Quicksand"/>
                <a:cs typeface="Quicksand"/>
                <a:sym typeface="Quicksand"/>
              </a:rPr>
              <a:t> ÷ 3</a:t>
            </a:r>
            <a:endParaRPr sz="2600">
              <a:latin typeface="Quicksand"/>
              <a:ea typeface="Quicksand"/>
              <a:cs typeface="Quicksand"/>
              <a:sym typeface="Quicksand"/>
            </a:endParaRPr>
          </a:p>
        </p:txBody>
      </p:sp>
      <p:sp>
        <p:nvSpPr>
          <p:cNvPr id="1032" name="Google Shape;1032;p123"/>
          <p:cNvSpPr txBox="1"/>
          <p:nvPr/>
        </p:nvSpPr>
        <p:spPr>
          <a:xfrm>
            <a:off x="8040725" y="3434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6" name="Shape 1036"/>
        <p:cNvGrpSpPr/>
        <p:nvPr/>
      </p:nvGrpSpPr>
      <p:grpSpPr>
        <a:xfrm>
          <a:off x="0" y="0"/>
          <a:ext cx="0" cy="0"/>
          <a:chOff x="0" y="0"/>
          <a:chExt cx="0" cy="0"/>
        </a:xfrm>
      </p:grpSpPr>
      <p:sp>
        <p:nvSpPr>
          <p:cNvPr id="1037" name="Google Shape;1037;p124"/>
          <p:cNvSpPr txBox="1"/>
          <p:nvPr>
            <p:ph type="ctrTitle"/>
          </p:nvPr>
        </p:nvSpPr>
        <p:spPr>
          <a:xfrm>
            <a:off x="685800" y="497017"/>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Number Talk</a:t>
            </a:r>
            <a:endParaRPr b="0" sz="3400">
              <a:solidFill>
                <a:schemeClr val="accent5"/>
              </a:solidFill>
              <a:latin typeface="Hepta Slab"/>
              <a:ea typeface="Hepta Slab"/>
              <a:cs typeface="Hepta Slab"/>
              <a:sym typeface="Hepta Slab"/>
            </a:endParaRPr>
          </a:p>
        </p:txBody>
      </p:sp>
      <p:sp>
        <p:nvSpPr>
          <p:cNvPr id="1038" name="Google Shape;1038;p12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39" name="Google Shape;1039;p124"/>
          <p:cNvSpPr txBox="1"/>
          <p:nvPr/>
        </p:nvSpPr>
        <p:spPr>
          <a:xfrm>
            <a:off x="3317275" y="1294550"/>
            <a:ext cx="2519700" cy="49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latin typeface="Quicksand"/>
                <a:ea typeface="Quicksand"/>
                <a:cs typeface="Quicksand"/>
                <a:sym typeface="Quicksand"/>
              </a:rPr>
              <a:t>7</a:t>
            </a:r>
            <a:r>
              <a:rPr lang="en" sz="2600">
                <a:latin typeface="Quicksand"/>
                <a:ea typeface="Quicksand"/>
                <a:cs typeface="Quicksand"/>
                <a:sym typeface="Quicksand"/>
              </a:rPr>
              <a:t>2 ÷ 3</a:t>
            </a:r>
            <a:endParaRPr sz="2600">
              <a:latin typeface="Quicksand"/>
              <a:ea typeface="Quicksand"/>
              <a:cs typeface="Quicksand"/>
              <a:sym typeface="Quicksand"/>
            </a:endParaRPr>
          </a:p>
        </p:txBody>
      </p:sp>
      <p:sp>
        <p:nvSpPr>
          <p:cNvPr id="1040" name="Google Shape;1040;p12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41" name="Google Shape;1041;p124"/>
          <p:cNvSpPr txBox="1"/>
          <p:nvPr/>
        </p:nvSpPr>
        <p:spPr>
          <a:xfrm>
            <a:off x="553325" y="3944275"/>
            <a:ext cx="8118900" cy="110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200">
              <a:solidFill>
                <a:schemeClr val="dk1"/>
              </a:solidFill>
              <a:highlight>
                <a:srgbClr val="FFFFFF"/>
              </a:highlight>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How does knowing the first and the third quotients help you find the last quotient?</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1"/>
                                        </p:tgtEl>
                                        <p:attrNameLst>
                                          <p:attrName>style.visibility</p:attrName>
                                        </p:attrNameLst>
                                      </p:cBhvr>
                                      <p:to>
                                        <p:strVal val="visible"/>
                                      </p:to>
                                    </p:set>
                                    <p:animEffect filter="fade" transition="in">
                                      <p:cBhvr>
                                        <p:cTn dur="1000"/>
                                        <p:tgtEl>
                                          <p:spTgt spid="10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5" name="Shape 1045"/>
        <p:cNvGrpSpPr/>
        <p:nvPr/>
      </p:nvGrpSpPr>
      <p:grpSpPr>
        <a:xfrm>
          <a:off x="0" y="0"/>
          <a:ext cx="0" cy="0"/>
          <a:chOff x="0" y="0"/>
          <a:chExt cx="0" cy="0"/>
        </a:xfrm>
      </p:grpSpPr>
      <p:sp>
        <p:nvSpPr>
          <p:cNvPr id="1046" name="Google Shape;1046;p125"/>
          <p:cNvSpPr txBox="1"/>
          <p:nvPr>
            <p:ph type="ctrTitle"/>
          </p:nvPr>
        </p:nvSpPr>
        <p:spPr>
          <a:xfrm>
            <a:off x="685800" y="450800"/>
            <a:ext cx="7278000" cy="1035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Factor and Multiple Statements </a:t>
            </a:r>
            <a:endParaRPr b="0" sz="3400">
              <a:solidFill>
                <a:schemeClr val="accent5"/>
              </a:solidFill>
              <a:latin typeface="Hepta Slab"/>
              <a:ea typeface="Hepta Slab"/>
              <a:cs typeface="Hepta Slab"/>
              <a:sym typeface="Hepta Slab"/>
            </a:endParaRPr>
          </a:p>
        </p:txBody>
      </p:sp>
      <p:sp>
        <p:nvSpPr>
          <p:cNvPr id="1047" name="Google Shape;1047;p12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48" name="Google Shape;1048;p125"/>
          <p:cNvSpPr txBox="1"/>
          <p:nvPr/>
        </p:nvSpPr>
        <p:spPr>
          <a:xfrm>
            <a:off x="175025"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1049" name="Google Shape;1049;p125"/>
          <p:cNvSpPr txBox="1"/>
          <p:nvPr/>
        </p:nvSpPr>
        <p:spPr>
          <a:xfrm>
            <a:off x="2104850" y="4320525"/>
            <a:ext cx="1398600" cy="2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Quicksand"/>
              <a:ea typeface="Quicksand"/>
              <a:cs typeface="Quicksand"/>
              <a:sym typeface="Quicksand"/>
            </a:endParaRPr>
          </a:p>
        </p:txBody>
      </p:sp>
      <p:sp>
        <p:nvSpPr>
          <p:cNvPr id="1050" name="Google Shape;1050;p125"/>
          <p:cNvSpPr txBox="1"/>
          <p:nvPr/>
        </p:nvSpPr>
        <p:spPr>
          <a:xfrm>
            <a:off x="3840913" y="4320525"/>
            <a:ext cx="13986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1051" name="Google Shape;1051;p125"/>
          <p:cNvPicPr preferRelativeResize="0"/>
          <p:nvPr/>
        </p:nvPicPr>
        <p:blipFill>
          <a:blip r:embed="rId3">
            <a:alphaModFix/>
          </a:blip>
          <a:stretch>
            <a:fillRect/>
          </a:stretch>
        </p:blipFill>
        <p:spPr>
          <a:xfrm>
            <a:off x="533400" y="1374810"/>
            <a:ext cx="3956075" cy="2672575"/>
          </a:xfrm>
          <a:prstGeom prst="rect">
            <a:avLst/>
          </a:prstGeom>
          <a:noFill/>
          <a:ln>
            <a:noFill/>
          </a:ln>
        </p:spPr>
      </p:pic>
      <p:pic>
        <p:nvPicPr>
          <p:cNvPr id="1052" name="Google Shape;1052;p125"/>
          <p:cNvPicPr preferRelativeResize="0"/>
          <p:nvPr/>
        </p:nvPicPr>
        <p:blipFill>
          <a:blip r:embed="rId4">
            <a:alphaModFix/>
          </a:blip>
          <a:stretch>
            <a:fillRect/>
          </a:stretch>
        </p:blipFill>
        <p:spPr>
          <a:xfrm>
            <a:off x="4630275" y="1374800"/>
            <a:ext cx="3986425" cy="2091650"/>
          </a:xfrm>
          <a:prstGeom prst="rect">
            <a:avLst/>
          </a:prstGeom>
          <a:noFill/>
          <a:ln>
            <a:noFill/>
          </a:ln>
        </p:spPr>
      </p:pic>
      <p:sp>
        <p:nvSpPr>
          <p:cNvPr id="1053" name="Google Shape;1053;p12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54" name="Google Shape;1054;p125"/>
          <p:cNvSpPr txBox="1"/>
          <p:nvPr/>
        </p:nvSpPr>
        <p:spPr>
          <a:xfrm>
            <a:off x="402750" y="3944275"/>
            <a:ext cx="8344800" cy="110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200">
              <a:solidFill>
                <a:schemeClr val="dk1"/>
              </a:solidFill>
              <a:highlight>
                <a:srgbClr val="FFFFFF"/>
              </a:highlight>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was your favorite statement you came up with? Why was it your favorite?</a:t>
            </a:r>
            <a:endParaRPr b="1">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did you and your partner notice and wonder about this activity?</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4"/>
                                        </p:tgtEl>
                                        <p:attrNameLst>
                                          <p:attrName>style.visibility</p:attrName>
                                        </p:attrNameLst>
                                      </p:cBhvr>
                                      <p:to>
                                        <p:strVal val="visible"/>
                                      </p:to>
                                    </p:set>
                                    <p:animEffect filter="fade" transition="in">
                                      <p:cBhvr>
                                        <p:cTn dur="1000"/>
                                        <p:tgtEl>
                                          <p:spTgt spid="10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8" name="Shape 1058"/>
        <p:cNvGrpSpPr/>
        <p:nvPr/>
      </p:nvGrpSpPr>
      <p:grpSpPr>
        <a:xfrm>
          <a:off x="0" y="0"/>
          <a:ext cx="0" cy="0"/>
          <a:chOff x="0" y="0"/>
          <a:chExt cx="0" cy="0"/>
        </a:xfrm>
      </p:grpSpPr>
      <p:sp>
        <p:nvSpPr>
          <p:cNvPr id="1059" name="Google Shape;1059;p126"/>
          <p:cNvSpPr txBox="1"/>
          <p:nvPr>
            <p:ph type="ctrTitle"/>
          </p:nvPr>
        </p:nvSpPr>
        <p:spPr>
          <a:xfrm>
            <a:off x="685800" y="672542"/>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chemeClr val="accent5"/>
                </a:solidFill>
                <a:latin typeface="Hepta Slab"/>
                <a:ea typeface="Hepta Slab"/>
                <a:cs typeface="Hepta Slab"/>
                <a:sym typeface="Hepta Slab"/>
              </a:rPr>
              <a:t>Introduce Find the Number, Factor and Multiples</a:t>
            </a:r>
            <a:endParaRPr b="0" sz="3200">
              <a:solidFill>
                <a:schemeClr val="accent5"/>
              </a:solidFill>
              <a:latin typeface="Hepta Slab"/>
              <a:ea typeface="Hepta Slab"/>
              <a:cs typeface="Hepta Slab"/>
              <a:sym typeface="Hepta Slab"/>
            </a:endParaRPr>
          </a:p>
        </p:txBody>
      </p:sp>
      <p:sp>
        <p:nvSpPr>
          <p:cNvPr id="1060" name="Google Shape;1060;p12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61" name="Google Shape;1061;p12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062" name="Google Shape;1062;p126"/>
          <p:cNvPicPr preferRelativeResize="0"/>
          <p:nvPr/>
        </p:nvPicPr>
        <p:blipFill>
          <a:blip r:embed="rId3">
            <a:alphaModFix/>
          </a:blip>
          <a:stretch>
            <a:fillRect/>
          </a:stretch>
        </p:blipFill>
        <p:spPr>
          <a:xfrm>
            <a:off x="581300" y="1905075"/>
            <a:ext cx="5699701" cy="1540000"/>
          </a:xfrm>
          <a:prstGeom prst="rect">
            <a:avLst/>
          </a:prstGeom>
          <a:noFill/>
          <a:ln>
            <a:noFill/>
          </a:ln>
        </p:spPr>
      </p:pic>
      <p:pic>
        <p:nvPicPr>
          <p:cNvPr id="1063" name="Google Shape;1063;p126"/>
          <p:cNvPicPr preferRelativeResize="0"/>
          <p:nvPr/>
        </p:nvPicPr>
        <p:blipFill>
          <a:blip r:embed="rId4">
            <a:alphaModFix/>
          </a:blip>
          <a:stretch>
            <a:fillRect/>
          </a:stretch>
        </p:blipFill>
        <p:spPr>
          <a:xfrm>
            <a:off x="6377700" y="1717275"/>
            <a:ext cx="2273425" cy="2177425"/>
          </a:xfrm>
          <a:prstGeom prst="rect">
            <a:avLst/>
          </a:prstGeom>
          <a:noFill/>
          <a:ln>
            <a:noFill/>
          </a:ln>
        </p:spPr>
      </p:pic>
      <p:sp>
        <p:nvSpPr>
          <p:cNvPr id="1064" name="Google Shape;1064;p126"/>
          <p:cNvSpPr txBox="1"/>
          <p:nvPr/>
        </p:nvSpPr>
        <p:spPr>
          <a:xfrm>
            <a:off x="402750" y="4172875"/>
            <a:ext cx="8344800" cy="860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200">
              <a:solidFill>
                <a:schemeClr val="dk1"/>
              </a:solidFill>
              <a:highlight>
                <a:srgbClr val="FFFFFF"/>
              </a:highlight>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was your strategy for choosing numbers as you played the game?</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4"/>
                                        </p:tgtEl>
                                        <p:attrNameLst>
                                          <p:attrName>style.visibility</p:attrName>
                                        </p:attrNameLst>
                                      </p:cBhvr>
                                      <p:to>
                                        <p:strVal val="visible"/>
                                      </p:to>
                                    </p:set>
                                    <p:animEffect filter="fade" transition="in">
                                      <p:cBhvr>
                                        <p:cTn dur="1000"/>
                                        <p:tgtEl>
                                          <p:spTgt spid="10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8" name="Shape 1068"/>
        <p:cNvGrpSpPr/>
        <p:nvPr/>
      </p:nvGrpSpPr>
      <p:grpSpPr>
        <a:xfrm>
          <a:off x="0" y="0"/>
          <a:ext cx="0" cy="0"/>
          <a:chOff x="0" y="0"/>
          <a:chExt cx="0" cy="0"/>
        </a:xfrm>
      </p:grpSpPr>
      <p:sp>
        <p:nvSpPr>
          <p:cNvPr id="1069" name="Google Shape;1069;p127"/>
          <p:cNvSpPr txBox="1"/>
          <p:nvPr>
            <p:ph type="ctrTitle"/>
          </p:nvPr>
        </p:nvSpPr>
        <p:spPr>
          <a:xfrm>
            <a:off x="685800" y="497017"/>
            <a:ext cx="7772400" cy="779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4"/>
                </a:solidFill>
                <a:latin typeface="Hepta Slab"/>
                <a:ea typeface="Hepta Slab"/>
                <a:cs typeface="Hepta Slab"/>
                <a:sym typeface="Hepta Slab"/>
              </a:rPr>
              <a:t>Let’s Put it All Together</a:t>
            </a:r>
            <a:endParaRPr b="0" sz="3400">
              <a:solidFill>
                <a:schemeClr val="accent4"/>
              </a:solidFill>
              <a:latin typeface="Hepta Slab"/>
              <a:ea typeface="Hepta Slab"/>
              <a:cs typeface="Hepta Slab"/>
              <a:sym typeface="Hepta Slab"/>
            </a:endParaRPr>
          </a:p>
        </p:txBody>
      </p:sp>
      <p:sp>
        <p:nvSpPr>
          <p:cNvPr id="1070" name="Google Shape;1070;p127"/>
          <p:cNvSpPr txBox="1"/>
          <p:nvPr/>
        </p:nvSpPr>
        <p:spPr>
          <a:xfrm>
            <a:off x="99150" y="176275"/>
            <a:ext cx="10686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71" name="Google Shape;1071;p127"/>
          <p:cNvSpPr/>
          <p:nvPr/>
        </p:nvSpPr>
        <p:spPr>
          <a:xfrm flipH="1">
            <a:off x="947807" y="2395751"/>
            <a:ext cx="2458068" cy="194794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127"/>
          <p:cNvSpPr txBox="1"/>
          <p:nvPr/>
        </p:nvSpPr>
        <p:spPr>
          <a:xfrm>
            <a:off x="1096088" y="2641450"/>
            <a:ext cx="2161500" cy="145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With your partner, take turns using each number 1</a:t>
            </a:r>
            <a:r>
              <a:rPr b="1" lang="en">
                <a:latin typeface="Quicksand"/>
                <a:ea typeface="Quicksand"/>
                <a:cs typeface="Quicksand"/>
                <a:sym typeface="Quicksand"/>
              </a:rPr>
              <a:t>, 2, 5, and </a:t>
            </a:r>
            <a:r>
              <a:rPr b="1" lang="en">
                <a:latin typeface="Quicksand"/>
                <a:ea typeface="Quicksand"/>
                <a:cs typeface="Quicksand"/>
                <a:sym typeface="Quicksand"/>
              </a:rPr>
              <a:t>10 to answer the prompts.</a:t>
            </a:r>
            <a:endParaRPr b="1">
              <a:latin typeface="Quicksand"/>
              <a:ea typeface="Quicksand"/>
              <a:cs typeface="Quicksand"/>
              <a:sym typeface="Quicksand"/>
            </a:endParaRPr>
          </a:p>
        </p:txBody>
      </p:sp>
      <p:pic>
        <p:nvPicPr>
          <p:cNvPr id="1073" name="Google Shape;1073;p127"/>
          <p:cNvPicPr preferRelativeResize="0"/>
          <p:nvPr/>
        </p:nvPicPr>
        <p:blipFill>
          <a:blip r:embed="rId3">
            <a:alphaModFix/>
          </a:blip>
          <a:stretch>
            <a:fillRect/>
          </a:stretch>
        </p:blipFill>
        <p:spPr>
          <a:xfrm>
            <a:off x="3828800" y="3239048"/>
            <a:ext cx="2161500" cy="1359527"/>
          </a:xfrm>
          <a:prstGeom prst="rect">
            <a:avLst/>
          </a:prstGeom>
          <a:noFill/>
          <a:ln>
            <a:noFill/>
          </a:ln>
        </p:spPr>
      </p:pic>
      <p:pic>
        <p:nvPicPr>
          <p:cNvPr id="1074" name="Google Shape;1074;p127"/>
          <p:cNvPicPr preferRelativeResize="0"/>
          <p:nvPr/>
        </p:nvPicPr>
        <p:blipFill>
          <a:blip r:embed="rId4">
            <a:alphaModFix/>
          </a:blip>
          <a:stretch>
            <a:fillRect/>
          </a:stretch>
        </p:blipFill>
        <p:spPr>
          <a:xfrm>
            <a:off x="1481902" y="1321588"/>
            <a:ext cx="6084201" cy="779144"/>
          </a:xfrm>
          <a:prstGeom prst="rect">
            <a:avLst/>
          </a:prstGeom>
          <a:noFill/>
          <a:ln>
            <a:noFill/>
          </a:ln>
        </p:spPr>
      </p:pic>
      <p:sp>
        <p:nvSpPr>
          <p:cNvPr id="1075" name="Google Shape;1075;p127"/>
          <p:cNvSpPr txBox="1"/>
          <p:nvPr/>
        </p:nvSpPr>
        <p:spPr>
          <a:xfrm>
            <a:off x="7790375" y="267250"/>
            <a:ext cx="12309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Lesson Synthesis</a:t>
            </a:r>
            <a:endParaRPr sz="1600">
              <a:solidFill>
                <a:srgbClr val="B7B7B7"/>
              </a:solidFill>
              <a:latin typeface="Nixie One"/>
              <a:ea typeface="Nixie One"/>
              <a:cs typeface="Nixie One"/>
              <a:sym typeface="Nixie One"/>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079" name="Shape 1079"/>
        <p:cNvGrpSpPr/>
        <p:nvPr/>
      </p:nvGrpSpPr>
      <p:grpSpPr>
        <a:xfrm>
          <a:off x="0" y="0"/>
          <a:ext cx="0" cy="0"/>
          <a:chOff x="0" y="0"/>
          <a:chExt cx="0" cy="0"/>
        </a:xfrm>
      </p:grpSpPr>
      <p:sp>
        <p:nvSpPr>
          <p:cNvPr id="1080" name="Google Shape;1080;p128"/>
          <p:cNvSpPr txBox="1"/>
          <p:nvPr>
            <p:ph idx="1" type="body"/>
          </p:nvPr>
        </p:nvSpPr>
        <p:spPr>
          <a:xfrm>
            <a:off x="1294550" y="1038275"/>
            <a:ext cx="6003900" cy="335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i="0" lang="en" sz="2400">
                <a:latin typeface="Quicksand"/>
                <a:ea typeface="Quicksand"/>
                <a:cs typeface="Quicksand"/>
                <a:sym typeface="Quicksand"/>
              </a:rPr>
              <a:t>Today, we used terms </a:t>
            </a:r>
            <a:r>
              <a:rPr b="1" i="0" lang="en" sz="2400">
                <a:latin typeface="Quicksand"/>
                <a:ea typeface="Quicksand"/>
                <a:cs typeface="Quicksand"/>
                <a:sym typeface="Quicksand"/>
              </a:rPr>
              <a:t>factors</a:t>
            </a:r>
            <a:r>
              <a:rPr i="0" lang="en" sz="2400">
                <a:latin typeface="Quicksand"/>
                <a:ea typeface="Quicksand"/>
                <a:cs typeface="Quicksand"/>
                <a:sym typeface="Quicksand"/>
              </a:rPr>
              <a:t> and </a:t>
            </a:r>
            <a:r>
              <a:rPr b="1" i="0" lang="en" sz="2400">
                <a:latin typeface="Quicksand"/>
                <a:ea typeface="Quicksand"/>
                <a:cs typeface="Quicksand"/>
                <a:sym typeface="Quicksand"/>
              </a:rPr>
              <a:t>multiples</a:t>
            </a:r>
            <a:r>
              <a:rPr i="0" lang="en" sz="2400">
                <a:latin typeface="Quicksand"/>
                <a:ea typeface="Quicksand"/>
                <a:cs typeface="Quicksand"/>
                <a:sym typeface="Quicksand"/>
              </a:rPr>
              <a:t> to describe numbers within 100. </a:t>
            </a:r>
            <a:endParaRPr i="0" sz="2400">
              <a:latin typeface="Quicksand"/>
              <a:ea typeface="Quicksand"/>
              <a:cs typeface="Quicksand"/>
              <a:sym typeface="Quicksand"/>
            </a:endParaRPr>
          </a:p>
          <a:p>
            <a:pPr indent="0" lvl="0" marL="0" rtl="0" algn="l">
              <a:spcBef>
                <a:spcPts val="1600"/>
              </a:spcBef>
              <a:spcAft>
                <a:spcPts val="0"/>
              </a:spcAft>
              <a:buNone/>
            </a:pPr>
            <a:r>
              <a:t/>
            </a:r>
            <a:endParaRPr i="0" sz="2400">
              <a:latin typeface="Quicksand"/>
              <a:ea typeface="Quicksand"/>
              <a:cs typeface="Quicksand"/>
              <a:sym typeface="Quicksand"/>
            </a:endParaRPr>
          </a:p>
          <a:p>
            <a:pPr indent="0" lvl="0" marL="0" rtl="0" algn="l">
              <a:spcBef>
                <a:spcPts val="1600"/>
              </a:spcBef>
              <a:spcAft>
                <a:spcPts val="0"/>
              </a:spcAft>
              <a:buNone/>
            </a:pPr>
            <a:r>
              <a:rPr i="0" lang="en" sz="2400">
                <a:latin typeface="Quicksand"/>
                <a:ea typeface="Quicksand"/>
                <a:cs typeface="Quicksand"/>
                <a:sym typeface="Quicksand"/>
              </a:rPr>
              <a:t>Next, let’s use what we know about the </a:t>
            </a:r>
            <a:r>
              <a:rPr b="1" i="0" lang="en" sz="2400">
                <a:latin typeface="Quicksand"/>
                <a:ea typeface="Quicksand"/>
                <a:cs typeface="Quicksand"/>
                <a:sym typeface="Quicksand"/>
              </a:rPr>
              <a:t>area</a:t>
            </a:r>
            <a:r>
              <a:rPr i="0" lang="en" sz="2400">
                <a:latin typeface="Quicksand"/>
                <a:ea typeface="Quicksand"/>
                <a:cs typeface="Quicksand"/>
                <a:sym typeface="Quicksand"/>
              </a:rPr>
              <a:t> of rectangles and </a:t>
            </a:r>
            <a:r>
              <a:rPr b="1" i="0" lang="en" sz="2400">
                <a:latin typeface="Quicksand"/>
                <a:ea typeface="Quicksand"/>
                <a:cs typeface="Quicksand"/>
                <a:sym typeface="Quicksand"/>
              </a:rPr>
              <a:t>factor pairs </a:t>
            </a:r>
            <a:r>
              <a:rPr i="0" lang="en" sz="2400">
                <a:latin typeface="Quicksand"/>
                <a:ea typeface="Quicksand"/>
                <a:cs typeface="Quicksand"/>
                <a:sym typeface="Quicksand"/>
              </a:rPr>
              <a:t>to make art.</a:t>
            </a:r>
            <a:endParaRPr i="0" sz="2400">
              <a:latin typeface="Quicksand"/>
              <a:ea typeface="Quicksand"/>
              <a:cs typeface="Quicksand"/>
              <a:sym typeface="Quicksand"/>
            </a:endParaRPr>
          </a:p>
          <a:p>
            <a:pPr indent="0" lvl="0" marL="0" rtl="0" algn="l">
              <a:spcBef>
                <a:spcPts val="1600"/>
              </a:spcBef>
              <a:spcAft>
                <a:spcPts val="1600"/>
              </a:spcAft>
              <a:buNone/>
            </a:pPr>
            <a:r>
              <a:t/>
            </a:r>
            <a:endParaRPr i="0" sz="2400">
              <a:solidFill>
                <a:srgbClr val="000000"/>
              </a:solidFill>
              <a:latin typeface="Quicksand"/>
              <a:ea typeface="Quicksand"/>
              <a:cs typeface="Quicksand"/>
              <a:sym typeface="Quicksand"/>
            </a:endParaRPr>
          </a:p>
        </p:txBody>
      </p:sp>
      <p:sp>
        <p:nvSpPr>
          <p:cNvPr id="1081" name="Google Shape;1081;p128"/>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1082" name="Google Shape;1082;p128"/>
          <p:cNvSpPr txBox="1"/>
          <p:nvPr/>
        </p:nvSpPr>
        <p:spPr>
          <a:xfrm>
            <a:off x="247700" y="485075"/>
            <a:ext cx="732600" cy="5532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128"/>
          <p:cNvSpPr/>
          <p:nvPr/>
        </p:nvSpPr>
        <p:spPr>
          <a:xfrm>
            <a:off x="302562" y="348800"/>
            <a:ext cx="853819" cy="794178"/>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1087" name="Shape 1087"/>
        <p:cNvGrpSpPr/>
        <p:nvPr/>
      </p:nvGrpSpPr>
      <p:grpSpPr>
        <a:xfrm>
          <a:off x="0" y="0"/>
          <a:ext cx="0" cy="0"/>
          <a:chOff x="0" y="0"/>
          <a:chExt cx="0" cy="0"/>
        </a:xfrm>
      </p:grpSpPr>
      <p:sp>
        <p:nvSpPr>
          <p:cNvPr id="1088" name="Google Shape;1088;p129"/>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Mondrian’s Art</a:t>
            </a:r>
            <a:endParaRPr sz="4400">
              <a:latin typeface="Hepta Slab"/>
              <a:ea typeface="Hepta Slab"/>
              <a:cs typeface="Hepta Slab"/>
              <a:sym typeface="Hepta Slab"/>
            </a:endParaRPr>
          </a:p>
          <a:p>
            <a:pPr indent="0" lvl="0" marL="0" rtl="0" algn="ctr">
              <a:spcBef>
                <a:spcPts val="0"/>
              </a:spcBef>
              <a:spcAft>
                <a:spcPts val="0"/>
              </a:spcAft>
              <a:buClr>
                <a:schemeClr val="dk1"/>
              </a:buClr>
              <a:buSzPts val="1100"/>
              <a:buFont typeface="Arial"/>
              <a:buNone/>
            </a:pPr>
            <a:r>
              <a:rPr lang="en" sz="2000">
                <a:solidFill>
                  <a:srgbClr val="434343"/>
                </a:solidFill>
                <a:latin typeface="Hepta Slab"/>
                <a:ea typeface="Hepta Slab"/>
                <a:cs typeface="Hepta Slab"/>
                <a:sym typeface="Hepta Slab"/>
              </a:rPr>
              <a:t>(optional)</a:t>
            </a:r>
            <a:endParaRPr sz="4400">
              <a:latin typeface="Hepta Slab"/>
              <a:ea typeface="Hepta Slab"/>
              <a:cs typeface="Hepta Slab"/>
              <a:sym typeface="Hepta Slab"/>
            </a:endParaRPr>
          </a:p>
        </p:txBody>
      </p:sp>
      <p:sp>
        <p:nvSpPr>
          <p:cNvPr id="1089" name="Google Shape;1089;p129"/>
          <p:cNvSpPr txBox="1"/>
          <p:nvPr/>
        </p:nvSpPr>
        <p:spPr>
          <a:xfrm>
            <a:off x="2778450" y="2906325"/>
            <a:ext cx="42534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make art with rectangles.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1090" name="Google Shape;1090;p129"/>
          <p:cNvSpPr/>
          <p:nvPr/>
        </p:nvSpPr>
        <p:spPr>
          <a:xfrm>
            <a:off x="2391277" y="298417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12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OA.B.4</a:t>
            </a:r>
            <a:endParaRPr sz="1100">
              <a:latin typeface="Quicksand"/>
              <a:ea typeface="Quicksand"/>
              <a:cs typeface="Quicksand"/>
              <a:sym typeface="Quicksand"/>
            </a:endParaRPr>
          </a:p>
        </p:txBody>
      </p:sp>
      <p:sp>
        <p:nvSpPr>
          <p:cNvPr id="1092" name="Google Shape;1092;p129"/>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6" name="Shape 1096"/>
        <p:cNvGrpSpPr/>
        <p:nvPr/>
      </p:nvGrpSpPr>
      <p:grpSpPr>
        <a:xfrm>
          <a:off x="0" y="0"/>
          <a:ext cx="0" cy="0"/>
          <a:chOff x="0" y="0"/>
          <a:chExt cx="0" cy="0"/>
        </a:xfrm>
      </p:grpSpPr>
      <p:sp>
        <p:nvSpPr>
          <p:cNvPr id="1097" name="Google Shape;1097;p13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98" name="Google Shape;1098;p130"/>
          <p:cNvSpPr txBox="1"/>
          <p:nvPr/>
        </p:nvSpPr>
        <p:spPr>
          <a:xfrm>
            <a:off x="554800" y="531700"/>
            <a:ext cx="84144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chemeClr val="accent5"/>
                </a:solidFill>
                <a:latin typeface="Hepta Slab"/>
                <a:ea typeface="Hepta Slab"/>
                <a:cs typeface="Hepta Slab"/>
                <a:sym typeface="Hepta Slab"/>
              </a:rPr>
              <a:t>Notice and Wonder</a:t>
            </a:r>
            <a:endParaRPr sz="3400">
              <a:solidFill>
                <a:schemeClr val="accent5"/>
              </a:solidFill>
              <a:latin typeface="Hepta Slab"/>
              <a:ea typeface="Hepta Slab"/>
              <a:cs typeface="Hepta Slab"/>
              <a:sym typeface="Hepta Slab"/>
            </a:endParaRPr>
          </a:p>
        </p:txBody>
      </p:sp>
      <p:pic>
        <p:nvPicPr>
          <p:cNvPr id="1099" name="Google Shape;1099;p130"/>
          <p:cNvPicPr preferRelativeResize="0"/>
          <p:nvPr/>
        </p:nvPicPr>
        <p:blipFill>
          <a:blip r:embed="rId3">
            <a:alphaModFix/>
          </a:blip>
          <a:stretch>
            <a:fillRect/>
          </a:stretch>
        </p:blipFill>
        <p:spPr>
          <a:xfrm>
            <a:off x="1147824" y="1479850"/>
            <a:ext cx="4658200" cy="2735375"/>
          </a:xfrm>
          <a:prstGeom prst="rect">
            <a:avLst/>
          </a:prstGeom>
          <a:noFill/>
          <a:ln>
            <a:noFill/>
          </a:ln>
        </p:spPr>
      </p:pic>
      <p:sp>
        <p:nvSpPr>
          <p:cNvPr id="1100" name="Google Shape;1100;p13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01" name="Google Shape;1101;p130"/>
          <p:cNvSpPr txBox="1"/>
          <p:nvPr/>
        </p:nvSpPr>
        <p:spPr>
          <a:xfrm>
            <a:off x="2284513" y="1004075"/>
            <a:ext cx="4575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Hepta Slab"/>
                <a:ea typeface="Hepta Slab"/>
                <a:cs typeface="Hepta Slab"/>
                <a:sym typeface="Hepta Slab"/>
              </a:rPr>
              <a:t>What do you notice? What do you wonder?</a:t>
            </a:r>
            <a:endParaRPr>
              <a:latin typeface="Hepta Slab"/>
              <a:ea typeface="Hepta Slab"/>
              <a:cs typeface="Hepta Slab"/>
              <a:sym typeface="Hepta Slab"/>
            </a:endParaRPr>
          </a:p>
        </p:txBody>
      </p:sp>
      <p:pic>
        <p:nvPicPr>
          <p:cNvPr id="1102" name="Google Shape;1102;p130"/>
          <p:cNvPicPr preferRelativeResize="0"/>
          <p:nvPr/>
        </p:nvPicPr>
        <p:blipFill>
          <a:blip r:embed="rId4">
            <a:alphaModFix/>
          </a:blip>
          <a:stretch>
            <a:fillRect/>
          </a:stretch>
        </p:blipFill>
        <p:spPr>
          <a:xfrm>
            <a:off x="6270858" y="2108725"/>
            <a:ext cx="1677567" cy="1556384"/>
          </a:xfrm>
          <a:prstGeom prst="rect">
            <a:avLst/>
          </a:prstGeom>
          <a:noFill/>
          <a:ln>
            <a:noFill/>
          </a:ln>
        </p:spPr>
      </p:pic>
      <p:sp>
        <p:nvSpPr>
          <p:cNvPr id="1103" name="Google Shape;1103;p130"/>
          <p:cNvSpPr txBox="1"/>
          <p:nvPr/>
        </p:nvSpPr>
        <p:spPr>
          <a:xfrm>
            <a:off x="402750" y="3944275"/>
            <a:ext cx="8344800" cy="110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200">
              <a:solidFill>
                <a:schemeClr val="dk1"/>
              </a:solidFill>
              <a:highlight>
                <a:srgbClr val="FFFFFF"/>
              </a:highlight>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How do you think this art connect with what we have been studying? Why are we looking at art in math class?</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3"/>
                                        </p:tgtEl>
                                        <p:attrNameLst>
                                          <p:attrName>style.visibility</p:attrName>
                                        </p:attrNameLst>
                                      </p:cBhvr>
                                      <p:to>
                                        <p:strVal val="visible"/>
                                      </p:to>
                                    </p:set>
                                    <p:animEffect filter="fade" transition="in">
                                      <p:cBhvr>
                                        <p:cTn dur="1000"/>
                                        <p:tgtEl>
                                          <p:spTgt spid="11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7" name="Shape 1107"/>
        <p:cNvGrpSpPr/>
        <p:nvPr/>
      </p:nvGrpSpPr>
      <p:grpSpPr>
        <a:xfrm>
          <a:off x="0" y="0"/>
          <a:ext cx="0" cy="0"/>
          <a:chOff x="0" y="0"/>
          <a:chExt cx="0" cy="0"/>
        </a:xfrm>
      </p:grpSpPr>
      <p:sp>
        <p:nvSpPr>
          <p:cNvPr id="1108" name="Google Shape;1108;p131"/>
          <p:cNvSpPr txBox="1"/>
          <p:nvPr/>
        </p:nvSpPr>
        <p:spPr>
          <a:xfrm>
            <a:off x="288950" y="427650"/>
            <a:ext cx="7998300" cy="3000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chemeClr val="accent5"/>
                </a:solidFill>
                <a:latin typeface="Hepta Slab"/>
                <a:ea typeface="Hepta Slab"/>
                <a:cs typeface="Hepta Slab"/>
                <a:sym typeface="Hepta Slab"/>
              </a:rPr>
              <a:t>My Mondrian Outline</a:t>
            </a:r>
            <a:endParaRPr sz="3200">
              <a:solidFill>
                <a:schemeClr val="accent5"/>
              </a:solidFill>
              <a:latin typeface="Hepta Slab"/>
              <a:ea typeface="Hepta Slab"/>
              <a:cs typeface="Hepta Slab"/>
              <a:sym typeface="Hepta Slab"/>
            </a:endParaRPr>
          </a:p>
        </p:txBody>
      </p:sp>
      <p:sp>
        <p:nvSpPr>
          <p:cNvPr id="1109" name="Google Shape;1109;p13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110" name="Google Shape;1110;p131"/>
          <p:cNvPicPr preferRelativeResize="0"/>
          <p:nvPr/>
        </p:nvPicPr>
        <p:blipFill rotWithShape="1">
          <a:blip r:embed="rId3">
            <a:alphaModFix/>
          </a:blip>
          <a:srcRect b="0" l="0" r="0" t="0"/>
          <a:stretch/>
        </p:blipFill>
        <p:spPr>
          <a:xfrm>
            <a:off x="648875" y="1200050"/>
            <a:ext cx="6175674" cy="3318276"/>
          </a:xfrm>
          <a:prstGeom prst="rect">
            <a:avLst/>
          </a:prstGeom>
          <a:noFill/>
          <a:ln>
            <a:noFill/>
          </a:ln>
        </p:spPr>
      </p:pic>
      <p:sp>
        <p:nvSpPr>
          <p:cNvPr id="1111" name="Google Shape;1111;p131"/>
          <p:cNvSpPr txBox="1"/>
          <p:nvPr/>
        </p:nvSpPr>
        <p:spPr>
          <a:xfrm>
            <a:off x="6900225" y="1200050"/>
            <a:ext cx="1783500" cy="358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200">
              <a:solidFill>
                <a:schemeClr val="dk1"/>
              </a:solidFill>
              <a:highlight>
                <a:srgbClr val="FFFFFF"/>
              </a:highlight>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Compare your work with a partner. What is alike or different about your outlines?</a:t>
            </a:r>
            <a:endParaRPr b="1">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t/>
            </a:r>
            <a:endParaRPr b="1">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How can you determine if any of the rectangles have the same area?</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1"/>
                                        </p:tgtEl>
                                        <p:attrNameLst>
                                          <p:attrName>style.visibility</p:attrName>
                                        </p:attrNameLst>
                                      </p:cBhvr>
                                      <p:to>
                                        <p:strVal val="visible"/>
                                      </p:to>
                                    </p:set>
                                    <p:animEffect filter="fade" transition="in">
                                      <p:cBhvr>
                                        <p:cTn dur="1000"/>
                                        <p:tgtEl>
                                          <p:spTgt spid="11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5" name="Shape 1115"/>
        <p:cNvGrpSpPr/>
        <p:nvPr/>
      </p:nvGrpSpPr>
      <p:grpSpPr>
        <a:xfrm>
          <a:off x="0" y="0"/>
          <a:ext cx="0" cy="0"/>
          <a:chOff x="0" y="0"/>
          <a:chExt cx="0" cy="0"/>
        </a:xfrm>
      </p:grpSpPr>
      <p:sp>
        <p:nvSpPr>
          <p:cNvPr id="1116" name="Google Shape;1116;p132"/>
          <p:cNvSpPr txBox="1"/>
          <p:nvPr>
            <p:ph type="ctrTitle"/>
          </p:nvPr>
        </p:nvSpPr>
        <p:spPr>
          <a:xfrm>
            <a:off x="685800" y="439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Analyse the Rectangles</a:t>
            </a:r>
            <a:endParaRPr>
              <a:solidFill>
                <a:schemeClr val="accent5"/>
              </a:solidFill>
            </a:endParaRPr>
          </a:p>
        </p:txBody>
      </p:sp>
      <p:sp>
        <p:nvSpPr>
          <p:cNvPr id="1117" name="Google Shape;1117;p132"/>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118" name="Google Shape;1118;p132"/>
          <p:cNvPicPr preferRelativeResize="0"/>
          <p:nvPr/>
        </p:nvPicPr>
        <p:blipFill>
          <a:blip r:embed="rId3">
            <a:alphaModFix/>
          </a:blip>
          <a:stretch>
            <a:fillRect/>
          </a:stretch>
        </p:blipFill>
        <p:spPr>
          <a:xfrm>
            <a:off x="828125" y="1346363"/>
            <a:ext cx="4076700" cy="2981325"/>
          </a:xfrm>
          <a:prstGeom prst="rect">
            <a:avLst/>
          </a:prstGeom>
          <a:noFill/>
          <a:ln>
            <a:noFill/>
          </a:ln>
        </p:spPr>
      </p:pic>
      <p:pic>
        <p:nvPicPr>
          <p:cNvPr id="1119" name="Google Shape;1119;p132"/>
          <p:cNvPicPr preferRelativeResize="0"/>
          <p:nvPr/>
        </p:nvPicPr>
        <p:blipFill>
          <a:blip r:embed="rId4">
            <a:alphaModFix/>
          </a:blip>
          <a:stretch>
            <a:fillRect/>
          </a:stretch>
        </p:blipFill>
        <p:spPr>
          <a:xfrm>
            <a:off x="5540550" y="1404150"/>
            <a:ext cx="2782578" cy="2981325"/>
          </a:xfrm>
          <a:prstGeom prst="rect">
            <a:avLst/>
          </a:prstGeom>
          <a:noFill/>
          <a:ln>
            <a:noFill/>
          </a:ln>
        </p:spPr>
      </p:pic>
      <p:sp>
        <p:nvSpPr>
          <p:cNvPr id="1120" name="Google Shape;1120;p13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4" name="Shape 1124"/>
        <p:cNvGrpSpPr/>
        <p:nvPr/>
      </p:nvGrpSpPr>
      <p:grpSpPr>
        <a:xfrm>
          <a:off x="0" y="0"/>
          <a:ext cx="0" cy="0"/>
          <a:chOff x="0" y="0"/>
          <a:chExt cx="0" cy="0"/>
        </a:xfrm>
      </p:grpSpPr>
      <p:sp>
        <p:nvSpPr>
          <p:cNvPr id="1125" name="Google Shape;1125;p133"/>
          <p:cNvSpPr txBox="1"/>
          <p:nvPr>
            <p:ph type="ctrTitle"/>
          </p:nvPr>
        </p:nvSpPr>
        <p:spPr>
          <a:xfrm>
            <a:off x="685800" y="531717"/>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400">
                <a:solidFill>
                  <a:schemeClr val="accent5"/>
                </a:solidFill>
                <a:latin typeface="Hepta Slab"/>
                <a:ea typeface="Hepta Slab"/>
                <a:cs typeface="Hepta Slab"/>
                <a:sym typeface="Hepta Slab"/>
              </a:rPr>
              <a:t> Gallery Walk</a:t>
            </a:r>
            <a:endParaRPr>
              <a:solidFill>
                <a:schemeClr val="accent5"/>
              </a:solidFill>
            </a:endParaRPr>
          </a:p>
        </p:txBody>
      </p:sp>
      <p:sp>
        <p:nvSpPr>
          <p:cNvPr id="1126" name="Google Shape;1126;p13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27" name="Google Shape;1127;p133"/>
          <p:cNvSpPr txBox="1"/>
          <p:nvPr/>
        </p:nvSpPr>
        <p:spPr>
          <a:xfrm>
            <a:off x="234800" y="1491450"/>
            <a:ext cx="8628600" cy="1603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200">
              <a:solidFill>
                <a:schemeClr val="dk1"/>
              </a:solidFill>
              <a:highlight>
                <a:srgbClr val="FFFFFF"/>
              </a:highlight>
            </a:endParaRPr>
          </a:p>
          <a:p>
            <a:pPr indent="-317500" lvl="0" marL="457200" rtl="0" algn="ctr">
              <a:lnSpc>
                <a:spcPct val="115000"/>
              </a:lnSpc>
              <a:spcBef>
                <a:spcPts val="0"/>
              </a:spcBef>
              <a:spcAft>
                <a:spcPts val="0"/>
              </a:spcAft>
              <a:buClr>
                <a:schemeClr val="dk1"/>
              </a:buClr>
              <a:buSzPts val="1400"/>
              <a:buFont typeface="Hepta Slab"/>
              <a:buChar char="●"/>
            </a:pPr>
            <a:r>
              <a:rPr lang="en">
                <a:solidFill>
                  <a:schemeClr val="dk1"/>
                </a:solidFill>
                <a:latin typeface="Hepta Slab"/>
                <a:ea typeface="Hepta Slab"/>
                <a:cs typeface="Hepta Slab"/>
                <a:sym typeface="Hepta Slab"/>
              </a:rPr>
              <a:t>You will now walk around and look at the art the class has made. </a:t>
            </a:r>
            <a:endParaRPr>
              <a:solidFill>
                <a:schemeClr val="dk1"/>
              </a:solidFill>
              <a:latin typeface="Hepta Slab"/>
              <a:ea typeface="Hepta Slab"/>
              <a:cs typeface="Hepta Slab"/>
              <a:sym typeface="Hepta Slab"/>
            </a:endParaRPr>
          </a:p>
          <a:p>
            <a:pPr indent="-317500" lvl="0" marL="457200" rtl="0" algn="ctr">
              <a:lnSpc>
                <a:spcPct val="115000"/>
              </a:lnSpc>
              <a:spcBef>
                <a:spcPts val="0"/>
              </a:spcBef>
              <a:spcAft>
                <a:spcPts val="0"/>
              </a:spcAft>
              <a:buClr>
                <a:schemeClr val="dk1"/>
              </a:buClr>
              <a:buSzPts val="1400"/>
              <a:buFont typeface="Hepta Slab"/>
              <a:buChar char="●"/>
            </a:pPr>
            <a:r>
              <a:rPr lang="en">
                <a:solidFill>
                  <a:schemeClr val="dk1"/>
                </a:solidFill>
                <a:latin typeface="Hepta Slab"/>
                <a:ea typeface="Hepta Slab"/>
                <a:cs typeface="Hepta Slab"/>
                <a:sym typeface="Hepta Slab"/>
              </a:rPr>
              <a:t>As you do so, consider questions that you might ask the artists about their design. </a:t>
            </a:r>
            <a:endParaRPr>
              <a:solidFill>
                <a:schemeClr val="dk1"/>
              </a:solidFill>
              <a:latin typeface="Hepta Slab"/>
              <a:ea typeface="Hepta Slab"/>
              <a:cs typeface="Hepta Slab"/>
              <a:sym typeface="Hepta Slab"/>
            </a:endParaRPr>
          </a:p>
          <a:p>
            <a:pPr indent="-317500" lvl="0" marL="457200" rtl="0" algn="ctr">
              <a:lnSpc>
                <a:spcPct val="115000"/>
              </a:lnSpc>
              <a:spcBef>
                <a:spcPts val="0"/>
              </a:spcBef>
              <a:spcAft>
                <a:spcPts val="0"/>
              </a:spcAft>
              <a:buClr>
                <a:schemeClr val="dk1"/>
              </a:buClr>
              <a:buSzPts val="1400"/>
              <a:buFont typeface="Hepta Slab"/>
              <a:buChar char="●"/>
            </a:pPr>
            <a:r>
              <a:rPr lang="en">
                <a:solidFill>
                  <a:schemeClr val="dk1"/>
                </a:solidFill>
                <a:latin typeface="Hepta Slab"/>
                <a:ea typeface="Hepta Slab"/>
                <a:cs typeface="Hepta Slab"/>
                <a:sym typeface="Hepta Slab"/>
              </a:rPr>
              <a:t>Choose at least one piece of artwork and write a question about it on a sticky note.</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p:txBody>
      </p:sp>
      <p:sp>
        <p:nvSpPr>
          <p:cNvPr id="1128" name="Google Shape;1128;p133"/>
          <p:cNvSpPr txBox="1"/>
          <p:nvPr/>
        </p:nvSpPr>
        <p:spPr>
          <a:xfrm>
            <a:off x="392525" y="3870050"/>
            <a:ext cx="8628600" cy="1143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was the most challenging part of creating the artwork?</a:t>
            </a:r>
            <a:endParaRPr b="1">
              <a:solidFill>
                <a:schemeClr val="dk1"/>
              </a:solidFill>
              <a:latin typeface="Hepta Slab"/>
              <a:ea typeface="Hepta Slab"/>
              <a:cs typeface="Hepta Slab"/>
              <a:sym typeface="Hepta Slab"/>
            </a:endParaRPr>
          </a:p>
          <a:p>
            <a:pPr indent="0" lvl="0" marL="0" rtl="0" algn="ctr">
              <a:lnSpc>
                <a:spcPct val="115000"/>
              </a:lnSpc>
              <a:spcBef>
                <a:spcPts val="0"/>
              </a:spcBef>
              <a:spcAft>
                <a:spcPts val="0"/>
              </a:spcAft>
              <a:buNone/>
            </a:pPr>
            <a:r>
              <a:rPr b="1" lang="en">
                <a:solidFill>
                  <a:schemeClr val="dk1"/>
                </a:solidFill>
                <a:latin typeface="Hepta Slab"/>
                <a:ea typeface="Hepta Slab"/>
                <a:cs typeface="Hepta Slab"/>
                <a:sym typeface="Hepta Slab"/>
              </a:rPr>
              <a:t>What connections do you see between the mathematics and art we </a:t>
            </a:r>
            <a:r>
              <a:rPr b="1" lang="en">
                <a:solidFill>
                  <a:schemeClr val="dk1"/>
                </a:solidFill>
                <a:latin typeface="Hepta Slab"/>
                <a:ea typeface="Hepta Slab"/>
                <a:cs typeface="Hepta Slab"/>
                <a:sym typeface="Hepta Slab"/>
              </a:rPr>
              <a:t>experienced</a:t>
            </a:r>
            <a:r>
              <a:rPr b="1" lang="en">
                <a:solidFill>
                  <a:schemeClr val="dk1"/>
                </a:solidFill>
                <a:latin typeface="Hepta Slab"/>
                <a:ea typeface="Hepta Slab"/>
                <a:cs typeface="Hepta Slab"/>
                <a:sym typeface="Hepta Slab"/>
              </a:rPr>
              <a:t> today?</a:t>
            </a:r>
            <a:endParaRPr b="1">
              <a:solidFill>
                <a:schemeClr val="dk1"/>
              </a:solidFill>
              <a:latin typeface="Hepta Slab"/>
              <a:ea typeface="Hepta Slab"/>
              <a:cs typeface="Hepta Slab"/>
              <a:sym typeface="Hepta Slab"/>
            </a:endParaRPr>
          </a:p>
          <a:p>
            <a:pPr indent="0" lvl="0" marL="0" rtl="0" algn="ctr">
              <a:spcBef>
                <a:spcPts val="0"/>
              </a:spcBef>
              <a:spcAft>
                <a:spcPts val="0"/>
              </a:spcAft>
              <a:buNone/>
            </a:pPr>
            <a:r>
              <a:t/>
            </a:r>
            <a:endParaRPr b="1">
              <a:solidFill>
                <a:schemeClr val="dk1"/>
              </a:solidFill>
              <a:latin typeface="Hepta Slab"/>
              <a:ea typeface="Hepta Slab"/>
              <a:cs typeface="Hepta Slab"/>
              <a:sym typeface="Hepta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8"/>
                                        </p:tgtEl>
                                        <p:attrNameLst>
                                          <p:attrName>style.visibility</p:attrName>
                                        </p:attrNameLst>
                                      </p:cBhvr>
                                      <p:to>
                                        <p:strVal val="visible"/>
                                      </p:to>
                                    </p:set>
                                    <p:animEffect filter="fade" transition="in">
                                      <p:cBhvr>
                                        <p:cTn dur="1000"/>
                                        <p:tgtEl>
                                          <p:spTgt spid="11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132" name="Shape 1132"/>
        <p:cNvGrpSpPr/>
        <p:nvPr/>
      </p:nvGrpSpPr>
      <p:grpSpPr>
        <a:xfrm>
          <a:off x="0" y="0"/>
          <a:ext cx="0" cy="0"/>
          <a:chOff x="0" y="0"/>
          <a:chExt cx="0" cy="0"/>
        </a:xfrm>
      </p:grpSpPr>
      <p:sp>
        <p:nvSpPr>
          <p:cNvPr id="1133" name="Google Shape;1133;p134"/>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pic>
        <p:nvPicPr>
          <p:cNvPr id="1134" name="Google Shape;1134;p134"/>
          <p:cNvPicPr preferRelativeResize="0"/>
          <p:nvPr/>
        </p:nvPicPr>
        <p:blipFill>
          <a:blip r:embed="rId3">
            <a:alphaModFix/>
          </a:blip>
          <a:stretch>
            <a:fillRect/>
          </a:stretch>
        </p:blipFill>
        <p:spPr>
          <a:xfrm>
            <a:off x="482975" y="1443750"/>
            <a:ext cx="8195251" cy="2213550"/>
          </a:xfrm>
          <a:prstGeom prst="rect">
            <a:avLst/>
          </a:prstGeom>
          <a:noFill/>
          <a:ln>
            <a:noFill/>
          </a:ln>
        </p:spPr>
      </p:pic>
      <p:sp>
        <p:nvSpPr>
          <p:cNvPr id="1135" name="Google Shape;1135;p134"/>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