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3"/>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Lst>
  <p:sldSz cy="5143500" cx="9144000"/>
  <p:notesSz cx="6858000" cy="9144000"/>
  <p:embeddedFontLst>
    <p:embeddedFont>
      <p:font typeface="Raleway"/>
      <p:regular r:id="rId166"/>
      <p:bold r:id="rId167"/>
      <p:italic r:id="rId168"/>
      <p:boldItalic r:id="rId169"/>
    </p:embeddedFont>
    <p:embeddedFont>
      <p:font typeface="Raleway ExtraBold"/>
      <p:bold r:id="rId170"/>
      <p:boldItalic r:id="rId171"/>
    </p:embeddedFont>
    <p:embeddedFont>
      <p:font typeface="Amatic SC"/>
      <p:regular r:id="rId172"/>
      <p:bold r:id="rId173"/>
    </p:embeddedFont>
    <p:embeddedFont>
      <p:font typeface="Nixie One"/>
      <p:regular r:id="rId174"/>
    </p:embeddedFont>
    <p:embeddedFont>
      <p:font typeface="Hepta Slab"/>
      <p:regular r:id="rId175"/>
      <p:bold r:id="rId176"/>
    </p:embeddedFont>
    <p:embeddedFont>
      <p:font typeface="Livvic"/>
      <p:regular r:id="rId177"/>
      <p:bold r:id="rId178"/>
      <p:italic r:id="rId179"/>
      <p:boldItalic r:id="rId180"/>
    </p:embeddedFont>
    <p:embeddedFont>
      <p:font typeface="Quicksand"/>
      <p:regular r:id="rId181"/>
      <p:bold r:id="rId182"/>
    </p:embeddedFont>
    <p:embeddedFont>
      <p:font typeface="Caveat Brush"/>
      <p:regular r:id="rId183"/>
    </p:embeddedFont>
    <p:embeddedFont>
      <p:font typeface="Love Ya Like A Sister"/>
      <p:regular r:id="rId1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84" Type="http://schemas.openxmlformats.org/officeDocument/2006/relationships/font" Target="fonts/LoveYaLikeASister-regular.fntdata"/><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183" Type="http://schemas.openxmlformats.org/officeDocument/2006/relationships/font" Target="fonts/CaveatBrush-regular.fntdata"/><Relationship Id="rId32" Type="http://schemas.openxmlformats.org/officeDocument/2006/relationships/slide" Target="slides/slide27.xml"/><Relationship Id="rId182" Type="http://schemas.openxmlformats.org/officeDocument/2006/relationships/font" Target="fonts/Quicksand-bold.fntdata"/><Relationship Id="rId35" Type="http://schemas.openxmlformats.org/officeDocument/2006/relationships/slide" Target="slides/slide30.xml"/><Relationship Id="rId181" Type="http://schemas.openxmlformats.org/officeDocument/2006/relationships/font" Target="fonts/Quicksand-regular.fntdata"/><Relationship Id="rId34" Type="http://schemas.openxmlformats.org/officeDocument/2006/relationships/slide" Target="slides/slide29.xml"/><Relationship Id="rId180" Type="http://schemas.openxmlformats.org/officeDocument/2006/relationships/font" Target="fonts/Livvic-boldItalic.fntdata"/><Relationship Id="rId37" Type="http://schemas.openxmlformats.org/officeDocument/2006/relationships/slide" Target="slides/slide32.xml"/><Relationship Id="rId176" Type="http://schemas.openxmlformats.org/officeDocument/2006/relationships/font" Target="fonts/HeptaSlab-bold.fntdata"/><Relationship Id="rId36" Type="http://schemas.openxmlformats.org/officeDocument/2006/relationships/slide" Target="slides/slide31.xml"/><Relationship Id="rId175" Type="http://schemas.openxmlformats.org/officeDocument/2006/relationships/font" Target="fonts/HeptaSlab-regular.fntdata"/><Relationship Id="rId39" Type="http://schemas.openxmlformats.org/officeDocument/2006/relationships/slide" Target="slides/slide34.xml"/><Relationship Id="rId174" Type="http://schemas.openxmlformats.org/officeDocument/2006/relationships/font" Target="fonts/NixieOne-regular.fntdata"/><Relationship Id="rId38" Type="http://schemas.openxmlformats.org/officeDocument/2006/relationships/slide" Target="slides/slide33.xml"/><Relationship Id="rId173" Type="http://schemas.openxmlformats.org/officeDocument/2006/relationships/font" Target="fonts/AmaticSC-bold.fntdata"/><Relationship Id="rId179" Type="http://schemas.openxmlformats.org/officeDocument/2006/relationships/font" Target="fonts/Livvic-italic.fntdata"/><Relationship Id="rId178" Type="http://schemas.openxmlformats.org/officeDocument/2006/relationships/font" Target="fonts/Livvic-bold.fntdata"/><Relationship Id="rId177" Type="http://schemas.openxmlformats.org/officeDocument/2006/relationships/font" Target="fonts/Livvic-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4.xml"/><Relationship Id="rId4" Type="http://schemas.openxmlformats.org/officeDocument/2006/relationships/slideMaster" Target="slideMasters/slideMaster2.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font" Target="fonts/AmaticSC-regular.fntdata"/><Relationship Id="rId65" Type="http://schemas.openxmlformats.org/officeDocument/2006/relationships/slide" Target="slides/slide60.xml"/><Relationship Id="rId171" Type="http://schemas.openxmlformats.org/officeDocument/2006/relationships/font" Target="fonts/RalewayExtraBold-boldItalic.fntdata"/><Relationship Id="rId68" Type="http://schemas.openxmlformats.org/officeDocument/2006/relationships/slide" Target="slides/slide63.xml"/><Relationship Id="rId170" Type="http://schemas.openxmlformats.org/officeDocument/2006/relationships/font" Target="fonts/RalewayExtraBold-bold.fntdata"/><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slide" Target="slides/slide160.xml"/><Relationship Id="rId69" Type="http://schemas.openxmlformats.org/officeDocument/2006/relationships/slide" Target="slides/slide64.xml"/><Relationship Id="rId164" Type="http://schemas.openxmlformats.org/officeDocument/2006/relationships/slide" Target="slides/slide159.xml"/><Relationship Id="rId163" Type="http://schemas.openxmlformats.org/officeDocument/2006/relationships/slide" Target="slides/slide158.xml"/><Relationship Id="rId162" Type="http://schemas.openxmlformats.org/officeDocument/2006/relationships/slide" Target="slides/slide157.xml"/><Relationship Id="rId169" Type="http://schemas.openxmlformats.org/officeDocument/2006/relationships/font" Target="fonts/Raleway-boldItalic.fntdata"/><Relationship Id="rId168" Type="http://schemas.openxmlformats.org/officeDocument/2006/relationships/font" Target="fonts/Raleway-italic.fntdata"/><Relationship Id="rId167" Type="http://schemas.openxmlformats.org/officeDocument/2006/relationships/font" Target="fonts/Raleway-bold.fntdata"/><Relationship Id="rId166" Type="http://schemas.openxmlformats.org/officeDocument/2006/relationships/font" Target="fonts/Raleway-regular.fntdata"/><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slide" Target="slides/slide156.xml"/><Relationship Id="rId54" Type="http://schemas.openxmlformats.org/officeDocument/2006/relationships/slide" Target="slides/slide49.xml"/><Relationship Id="rId160" Type="http://schemas.openxmlformats.org/officeDocument/2006/relationships/slide" Target="slides/slide155.xml"/><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8fbd7c5916_0_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8fbd7c5916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ced8cc6f7a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ced8cc6f7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ced8cc6f7a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ced8cc6f7a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ced8cc6f7a_0_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ced8cc6f7a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901e918335_0_1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901e918335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ced8cc6f7a_0_1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ced8cc6f7a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c0aca39adc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c0aca39ad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Display a student’s work from the first activity.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ced8cc6f7a_0_1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ced8cc6f7a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8e3100820c_0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8e3100820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901e918335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901e918335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ced8cc6f7a_0_1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ced8cc6f7a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901e918335_0_2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901e918335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ced8cc6f7a_0_2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ced8cc6f7a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901e918335_0_2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901e918335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ced8cc6f7a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ced8cc6f7a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b061ad0b36_0_2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b061ad0b36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ced8cc6f7a_0_2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ced8cc6f7a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901e918335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901e918335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ae6a61f5b7_0_3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ae6a61f5b7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c0aca39adc_0_2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c0aca39adc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c0aca39adc_0_2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c0aca39adc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c0aca39adc_0_2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c0aca39adc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ced8cc6f7a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ced8cc6f7a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ced8cc6f7a_0_3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ced8cc6f7a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ced8cc6f7a_0_3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ced8cc6f7a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ced8cc6f7a_0_3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ced8cc6f7a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ced8cc6f7a_0_3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ced8cc6f7a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ced8cc6f7a_0_3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ced8cc6f7a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8e3100820c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8e3100820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c0aca39adc_0_3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c0aca39adc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9858233435_0_7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9858233435_0_7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ced8cc6f7a_0_3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ced8cc6f7a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ced8cc6f7a_0_4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ced8cc6f7a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ced8cc6f7a_0_4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ced8cc6f7a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c0aca39adc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c0aca39adc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8e3100820c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8e3100820c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ced8cc6f7a_0_7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ced8cc6f7a_0_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ced8cc6f7a_0_7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2" name="Google Shape;752;gced8cc6f7a_0_7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ced8cc6f7a_0_4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ced8cc6f7a_0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ced8cc6f7a_0_4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ced8cc6f7a_0_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ced8cc6f7a_0_4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ced8cc6f7a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ced8cc6f7a_0_4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ced8cc6f7a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c0aca39adc_0_4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c0aca39adc_0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8e3100820c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8" name="Google Shape;828;g8e3100820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ced8cc6f7a_0_4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ced8cc6f7a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8e3100820c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8e3100820c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ced8cc6f7a_0_5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ced8cc6f7a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ced8cc6f7a_0_5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ced8cc6f7a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ced8cc6f7a_0_5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ced8cc6f7a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ced8cc6f7a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5" name="Google Shape;895;gced8cc6f7a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ced8cc6f7a_0_5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ced8cc6f7a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ced8cc6f7a_0_5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ced8cc6f7a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8e3100820c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8e3100820c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c0aca39adc_0_3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c0aca39adc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ced8cc6f7a_0_5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8" name="Google Shape;948;gced8cc6f7a_0_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c0aca39adc_0_5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c0aca39adc_0_5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c0aca39adc_0_4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c0aca39adc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ced8cc6f7a_0_6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ced8cc6f7a_0_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ced8cc6f7a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ced8cc6f7a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ced8cc6f7a_0_6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ced8cc6f7a_0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ced8cc6f7a_0_6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ced8cc6f7a_0_6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ced8cc6f7a_0_7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8" name="Google Shape;1058;gced8cc6f7a_0_7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ced8cc6f7a_0_7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ced8cc6f7a_0_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c0aca39adc_0_4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c0aca39adc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9" name="Google Shape;1089;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ced8cc6f7a_0_7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gced8cc6f7a_0_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8e3100820c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8e3100820c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ced8cc6f7a_0_7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ced8cc6f7a_0_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c0aca39adc_0_6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c0aca39adc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8e3100820c_0_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8e3100820c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ced8cc6f7a_0_8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ced8cc6f7a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8e3100820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8e3100820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c0aca39adc_0_6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c0aca39adc_0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ced8cc6f7a_0_8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1" name="Google Shape;1181;gced8cc6f7a_0_8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ced8cc6f7a_0_8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ced8cc6f7a_0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ced8cc6f7a_0_8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ced8cc6f7a_0_8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ced8cc6f7a_0_8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6" name="Google Shape;1216;gced8cc6f7a_0_8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8e3100820c_0_3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8e3100820c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8ff048375d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8ff048375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gced8cc6f7a_0_8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7" name="Google Shape;1247;gced8cc6f7a_0_8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8ff048375d_0_1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8ff048375d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ced8cc6f7a_0_9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ced8cc6f7a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c0aca39adc_0_7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1" name="Google Shape;1301;gc0aca39adc_0_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ced8cc6f7a_0_9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ced8cc6f7a_0_9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gced8cc6f7a_0_9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8" name="Google Shape;1318;gced8cc6f7a_0_9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gced8cc6f7a_0_9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6" name="Google Shape;1326;gced8cc6f7a_0_9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ced8cc6f7a_0_9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4" name="Google Shape;1334;gced8cc6f7a_0_9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gced8cc6f7a_0_9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2" name="Google Shape;1342;gced8cc6f7a_0_9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8" name="Shape 1348"/>
        <p:cNvGrpSpPr/>
        <p:nvPr/>
      </p:nvGrpSpPr>
      <p:grpSpPr>
        <a:xfrm>
          <a:off x="0" y="0"/>
          <a:ext cx="0" cy="0"/>
          <a:chOff x="0" y="0"/>
          <a:chExt cx="0" cy="0"/>
        </a:xfrm>
      </p:grpSpPr>
      <p:sp>
        <p:nvSpPr>
          <p:cNvPr id="1349" name="Google Shape;1349;gced8cc6f7a_0_10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0" name="Google Shape;1350;gced8cc6f7a_0_10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ced8cc6f7a_0_10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8" name="Google Shape;1358;gced8cc6f7a_0_10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4" name="Shape 1364"/>
        <p:cNvGrpSpPr/>
        <p:nvPr/>
      </p:nvGrpSpPr>
      <p:grpSpPr>
        <a:xfrm>
          <a:off x="0" y="0"/>
          <a:ext cx="0" cy="0"/>
          <a:chOff x="0" y="0"/>
          <a:chExt cx="0" cy="0"/>
        </a:xfrm>
      </p:grpSpPr>
      <p:sp>
        <p:nvSpPr>
          <p:cNvPr id="1365" name="Google Shape;1365;gced8cc6f7a_0_10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6" name="Google Shape;1366;gced8cc6f7a_0_10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2" name="Shape 1372"/>
        <p:cNvGrpSpPr/>
        <p:nvPr/>
      </p:nvGrpSpPr>
      <p:grpSpPr>
        <a:xfrm>
          <a:off x="0" y="0"/>
          <a:ext cx="0" cy="0"/>
          <a:chOff x="0" y="0"/>
          <a:chExt cx="0" cy="0"/>
        </a:xfrm>
      </p:grpSpPr>
      <p:sp>
        <p:nvSpPr>
          <p:cNvPr id="1373" name="Google Shape;1373;gced8cc6f7a_0_10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4" name="Google Shape;1374;gced8cc6f7a_0_10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gced8cc6f7a_0_10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2" name="Google Shape;1382;gced8cc6f7a_0_10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8ff048375d_0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8ff048375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4" name="Shape 1404"/>
        <p:cNvGrpSpPr/>
        <p:nvPr/>
      </p:nvGrpSpPr>
      <p:grpSpPr>
        <a:xfrm>
          <a:off x="0" y="0"/>
          <a:ext cx="0" cy="0"/>
          <a:chOff x="0" y="0"/>
          <a:chExt cx="0" cy="0"/>
        </a:xfrm>
      </p:grpSpPr>
      <p:sp>
        <p:nvSpPr>
          <p:cNvPr id="1405" name="Google Shape;1405;gc0aca39adc_0_7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6" name="Google Shape;1406;gc0aca39adc_0_7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gced8cc6f7a_0_10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5" name="Google Shape;1415;gced8cc6f7a_0_10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2" name="Shape 1422"/>
        <p:cNvGrpSpPr/>
        <p:nvPr/>
      </p:nvGrpSpPr>
      <p:grpSpPr>
        <a:xfrm>
          <a:off x="0" y="0"/>
          <a:ext cx="0" cy="0"/>
          <a:chOff x="0" y="0"/>
          <a:chExt cx="0" cy="0"/>
        </a:xfrm>
      </p:grpSpPr>
      <p:sp>
        <p:nvSpPr>
          <p:cNvPr id="1423" name="Google Shape;1423;gced8cc6f7a_0_10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4" name="Google Shape;1424;gced8cc6f7a_0_10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1" name="Shape 1431"/>
        <p:cNvGrpSpPr/>
        <p:nvPr/>
      </p:nvGrpSpPr>
      <p:grpSpPr>
        <a:xfrm>
          <a:off x="0" y="0"/>
          <a:ext cx="0" cy="0"/>
          <a:chOff x="0" y="0"/>
          <a:chExt cx="0" cy="0"/>
        </a:xfrm>
      </p:grpSpPr>
      <p:sp>
        <p:nvSpPr>
          <p:cNvPr id="1432" name="Google Shape;1432;gced8cc6f7a_0_10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3" name="Google Shape;1433;gced8cc6f7a_0_1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ced8cc6f7a_0_10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2" name="Google Shape;1442;gced8cc6f7a_0_1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9" name="Shape 1449"/>
        <p:cNvGrpSpPr/>
        <p:nvPr/>
      </p:nvGrpSpPr>
      <p:grpSpPr>
        <a:xfrm>
          <a:off x="0" y="0"/>
          <a:ext cx="0" cy="0"/>
          <a:chOff x="0" y="0"/>
          <a:chExt cx="0" cy="0"/>
        </a:xfrm>
      </p:grpSpPr>
      <p:sp>
        <p:nvSpPr>
          <p:cNvPr id="1450" name="Google Shape;1450;gced8cc6f7a_0_10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1" name="Google Shape;1451;gced8cc6f7a_0_10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0" name="Shape 1460"/>
        <p:cNvGrpSpPr/>
        <p:nvPr/>
      </p:nvGrpSpPr>
      <p:grpSpPr>
        <a:xfrm>
          <a:off x="0" y="0"/>
          <a:ext cx="0" cy="0"/>
          <a:chOff x="0" y="0"/>
          <a:chExt cx="0" cy="0"/>
        </a:xfrm>
      </p:grpSpPr>
      <p:sp>
        <p:nvSpPr>
          <p:cNvPr id="1461" name="Google Shape;1461;gced8cc6f7a_0_11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2" name="Google Shape;1462;gced8cc6f7a_0_1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gc0aca39adc_0_8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3" name="Google Shape;1493;gc0aca39adc_0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gced8cc6f7a_0_11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1" name="Google Shape;1501;gced8cc6f7a_0_1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gced8cc6f7a_0_11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9" name="Google Shape;1509;gced8cc6f7a_0_1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5" name="Shape 1515"/>
        <p:cNvGrpSpPr/>
        <p:nvPr/>
      </p:nvGrpSpPr>
      <p:grpSpPr>
        <a:xfrm>
          <a:off x="0" y="0"/>
          <a:ext cx="0" cy="0"/>
          <a:chOff x="0" y="0"/>
          <a:chExt cx="0" cy="0"/>
        </a:xfrm>
      </p:grpSpPr>
      <p:sp>
        <p:nvSpPr>
          <p:cNvPr id="1516" name="Google Shape;1516;gced8cc6f7a_0_11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7" name="Google Shape;1517;gced8cc6f7a_0_1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gced8cc6f7a_0_11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5" name="Google Shape;1525;gced8cc6f7a_0_1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gced8cc6f7a_0_11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3" name="Google Shape;1533;gced8cc6f7a_0_1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9" name="Shape 1539"/>
        <p:cNvGrpSpPr/>
        <p:nvPr/>
      </p:nvGrpSpPr>
      <p:grpSpPr>
        <a:xfrm>
          <a:off x="0" y="0"/>
          <a:ext cx="0" cy="0"/>
          <a:chOff x="0" y="0"/>
          <a:chExt cx="0" cy="0"/>
        </a:xfrm>
      </p:grpSpPr>
      <p:sp>
        <p:nvSpPr>
          <p:cNvPr id="1540" name="Google Shape;1540;gced8cc6f7a_0_11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1" name="Google Shape;1541;gced8cc6f7a_0_1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0" name="Shape 1550"/>
        <p:cNvGrpSpPr/>
        <p:nvPr/>
      </p:nvGrpSpPr>
      <p:grpSpPr>
        <a:xfrm>
          <a:off x="0" y="0"/>
          <a:ext cx="0" cy="0"/>
          <a:chOff x="0" y="0"/>
          <a:chExt cx="0" cy="0"/>
        </a:xfrm>
      </p:grpSpPr>
      <p:sp>
        <p:nvSpPr>
          <p:cNvPr id="1551" name="Google Shape;1551;gc0aca39adc_0_8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2" name="Google Shape;1552;gc0aca39adc_0_8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4" name="Shape 1564"/>
        <p:cNvGrpSpPr/>
        <p:nvPr/>
      </p:nvGrpSpPr>
      <p:grpSpPr>
        <a:xfrm>
          <a:off x="0" y="0"/>
          <a:ext cx="0" cy="0"/>
          <a:chOff x="0" y="0"/>
          <a:chExt cx="0" cy="0"/>
        </a:xfrm>
      </p:grpSpPr>
      <p:sp>
        <p:nvSpPr>
          <p:cNvPr id="1565" name="Google Shape;1565;gc0aca39adc_0_9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6" name="Google Shape;1566;gc0aca39adc_0_9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gced8cc6f7a_0_12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5" name="Google Shape;1575;gced8cc6f7a_0_1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4" name="Shape 1584"/>
        <p:cNvGrpSpPr/>
        <p:nvPr/>
      </p:nvGrpSpPr>
      <p:grpSpPr>
        <a:xfrm>
          <a:off x="0" y="0"/>
          <a:ext cx="0" cy="0"/>
          <a:chOff x="0" y="0"/>
          <a:chExt cx="0" cy="0"/>
        </a:xfrm>
      </p:grpSpPr>
      <p:sp>
        <p:nvSpPr>
          <p:cNvPr id="1585" name="Google Shape;1585;gced8cc6f7a_0_12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6" name="Google Shape;1586;gced8cc6f7a_0_1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5" name="Shape 1595"/>
        <p:cNvGrpSpPr/>
        <p:nvPr/>
      </p:nvGrpSpPr>
      <p:grpSpPr>
        <a:xfrm>
          <a:off x="0" y="0"/>
          <a:ext cx="0" cy="0"/>
          <a:chOff x="0" y="0"/>
          <a:chExt cx="0" cy="0"/>
        </a:xfrm>
      </p:grpSpPr>
      <p:sp>
        <p:nvSpPr>
          <p:cNvPr id="1596" name="Google Shape;1596;gced8cc6f7a_0_1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7" name="Google Shape;1597;gced8cc6f7a_0_1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6" name="Shape 1606"/>
        <p:cNvGrpSpPr/>
        <p:nvPr/>
      </p:nvGrpSpPr>
      <p:grpSpPr>
        <a:xfrm>
          <a:off x="0" y="0"/>
          <a:ext cx="0" cy="0"/>
          <a:chOff x="0" y="0"/>
          <a:chExt cx="0" cy="0"/>
        </a:xfrm>
      </p:grpSpPr>
      <p:sp>
        <p:nvSpPr>
          <p:cNvPr id="1607" name="Google Shape;1607;gc0aca39adc_0_9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8" name="Google Shape;1608;gc0aca39adc_0_9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4" name="Shape 1614"/>
        <p:cNvGrpSpPr/>
        <p:nvPr/>
      </p:nvGrpSpPr>
      <p:grpSpPr>
        <a:xfrm>
          <a:off x="0" y="0"/>
          <a:ext cx="0" cy="0"/>
          <a:chOff x="0" y="0"/>
          <a:chExt cx="0" cy="0"/>
        </a:xfrm>
      </p:grpSpPr>
      <p:sp>
        <p:nvSpPr>
          <p:cNvPr id="1615" name="Google Shape;1615;gced8cc6f7a_0_1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6" name="Google Shape;1616;gced8cc6f7a_0_1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gced8cc6f7a_0_12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4" name="Google Shape;1624;gced8cc6f7a_0_1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gc0aca39adc_0_9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2" name="Google Shape;1632;gc0aca39adc_0_9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9" name="Shape 1639"/>
        <p:cNvGrpSpPr/>
        <p:nvPr/>
      </p:nvGrpSpPr>
      <p:grpSpPr>
        <a:xfrm>
          <a:off x="0" y="0"/>
          <a:ext cx="0" cy="0"/>
          <a:chOff x="0" y="0"/>
          <a:chExt cx="0" cy="0"/>
        </a:xfrm>
      </p:grpSpPr>
      <p:sp>
        <p:nvSpPr>
          <p:cNvPr id="1640" name="Google Shape;1640;gced8cc6f7a_0_1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1" name="Google Shape;1641;gced8cc6f7a_0_1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8" name="Shape 1648"/>
        <p:cNvGrpSpPr/>
        <p:nvPr/>
      </p:nvGrpSpPr>
      <p:grpSpPr>
        <a:xfrm>
          <a:off x="0" y="0"/>
          <a:ext cx="0" cy="0"/>
          <a:chOff x="0" y="0"/>
          <a:chExt cx="0" cy="0"/>
        </a:xfrm>
      </p:grpSpPr>
      <p:sp>
        <p:nvSpPr>
          <p:cNvPr id="1649" name="Google Shape;1649;gced8cc6f7a_0_12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0" name="Google Shape;1650;gced8cc6f7a_0_1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6" name="Shape 1656"/>
        <p:cNvGrpSpPr/>
        <p:nvPr/>
      </p:nvGrpSpPr>
      <p:grpSpPr>
        <a:xfrm>
          <a:off x="0" y="0"/>
          <a:ext cx="0" cy="0"/>
          <a:chOff x="0" y="0"/>
          <a:chExt cx="0" cy="0"/>
        </a:xfrm>
      </p:grpSpPr>
      <p:sp>
        <p:nvSpPr>
          <p:cNvPr id="1657" name="Google Shape;1657;gced8cc6f7a_0_12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8" name="Google Shape;1658;gced8cc6f7a_0_1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gced8cc6f7a_0_13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7" name="Google Shape;1667;gced8cc6f7a_0_1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4" name="Shape 1674"/>
        <p:cNvGrpSpPr/>
        <p:nvPr/>
      </p:nvGrpSpPr>
      <p:grpSpPr>
        <a:xfrm>
          <a:off x="0" y="0"/>
          <a:ext cx="0" cy="0"/>
          <a:chOff x="0" y="0"/>
          <a:chExt cx="0" cy="0"/>
        </a:xfrm>
      </p:grpSpPr>
      <p:sp>
        <p:nvSpPr>
          <p:cNvPr id="1675" name="Google Shape;1675;gced8cc6f7a_0_13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6" name="Google Shape;1676;gced8cc6f7a_0_1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2" name="Shape 1682"/>
        <p:cNvGrpSpPr/>
        <p:nvPr/>
      </p:nvGrpSpPr>
      <p:grpSpPr>
        <a:xfrm>
          <a:off x="0" y="0"/>
          <a:ext cx="0" cy="0"/>
          <a:chOff x="0" y="0"/>
          <a:chExt cx="0" cy="0"/>
        </a:xfrm>
      </p:grpSpPr>
      <p:sp>
        <p:nvSpPr>
          <p:cNvPr id="1683" name="Google Shape;1683;gced8cc6f7a_0_1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4" name="Google Shape;1684;gced8cc6f7a_0_1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0" name="Shape 1690"/>
        <p:cNvGrpSpPr/>
        <p:nvPr/>
      </p:nvGrpSpPr>
      <p:grpSpPr>
        <a:xfrm>
          <a:off x="0" y="0"/>
          <a:ext cx="0" cy="0"/>
          <a:chOff x="0" y="0"/>
          <a:chExt cx="0" cy="0"/>
        </a:xfrm>
      </p:grpSpPr>
      <p:sp>
        <p:nvSpPr>
          <p:cNvPr id="1691" name="Google Shape;1691;gc0aca39adc_0_9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2" name="Google Shape;1692;gc0aca39adc_0_9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g8ff048375d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4" name="Google Shape;1704;g8ff048375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gc0aca39adc_0_10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3" name="Google Shape;1713;gc0aca39adc_0_10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0" name="Shape 1720"/>
        <p:cNvGrpSpPr/>
        <p:nvPr/>
      </p:nvGrpSpPr>
      <p:grpSpPr>
        <a:xfrm>
          <a:off x="0" y="0"/>
          <a:ext cx="0" cy="0"/>
          <a:chOff x="0" y="0"/>
          <a:chExt cx="0" cy="0"/>
        </a:xfrm>
      </p:grpSpPr>
      <p:sp>
        <p:nvSpPr>
          <p:cNvPr id="1721" name="Google Shape;1721;gced8cc6f7a_0_13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2" name="Google Shape;1722;gced8cc6f7a_0_1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9" name="Shape 1729"/>
        <p:cNvGrpSpPr/>
        <p:nvPr/>
      </p:nvGrpSpPr>
      <p:grpSpPr>
        <a:xfrm>
          <a:off x="0" y="0"/>
          <a:ext cx="0" cy="0"/>
          <a:chOff x="0" y="0"/>
          <a:chExt cx="0" cy="0"/>
        </a:xfrm>
      </p:grpSpPr>
      <p:sp>
        <p:nvSpPr>
          <p:cNvPr id="1730" name="Google Shape;1730;gced8cc6f7a_0_13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1" name="Google Shape;1731;gced8cc6f7a_0_1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8" name="Shape 1738"/>
        <p:cNvGrpSpPr/>
        <p:nvPr/>
      </p:nvGrpSpPr>
      <p:grpSpPr>
        <a:xfrm>
          <a:off x="0" y="0"/>
          <a:ext cx="0" cy="0"/>
          <a:chOff x="0" y="0"/>
          <a:chExt cx="0" cy="0"/>
        </a:xfrm>
      </p:grpSpPr>
      <p:sp>
        <p:nvSpPr>
          <p:cNvPr id="1739" name="Google Shape;1739;gced8cc6f7a_0_13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0" name="Google Shape;1740;gced8cc6f7a_0_1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7" name="Shape 1747"/>
        <p:cNvGrpSpPr/>
        <p:nvPr/>
      </p:nvGrpSpPr>
      <p:grpSpPr>
        <a:xfrm>
          <a:off x="0" y="0"/>
          <a:ext cx="0" cy="0"/>
          <a:chOff x="0" y="0"/>
          <a:chExt cx="0" cy="0"/>
        </a:xfrm>
      </p:grpSpPr>
      <p:sp>
        <p:nvSpPr>
          <p:cNvPr id="1748" name="Google Shape;1748;g8ff048375d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9" name="Google Shape;1749;g8ff048375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5" name="Shape 1755"/>
        <p:cNvGrpSpPr/>
        <p:nvPr/>
      </p:nvGrpSpPr>
      <p:grpSpPr>
        <a:xfrm>
          <a:off x="0" y="0"/>
          <a:ext cx="0" cy="0"/>
          <a:chOff x="0" y="0"/>
          <a:chExt cx="0" cy="0"/>
        </a:xfrm>
      </p:grpSpPr>
      <p:sp>
        <p:nvSpPr>
          <p:cNvPr id="1756" name="Google Shape;1756;gced8cc6f7a_0_13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7" name="Google Shape;1757;gced8cc6f7a_0_1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4" name="Shape 1764"/>
        <p:cNvGrpSpPr/>
        <p:nvPr/>
      </p:nvGrpSpPr>
      <p:grpSpPr>
        <a:xfrm>
          <a:off x="0" y="0"/>
          <a:ext cx="0" cy="0"/>
          <a:chOff x="0" y="0"/>
          <a:chExt cx="0" cy="0"/>
        </a:xfrm>
      </p:grpSpPr>
      <p:sp>
        <p:nvSpPr>
          <p:cNvPr id="1765" name="Google Shape;1765;gced8cc6f7a_0_13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6" name="Google Shape;1766;gced8cc6f7a_0_1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3" name="Shape 1773"/>
        <p:cNvGrpSpPr/>
        <p:nvPr/>
      </p:nvGrpSpPr>
      <p:grpSpPr>
        <a:xfrm>
          <a:off x="0" y="0"/>
          <a:ext cx="0" cy="0"/>
          <a:chOff x="0" y="0"/>
          <a:chExt cx="0" cy="0"/>
        </a:xfrm>
      </p:grpSpPr>
      <p:sp>
        <p:nvSpPr>
          <p:cNvPr id="1774" name="Google Shape;1774;gced8cc6f7a_0_13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5" name="Google Shape;1775;gced8cc6f7a_0_1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3" name="Shape 1783"/>
        <p:cNvGrpSpPr/>
        <p:nvPr/>
      </p:nvGrpSpPr>
      <p:grpSpPr>
        <a:xfrm>
          <a:off x="0" y="0"/>
          <a:ext cx="0" cy="0"/>
          <a:chOff x="0" y="0"/>
          <a:chExt cx="0" cy="0"/>
        </a:xfrm>
      </p:grpSpPr>
      <p:sp>
        <p:nvSpPr>
          <p:cNvPr id="1784" name="Google Shape;1784;g8ff048375d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5" name="Google Shape;1785;g8ff048375d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4" name="Shape 1794"/>
        <p:cNvGrpSpPr/>
        <p:nvPr/>
      </p:nvGrpSpPr>
      <p:grpSpPr>
        <a:xfrm>
          <a:off x="0" y="0"/>
          <a:ext cx="0" cy="0"/>
          <a:chOff x="0" y="0"/>
          <a:chExt cx="0" cy="0"/>
        </a:xfrm>
      </p:grpSpPr>
      <p:sp>
        <p:nvSpPr>
          <p:cNvPr id="1795" name="Google Shape;1795;gc0aca39adc_0_10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6" name="Google Shape;1796;gc0aca39adc_0_10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6" name="Shape 1806"/>
        <p:cNvGrpSpPr/>
        <p:nvPr/>
      </p:nvGrpSpPr>
      <p:grpSpPr>
        <a:xfrm>
          <a:off x="0" y="0"/>
          <a:ext cx="0" cy="0"/>
          <a:chOff x="0" y="0"/>
          <a:chExt cx="0" cy="0"/>
        </a:xfrm>
      </p:grpSpPr>
      <p:sp>
        <p:nvSpPr>
          <p:cNvPr id="1807" name="Google Shape;1807;gced8cc6f7a_0_14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8" name="Google Shape;1808;gced8cc6f7a_0_1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7" name="Shape 1817"/>
        <p:cNvGrpSpPr/>
        <p:nvPr/>
      </p:nvGrpSpPr>
      <p:grpSpPr>
        <a:xfrm>
          <a:off x="0" y="0"/>
          <a:ext cx="0" cy="0"/>
          <a:chOff x="0" y="0"/>
          <a:chExt cx="0" cy="0"/>
        </a:xfrm>
      </p:grpSpPr>
      <p:sp>
        <p:nvSpPr>
          <p:cNvPr id="1818" name="Google Shape;1818;gc0aca39adc_0_10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9" name="Google Shape;1819;gc0aca39adc_0_10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6" name="Shape 1826"/>
        <p:cNvGrpSpPr/>
        <p:nvPr/>
      </p:nvGrpSpPr>
      <p:grpSpPr>
        <a:xfrm>
          <a:off x="0" y="0"/>
          <a:ext cx="0" cy="0"/>
          <a:chOff x="0" y="0"/>
          <a:chExt cx="0" cy="0"/>
        </a:xfrm>
      </p:grpSpPr>
      <p:sp>
        <p:nvSpPr>
          <p:cNvPr id="1827" name="Google Shape;1827;gc0aca39adc_0_11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8" name="Google Shape;1828;gc0aca39adc_0_1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6" name="Shape 1836"/>
        <p:cNvGrpSpPr/>
        <p:nvPr/>
      </p:nvGrpSpPr>
      <p:grpSpPr>
        <a:xfrm>
          <a:off x="0" y="0"/>
          <a:ext cx="0" cy="0"/>
          <a:chOff x="0" y="0"/>
          <a:chExt cx="0" cy="0"/>
        </a:xfrm>
      </p:grpSpPr>
      <p:sp>
        <p:nvSpPr>
          <p:cNvPr id="1837" name="Google Shape;1837;gced8cc6f7a_0_14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8" name="Google Shape;1838;gced8cc6f7a_0_1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3" name="Shape 1843"/>
        <p:cNvGrpSpPr/>
        <p:nvPr/>
      </p:nvGrpSpPr>
      <p:grpSpPr>
        <a:xfrm>
          <a:off x="0" y="0"/>
          <a:ext cx="0" cy="0"/>
          <a:chOff x="0" y="0"/>
          <a:chExt cx="0" cy="0"/>
        </a:xfrm>
      </p:grpSpPr>
      <p:sp>
        <p:nvSpPr>
          <p:cNvPr id="1844" name="Google Shape;1844;gced8cc6f7a_0_14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5" name="Google Shape;1845;gced8cc6f7a_0_1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5" name="Shape 1855"/>
        <p:cNvGrpSpPr/>
        <p:nvPr/>
      </p:nvGrpSpPr>
      <p:grpSpPr>
        <a:xfrm>
          <a:off x="0" y="0"/>
          <a:ext cx="0" cy="0"/>
          <a:chOff x="0" y="0"/>
          <a:chExt cx="0" cy="0"/>
        </a:xfrm>
      </p:grpSpPr>
      <p:sp>
        <p:nvSpPr>
          <p:cNvPr id="1856" name="Google Shape;1856;gc0aca39adc_0_1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7" name="Google Shape;1857;gc0aca39adc_0_1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15" name="Shape 115"/>
        <p:cNvGrpSpPr/>
        <p:nvPr/>
      </p:nvGrpSpPr>
      <p:grpSpPr>
        <a:xfrm>
          <a:off x="0" y="0"/>
          <a:ext cx="0" cy="0"/>
          <a:chOff x="0" y="0"/>
          <a:chExt cx="0" cy="0"/>
        </a:xfrm>
      </p:grpSpPr>
      <p:sp>
        <p:nvSpPr>
          <p:cNvPr id="116" name="Google Shape;116;p29"/>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18" name="Google Shape;118;p29"/>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19" name="Google Shape;119;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1.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114.xml"/><Relationship Id="rId20" Type="http://schemas.openxmlformats.org/officeDocument/2006/relationships/slide" Target="/ppt/slides/slide54.xml"/><Relationship Id="rId42" Type="http://schemas.openxmlformats.org/officeDocument/2006/relationships/image" Target="../media/image1.png"/><Relationship Id="rId41" Type="http://schemas.openxmlformats.org/officeDocument/2006/relationships/hyperlink" Target="https://toytheater.com/" TargetMode="External"/><Relationship Id="rId22" Type="http://schemas.openxmlformats.org/officeDocument/2006/relationships/slide" Target="/ppt/slides/slide54.xml"/><Relationship Id="rId44" Type="http://schemas.openxmlformats.org/officeDocument/2006/relationships/slide" Target="/ppt/slides/slide129.xml"/><Relationship Id="rId21" Type="http://schemas.openxmlformats.org/officeDocument/2006/relationships/slide" Target="/ppt/slides/slide54.xml"/><Relationship Id="rId43" Type="http://schemas.openxmlformats.org/officeDocument/2006/relationships/slide" Target="/ppt/slides/slide62.xml"/><Relationship Id="rId24" Type="http://schemas.openxmlformats.org/officeDocument/2006/relationships/slide" Target="/ppt/slides/slide62.xml"/><Relationship Id="rId46" Type="http://schemas.openxmlformats.org/officeDocument/2006/relationships/slide" Target="/ppt/slides/slide144.xml"/><Relationship Id="rId23" Type="http://schemas.openxmlformats.org/officeDocument/2006/relationships/slide" Target="/ppt/slides/slide62.xml"/><Relationship Id="rId45" Type="http://schemas.openxmlformats.org/officeDocument/2006/relationships/slide" Target="/ppt/slides/slide62.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4.xml"/><Relationship Id="rId9" Type="http://schemas.openxmlformats.org/officeDocument/2006/relationships/slide" Target="/ppt/slides/slide21.xml"/><Relationship Id="rId26" Type="http://schemas.openxmlformats.org/officeDocument/2006/relationships/image" Target="../media/image2.png"/><Relationship Id="rId48" Type="http://schemas.openxmlformats.org/officeDocument/2006/relationships/slide" Target="/ppt/slides/slide156.xml"/><Relationship Id="rId25" Type="http://schemas.openxmlformats.org/officeDocument/2006/relationships/hyperlink" Target="https://www.flourishkh.com/" TargetMode="External"/><Relationship Id="rId47" Type="http://schemas.openxmlformats.org/officeDocument/2006/relationships/slide" Target="/ppt/slides/slide62.xml"/><Relationship Id="rId28" Type="http://schemas.openxmlformats.org/officeDocument/2006/relationships/image" Target="../media/image3.png"/><Relationship Id="rId27" Type="http://schemas.openxmlformats.org/officeDocument/2006/relationships/hyperlink" Target="https://www.gregtangmath.com/games" TargetMode="External"/><Relationship Id="rId5" Type="http://schemas.openxmlformats.org/officeDocument/2006/relationships/slide" Target="/ppt/slides/slide10.xml"/><Relationship Id="rId6" Type="http://schemas.openxmlformats.org/officeDocument/2006/relationships/slide" Target="/ppt/slides/slide10.xml"/><Relationship Id="rId29" Type="http://schemas.openxmlformats.org/officeDocument/2006/relationships/slide" Target="/ppt/slides/slide62.xml"/><Relationship Id="rId7" Type="http://schemas.openxmlformats.org/officeDocument/2006/relationships/slide" Target="/ppt/slides/slide16.xml"/><Relationship Id="rId8" Type="http://schemas.openxmlformats.org/officeDocument/2006/relationships/slide" Target="/ppt/slides/slide16.xml"/><Relationship Id="rId31" Type="http://schemas.openxmlformats.org/officeDocument/2006/relationships/slide" Target="/ppt/slides/slide73.xml"/><Relationship Id="rId30" Type="http://schemas.openxmlformats.org/officeDocument/2006/relationships/slide" Target="/ppt/slides/slide73.xml"/><Relationship Id="rId11" Type="http://schemas.openxmlformats.org/officeDocument/2006/relationships/slide" Target="/ppt/slides/slide26.xml"/><Relationship Id="rId33" Type="http://schemas.openxmlformats.org/officeDocument/2006/relationships/slide" Target="/ppt/slides/slide84.xml"/><Relationship Id="rId10" Type="http://schemas.openxmlformats.org/officeDocument/2006/relationships/slide" Target="/ppt/slides/slide21.xml"/><Relationship Id="rId32" Type="http://schemas.openxmlformats.org/officeDocument/2006/relationships/slide" Target="/ppt/slides/slide62.xml"/><Relationship Id="rId13" Type="http://schemas.openxmlformats.org/officeDocument/2006/relationships/slide" Target="/ppt/slides/slide26.xml"/><Relationship Id="rId35" Type="http://schemas.openxmlformats.org/officeDocument/2006/relationships/slide" Target="/ppt/slides/slide62.xml"/><Relationship Id="rId12" Type="http://schemas.openxmlformats.org/officeDocument/2006/relationships/slide" Target="/ppt/slides/slide26.xml"/><Relationship Id="rId34" Type="http://schemas.openxmlformats.org/officeDocument/2006/relationships/slide" Target="/ppt/slides/slide84.xml"/><Relationship Id="rId15" Type="http://schemas.openxmlformats.org/officeDocument/2006/relationships/slide" Target="/ppt/slides/slide32.xml"/><Relationship Id="rId37" Type="http://schemas.openxmlformats.org/officeDocument/2006/relationships/slide" Target="/ppt/slides/slide62.xml"/><Relationship Id="rId14" Type="http://schemas.openxmlformats.org/officeDocument/2006/relationships/slide" Target="/ppt/slides/slide32.xml"/><Relationship Id="rId36" Type="http://schemas.openxmlformats.org/officeDocument/2006/relationships/slide" Target="/ppt/slides/slide91.xml"/><Relationship Id="rId17" Type="http://schemas.openxmlformats.org/officeDocument/2006/relationships/slide" Target="/ppt/slides/slide44.xml"/><Relationship Id="rId39" Type="http://schemas.openxmlformats.org/officeDocument/2006/relationships/slide" Target="/ppt/slides/slide62.xml"/><Relationship Id="rId16" Type="http://schemas.openxmlformats.org/officeDocument/2006/relationships/slide" Target="/ppt/slides/slide32.xml"/><Relationship Id="rId38" Type="http://schemas.openxmlformats.org/officeDocument/2006/relationships/slide" Target="/ppt/slides/slide98.xml"/><Relationship Id="rId19" Type="http://schemas.openxmlformats.org/officeDocument/2006/relationships/slide" Target="/ppt/slides/slide44.xml"/><Relationship Id="rId18" Type="http://schemas.openxmlformats.org/officeDocument/2006/relationships/slide" Target="/ppt/slides/slide4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20" Type="http://schemas.openxmlformats.org/officeDocument/2006/relationships/image" Target="../media/image18.png"/><Relationship Id="rId22" Type="http://schemas.openxmlformats.org/officeDocument/2006/relationships/image" Target="../media/image29.png"/><Relationship Id="rId21" Type="http://schemas.openxmlformats.org/officeDocument/2006/relationships/image" Target="../media/image31.png"/><Relationship Id="rId24" Type="http://schemas.openxmlformats.org/officeDocument/2006/relationships/image" Target="../media/image27.png"/><Relationship Id="rId23" Type="http://schemas.openxmlformats.org/officeDocument/2006/relationships/image" Target="../media/image28.png"/><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0.png"/><Relationship Id="rId9" Type="http://schemas.openxmlformats.org/officeDocument/2006/relationships/image" Target="../media/image26.png"/><Relationship Id="rId26" Type="http://schemas.openxmlformats.org/officeDocument/2006/relationships/image" Target="../media/image37.png"/><Relationship Id="rId25" Type="http://schemas.openxmlformats.org/officeDocument/2006/relationships/image" Target="../media/image25.png"/><Relationship Id="rId5" Type="http://schemas.openxmlformats.org/officeDocument/2006/relationships/image" Target="../media/image5.png"/><Relationship Id="rId6" Type="http://schemas.openxmlformats.org/officeDocument/2006/relationships/image" Target="../media/image15.png"/><Relationship Id="rId7" Type="http://schemas.openxmlformats.org/officeDocument/2006/relationships/image" Target="../media/image14.png"/><Relationship Id="rId8" Type="http://schemas.openxmlformats.org/officeDocument/2006/relationships/image" Target="../media/image22.png"/><Relationship Id="rId11" Type="http://schemas.openxmlformats.org/officeDocument/2006/relationships/image" Target="../media/image13.png"/><Relationship Id="rId10" Type="http://schemas.openxmlformats.org/officeDocument/2006/relationships/image" Target="../media/image6.png"/><Relationship Id="rId13" Type="http://schemas.openxmlformats.org/officeDocument/2006/relationships/image" Target="../media/image11.png"/><Relationship Id="rId12" Type="http://schemas.openxmlformats.org/officeDocument/2006/relationships/image" Target="../media/image7.png"/><Relationship Id="rId15" Type="http://schemas.openxmlformats.org/officeDocument/2006/relationships/image" Target="../media/image16.png"/><Relationship Id="rId14" Type="http://schemas.openxmlformats.org/officeDocument/2006/relationships/image" Target="../media/image20.png"/><Relationship Id="rId17" Type="http://schemas.openxmlformats.org/officeDocument/2006/relationships/image" Target="../media/image12.png"/><Relationship Id="rId16" Type="http://schemas.openxmlformats.org/officeDocument/2006/relationships/image" Target="../media/image19.png"/><Relationship Id="rId19" Type="http://schemas.openxmlformats.org/officeDocument/2006/relationships/image" Target="../media/image21.png"/><Relationship Id="rId18" Type="http://schemas.openxmlformats.org/officeDocument/2006/relationships/image" Target="../media/image23.png"/></Relationships>
</file>

<file path=ppt/slides/_rels/slide7.xml.rels><?xml version="1.0" encoding="UTF-8" standalone="yes"?><Relationships xmlns="http://schemas.openxmlformats.org/package/2006/relationships"><Relationship Id="rId20" Type="http://schemas.openxmlformats.org/officeDocument/2006/relationships/image" Target="../media/image18.png"/><Relationship Id="rId22" Type="http://schemas.openxmlformats.org/officeDocument/2006/relationships/image" Target="../media/image29.png"/><Relationship Id="rId21" Type="http://schemas.openxmlformats.org/officeDocument/2006/relationships/image" Target="../media/image31.png"/><Relationship Id="rId24" Type="http://schemas.openxmlformats.org/officeDocument/2006/relationships/image" Target="../media/image27.png"/><Relationship Id="rId23" Type="http://schemas.openxmlformats.org/officeDocument/2006/relationships/image" Target="../media/image28.png"/><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0.png"/><Relationship Id="rId9" Type="http://schemas.openxmlformats.org/officeDocument/2006/relationships/image" Target="../media/image26.png"/><Relationship Id="rId26" Type="http://schemas.openxmlformats.org/officeDocument/2006/relationships/image" Target="../media/image37.png"/><Relationship Id="rId25" Type="http://schemas.openxmlformats.org/officeDocument/2006/relationships/image" Target="../media/image25.png"/><Relationship Id="rId5" Type="http://schemas.openxmlformats.org/officeDocument/2006/relationships/image" Target="../media/image5.png"/><Relationship Id="rId6" Type="http://schemas.openxmlformats.org/officeDocument/2006/relationships/image" Target="../media/image15.png"/><Relationship Id="rId7" Type="http://schemas.openxmlformats.org/officeDocument/2006/relationships/image" Target="../media/image14.png"/><Relationship Id="rId8" Type="http://schemas.openxmlformats.org/officeDocument/2006/relationships/image" Target="../media/image22.png"/><Relationship Id="rId11" Type="http://schemas.openxmlformats.org/officeDocument/2006/relationships/image" Target="../media/image13.png"/><Relationship Id="rId10" Type="http://schemas.openxmlformats.org/officeDocument/2006/relationships/image" Target="../media/image6.png"/><Relationship Id="rId13" Type="http://schemas.openxmlformats.org/officeDocument/2006/relationships/image" Target="../media/image11.png"/><Relationship Id="rId12" Type="http://schemas.openxmlformats.org/officeDocument/2006/relationships/image" Target="../media/image7.png"/><Relationship Id="rId15" Type="http://schemas.openxmlformats.org/officeDocument/2006/relationships/image" Target="../media/image16.png"/><Relationship Id="rId14" Type="http://schemas.openxmlformats.org/officeDocument/2006/relationships/image" Target="../media/image20.png"/><Relationship Id="rId17" Type="http://schemas.openxmlformats.org/officeDocument/2006/relationships/image" Target="../media/image12.png"/><Relationship Id="rId16" Type="http://schemas.openxmlformats.org/officeDocument/2006/relationships/image" Target="../media/image19.png"/><Relationship Id="rId19" Type="http://schemas.openxmlformats.org/officeDocument/2006/relationships/image" Target="../media/image21.png"/><Relationship Id="rId18"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42.png"/></Relationships>
</file>

<file path=ppt/slides/_rels/slide18.xml.rels><?xml version="1.0" encoding="UTF-8" standalone="yes"?><Relationships xmlns="http://schemas.openxmlformats.org/package/2006/relationships"><Relationship Id="rId20" Type="http://schemas.openxmlformats.org/officeDocument/2006/relationships/image" Target="../media/image18.png"/><Relationship Id="rId22" Type="http://schemas.openxmlformats.org/officeDocument/2006/relationships/image" Target="../media/image29.png"/><Relationship Id="rId21" Type="http://schemas.openxmlformats.org/officeDocument/2006/relationships/image" Target="../media/image31.png"/><Relationship Id="rId24" Type="http://schemas.openxmlformats.org/officeDocument/2006/relationships/image" Target="../media/image27.png"/><Relationship Id="rId23" Type="http://schemas.openxmlformats.org/officeDocument/2006/relationships/image" Target="../media/image28.png"/><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10.png"/><Relationship Id="rId9" Type="http://schemas.openxmlformats.org/officeDocument/2006/relationships/image" Target="../media/image26.png"/><Relationship Id="rId26" Type="http://schemas.openxmlformats.org/officeDocument/2006/relationships/image" Target="../media/image37.png"/><Relationship Id="rId25" Type="http://schemas.openxmlformats.org/officeDocument/2006/relationships/image" Target="../media/image25.png"/><Relationship Id="rId5" Type="http://schemas.openxmlformats.org/officeDocument/2006/relationships/image" Target="../media/image5.png"/><Relationship Id="rId6" Type="http://schemas.openxmlformats.org/officeDocument/2006/relationships/image" Target="../media/image15.png"/><Relationship Id="rId7" Type="http://schemas.openxmlformats.org/officeDocument/2006/relationships/image" Target="../media/image14.png"/><Relationship Id="rId8" Type="http://schemas.openxmlformats.org/officeDocument/2006/relationships/image" Target="../media/image22.png"/><Relationship Id="rId11" Type="http://schemas.openxmlformats.org/officeDocument/2006/relationships/image" Target="../media/image13.png"/><Relationship Id="rId10" Type="http://schemas.openxmlformats.org/officeDocument/2006/relationships/image" Target="../media/image6.png"/><Relationship Id="rId13" Type="http://schemas.openxmlformats.org/officeDocument/2006/relationships/image" Target="../media/image11.png"/><Relationship Id="rId12" Type="http://schemas.openxmlformats.org/officeDocument/2006/relationships/image" Target="../media/image7.png"/><Relationship Id="rId15" Type="http://schemas.openxmlformats.org/officeDocument/2006/relationships/image" Target="../media/image16.png"/><Relationship Id="rId14" Type="http://schemas.openxmlformats.org/officeDocument/2006/relationships/image" Target="../media/image20.png"/><Relationship Id="rId17" Type="http://schemas.openxmlformats.org/officeDocument/2006/relationships/image" Target="../media/image12.png"/><Relationship Id="rId16" Type="http://schemas.openxmlformats.org/officeDocument/2006/relationships/image" Target="../media/image19.png"/><Relationship Id="rId19" Type="http://schemas.openxmlformats.org/officeDocument/2006/relationships/image" Target="../media/image21.png"/><Relationship Id="rId18"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36.png"/><Relationship Id="rId4" Type="http://schemas.openxmlformats.org/officeDocument/2006/relationships/image" Target="../media/image8.png"/><Relationship Id="rId5"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55.png"/></Relationships>
</file>

<file path=ppt/slides/_rels/slide23.xml.rels><?xml version="1.0" encoding="UTF-8" standalone="yes"?><Relationships xmlns="http://schemas.openxmlformats.org/package/2006/relationships"><Relationship Id="rId20" Type="http://schemas.openxmlformats.org/officeDocument/2006/relationships/image" Target="../media/image18.png"/><Relationship Id="rId22" Type="http://schemas.openxmlformats.org/officeDocument/2006/relationships/image" Target="../media/image29.png"/><Relationship Id="rId21" Type="http://schemas.openxmlformats.org/officeDocument/2006/relationships/image" Target="../media/image31.png"/><Relationship Id="rId24" Type="http://schemas.openxmlformats.org/officeDocument/2006/relationships/image" Target="../media/image27.png"/><Relationship Id="rId23" Type="http://schemas.openxmlformats.org/officeDocument/2006/relationships/image" Target="../media/image28.png"/><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52.png"/><Relationship Id="rId4" Type="http://schemas.openxmlformats.org/officeDocument/2006/relationships/image" Target="../media/image8.png"/><Relationship Id="rId9" Type="http://schemas.openxmlformats.org/officeDocument/2006/relationships/image" Target="../media/image22.png"/><Relationship Id="rId26" Type="http://schemas.openxmlformats.org/officeDocument/2006/relationships/image" Target="../media/image37.png"/><Relationship Id="rId25" Type="http://schemas.openxmlformats.org/officeDocument/2006/relationships/image" Target="../media/image25.png"/><Relationship Id="rId27"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5.png"/><Relationship Id="rId7" Type="http://schemas.openxmlformats.org/officeDocument/2006/relationships/image" Target="../media/image15.png"/><Relationship Id="rId8" Type="http://schemas.openxmlformats.org/officeDocument/2006/relationships/image" Target="../media/image14.png"/><Relationship Id="rId11" Type="http://schemas.openxmlformats.org/officeDocument/2006/relationships/image" Target="../media/image6.png"/><Relationship Id="rId10" Type="http://schemas.openxmlformats.org/officeDocument/2006/relationships/image" Target="../media/image26.png"/><Relationship Id="rId13" Type="http://schemas.openxmlformats.org/officeDocument/2006/relationships/image" Target="../media/image11.png"/><Relationship Id="rId12" Type="http://schemas.openxmlformats.org/officeDocument/2006/relationships/image" Target="../media/image7.png"/><Relationship Id="rId15" Type="http://schemas.openxmlformats.org/officeDocument/2006/relationships/image" Target="../media/image16.png"/><Relationship Id="rId14" Type="http://schemas.openxmlformats.org/officeDocument/2006/relationships/image" Target="../media/image20.png"/><Relationship Id="rId17" Type="http://schemas.openxmlformats.org/officeDocument/2006/relationships/image" Target="../media/image12.png"/><Relationship Id="rId16" Type="http://schemas.openxmlformats.org/officeDocument/2006/relationships/image" Target="../media/image19.png"/><Relationship Id="rId19" Type="http://schemas.openxmlformats.org/officeDocument/2006/relationships/image" Target="../media/image21.png"/><Relationship Id="rId18" Type="http://schemas.openxmlformats.org/officeDocument/2006/relationships/image" Target="../media/image23.png"/></Relationships>
</file>

<file path=ppt/slides/_rels/slide24.xml.rels><?xml version="1.0" encoding="UTF-8" standalone="yes"?><Relationships xmlns="http://schemas.openxmlformats.org/package/2006/relationships"><Relationship Id="rId20" Type="http://schemas.openxmlformats.org/officeDocument/2006/relationships/image" Target="../media/image31.png"/><Relationship Id="rId22" Type="http://schemas.openxmlformats.org/officeDocument/2006/relationships/image" Target="../media/image28.png"/><Relationship Id="rId21" Type="http://schemas.openxmlformats.org/officeDocument/2006/relationships/image" Target="../media/image29.png"/><Relationship Id="rId24" Type="http://schemas.openxmlformats.org/officeDocument/2006/relationships/image" Target="../media/image25.png"/><Relationship Id="rId23" Type="http://schemas.openxmlformats.org/officeDocument/2006/relationships/image" Target="../media/image27.png"/><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10.png"/><Relationship Id="rId9" Type="http://schemas.openxmlformats.org/officeDocument/2006/relationships/image" Target="../media/image26.png"/><Relationship Id="rId26" Type="http://schemas.openxmlformats.org/officeDocument/2006/relationships/image" Target="../media/image13.png"/><Relationship Id="rId25" Type="http://schemas.openxmlformats.org/officeDocument/2006/relationships/image" Target="../media/image37.png"/><Relationship Id="rId5" Type="http://schemas.openxmlformats.org/officeDocument/2006/relationships/image" Target="../media/image5.png"/><Relationship Id="rId6" Type="http://schemas.openxmlformats.org/officeDocument/2006/relationships/image" Target="../media/image15.png"/><Relationship Id="rId7" Type="http://schemas.openxmlformats.org/officeDocument/2006/relationships/image" Target="../media/image14.png"/><Relationship Id="rId8" Type="http://schemas.openxmlformats.org/officeDocument/2006/relationships/image" Target="../media/image22.png"/><Relationship Id="rId11" Type="http://schemas.openxmlformats.org/officeDocument/2006/relationships/image" Target="../media/image7.png"/><Relationship Id="rId10" Type="http://schemas.openxmlformats.org/officeDocument/2006/relationships/image" Target="../media/image6.png"/><Relationship Id="rId13" Type="http://schemas.openxmlformats.org/officeDocument/2006/relationships/image" Target="../media/image20.png"/><Relationship Id="rId12" Type="http://schemas.openxmlformats.org/officeDocument/2006/relationships/image" Target="../media/image11.png"/><Relationship Id="rId15" Type="http://schemas.openxmlformats.org/officeDocument/2006/relationships/image" Target="../media/image19.png"/><Relationship Id="rId14" Type="http://schemas.openxmlformats.org/officeDocument/2006/relationships/image" Target="../media/image16.png"/><Relationship Id="rId17" Type="http://schemas.openxmlformats.org/officeDocument/2006/relationships/image" Target="../media/image23.png"/><Relationship Id="rId16" Type="http://schemas.openxmlformats.org/officeDocument/2006/relationships/image" Target="../media/image12.png"/><Relationship Id="rId19" Type="http://schemas.openxmlformats.org/officeDocument/2006/relationships/image" Target="../media/image18.png"/><Relationship Id="rId18"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4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50.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3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5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4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5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5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6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7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3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6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7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5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6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5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3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61.png"/><Relationship Id="rId4" Type="http://schemas.openxmlformats.org/officeDocument/2006/relationships/image" Target="../media/image60.png"/><Relationship Id="rId5" Type="http://schemas.openxmlformats.org/officeDocument/2006/relationships/image" Target="../media/image6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58.png"/><Relationship Id="rId4" Type="http://schemas.openxmlformats.org/officeDocument/2006/relationships/image" Target="../media/image7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7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6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7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8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64.png"/><Relationship Id="rId4" Type="http://schemas.openxmlformats.org/officeDocument/2006/relationships/image" Target="../media/image73.png"/><Relationship Id="rId5" Type="http://schemas.openxmlformats.org/officeDocument/2006/relationships/image" Target="../media/image6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3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7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7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79.png"/><Relationship Id="rId4" Type="http://schemas.openxmlformats.org/officeDocument/2006/relationships/image" Target="../media/image7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7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7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8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84.png"/><Relationship Id="rId4" Type="http://schemas.openxmlformats.org/officeDocument/2006/relationships/image" Target="../media/image8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81.png"/><Relationship Id="rId4" Type="http://schemas.openxmlformats.org/officeDocument/2006/relationships/image" Target="../media/image8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81.png"/><Relationship Id="rId4" Type="http://schemas.openxmlformats.org/officeDocument/2006/relationships/image" Target="../media/image9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36.png"/><Relationship Id="rId4" Type="http://schemas.openxmlformats.org/officeDocument/2006/relationships/image" Target="../media/image82.png"/><Relationship Id="rId5" Type="http://schemas.openxmlformats.org/officeDocument/2006/relationships/image" Target="../media/image9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7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92.png"/><Relationship Id="rId4" Type="http://schemas.openxmlformats.org/officeDocument/2006/relationships/image" Target="../media/image10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88.png"/><Relationship Id="rId4" Type="http://schemas.openxmlformats.org/officeDocument/2006/relationships/image" Target="../media/image100.png"/><Relationship Id="rId9" Type="http://schemas.openxmlformats.org/officeDocument/2006/relationships/image" Target="../media/image91.png"/><Relationship Id="rId5" Type="http://schemas.openxmlformats.org/officeDocument/2006/relationships/image" Target="../media/image96.png"/><Relationship Id="rId6" Type="http://schemas.openxmlformats.org/officeDocument/2006/relationships/image" Target="../media/image87.png"/><Relationship Id="rId7" Type="http://schemas.openxmlformats.org/officeDocument/2006/relationships/image" Target="../media/image97.png"/><Relationship Id="rId8" Type="http://schemas.openxmlformats.org/officeDocument/2006/relationships/image" Target="../media/image93.png"/><Relationship Id="rId11" Type="http://schemas.openxmlformats.org/officeDocument/2006/relationships/image" Target="../media/image101.png"/><Relationship Id="rId10" Type="http://schemas.openxmlformats.org/officeDocument/2006/relationships/image" Target="../media/image98.png"/><Relationship Id="rId13" Type="http://schemas.openxmlformats.org/officeDocument/2006/relationships/image" Target="../media/image95.png"/><Relationship Id="rId12" Type="http://schemas.openxmlformats.org/officeDocument/2006/relationships/image" Target="../media/image105.png"/><Relationship Id="rId15" Type="http://schemas.openxmlformats.org/officeDocument/2006/relationships/image" Target="../media/image106.png"/><Relationship Id="rId14" Type="http://schemas.openxmlformats.org/officeDocument/2006/relationships/image" Target="../media/image103.png"/><Relationship Id="rId17" Type="http://schemas.openxmlformats.org/officeDocument/2006/relationships/image" Target="../media/image99.png"/><Relationship Id="rId16" Type="http://schemas.openxmlformats.org/officeDocument/2006/relationships/image" Target="../media/image102.png"/><Relationship Id="rId18" Type="http://schemas.openxmlformats.org/officeDocument/2006/relationships/image" Target="../media/image10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88.png"/><Relationship Id="rId4" Type="http://schemas.openxmlformats.org/officeDocument/2006/relationships/image" Target="../media/image100.png"/><Relationship Id="rId9" Type="http://schemas.openxmlformats.org/officeDocument/2006/relationships/image" Target="../media/image91.png"/><Relationship Id="rId5" Type="http://schemas.openxmlformats.org/officeDocument/2006/relationships/image" Target="../media/image96.png"/><Relationship Id="rId6" Type="http://schemas.openxmlformats.org/officeDocument/2006/relationships/image" Target="../media/image87.png"/><Relationship Id="rId7" Type="http://schemas.openxmlformats.org/officeDocument/2006/relationships/image" Target="../media/image97.png"/><Relationship Id="rId8" Type="http://schemas.openxmlformats.org/officeDocument/2006/relationships/image" Target="../media/image93.png"/><Relationship Id="rId11" Type="http://schemas.openxmlformats.org/officeDocument/2006/relationships/image" Target="../media/image101.png"/><Relationship Id="rId10" Type="http://schemas.openxmlformats.org/officeDocument/2006/relationships/image" Target="../media/image98.png"/><Relationship Id="rId13" Type="http://schemas.openxmlformats.org/officeDocument/2006/relationships/image" Target="../media/image95.png"/><Relationship Id="rId12" Type="http://schemas.openxmlformats.org/officeDocument/2006/relationships/image" Target="../media/image105.png"/><Relationship Id="rId15" Type="http://schemas.openxmlformats.org/officeDocument/2006/relationships/image" Target="../media/image106.png"/><Relationship Id="rId14" Type="http://schemas.openxmlformats.org/officeDocument/2006/relationships/image" Target="../media/image103.png"/><Relationship Id="rId17" Type="http://schemas.openxmlformats.org/officeDocument/2006/relationships/image" Target="../media/image99.png"/><Relationship Id="rId16" Type="http://schemas.openxmlformats.org/officeDocument/2006/relationships/image" Target="../media/image102.png"/><Relationship Id="rId19" Type="http://schemas.openxmlformats.org/officeDocument/2006/relationships/image" Target="../media/image109.png"/><Relationship Id="rId18" Type="http://schemas.openxmlformats.org/officeDocument/2006/relationships/image" Target="../media/image10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88.png"/><Relationship Id="rId4" Type="http://schemas.openxmlformats.org/officeDocument/2006/relationships/image" Target="../media/image100.png"/><Relationship Id="rId9" Type="http://schemas.openxmlformats.org/officeDocument/2006/relationships/image" Target="../media/image91.png"/><Relationship Id="rId5" Type="http://schemas.openxmlformats.org/officeDocument/2006/relationships/image" Target="../media/image96.png"/><Relationship Id="rId6" Type="http://schemas.openxmlformats.org/officeDocument/2006/relationships/image" Target="../media/image87.png"/><Relationship Id="rId7" Type="http://schemas.openxmlformats.org/officeDocument/2006/relationships/image" Target="../media/image97.png"/><Relationship Id="rId8" Type="http://schemas.openxmlformats.org/officeDocument/2006/relationships/image" Target="../media/image93.png"/><Relationship Id="rId11" Type="http://schemas.openxmlformats.org/officeDocument/2006/relationships/image" Target="../media/image101.png"/><Relationship Id="rId10" Type="http://schemas.openxmlformats.org/officeDocument/2006/relationships/image" Target="../media/image98.png"/><Relationship Id="rId13" Type="http://schemas.openxmlformats.org/officeDocument/2006/relationships/image" Target="../media/image95.png"/><Relationship Id="rId12" Type="http://schemas.openxmlformats.org/officeDocument/2006/relationships/image" Target="../media/image105.png"/><Relationship Id="rId15" Type="http://schemas.openxmlformats.org/officeDocument/2006/relationships/image" Target="../media/image106.png"/><Relationship Id="rId14" Type="http://schemas.openxmlformats.org/officeDocument/2006/relationships/image" Target="../media/image103.png"/><Relationship Id="rId17" Type="http://schemas.openxmlformats.org/officeDocument/2006/relationships/image" Target="../media/image99.png"/><Relationship Id="rId16" Type="http://schemas.openxmlformats.org/officeDocument/2006/relationships/image" Target="../media/image102.png"/><Relationship Id="rId19" Type="http://schemas.openxmlformats.org/officeDocument/2006/relationships/image" Target="../media/image110.png"/><Relationship Id="rId18" Type="http://schemas.openxmlformats.org/officeDocument/2006/relationships/image" Target="../media/image10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115.png"/><Relationship Id="rId4" Type="http://schemas.openxmlformats.org/officeDocument/2006/relationships/image" Target="../media/image113.png"/><Relationship Id="rId5" Type="http://schemas.openxmlformats.org/officeDocument/2006/relationships/image" Target="../media/image111.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15.png"/><Relationship Id="rId4" Type="http://schemas.openxmlformats.org/officeDocument/2006/relationships/image" Target="../media/image107.png"/><Relationship Id="rId5" Type="http://schemas.openxmlformats.org/officeDocument/2006/relationships/image" Target="../media/image11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115.png"/><Relationship Id="rId4" Type="http://schemas.openxmlformats.org/officeDocument/2006/relationships/image" Target="../media/image114.png"/><Relationship Id="rId5" Type="http://schemas.openxmlformats.org/officeDocument/2006/relationships/image" Target="../media/image119.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15.png"/><Relationship Id="rId4" Type="http://schemas.openxmlformats.org/officeDocument/2006/relationships/image" Target="../media/image12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36.png"/><Relationship Id="rId4" Type="http://schemas.openxmlformats.org/officeDocument/2006/relationships/image" Target="../media/image121.png"/><Relationship Id="rId5" Type="http://schemas.openxmlformats.org/officeDocument/2006/relationships/image" Target="../media/image11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2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3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18.png"/><Relationship Id="rId4" Type="http://schemas.openxmlformats.org/officeDocument/2006/relationships/image" Target="../media/image129.png"/><Relationship Id="rId5" Type="http://schemas.openxmlformats.org/officeDocument/2006/relationships/image" Target="../media/image12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3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20.png"/><Relationship Id="rId4" Type="http://schemas.openxmlformats.org/officeDocument/2006/relationships/image" Target="../media/image130.png"/><Relationship Id="rId5" Type="http://schemas.openxmlformats.org/officeDocument/2006/relationships/image" Target="../media/image14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2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3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25.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39.png"/><Relationship Id="rId4" Type="http://schemas.openxmlformats.org/officeDocument/2006/relationships/image" Target="../media/image13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64.png"/><Relationship Id="rId4" Type="http://schemas.openxmlformats.org/officeDocument/2006/relationships/image" Target="../media/image73.png"/><Relationship Id="rId5" Type="http://schemas.openxmlformats.org/officeDocument/2006/relationships/image" Target="../media/image128.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36.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2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35.png"/></Relationships>
</file>

<file path=ppt/slides/_rels/slide101.xml.rels><?xml version="1.0" encoding="UTF-8" standalone="yes"?><Relationships xmlns="http://schemas.openxmlformats.org/package/2006/relationships"><Relationship Id="rId20" Type="http://schemas.openxmlformats.org/officeDocument/2006/relationships/image" Target="../media/image148.png"/><Relationship Id="rId22" Type="http://schemas.openxmlformats.org/officeDocument/2006/relationships/image" Target="../media/image142.png"/><Relationship Id="rId21" Type="http://schemas.openxmlformats.org/officeDocument/2006/relationships/image" Target="../media/image149.png"/><Relationship Id="rId24" Type="http://schemas.openxmlformats.org/officeDocument/2006/relationships/image" Target="../media/image156.png"/><Relationship Id="rId23" Type="http://schemas.openxmlformats.org/officeDocument/2006/relationships/image" Target="../media/image158.png"/><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45.png"/><Relationship Id="rId4" Type="http://schemas.openxmlformats.org/officeDocument/2006/relationships/image" Target="../media/image134.png"/><Relationship Id="rId9" Type="http://schemas.openxmlformats.org/officeDocument/2006/relationships/image" Target="../media/image138.png"/><Relationship Id="rId26" Type="http://schemas.openxmlformats.org/officeDocument/2006/relationships/image" Target="../media/image157.png"/><Relationship Id="rId25" Type="http://schemas.openxmlformats.org/officeDocument/2006/relationships/image" Target="../media/image159.png"/><Relationship Id="rId5" Type="http://schemas.openxmlformats.org/officeDocument/2006/relationships/image" Target="../media/image137.png"/><Relationship Id="rId6" Type="http://schemas.openxmlformats.org/officeDocument/2006/relationships/image" Target="../media/image136.png"/><Relationship Id="rId7" Type="http://schemas.openxmlformats.org/officeDocument/2006/relationships/image" Target="../media/image144.png"/><Relationship Id="rId8" Type="http://schemas.openxmlformats.org/officeDocument/2006/relationships/image" Target="../media/image147.png"/><Relationship Id="rId11" Type="http://schemas.openxmlformats.org/officeDocument/2006/relationships/image" Target="../media/image155.png"/><Relationship Id="rId10" Type="http://schemas.openxmlformats.org/officeDocument/2006/relationships/image" Target="../media/image150.png"/><Relationship Id="rId13" Type="http://schemas.openxmlformats.org/officeDocument/2006/relationships/image" Target="../media/image151.png"/><Relationship Id="rId12" Type="http://schemas.openxmlformats.org/officeDocument/2006/relationships/image" Target="../media/image153.png"/><Relationship Id="rId15" Type="http://schemas.openxmlformats.org/officeDocument/2006/relationships/image" Target="../media/image143.png"/><Relationship Id="rId14" Type="http://schemas.openxmlformats.org/officeDocument/2006/relationships/image" Target="../media/image141.png"/><Relationship Id="rId17" Type="http://schemas.openxmlformats.org/officeDocument/2006/relationships/image" Target="../media/image146.png"/><Relationship Id="rId16" Type="http://schemas.openxmlformats.org/officeDocument/2006/relationships/image" Target="../media/image152.png"/><Relationship Id="rId19" Type="http://schemas.openxmlformats.org/officeDocument/2006/relationships/image" Target="../media/image161.png"/><Relationship Id="rId18" Type="http://schemas.openxmlformats.org/officeDocument/2006/relationships/image" Target="../media/image154.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74.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71.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65.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6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69.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6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7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63.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83.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76.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67.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36.png"/><Relationship Id="rId4" Type="http://schemas.openxmlformats.org/officeDocument/2006/relationships/image" Target="../media/image16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7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78.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80.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77.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72.png"/></Relationships>
</file>

<file path=ppt/slides/_rels/slide120.xml.rels><?xml version="1.0" encoding="UTF-8" standalone="yes"?><Relationships xmlns="http://schemas.openxmlformats.org/package/2006/relationships"><Relationship Id="rId20" Type="http://schemas.openxmlformats.org/officeDocument/2006/relationships/image" Target="../media/image148.png"/><Relationship Id="rId22" Type="http://schemas.openxmlformats.org/officeDocument/2006/relationships/image" Target="../media/image142.png"/><Relationship Id="rId21" Type="http://schemas.openxmlformats.org/officeDocument/2006/relationships/image" Target="../media/image149.png"/><Relationship Id="rId24" Type="http://schemas.openxmlformats.org/officeDocument/2006/relationships/image" Target="../media/image156.png"/><Relationship Id="rId23" Type="http://schemas.openxmlformats.org/officeDocument/2006/relationships/image" Target="../media/image158.png"/><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45.png"/><Relationship Id="rId4" Type="http://schemas.openxmlformats.org/officeDocument/2006/relationships/image" Target="../media/image134.png"/><Relationship Id="rId9" Type="http://schemas.openxmlformats.org/officeDocument/2006/relationships/image" Target="../media/image138.png"/><Relationship Id="rId26" Type="http://schemas.openxmlformats.org/officeDocument/2006/relationships/image" Target="../media/image157.png"/><Relationship Id="rId25" Type="http://schemas.openxmlformats.org/officeDocument/2006/relationships/image" Target="../media/image159.png"/><Relationship Id="rId5" Type="http://schemas.openxmlformats.org/officeDocument/2006/relationships/image" Target="../media/image137.png"/><Relationship Id="rId6" Type="http://schemas.openxmlformats.org/officeDocument/2006/relationships/image" Target="../media/image136.png"/><Relationship Id="rId7" Type="http://schemas.openxmlformats.org/officeDocument/2006/relationships/image" Target="../media/image144.png"/><Relationship Id="rId8" Type="http://schemas.openxmlformats.org/officeDocument/2006/relationships/image" Target="../media/image147.png"/><Relationship Id="rId11" Type="http://schemas.openxmlformats.org/officeDocument/2006/relationships/image" Target="../media/image155.png"/><Relationship Id="rId10" Type="http://schemas.openxmlformats.org/officeDocument/2006/relationships/image" Target="../media/image150.png"/><Relationship Id="rId13" Type="http://schemas.openxmlformats.org/officeDocument/2006/relationships/image" Target="../media/image151.png"/><Relationship Id="rId12" Type="http://schemas.openxmlformats.org/officeDocument/2006/relationships/image" Target="../media/image153.png"/><Relationship Id="rId15" Type="http://schemas.openxmlformats.org/officeDocument/2006/relationships/image" Target="../media/image143.png"/><Relationship Id="rId14" Type="http://schemas.openxmlformats.org/officeDocument/2006/relationships/image" Target="../media/image141.png"/><Relationship Id="rId17" Type="http://schemas.openxmlformats.org/officeDocument/2006/relationships/image" Target="../media/image146.png"/><Relationship Id="rId16" Type="http://schemas.openxmlformats.org/officeDocument/2006/relationships/image" Target="../media/image152.png"/><Relationship Id="rId19" Type="http://schemas.openxmlformats.org/officeDocument/2006/relationships/image" Target="../media/image161.png"/><Relationship Id="rId18" Type="http://schemas.openxmlformats.org/officeDocument/2006/relationships/image" Target="../media/image154.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68.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73.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79.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81.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87.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92.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91.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36.png"/><Relationship Id="rId4" Type="http://schemas.openxmlformats.org/officeDocument/2006/relationships/image" Target="../media/image184.png"/><Relationship Id="rId5" Type="http://schemas.openxmlformats.org/officeDocument/2006/relationships/image" Target="../media/image185.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94.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186.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82.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89.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93.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88.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200.png"/><Relationship Id="rId4" Type="http://schemas.openxmlformats.org/officeDocument/2006/relationships/image" Target="../media/image190.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99.png"/><Relationship Id="rId4" Type="http://schemas.openxmlformats.org/officeDocument/2006/relationships/image" Target="../media/image202.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97.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203.png"/><Relationship Id="rId4" Type="http://schemas.openxmlformats.org/officeDocument/2006/relationships/image" Target="../media/image204.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96.png"/><Relationship Id="rId4" Type="http://schemas.openxmlformats.org/officeDocument/2006/relationships/image" Target="../media/image198.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195.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205.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36.png"/><Relationship Id="rId4" Type="http://schemas.openxmlformats.org/officeDocument/2006/relationships/image" Target="../media/image201.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220.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218.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212.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211.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image" Target="../media/image213.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208.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216.png"/><Relationship Id="rId4" Type="http://schemas.openxmlformats.org/officeDocument/2006/relationships/image" Target="../media/image219.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36.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206.png"/><Relationship Id="rId4" Type="http://schemas.openxmlformats.org/officeDocument/2006/relationships/image" Target="../media/image207.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214.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217.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 Id="rId3" Type="http://schemas.openxmlformats.org/officeDocument/2006/relationships/image" Target="../media/image209.png"/><Relationship Id="rId4" Type="http://schemas.openxmlformats.org/officeDocument/2006/relationships/image" Target="../media/image210.png"/><Relationship Id="rId5" Type="http://schemas.openxmlformats.org/officeDocument/2006/relationships/image" Target="../media/image215.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 Id="rId3"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3" name="Shape 123"/>
        <p:cNvGrpSpPr/>
        <p:nvPr/>
      </p:nvGrpSpPr>
      <p:grpSpPr>
        <a:xfrm>
          <a:off x="0" y="0"/>
          <a:ext cx="0" cy="0"/>
          <a:chOff x="0" y="0"/>
          <a:chExt cx="0" cy="0"/>
        </a:xfrm>
      </p:grpSpPr>
      <p:sp>
        <p:nvSpPr>
          <p:cNvPr id="124" name="Google Shape;124;p30"/>
          <p:cNvSpPr txBox="1"/>
          <p:nvPr>
            <p:ph type="ctrTitle"/>
          </p:nvPr>
        </p:nvSpPr>
        <p:spPr>
          <a:xfrm>
            <a:off x="952750" y="755050"/>
            <a:ext cx="7116000" cy="205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6000">
                <a:solidFill>
                  <a:srgbClr val="434343"/>
                </a:solidFill>
                <a:latin typeface="Hepta Slab"/>
                <a:ea typeface="Hepta Slab"/>
                <a:cs typeface="Hepta Slab"/>
                <a:sym typeface="Hepta Slab"/>
              </a:rPr>
              <a:t>Geometry and Time</a:t>
            </a:r>
            <a:endParaRPr sz="6000">
              <a:solidFill>
                <a:srgbClr val="434343"/>
              </a:solidFill>
              <a:latin typeface="Hepta Slab"/>
              <a:ea typeface="Hepta Slab"/>
              <a:cs typeface="Hepta Slab"/>
              <a:sym typeface="Hepta Slab"/>
            </a:endParaRPr>
          </a:p>
        </p:txBody>
      </p:sp>
      <p:sp>
        <p:nvSpPr>
          <p:cNvPr id="125" name="Google Shape;125;p30"/>
          <p:cNvSpPr txBox="1"/>
          <p:nvPr>
            <p:ph idx="1" type="subTitle"/>
          </p:nvPr>
        </p:nvSpPr>
        <p:spPr>
          <a:xfrm>
            <a:off x="2112300" y="2957951"/>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1</a:t>
            </a:r>
            <a:r>
              <a:rPr lang="en" sz="2000">
                <a:solidFill>
                  <a:srgbClr val="434343"/>
                </a:solidFill>
                <a:latin typeface="Hepta Slab"/>
                <a:ea typeface="Hepta Slab"/>
                <a:cs typeface="Hepta Slab"/>
                <a:sym typeface="Hepta Slab"/>
              </a:rPr>
              <a:t>: Unit 7</a:t>
            </a:r>
            <a:endParaRPr sz="2000">
              <a:solidFill>
                <a:srgbClr val="434343"/>
              </a:solidFill>
              <a:latin typeface="Hepta Slab"/>
              <a:ea typeface="Hepta Slab"/>
              <a:cs typeface="Hepta Slab"/>
              <a:sym typeface="Hepta Slab"/>
            </a:endParaRPr>
          </a:p>
        </p:txBody>
      </p:sp>
      <p:sp>
        <p:nvSpPr>
          <p:cNvPr id="126" name="Google Shape;126;p30"/>
          <p:cNvSpPr txBox="1"/>
          <p:nvPr/>
        </p:nvSpPr>
        <p:spPr>
          <a:xfrm>
            <a:off x="533600" y="4012863"/>
            <a:ext cx="7640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1.G.A.1, 1.G.A.2, 1.MD.C.4, 1.NBT.C.4, 1.OA.C.6, 1.G.A.3, 1.NBT.C.5, 1.MD.B.3, 1.NBT.A.1, 1.OA.D.7</a:t>
            </a:r>
            <a:endParaRPr sz="900">
              <a:solidFill>
                <a:schemeClr val="dk1"/>
              </a:solidFill>
              <a:latin typeface="Quicksand"/>
              <a:ea typeface="Quicksand"/>
              <a:cs typeface="Quicksand"/>
              <a:sym typeface="Quicksand"/>
            </a:endParaRPr>
          </a:p>
          <a:p>
            <a:pPr indent="0" lvl="0" marL="0" rtl="0" algn="ctr">
              <a:spcBef>
                <a:spcPts val="0"/>
              </a:spcBef>
              <a:spcAft>
                <a:spcPts val="0"/>
              </a:spcAft>
              <a:buNone/>
            </a:pPr>
            <a:r>
              <a:rPr lang="en" sz="900">
                <a:solidFill>
                  <a:schemeClr val="dk1"/>
                </a:solidFill>
                <a:latin typeface="Quicksand"/>
                <a:ea typeface="Quicksand"/>
                <a:cs typeface="Quicksand"/>
                <a:sym typeface="Quicksand"/>
              </a:rPr>
              <a:t> </a:t>
            </a:r>
            <a:endParaRPr sz="9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a:solidFill>
                <a:srgbClr val="666666"/>
              </a:solidFill>
              <a:latin typeface="Hepta Slab"/>
              <a:ea typeface="Hepta Slab"/>
              <a:cs typeface="Hepta Slab"/>
              <a:sym typeface="Hepta Slab"/>
            </a:endParaRPr>
          </a:p>
        </p:txBody>
      </p:sp>
      <p:pic>
        <p:nvPicPr>
          <p:cNvPr id="127" name="Google Shape;127;p30"/>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28" name="Google Shape;128;p30"/>
          <p:cNvSpPr txBox="1"/>
          <p:nvPr/>
        </p:nvSpPr>
        <p:spPr>
          <a:xfrm>
            <a:off x="0" y="476882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1, Unit 7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750">
                <a:latin typeface="Times New Roman"/>
                <a:ea typeface="Times New Roman"/>
                <a:cs typeface="Times New Roman"/>
                <a:sym typeface="Times New Roman"/>
              </a:rPr>
              <a:t>Copyright 2020 by Illustrative Mathematics. All Rights Reserved, adapted and shared with permission.</a:t>
            </a:r>
            <a:endParaRPr sz="6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 name="Shape 132"/>
        <p:cNvGrpSpPr/>
        <p:nvPr/>
      </p:nvGrpSpPr>
      <p:grpSpPr>
        <a:xfrm>
          <a:off x="0" y="0"/>
          <a:ext cx="0" cy="0"/>
          <a:chOff x="0" y="0"/>
          <a:chExt cx="0" cy="0"/>
        </a:xfrm>
      </p:grpSpPr>
      <p:grpSp>
        <p:nvGrpSpPr>
          <p:cNvPr id="133" name="Google Shape;133;p31"/>
          <p:cNvGrpSpPr/>
          <p:nvPr/>
        </p:nvGrpSpPr>
        <p:grpSpPr>
          <a:xfrm>
            <a:off x="5506335" y="1547226"/>
            <a:ext cx="3044219" cy="2107652"/>
            <a:chOff x="5632317" y="1189775"/>
            <a:chExt cx="3305700" cy="2439977"/>
          </a:xfrm>
        </p:grpSpPr>
        <p:sp>
          <p:nvSpPr>
            <p:cNvPr id="134" name="Google Shape;134;p31"/>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5" name="Google Shape;135;p31"/>
            <p:cNvSpPr txBox="1"/>
            <p:nvPr/>
          </p:nvSpPr>
          <p:spPr>
            <a:xfrm>
              <a:off x="6064550" y="204185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Students connect the language of “o’clock” and “half past” to clock faces and written times.</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136" name="Google Shape;136;p31"/>
          <p:cNvGrpSpPr/>
          <p:nvPr/>
        </p:nvGrpSpPr>
        <p:grpSpPr>
          <a:xfrm>
            <a:off x="404198" y="1547226"/>
            <a:ext cx="2904202" cy="2861802"/>
            <a:chOff x="-46069" y="2038956"/>
            <a:chExt cx="3546900" cy="3292076"/>
          </a:xfrm>
        </p:grpSpPr>
        <p:sp>
          <p:nvSpPr>
            <p:cNvPr id="137" name="Google Shape;137;p31"/>
            <p:cNvSpPr/>
            <p:nvPr/>
          </p:nvSpPr>
          <p:spPr>
            <a:xfrm>
              <a:off x="-46069" y="2038956"/>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8" name="Google Shape;138;p31"/>
            <p:cNvSpPr txBox="1"/>
            <p:nvPr/>
          </p:nvSpPr>
          <p:spPr>
            <a:xfrm>
              <a:off x="288026" y="2917532"/>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Build and draw shapes to possess defining attributes.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Put two- and three-dimensional shapes together to form larger shapes.</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139" name="Google Shape;139;p31"/>
          <p:cNvGrpSpPr/>
          <p:nvPr/>
        </p:nvGrpSpPr>
        <p:grpSpPr>
          <a:xfrm>
            <a:off x="2973109" y="1547224"/>
            <a:ext cx="2904327" cy="2487896"/>
            <a:chOff x="2918100" y="1098556"/>
            <a:chExt cx="2777400" cy="2880176"/>
          </a:xfrm>
        </p:grpSpPr>
        <p:sp>
          <p:nvSpPr>
            <p:cNvPr id="140" name="Google Shape;140;p31"/>
            <p:cNvSpPr/>
            <p:nvPr/>
          </p:nvSpPr>
          <p:spPr>
            <a:xfrm>
              <a:off x="2918100" y="1098556"/>
              <a:ext cx="27774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1" name="Google Shape;141;p31"/>
            <p:cNvSpPr txBox="1"/>
            <p:nvPr/>
          </p:nvSpPr>
          <p:spPr>
            <a:xfrm>
              <a:off x="2950470" y="2002332"/>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100">
                  <a:solidFill>
                    <a:schemeClr val="dk1"/>
                  </a:solidFill>
                  <a:latin typeface="Quicksand"/>
                  <a:ea typeface="Quicksand"/>
                  <a:cs typeface="Quicksand"/>
                  <a:sym typeface="Quicksand"/>
                </a:rPr>
                <a:t>Partition circles and rectangles into two and four equal pieces, describe the pieces with words (halves, fourths, and quarters).</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sp>
        <p:nvSpPr>
          <p:cNvPr id="142" name="Google Shape;142;p31"/>
          <p:cNvSpPr txBox="1"/>
          <p:nvPr/>
        </p:nvSpPr>
        <p:spPr>
          <a:xfrm>
            <a:off x="773388" y="1452375"/>
            <a:ext cx="23250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1-8</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1.G.A.1, 1.G.A.2, 1.MD.C.4, 1.NBT.C.4, 1.OA.C.6</a:t>
            </a:r>
            <a:endParaRPr sz="800">
              <a:latin typeface="Quicksand"/>
              <a:ea typeface="Quicksand"/>
              <a:cs typeface="Quicksand"/>
              <a:sym typeface="Quicksand"/>
            </a:endParaRPr>
          </a:p>
        </p:txBody>
      </p:sp>
      <p:sp>
        <p:nvSpPr>
          <p:cNvPr id="143" name="Google Shape;143;p31"/>
          <p:cNvSpPr txBox="1"/>
          <p:nvPr/>
        </p:nvSpPr>
        <p:spPr>
          <a:xfrm>
            <a:off x="2972975" y="1452375"/>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9-12</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1.G.A.2, 1.G.A.3, 1.NBT.C.5, 1.OA.C.6</a:t>
            </a:r>
            <a:endParaRPr sz="900">
              <a:latin typeface="Quicksand"/>
              <a:ea typeface="Quicksand"/>
              <a:cs typeface="Quicksand"/>
              <a:sym typeface="Quicksand"/>
            </a:endParaRPr>
          </a:p>
        </p:txBody>
      </p:sp>
      <p:sp>
        <p:nvSpPr>
          <p:cNvPr id="144" name="Google Shape;144;p31"/>
          <p:cNvSpPr txBox="1"/>
          <p:nvPr/>
        </p:nvSpPr>
        <p:spPr>
          <a:xfrm>
            <a:off x="5615675" y="1452375"/>
            <a:ext cx="27939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13-17</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1.G.A.2, 1.MD.B.3, 1.NBT.A.1, 1.NBT.C.4, 1.OA.D.7</a:t>
            </a:r>
            <a:endParaRPr sz="8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45" name="Google Shape;145;p31"/>
          <p:cNvSpPr txBox="1"/>
          <p:nvPr/>
        </p:nvSpPr>
        <p:spPr>
          <a:xfrm>
            <a:off x="1144400" y="4755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7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Geometry and Time</a:t>
            </a:r>
            <a:endParaRPr sz="1800">
              <a:latin typeface="Hepta Slab"/>
              <a:ea typeface="Hepta Slab"/>
              <a:cs typeface="Hepta Slab"/>
              <a:sym typeface="Hepta Slab"/>
            </a:endParaRPr>
          </a:p>
        </p:txBody>
      </p:sp>
      <p:pic>
        <p:nvPicPr>
          <p:cNvPr id="146" name="Google Shape;146;p31"/>
          <p:cNvPicPr preferRelativeResize="0"/>
          <p:nvPr/>
        </p:nvPicPr>
        <p:blipFill>
          <a:blip r:embed="rId3">
            <a:alphaModFix/>
          </a:blip>
          <a:stretch>
            <a:fillRect/>
          </a:stretch>
        </p:blipFill>
        <p:spPr>
          <a:xfrm>
            <a:off x="2720825" y="3379400"/>
            <a:ext cx="2182100" cy="1373300"/>
          </a:xfrm>
          <a:prstGeom prst="rect">
            <a:avLst/>
          </a:prstGeom>
          <a:noFill/>
          <a:ln>
            <a:noFill/>
          </a:ln>
        </p:spPr>
      </p:pic>
      <p:pic>
        <p:nvPicPr>
          <p:cNvPr id="147" name="Google Shape;147;p31"/>
          <p:cNvPicPr preferRelativeResize="0"/>
          <p:nvPr/>
        </p:nvPicPr>
        <p:blipFill>
          <a:blip r:embed="rId4">
            <a:alphaModFix/>
          </a:blip>
          <a:stretch>
            <a:fillRect/>
          </a:stretch>
        </p:blipFill>
        <p:spPr>
          <a:xfrm>
            <a:off x="5615675" y="3486473"/>
            <a:ext cx="2325000" cy="9225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1" name="Shape 151"/>
        <p:cNvGrpSpPr/>
        <p:nvPr/>
      </p:nvGrpSpPr>
      <p:grpSpPr>
        <a:xfrm>
          <a:off x="0" y="0"/>
          <a:ext cx="0" cy="0"/>
          <a:chOff x="0" y="0"/>
          <a:chExt cx="0" cy="0"/>
        </a:xfrm>
      </p:grpSpPr>
      <p:sp>
        <p:nvSpPr>
          <p:cNvPr id="152" name="Google Shape;152;p32"/>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7 Quick Links</a:t>
            </a:r>
            <a:endParaRPr sz="3200">
              <a:solidFill>
                <a:srgbClr val="434343"/>
              </a:solidFill>
              <a:latin typeface="Gayathri"/>
              <a:ea typeface="Gayathri"/>
              <a:cs typeface="Gayathri"/>
              <a:sym typeface="Gayathri"/>
            </a:endParaRPr>
          </a:p>
        </p:txBody>
      </p:sp>
      <p:sp>
        <p:nvSpPr>
          <p:cNvPr id="153" name="Google Shape;153;p32">
            <a:hlinkClick action="ppaction://hlinksldjump" r:id="rId3"/>
          </p:cNvPr>
          <p:cNvSpPr txBox="1"/>
          <p:nvPr/>
        </p:nvSpPr>
        <p:spPr>
          <a:xfrm>
            <a:off x="1726938" y="1387275"/>
            <a:ext cx="580200" cy="68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dk2"/>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chemeClr val="dk2"/>
              </a:solidFill>
              <a:latin typeface="Hepta Slab"/>
              <a:ea typeface="Hepta Slab"/>
              <a:cs typeface="Hepta Slab"/>
              <a:sym typeface="Hepta Slab"/>
            </a:endParaRPr>
          </a:p>
        </p:txBody>
      </p:sp>
      <p:sp>
        <p:nvSpPr>
          <p:cNvPr id="154" name="Google Shape;154;p32">
            <a:hlinkClick action="ppaction://hlinksldjump" r:id="rId5"/>
          </p:cNvPr>
          <p:cNvSpPr txBox="1"/>
          <p:nvPr/>
        </p:nvSpPr>
        <p:spPr>
          <a:xfrm>
            <a:off x="2785513" y="1387275"/>
            <a:ext cx="580200" cy="68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595959"/>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595959"/>
              </a:solidFill>
              <a:latin typeface="Hepta Slab"/>
              <a:ea typeface="Hepta Slab"/>
              <a:cs typeface="Hepta Slab"/>
              <a:sym typeface="Hepta Slab"/>
            </a:endParaRPr>
          </a:p>
        </p:txBody>
      </p:sp>
      <p:sp>
        <p:nvSpPr>
          <p:cNvPr id="155" name="Google Shape;155;p32">
            <a:hlinkClick action="ppaction://hlinksldjump" r:id="rId7"/>
          </p:cNvPr>
          <p:cNvSpPr txBox="1"/>
          <p:nvPr/>
        </p:nvSpPr>
        <p:spPr>
          <a:xfrm>
            <a:off x="3757450" y="1387275"/>
            <a:ext cx="579900" cy="68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595959"/>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595959"/>
              </a:solidFill>
              <a:latin typeface="Hepta Slab"/>
              <a:ea typeface="Hepta Slab"/>
              <a:cs typeface="Hepta Slab"/>
              <a:sym typeface="Hepta Slab"/>
            </a:endParaRPr>
          </a:p>
        </p:txBody>
      </p:sp>
      <p:sp>
        <p:nvSpPr>
          <p:cNvPr id="156" name="Google Shape;156;p32">
            <a:hlinkClick action="ppaction://hlinksldjump" r:id="rId9"/>
          </p:cNvPr>
          <p:cNvSpPr txBox="1"/>
          <p:nvPr/>
        </p:nvSpPr>
        <p:spPr>
          <a:xfrm>
            <a:off x="4631200" y="1387275"/>
            <a:ext cx="580200" cy="68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595959"/>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595959"/>
              </a:solidFill>
              <a:latin typeface="Hepta Slab"/>
              <a:ea typeface="Hepta Slab"/>
              <a:cs typeface="Hepta Slab"/>
              <a:sym typeface="Hepta Slab"/>
            </a:endParaRPr>
          </a:p>
        </p:txBody>
      </p:sp>
      <p:sp>
        <p:nvSpPr>
          <p:cNvPr id="157" name="Google Shape;157;p32">
            <a:hlinkClick action="ppaction://hlinksldjump" r:id="rId11"/>
          </p:cNvPr>
          <p:cNvSpPr txBox="1"/>
          <p:nvPr/>
        </p:nvSpPr>
        <p:spPr>
          <a:xfrm>
            <a:off x="5505250" y="1387275"/>
            <a:ext cx="580200" cy="68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595959"/>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595959"/>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595959"/>
              </a:solidFill>
              <a:latin typeface="Hepta Slab"/>
              <a:ea typeface="Hepta Slab"/>
              <a:cs typeface="Hepta Slab"/>
              <a:sym typeface="Hepta Slab"/>
            </a:endParaRPr>
          </a:p>
        </p:txBody>
      </p:sp>
      <p:sp>
        <p:nvSpPr>
          <p:cNvPr id="158" name="Google Shape;158;p32">
            <a:hlinkClick action="ppaction://hlinksldjump" r:id="rId14"/>
          </p:cNvPr>
          <p:cNvSpPr txBox="1"/>
          <p:nvPr/>
        </p:nvSpPr>
        <p:spPr>
          <a:xfrm>
            <a:off x="6311750" y="13556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595959"/>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595959"/>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595959"/>
              </a:solidFill>
              <a:latin typeface="Hepta Slab"/>
              <a:ea typeface="Hepta Slab"/>
              <a:cs typeface="Hepta Slab"/>
              <a:sym typeface="Hepta Slab"/>
            </a:endParaRPr>
          </a:p>
        </p:txBody>
      </p:sp>
      <p:sp>
        <p:nvSpPr>
          <p:cNvPr id="159" name="Google Shape;159;p32">
            <a:hlinkClick action="ppaction://hlinksldjump" r:id="rId17"/>
          </p:cNvPr>
          <p:cNvSpPr txBox="1"/>
          <p:nvPr/>
        </p:nvSpPr>
        <p:spPr>
          <a:xfrm>
            <a:off x="1694400" y="24850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595959"/>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595959"/>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595959"/>
              </a:solidFill>
              <a:latin typeface="Hepta Slab"/>
              <a:ea typeface="Hepta Slab"/>
              <a:cs typeface="Hepta Slab"/>
              <a:sym typeface="Hepta Slab"/>
            </a:endParaRPr>
          </a:p>
        </p:txBody>
      </p:sp>
      <p:sp>
        <p:nvSpPr>
          <p:cNvPr id="160" name="Google Shape;160;p32">
            <a:hlinkClick/>
          </p:cNvPr>
          <p:cNvSpPr txBox="1"/>
          <p:nvPr/>
        </p:nvSpPr>
        <p:spPr>
          <a:xfrm>
            <a:off x="2752975" y="24482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595959"/>
                </a:solidFill>
                <a:latin typeface="Hepta Slab"/>
                <a:ea typeface="Hepta Slab"/>
                <a:cs typeface="Hepta Slab"/>
                <a:sym typeface="Hepta Slab"/>
                <a:hlinkClick action="ppaction://hlinksldjump" r:id="rId20">
                  <a:extLst>
                    <a:ext uri="{A12FA001-AC4F-418D-AE19-62706E023703}">
                      <ahyp:hlinkClr val="tx"/>
                    </a:ext>
                  </a:extLst>
                </a:hlinkClick>
              </a:rPr>
              <a:t>L</a:t>
            </a:r>
            <a:r>
              <a:rPr b="1" lang="en" sz="2200" u="sng">
                <a:solidFill>
                  <a:srgbClr val="595959"/>
                </a:solidFill>
                <a:latin typeface="Hepta Slab"/>
                <a:ea typeface="Hepta Slab"/>
                <a:cs typeface="Hepta Slab"/>
                <a:sym typeface="Hepta Slab"/>
                <a:hlinkClick action="ppaction://hlinksldjump" r:id="rId21">
                  <a:extLst>
                    <a:ext uri="{A12FA001-AC4F-418D-AE19-62706E023703}">
                      <ahyp:hlinkClr val="tx"/>
                    </a:ext>
                  </a:extLst>
                </a:hlinkClick>
              </a:rPr>
              <a:t>8</a:t>
            </a:r>
            <a:endParaRPr b="1" sz="2200">
              <a:solidFill>
                <a:srgbClr val="595959"/>
              </a:solidFill>
              <a:latin typeface="Hepta Slab"/>
              <a:ea typeface="Hepta Slab"/>
              <a:cs typeface="Hepta Slab"/>
              <a:sym typeface="Hepta Slab"/>
            </a:endParaRPr>
          </a:p>
        </p:txBody>
      </p:sp>
      <p:sp>
        <p:nvSpPr>
          <p:cNvPr id="161" name="Google Shape;161;p32">
            <a:hlinkClick action="ppaction://hlinksldjump" r:id="rId22"/>
          </p:cNvPr>
          <p:cNvSpPr txBox="1"/>
          <p:nvPr/>
        </p:nvSpPr>
        <p:spPr>
          <a:xfrm>
            <a:off x="3724750" y="24482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595959"/>
                </a:solidFill>
                <a:latin typeface="Hepta Slab"/>
                <a:ea typeface="Hepta Slab"/>
                <a:cs typeface="Hepta Slab"/>
                <a:sym typeface="Hepta Slab"/>
                <a:hlinkClick action="ppaction://hlinksldjump" r:id="rId23">
                  <a:extLst>
                    <a:ext uri="{A12FA001-AC4F-418D-AE19-62706E023703}">
                      <ahyp:hlinkClr val="tx"/>
                    </a:ext>
                  </a:extLst>
                </a:hlinkClick>
              </a:rPr>
              <a:t>L</a:t>
            </a:r>
            <a:r>
              <a:rPr b="1" lang="en" sz="2200" u="sng">
                <a:solidFill>
                  <a:srgbClr val="595959"/>
                </a:solidFill>
                <a:latin typeface="Hepta Slab"/>
                <a:ea typeface="Hepta Slab"/>
                <a:cs typeface="Hepta Slab"/>
                <a:sym typeface="Hepta Slab"/>
                <a:hlinkClick action="ppaction://hlinksldjump" r:id="rId24">
                  <a:extLst>
                    <a:ext uri="{A12FA001-AC4F-418D-AE19-62706E023703}">
                      <ahyp:hlinkClr val="tx"/>
                    </a:ext>
                  </a:extLst>
                </a:hlinkClick>
              </a:rPr>
              <a:t>9</a:t>
            </a:r>
            <a:endParaRPr b="1" sz="2200">
              <a:solidFill>
                <a:srgbClr val="595959"/>
              </a:solidFill>
              <a:latin typeface="Hepta Slab"/>
              <a:ea typeface="Hepta Slab"/>
              <a:cs typeface="Hepta Slab"/>
              <a:sym typeface="Hepta Slab"/>
            </a:endParaRPr>
          </a:p>
        </p:txBody>
      </p:sp>
      <p:pic>
        <p:nvPicPr>
          <p:cNvPr id="162" name="Google Shape;162;p32">
            <a:hlinkClick r:id="rId25"/>
          </p:cNvPr>
          <p:cNvPicPr preferRelativeResize="0"/>
          <p:nvPr/>
        </p:nvPicPr>
        <p:blipFill>
          <a:blip r:embed="rId26">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63" name="Google Shape;163;p32">
            <a:hlinkClick r:id="rId27"/>
          </p:cNvPr>
          <p:cNvPicPr preferRelativeResize="0"/>
          <p:nvPr/>
        </p:nvPicPr>
        <p:blipFill>
          <a:blip r:embed="rId28">
            <a:alphaModFix/>
          </a:blip>
          <a:stretch>
            <a:fillRect/>
          </a:stretch>
        </p:blipFill>
        <p:spPr>
          <a:xfrm>
            <a:off x="8000211" y="2232861"/>
            <a:ext cx="580025" cy="506289"/>
          </a:xfrm>
          <a:prstGeom prst="rect">
            <a:avLst/>
          </a:prstGeom>
          <a:noFill/>
          <a:ln cap="flat" cmpd="sng" w="38100">
            <a:solidFill>
              <a:srgbClr val="595959"/>
            </a:solidFill>
            <a:prstDash val="solid"/>
            <a:round/>
            <a:headEnd len="sm" w="sm" type="none"/>
            <a:tailEnd len="sm" w="sm" type="none"/>
          </a:ln>
        </p:spPr>
      </p:pic>
      <p:sp>
        <p:nvSpPr>
          <p:cNvPr id="164" name="Google Shape;164;p32">
            <a:hlinkClick action="ppaction://hlinksldjump" r:id="rId29"/>
          </p:cNvPr>
          <p:cNvSpPr txBox="1"/>
          <p:nvPr/>
        </p:nvSpPr>
        <p:spPr>
          <a:xfrm>
            <a:off x="4598650" y="24482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595959"/>
                </a:solidFill>
                <a:latin typeface="Hepta Slab"/>
                <a:ea typeface="Hepta Slab"/>
                <a:cs typeface="Hepta Slab"/>
                <a:sym typeface="Hepta Slab"/>
                <a:hlinkClick action="ppaction://hlinksldjump" r:id="rId30">
                  <a:extLst>
                    <a:ext uri="{A12FA001-AC4F-418D-AE19-62706E023703}">
                      <ahyp:hlinkClr val="tx"/>
                    </a:ext>
                  </a:extLst>
                </a:hlinkClick>
              </a:rPr>
              <a:t>L</a:t>
            </a:r>
            <a:r>
              <a:rPr b="1" lang="en" sz="1800" u="sng">
                <a:solidFill>
                  <a:srgbClr val="595959"/>
                </a:solidFill>
                <a:latin typeface="Hepta Slab"/>
                <a:ea typeface="Hepta Slab"/>
                <a:cs typeface="Hepta Slab"/>
                <a:sym typeface="Hepta Slab"/>
                <a:hlinkClick action="ppaction://hlinksldjump" r:id="rId31">
                  <a:extLst>
                    <a:ext uri="{A12FA001-AC4F-418D-AE19-62706E023703}">
                      <ahyp:hlinkClr val="tx"/>
                    </a:ext>
                  </a:extLst>
                </a:hlinkClick>
              </a:rPr>
              <a:t>10</a:t>
            </a:r>
            <a:endParaRPr b="1" sz="1800">
              <a:solidFill>
                <a:srgbClr val="595959"/>
              </a:solidFill>
              <a:latin typeface="Hepta Slab"/>
              <a:ea typeface="Hepta Slab"/>
              <a:cs typeface="Hepta Slab"/>
              <a:sym typeface="Hepta Slab"/>
            </a:endParaRPr>
          </a:p>
        </p:txBody>
      </p:sp>
      <p:grpSp>
        <p:nvGrpSpPr>
          <p:cNvPr id="165" name="Google Shape;165;p32"/>
          <p:cNvGrpSpPr/>
          <p:nvPr/>
        </p:nvGrpSpPr>
        <p:grpSpPr>
          <a:xfrm>
            <a:off x="8000373" y="283909"/>
            <a:ext cx="780563" cy="669288"/>
            <a:chOff x="570875" y="4322250"/>
            <a:chExt cx="443300" cy="443325"/>
          </a:xfrm>
        </p:grpSpPr>
        <p:sp>
          <p:nvSpPr>
            <p:cNvPr id="166" name="Google Shape;166;p32"/>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2"/>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2"/>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2"/>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0" name="Google Shape;170;p32">
            <a:hlinkClick action="ppaction://hlinksldjump" r:id="rId32"/>
          </p:cNvPr>
          <p:cNvSpPr txBox="1"/>
          <p:nvPr/>
        </p:nvSpPr>
        <p:spPr>
          <a:xfrm>
            <a:off x="5472550" y="24104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595959"/>
                </a:solidFill>
                <a:latin typeface="Hepta Slab"/>
                <a:ea typeface="Hepta Slab"/>
                <a:cs typeface="Hepta Slab"/>
                <a:sym typeface="Hepta Slab"/>
                <a:hlinkClick action="ppaction://hlinksldjump" r:id="rId33">
                  <a:extLst>
                    <a:ext uri="{A12FA001-AC4F-418D-AE19-62706E023703}">
                      <ahyp:hlinkClr val="tx"/>
                    </a:ext>
                  </a:extLst>
                </a:hlinkClick>
              </a:rPr>
              <a:t>L1</a:t>
            </a:r>
            <a:r>
              <a:rPr b="1" lang="en" sz="1800" u="sng">
                <a:solidFill>
                  <a:srgbClr val="595959"/>
                </a:solidFill>
                <a:latin typeface="Hepta Slab"/>
                <a:ea typeface="Hepta Slab"/>
                <a:cs typeface="Hepta Slab"/>
                <a:sym typeface="Hepta Slab"/>
                <a:hlinkClick action="ppaction://hlinksldjump" r:id="rId34">
                  <a:extLst>
                    <a:ext uri="{A12FA001-AC4F-418D-AE19-62706E023703}">
                      <ahyp:hlinkClr val="tx"/>
                    </a:ext>
                  </a:extLst>
                </a:hlinkClick>
              </a:rPr>
              <a:t>1</a:t>
            </a:r>
            <a:endParaRPr b="1" sz="1800">
              <a:solidFill>
                <a:srgbClr val="595959"/>
              </a:solidFill>
              <a:latin typeface="Hepta Slab"/>
              <a:ea typeface="Hepta Slab"/>
              <a:cs typeface="Hepta Slab"/>
              <a:sym typeface="Hepta Slab"/>
            </a:endParaRPr>
          </a:p>
        </p:txBody>
      </p:sp>
      <p:sp>
        <p:nvSpPr>
          <p:cNvPr id="171" name="Google Shape;171;p32">
            <a:hlinkClick action="ppaction://hlinksldjump" r:id="rId35"/>
          </p:cNvPr>
          <p:cNvSpPr txBox="1"/>
          <p:nvPr/>
        </p:nvSpPr>
        <p:spPr>
          <a:xfrm>
            <a:off x="6346450" y="24104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595959"/>
                </a:solidFill>
                <a:latin typeface="Hepta Slab"/>
                <a:ea typeface="Hepta Slab"/>
                <a:cs typeface="Hepta Slab"/>
                <a:sym typeface="Hepta Slab"/>
                <a:hlinkClick action="ppaction://hlinksldjump" r:id="rId36">
                  <a:extLst>
                    <a:ext uri="{A12FA001-AC4F-418D-AE19-62706E023703}">
                      <ahyp:hlinkClr val="tx"/>
                    </a:ext>
                  </a:extLst>
                </a:hlinkClick>
              </a:rPr>
              <a:t>L12</a:t>
            </a:r>
            <a:endParaRPr b="1" sz="1800">
              <a:solidFill>
                <a:srgbClr val="595959"/>
              </a:solidFill>
              <a:latin typeface="Hepta Slab"/>
              <a:ea typeface="Hepta Slab"/>
              <a:cs typeface="Hepta Slab"/>
              <a:sym typeface="Hepta Slab"/>
            </a:endParaRPr>
          </a:p>
        </p:txBody>
      </p:sp>
      <p:sp>
        <p:nvSpPr>
          <p:cNvPr id="172" name="Google Shape;172;p32">
            <a:hlinkClick action="ppaction://hlinksldjump" r:id="rId37"/>
          </p:cNvPr>
          <p:cNvSpPr txBox="1"/>
          <p:nvPr/>
        </p:nvSpPr>
        <p:spPr>
          <a:xfrm>
            <a:off x="1694400" y="35952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595959"/>
                </a:solidFill>
                <a:latin typeface="Hepta Slab"/>
                <a:ea typeface="Hepta Slab"/>
                <a:cs typeface="Hepta Slab"/>
                <a:sym typeface="Hepta Slab"/>
                <a:hlinkClick action="ppaction://hlinksldjump" r:id="rId38">
                  <a:extLst>
                    <a:ext uri="{A12FA001-AC4F-418D-AE19-62706E023703}">
                      <ahyp:hlinkClr val="tx"/>
                    </a:ext>
                  </a:extLst>
                </a:hlinkClick>
              </a:rPr>
              <a:t>L13</a:t>
            </a:r>
            <a:endParaRPr b="1" sz="1800">
              <a:solidFill>
                <a:srgbClr val="595959"/>
              </a:solidFill>
              <a:latin typeface="Hepta Slab"/>
              <a:ea typeface="Hepta Slab"/>
              <a:cs typeface="Hepta Slab"/>
              <a:sym typeface="Hepta Slab"/>
            </a:endParaRPr>
          </a:p>
        </p:txBody>
      </p:sp>
      <p:sp>
        <p:nvSpPr>
          <p:cNvPr id="173" name="Google Shape;173;p32">
            <a:hlinkClick action="ppaction://hlinksldjump" r:id="rId39"/>
          </p:cNvPr>
          <p:cNvSpPr txBox="1"/>
          <p:nvPr/>
        </p:nvSpPr>
        <p:spPr>
          <a:xfrm>
            <a:off x="2752963" y="35952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595959"/>
                </a:solidFill>
                <a:latin typeface="Hepta Slab"/>
                <a:ea typeface="Hepta Slab"/>
                <a:cs typeface="Hepta Slab"/>
                <a:sym typeface="Hepta Slab"/>
                <a:hlinkClick action="ppaction://hlinksldjump" r:id="rId40">
                  <a:extLst>
                    <a:ext uri="{A12FA001-AC4F-418D-AE19-62706E023703}">
                      <ahyp:hlinkClr val="tx"/>
                    </a:ext>
                  </a:extLst>
                </a:hlinkClick>
              </a:rPr>
              <a:t>L14</a:t>
            </a:r>
            <a:endParaRPr b="1" sz="1800">
              <a:solidFill>
                <a:srgbClr val="595959"/>
              </a:solidFill>
              <a:latin typeface="Hepta Slab"/>
              <a:ea typeface="Hepta Slab"/>
              <a:cs typeface="Hepta Slab"/>
              <a:sym typeface="Hepta Slab"/>
            </a:endParaRPr>
          </a:p>
        </p:txBody>
      </p:sp>
      <p:pic>
        <p:nvPicPr>
          <p:cNvPr id="174" name="Google Shape;174;p32">
            <a:hlinkClick r:id="rId41"/>
          </p:cNvPr>
          <p:cNvPicPr preferRelativeResize="0"/>
          <p:nvPr/>
        </p:nvPicPr>
        <p:blipFill>
          <a:blip r:embed="rId42">
            <a:alphaModFix/>
          </a:blip>
          <a:stretch>
            <a:fillRect/>
          </a:stretch>
        </p:blipFill>
        <p:spPr>
          <a:xfrm>
            <a:off x="8000212" y="2920763"/>
            <a:ext cx="580025" cy="564587"/>
          </a:xfrm>
          <a:prstGeom prst="rect">
            <a:avLst/>
          </a:prstGeom>
          <a:noFill/>
          <a:ln cap="flat" cmpd="sng" w="28575">
            <a:solidFill>
              <a:srgbClr val="595959"/>
            </a:solidFill>
            <a:prstDash val="solid"/>
            <a:round/>
            <a:headEnd len="sm" w="sm" type="none"/>
            <a:tailEnd len="sm" w="sm" type="none"/>
          </a:ln>
        </p:spPr>
      </p:pic>
      <p:sp>
        <p:nvSpPr>
          <p:cNvPr id="175" name="Google Shape;175;p32">
            <a:hlinkClick action="ppaction://hlinksldjump" r:id="rId43"/>
          </p:cNvPr>
          <p:cNvSpPr txBox="1"/>
          <p:nvPr/>
        </p:nvSpPr>
        <p:spPr>
          <a:xfrm>
            <a:off x="3724738" y="35952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595959"/>
                </a:solidFill>
                <a:latin typeface="Hepta Slab"/>
                <a:ea typeface="Hepta Slab"/>
                <a:cs typeface="Hepta Slab"/>
                <a:sym typeface="Hepta Slab"/>
                <a:hlinkClick action="ppaction://hlinksldjump" r:id="rId44">
                  <a:extLst>
                    <a:ext uri="{A12FA001-AC4F-418D-AE19-62706E023703}">
                      <ahyp:hlinkClr val="tx"/>
                    </a:ext>
                  </a:extLst>
                </a:hlinkClick>
              </a:rPr>
              <a:t>L1</a:t>
            </a:r>
            <a:r>
              <a:rPr b="1" lang="en" sz="1800">
                <a:solidFill>
                  <a:srgbClr val="595959"/>
                </a:solidFill>
                <a:latin typeface="Hepta Slab"/>
                <a:ea typeface="Hepta Slab"/>
                <a:cs typeface="Hepta Slab"/>
                <a:sym typeface="Hepta Slab"/>
              </a:rPr>
              <a:t>5</a:t>
            </a:r>
            <a:endParaRPr b="1" sz="1800">
              <a:solidFill>
                <a:srgbClr val="595959"/>
              </a:solidFill>
              <a:latin typeface="Hepta Slab"/>
              <a:ea typeface="Hepta Slab"/>
              <a:cs typeface="Hepta Slab"/>
              <a:sym typeface="Hepta Slab"/>
            </a:endParaRPr>
          </a:p>
        </p:txBody>
      </p:sp>
      <p:sp>
        <p:nvSpPr>
          <p:cNvPr id="176" name="Google Shape;176;p32">
            <a:hlinkClick action="ppaction://hlinksldjump" r:id="rId45"/>
          </p:cNvPr>
          <p:cNvSpPr txBox="1"/>
          <p:nvPr/>
        </p:nvSpPr>
        <p:spPr>
          <a:xfrm>
            <a:off x="4598638" y="35952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595959"/>
                </a:solidFill>
                <a:latin typeface="Hepta Slab"/>
                <a:ea typeface="Hepta Slab"/>
                <a:cs typeface="Hepta Slab"/>
                <a:sym typeface="Hepta Slab"/>
                <a:hlinkClick action="ppaction://hlinksldjump" r:id="rId46">
                  <a:extLst>
                    <a:ext uri="{A12FA001-AC4F-418D-AE19-62706E023703}">
                      <ahyp:hlinkClr val="tx"/>
                    </a:ext>
                  </a:extLst>
                </a:hlinkClick>
              </a:rPr>
              <a:t>L1</a:t>
            </a:r>
            <a:r>
              <a:rPr b="1" lang="en" sz="1800">
                <a:solidFill>
                  <a:srgbClr val="595959"/>
                </a:solidFill>
                <a:latin typeface="Hepta Slab"/>
                <a:ea typeface="Hepta Slab"/>
                <a:cs typeface="Hepta Slab"/>
                <a:sym typeface="Hepta Slab"/>
              </a:rPr>
              <a:t>6</a:t>
            </a:r>
            <a:endParaRPr b="1" sz="1800">
              <a:solidFill>
                <a:srgbClr val="595959"/>
              </a:solidFill>
              <a:latin typeface="Hepta Slab"/>
              <a:ea typeface="Hepta Slab"/>
              <a:cs typeface="Hepta Slab"/>
              <a:sym typeface="Hepta Slab"/>
            </a:endParaRPr>
          </a:p>
        </p:txBody>
      </p:sp>
      <p:sp>
        <p:nvSpPr>
          <p:cNvPr id="177" name="Google Shape;177;p32">
            <a:hlinkClick action="ppaction://hlinksldjump" r:id="rId47"/>
          </p:cNvPr>
          <p:cNvSpPr txBox="1"/>
          <p:nvPr/>
        </p:nvSpPr>
        <p:spPr>
          <a:xfrm>
            <a:off x="5505238" y="35656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595959"/>
                </a:solidFill>
                <a:latin typeface="Hepta Slab"/>
                <a:ea typeface="Hepta Slab"/>
                <a:cs typeface="Hepta Slab"/>
                <a:sym typeface="Hepta Slab"/>
                <a:hlinkClick action="ppaction://hlinksldjump" r:id="rId48">
                  <a:extLst>
                    <a:ext uri="{A12FA001-AC4F-418D-AE19-62706E023703}">
                      <ahyp:hlinkClr val="tx"/>
                    </a:ext>
                  </a:extLst>
                </a:hlinkClick>
              </a:rPr>
              <a:t>L1</a:t>
            </a:r>
            <a:r>
              <a:rPr b="1" lang="en" sz="1800">
                <a:solidFill>
                  <a:srgbClr val="595959"/>
                </a:solidFill>
                <a:latin typeface="Hepta Slab"/>
                <a:ea typeface="Hepta Slab"/>
                <a:cs typeface="Hepta Slab"/>
                <a:sym typeface="Hepta Slab"/>
              </a:rPr>
              <a:t>7</a:t>
            </a:r>
            <a:endParaRPr b="1" sz="1800">
              <a:solidFill>
                <a:srgbClr val="595959"/>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81" name="Shape 181"/>
        <p:cNvGrpSpPr/>
        <p:nvPr/>
      </p:nvGrpSpPr>
      <p:grpSpPr>
        <a:xfrm>
          <a:off x="0" y="0"/>
          <a:ext cx="0" cy="0"/>
          <a:chOff x="0" y="0"/>
          <a:chExt cx="0" cy="0"/>
        </a:xfrm>
      </p:grpSpPr>
      <p:sp>
        <p:nvSpPr>
          <p:cNvPr id="182" name="Google Shape;182;p33"/>
          <p:cNvSpPr txBox="1"/>
          <p:nvPr>
            <p:ph type="ctrTitle"/>
          </p:nvPr>
        </p:nvSpPr>
        <p:spPr>
          <a:xfrm>
            <a:off x="699900" y="18080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Shapes That are Solid</a:t>
            </a:r>
            <a:endParaRPr sz="4400">
              <a:solidFill>
                <a:srgbClr val="434343"/>
              </a:solidFill>
              <a:latin typeface="Hepta Slab"/>
              <a:ea typeface="Hepta Slab"/>
              <a:cs typeface="Hepta Slab"/>
              <a:sym typeface="Hepta Slab"/>
            </a:endParaRPr>
          </a:p>
        </p:txBody>
      </p:sp>
      <p:sp>
        <p:nvSpPr>
          <p:cNvPr id="183" name="Google Shape;183;p33"/>
          <p:cNvSpPr txBox="1"/>
          <p:nvPr/>
        </p:nvSpPr>
        <p:spPr>
          <a:xfrm>
            <a:off x="2823425" y="27571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sort and describe solid shapes.</a:t>
            </a:r>
            <a:endParaRPr>
              <a:latin typeface="Quicksand"/>
              <a:ea typeface="Quicksand"/>
              <a:cs typeface="Quicksand"/>
              <a:sym typeface="Quicksand"/>
            </a:endParaRPr>
          </a:p>
        </p:txBody>
      </p:sp>
      <p:sp>
        <p:nvSpPr>
          <p:cNvPr id="184" name="Google Shape;184;p33"/>
          <p:cNvSpPr/>
          <p:nvPr/>
        </p:nvSpPr>
        <p:spPr>
          <a:xfrm>
            <a:off x="23110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000">
                <a:solidFill>
                  <a:schemeClr val="dk1"/>
                </a:solidFill>
                <a:latin typeface="Quicksand"/>
                <a:ea typeface="Quicksand"/>
                <a:cs typeface="Quicksand"/>
                <a:sym typeface="Quicksand"/>
              </a:rPr>
              <a:t>1.G.A, 1.G.A.2</a:t>
            </a:r>
            <a:endParaRPr sz="1100">
              <a:latin typeface="Quicksand"/>
              <a:ea typeface="Quicksand"/>
              <a:cs typeface="Quicksand"/>
              <a:sym typeface="Quicksand"/>
            </a:endParaRPr>
          </a:p>
        </p:txBody>
      </p:sp>
      <p:sp>
        <p:nvSpPr>
          <p:cNvPr id="186" name="Google Shape;186;p33"/>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0" name="Shape 190"/>
        <p:cNvGrpSpPr/>
        <p:nvPr/>
      </p:nvGrpSpPr>
      <p:grpSpPr>
        <a:xfrm>
          <a:off x="0" y="0"/>
          <a:ext cx="0" cy="0"/>
          <a:chOff x="0" y="0"/>
          <a:chExt cx="0" cy="0"/>
        </a:xfrm>
      </p:grpSpPr>
      <p:sp>
        <p:nvSpPr>
          <p:cNvPr id="191" name="Google Shape;191;p34"/>
          <p:cNvSpPr txBox="1"/>
          <p:nvPr>
            <p:ph type="ctrTitle"/>
          </p:nvPr>
        </p:nvSpPr>
        <p:spPr>
          <a:xfrm>
            <a:off x="583900" y="52589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Which One Doesn’t Belong: Shapes</a:t>
            </a:r>
            <a:endParaRPr b="0" sz="2600">
              <a:solidFill>
                <a:srgbClr val="434343"/>
              </a:solidFill>
              <a:latin typeface="Hepta Slab"/>
              <a:ea typeface="Hepta Slab"/>
              <a:cs typeface="Hepta Slab"/>
              <a:sym typeface="Hepta Slab"/>
            </a:endParaRPr>
          </a:p>
        </p:txBody>
      </p:sp>
      <p:sp>
        <p:nvSpPr>
          <p:cNvPr id="192" name="Google Shape;192;p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3" name="Google Shape;193;p34"/>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4"/>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Which one doesn’t belong?</a:t>
            </a:r>
            <a:endParaRPr b="1" sz="1900">
              <a:solidFill>
                <a:srgbClr val="434343"/>
              </a:solidFill>
              <a:latin typeface="Caveat Brush"/>
              <a:ea typeface="Caveat Brush"/>
              <a:cs typeface="Caveat Brush"/>
              <a:sym typeface="Caveat Brush"/>
            </a:endParaRPr>
          </a:p>
        </p:txBody>
      </p:sp>
      <p:pic>
        <p:nvPicPr>
          <p:cNvPr id="195" name="Google Shape;195;p34"/>
          <p:cNvPicPr preferRelativeResize="0"/>
          <p:nvPr/>
        </p:nvPicPr>
        <p:blipFill>
          <a:blip r:embed="rId3">
            <a:alphaModFix/>
          </a:blip>
          <a:stretch>
            <a:fillRect/>
          </a:stretch>
        </p:blipFill>
        <p:spPr>
          <a:xfrm>
            <a:off x="3207050" y="1431750"/>
            <a:ext cx="4296274" cy="31746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5"/>
          <p:cNvSpPr txBox="1"/>
          <p:nvPr>
            <p:ph type="ctrTitle"/>
          </p:nvPr>
        </p:nvSpPr>
        <p:spPr>
          <a:xfrm>
            <a:off x="493600" y="320797"/>
            <a:ext cx="7772400" cy="73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Card Sort: Solid Shapes</a:t>
            </a:r>
            <a:endParaRPr sz="3000">
              <a:solidFill>
                <a:srgbClr val="434343"/>
              </a:solidFill>
              <a:latin typeface="Hepta Slab"/>
              <a:ea typeface="Hepta Slab"/>
              <a:cs typeface="Hepta Slab"/>
              <a:sym typeface="Hepta Slab"/>
            </a:endParaRPr>
          </a:p>
        </p:txBody>
      </p:sp>
      <p:sp>
        <p:nvSpPr>
          <p:cNvPr id="201" name="Google Shape;201;p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02" name="Google Shape;202;p35"/>
          <p:cNvSpPr txBox="1"/>
          <p:nvPr/>
        </p:nvSpPr>
        <p:spPr>
          <a:xfrm>
            <a:off x="2069550" y="989675"/>
            <a:ext cx="5004900" cy="147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a:latin typeface="Quicksand"/>
                <a:ea typeface="Quicksand"/>
                <a:cs typeface="Quicksand"/>
                <a:sym typeface="Quicksand"/>
              </a:rPr>
              <a:t>1. Sort some of your shapes. Represent your sort.</a:t>
            </a:r>
            <a:endParaRPr>
              <a:latin typeface="Quicksand"/>
              <a:ea typeface="Quicksand"/>
              <a:cs typeface="Quicksand"/>
              <a:sym typeface="Quicksand"/>
            </a:endParaRPr>
          </a:p>
        </p:txBody>
      </p:sp>
      <p:pic>
        <p:nvPicPr>
          <p:cNvPr id="203" name="Google Shape;203;p35"/>
          <p:cNvPicPr preferRelativeResize="0"/>
          <p:nvPr/>
        </p:nvPicPr>
        <p:blipFill>
          <a:blip r:embed="rId3">
            <a:alphaModFix/>
          </a:blip>
          <a:stretch>
            <a:fillRect/>
          </a:stretch>
        </p:blipFill>
        <p:spPr>
          <a:xfrm>
            <a:off x="738950" y="1401696"/>
            <a:ext cx="702216" cy="610377"/>
          </a:xfrm>
          <a:prstGeom prst="rect">
            <a:avLst/>
          </a:prstGeom>
          <a:noFill/>
          <a:ln>
            <a:noFill/>
          </a:ln>
        </p:spPr>
      </p:pic>
      <p:pic>
        <p:nvPicPr>
          <p:cNvPr id="204" name="Google Shape;204;p35"/>
          <p:cNvPicPr preferRelativeResize="0"/>
          <p:nvPr/>
        </p:nvPicPr>
        <p:blipFill rotWithShape="1">
          <a:blip r:embed="rId4">
            <a:alphaModFix/>
          </a:blip>
          <a:srcRect b="16988" l="22364" r="14171" t="11603"/>
          <a:stretch/>
        </p:blipFill>
        <p:spPr>
          <a:xfrm>
            <a:off x="1725827" y="1454992"/>
            <a:ext cx="772367" cy="656037"/>
          </a:xfrm>
          <a:prstGeom prst="rect">
            <a:avLst/>
          </a:prstGeom>
          <a:noFill/>
          <a:ln>
            <a:noFill/>
          </a:ln>
        </p:spPr>
      </p:pic>
      <p:pic>
        <p:nvPicPr>
          <p:cNvPr id="205" name="Google Shape;205;p35"/>
          <p:cNvPicPr preferRelativeResize="0"/>
          <p:nvPr/>
        </p:nvPicPr>
        <p:blipFill>
          <a:blip r:embed="rId5">
            <a:alphaModFix/>
          </a:blip>
          <a:stretch>
            <a:fillRect/>
          </a:stretch>
        </p:blipFill>
        <p:spPr>
          <a:xfrm>
            <a:off x="2607700" y="1454982"/>
            <a:ext cx="968877" cy="873279"/>
          </a:xfrm>
          <a:prstGeom prst="rect">
            <a:avLst/>
          </a:prstGeom>
          <a:noFill/>
          <a:ln>
            <a:noFill/>
          </a:ln>
        </p:spPr>
      </p:pic>
      <p:pic>
        <p:nvPicPr>
          <p:cNvPr id="206" name="Google Shape;206;p35"/>
          <p:cNvPicPr preferRelativeResize="0"/>
          <p:nvPr/>
        </p:nvPicPr>
        <p:blipFill>
          <a:blip r:embed="rId6">
            <a:alphaModFix/>
          </a:blip>
          <a:stretch>
            <a:fillRect/>
          </a:stretch>
        </p:blipFill>
        <p:spPr>
          <a:xfrm>
            <a:off x="3686075" y="1401696"/>
            <a:ext cx="658259" cy="845072"/>
          </a:xfrm>
          <a:prstGeom prst="rect">
            <a:avLst/>
          </a:prstGeom>
          <a:noFill/>
          <a:ln>
            <a:noFill/>
          </a:ln>
        </p:spPr>
      </p:pic>
      <p:pic>
        <p:nvPicPr>
          <p:cNvPr id="207" name="Google Shape;207;p35"/>
          <p:cNvPicPr preferRelativeResize="0"/>
          <p:nvPr/>
        </p:nvPicPr>
        <p:blipFill>
          <a:blip r:embed="rId7">
            <a:alphaModFix/>
          </a:blip>
          <a:stretch>
            <a:fillRect/>
          </a:stretch>
        </p:blipFill>
        <p:spPr>
          <a:xfrm>
            <a:off x="5700120" y="1397525"/>
            <a:ext cx="772367" cy="770964"/>
          </a:xfrm>
          <a:prstGeom prst="rect">
            <a:avLst/>
          </a:prstGeom>
          <a:noFill/>
          <a:ln>
            <a:noFill/>
          </a:ln>
        </p:spPr>
      </p:pic>
      <p:pic>
        <p:nvPicPr>
          <p:cNvPr id="208" name="Google Shape;208;p35"/>
          <p:cNvPicPr preferRelativeResize="0"/>
          <p:nvPr/>
        </p:nvPicPr>
        <p:blipFill>
          <a:blip r:embed="rId8">
            <a:alphaModFix/>
          </a:blip>
          <a:stretch>
            <a:fillRect/>
          </a:stretch>
        </p:blipFill>
        <p:spPr>
          <a:xfrm>
            <a:off x="738950" y="2229557"/>
            <a:ext cx="816089" cy="606183"/>
          </a:xfrm>
          <a:prstGeom prst="rect">
            <a:avLst/>
          </a:prstGeom>
          <a:noFill/>
          <a:ln>
            <a:noFill/>
          </a:ln>
        </p:spPr>
      </p:pic>
      <p:pic>
        <p:nvPicPr>
          <p:cNvPr id="209" name="Google Shape;209;p35"/>
          <p:cNvPicPr preferRelativeResize="0"/>
          <p:nvPr/>
        </p:nvPicPr>
        <p:blipFill>
          <a:blip r:embed="rId9">
            <a:alphaModFix/>
          </a:blip>
          <a:stretch>
            <a:fillRect/>
          </a:stretch>
        </p:blipFill>
        <p:spPr>
          <a:xfrm>
            <a:off x="4610418" y="1400567"/>
            <a:ext cx="877375" cy="720576"/>
          </a:xfrm>
          <a:prstGeom prst="rect">
            <a:avLst/>
          </a:prstGeom>
          <a:noFill/>
          <a:ln>
            <a:noFill/>
          </a:ln>
        </p:spPr>
      </p:pic>
      <p:pic>
        <p:nvPicPr>
          <p:cNvPr id="210" name="Google Shape;210;p35"/>
          <p:cNvPicPr preferRelativeResize="0"/>
          <p:nvPr/>
        </p:nvPicPr>
        <p:blipFill>
          <a:blip r:embed="rId10">
            <a:alphaModFix/>
          </a:blip>
          <a:stretch>
            <a:fillRect/>
          </a:stretch>
        </p:blipFill>
        <p:spPr>
          <a:xfrm>
            <a:off x="6571996" y="1401696"/>
            <a:ext cx="702229" cy="845071"/>
          </a:xfrm>
          <a:prstGeom prst="rect">
            <a:avLst/>
          </a:prstGeom>
          <a:noFill/>
          <a:ln>
            <a:noFill/>
          </a:ln>
        </p:spPr>
      </p:pic>
      <p:pic>
        <p:nvPicPr>
          <p:cNvPr id="211" name="Google Shape;211;p35"/>
          <p:cNvPicPr preferRelativeResize="0"/>
          <p:nvPr/>
        </p:nvPicPr>
        <p:blipFill>
          <a:blip r:embed="rId11">
            <a:alphaModFix/>
          </a:blip>
          <a:stretch>
            <a:fillRect/>
          </a:stretch>
        </p:blipFill>
        <p:spPr>
          <a:xfrm>
            <a:off x="1834685" y="2447069"/>
            <a:ext cx="840437" cy="688736"/>
          </a:xfrm>
          <a:prstGeom prst="rect">
            <a:avLst/>
          </a:prstGeom>
          <a:noFill/>
          <a:ln>
            <a:noFill/>
          </a:ln>
        </p:spPr>
      </p:pic>
      <p:pic>
        <p:nvPicPr>
          <p:cNvPr id="212" name="Google Shape;212;p35"/>
          <p:cNvPicPr preferRelativeResize="0"/>
          <p:nvPr/>
        </p:nvPicPr>
        <p:blipFill>
          <a:blip r:embed="rId12">
            <a:alphaModFix/>
          </a:blip>
          <a:stretch>
            <a:fillRect/>
          </a:stretch>
        </p:blipFill>
        <p:spPr>
          <a:xfrm>
            <a:off x="2880206" y="2447069"/>
            <a:ext cx="877375" cy="773621"/>
          </a:xfrm>
          <a:prstGeom prst="rect">
            <a:avLst/>
          </a:prstGeom>
          <a:noFill/>
          <a:ln>
            <a:noFill/>
          </a:ln>
        </p:spPr>
      </p:pic>
      <p:pic>
        <p:nvPicPr>
          <p:cNvPr id="213" name="Google Shape;213;p35"/>
          <p:cNvPicPr preferRelativeResize="0"/>
          <p:nvPr/>
        </p:nvPicPr>
        <p:blipFill>
          <a:blip r:embed="rId13">
            <a:alphaModFix/>
          </a:blip>
          <a:stretch>
            <a:fillRect/>
          </a:stretch>
        </p:blipFill>
        <p:spPr>
          <a:xfrm flipH="1">
            <a:off x="6858931" y="2368988"/>
            <a:ext cx="340557" cy="929796"/>
          </a:xfrm>
          <a:prstGeom prst="rect">
            <a:avLst/>
          </a:prstGeom>
          <a:noFill/>
          <a:ln>
            <a:noFill/>
          </a:ln>
        </p:spPr>
      </p:pic>
      <p:pic>
        <p:nvPicPr>
          <p:cNvPr id="214" name="Google Shape;214;p35"/>
          <p:cNvPicPr preferRelativeResize="0"/>
          <p:nvPr/>
        </p:nvPicPr>
        <p:blipFill>
          <a:blip r:embed="rId14">
            <a:alphaModFix/>
          </a:blip>
          <a:stretch>
            <a:fillRect/>
          </a:stretch>
        </p:blipFill>
        <p:spPr>
          <a:xfrm>
            <a:off x="3893970" y="2448343"/>
            <a:ext cx="772367" cy="771070"/>
          </a:xfrm>
          <a:prstGeom prst="rect">
            <a:avLst/>
          </a:prstGeom>
          <a:noFill/>
          <a:ln>
            <a:noFill/>
          </a:ln>
        </p:spPr>
      </p:pic>
      <p:pic>
        <p:nvPicPr>
          <p:cNvPr id="215" name="Google Shape;215;p35"/>
          <p:cNvPicPr preferRelativeResize="0"/>
          <p:nvPr/>
        </p:nvPicPr>
        <p:blipFill>
          <a:blip r:embed="rId15">
            <a:alphaModFix/>
          </a:blip>
          <a:stretch>
            <a:fillRect/>
          </a:stretch>
        </p:blipFill>
        <p:spPr>
          <a:xfrm>
            <a:off x="4793195" y="2365579"/>
            <a:ext cx="518338" cy="909327"/>
          </a:xfrm>
          <a:prstGeom prst="rect">
            <a:avLst/>
          </a:prstGeom>
          <a:noFill/>
          <a:ln>
            <a:noFill/>
          </a:ln>
        </p:spPr>
      </p:pic>
      <p:pic>
        <p:nvPicPr>
          <p:cNvPr id="216" name="Google Shape;216;p35"/>
          <p:cNvPicPr preferRelativeResize="0"/>
          <p:nvPr/>
        </p:nvPicPr>
        <p:blipFill>
          <a:blip r:embed="rId16">
            <a:alphaModFix/>
          </a:blip>
          <a:stretch>
            <a:fillRect/>
          </a:stretch>
        </p:blipFill>
        <p:spPr>
          <a:xfrm>
            <a:off x="5438392" y="2435373"/>
            <a:ext cx="568361" cy="773620"/>
          </a:xfrm>
          <a:prstGeom prst="rect">
            <a:avLst/>
          </a:prstGeom>
          <a:noFill/>
          <a:ln>
            <a:noFill/>
          </a:ln>
        </p:spPr>
      </p:pic>
      <p:pic>
        <p:nvPicPr>
          <p:cNvPr id="217" name="Google Shape;217;p35"/>
          <p:cNvPicPr preferRelativeResize="0"/>
          <p:nvPr/>
        </p:nvPicPr>
        <p:blipFill>
          <a:blip r:embed="rId17">
            <a:alphaModFix/>
          </a:blip>
          <a:stretch>
            <a:fillRect/>
          </a:stretch>
        </p:blipFill>
        <p:spPr>
          <a:xfrm>
            <a:off x="6148661" y="2517816"/>
            <a:ext cx="568366" cy="540504"/>
          </a:xfrm>
          <a:prstGeom prst="rect">
            <a:avLst/>
          </a:prstGeom>
          <a:noFill/>
          <a:ln>
            <a:noFill/>
          </a:ln>
        </p:spPr>
      </p:pic>
      <p:pic>
        <p:nvPicPr>
          <p:cNvPr id="218" name="Google Shape;218;p35"/>
          <p:cNvPicPr preferRelativeResize="0"/>
          <p:nvPr/>
        </p:nvPicPr>
        <p:blipFill>
          <a:blip r:embed="rId18">
            <a:alphaModFix/>
          </a:blip>
          <a:stretch>
            <a:fillRect/>
          </a:stretch>
        </p:blipFill>
        <p:spPr>
          <a:xfrm>
            <a:off x="760925" y="3053223"/>
            <a:ext cx="658266" cy="795803"/>
          </a:xfrm>
          <a:prstGeom prst="rect">
            <a:avLst/>
          </a:prstGeom>
          <a:noFill/>
          <a:ln>
            <a:noFill/>
          </a:ln>
        </p:spPr>
      </p:pic>
      <p:pic>
        <p:nvPicPr>
          <p:cNvPr id="219" name="Google Shape;219;p35"/>
          <p:cNvPicPr preferRelativeResize="0"/>
          <p:nvPr/>
        </p:nvPicPr>
        <p:blipFill>
          <a:blip r:embed="rId19">
            <a:alphaModFix/>
          </a:blip>
          <a:stretch>
            <a:fillRect/>
          </a:stretch>
        </p:blipFill>
        <p:spPr>
          <a:xfrm>
            <a:off x="1797747" y="3254620"/>
            <a:ext cx="877375" cy="532253"/>
          </a:xfrm>
          <a:prstGeom prst="rect">
            <a:avLst/>
          </a:prstGeom>
          <a:noFill/>
          <a:ln>
            <a:noFill/>
          </a:ln>
        </p:spPr>
      </p:pic>
      <p:pic>
        <p:nvPicPr>
          <p:cNvPr id="220" name="Google Shape;220;p35"/>
          <p:cNvPicPr preferRelativeResize="0"/>
          <p:nvPr/>
        </p:nvPicPr>
        <p:blipFill>
          <a:blip r:embed="rId20">
            <a:alphaModFix/>
          </a:blip>
          <a:stretch>
            <a:fillRect/>
          </a:stretch>
        </p:blipFill>
        <p:spPr>
          <a:xfrm>
            <a:off x="7429600" y="2445350"/>
            <a:ext cx="568375" cy="749766"/>
          </a:xfrm>
          <a:prstGeom prst="rect">
            <a:avLst/>
          </a:prstGeom>
          <a:noFill/>
          <a:ln>
            <a:noFill/>
          </a:ln>
        </p:spPr>
      </p:pic>
      <p:pic>
        <p:nvPicPr>
          <p:cNvPr id="221" name="Google Shape;221;p35"/>
          <p:cNvPicPr preferRelativeResize="0"/>
          <p:nvPr/>
        </p:nvPicPr>
        <p:blipFill>
          <a:blip r:embed="rId21">
            <a:alphaModFix/>
          </a:blip>
          <a:stretch>
            <a:fillRect/>
          </a:stretch>
        </p:blipFill>
        <p:spPr>
          <a:xfrm>
            <a:off x="7501350" y="1474423"/>
            <a:ext cx="840450" cy="772780"/>
          </a:xfrm>
          <a:prstGeom prst="rect">
            <a:avLst/>
          </a:prstGeom>
          <a:noFill/>
          <a:ln>
            <a:noFill/>
          </a:ln>
        </p:spPr>
      </p:pic>
      <p:pic>
        <p:nvPicPr>
          <p:cNvPr id="222" name="Google Shape;222;p35"/>
          <p:cNvPicPr preferRelativeResize="0"/>
          <p:nvPr/>
        </p:nvPicPr>
        <p:blipFill>
          <a:blip r:embed="rId22">
            <a:alphaModFix/>
          </a:blip>
          <a:stretch>
            <a:fillRect/>
          </a:stretch>
        </p:blipFill>
        <p:spPr>
          <a:xfrm>
            <a:off x="2967774" y="3392476"/>
            <a:ext cx="568350" cy="931367"/>
          </a:xfrm>
          <a:prstGeom prst="rect">
            <a:avLst/>
          </a:prstGeom>
          <a:noFill/>
          <a:ln>
            <a:noFill/>
          </a:ln>
        </p:spPr>
      </p:pic>
      <p:pic>
        <p:nvPicPr>
          <p:cNvPr id="223" name="Google Shape;223;p35"/>
          <p:cNvPicPr preferRelativeResize="0"/>
          <p:nvPr/>
        </p:nvPicPr>
        <p:blipFill>
          <a:blip r:embed="rId23">
            <a:alphaModFix/>
          </a:blip>
          <a:stretch>
            <a:fillRect/>
          </a:stretch>
        </p:blipFill>
        <p:spPr>
          <a:xfrm>
            <a:off x="3641550" y="3400388"/>
            <a:ext cx="968875" cy="915542"/>
          </a:xfrm>
          <a:prstGeom prst="rect">
            <a:avLst/>
          </a:prstGeom>
          <a:noFill/>
          <a:ln>
            <a:noFill/>
          </a:ln>
        </p:spPr>
      </p:pic>
      <p:pic>
        <p:nvPicPr>
          <p:cNvPr id="224" name="Google Shape;224;p35"/>
          <p:cNvPicPr preferRelativeResize="0"/>
          <p:nvPr/>
        </p:nvPicPr>
        <p:blipFill>
          <a:blip r:embed="rId24">
            <a:alphaModFix/>
          </a:blip>
          <a:stretch>
            <a:fillRect/>
          </a:stretch>
        </p:blipFill>
        <p:spPr>
          <a:xfrm>
            <a:off x="4762825" y="3451179"/>
            <a:ext cx="968875" cy="498602"/>
          </a:xfrm>
          <a:prstGeom prst="rect">
            <a:avLst/>
          </a:prstGeom>
          <a:noFill/>
          <a:ln>
            <a:noFill/>
          </a:ln>
        </p:spPr>
      </p:pic>
      <p:pic>
        <p:nvPicPr>
          <p:cNvPr id="225" name="Google Shape;225;p35"/>
          <p:cNvPicPr preferRelativeResize="0"/>
          <p:nvPr/>
        </p:nvPicPr>
        <p:blipFill>
          <a:blip r:embed="rId25">
            <a:alphaModFix/>
          </a:blip>
          <a:stretch>
            <a:fillRect/>
          </a:stretch>
        </p:blipFill>
        <p:spPr>
          <a:xfrm>
            <a:off x="5884100" y="3451180"/>
            <a:ext cx="1149526" cy="688725"/>
          </a:xfrm>
          <a:prstGeom prst="rect">
            <a:avLst/>
          </a:prstGeom>
          <a:noFill/>
          <a:ln>
            <a:noFill/>
          </a:ln>
        </p:spPr>
      </p:pic>
      <p:pic>
        <p:nvPicPr>
          <p:cNvPr id="226" name="Google Shape;226;p35"/>
          <p:cNvPicPr preferRelativeResize="0"/>
          <p:nvPr/>
        </p:nvPicPr>
        <p:blipFill>
          <a:blip r:embed="rId26">
            <a:alphaModFix/>
          </a:blip>
          <a:stretch>
            <a:fillRect/>
          </a:stretch>
        </p:blipFill>
        <p:spPr>
          <a:xfrm>
            <a:off x="7186025" y="3451179"/>
            <a:ext cx="702225" cy="8918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6"/>
          <p:cNvSpPr txBox="1"/>
          <p:nvPr>
            <p:ph type="ctrTitle"/>
          </p:nvPr>
        </p:nvSpPr>
        <p:spPr>
          <a:xfrm>
            <a:off x="493600" y="320797"/>
            <a:ext cx="7772400" cy="73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Card Sort: Solid Shapes</a:t>
            </a:r>
            <a:endParaRPr sz="3000">
              <a:solidFill>
                <a:srgbClr val="434343"/>
              </a:solidFill>
              <a:latin typeface="Hepta Slab"/>
              <a:ea typeface="Hepta Slab"/>
              <a:cs typeface="Hepta Slab"/>
              <a:sym typeface="Hepta Slab"/>
            </a:endParaRPr>
          </a:p>
        </p:txBody>
      </p:sp>
      <p:sp>
        <p:nvSpPr>
          <p:cNvPr id="232" name="Google Shape;232;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33" name="Google Shape;233;p36"/>
          <p:cNvSpPr txBox="1"/>
          <p:nvPr/>
        </p:nvSpPr>
        <p:spPr>
          <a:xfrm>
            <a:off x="1473750" y="1023300"/>
            <a:ext cx="6196500" cy="147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a:latin typeface="Quicksand"/>
                <a:ea typeface="Quicksand"/>
                <a:cs typeface="Quicksand"/>
                <a:sym typeface="Quicksand"/>
              </a:rPr>
              <a:t>2. Sort some of your shapes in a different way. Represent your sort.</a:t>
            </a:r>
            <a:endParaRPr>
              <a:latin typeface="Quicksand"/>
              <a:ea typeface="Quicksand"/>
              <a:cs typeface="Quicksand"/>
              <a:sym typeface="Quicksand"/>
            </a:endParaRPr>
          </a:p>
        </p:txBody>
      </p:sp>
      <p:pic>
        <p:nvPicPr>
          <p:cNvPr id="234" name="Google Shape;234;p36"/>
          <p:cNvPicPr preferRelativeResize="0"/>
          <p:nvPr/>
        </p:nvPicPr>
        <p:blipFill>
          <a:blip r:embed="rId3">
            <a:alphaModFix/>
          </a:blip>
          <a:stretch>
            <a:fillRect/>
          </a:stretch>
        </p:blipFill>
        <p:spPr>
          <a:xfrm>
            <a:off x="738950" y="1401696"/>
            <a:ext cx="702216" cy="610377"/>
          </a:xfrm>
          <a:prstGeom prst="rect">
            <a:avLst/>
          </a:prstGeom>
          <a:noFill/>
          <a:ln>
            <a:noFill/>
          </a:ln>
        </p:spPr>
      </p:pic>
      <p:pic>
        <p:nvPicPr>
          <p:cNvPr id="235" name="Google Shape;235;p36"/>
          <p:cNvPicPr preferRelativeResize="0"/>
          <p:nvPr/>
        </p:nvPicPr>
        <p:blipFill rotWithShape="1">
          <a:blip r:embed="rId4">
            <a:alphaModFix/>
          </a:blip>
          <a:srcRect b="16988" l="22364" r="14171" t="11603"/>
          <a:stretch/>
        </p:blipFill>
        <p:spPr>
          <a:xfrm>
            <a:off x="1725827" y="1454992"/>
            <a:ext cx="772367" cy="656037"/>
          </a:xfrm>
          <a:prstGeom prst="rect">
            <a:avLst/>
          </a:prstGeom>
          <a:noFill/>
          <a:ln>
            <a:noFill/>
          </a:ln>
        </p:spPr>
      </p:pic>
      <p:pic>
        <p:nvPicPr>
          <p:cNvPr id="236" name="Google Shape;236;p36"/>
          <p:cNvPicPr preferRelativeResize="0"/>
          <p:nvPr/>
        </p:nvPicPr>
        <p:blipFill>
          <a:blip r:embed="rId5">
            <a:alphaModFix/>
          </a:blip>
          <a:stretch>
            <a:fillRect/>
          </a:stretch>
        </p:blipFill>
        <p:spPr>
          <a:xfrm>
            <a:off x="2607700" y="1454982"/>
            <a:ext cx="968877" cy="873279"/>
          </a:xfrm>
          <a:prstGeom prst="rect">
            <a:avLst/>
          </a:prstGeom>
          <a:noFill/>
          <a:ln>
            <a:noFill/>
          </a:ln>
        </p:spPr>
      </p:pic>
      <p:pic>
        <p:nvPicPr>
          <p:cNvPr id="237" name="Google Shape;237;p36"/>
          <p:cNvPicPr preferRelativeResize="0"/>
          <p:nvPr/>
        </p:nvPicPr>
        <p:blipFill>
          <a:blip r:embed="rId6">
            <a:alphaModFix/>
          </a:blip>
          <a:stretch>
            <a:fillRect/>
          </a:stretch>
        </p:blipFill>
        <p:spPr>
          <a:xfrm>
            <a:off x="3686075" y="1401696"/>
            <a:ext cx="658259" cy="845072"/>
          </a:xfrm>
          <a:prstGeom prst="rect">
            <a:avLst/>
          </a:prstGeom>
          <a:noFill/>
          <a:ln>
            <a:noFill/>
          </a:ln>
        </p:spPr>
      </p:pic>
      <p:pic>
        <p:nvPicPr>
          <p:cNvPr id="238" name="Google Shape;238;p36"/>
          <p:cNvPicPr preferRelativeResize="0"/>
          <p:nvPr/>
        </p:nvPicPr>
        <p:blipFill>
          <a:blip r:embed="rId7">
            <a:alphaModFix/>
          </a:blip>
          <a:stretch>
            <a:fillRect/>
          </a:stretch>
        </p:blipFill>
        <p:spPr>
          <a:xfrm>
            <a:off x="5700120" y="1397525"/>
            <a:ext cx="772367" cy="770964"/>
          </a:xfrm>
          <a:prstGeom prst="rect">
            <a:avLst/>
          </a:prstGeom>
          <a:noFill/>
          <a:ln>
            <a:noFill/>
          </a:ln>
        </p:spPr>
      </p:pic>
      <p:pic>
        <p:nvPicPr>
          <p:cNvPr id="239" name="Google Shape;239;p36"/>
          <p:cNvPicPr preferRelativeResize="0"/>
          <p:nvPr/>
        </p:nvPicPr>
        <p:blipFill>
          <a:blip r:embed="rId8">
            <a:alphaModFix/>
          </a:blip>
          <a:stretch>
            <a:fillRect/>
          </a:stretch>
        </p:blipFill>
        <p:spPr>
          <a:xfrm>
            <a:off x="738950" y="2229557"/>
            <a:ext cx="816089" cy="606183"/>
          </a:xfrm>
          <a:prstGeom prst="rect">
            <a:avLst/>
          </a:prstGeom>
          <a:noFill/>
          <a:ln>
            <a:noFill/>
          </a:ln>
        </p:spPr>
      </p:pic>
      <p:pic>
        <p:nvPicPr>
          <p:cNvPr id="240" name="Google Shape;240;p36"/>
          <p:cNvPicPr preferRelativeResize="0"/>
          <p:nvPr/>
        </p:nvPicPr>
        <p:blipFill>
          <a:blip r:embed="rId9">
            <a:alphaModFix/>
          </a:blip>
          <a:stretch>
            <a:fillRect/>
          </a:stretch>
        </p:blipFill>
        <p:spPr>
          <a:xfrm>
            <a:off x="4610418" y="1400567"/>
            <a:ext cx="877375" cy="720576"/>
          </a:xfrm>
          <a:prstGeom prst="rect">
            <a:avLst/>
          </a:prstGeom>
          <a:noFill/>
          <a:ln>
            <a:noFill/>
          </a:ln>
        </p:spPr>
      </p:pic>
      <p:pic>
        <p:nvPicPr>
          <p:cNvPr id="241" name="Google Shape;241;p36"/>
          <p:cNvPicPr preferRelativeResize="0"/>
          <p:nvPr/>
        </p:nvPicPr>
        <p:blipFill>
          <a:blip r:embed="rId10">
            <a:alphaModFix/>
          </a:blip>
          <a:stretch>
            <a:fillRect/>
          </a:stretch>
        </p:blipFill>
        <p:spPr>
          <a:xfrm>
            <a:off x="6571996" y="1401696"/>
            <a:ext cx="702229" cy="845071"/>
          </a:xfrm>
          <a:prstGeom prst="rect">
            <a:avLst/>
          </a:prstGeom>
          <a:noFill/>
          <a:ln>
            <a:noFill/>
          </a:ln>
        </p:spPr>
      </p:pic>
      <p:pic>
        <p:nvPicPr>
          <p:cNvPr id="242" name="Google Shape;242;p36"/>
          <p:cNvPicPr preferRelativeResize="0"/>
          <p:nvPr/>
        </p:nvPicPr>
        <p:blipFill>
          <a:blip r:embed="rId11">
            <a:alphaModFix/>
          </a:blip>
          <a:stretch>
            <a:fillRect/>
          </a:stretch>
        </p:blipFill>
        <p:spPr>
          <a:xfrm>
            <a:off x="1834685" y="2447069"/>
            <a:ext cx="840437" cy="688736"/>
          </a:xfrm>
          <a:prstGeom prst="rect">
            <a:avLst/>
          </a:prstGeom>
          <a:noFill/>
          <a:ln>
            <a:noFill/>
          </a:ln>
        </p:spPr>
      </p:pic>
      <p:pic>
        <p:nvPicPr>
          <p:cNvPr id="243" name="Google Shape;243;p36"/>
          <p:cNvPicPr preferRelativeResize="0"/>
          <p:nvPr/>
        </p:nvPicPr>
        <p:blipFill>
          <a:blip r:embed="rId12">
            <a:alphaModFix/>
          </a:blip>
          <a:stretch>
            <a:fillRect/>
          </a:stretch>
        </p:blipFill>
        <p:spPr>
          <a:xfrm>
            <a:off x="2880206" y="2447069"/>
            <a:ext cx="877375" cy="773621"/>
          </a:xfrm>
          <a:prstGeom prst="rect">
            <a:avLst/>
          </a:prstGeom>
          <a:noFill/>
          <a:ln>
            <a:noFill/>
          </a:ln>
        </p:spPr>
      </p:pic>
      <p:pic>
        <p:nvPicPr>
          <p:cNvPr id="244" name="Google Shape;244;p36"/>
          <p:cNvPicPr preferRelativeResize="0"/>
          <p:nvPr/>
        </p:nvPicPr>
        <p:blipFill>
          <a:blip r:embed="rId13">
            <a:alphaModFix/>
          </a:blip>
          <a:stretch>
            <a:fillRect/>
          </a:stretch>
        </p:blipFill>
        <p:spPr>
          <a:xfrm flipH="1">
            <a:off x="6858931" y="2368988"/>
            <a:ext cx="340557" cy="929796"/>
          </a:xfrm>
          <a:prstGeom prst="rect">
            <a:avLst/>
          </a:prstGeom>
          <a:noFill/>
          <a:ln>
            <a:noFill/>
          </a:ln>
        </p:spPr>
      </p:pic>
      <p:pic>
        <p:nvPicPr>
          <p:cNvPr id="245" name="Google Shape;245;p36"/>
          <p:cNvPicPr preferRelativeResize="0"/>
          <p:nvPr/>
        </p:nvPicPr>
        <p:blipFill>
          <a:blip r:embed="rId14">
            <a:alphaModFix/>
          </a:blip>
          <a:stretch>
            <a:fillRect/>
          </a:stretch>
        </p:blipFill>
        <p:spPr>
          <a:xfrm>
            <a:off x="3893970" y="2448343"/>
            <a:ext cx="772367" cy="771070"/>
          </a:xfrm>
          <a:prstGeom prst="rect">
            <a:avLst/>
          </a:prstGeom>
          <a:noFill/>
          <a:ln>
            <a:noFill/>
          </a:ln>
        </p:spPr>
      </p:pic>
      <p:pic>
        <p:nvPicPr>
          <p:cNvPr id="246" name="Google Shape;246;p36"/>
          <p:cNvPicPr preferRelativeResize="0"/>
          <p:nvPr/>
        </p:nvPicPr>
        <p:blipFill>
          <a:blip r:embed="rId15">
            <a:alphaModFix/>
          </a:blip>
          <a:stretch>
            <a:fillRect/>
          </a:stretch>
        </p:blipFill>
        <p:spPr>
          <a:xfrm>
            <a:off x="4793195" y="2365579"/>
            <a:ext cx="518338" cy="909327"/>
          </a:xfrm>
          <a:prstGeom prst="rect">
            <a:avLst/>
          </a:prstGeom>
          <a:noFill/>
          <a:ln>
            <a:noFill/>
          </a:ln>
        </p:spPr>
      </p:pic>
      <p:pic>
        <p:nvPicPr>
          <p:cNvPr id="247" name="Google Shape;247;p36"/>
          <p:cNvPicPr preferRelativeResize="0"/>
          <p:nvPr/>
        </p:nvPicPr>
        <p:blipFill>
          <a:blip r:embed="rId16">
            <a:alphaModFix/>
          </a:blip>
          <a:stretch>
            <a:fillRect/>
          </a:stretch>
        </p:blipFill>
        <p:spPr>
          <a:xfrm>
            <a:off x="5438392" y="2435373"/>
            <a:ext cx="568361" cy="773620"/>
          </a:xfrm>
          <a:prstGeom prst="rect">
            <a:avLst/>
          </a:prstGeom>
          <a:noFill/>
          <a:ln>
            <a:noFill/>
          </a:ln>
        </p:spPr>
      </p:pic>
      <p:pic>
        <p:nvPicPr>
          <p:cNvPr id="248" name="Google Shape;248;p36"/>
          <p:cNvPicPr preferRelativeResize="0"/>
          <p:nvPr/>
        </p:nvPicPr>
        <p:blipFill>
          <a:blip r:embed="rId17">
            <a:alphaModFix/>
          </a:blip>
          <a:stretch>
            <a:fillRect/>
          </a:stretch>
        </p:blipFill>
        <p:spPr>
          <a:xfrm>
            <a:off x="6148661" y="2517816"/>
            <a:ext cx="568366" cy="540504"/>
          </a:xfrm>
          <a:prstGeom prst="rect">
            <a:avLst/>
          </a:prstGeom>
          <a:noFill/>
          <a:ln>
            <a:noFill/>
          </a:ln>
        </p:spPr>
      </p:pic>
      <p:pic>
        <p:nvPicPr>
          <p:cNvPr id="249" name="Google Shape;249;p36"/>
          <p:cNvPicPr preferRelativeResize="0"/>
          <p:nvPr/>
        </p:nvPicPr>
        <p:blipFill>
          <a:blip r:embed="rId18">
            <a:alphaModFix/>
          </a:blip>
          <a:stretch>
            <a:fillRect/>
          </a:stretch>
        </p:blipFill>
        <p:spPr>
          <a:xfrm>
            <a:off x="760925" y="3053223"/>
            <a:ext cx="658266" cy="795803"/>
          </a:xfrm>
          <a:prstGeom prst="rect">
            <a:avLst/>
          </a:prstGeom>
          <a:noFill/>
          <a:ln>
            <a:noFill/>
          </a:ln>
        </p:spPr>
      </p:pic>
      <p:pic>
        <p:nvPicPr>
          <p:cNvPr id="250" name="Google Shape;250;p36"/>
          <p:cNvPicPr preferRelativeResize="0"/>
          <p:nvPr/>
        </p:nvPicPr>
        <p:blipFill>
          <a:blip r:embed="rId19">
            <a:alphaModFix/>
          </a:blip>
          <a:stretch>
            <a:fillRect/>
          </a:stretch>
        </p:blipFill>
        <p:spPr>
          <a:xfrm>
            <a:off x="1797747" y="3254620"/>
            <a:ext cx="877375" cy="532253"/>
          </a:xfrm>
          <a:prstGeom prst="rect">
            <a:avLst/>
          </a:prstGeom>
          <a:noFill/>
          <a:ln>
            <a:noFill/>
          </a:ln>
        </p:spPr>
      </p:pic>
      <p:pic>
        <p:nvPicPr>
          <p:cNvPr id="251" name="Google Shape;251;p36"/>
          <p:cNvPicPr preferRelativeResize="0"/>
          <p:nvPr/>
        </p:nvPicPr>
        <p:blipFill>
          <a:blip r:embed="rId20">
            <a:alphaModFix/>
          </a:blip>
          <a:stretch>
            <a:fillRect/>
          </a:stretch>
        </p:blipFill>
        <p:spPr>
          <a:xfrm>
            <a:off x="7429600" y="2445350"/>
            <a:ext cx="568375" cy="749766"/>
          </a:xfrm>
          <a:prstGeom prst="rect">
            <a:avLst/>
          </a:prstGeom>
          <a:noFill/>
          <a:ln>
            <a:noFill/>
          </a:ln>
        </p:spPr>
      </p:pic>
      <p:pic>
        <p:nvPicPr>
          <p:cNvPr id="252" name="Google Shape;252;p36"/>
          <p:cNvPicPr preferRelativeResize="0"/>
          <p:nvPr/>
        </p:nvPicPr>
        <p:blipFill>
          <a:blip r:embed="rId21">
            <a:alphaModFix/>
          </a:blip>
          <a:stretch>
            <a:fillRect/>
          </a:stretch>
        </p:blipFill>
        <p:spPr>
          <a:xfrm>
            <a:off x="7501350" y="1474423"/>
            <a:ext cx="840450" cy="772780"/>
          </a:xfrm>
          <a:prstGeom prst="rect">
            <a:avLst/>
          </a:prstGeom>
          <a:noFill/>
          <a:ln>
            <a:noFill/>
          </a:ln>
        </p:spPr>
      </p:pic>
      <p:pic>
        <p:nvPicPr>
          <p:cNvPr id="253" name="Google Shape;253;p36"/>
          <p:cNvPicPr preferRelativeResize="0"/>
          <p:nvPr/>
        </p:nvPicPr>
        <p:blipFill>
          <a:blip r:embed="rId22">
            <a:alphaModFix/>
          </a:blip>
          <a:stretch>
            <a:fillRect/>
          </a:stretch>
        </p:blipFill>
        <p:spPr>
          <a:xfrm>
            <a:off x="2967774" y="3392476"/>
            <a:ext cx="568350" cy="931367"/>
          </a:xfrm>
          <a:prstGeom prst="rect">
            <a:avLst/>
          </a:prstGeom>
          <a:noFill/>
          <a:ln>
            <a:noFill/>
          </a:ln>
        </p:spPr>
      </p:pic>
      <p:pic>
        <p:nvPicPr>
          <p:cNvPr id="254" name="Google Shape;254;p36"/>
          <p:cNvPicPr preferRelativeResize="0"/>
          <p:nvPr/>
        </p:nvPicPr>
        <p:blipFill>
          <a:blip r:embed="rId23">
            <a:alphaModFix/>
          </a:blip>
          <a:stretch>
            <a:fillRect/>
          </a:stretch>
        </p:blipFill>
        <p:spPr>
          <a:xfrm>
            <a:off x="3641550" y="3400388"/>
            <a:ext cx="968875" cy="915542"/>
          </a:xfrm>
          <a:prstGeom prst="rect">
            <a:avLst/>
          </a:prstGeom>
          <a:noFill/>
          <a:ln>
            <a:noFill/>
          </a:ln>
        </p:spPr>
      </p:pic>
      <p:pic>
        <p:nvPicPr>
          <p:cNvPr id="255" name="Google Shape;255;p36"/>
          <p:cNvPicPr preferRelativeResize="0"/>
          <p:nvPr/>
        </p:nvPicPr>
        <p:blipFill>
          <a:blip r:embed="rId24">
            <a:alphaModFix/>
          </a:blip>
          <a:stretch>
            <a:fillRect/>
          </a:stretch>
        </p:blipFill>
        <p:spPr>
          <a:xfrm>
            <a:off x="4762825" y="3451179"/>
            <a:ext cx="968875" cy="498602"/>
          </a:xfrm>
          <a:prstGeom prst="rect">
            <a:avLst/>
          </a:prstGeom>
          <a:noFill/>
          <a:ln>
            <a:noFill/>
          </a:ln>
        </p:spPr>
      </p:pic>
      <p:pic>
        <p:nvPicPr>
          <p:cNvPr id="256" name="Google Shape;256;p36"/>
          <p:cNvPicPr preferRelativeResize="0"/>
          <p:nvPr/>
        </p:nvPicPr>
        <p:blipFill>
          <a:blip r:embed="rId25">
            <a:alphaModFix/>
          </a:blip>
          <a:stretch>
            <a:fillRect/>
          </a:stretch>
        </p:blipFill>
        <p:spPr>
          <a:xfrm>
            <a:off x="5884100" y="3451180"/>
            <a:ext cx="1149526" cy="688725"/>
          </a:xfrm>
          <a:prstGeom prst="rect">
            <a:avLst/>
          </a:prstGeom>
          <a:noFill/>
          <a:ln>
            <a:noFill/>
          </a:ln>
        </p:spPr>
      </p:pic>
      <p:pic>
        <p:nvPicPr>
          <p:cNvPr id="257" name="Google Shape;257;p36"/>
          <p:cNvPicPr preferRelativeResize="0"/>
          <p:nvPr/>
        </p:nvPicPr>
        <p:blipFill>
          <a:blip r:embed="rId26">
            <a:alphaModFix/>
          </a:blip>
          <a:stretch>
            <a:fillRect/>
          </a:stretch>
        </p:blipFill>
        <p:spPr>
          <a:xfrm>
            <a:off x="7186025" y="3451179"/>
            <a:ext cx="702225" cy="89187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7"/>
          <p:cNvSpPr txBox="1"/>
          <p:nvPr>
            <p:ph type="ctrTitle"/>
          </p:nvPr>
        </p:nvSpPr>
        <p:spPr>
          <a:xfrm>
            <a:off x="685800" y="344802"/>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Describe and Find Shapes</a:t>
            </a:r>
            <a:endParaRPr b="0" sz="2400">
              <a:solidFill>
                <a:srgbClr val="434343"/>
              </a:solidFill>
              <a:latin typeface="Hepta Slab"/>
              <a:ea typeface="Hepta Slab"/>
              <a:cs typeface="Hepta Slab"/>
              <a:sym typeface="Hepta Slab"/>
            </a:endParaRPr>
          </a:p>
        </p:txBody>
      </p:sp>
      <p:sp>
        <p:nvSpPr>
          <p:cNvPr id="263" name="Google Shape;263;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64" name="Google Shape;264;p37"/>
          <p:cNvSpPr txBox="1"/>
          <p:nvPr/>
        </p:nvSpPr>
        <p:spPr>
          <a:xfrm>
            <a:off x="568625" y="1200150"/>
            <a:ext cx="7527000" cy="147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1900">
                <a:latin typeface="Quicksand"/>
                <a:ea typeface="Quicksand"/>
                <a:cs typeface="Quicksand"/>
                <a:sym typeface="Quicksand"/>
              </a:rPr>
              <a:t>We’re going to play a game with our shapes. </a:t>
            </a:r>
            <a:endParaRPr sz="1900">
              <a:latin typeface="Quicksand"/>
              <a:ea typeface="Quicksand"/>
              <a:cs typeface="Quicksand"/>
              <a:sym typeface="Quicksand"/>
            </a:endParaRPr>
          </a:p>
        </p:txBody>
      </p:sp>
      <p:pic>
        <p:nvPicPr>
          <p:cNvPr id="265" name="Google Shape;265;p37"/>
          <p:cNvPicPr preferRelativeResize="0"/>
          <p:nvPr/>
        </p:nvPicPr>
        <p:blipFill>
          <a:blip r:embed="rId3">
            <a:alphaModFix/>
          </a:blip>
          <a:stretch>
            <a:fillRect/>
          </a:stretch>
        </p:blipFill>
        <p:spPr>
          <a:xfrm rot="1081678">
            <a:off x="6206175" y="2027250"/>
            <a:ext cx="2381250" cy="1638300"/>
          </a:xfrm>
          <a:prstGeom prst="rect">
            <a:avLst/>
          </a:prstGeom>
          <a:noFill/>
          <a:ln>
            <a:noFill/>
          </a:ln>
        </p:spPr>
      </p:pic>
      <p:sp>
        <p:nvSpPr>
          <p:cNvPr id="266" name="Google Shape;266;p37"/>
          <p:cNvSpPr txBox="1"/>
          <p:nvPr/>
        </p:nvSpPr>
        <p:spPr>
          <a:xfrm>
            <a:off x="721675" y="1889450"/>
            <a:ext cx="5720700" cy="21753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Pick a bag.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Each partner feels the shape in the bag without looking at it and thinks about which shape it is.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Each partner tells which shape they think it is and why. </a:t>
            </a:r>
            <a:endParaRPr sz="1600">
              <a:latin typeface="Quicksand"/>
              <a:ea typeface="Quicksand"/>
              <a:cs typeface="Quicksand"/>
              <a:sym typeface="Quicksand"/>
            </a:endParaRPr>
          </a:p>
          <a:p>
            <a:pPr indent="-330200" lvl="0" marL="457200" rtl="0" algn="l">
              <a:spcBef>
                <a:spcPts val="1000"/>
              </a:spcBef>
              <a:spcAft>
                <a:spcPts val="0"/>
              </a:spcAft>
              <a:buSzPts val="1600"/>
              <a:buFont typeface="Quicksand"/>
              <a:buChar char="●"/>
            </a:pPr>
            <a:r>
              <a:rPr lang="en" sz="1600">
                <a:latin typeface="Quicksand"/>
                <a:ea typeface="Quicksand"/>
                <a:cs typeface="Quicksand"/>
                <a:sym typeface="Quicksand"/>
              </a:rPr>
              <a:t>Look in the bag to check. </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Pick a different bag.</a:t>
            </a:r>
            <a:endParaRPr sz="1600">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0" name="Shape 270"/>
        <p:cNvGrpSpPr/>
        <p:nvPr/>
      </p:nvGrpSpPr>
      <p:grpSpPr>
        <a:xfrm>
          <a:off x="0" y="0"/>
          <a:ext cx="0" cy="0"/>
          <a:chOff x="0" y="0"/>
          <a:chExt cx="0" cy="0"/>
        </a:xfrm>
      </p:grpSpPr>
      <p:sp>
        <p:nvSpPr>
          <p:cNvPr id="271" name="Google Shape;271;p38"/>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272" name="Google Shape;272;p38"/>
          <p:cNvPicPr preferRelativeResize="0"/>
          <p:nvPr/>
        </p:nvPicPr>
        <p:blipFill>
          <a:blip r:embed="rId3">
            <a:alphaModFix/>
          </a:blip>
          <a:stretch>
            <a:fillRect/>
          </a:stretch>
        </p:blipFill>
        <p:spPr>
          <a:xfrm>
            <a:off x="5191554" y="2518450"/>
            <a:ext cx="1827175" cy="1616675"/>
          </a:xfrm>
          <a:prstGeom prst="rect">
            <a:avLst/>
          </a:prstGeom>
          <a:noFill/>
          <a:ln>
            <a:noFill/>
          </a:ln>
        </p:spPr>
      </p:pic>
      <p:sp>
        <p:nvSpPr>
          <p:cNvPr id="273" name="Google Shape;273;p38"/>
          <p:cNvSpPr/>
          <p:nvPr/>
        </p:nvSpPr>
        <p:spPr>
          <a:xfrm flipH="1">
            <a:off x="910603" y="1933802"/>
            <a:ext cx="3970622" cy="220132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8"/>
          <p:cNvSpPr txBox="1"/>
          <p:nvPr/>
        </p:nvSpPr>
        <p:spPr>
          <a:xfrm>
            <a:off x="1473403" y="2294279"/>
            <a:ext cx="2956800" cy="8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Caveat Brush"/>
                <a:ea typeface="Caveat Brush"/>
                <a:cs typeface="Caveat Brush"/>
                <a:sym typeface="Caveat Brush"/>
              </a:rPr>
              <a:t>Find one way that these solid shapes are the same and one way that they are different.</a:t>
            </a:r>
            <a:endParaRPr sz="1800">
              <a:latin typeface="Caveat Brush"/>
              <a:ea typeface="Caveat Brush"/>
              <a:cs typeface="Caveat Brush"/>
              <a:sym typeface="Caveat Brush"/>
            </a:endParaRPr>
          </a:p>
        </p:txBody>
      </p:sp>
      <p:pic>
        <p:nvPicPr>
          <p:cNvPr id="275" name="Google Shape;275;p38"/>
          <p:cNvPicPr preferRelativeResize="0"/>
          <p:nvPr/>
        </p:nvPicPr>
        <p:blipFill>
          <a:blip r:embed="rId4">
            <a:alphaModFix/>
          </a:blip>
          <a:stretch>
            <a:fillRect/>
          </a:stretch>
        </p:blipFill>
        <p:spPr>
          <a:xfrm>
            <a:off x="2959288" y="453697"/>
            <a:ext cx="3225427" cy="148010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79" name="Shape 279"/>
        <p:cNvGrpSpPr/>
        <p:nvPr/>
      </p:nvGrpSpPr>
      <p:grpSpPr>
        <a:xfrm>
          <a:off x="0" y="0"/>
          <a:ext cx="0" cy="0"/>
          <a:chOff x="0" y="0"/>
          <a:chExt cx="0" cy="0"/>
        </a:xfrm>
      </p:grpSpPr>
      <p:sp>
        <p:nvSpPr>
          <p:cNvPr id="280" name="Google Shape;280;p39"/>
          <p:cNvSpPr txBox="1"/>
          <p:nvPr>
            <p:ph type="ctrTitle"/>
          </p:nvPr>
        </p:nvSpPr>
        <p:spPr>
          <a:xfrm>
            <a:off x="653700" y="1384675"/>
            <a:ext cx="7836600" cy="123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Build Shapes from </a:t>
            </a:r>
            <a:endParaRPr sz="42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200">
                <a:solidFill>
                  <a:srgbClr val="434343"/>
                </a:solidFill>
                <a:latin typeface="Hepta Slab"/>
                <a:ea typeface="Hepta Slab"/>
                <a:cs typeface="Hepta Slab"/>
                <a:sym typeface="Hepta Slab"/>
              </a:rPr>
              <a:t>Other Shapes</a:t>
            </a:r>
            <a:endParaRPr sz="4200">
              <a:solidFill>
                <a:srgbClr val="434343"/>
              </a:solidFill>
              <a:latin typeface="Hepta Slab"/>
              <a:ea typeface="Hepta Slab"/>
              <a:cs typeface="Hepta Slab"/>
              <a:sym typeface="Hepta Slab"/>
            </a:endParaRPr>
          </a:p>
        </p:txBody>
      </p:sp>
      <p:sp>
        <p:nvSpPr>
          <p:cNvPr id="281" name="Google Shape;281;p39"/>
          <p:cNvSpPr txBox="1"/>
          <p:nvPr/>
        </p:nvSpPr>
        <p:spPr>
          <a:xfrm>
            <a:off x="3117875" y="2618875"/>
            <a:ext cx="5066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geoblocks to build new shapes.</a:t>
            </a:r>
            <a:endParaRPr>
              <a:latin typeface="Quicksand"/>
              <a:ea typeface="Quicksand"/>
              <a:cs typeface="Quicksand"/>
              <a:sym typeface="Quicksand"/>
            </a:endParaRPr>
          </a:p>
        </p:txBody>
      </p:sp>
      <p:sp>
        <p:nvSpPr>
          <p:cNvPr id="282" name="Google Shape;282;p39"/>
          <p:cNvSpPr/>
          <p:nvPr/>
        </p:nvSpPr>
        <p:spPr>
          <a:xfrm>
            <a:off x="2665652" y="2618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9"/>
          <p:cNvSpPr txBox="1"/>
          <p:nvPr/>
        </p:nvSpPr>
        <p:spPr>
          <a:xfrm>
            <a:off x="0" y="4834325"/>
            <a:ext cx="34638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1.G.A.2</a:t>
            </a:r>
            <a:endParaRPr sz="1100">
              <a:latin typeface="Quicksand"/>
              <a:ea typeface="Quicksand"/>
              <a:cs typeface="Quicksand"/>
              <a:sym typeface="Quicksand"/>
            </a:endParaRPr>
          </a:p>
        </p:txBody>
      </p:sp>
      <p:sp>
        <p:nvSpPr>
          <p:cNvPr id="284" name="Google Shape;284;p39"/>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8" name="Shape 288"/>
        <p:cNvGrpSpPr/>
        <p:nvPr/>
      </p:nvGrpSpPr>
      <p:grpSpPr>
        <a:xfrm>
          <a:off x="0" y="0"/>
          <a:ext cx="0" cy="0"/>
          <a:chOff x="0" y="0"/>
          <a:chExt cx="0" cy="0"/>
        </a:xfrm>
      </p:grpSpPr>
      <p:sp>
        <p:nvSpPr>
          <p:cNvPr id="289" name="Google Shape;289;p40"/>
          <p:cNvSpPr txBox="1"/>
          <p:nvPr>
            <p:ph type="ctrTitle"/>
          </p:nvPr>
        </p:nvSpPr>
        <p:spPr>
          <a:xfrm>
            <a:off x="600225" y="6964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Notice and Wonder: </a:t>
            </a:r>
            <a:endParaRPr sz="28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800">
                <a:solidFill>
                  <a:srgbClr val="434343"/>
                </a:solidFill>
                <a:latin typeface="Hepta Slab"/>
                <a:ea typeface="Hepta Slab"/>
                <a:cs typeface="Hepta Slab"/>
                <a:sym typeface="Hepta Slab"/>
              </a:rPr>
              <a:t>A Geoblock Bridge</a:t>
            </a:r>
            <a:endParaRPr b="0" sz="2600">
              <a:solidFill>
                <a:srgbClr val="434343"/>
              </a:solidFill>
              <a:latin typeface="Hepta Slab"/>
              <a:ea typeface="Hepta Slab"/>
              <a:cs typeface="Hepta Slab"/>
              <a:sym typeface="Hepta Slab"/>
            </a:endParaRPr>
          </a:p>
        </p:txBody>
      </p:sp>
      <p:sp>
        <p:nvSpPr>
          <p:cNvPr id="290" name="Google Shape;290;p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91" name="Google Shape;291;p40"/>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40"/>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notice?</a:t>
            </a:r>
            <a:endParaRPr b="1" sz="1900">
              <a:solidFill>
                <a:srgbClr val="434343"/>
              </a:solidFill>
              <a:latin typeface="Caveat Brush"/>
              <a:ea typeface="Caveat Brush"/>
              <a:cs typeface="Caveat Brush"/>
              <a:sym typeface="Caveat Brush"/>
            </a:endParaRPr>
          </a:p>
        </p:txBody>
      </p:sp>
      <p:sp>
        <p:nvSpPr>
          <p:cNvPr id="293" name="Google Shape;293;p40"/>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40"/>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wonder?</a:t>
            </a:r>
            <a:endParaRPr b="1" sz="1900">
              <a:solidFill>
                <a:srgbClr val="434343"/>
              </a:solidFill>
              <a:latin typeface="Caveat Brush"/>
              <a:ea typeface="Caveat Brush"/>
              <a:cs typeface="Caveat Brush"/>
              <a:sym typeface="Caveat Brush"/>
            </a:endParaRPr>
          </a:p>
        </p:txBody>
      </p:sp>
      <p:pic>
        <p:nvPicPr>
          <p:cNvPr id="295" name="Google Shape;295;p40"/>
          <p:cNvPicPr preferRelativeResize="0"/>
          <p:nvPr/>
        </p:nvPicPr>
        <p:blipFill>
          <a:blip r:embed="rId3">
            <a:alphaModFix/>
          </a:blip>
          <a:stretch>
            <a:fillRect/>
          </a:stretch>
        </p:blipFill>
        <p:spPr>
          <a:xfrm>
            <a:off x="2229000" y="2611781"/>
            <a:ext cx="4514850" cy="1828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9" name="Shape 299"/>
        <p:cNvGrpSpPr/>
        <p:nvPr/>
      </p:nvGrpSpPr>
      <p:grpSpPr>
        <a:xfrm>
          <a:off x="0" y="0"/>
          <a:ext cx="0" cy="0"/>
          <a:chOff x="0" y="0"/>
          <a:chExt cx="0" cy="0"/>
        </a:xfrm>
      </p:grpSpPr>
      <p:sp>
        <p:nvSpPr>
          <p:cNvPr id="300" name="Google Shape;300;p41"/>
          <p:cNvSpPr txBox="1"/>
          <p:nvPr>
            <p:ph type="title"/>
          </p:nvPr>
        </p:nvSpPr>
        <p:spPr>
          <a:xfrm>
            <a:off x="-224075" y="1393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Build With Geoblocks</a:t>
            </a:r>
            <a:endParaRPr b="0" sz="3000">
              <a:solidFill>
                <a:srgbClr val="434343"/>
              </a:solidFill>
              <a:latin typeface="Hepta Slab"/>
              <a:ea typeface="Hepta Slab"/>
              <a:cs typeface="Hepta Slab"/>
              <a:sym typeface="Hepta Slab"/>
            </a:endParaRPr>
          </a:p>
        </p:txBody>
      </p:sp>
      <p:sp>
        <p:nvSpPr>
          <p:cNvPr id="301" name="Google Shape;301;p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02" name="Google Shape;302;p41"/>
          <p:cNvSpPr txBox="1"/>
          <p:nvPr>
            <p:ph idx="1" type="body"/>
          </p:nvPr>
        </p:nvSpPr>
        <p:spPr>
          <a:xfrm>
            <a:off x="561750" y="1447050"/>
            <a:ext cx="8020500" cy="841500"/>
          </a:xfrm>
          <a:prstGeom prst="rect">
            <a:avLst/>
          </a:prstGeom>
        </p:spPr>
        <p:txBody>
          <a:bodyPr anchorCtr="0" anchor="t" bIns="91425" lIns="91425" spcFirstLastPara="1" rIns="91425" wrap="square" tIns="91425">
            <a:noAutofit/>
          </a:bodyPr>
          <a:lstStyle/>
          <a:p>
            <a:pPr indent="0" lvl="0" marL="0" rtl="0" algn="ctr">
              <a:spcBef>
                <a:spcPts val="0"/>
              </a:spcBef>
              <a:spcAft>
                <a:spcPts val="1000"/>
              </a:spcAft>
              <a:buNone/>
            </a:pPr>
            <a:r>
              <a:rPr lang="en" sz="2900">
                <a:solidFill>
                  <a:srgbClr val="000000"/>
                </a:solidFill>
                <a:latin typeface="Quicksand"/>
                <a:ea typeface="Quicksand"/>
                <a:cs typeface="Quicksand"/>
                <a:sym typeface="Quicksand"/>
              </a:rPr>
              <a:t>What are the names of these solid shapes?</a:t>
            </a:r>
            <a:endParaRPr sz="2900">
              <a:solidFill>
                <a:srgbClr val="000000"/>
              </a:solidFill>
              <a:latin typeface="Quicksand"/>
              <a:ea typeface="Quicksand"/>
              <a:cs typeface="Quicksand"/>
              <a:sym typeface="Quicksand"/>
            </a:endParaRPr>
          </a:p>
        </p:txBody>
      </p:sp>
      <p:sp>
        <p:nvSpPr>
          <p:cNvPr id="303" name="Google Shape;303;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04" name="Google Shape;304;p41"/>
          <p:cNvPicPr preferRelativeResize="0"/>
          <p:nvPr/>
        </p:nvPicPr>
        <p:blipFill>
          <a:blip r:embed="rId3">
            <a:alphaModFix/>
          </a:blip>
          <a:stretch>
            <a:fillRect/>
          </a:stretch>
        </p:blipFill>
        <p:spPr>
          <a:xfrm>
            <a:off x="923875" y="2344950"/>
            <a:ext cx="7116850" cy="1656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8" name="Shape 308"/>
        <p:cNvGrpSpPr/>
        <p:nvPr/>
      </p:nvGrpSpPr>
      <p:grpSpPr>
        <a:xfrm>
          <a:off x="0" y="0"/>
          <a:ext cx="0" cy="0"/>
          <a:chOff x="0" y="0"/>
          <a:chExt cx="0" cy="0"/>
        </a:xfrm>
      </p:grpSpPr>
      <p:sp>
        <p:nvSpPr>
          <p:cNvPr id="309" name="Google Shape;309;p42"/>
          <p:cNvSpPr txBox="1"/>
          <p:nvPr>
            <p:ph type="title"/>
          </p:nvPr>
        </p:nvSpPr>
        <p:spPr>
          <a:xfrm>
            <a:off x="-224075" y="1393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Build With Geoblocks</a:t>
            </a:r>
            <a:endParaRPr b="0" sz="3000">
              <a:solidFill>
                <a:srgbClr val="434343"/>
              </a:solidFill>
              <a:latin typeface="Hepta Slab"/>
              <a:ea typeface="Hepta Slab"/>
              <a:cs typeface="Hepta Slab"/>
              <a:sym typeface="Hepta Slab"/>
            </a:endParaRPr>
          </a:p>
        </p:txBody>
      </p:sp>
      <p:sp>
        <p:nvSpPr>
          <p:cNvPr id="310" name="Google Shape;310;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11" name="Google Shape;311;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2" name="Google Shape;312;p42"/>
          <p:cNvSpPr txBox="1"/>
          <p:nvPr/>
        </p:nvSpPr>
        <p:spPr>
          <a:xfrm>
            <a:off x="669200" y="1036575"/>
            <a:ext cx="7947600" cy="18009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SzPts val="2000"/>
              <a:buFont typeface="Quicksand"/>
              <a:buChar char="●"/>
            </a:pPr>
            <a:r>
              <a:rPr lang="en" sz="2000">
                <a:latin typeface="Quicksand"/>
                <a:ea typeface="Quicksand"/>
                <a:cs typeface="Quicksand"/>
                <a:sym typeface="Quicksand"/>
              </a:rPr>
              <a:t>Use the geoblocks to build any shape you want. </a:t>
            </a:r>
            <a:endParaRPr sz="2000">
              <a:latin typeface="Quicksand"/>
              <a:ea typeface="Quicksand"/>
              <a:cs typeface="Quicksand"/>
              <a:sym typeface="Quicksand"/>
            </a:endParaRPr>
          </a:p>
          <a:p>
            <a:pPr indent="-355600" lvl="0" marL="457200" rtl="0" algn="l">
              <a:spcBef>
                <a:spcPts val="1000"/>
              </a:spcBef>
              <a:spcAft>
                <a:spcPts val="0"/>
              </a:spcAft>
              <a:buSzPts val="2000"/>
              <a:buFont typeface="Quicksand"/>
              <a:buChar char="●"/>
            </a:pPr>
            <a:r>
              <a:rPr lang="en" sz="2000">
                <a:latin typeface="Quicksand"/>
                <a:ea typeface="Quicksand"/>
                <a:cs typeface="Quicksand"/>
                <a:sym typeface="Quicksand"/>
              </a:rPr>
              <a:t>Be sure you can describe your new shape.</a:t>
            </a:r>
            <a:endParaRPr sz="2000">
              <a:latin typeface="Quicksand"/>
              <a:ea typeface="Quicksand"/>
              <a:cs typeface="Quicksand"/>
              <a:sym typeface="Quicksand"/>
            </a:endParaRPr>
          </a:p>
          <a:p>
            <a:pPr indent="-355600" lvl="0" marL="457200" rtl="0" algn="l">
              <a:spcBef>
                <a:spcPts val="1000"/>
              </a:spcBef>
              <a:spcAft>
                <a:spcPts val="0"/>
              </a:spcAft>
              <a:buSzPts val="2000"/>
              <a:buFont typeface="Quicksand"/>
              <a:buChar char="●"/>
            </a:pPr>
            <a:r>
              <a:rPr lang="en" sz="2000">
                <a:latin typeface="Quicksand"/>
                <a:ea typeface="Quicksand"/>
                <a:cs typeface="Quicksand"/>
                <a:sym typeface="Quicksand"/>
              </a:rPr>
              <a:t>Show the shape you built to your group. </a:t>
            </a:r>
            <a:endParaRPr sz="2000">
              <a:latin typeface="Quicksand"/>
              <a:ea typeface="Quicksand"/>
              <a:cs typeface="Quicksand"/>
              <a:sym typeface="Quicksand"/>
            </a:endParaRPr>
          </a:p>
          <a:p>
            <a:pPr indent="-355600" lvl="0" marL="457200" rtl="0" algn="l">
              <a:spcBef>
                <a:spcPts val="1000"/>
              </a:spcBef>
              <a:spcAft>
                <a:spcPts val="1000"/>
              </a:spcAft>
              <a:buSzPts val="2000"/>
              <a:buFont typeface="Quicksand"/>
              <a:buChar char="●"/>
            </a:pPr>
            <a:r>
              <a:rPr lang="en" sz="2000">
                <a:latin typeface="Quicksand"/>
                <a:ea typeface="Quicksand"/>
                <a:cs typeface="Quicksand"/>
                <a:sym typeface="Quicksand"/>
              </a:rPr>
              <a:t>Describe what you made and what blocks you used.</a:t>
            </a:r>
            <a:endParaRPr sz="2000">
              <a:latin typeface="Quicksand"/>
              <a:ea typeface="Quicksand"/>
              <a:cs typeface="Quicksand"/>
              <a:sym typeface="Quicksand"/>
            </a:endParaRPr>
          </a:p>
        </p:txBody>
      </p:sp>
      <p:pic>
        <p:nvPicPr>
          <p:cNvPr id="313" name="Google Shape;313;p42"/>
          <p:cNvPicPr preferRelativeResize="0"/>
          <p:nvPr/>
        </p:nvPicPr>
        <p:blipFill>
          <a:blip r:embed="rId3">
            <a:alphaModFix/>
          </a:blip>
          <a:stretch>
            <a:fillRect/>
          </a:stretch>
        </p:blipFill>
        <p:spPr>
          <a:xfrm>
            <a:off x="2960325" y="2937400"/>
            <a:ext cx="2366875" cy="2006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7" name="Shape 317"/>
        <p:cNvGrpSpPr/>
        <p:nvPr/>
      </p:nvGrpSpPr>
      <p:grpSpPr>
        <a:xfrm>
          <a:off x="0" y="0"/>
          <a:ext cx="0" cy="0"/>
          <a:chOff x="0" y="0"/>
          <a:chExt cx="0" cy="0"/>
        </a:xfrm>
      </p:grpSpPr>
      <p:sp>
        <p:nvSpPr>
          <p:cNvPr id="318" name="Google Shape;318;p43"/>
          <p:cNvSpPr txBox="1"/>
          <p:nvPr>
            <p:ph type="title"/>
          </p:nvPr>
        </p:nvSpPr>
        <p:spPr>
          <a:xfrm>
            <a:off x="-224075" y="1393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Use Geoblocks to Make Other Geoblocks</a:t>
            </a:r>
            <a:endParaRPr b="0" sz="3000">
              <a:solidFill>
                <a:srgbClr val="434343"/>
              </a:solidFill>
              <a:latin typeface="Hepta Slab"/>
              <a:ea typeface="Hepta Slab"/>
              <a:cs typeface="Hepta Slab"/>
              <a:sym typeface="Hepta Slab"/>
            </a:endParaRPr>
          </a:p>
        </p:txBody>
      </p:sp>
      <p:sp>
        <p:nvSpPr>
          <p:cNvPr id="319" name="Google Shape;319;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20" name="Google Shape;320;p43"/>
          <p:cNvSpPr txBox="1"/>
          <p:nvPr>
            <p:ph idx="1" type="body"/>
          </p:nvPr>
        </p:nvSpPr>
        <p:spPr>
          <a:xfrm>
            <a:off x="210150" y="1791050"/>
            <a:ext cx="8723700" cy="12924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000000"/>
              </a:buClr>
              <a:buSzPts val="2200"/>
              <a:buFont typeface="Quicksand"/>
              <a:buChar char="●"/>
            </a:pPr>
            <a:r>
              <a:rPr lang="en" sz="2200">
                <a:solidFill>
                  <a:srgbClr val="000000"/>
                </a:solidFill>
                <a:latin typeface="Quicksand"/>
                <a:ea typeface="Quicksand"/>
                <a:cs typeface="Quicksand"/>
                <a:sym typeface="Quicksand"/>
              </a:rPr>
              <a:t>Choose a geoblock. </a:t>
            </a:r>
            <a:endParaRPr sz="2200">
              <a:solidFill>
                <a:srgbClr val="000000"/>
              </a:solidFill>
              <a:latin typeface="Quicksand"/>
              <a:ea typeface="Quicksand"/>
              <a:cs typeface="Quicksand"/>
              <a:sym typeface="Quicksand"/>
            </a:endParaRPr>
          </a:p>
          <a:p>
            <a:pPr indent="-368300" lvl="0" marL="457200" rtl="0" algn="l">
              <a:spcBef>
                <a:spcPts val="1000"/>
              </a:spcBef>
              <a:spcAft>
                <a:spcPts val="1000"/>
              </a:spcAft>
              <a:buClr>
                <a:srgbClr val="000000"/>
              </a:buClr>
              <a:buSzPts val="2200"/>
              <a:buFont typeface="Quicksand"/>
              <a:buChar char="●"/>
            </a:pPr>
            <a:r>
              <a:rPr lang="en" sz="2200">
                <a:solidFill>
                  <a:srgbClr val="000000"/>
                </a:solidFill>
                <a:latin typeface="Quicksand"/>
                <a:ea typeface="Quicksand"/>
                <a:cs typeface="Quicksand"/>
                <a:sym typeface="Quicksand"/>
              </a:rPr>
              <a:t>Try to find smaller blocks you can use to build that geoblock.</a:t>
            </a:r>
            <a:endParaRPr sz="2200">
              <a:solidFill>
                <a:srgbClr val="000000"/>
              </a:solidFill>
              <a:latin typeface="Quicksand"/>
              <a:ea typeface="Quicksand"/>
              <a:cs typeface="Quicksand"/>
              <a:sym typeface="Quicksand"/>
            </a:endParaRPr>
          </a:p>
        </p:txBody>
      </p:sp>
      <p:sp>
        <p:nvSpPr>
          <p:cNvPr id="321" name="Google Shape;321;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22" name="Google Shape;322;p43"/>
          <p:cNvPicPr preferRelativeResize="0"/>
          <p:nvPr/>
        </p:nvPicPr>
        <p:blipFill>
          <a:blip r:embed="rId3">
            <a:alphaModFix/>
          </a:blip>
          <a:stretch>
            <a:fillRect/>
          </a:stretch>
        </p:blipFill>
        <p:spPr>
          <a:xfrm>
            <a:off x="3038838" y="2894700"/>
            <a:ext cx="3066316" cy="2109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6" name="Shape 326"/>
        <p:cNvGrpSpPr/>
        <p:nvPr/>
      </p:nvGrpSpPr>
      <p:grpSpPr>
        <a:xfrm>
          <a:off x="0" y="0"/>
          <a:ext cx="0" cy="0"/>
          <a:chOff x="0" y="0"/>
          <a:chExt cx="0" cy="0"/>
        </a:xfrm>
      </p:grpSpPr>
      <p:sp>
        <p:nvSpPr>
          <p:cNvPr id="327" name="Google Shape;327;p44"/>
          <p:cNvSpPr txBox="1"/>
          <p:nvPr/>
        </p:nvSpPr>
        <p:spPr>
          <a:xfrm>
            <a:off x="7790375" y="267250"/>
            <a:ext cx="1230900" cy="992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328" name="Google Shape;328;p44"/>
          <p:cNvPicPr preferRelativeResize="0"/>
          <p:nvPr/>
        </p:nvPicPr>
        <p:blipFill>
          <a:blip r:embed="rId3">
            <a:alphaModFix/>
          </a:blip>
          <a:stretch>
            <a:fillRect/>
          </a:stretch>
        </p:blipFill>
        <p:spPr>
          <a:xfrm>
            <a:off x="3862825" y="3221475"/>
            <a:ext cx="1482450" cy="1311650"/>
          </a:xfrm>
          <a:prstGeom prst="rect">
            <a:avLst/>
          </a:prstGeom>
          <a:noFill/>
          <a:ln>
            <a:noFill/>
          </a:ln>
        </p:spPr>
      </p:pic>
      <p:sp>
        <p:nvSpPr>
          <p:cNvPr id="329" name="Google Shape;329;p44"/>
          <p:cNvSpPr/>
          <p:nvPr/>
        </p:nvSpPr>
        <p:spPr>
          <a:xfrm flipH="1">
            <a:off x="480802" y="1741275"/>
            <a:ext cx="3533848" cy="16609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4"/>
          <p:cNvSpPr txBox="1"/>
          <p:nvPr/>
        </p:nvSpPr>
        <p:spPr>
          <a:xfrm>
            <a:off x="972150" y="1883900"/>
            <a:ext cx="2631600" cy="66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Caveat Brush"/>
                <a:ea typeface="Caveat Brush"/>
                <a:cs typeface="Caveat Brush"/>
                <a:sym typeface="Caveat Brush"/>
              </a:rPr>
              <a:t>What do you notice about this shape?</a:t>
            </a:r>
            <a:endParaRPr sz="2400">
              <a:latin typeface="Caveat Brush"/>
              <a:ea typeface="Caveat Brush"/>
              <a:cs typeface="Caveat Brush"/>
              <a:sym typeface="Caveat Brush"/>
            </a:endParaRPr>
          </a:p>
        </p:txBody>
      </p:sp>
      <p:sp>
        <p:nvSpPr>
          <p:cNvPr id="331" name="Google Shape;331;p44"/>
          <p:cNvSpPr/>
          <p:nvPr/>
        </p:nvSpPr>
        <p:spPr>
          <a:xfrm>
            <a:off x="5177352" y="1741275"/>
            <a:ext cx="3533848" cy="16609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4"/>
          <p:cNvSpPr txBox="1"/>
          <p:nvPr/>
        </p:nvSpPr>
        <p:spPr>
          <a:xfrm flipH="1">
            <a:off x="5628477" y="2001750"/>
            <a:ext cx="2631600" cy="66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Caveat Brush"/>
                <a:ea typeface="Caveat Brush"/>
                <a:cs typeface="Caveat Brush"/>
                <a:sym typeface="Caveat Brush"/>
              </a:rPr>
              <a:t>What shapes do you see that were made from other solid shapes?</a:t>
            </a:r>
            <a:endParaRPr sz="1800">
              <a:latin typeface="Caveat Brush"/>
              <a:ea typeface="Caveat Brush"/>
              <a:cs typeface="Caveat Brush"/>
              <a:sym typeface="Caveat Brush"/>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36" name="Shape 336"/>
        <p:cNvGrpSpPr/>
        <p:nvPr/>
      </p:nvGrpSpPr>
      <p:grpSpPr>
        <a:xfrm>
          <a:off x="0" y="0"/>
          <a:ext cx="0" cy="0"/>
          <a:chOff x="0" y="0"/>
          <a:chExt cx="0" cy="0"/>
        </a:xfrm>
      </p:grpSpPr>
      <p:sp>
        <p:nvSpPr>
          <p:cNvPr id="337" name="Google Shape;337;p45"/>
          <p:cNvSpPr txBox="1"/>
          <p:nvPr>
            <p:ph type="ctrTitle"/>
          </p:nvPr>
        </p:nvSpPr>
        <p:spPr>
          <a:xfrm>
            <a:off x="771525" y="1430275"/>
            <a:ext cx="78117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4000">
                <a:solidFill>
                  <a:srgbClr val="434343"/>
                </a:solidFill>
                <a:latin typeface="Hepta Slab"/>
                <a:ea typeface="Hepta Slab"/>
                <a:cs typeface="Hepta Slab"/>
                <a:sym typeface="Hepta Slab"/>
              </a:rPr>
              <a:t>Shapes that are Flat</a:t>
            </a:r>
            <a:endParaRPr sz="4000">
              <a:solidFill>
                <a:srgbClr val="434343"/>
              </a:solidFill>
              <a:latin typeface="Hepta Slab"/>
              <a:ea typeface="Hepta Slab"/>
              <a:cs typeface="Hepta Slab"/>
              <a:sym typeface="Hepta Slab"/>
            </a:endParaRPr>
          </a:p>
        </p:txBody>
      </p:sp>
      <p:sp>
        <p:nvSpPr>
          <p:cNvPr id="338" name="Google Shape;338;p45"/>
          <p:cNvSpPr txBox="1"/>
          <p:nvPr/>
        </p:nvSpPr>
        <p:spPr>
          <a:xfrm>
            <a:off x="1841775" y="2959700"/>
            <a:ext cx="6017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sort flat shapes and create a data display to represent our sort.</a:t>
            </a:r>
            <a:endParaRPr>
              <a:latin typeface="Quicksand"/>
              <a:ea typeface="Quicksand"/>
              <a:cs typeface="Quicksand"/>
              <a:sym typeface="Quicksand"/>
            </a:endParaRPr>
          </a:p>
        </p:txBody>
      </p:sp>
      <p:sp>
        <p:nvSpPr>
          <p:cNvPr id="339" name="Google Shape;339;p45"/>
          <p:cNvSpPr/>
          <p:nvPr/>
        </p:nvSpPr>
        <p:spPr>
          <a:xfrm>
            <a:off x="1324627" y="29597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1.G.A, 1.MD.C.4</a:t>
            </a:r>
            <a:endParaRPr sz="1100">
              <a:latin typeface="Quicksand"/>
              <a:ea typeface="Quicksand"/>
              <a:cs typeface="Quicksand"/>
              <a:sym typeface="Quicksand"/>
            </a:endParaRPr>
          </a:p>
        </p:txBody>
      </p:sp>
      <p:sp>
        <p:nvSpPr>
          <p:cNvPr id="341" name="Google Shape;341;p45"/>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5" name="Shape 345"/>
        <p:cNvGrpSpPr/>
        <p:nvPr/>
      </p:nvGrpSpPr>
      <p:grpSpPr>
        <a:xfrm>
          <a:off x="0" y="0"/>
          <a:ext cx="0" cy="0"/>
          <a:chOff x="0" y="0"/>
          <a:chExt cx="0" cy="0"/>
        </a:xfrm>
      </p:grpSpPr>
      <p:sp>
        <p:nvSpPr>
          <p:cNvPr id="346" name="Google Shape;346;p46"/>
          <p:cNvSpPr txBox="1"/>
          <p:nvPr>
            <p:ph type="ctrTitle"/>
          </p:nvPr>
        </p:nvSpPr>
        <p:spPr>
          <a:xfrm>
            <a:off x="600225" y="8588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Which One Doesn’t Belong: </a:t>
            </a:r>
            <a:endParaRPr sz="28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800">
                <a:solidFill>
                  <a:srgbClr val="434343"/>
                </a:solidFill>
                <a:latin typeface="Hepta Slab"/>
                <a:ea typeface="Hepta Slab"/>
                <a:cs typeface="Hepta Slab"/>
                <a:sym typeface="Hepta Slab"/>
              </a:rPr>
              <a:t>All the Shapes</a:t>
            </a:r>
            <a:endParaRPr b="0" sz="2600">
              <a:solidFill>
                <a:srgbClr val="434343"/>
              </a:solidFill>
              <a:latin typeface="Hepta Slab"/>
              <a:ea typeface="Hepta Slab"/>
              <a:cs typeface="Hepta Slab"/>
              <a:sym typeface="Hepta Slab"/>
            </a:endParaRPr>
          </a:p>
        </p:txBody>
      </p:sp>
      <p:sp>
        <p:nvSpPr>
          <p:cNvPr id="347" name="Google Shape;347;p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48" name="Google Shape;348;p46"/>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6"/>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Which one doesn’t belong?</a:t>
            </a:r>
            <a:endParaRPr b="1" sz="1900">
              <a:solidFill>
                <a:srgbClr val="434343"/>
              </a:solidFill>
              <a:latin typeface="Caveat Brush"/>
              <a:ea typeface="Caveat Brush"/>
              <a:cs typeface="Caveat Brush"/>
              <a:sym typeface="Caveat Brush"/>
            </a:endParaRPr>
          </a:p>
        </p:txBody>
      </p:sp>
      <p:pic>
        <p:nvPicPr>
          <p:cNvPr id="350" name="Google Shape;350;p46"/>
          <p:cNvPicPr preferRelativeResize="0"/>
          <p:nvPr/>
        </p:nvPicPr>
        <p:blipFill>
          <a:blip r:embed="rId3">
            <a:alphaModFix/>
          </a:blip>
          <a:stretch>
            <a:fillRect/>
          </a:stretch>
        </p:blipFill>
        <p:spPr>
          <a:xfrm>
            <a:off x="3337000" y="1511925"/>
            <a:ext cx="3783750" cy="30724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4" name="Shape 354"/>
        <p:cNvGrpSpPr/>
        <p:nvPr/>
      </p:nvGrpSpPr>
      <p:grpSpPr>
        <a:xfrm>
          <a:off x="0" y="0"/>
          <a:ext cx="0" cy="0"/>
          <a:chOff x="0" y="0"/>
          <a:chExt cx="0" cy="0"/>
        </a:xfrm>
      </p:grpSpPr>
      <p:sp>
        <p:nvSpPr>
          <p:cNvPr id="355" name="Google Shape;355;p47"/>
          <p:cNvSpPr txBox="1"/>
          <p:nvPr>
            <p:ph type="ctrTitle"/>
          </p:nvPr>
        </p:nvSpPr>
        <p:spPr>
          <a:xfrm>
            <a:off x="499625" y="353950"/>
            <a:ext cx="7618800" cy="66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Card Sort: Flat Shapes</a:t>
            </a:r>
            <a:endParaRPr b="0" sz="3000">
              <a:solidFill>
                <a:srgbClr val="595959"/>
              </a:solidFill>
              <a:latin typeface="Hepta Slab"/>
              <a:ea typeface="Hepta Slab"/>
              <a:cs typeface="Hepta Slab"/>
              <a:sym typeface="Hepta Slab"/>
            </a:endParaRPr>
          </a:p>
        </p:txBody>
      </p:sp>
      <p:sp>
        <p:nvSpPr>
          <p:cNvPr id="356" name="Google Shape;356;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57" name="Google Shape;357;p47"/>
          <p:cNvSpPr txBox="1"/>
          <p:nvPr/>
        </p:nvSpPr>
        <p:spPr>
          <a:xfrm>
            <a:off x="620425" y="917100"/>
            <a:ext cx="8039700" cy="1113300"/>
          </a:xfrm>
          <a:prstGeom prst="rect">
            <a:avLst/>
          </a:prstGeom>
          <a:noFill/>
          <a:ln>
            <a:noFill/>
          </a:ln>
        </p:spPr>
        <p:txBody>
          <a:bodyPr anchorCtr="0" anchor="t" bIns="91425" lIns="91425" spcFirstLastPara="1" rIns="91425" wrap="square" tIns="91425">
            <a:spAutoFit/>
          </a:bodyPr>
          <a:lstStyle/>
          <a:p>
            <a:pPr indent="0" lvl="0" marL="914400" rtl="0" algn="l">
              <a:spcBef>
                <a:spcPts val="0"/>
              </a:spcBef>
              <a:spcAft>
                <a:spcPts val="0"/>
              </a:spcAft>
              <a:buNone/>
            </a:pPr>
            <a:r>
              <a:rPr lang="en" sz="1300">
                <a:latin typeface="Quicksand"/>
                <a:ea typeface="Quicksand"/>
                <a:cs typeface="Quicksand"/>
                <a:sym typeface="Quicksand"/>
              </a:rPr>
              <a:t>With your partner, sort your shape cards into groups. </a:t>
            </a:r>
            <a:endParaRPr sz="1300">
              <a:latin typeface="Quicksand"/>
              <a:ea typeface="Quicksand"/>
              <a:cs typeface="Quicksand"/>
              <a:sym typeface="Quicksand"/>
            </a:endParaRPr>
          </a:p>
          <a:p>
            <a:pPr indent="-311150" lvl="0" marL="1371600" rtl="0" algn="l">
              <a:spcBef>
                <a:spcPts val="1000"/>
              </a:spcBef>
              <a:spcAft>
                <a:spcPts val="0"/>
              </a:spcAft>
              <a:buSzPts val="1300"/>
              <a:buFont typeface="Quicksand"/>
              <a:buChar char="●"/>
            </a:pPr>
            <a:r>
              <a:rPr lang="en" sz="1300">
                <a:latin typeface="Quicksand"/>
                <a:ea typeface="Quicksand"/>
                <a:cs typeface="Quicksand"/>
                <a:sym typeface="Quicksand"/>
              </a:rPr>
              <a:t>Give each group a category. </a:t>
            </a:r>
            <a:endParaRPr sz="1300">
              <a:latin typeface="Quicksand"/>
              <a:ea typeface="Quicksand"/>
              <a:cs typeface="Quicksand"/>
              <a:sym typeface="Quicksand"/>
            </a:endParaRPr>
          </a:p>
          <a:p>
            <a:pPr indent="-311150" lvl="1" marL="1828800" rtl="0" algn="l">
              <a:spcBef>
                <a:spcPts val="0"/>
              </a:spcBef>
              <a:spcAft>
                <a:spcPts val="0"/>
              </a:spcAft>
              <a:buSzPts val="1300"/>
              <a:buFont typeface="Quicksand"/>
              <a:buChar char="○"/>
            </a:pPr>
            <a:r>
              <a:rPr lang="en" sz="1300">
                <a:latin typeface="Quicksand"/>
                <a:ea typeface="Quicksand"/>
                <a:cs typeface="Quicksand"/>
                <a:sym typeface="Quicksand"/>
              </a:rPr>
              <a:t>A category is a label that tells how objects in a group are alike. </a:t>
            </a:r>
            <a:endParaRPr sz="1300">
              <a:latin typeface="Quicksand"/>
              <a:ea typeface="Quicksand"/>
              <a:cs typeface="Quicksand"/>
              <a:sym typeface="Quicksand"/>
            </a:endParaRPr>
          </a:p>
          <a:p>
            <a:pPr indent="-311150" lvl="1" marL="1828800" rtl="0" algn="l">
              <a:spcBef>
                <a:spcPts val="0"/>
              </a:spcBef>
              <a:spcAft>
                <a:spcPts val="0"/>
              </a:spcAft>
              <a:buSzPts val="1300"/>
              <a:buFont typeface="Quicksand"/>
              <a:buChar char="○"/>
            </a:pPr>
            <a:r>
              <a:rPr lang="en" sz="1300">
                <a:latin typeface="Quicksand"/>
                <a:ea typeface="Quicksand"/>
                <a:cs typeface="Quicksand"/>
                <a:sym typeface="Quicksand"/>
              </a:rPr>
              <a:t>Explain each category you made. Then sort the cards in a different way.</a:t>
            </a:r>
            <a:endParaRPr sz="1300">
              <a:latin typeface="Quicksand"/>
              <a:ea typeface="Quicksand"/>
              <a:cs typeface="Quicksand"/>
              <a:sym typeface="Quicksand"/>
            </a:endParaRPr>
          </a:p>
        </p:txBody>
      </p:sp>
      <p:pic>
        <p:nvPicPr>
          <p:cNvPr id="358" name="Google Shape;358;p47"/>
          <p:cNvPicPr preferRelativeResize="0"/>
          <p:nvPr/>
        </p:nvPicPr>
        <p:blipFill>
          <a:blip r:embed="rId3">
            <a:alphaModFix/>
          </a:blip>
          <a:stretch>
            <a:fillRect/>
          </a:stretch>
        </p:blipFill>
        <p:spPr>
          <a:xfrm>
            <a:off x="1237550" y="2148525"/>
            <a:ext cx="591021" cy="449967"/>
          </a:xfrm>
          <a:prstGeom prst="rect">
            <a:avLst/>
          </a:prstGeom>
          <a:noFill/>
          <a:ln>
            <a:noFill/>
          </a:ln>
        </p:spPr>
      </p:pic>
      <p:pic>
        <p:nvPicPr>
          <p:cNvPr id="359" name="Google Shape;359;p47"/>
          <p:cNvPicPr preferRelativeResize="0"/>
          <p:nvPr/>
        </p:nvPicPr>
        <p:blipFill rotWithShape="1">
          <a:blip r:embed="rId4">
            <a:alphaModFix/>
          </a:blip>
          <a:srcRect b="16988" l="22364" r="14171" t="11603"/>
          <a:stretch/>
        </p:blipFill>
        <p:spPr>
          <a:xfrm>
            <a:off x="2068157" y="2187814"/>
            <a:ext cx="650064" cy="483626"/>
          </a:xfrm>
          <a:prstGeom prst="rect">
            <a:avLst/>
          </a:prstGeom>
          <a:noFill/>
          <a:ln>
            <a:noFill/>
          </a:ln>
        </p:spPr>
      </p:pic>
      <p:pic>
        <p:nvPicPr>
          <p:cNvPr id="360" name="Google Shape;360;p47"/>
          <p:cNvPicPr preferRelativeResize="0"/>
          <p:nvPr/>
        </p:nvPicPr>
        <p:blipFill>
          <a:blip r:embed="rId5">
            <a:alphaModFix/>
          </a:blip>
          <a:stretch>
            <a:fillRect/>
          </a:stretch>
        </p:blipFill>
        <p:spPr>
          <a:xfrm>
            <a:off x="2810386" y="2187807"/>
            <a:ext cx="815457" cy="643776"/>
          </a:xfrm>
          <a:prstGeom prst="rect">
            <a:avLst/>
          </a:prstGeom>
          <a:noFill/>
          <a:ln>
            <a:noFill/>
          </a:ln>
        </p:spPr>
      </p:pic>
      <p:pic>
        <p:nvPicPr>
          <p:cNvPr id="361" name="Google Shape;361;p47"/>
          <p:cNvPicPr preferRelativeResize="0"/>
          <p:nvPr/>
        </p:nvPicPr>
        <p:blipFill>
          <a:blip r:embed="rId6">
            <a:alphaModFix/>
          </a:blip>
          <a:stretch>
            <a:fillRect/>
          </a:stretch>
        </p:blipFill>
        <p:spPr>
          <a:xfrm>
            <a:off x="3718002" y="2148525"/>
            <a:ext cx="554025" cy="622982"/>
          </a:xfrm>
          <a:prstGeom prst="rect">
            <a:avLst/>
          </a:prstGeom>
          <a:noFill/>
          <a:ln>
            <a:noFill/>
          </a:ln>
        </p:spPr>
      </p:pic>
      <p:pic>
        <p:nvPicPr>
          <p:cNvPr id="362" name="Google Shape;362;p47"/>
          <p:cNvPicPr preferRelativeResize="0"/>
          <p:nvPr/>
        </p:nvPicPr>
        <p:blipFill>
          <a:blip r:embed="rId7">
            <a:alphaModFix/>
          </a:blip>
          <a:stretch>
            <a:fillRect/>
          </a:stretch>
        </p:blipFill>
        <p:spPr>
          <a:xfrm>
            <a:off x="5413126" y="2145450"/>
            <a:ext cx="650064" cy="568350"/>
          </a:xfrm>
          <a:prstGeom prst="rect">
            <a:avLst/>
          </a:prstGeom>
          <a:noFill/>
          <a:ln>
            <a:noFill/>
          </a:ln>
        </p:spPr>
      </p:pic>
      <p:pic>
        <p:nvPicPr>
          <p:cNvPr id="363" name="Google Shape;363;p47"/>
          <p:cNvPicPr preferRelativeResize="0"/>
          <p:nvPr/>
        </p:nvPicPr>
        <p:blipFill>
          <a:blip r:embed="rId8">
            <a:alphaModFix/>
          </a:blip>
          <a:stretch>
            <a:fillRect/>
          </a:stretch>
        </p:blipFill>
        <p:spPr>
          <a:xfrm>
            <a:off x="1237550" y="2758819"/>
            <a:ext cx="686862" cy="446874"/>
          </a:xfrm>
          <a:prstGeom prst="rect">
            <a:avLst/>
          </a:prstGeom>
          <a:noFill/>
          <a:ln>
            <a:noFill/>
          </a:ln>
        </p:spPr>
      </p:pic>
      <p:pic>
        <p:nvPicPr>
          <p:cNvPr id="364" name="Google Shape;364;p47"/>
          <p:cNvPicPr preferRelativeResize="0"/>
          <p:nvPr/>
        </p:nvPicPr>
        <p:blipFill>
          <a:blip r:embed="rId9">
            <a:alphaModFix/>
          </a:blip>
          <a:stretch>
            <a:fillRect/>
          </a:stretch>
        </p:blipFill>
        <p:spPr>
          <a:xfrm>
            <a:off x="4495977" y="2147692"/>
            <a:ext cx="738444" cy="531205"/>
          </a:xfrm>
          <a:prstGeom prst="rect">
            <a:avLst/>
          </a:prstGeom>
          <a:noFill/>
          <a:ln>
            <a:noFill/>
          </a:ln>
        </p:spPr>
      </p:pic>
      <p:pic>
        <p:nvPicPr>
          <p:cNvPr id="365" name="Google Shape;365;p47"/>
          <p:cNvPicPr preferRelativeResize="0"/>
          <p:nvPr/>
        </p:nvPicPr>
        <p:blipFill>
          <a:blip r:embed="rId10">
            <a:alphaModFix/>
          </a:blip>
          <a:stretch>
            <a:fillRect/>
          </a:stretch>
        </p:blipFill>
        <p:spPr>
          <a:xfrm>
            <a:off x="6146942" y="2148525"/>
            <a:ext cx="591032" cy="622981"/>
          </a:xfrm>
          <a:prstGeom prst="rect">
            <a:avLst/>
          </a:prstGeom>
          <a:noFill/>
          <a:ln>
            <a:noFill/>
          </a:ln>
        </p:spPr>
      </p:pic>
      <p:pic>
        <p:nvPicPr>
          <p:cNvPr id="366" name="Google Shape;366;p47"/>
          <p:cNvPicPr preferRelativeResize="0"/>
          <p:nvPr/>
        </p:nvPicPr>
        <p:blipFill>
          <a:blip r:embed="rId11">
            <a:alphaModFix/>
          </a:blip>
          <a:stretch>
            <a:fillRect/>
          </a:stretch>
        </p:blipFill>
        <p:spPr>
          <a:xfrm>
            <a:off x="2159777" y="2919168"/>
            <a:ext cx="707355" cy="507732"/>
          </a:xfrm>
          <a:prstGeom prst="rect">
            <a:avLst/>
          </a:prstGeom>
          <a:noFill/>
          <a:ln>
            <a:noFill/>
          </a:ln>
        </p:spPr>
      </p:pic>
      <p:pic>
        <p:nvPicPr>
          <p:cNvPr id="367" name="Google Shape;367;p47"/>
          <p:cNvPicPr preferRelativeResize="0"/>
          <p:nvPr/>
        </p:nvPicPr>
        <p:blipFill>
          <a:blip r:embed="rId12">
            <a:alphaModFix/>
          </a:blip>
          <a:stretch>
            <a:fillRect/>
          </a:stretch>
        </p:blipFill>
        <p:spPr>
          <a:xfrm>
            <a:off x="3039741" y="2919168"/>
            <a:ext cx="738444" cy="570309"/>
          </a:xfrm>
          <a:prstGeom prst="rect">
            <a:avLst/>
          </a:prstGeom>
          <a:noFill/>
          <a:ln>
            <a:noFill/>
          </a:ln>
        </p:spPr>
      </p:pic>
      <p:pic>
        <p:nvPicPr>
          <p:cNvPr id="368" name="Google Shape;368;p47"/>
          <p:cNvPicPr preferRelativeResize="0"/>
          <p:nvPr/>
        </p:nvPicPr>
        <p:blipFill>
          <a:blip r:embed="rId13">
            <a:alphaModFix/>
          </a:blip>
          <a:stretch>
            <a:fillRect/>
          </a:stretch>
        </p:blipFill>
        <p:spPr>
          <a:xfrm flipH="1">
            <a:off x="6388441" y="2861607"/>
            <a:ext cx="286631" cy="685441"/>
          </a:xfrm>
          <a:prstGeom prst="rect">
            <a:avLst/>
          </a:prstGeom>
          <a:noFill/>
          <a:ln>
            <a:noFill/>
          </a:ln>
        </p:spPr>
      </p:pic>
      <p:pic>
        <p:nvPicPr>
          <p:cNvPr id="369" name="Google Shape;369;p47"/>
          <p:cNvPicPr preferRelativeResize="0"/>
          <p:nvPr/>
        </p:nvPicPr>
        <p:blipFill>
          <a:blip r:embed="rId14">
            <a:alphaModFix/>
          </a:blip>
          <a:stretch>
            <a:fillRect/>
          </a:stretch>
        </p:blipFill>
        <p:spPr>
          <a:xfrm>
            <a:off x="3892977" y="2920107"/>
            <a:ext cx="650064" cy="568428"/>
          </a:xfrm>
          <a:prstGeom prst="rect">
            <a:avLst/>
          </a:prstGeom>
          <a:noFill/>
          <a:ln>
            <a:noFill/>
          </a:ln>
        </p:spPr>
      </p:pic>
      <p:pic>
        <p:nvPicPr>
          <p:cNvPr id="370" name="Google Shape;370;p47"/>
          <p:cNvPicPr preferRelativeResize="0"/>
          <p:nvPr/>
        </p:nvPicPr>
        <p:blipFill>
          <a:blip r:embed="rId15">
            <a:alphaModFix/>
          </a:blip>
          <a:stretch>
            <a:fillRect/>
          </a:stretch>
        </p:blipFill>
        <p:spPr>
          <a:xfrm>
            <a:off x="4649811" y="2859094"/>
            <a:ext cx="436260" cy="670350"/>
          </a:xfrm>
          <a:prstGeom prst="rect">
            <a:avLst/>
          </a:prstGeom>
          <a:noFill/>
          <a:ln>
            <a:noFill/>
          </a:ln>
        </p:spPr>
      </p:pic>
      <p:pic>
        <p:nvPicPr>
          <p:cNvPr id="371" name="Google Shape;371;p47"/>
          <p:cNvPicPr preferRelativeResize="0"/>
          <p:nvPr/>
        </p:nvPicPr>
        <p:blipFill>
          <a:blip r:embed="rId16">
            <a:alphaModFix/>
          </a:blip>
          <a:stretch>
            <a:fillRect/>
          </a:stretch>
        </p:blipFill>
        <p:spPr>
          <a:xfrm>
            <a:off x="5192842" y="2910545"/>
            <a:ext cx="478361" cy="570308"/>
          </a:xfrm>
          <a:prstGeom prst="rect">
            <a:avLst/>
          </a:prstGeom>
          <a:noFill/>
          <a:ln>
            <a:noFill/>
          </a:ln>
        </p:spPr>
      </p:pic>
      <p:pic>
        <p:nvPicPr>
          <p:cNvPr id="372" name="Google Shape;372;p47"/>
          <p:cNvPicPr preferRelativeResize="0"/>
          <p:nvPr/>
        </p:nvPicPr>
        <p:blipFill>
          <a:blip r:embed="rId17">
            <a:alphaModFix/>
          </a:blip>
          <a:stretch>
            <a:fillRect/>
          </a:stretch>
        </p:blipFill>
        <p:spPr>
          <a:xfrm>
            <a:off x="5790641" y="2971322"/>
            <a:ext cx="478366" cy="398457"/>
          </a:xfrm>
          <a:prstGeom prst="rect">
            <a:avLst/>
          </a:prstGeom>
          <a:noFill/>
          <a:ln>
            <a:noFill/>
          </a:ln>
        </p:spPr>
      </p:pic>
      <p:pic>
        <p:nvPicPr>
          <p:cNvPr id="373" name="Google Shape;373;p47"/>
          <p:cNvPicPr preferRelativeResize="0"/>
          <p:nvPr/>
        </p:nvPicPr>
        <p:blipFill>
          <a:blip r:embed="rId18">
            <a:alphaModFix/>
          </a:blip>
          <a:stretch>
            <a:fillRect/>
          </a:stretch>
        </p:blipFill>
        <p:spPr>
          <a:xfrm>
            <a:off x="1256046" y="3366020"/>
            <a:ext cx="554030" cy="586661"/>
          </a:xfrm>
          <a:prstGeom prst="rect">
            <a:avLst/>
          </a:prstGeom>
          <a:noFill/>
          <a:ln>
            <a:noFill/>
          </a:ln>
        </p:spPr>
      </p:pic>
      <p:pic>
        <p:nvPicPr>
          <p:cNvPr id="374" name="Google Shape;374;p47"/>
          <p:cNvPicPr preferRelativeResize="0"/>
          <p:nvPr/>
        </p:nvPicPr>
        <p:blipFill>
          <a:blip r:embed="rId19">
            <a:alphaModFix/>
          </a:blip>
          <a:stretch>
            <a:fillRect/>
          </a:stretch>
        </p:blipFill>
        <p:spPr>
          <a:xfrm>
            <a:off x="2128688" y="3514489"/>
            <a:ext cx="738444" cy="392374"/>
          </a:xfrm>
          <a:prstGeom prst="rect">
            <a:avLst/>
          </a:prstGeom>
          <a:noFill/>
          <a:ln>
            <a:noFill/>
          </a:ln>
        </p:spPr>
      </p:pic>
      <p:pic>
        <p:nvPicPr>
          <p:cNvPr id="375" name="Google Shape;375;p47"/>
          <p:cNvPicPr preferRelativeResize="0"/>
          <p:nvPr/>
        </p:nvPicPr>
        <p:blipFill>
          <a:blip r:embed="rId20">
            <a:alphaModFix/>
          </a:blip>
          <a:stretch>
            <a:fillRect/>
          </a:stretch>
        </p:blipFill>
        <p:spPr>
          <a:xfrm>
            <a:off x="6868745" y="2917900"/>
            <a:ext cx="478374" cy="552723"/>
          </a:xfrm>
          <a:prstGeom prst="rect">
            <a:avLst/>
          </a:prstGeom>
          <a:noFill/>
          <a:ln>
            <a:noFill/>
          </a:ln>
        </p:spPr>
      </p:pic>
      <p:pic>
        <p:nvPicPr>
          <p:cNvPr id="376" name="Google Shape;376;p47"/>
          <p:cNvPicPr preferRelativeResize="0"/>
          <p:nvPr/>
        </p:nvPicPr>
        <p:blipFill>
          <a:blip r:embed="rId21">
            <a:alphaModFix/>
          </a:blip>
          <a:stretch>
            <a:fillRect/>
          </a:stretch>
        </p:blipFill>
        <p:spPr>
          <a:xfrm>
            <a:off x="6929134" y="2202139"/>
            <a:ext cx="707366" cy="569689"/>
          </a:xfrm>
          <a:prstGeom prst="rect">
            <a:avLst/>
          </a:prstGeom>
          <a:noFill/>
          <a:ln>
            <a:noFill/>
          </a:ln>
        </p:spPr>
      </p:pic>
      <p:pic>
        <p:nvPicPr>
          <p:cNvPr id="377" name="Google Shape;377;p47"/>
          <p:cNvPicPr preferRelativeResize="0"/>
          <p:nvPr/>
        </p:nvPicPr>
        <p:blipFill>
          <a:blip r:embed="rId22">
            <a:alphaModFix/>
          </a:blip>
          <a:stretch>
            <a:fillRect/>
          </a:stretch>
        </p:blipFill>
        <p:spPr>
          <a:xfrm>
            <a:off x="3113443" y="3616116"/>
            <a:ext cx="478353" cy="686598"/>
          </a:xfrm>
          <a:prstGeom prst="rect">
            <a:avLst/>
          </a:prstGeom>
          <a:noFill/>
          <a:ln>
            <a:noFill/>
          </a:ln>
        </p:spPr>
      </p:pic>
      <p:pic>
        <p:nvPicPr>
          <p:cNvPr id="378" name="Google Shape;378;p47"/>
          <p:cNvPicPr preferRelativeResize="0"/>
          <p:nvPr/>
        </p:nvPicPr>
        <p:blipFill>
          <a:blip r:embed="rId23">
            <a:alphaModFix/>
          </a:blip>
          <a:stretch>
            <a:fillRect/>
          </a:stretch>
        </p:blipFill>
        <p:spPr>
          <a:xfrm>
            <a:off x="3680527" y="3621948"/>
            <a:ext cx="815455" cy="674932"/>
          </a:xfrm>
          <a:prstGeom prst="rect">
            <a:avLst/>
          </a:prstGeom>
          <a:noFill/>
          <a:ln>
            <a:noFill/>
          </a:ln>
        </p:spPr>
      </p:pic>
      <p:pic>
        <p:nvPicPr>
          <p:cNvPr id="379" name="Google Shape;379;p47"/>
          <p:cNvPicPr preferRelativeResize="0"/>
          <p:nvPr/>
        </p:nvPicPr>
        <p:blipFill>
          <a:blip r:embed="rId24">
            <a:alphaModFix/>
          </a:blip>
          <a:stretch>
            <a:fillRect/>
          </a:stretch>
        </p:blipFill>
        <p:spPr>
          <a:xfrm>
            <a:off x="4624250" y="3659392"/>
            <a:ext cx="815455" cy="367567"/>
          </a:xfrm>
          <a:prstGeom prst="rect">
            <a:avLst/>
          </a:prstGeom>
          <a:noFill/>
          <a:ln>
            <a:noFill/>
          </a:ln>
        </p:spPr>
      </p:pic>
      <p:pic>
        <p:nvPicPr>
          <p:cNvPr id="380" name="Google Shape;380;p47"/>
          <p:cNvPicPr preferRelativeResize="0"/>
          <p:nvPr/>
        </p:nvPicPr>
        <p:blipFill>
          <a:blip r:embed="rId25">
            <a:alphaModFix/>
          </a:blip>
          <a:stretch>
            <a:fillRect/>
          </a:stretch>
        </p:blipFill>
        <p:spPr>
          <a:xfrm>
            <a:off x="5567973" y="3659392"/>
            <a:ext cx="967500" cy="507724"/>
          </a:xfrm>
          <a:prstGeom prst="rect">
            <a:avLst/>
          </a:prstGeom>
          <a:noFill/>
          <a:ln>
            <a:noFill/>
          </a:ln>
        </p:spPr>
      </p:pic>
      <p:pic>
        <p:nvPicPr>
          <p:cNvPr id="381" name="Google Shape;381;p47"/>
          <p:cNvPicPr preferRelativeResize="0"/>
          <p:nvPr/>
        </p:nvPicPr>
        <p:blipFill>
          <a:blip r:embed="rId26">
            <a:alphaModFix/>
          </a:blip>
          <a:stretch>
            <a:fillRect/>
          </a:stretch>
        </p:blipFill>
        <p:spPr>
          <a:xfrm>
            <a:off x="6663740" y="3659391"/>
            <a:ext cx="591029" cy="65748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5" name="Shape 385"/>
        <p:cNvGrpSpPr/>
        <p:nvPr/>
      </p:nvGrpSpPr>
      <p:grpSpPr>
        <a:xfrm>
          <a:off x="0" y="0"/>
          <a:ext cx="0" cy="0"/>
          <a:chOff x="0" y="0"/>
          <a:chExt cx="0" cy="0"/>
        </a:xfrm>
      </p:grpSpPr>
      <p:sp>
        <p:nvSpPr>
          <p:cNvPr id="386" name="Google Shape;386;p48"/>
          <p:cNvSpPr txBox="1"/>
          <p:nvPr/>
        </p:nvSpPr>
        <p:spPr>
          <a:xfrm>
            <a:off x="365250" y="1108750"/>
            <a:ext cx="8413500" cy="3330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latin typeface="Quicksand"/>
                <a:ea typeface="Quicksand"/>
                <a:cs typeface="Quicksand"/>
                <a:sym typeface="Quicksand"/>
              </a:rPr>
              <a:t>Earlier in the year, we created data representations. </a:t>
            </a:r>
            <a:endParaRPr sz="1900">
              <a:latin typeface="Quicksand"/>
              <a:ea typeface="Quicksand"/>
              <a:cs typeface="Quicksand"/>
              <a:sym typeface="Quicksand"/>
            </a:endParaRPr>
          </a:p>
          <a:p>
            <a:pPr indent="0" lvl="0" marL="0" rtl="0" algn="ctr">
              <a:spcBef>
                <a:spcPts val="1000"/>
              </a:spcBef>
              <a:spcAft>
                <a:spcPts val="0"/>
              </a:spcAft>
              <a:buNone/>
            </a:pPr>
            <a:r>
              <a:rPr lang="en" sz="1900">
                <a:latin typeface="Quicksand"/>
                <a:ea typeface="Quicksand"/>
                <a:cs typeface="Quicksand"/>
                <a:sym typeface="Quicksand"/>
              </a:rPr>
              <a:t>What are some things you remember about creating data representations?</a:t>
            </a:r>
            <a:endParaRPr sz="1900">
              <a:latin typeface="Quicksand"/>
              <a:ea typeface="Quicksand"/>
              <a:cs typeface="Quicksand"/>
              <a:sym typeface="Quicksand"/>
            </a:endParaRPr>
          </a:p>
          <a:p>
            <a:pPr indent="0" lvl="0" marL="0" rtl="0" algn="l">
              <a:spcBef>
                <a:spcPts val="1000"/>
              </a:spcBef>
              <a:spcAft>
                <a:spcPts val="0"/>
              </a:spcAft>
              <a:buNone/>
            </a:pPr>
            <a:r>
              <a:t/>
            </a:r>
            <a:endParaRPr sz="1900">
              <a:latin typeface="Quicksand"/>
              <a:ea typeface="Quicksand"/>
              <a:cs typeface="Quicksand"/>
              <a:sym typeface="Quicksand"/>
            </a:endParaRPr>
          </a:p>
          <a:p>
            <a:pPr indent="-349250" lvl="0" marL="457200" rtl="0" algn="l">
              <a:spcBef>
                <a:spcPts val="1000"/>
              </a:spcBef>
              <a:spcAft>
                <a:spcPts val="0"/>
              </a:spcAft>
              <a:buSzPts val="1900"/>
              <a:buFont typeface="Quicksand"/>
              <a:buAutoNum type="arabicPeriod"/>
            </a:pPr>
            <a:r>
              <a:rPr lang="en" sz="1900">
                <a:latin typeface="Quicksand"/>
                <a:ea typeface="Quicksand"/>
                <a:cs typeface="Quicksand"/>
                <a:sym typeface="Quicksand"/>
              </a:rPr>
              <a:t>Create a representation that shows one of the ways you sorted your shape cards.</a:t>
            </a:r>
            <a:endParaRPr sz="1900">
              <a:latin typeface="Quicksand"/>
              <a:ea typeface="Quicksand"/>
              <a:cs typeface="Quicksand"/>
              <a:sym typeface="Quicksand"/>
            </a:endParaRPr>
          </a:p>
          <a:p>
            <a:pPr indent="-349250" lvl="0" marL="457200" rtl="0" algn="l">
              <a:spcBef>
                <a:spcPts val="0"/>
              </a:spcBef>
              <a:spcAft>
                <a:spcPts val="0"/>
              </a:spcAft>
              <a:buSzPts val="1900"/>
              <a:buFont typeface="Quicksand"/>
              <a:buAutoNum type="arabicPeriod"/>
            </a:pPr>
            <a:r>
              <a:rPr lang="en" sz="1900">
                <a:latin typeface="Quicksand"/>
                <a:ea typeface="Quicksand"/>
                <a:cs typeface="Quicksand"/>
                <a:sym typeface="Quicksand"/>
              </a:rPr>
              <a:t>You will visit three different data representations. As you visit each poster, write two statements about the data.</a:t>
            </a:r>
            <a:endParaRPr sz="1900">
              <a:latin typeface="Quicksand"/>
              <a:ea typeface="Quicksand"/>
              <a:cs typeface="Quicksand"/>
              <a:sym typeface="Quicksand"/>
            </a:endParaRPr>
          </a:p>
          <a:p>
            <a:pPr indent="0" lvl="0" marL="914400" rtl="0" algn="l">
              <a:spcBef>
                <a:spcPts val="1000"/>
              </a:spcBef>
              <a:spcAft>
                <a:spcPts val="1000"/>
              </a:spcAft>
              <a:buNone/>
            </a:pPr>
            <a:r>
              <a:t/>
            </a:r>
            <a:endParaRPr sz="1900">
              <a:latin typeface="Quicksand"/>
              <a:ea typeface="Quicksand"/>
              <a:cs typeface="Quicksand"/>
              <a:sym typeface="Quicksand"/>
            </a:endParaRPr>
          </a:p>
        </p:txBody>
      </p:sp>
      <p:sp>
        <p:nvSpPr>
          <p:cNvPr id="387" name="Google Shape;387;p48"/>
          <p:cNvSpPr txBox="1"/>
          <p:nvPr>
            <p:ph type="ctrTitle"/>
          </p:nvPr>
        </p:nvSpPr>
        <p:spPr>
          <a:xfrm>
            <a:off x="365250" y="372100"/>
            <a:ext cx="79305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Show How You Sorted</a:t>
            </a:r>
            <a:endParaRPr b="0" sz="2700">
              <a:solidFill>
                <a:srgbClr val="595959"/>
              </a:solidFill>
              <a:latin typeface="Hepta Slab"/>
              <a:ea typeface="Hepta Slab"/>
              <a:cs typeface="Hepta Slab"/>
              <a:sym typeface="Hepta Slab"/>
            </a:endParaRPr>
          </a:p>
        </p:txBody>
      </p:sp>
      <p:sp>
        <p:nvSpPr>
          <p:cNvPr id="388" name="Google Shape;388;p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92" name="Shape 392"/>
        <p:cNvGrpSpPr/>
        <p:nvPr/>
      </p:nvGrpSpPr>
      <p:grpSpPr>
        <a:xfrm>
          <a:off x="0" y="0"/>
          <a:ext cx="0" cy="0"/>
          <a:chOff x="0" y="0"/>
          <a:chExt cx="0" cy="0"/>
        </a:xfrm>
      </p:grpSpPr>
      <p:sp>
        <p:nvSpPr>
          <p:cNvPr id="393" name="Google Shape;393;p4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94" name="Google Shape;394;p49"/>
          <p:cNvSpPr txBox="1"/>
          <p:nvPr/>
        </p:nvSpPr>
        <p:spPr>
          <a:xfrm>
            <a:off x="5893463" y="1781250"/>
            <a:ext cx="2807400" cy="100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How might you describe this shape?</a:t>
            </a:r>
            <a:endParaRPr sz="1800"/>
          </a:p>
        </p:txBody>
      </p:sp>
      <p:pic>
        <p:nvPicPr>
          <p:cNvPr id="395" name="Google Shape;395;p49"/>
          <p:cNvPicPr preferRelativeResize="0"/>
          <p:nvPr/>
        </p:nvPicPr>
        <p:blipFill>
          <a:blip r:embed="rId3">
            <a:alphaModFix/>
          </a:blip>
          <a:stretch>
            <a:fillRect/>
          </a:stretch>
        </p:blipFill>
        <p:spPr>
          <a:xfrm>
            <a:off x="3912575" y="2994900"/>
            <a:ext cx="1749817" cy="1548225"/>
          </a:xfrm>
          <a:prstGeom prst="rect">
            <a:avLst/>
          </a:prstGeom>
          <a:noFill/>
          <a:ln>
            <a:noFill/>
          </a:ln>
        </p:spPr>
      </p:pic>
      <p:sp>
        <p:nvSpPr>
          <p:cNvPr id="396" name="Google Shape;396;p49"/>
          <p:cNvSpPr/>
          <p:nvPr/>
        </p:nvSpPr>
        <p:spPr>
          <a:xfrm>
            <a:off x="5510900" y="1446676"/>
            <a:ext cx="3568954" cy="154823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7" name="Google Shape;397;p49"/>
          <p:cNvPicPr preferRelativeResize="0"/>
          <p:nvPr/>
        </p:nvPicPr>
        <p:blipFill>
          <a:blip r:embed="rId4">
            <a:alphaModFix/>
          </a:blip>
          <a:stretch>
            <a:fillRect/>
          </a:stretch>
        </p:blipFill>
        <p:spPr>
          <a:xfrm>
            <a:off x="1555325" y="3395025"/>
            <a:ext cx="1314200" cy="1000550"/>
          </a:xfrm>
          <a:prstGeom prst="rect">
            <a:avLst/>
          </a:prstGeom>
          <a:noFill/>
          <a:ln>
            <a:noFill/>
          </a:ln>
        </p:spPr>
      </p:pic>
      <p:sp>
        <p:nvSpPr>
          <p:cNvPr id="398" name="Google Shape;398;p49"/>
          <p:cNvSpPr txBox="1"/>
          <p:nvPr/>
        </p:nvSpPr>
        <p:spPr>
          <a:xfrm>
            <a:off x="810513" y="1994400"/>
            <a:ext cx="2807400" cy="100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How might you describe this shape?</a:t>
            </a:r>
            <a:endParaRPr sz="1800"/>
          </a:p>
        </p:txBody>
      </p:sp>
      <p:sp>
        <p:nvSpPr>
          <p:cNvPr id="399" name="Google Shape;399;p49"/>
          <p:cNvSpPr/>
          <p:nvPr/>
        </p:nvSpPr>
        <p:spPr>
          <a:xfrm flipH="1">
            <a:off x="427950" y="1659826"/>
            <a:ext cx="3568954" cy="154823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49"/>
          <p:cNvPicPr preferRelativeResize="0"/>
          <p:nvPr/>
        </p:nvPicPr>
        <p:blipFill>
          <a:blip r:embed="rId5">
            <a:alphaModFix/>
          </a:blip>
          <a:stretch>
            <a:fillRect/>
          </a:stretch>
        </p:blipFill>
        <p:spPr>
          <a:xfrm>
            <a:off x="6988525" y="3091550"/>
            <a:ext cx="1402925" cy="72844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04" name="Shape 404"/>
        <p:cNvGrpSpPr/>
        <p:nvPr/>
      </p:nvGrpSpPr>
      <p:grpSpPr>
        <a:xfrm>
          <a:off x="0" y="0"/>
          <a:ext cx="0" cy="0"/>
          <a:chOff x="0" y="0"/>
          <a:chExt cx="0" cy="0"/>
        </a:xfrm>
      </p:grpSpPr>
      <p:sp>
        <p:nvSpPr>
          <p:cNvPr id="405" name="Google Shape;405;p50"/>
          <p:cNvSpPr txBox="1"/>
          <p:nvPr>
            <p:ph type="ctrTitle"/>
          </p:nvPr>
        </p:nvSpPr>
        <p:spPr>
          <a:xfrm>
            <a:off x="1372200" y="1705600"/>
            <a:ext cx="6853200" cy="9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Draw Flat Shapes</a:t>
            </a:r>
            <a:endParaRPr sz="3700">
              <a:solidFill>
                <a:srgbClr val="434343"/>
              </a:solidFill>
              <a:latin typeface="Hepta Slab"/>
              <a:ea typeface="Hepta Slab"/>
              <a:cs typeface="Hepta Slab"/>
              <a:sym typeface="Hepta Slab"/>
            </a:endParaRPr>
          </a:p>
        </p:txBody>
      </p:sp>
      <p:sp>
        <p:nvSpPr>
          <p:cNvPr id="406" name="Google Shape;406;p50"/>
          <p:cNvSpPr txBox="1"/>
          <p:nvPr/>
        </p:nvSpPr>
        <p:spPr>
          <a:xfrm>
            <a:off x="3097375" y="2906325"/>
            <a:ext cx="4296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Let’s describe and draw shapes.</a:t>
            </a:r>
            <a:endParaRPr sz="1600">
              <a:latin typeface="Quicksand"/>
              <a:ea typeface="Quicksand"/>
              <a:cs typeface="Quicksand"/>
              <a:sym typeface="Quicksand"/>
            </a:endParaRPr>
          </a:p>
        </p:txBody>
      </p:sp>
      <p:sp>
        <p:nvSpPr>
          <p:cNvPr id="407" name="Google Shape;407;p50"/>
          <p:cNvSpPr/>
          <p:nvPr/>
        </p:nvSpPr>
        <p:spPr>
          <a:xfrm>
            <a:off x="2584977"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5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1.G.A, 1.G.A.1</a:t>
            </a:r>
            <a:endParaRPr sz="1100">
              <a:latin typeface="Quicksand"/>
              <a:ea typeface="Quicksand"/>
              <a:cs typeface="Quicksand"/>
              <a:sym typeface="Quicksand"/>
            </a:endParaRPr>
          </a:p>
        </p:txBody>
      </p:sp>
      <p:sp>
        <p:nvSpPr>
          <p:cNvPr id="409" name="Google Shape;409;p50"/>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3" name="Shape 413"/>
        <p:cNvGrpSpPr/>
        <p:nvPr/>
      </p:nvGrpSpPr>
      <p:grpSpPr>
        <a:xfrm>
          <a:off x="0" y="0"/>
          <a:ext cx="0" cy="0"/>
          <a:chOff x="0" y="0"/>
          <a:chExt cx="0" cy="0"/>
        </a:xfrm>
      </p:grpSpPr>
      <p:sp>
        <p:nvSpPr>
          <p:cNvPr id="414" name="Google Shape;414;p51"/>
          <p:cNvSpPr txBox="1"/>
          <p:nvPr>
            <p:ph type="ctrTitle"/>
          </p:nvPr>
        </p:nvSpPr>
        <p:spPr>
          <a:xfrm>
            <a:off x="600225" y="6964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Notice and Wonder: </a:t>
            </a:r>
            <a:endParaRPr sz="28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800">
                <a:solidFill>
                  <a:srgbClr val="434343"/>
                </a:solidFill>
                <a:latin typeface="Hepta Slab"/>
                <a:ea typeface="Hepta Slab"/>
                <a:cs typeface="Hepta Slab"/>
                <a:sym typeface="Hepta Slab"/>
              </a:rPr>
              <a:t>Dot Paper</a:t>
            </a:r>
            <a:endParaRPr b="0" sz="2600">
              <a:solidFill>
                <a:srgbClr val="434343"/>
              </a:solidFill>
              <a:latin typeface="Hepta Slab"/>
              <a:ea typeface="Hepta Slab"/>
              <a:cs typeface="Hepta Slab"/>
              <a:sym typeface="Hepta Slab"/>
            </a:endParaRPr>
          </a:p>
        </p:txBody>
      </p:sp>
      <p:sp>
        <p:nvSpPr>
          <p:cNvPr id="415" name="Google Shape;415;p5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16" name="Google Shape;416;p51"/>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51"/>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notice?</a:t>
            </a:r>
            <a:endParaRPr b="1" sz="1900">
              <a:solidFill>
                <a:srgbClr val="434343"/>
              </a:solidFill>
              <a:latin typeface="Caveat Brush"/>
              <a:ea typeface="Caveat Brush"/>
              <a:cs typeface="Caveat Brush"/>
              <a:sym typeface="Caveat Brush"/>
            </a:endParaRPr>
          </a:p>
        </p:txBody>
      </p:sp>
      <p:sp>
        <p:nvSpPr>
          <p:cNvPr id="418" name="Google Shape;418;p51"/>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1"/>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wonder?</a:t>
            </a:r>
            <a:endParaRPr b="1" sz="1900">
              <a:solidFill>
                <a:srgbClr val="434343"/>
              </a:solidFill>
              <a:latin typeface="Caveat Brush"/>
              <a:ea typeface="Caveat Brush"/>
              <a:cs typeface="Caveat Brush"/>
              <a:sym typeface="Caveat Brush"/>
            </a:endParaRPr>
          </a:p>
        </p:txBody>
      </p:sp>
      <p:pic>
        <p:nvPicPr>
          <p:cNvPr id="420" name="Google Shape;420;p51"/>
          <p:cNvPicPr preferRelativeResize="0"/>
          <p:nvPr/>
        </p:nvPicPr>
        <p:blipFill>
          <a:blip r:embed="rId3">
            <a:alphaModFix/>
          </a:blip>
          <a:stretch>
            <a:fillRect/>
          </a:stretch>
        </p:blipFill>
        <p:spPr>
          <a:xfrm>
            <a:off x="3398430" y="1600172"/>
            <a:ext cx="2933700" cy="29241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4" name="Shape 424"/>
        <p:cNvGrpSpPr/>
        <p:nvPr/>
      </p:nvGrpSpPr>
      <p:grpSpPr>
        <a:xfrm>
          <a:off x="0" y="0"/>
          <a:ext cx="0" cy="0"/>
          <a:chOff x="0" y="0"/>
          <a:chExt cx="0" cy="0"/>
        </a:xfrm>
      </p:grpSpPr>
      <p:sp>
        <p:nvSpPr>
          <p:cNvPr id="425" name="Google Shape;425;p52"/>
          <p:cNvSpPr txBox="1"/>
          <p:nvPr>
            <p:ph type="ctrTitle"/>
          </p:nvPr>
        </p:nvSpPr>
        <p:spPr>
          <a:xfrm>
            <a:off x="1260325" y="319450"/>
            <a:ext cx="6328200" cy="73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Draw Shapes on Dot Paper</a:t>
            </a:r>
            <a:endParaRPr b="0" sz="3000">
              <a:solidFill>
                <a:srgbClr val="434343"/>
              </a:solidFill>
              <a:latin typeface="Hepta Slab"/>
              <a:ea typeface="Hepta Slab"/>
              <a:cs typeface="Hepta Slab"/>
              <a:sym typeface="Hepta Slab"/>
            </a:endParaRPr>
          </a:p>
        </p:txBody>
      </p:sp>
      <p:sp>
        <p:nvSpPr>
          <p:cNvPr id="426" name="Google Shape;426;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27" name="Google Shape;427;p52"/>
          <p:cNvSpPr txBox="1"/>
          <p:nvPr/>
        </p:nvSpPr>
        <p:spPr>
          <a:xfrm>
            <a:off x="466425" y="1211975"/>
            <a:ext cx="5844900" cy="101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latin typeface="Quicksand"/>
              <a:ea typeface="Quicksand"/>
              <a:cs typeface="Quicksand"/>
              <a:sym typeface="Quicksand"/>
            </a:endParaRPr>
          </a:p>
          <a:p>
            <a:pPr indent="-336550" lvl="0" marL="457200" rtl="0" algn="l">
              <a:spcBef>
                <a:spcPts val="0"/>
              </a:spcBef>
              <a:spcAft>
                <a:spcPts val="0"/>
              </a:spcAft>
              <a:buSzPts val="1700"/>
              <a:buFont typeface="Quicksand"/>
              <a:buChar char="●"/>
            </a:pPr>
            <a:r>
              <a:rPr lang="en" sz="1700">
                <a:latin typeface="Quicksand"/>
                <a:ea typeface="Quicksand"/>
                <a:cs typeface="Quicksand"/>
                <a:sym typeface="Quicksand"/>
              </a:rPr>
              <a:t>Pick a shape card. </a:t>
            </a:r>
            <a:endParaRPr sz="1700">
              <a:latin typeface="Quicksand"/>
              <a:ea typeface="Quicksand"/>
              <a:cs typeface="Quicksand"/>
              <a:sym typeface="Quicksand"/>
            </a:endParaRPr>
          </a:p>
          <a:p>
            <a:pPr indent="-336550" lvl="0" marL="457200" rtl="0" algn="l">
              <a:spcBef>
                <a:spcPts val="1000"/>
              </a:spcBef>
              <a:spcAft>
                <a:spcPts val="0"/>
              </a:spcAft>
              <a:buSzPts val="1700"/>
              <a:buFont typeface="Quicksand"/>
              <a:buChar char="●"/>
            </a:pPr>
            <a:r>
              <a:rPr lang="en" sz="1700">
                <a:latin typeface="Quicksand"/>
                <a:ea typeface="Quicksand"/>
                <a:cs typeface="Quicksand"/>
                <a:sym typeface="Quicksand"/>
              </a:rPr>
              <a:t>Each partner draws the shape on dot paper. </a:t>
            </a:r>
            <a:endParaRPr sz="1700">
              <a:latin typeface="Quicksand"/>
              <a:ea typeface="Quicksand"/>
              <a:cs typeface="Quicksand"/>
              <a:sym typeface="Quicksand"/>
            </a:endParaRPr>
          </a:p>
          <a:p>
            <a:pPr indent="-336550" lvl="0" marL="457200" rtl="0" algn="l">
              <a:spcBef>
                <a:spcPts val="1000"/>
              </a:spcBef>
              <a:spcAft>
                <a:spcPts val="1000"/>
              </a:spcAft>
              <a:buSzPts val="1700"/>
              <a:buFont typeface="Quicksand"/>
              <a:buChar char="●"/>
            </a:pPr>
            <a:r>
              <a:rPr lang="en" sz="1700">
                <a:latin typeface="Quicksand"/>
                <a:ea typeface="Quicksand"/>
                <a:cs typeface="Quicksand"/>
                <a:sym typeface="Quicksand"/>
              </a:rPr>
              <a:t>Take turns describing the shape you drew.</a:t>
            </a:r>
            <a:endParaRPr sz="1700">
              <a:latin typeface="Quicksand"/>
              <a:ea typeface="Quicksand"/>
              <a:cs typeface="Quicksand"/>
              <a:sym typeface="Quicksand"/>
            </a:endParaRPr>
          </a:p>
        </p:txBody>
      </p:sp>
      <p:pic>
        <p:nvPicPr>
          <p:cNvPr id="428" name="Google Shape;428;p52"/>
          <p:cNvPicPr preferRelativeResize="0"/>
          <p:nvPr/>
        </p:nvPicPr>
        <p:blipFill>
          <a:blip r:embed="rId3">
            <a:alphaModFix/>
          </a:blip>
          <a:stretch>
            <a:fillRect/>
          </a:stretch>
        </p:blipFill>
        <p:spPr>
          <a:xfrm>
            <a:off x="6311325" y="1108750"/>
            <a:ext cx="1945350" cy="2124125"/>
          </a:xfrm>
          <a:prstGeom prst="rect">
            <a:avLst/>
          </a:prstGeom>
          <a:noFill/>
          <a:ln>
            <a:noFill/>
          </a:ln>
        </p:spPr>
      </p:pic>
      <p:pic>
        <p:nvPicPr>
          <p:cNvPr id="429" name="Google Shape;429;p52"/>
          <p:cNvPicPr preferRelativeResize="0"/>
          <p:nvPr/>
        </p:nvPicPr>
        <p:blipFill>
          <a:blip r:embed="rId4">
            <a:alphaModFix/>
          </a:blip>
          <a:stretch>
            <a:fillRect/>
          </a:stretch>
        </p:blipFill>
        <p:spPr>
          <a:xfrm>
            <a:off x="583025" y="2797178"/>
            <a:ext cx="518309" cy="348034"/>
          </a:xfrm>
          <a:prstGeom prst="rect">
            <a:avLst/>
          </a:prstGeom>
          <a:noFill/>
          <a:ln>
            <a:noFill/>
          </a:ln>
        </p:spPr>
      </p:pic>
      <p:pic>
        <p:nvPicPr>
          <p:cNvPr id="430" name="Google Shape;430;p52"/>
          <p:cNvPicPr preferRelativeResize="0"/>
          <p:nvPr/>
        </p:nvPicPr>
        <p:blipFill rotWithShape="1">
          <a:blip r:embed="rId5">
            <a:alphaModFix/>
          </a:blip>
          <a:srcRect b="16988" l="22364" r="14171" t="11603"/>
          <a:stretch/>
        </p:blipFill>
        <p:spPr>
          <a:xfrm>
            <a:off x="1311444" y="2827567"/>
            <a:ext cx="570088" cy="374069"/>
          </a:xfrm>
          <a:prstGeom prst="rect">
            <a:avLst/>
          </a:prstGeom>
          <a:noFill/>
          <a:ln>
            <a:noFill/>
          </a:ln>
        </p:spPr>
      </p:pic>
      <p:pic>
        <p:nvPicPr>
          <p:cNvPr id="431" name="Google Shape;431;p52"/>
          <p:cNvPicPr preferRelativeResize="0"/>
          <p:nvPr/>
        </p:nvPicPr>
        <p:blipFill>
          <a:blip r:embed="rId6">
            <a:alphaModFix/>
          </a:blip>
          <a:stretch>
            <a:fillRect/>
          </a:stretch>
        </p:blipFill>
        <p:spPr>
          <a:xfrm>
            <a:off x="1962358" y="2827562"/>
            <a:ext cx="715132" cy="497940"/>
          </a:xfrm>
          <a:prstGeom prst="rect">
            <a:avLst/>
          </a:prstGeom>
          <a:noFill/>
          <a:ln>
            <a:noFill/>
          </a:ln>
        </p:spPr>
      </p:pic>
      <p:pic>
        <p:nvPicPr>
          <p:cNvPr id="432" name="Google Shape;432;p52"/>
          <p:cNvPicPr preferRelativeResize="0"/>
          <p:nvPr/>
        </p:nvPicPr>
        <p:blipFill>
          <a:blip r:embed="rId7">
            <a:alphaModFix/>
          </a:blip>
          <a:stretch>
            <a:fillRect/>
          </a:stretch>
        </p:blipFill>
        <p:spPr>
          <a:xfrm>
            <a:off x="2758312" y="2797178"/>
            <a:ext cx="485864" cy="481856"/>
          </a:xfrm>
          <a:prstGeom prst="rect">
            <a:avLst/>
          </a:prstGeom>
          <a:noFill/>
          <a:ln>
            <a:noFill/>
          </a:ln>
        </p:spPr>
      </p:pic>
      <p:pic>
        <p:nvPicPr>
          <p:cNvPr id="433" name="Google Shape;433;p52"/>
          <p:cNvPicPr preferRelativeResize="0"/>
          <p:nvPr/>
        </p:nvPicPr>
        <p:blipFill>
          <a:blip r:embed="rId8">
            <a:alphaModFix/>
          </a:blip>
          <a:stretch>
            <a:fillRect/>
          </a:stretch>
        </p:blipFill>
        <p:spPr>
          <a:xfrm>
            <a:off x="4244888" y="2794800"/>
            <a:ext cx="570088" cy="439600"/>
          </a:xfrm>
          <a:prstGeom prst="rect">
            <a:avLst/>
          </a:prstGeom>
          <a:noFill/>
          <a:ln>
            <a:noFill/>
          </a:ln>
        </p:spPr>
      </p:pic>
      <p:pic>
        <p:nvPicPr>
          <p:cNvPr id="434" name="Google Shape;434;p52"/>
          <p:cNvPicPr preferRelativeResize="0"/>
          <p:nvPr/>
        </p:nvPicPr>
        <p:blipFill>
          <a:blip r:embed="rId9">
            <a:alphaModFix/>
          </a:blip>
          <a:stretch>
            <a:fillRect/>
          </a:stretch>
        </p:blipFill>
        <p:spPr>
          <a:xfrm>
            <a:off x="583025" y="3269221"/>
            <a:ext cx="602359" cy="345642"/>
          </a:xfrm>
          <a:prstGeom prst="rect">
            <a:avLst/>
          </a:prstGeom>
          <a:noFill/>
          <a:ln>
            <a:noFill/>
          </a:ln>
        </p:spPr>
      </p:pic>
      <p:pic>
        <p:nvPicPr>
          <p:cNvPr id="435" name="Google Shape;435;p52"/>
          <p:cNvPicPr preferRelativeResize="0"/>
          <p:nvPr/>
        </p:nvPicPr>
        <p:blipFill>
          <a:blip r:embed="rId10">
            <a:alphaModFix/>
          </a:blip>
          <a:stretch>
            <a:fillRect/>
          </a:stretch>
        </p:blipFill>
        <p:spPr>
          <a:xfrm>
            <a:off x="3440574" y="2796534"/>
            <a:ext cx="647594" cy="410869"/>
          </a:xfrm>
          <a:prstGeom prst="rect">
            <a:avLst/>
          </a:prstGeom>
          <a:noFill/>
          <a:ln>
            <a:noFill/>
          </a:ln>
        </p:spPr>
      </p:pic>
      <p:pic>
        <p:nvPicPr>
          <p:cNvPr id="436" name="Google Shape;436;p52"/>
          <p:cNvPicPr preferRelativeResize="0"/>
          <p:nvPr/>
        </p:nvPicPr>
        <p:blipFill>
          <a:blip r:embed="rId11">
            <a:alphaModFix/>
          </a:blip>
          <a:stretch>
            <a:fillRect/>
          </a:stretch>
        </p:blipFill>
        <p:spPr>
          <a:xfrm>
            <a:off x="4888424" y="2797178"/>
            <a:ext cx="518319" cy="481856"/>
          </a:xfrm>
          <a:prstGeom prst="rect">
            <a:avLst/>
          </a:prstGeom>
          <a:noFill/>
          <a:ln>
            <a:noFill/>
          </a:ln>
        </p:spPr>
      </p:pic>
      <p:pic>
        <p:nvPicPr>
          <p:cNvPr id="437" name="Google Shape;437;p52"/>
          <p:cNvPicPr preferRelativeResize="0"/>
          <p:nvPr/>
        </p:nvPicPr>
        <p:blipFill>
          <a:blip r:embed="rId12">
            <a:alphaModFix/>
          </a:blip>
          <a:stretch>
            <a:fillRect/>
          </a:stretch>
        </p:blipFill>
        <p:spPr>
          <a:xfrm>
            <a:off x="2163496" y="3393245"/>
            <a:ext cx="647594" cy="441115"/>
          </a:xfrm>
          <a:prstGeom prst="rect">
            <a:avLst/>
          </a:prstGeom>
          <a:noFill/>
          <a:ln>
            <a:noFill/>
          </a:ln>
        </p:spPr>
      </p:pic>
      <p:pic>
        <p:nvPicPr>
          <p:cNvPr id="438" name="Google Shape;438;p52"/>
          <p:cNvPicPr preferRelativeResize="0"/>
          <p:nvPr/>
        </p:nvPicPr>
        <p:blipFill>
          <a:blip r:embed="rId13">
            <a:alphaModFix/>
          </a:blip>
          <a:stretch>
            <a:fillRect/>
          </a:stretch>
        </p:blipFill>
        <p:spPr>
          <a:xfrm flipH="1">
            <a:off x="5100212" y="3348724"/>
            <a:ext cx="251367" cy="530166"/>
          </a:xfrm>
          <a:prstGeom prst="rect">
            <a:avLst/>
          </a:prstGeom>
          <a:noFill/>
          <a:ln>
            <a:noFill/>
          </a:ln>
        </p:spPr>
      </p:pic>
      <p:pic>
        <p:nvPicPr>
          <p:cNvPr id="439" name="Google Shape;439;p52"/>
          <p:cNvPicPr preferRelativeResize="0"/>
          <p:nvPr/>
        </p:nvPicPr>
        <p:blipFill>
          <a:blip r:embed="rId14">
            <a:alphaModFix/>
          </a:blip>
          <a:stretch>
            <a:fillRect/>
          </a:stretch>
        </p:blipFill>
        <p:spPr>
          <a:xfrm>
            <a:off x="2911760" y="3393972"/>
            <a:ext cx="570088" cy="439660"/>
          </a:xfrm>
          <a:prstGeom prst="rect">
            <a:avLst/>
          </a:prstGeom>
          <a:noFill/>
          <a:ln>
            <a:noFill/>
          </a:ln>
        </p:spPr>
      </p:pic>
      <p:pic>
        <p:nvPicPr>
          <p:cNvPr id="440" name="Google Shape;440;p52"/>
          <p:cNvPicPr preferRelativeResize="0"/>
          <p:nvPr/>
        </p:nvPicPr>
        <p:blipFill>
          <a:blip r:embed="rId15">
            <a:alphaModFix/>
          </a:blip>
          <a:stretch>
            <a:fillRect/>
          </a:stretch>
        </p:blipFill>
        <p:spPr>
          <a:xfrm>
            <a:off x="3575483" y="3346780"/>
            <a:ext cx="382588" cy="518494"/>
          </a:xfrm>
          <a:prstGeom prst="rect">
            <a:avLst/>
          </a:prstGeom>
          <a:noFill/>
          <a:ln>
            <a:noFill/>
          </a:ln>
        </p:spPr>
      </p:pic>
      <p:pic>
        <p:nvPicPr>
          <p:cNvPr id="441" name="Google Shape;441;p52"/>
          <p:cNvPicPr preferRelativeResize="0"/>
          <p:nvPr/>
        </p:nvPicPr>
        <p:blipFill>
          <a:blip r:embed="rId16">
            <a:alphaModFix/>
          </a:blip>
          <a:stretch>
            <a:fillRect/>
          </a:stretch>
        </p:blipFill>
        <p:spPr>
          <a:xfrm>
            <a:off x="4051705" y="3386576"/>
            <a:ext cx="419510" cy="441114"/>
          </a:xfrm>
          <a:prstGeom prst="rect">
            <a:avLst/>
          </a:prstGeom>
          <a:noFill/>
          <a:ln>
            <a:noFill/>
          </a:ln>
        </p:spPr>
      </p:pic>
      <p:pic>
        <p:nvPicPr>
          <p:cNvPr id="442" name="Google Shape;442;p52"/>
          <p:cNvPicPr preferRelativeResize="0"/>
          <p:nvPr/>
        </p:nvPicPr>
        <p:blipFill>
          <a:blip r:embed="rId17">
            <a:alphaModFix/>
          </a:blip>
          <a:stretch>
            <a:fillRect/>
          </a:stretch>
        </p:blipFill>
        <p:spPr>
          <a:xfrm>
            <a:off x="4575959" y="3433584"/>
            <a:ext cx="419513" cy="308193"/>
          </a:xfrm>
          <a:prstGeom prst="rect">
            <a:avLst/>
          </a:prstGeom>
          <a:noFill/>
          <a:ln>
            <a:noFill/>
          </a:ln>
        </p:spPr>
      </p:pic>
      <p:pic>
        <p:nvPicPr>
          <p:cNvPr id="443" name="Google Shape;443;p52"/>
          <p:cNvPicPr preferRelativeResize="0"/>
          <p:nvPr/>
        </p:nvPicPr>
        <p:blipFill>
          <a:blip r:embed="rId18">
            <a:alphaModFix/>
          </a:blip>
          <a:stretch>
            <a:fillRect/>
          </a:stretch>
        </p:blipFill>
        <p:spPr>
          <a:xfrm>
            <a:off x="599245" y="3738871"/>
            <a:ext cx="485869" cy="453762"/>
          </a:xfrm>
          <a:prstGeom prst="rect">
            <a:avLst/>
          </a:prstGeom>
          <a:noFill/>
          <a:ln>
            <a:noFill/>
          </a:ln>
        </p:spPr>
      </p:pic>
      <p:pic>
        <p:nvPicPr>
          <p:cNvPr id="444" name="Google Shape;444;p52"/>
          <p:cNvPicPr preferRelativeResize="0"/>
          <p:nvPr/>
        </p:nvPicPr>
        <p:blipFill>
          <a:blip r:embed="rId19">
            <a:alphaModFix/>
          </a:blip>
          <a:stretch>
            <a:fillRect/>
          </a:stretch>
        </p:blipFill>
        <p:spPr>
          <a:xfrm>
            <a:off x="1364528" y="3853706"/>
            <a:ext cx="647594" cy="303488"/>
          </a:xfrm>
          <a:prstGeom prst="rect">
            <a:avLst/>
          </a:prstGeom>
          <a:noFill/>
          <a:ln>
            <a:noFill/>
          </a:ln>
        </p:spPr>
      </p:pic>
      <p:pic>
        <p:nvPicPr>
          <p:cNvPr id="445" name="Google Shape;445;p52"/>
          <p:cNvPicPr preferRelativeResize="0"/>
          <p:nvPr/>
        </p:nvPicPr>
        <p:blipFill>
          <a:blip r:embed="rId20">
            <a:alphaModFix/>
          </a:blip>
          <a:stretch>
            <a:fillRect/>
          </a:stretch>
        </p:blipFill>
        <p:spPr>
          <a:xfrm>
            <a:off x="5521426" y="3392265"/>
            <a:ext cx="419521" cy="427513"/>
          </a:xfrm>
          <a:prstGeom prst="rect">
            <a:avLst/>
          </a:prstGeom>
          <a:noFill/>
          <a:ln>
            <a:noFill/>
          </a:ln>
        </p:spPr>
      </p:pic>
      <p:pic>
        <p:nvPicPr>
          <p:cNvPr id="446" name="Google Shape;446;p52"/>
          <p:cNvPicPr preferRelativeResize="0"/>
          <p:nvPr/>
        </p:nvPicPr>
        <p:blipFill>
          <a:blip r:embed="rId21">
            <a:alphaModFix/>
          </a:blip>
          <a:stretch>
            <a:fillRect/>
          </a:stretch>
        </p:blipFill>
        <p:spPr>
          <a:xfrm>
            <a:off x="5574385" y="2838647"/>
            <a:ext cx="620340" cy="440635"/>
          </a:xfrm>
          <a:prstGeom prst="rect">
            <a:avLst/>
          </a:prstGeom>
          <a:noFill/>
          <a:ln>
            <a:noFill/>
          </a:ln>
        </p:spPr>
      </p:pic>
      <p:pic>
        <p:nvPicPr>
          <p:cNvPr id="447" name="Google Shape;447;p52"/>
          <p:cNvPicPr preferRelativeResize="0"/>
          <p:nvPr/>
        </p:nvPicPr>
        <p:blipFill>
          <a:blip r:embed="rId22">
            <a:alphaModFix/>
          </a:blip>
          <a:stretch>
            <a:fillRect/>
          </a:stretch>
        </p:blipFill>
        <p:spPr>
          <a:xfrm>
            <a:off x="2228130" y="3932312"/>
            <a:ext cx="419502" cy="531061"/>
          </a:xfrm>
          <a:prstGeom prst="rect">
            <a:avLst/>
          </a:prstGeom>
          <a:noFill/>
          <a:ln>
            <a:noFill/>
          </a:ln>
        </p:spPr>
      </p:pic>
      <p:pic>
        <p:nvPicPr>
          <p:cNvPr id="448" name="Google Shape;448;p52"/>
          <p:cNvPicPr preferRelativeResize="0"/>
          <p:nvPr/>
        </p:nvPicPr>
        <p:blipFill>
          <a:blip r:embed="rId23">
            <a:alphaModFix/>
          </a:blip>
          <a:stretch>
            <a:fillRect/>
          </a:stretch>
        </p:blipFill>
        <p:spPr>
          <a:xfrm>
            <a:off x="2725448" y="3936822"/>
            <a:ext cx="715131" cy="522037"/>
          </a:xfrm>
          <a:prstGeom prst="rect">
            <a:avLst/>
          </a:prstGeom>
          <a:noFill/>
          <a:ln>
            <a:noFill/>
          </a:ln>
        </p:spPr>
      </p:pic>
      <p:pic>
        <p:nvPicPr>
          <p:cNvPr id="449" name="Google Shape;449;p52"/>
          <p:cNvPicPr preferRelativeResize="0"/>
          <p:nvPr/>
        </p:nvPicPr>
        <p:blipFill>
          <a:blip r:embed="rId24">
            <a:alphaModFix/>
          </a:blip>
          <a:stretch>
            <a:fillRect/>
          </a:stretch>
        </p:blipFill>
        <p:spPr>
          <a:xfrm>
            <a:off x="3553066" y="3965784"/>
            <a:ext cx="715131" cy="284300"/>
          </a:xfrm>
          <a:prstGeom prst="rect">
            <a:avLst/>
          </a:prstGeom>
          <a:noFill/>
          <a:ln>
            <a:noFill/>
          </a:ln>
        </p:spPr>
      </p:pic>
      <p:pic>
        <p:nvPicPr>
          <p:cNvPr id="450" name="Google Shape;450;p52"/>
          <p:cNvPicPr preferRelativeResize="0"/>
          <p:nvPr/>
        </p:nvPicPr>
        <p:blipFill>
          <a:blip r:embed="rId25">
            <a:alphaModFix/>
          </a:blip>
          <a:stretch>
            <a:fillRect/>
          </a:stretch>
        </p:blipFill>
        <p:spPr>
          <a:xfrm>
            <a:off x="4380685" y="3965784"/>
            <a:ext cx="848471" cy="392708"/>
          </a:xfrm>
          <a:prstGeom prst="rect">
            <a:avLst/>
          </a:prstGeom>
          <a:noFill/>
          <a:ln>
            <a:noFill/>
          </a:ln>
        </p:spPr>
      </p:pic>
      <p:pic>
        <p:nvPicPr>
          <p:cNvPr id="451" name="Google Shape;451;p52"/>
          <p:cNvPicPr preferRelativeResize="0"/>
          <p:nvPr/>
        </p:nvPicPr>
        <p:blipFill>
          <a:blip r:embed="rId26">
            <a:alphaModFix/>
          </a:blip>
          <a:stretch>
            <a:fillRect/>
          </a:stretch>
        </p:blipFill>
        <p:spPr>
          <a:xfrm>
            <a:off x="5341642" y="3965783"/>
            <a:ext cx="518316" cy="508542"/>
          </a:xfrm>
          <a:prstGeom prst="rect">
            <a:avLst/>
          </a:prstGeom>
          <a:noFill/>
          <a:ln>
            <a:noFill/>
          </a:ln>
        </p:spPr>
      </p:pic>
      <p:pic>
        <p:nvPicPr>
          <p:cNvPr id="452" name="Google Shape;452;p52"/>
          <p:cNvPicPr preferRelativeResize="0"/>
          <p:nvPr/>
        </p:nvPicPr>
        <p:blipFill>
          <a:blip r:embed="rId27">
            <a:alphaModFix/>
          </a:blip>
          <a:stretch>
            <a:fillRect/>
          </a:stretch>
        </p:blipFill>
        <p:spPr>
          <a:xfrm>
            <a:off x="1331776" y="3353284"/>
            <a:ext cx="485875" cy="34875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6" name="Shape 456"/>
        <p:cNvGrpSpPr/>
        <p:nvPr/>
      </p:nvGrpSpPr>
      <p:grpSpPr>
        <a:xfrm>
          <a:off x="0" y="0"/>
          <a:ext cx="0" cy="0"/>
          <a:chOff x="0" y="0"/>
          <a:chExt cx="0" cy="0"/>
        </a:xfrm>
      </p:grpSpPr>
      <p:sp>
        <p:nvSpPr>
          <p:cNvPr id="457" name="Google Shape;457;p53"/>
          <p:cNvSpPr txBox="1"/>
          <p:nvPr>
            <p:ph type="ctrTitle"/>
          </p:nvPr>
        </p:nvSpPr>
        <p:spPr>
          <a:xfrm>
            <a:off x="466425" y="579825"/>
            <a:ext cx="7122000" cy="73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Center: </a:t>
            </a:r>
            <a:endParaRPr sz="27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700">
                <a:solidFill>
                  <a:srgbClr val="434343"/>
                </a:solidFill>
                <a:latin typeface="Hepta Slab"/>
                <a:ea typeface="Hepta Slab"/>
                <a:cs typeface="Hepta Slab"/>
                <a:sym typeface="Hepta Slab"/>
              </a:rPr>
              <a:t>Introduce Guess My Shape, Draw</a:t>
            </a:r>
            <a:endParaRPr b="0" sz="2700">
              <a:solidFill>
                <a:srgbClr val="434343"/>
              </a:solidFill>
              <a:latin typeface="Hepta Slab"/>
              <a:ea typeface="Hepta Slab"/>
              <a:cs typeface="Hepta Slab"/>
              <a:sym typeface="Hepta Slab"/>
            </a:endParaRPr>
          </a:p>
        </p:txBody>
      </p:sp>
      <p:sp>
        <p:nvSpPr>
          <p:cNvPr id="458" name="Google Shape;458;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59" name="Google Shape;459;p53"/>
          <p:cNvSpPr txBox="1"/>
          <p:nvPr/>
        </p:nvSpPr>
        <p:spPr>
          <a:xfrm>
            <a:off x="466425" y="1474375"/>
            <a:ext cx="4834500" cy="10185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Font typeface="Quicksand"/>
              <a:buChar char="●"/>
            </a:pPr>
            <a:r>
              <a:rPr lang="en" sz="1200">
                <a:latin typeface="Quicksand"/>
                <a:ea typeface="Quicksand"/>
                <a:cs typeface="Quicksand"/>
                <a:sym typeface="Quicksand"/>
              </a:rPr>
              <a:t>Partner A picks a card without showing it to their partner, and describes the shape. </a:t>
            </a:r>
            <a:endParaRPr sz="1200">
              <a:latin typeface="Quicksand"/>
              <a:ea typeface="Quicksand"/>
              <a:cs typeface="Quicksand"/>
              <a:sym typeface="Quicksand"/>
            </a:endParaRPr>
          </a:p>
          <a:p>
            <a:pPr indent="-336550" lvl="0" marL="457200" rtl="0" algn="l">
              <a:spcBef>
                <a:spcPts val="1000"/>
              </a:spcBef>
              <a:spcAft>
                <a:spcPts val="0"/>
              </a:spcAft>
              <a:buSzPts val="1700"/>
              <a:buFont typeface="Quicksand"/>
              <a:buChar char="●"/>
            </a:pPr>
            <a:r>
              <a:rPr lang="en" sz="1200">
                <a:latin typeface="Quicksand"/>
                <a:ea typeface="Quicksand"/>
                <a:cs typeface="Quicksand"/>
                <a:sym typeface="Quicksand"/>
              </a:rPr>
              <a:t>Partner B draws the shape. </a:t>
            </a:r>
            <a:endParaRPr sz="1200">
              <a:latin typeface="Quicksand"/>
              <a:ea typeface="Quicksand"/>
              <a:cs typeface="Quicksand"/>
              <a:sym typeface="Quicksand"/>
            </a:endParaRPr>
          </a:p>
          <a:p>
            <a:pPr indent="-336550" lvl="0" marL="457200" rtl="0" algn="l">
              <a:spcBef>
                <a:spcPts val="1000"/>
              </a:spcBef>
              <a:spcAft>
                <a:spcPts val="0"/>
              </a:spcAft>
              <a:buSzPts val="1700"/>
              <a:buFont typeface="Quicksand"/>
              <a:buChar char="●"/>
            </a:pPr>
            <a:r>
              <a:rPr lang="en" sz="1200">
                <a:latin typeface="Quicksand"/>
                <a:ea typeface="Quicksand"/>
                <a:cs typeface="Quicksand"/>
                <a:sym typeface="Quicksand"/>
              </a:rPr>
              <a:t>Partner A looks at the shape and gives more information, if needed. </a:t>
            </a:r>
            <a:endParaRPr sz="1200">
              <a:latin typeface="Quicksand"/>
              <a:ea typeface="Quicksand"/>
              <a:cs typeface="Quicksand"/>
              <a:sym typeface="Quicksand"/>
            </a:endParaRPr>
          </a:p>
          <a:p>
            <a:pPr indent="-336550" lvl="0" marL="457200" rtl="0" algn="l">
              <a:spcBef>
                <a:spcPts val="1000"/>
              </a:spcBef>
              <a:spcAft>
                <a:spcPts val="0"/>
              </a:spcAft>
              <a:buSzPts val="1700"/>
              <a:buFont typeface="Quicksand"/>
              <a:buChar char="●"/>
            </a:pPr>
            <a:r>
              <a:rPr lang="en" sz="1200">
                <a:latin typeface="Quicksand"/>
                <a:ea typeface="Quicksand"/>
                <a:cs typeface="Quicksand"/>
                <a:sym typeface="Quicksand"/>
              </a:rPr>
              <a:t>Partner B revises their shape. </a:t>
            </a:r>
            <a:endParaRPr sz="1200">
              <a:latin typeface="Quicksand"/>
              <a:ea typeface="Quicksand"/>
              <a:cs typeface="Quicksand"/>
              <a:sym typeface="Quicksand"/>
            </a:endParaRPr>
          </a:p>
          <a:p>
            <a:pPr indent="-336550" lvl="0" marL="457200" rtl="0" algn="l">
              <a:spcBef>
                <a:spcPts val="1000"/>
              </a:spcBef>
              <a:spcAft>
                <a:spcPts val="1000"/>
              </a:spcAft>
              <a:buSzPts val="1700"/>
              <a:buFont typeface="Quicksand"/>
              <a:buChar char="●"/>
            </a:pPr>
            <a:r>
              <a:rPr lang="en" sz="1200">
                <a:latin typeface="Quicksand"/>
                <a:ea typeface="Quicksand"/>
                <a:cs typeface="Quicksand"/>
                <a:sym typeface="Quicksand"/>
              </a:rPr>
              <a:t>Partner A shows the shape card and both partners discuss how the shapes are the same and different.</a:t>
            </a:r>
            <a:endParaRPr sz="1700">
              <a:latin typeface="Quicksand"/>
              <a:ea typeface="Quicksand"/>
              <a:cs typeface="Quicksand"/>
              <a:sym typeface="Quicksand"/>
            </a:endParaRPr>
          </a:p>
        </p:txBody>
      </p:sp>
      <p:grpSp>
        <p:nvGrpSpPr>
          <p:cNvPr id="460" name="Google Shape;460;p53"/>
          <p:cNvGrpSpPr/>
          <p:nvPr/>
        </p:nvGrpSpPr>
        <p:grpSpPr>
          <a:xfrm>
            <a:off x="5628305" y="1981090"/>
            <a:ext cx="2755906" cy="1018464"/>
            <a:chOff x="583025" y="2794800"/>
            <a:chExt cx="5611700" cy="1679525"/>
          </a:xfrm>
        </p:grpSpPr>
        <p:pic>
          <p:nvPicPr>
            <p:cNvPr id="461" name="Google Shape;461;p53"/>
            <p:cNvPicPr preferRelativeResize="0"/>
            <p:nvPr/>
          </p:nvPicPr>
          <p:blipFill>
            <a:blip r:embed="rId3">
              <a:alphaModFix/>
            </a:blip>
            <a:stretch>
              <a:fillRect/>
            </a:stretch>
          </p:blipFill>
          <p:spPr>
            <a:xfrm>
              <a:off x="583025" y="2797178"/>
              <a:ext cx="518309" cy="348034"/>
            </a:xfrm>
            <a:prstGeom prst="rect">
              <a:avLst/>
            </a:prstGeom>
            <a:noFill/>
            <a:ln>
              <a:noFill/>
            </a:ln>
          </p:spPr>
        </p:pic>
        <p:pic>
          <p:nvPicPr>
            <p:cNvPr id="462" name="Google Shape;462;p53"/>
            <p:cNvPicPr preferRelativeResize="0"/>
            <p:nvPr/>
          </p:nvPicPr>
          <p:blipFill rotWithShape="1">
            <a:blip r:embed="rId4">
              <a:alphaModFix/>
            </a:blip>
            <a:srcRect b="16988" l="22364" r="14171" t="11603"/>
            <a:stretch/>
          </p:blipFill>
          <p:spPr>
            <a:xfrm>
              <a:off x="1311444" y="2827567"/>
              <a:ext cx="570088" cy="374069"/>
            </a:xfrm>
            <a:prstGeom prst="rect">
              <a:avLst/>
            </a:prstGeom>
            <a:noFill/>
            <a:ln>
              <a:noFill/>
            </a:ln>
          </p:spPr>
        </p:pic>
        <p:pic>
          <p:nvPicPr>
            <p:cNvPr id="463" name="Google Shape;463;p53"/>
            <p:cNvPicPr preferRelativeResize="0"/>
            <p:nvPr/>
          </p:nvPicPr>
          <p:blipFill>
            <a:blip r:embed="rId5">
              <a:alphaModFix/>
            </a:blip>
            <a:stretch>
              <a:fillRect/>
            </a:stretch>
          </p:blipFill>
          <p:spPr>
            <a:xfrm>
              <a:off x="1962358" y="2827562"/>
              <a:ext cx="715132" cy="497940"/>
            </a:xfrm>
            <a:prstGeom prst="rect">
              <a:avLst/>
            </a:prstGeom>
            <a:noFill/>
            <a:ln>
              <a:noFill/>
            </a:ln>
          </p:spPr>
        </p:pic>
        <p:pic>
          <p:nvPicPr>
            <p:cNvPr id="464" name="Google Shape;464;p53"/>
            <p:cNvPicPr preferRelativeResize="0"/>
            <p:nvPr/>
          </p:nvPicPr>
          <p:blipFill>
            <a:blip r:embed="rId6">
              <a:alphaModFix/>
            </a:blip>
            <a:stretch>
              <a:fillRect/>
            </a:stretch>
          </p:blipFill>
          <p:spPr>
            <a:xfrm>
              <a:off x="2758312" y="2797178"/>
              <a:ext cx="485864" cy="481856"/>
            </a:xfrm>
            <a:prstGeom prst="rect">
              <a:avLst/>
            </a:prstGeom>
            <a:noFill/>
            <a:ln>
              <a:noFill/>
            </a:ln>
          </p:spPr>
        </p:pic>
        <p:pic>
          <p:nvPicPr>
            <p:cNvPr id="465" name="Google Shape;465;p53"/>
            <p:cNvPicPr preferRelativeResize="0"/>
            <p:nvPr/>
          </p:nvPicPr>
          <p:blipFill>
            <a:blip r:embed="rId7">
              <a:alphaModFix/>
            </a:blip>
            <a:stretch>
              <a:fillRect/>
            </a:stretch>
          </p:blipFill>
          <p:spPr>
            <a:xfrm>
              <a:off x="4244888" y="2794800"/>
              <a:ext cx="570088" cy="439600"/>
            </a:xfrm>
            <a:prstGeom prst="rect">
              <a:avLst/>
            </a:prstGeom>
            <a:noFill/>
            <a:ln>
              <a:noFill/>
            </a:ln>
          </p:spPr>
        </p:pic>
        <p:pic>
          <p:nvPicPr>
            <p:cNvPr id="466" name="Google Shape;466;p53"/>
            <p:cNvPicPr preferRelativeResize="0"/>
            <p:nvPr/>
          </p:nvPicPr>
          <p:blipFill>
            <a:blip r:embed="rId8">
              <a:alphaModFix/>
            </a:blip>
            <a:stretch>
              <a:fillRect/>
            </a:stretch>
          </p:blipFill>
          <p:spPr>
            <a:xfrm>
              <a:off x="583025" y="3269221"/>
              <a:ext cx="602359" cy="345642"/>
            </a:xfrm>
            <a:prstGeom prst="rect">
              <a:avLst/>
            </a:prstGeom>
            <a:noFill/>
            <a:ln>
              <a:noFill/>
            </a:ln>
          </p:spPr>
        </p:pic>
        <p:pic>
          <p:nvPicPr>
            <p:cNvPr id="467" name="Google Shape;467;p53"/>
            <p:cNvPicPr preferRelativeResize="0"/>
            <p:nvPr/>
          </p:nvPicPr>
          <p:blipFill>
            <a:blip r:embed="rId9">
              <a:alphaModFix/>
            </a:blip>
            <a:stretch>
              <a:fillRect/>
            </a:stretch>
          </p:blipFill>
          <p:spPr>
            <a:xfrm>
              <a:off x="3440574" y="2796534"/>
              <a:ext cx="647594" cy="410869"/>
            </a:xfrm>
            <a:prstGeom prst="rect">
              <a:avLst/>
            </a:prstGeom>
            <a:noFill/>
            <a:ln>
              <a:noFill/>
            </a:ln>
          </p:spPr>
        </p:pic>
        <p:pic>
          <p:nvPicPr>
            <p:cNvPr id="468" name="Google Shape;468;p53"/>
            <p:cNvPicPr preferRelativeResize="0"/>
            <p:nvPr/>
          </p:nvPicPr>
          <p:blipFill>
            <a:blip r:embed="rId10">
              <a:alphaModFix/>
            </a:blip>
            <a:stretch>
              <a:fillRect/>
            </a:stretch>
          </p:blipFill>
          <p:spPr>
            <a:xfrm>
              <a:off x="4888424" y="2797178"/>
              <a:ext cx="518319" cy="481856"/>
            </a:xfrm>
            <a:prstGeom prst="rect">
              <a:avLst/>
            </a:prstGeom>
            <a:noFill/>
            <a:ln>
              <a:noFill/>
            </a:ln>
          </p:spPr>
        </p:pic>
        <p:pic>
          <p:nvPicPr>
            <p:cNvPr id="469" name="Google Shape;469;p53"/>
            <p:cNvPicPr preferRelativeResize="0"/>
            <p:nvPr/>
          </p:nvPicPr>
          <p:blipFill>
            <a:blip r:embed="rId11">
              <a:alphaModFix/>
            </a:blip>
            <a:stretch>
              <a:fillRect/>
            </a:stretch>
          </p:blipFill>
          <p:spPr>
            <a:xfrm>
              <a:off x="2163496" y="3393245"/>
              <a:ext cx="647594" cy="441115"/>
            </a:xfrm>
            <a:prstGeom prst="rect">
              <a:avLst/>
            </a:prstGeom>
            <a:noFill/>
            <a:ln>
              <a:noFill/>
            </a:ln>
          </p:spPr>
        </p:pic>
        <p:pic>
          <p:nvPicPr>
            <p:cNvPr id="470" name="Google Shape;470;p53"/>
            <p:cNvPicPr preferRelativeResize="0"/>
            <p:nvPr/>
          </p:nvPicPr>
          <p:blipFill>
            <a:blip r:embed="rId12">
              <a:alphaModFix/>
            </a:blip>
            <a:stretch>
              <a:fillRect/>
            </a:stretch>
          </p:blipFill>
          <p:spPr>
            <a:xfrm flipH="1">
              <a:off x="5100212" y="3348724"/>
              <a:ext cx="251367" cy="530166"/>
            </a:xfrm>
            <a:prstGeom prst="rect">
              <a:avLst/>
            </a:prstGeom>
            <a:noFill/>
            <a:ln>
              <a:noFill/>
            </a:ln>
          </p:spPr>
        </p:pic>
        <p:pic>
          <p:nvPicPr>
            <p:cNvPr id="471" name="Google Shape;471;p53"/>
            <p:cNvPicPr preferRelativeResize="0"/>
            <p:nvPr/>
          </p:nvPicPr>
          <p:blipFill>
            <a:blip r:embed="rId13">
              <a:alphaModFix/>
            </a:blip>
            <a:stretch>
              <a:fillRect/>
            </a:stretch>
          </p:blipFill>
          <p:spPr>
            <a:xfrm>
              <a:off x="2911760" y="3393972"/>
              <a:ext cx="570088" cy="439660"/>
            </a:xfrm>
            <a:prstGeom prst="rect">
              <a:avLst/>
            </a:prstGeom>
            <a:noFill/>
            <a:ln>
              <a:noFill/>
            </a:ln>
          </p:spPr>
        </p:pic>
        <p:pic>
          <p:nvPicPr>
            <p:cNvPr id="472" name="Google Shape;472;p53"/>
            <p:cNvPicPr preferRelativeResize="0"/>
            <p:nvPr/>
          </p:nvPicPr>
          <p:blipFill>
            <a:blip r:embed="rId14">
              <a:alphaModFix/>
            </a:blip>
            <a:stretch>
              <a:fillRect/>
            </a:stretch>
          </p:blipFill>
          <p:spPr>
            <a:xfrm>
              <a:off x="3575483" y="3346780"/>
              <a:ext cx="382588" cy="518494"/>
            </a:xfrm>
            <a:prstGeom prst="rect">
              <a:avLst/>
            </a:prstGeom>
            <a:noFill/>
            <a:ln>
              <a:noFill/>
            </a:ln>
          </p:spPr>
        </p:pic>
        <p:pic>
          <p:nvPicPr>
            <p:cNvPr id="473" name="Google Shape;473;p53"/>
            <p:cNvPicPr preferRelativeResize="0"/>
            <p:nvPr/>
          </p:nvPicPr>
          <p:blipFill>
            <a:blip r:embed="rId15">
              <a:alphaModFix/>
            </a:blip>
            <a:stretch>
              <a:fillRect/>
            </a:stretch>
          </p:blipFill>
          <p:spPr>
            <a:xfrm>
              <a:off x="4051705" y="3386576"/>
              <a:ext cx="419510" cy="441114"/>
            </a:xfrm>
            <a:prstGeom prst="rect">
              <a:avLst/>
            </a:prstGeom>
            <a:noFill/>
            <a:ln>
              <a:noFill/>
            </a:ln>
          </p:spPr>
        </p:pic>
        <p:pic>
          <p:nvPicPr>
            <p:cNvPr id="474" name="Google Shape;474;p53"/>
            <p:cNvPicPr preferRelativeResize="0"/>
            <p:nvPr/>
          </p:nvPicPr>
          <p:blipFill>
            <a:blip r:embed="rId16">
              <a:alphaModFix/>
            </a:blip>
            <a:stretch>
              <a:fillRect/>
            </a:stretch>
          </p:blipFill>
          <p:spPr>
            <a:xfrm>
              <a:off x="4575959" y="3433584"/>
              <a:ext cx="419513" cy="308193"/>
            </a:xfrm>
            <a:prstGeom prst="rect">
              <a:avLst/>
            </a:prstGeom>
            <a:noFill/>
            <a:ln>
              <a:noFill/>
            </a:ln>
          </p:spPr>
        </p:pic>
        <p:pic>
          <p:nvPicPr>
            <p:cNvPr id="475" name="Google Shape;475;p53"/>
            <p:cNvPicPr preferRelativeResize="0"/>
            <p:nvPr/>
          </p:nvPicPr>
          <p:blipFill>
            <a:blip r:embed="rId17">
              <a:alphaModFix/>
            </a:blip>
            <a:stretch>
              <a:fillRect/>
            </a:stretch>
          </p:blipFill>
          <p:spPr>
            <a:xfrm>
              <a:off x="599245" y="3738871"/>
              <a:ext cx="485869" cy="453762"/>
            </a:xfrm>
            <a:prstGeom prst="rect">
              <a:avLst/>
            </a:prstGeom>
            <a:noFill/>
            <a:ln>
              <a:noFill/>
            </a:ln>
          </p:spPr>
        </p:pic>
        <p:pic>
          <p:nvPicPr>
            <p:cNvPr id="476" name="Google Shape;476;p53"/>
            <p:cNvPicPr preferRelativeResize="0"/>
            <p:nvPr/>
          </p:nvPicPr>
          <p:blipFill>
            <a:blip r:embed="rId18">
              <a:alphaModFix/>
            </a:blip>
            <a:stretch>
              <a:fillRect/>
            </a:stretch>
          </p:blipFill>
          <p:spPr>
            <a:xfrm>
              <a:off x="1364528" y="3853706"/>
              <a:ext cx="647594" cy="303488"/>
            </a:xfrm>
            <a:prstGeom prst="rect">
              <a:avLst/>
            </a:prstGeom>
            <a:noFill/>
            <a:ln>
              <a:noFill/>
            </a:ln>
          </p:spPr>
        </p:pic>
        <p:pic>
          <p:nvPicPr>
            <p:cNvPr id="477" name="Google Shape;477;p53"/>
            <p:cNvPicPr preferRelativeResize="0"/>
            <p:nvPr/>
          </p:nvPicPr>
          <p:blipFill>
            <a:blip r:embed="rId19">
              <a:alphaModFix/>
            </a:blip>
            <a:stretch>
              <a:fillRect/>
            </a:stretch>
          </p:blipFill>
          <p:spPr>
            <a:xfrm>
              <a:off x="5521426" y="3392265"/>
              <a:ext cx="419521" cy="427513"/>
            </a:xfrm>
            <a:prstGeom prst="rect">
              <a:avLst/>
            </a:prstGeom>
            <a:noFill/>
            <a:ln>
              <a:noFill/>
            </a:ln>
          </p:spPr>
        </p:pic>
        <p:pic>
          <p:nvPicPr>
            <p:cNvPr id="478" name="Google Shape;478;p53"/>
            <p:cNvPicPr preferRelativeResize="0"/>
            <p:nvPr/>
          </p:nvPicPr>
          <p:blipFill>
            <a:blip r:embed="rId20">
              <a:alphaModFix/>
            </a:blip>
            <a:stretch>
              <a:fillRect/>
            </a:stretch>
          </p:blipFill>
          <p:spPr>
            <a:xfrm>
              <a:off x="5574385" y="2838647"/>
              <a:ext cx="620340" cy="440635"/>
            </a:xfrm>
            <a:prstGeom prst="rect">
              <a:avLst/>
            </a:prstGeom>
            <a:noFill/>
            <a:ln>
              <a:noFill/>
            </a:ln>
          </p:spPr>
        </p:pic>
        <p:pic>
          <p:nvPicPr>
            <p:cNvPr id="479" name="Google Shape;479;p53"/>
            <p:cNvPicPr preferRelativeResize="0"/>
            <p:nvPr/>
          </p:nvPicPr>
          <p:blipFill>
            <a:blip r:embed="rId21">
              <a:alphaModFix/>
            </a:blip>
            <a:stretch>
              <a:fillRect/>
            </a:stretch>
          </p:blipFill>
          <p:spPr>
            <a:xfrm>
              <a:off x="2228130" y="3932312"/>
              <a:ext cx="419502" cy="531061"/>
            </a:xfrm>
            <a:prstGeom prst="rect">
              <a:avLst/>
            </a:prstGeom>
            <a:noFill/>
            <a:ln>
              <a:noFill/>
            </a:ln>
          </p:spPr>
        </p:pic>
        <p:pic>
          <p:nvPicPr>
            <p:cNvPr id="480" name="Google Shape;480;p53"/>
            <p:cNvPicPr preferRelativeResize="0"/>
            <p:nvPr/>
          </p:nvPicPr>
          <p:blipFill>
            <a:blip r:embed="rId22">
              <a:alphaModFix/>
            </a:blip>
            <a:stretch>
              <a:fillRect/>
            </a:stretch>
          </p:blipFill>
          <p:spPr>
            <a:xfrm>
              <a:off x="2725448" y="3936822"/>
              <a:ext cx="715131" cy="522037"/>
            </a:xfrm>
            <a:prstGeom prst="rect">
              <a:avLst/>
            </a:prstGeom>
            <a:noFill/>
            <a:ln>
              <a:noFill/>
            </a:ln>
          </p:spPr>
        </p:pic>
        <p:pic>
          <p:nvPicPr>
            <p:cNvPr id="481" name="Google Shape;481;p53"/>
            <p:cNvPicPr preferRelativeResize="0"/>
            <p:nvPr/>
          </p:nvPicPr>
          <p:blipFill>
            <a:blip r:embed="rId23">
              <a:alphaModFix/>
            </a:blip>
            <a:stretch>
              <a:fillRect/>
            </a:stretch>
          </p:blipFill>
          <p:spPr>
            <a:xfrm>
              <a:off x="3553066" y="3965784"/>
              <a:ext cx="715131" cy="284300"/>
            </a:xfrm>
            <a:prstGeom prst="rect">
              <a:avLst/>
            </a:prstGeom>
            <a:noFill/>
            <a:ln>
              <a:noFill/>
            </a:ln>
          </p:spPr>
        </p:pic>
        <p:pic>
          <p:nvPicPr>
            <p:cNvPr id="482" name="Google Shape;482;p53"/>
            <p:cNvPicPr preferRelativeResize="0"/>
            <p:nvPr/>
          </p:nvPicPr>
          <p:blipFill>
            <a:blip r:embed="rId24">
              <a:alphaModFix/>
            </a:blip>
            <a:stretch>
              <a:fillRect/>
            </a:stretch>
          </p:blipFill>
          <p:spPr>
            <a:xfrm>
              <a:off x="4380685" y="3965784"/>
              <a:ext cx="848471" cy="392708"/>
            </a:xfrm>
            <a:prstGeom prst="rect">
              <a:avLst/>
            </a:prstGeom>
            <a:noFill/>
            <a:ln>
              <a:noFill/>
            </a:ln>
          </p:spPr>
        </p:pic>
        <p:pic>
          <p:nvPicPr>
            <p:cNvPr id="483" name="Google Shape;483;p53"/>
            <p:cNvPicPr preferRelativeResize="0"/>
            <p:nvPr/>
          </p:nvPicPr>
          <p:blipFill>
            <a:blip r:embed="rId25">
              <a:alphaModFix/>
            </a:blip>
            <a:stretch>
              <a:fillRect/>
            </a:stretch>
          </p:blipFill>
          <p:spPr>
            <a:xfrm>
              <a:off x="5341642" y="3965783"/>
              <a:ext cx="518316" cy="508542"/>
            </a:xfrm>
            <a:prstGeom prst="rect">
              <a:avLst/>
            </a:prstGeom>
            <a:noFill/>
            <a:ln>
              <a:noFill/>
            </a:ln>
          </p:spPr>
        </p:pic>
        <p:pic>
          <p:nvPicPr>
            <p:cNvPr id="484" name="Google Shape;484;p53"/>
            <p:cNvPicPr preferRelativeResize="0"/>
            <p:nvPr/>
          </p:nvPicPr>
          <p:blipFill>
            <a:blip r:embed="rId26">
              <a:alphaModFix/>
            </a:blip>
            <a:stretch>
              <a:fillRect/>
            </a:stretch>
          </p:blipFill>
          <p:spPr>
            <a:xfrm>
              <a:off x="1331776" y="3353284"/>
              <a:ext cx="485875" cy="348754"/>
            </a:xfrm>
            <a:prstGeom prst="rect">
              <a:avLst/>
            </a:prstGeom>
            <a:noFill/>
            <a:ln>
              <a:noFill/>
            </a:ln>
          </p:spPr>
        </p:pic>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88" name="Shape 488"/>
        <p:cNvGrpSpPr/>
        <p:nvPr/>
      </p:nvGrpSpPr>
      <p:grpSpPr>
        <a:xfrm>
          <a:off x="0" y="0"/>
          <a:ext cx="0" cy="0"/>
          <a:chOff x="0" y="0"/>
          <a:chExt cx="0" cy="0"/>
        </a:xfrm>
      </p:grpSpPr>
      <p:sp>
        <p:nvSpPr>
          <p:cNvPr id="489" name="Google Shape;489;p5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90" name="Google Shape;490;p54"/>
          <p:cNvSpPr/>
          <p:nvPr/>
        </p:nvSpPr>
        <p:spPr>
          <a:xfrm flipH="1">
            <a:off x="1377054" y="1364648"/>
            <a:ext cx="3198296" cy="212588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54"/>
          <p:cNvSpPr txBox="1"/>
          <p:nvPr/>
        </p:nvSpPr>
        <p:spPr>
          <a:xfrm>
            <a:off x="1865025" y="1637575"/>
            <a:ext cx="20868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Are there any other words or phrases that are important to include on our chart?</a:t>
            </a:r>
            <a:endParaRPr sz="1300">
              <a:latin typeface="Livvic"/>
              <a:ea typeface="Livvic"/>
              <a:cs typeface="Livvic"/>
              <a:sym typeface="Livvic"/>
            </a:endParaRPr>
          </a:p>
        </p:txBody>
      </p:sp>
      <p:pic>
        <p:nvPicPr>
          <p:cNvPr id="492" name="Google Shape;492;p54"/>
          <p:cNvPicPr preferRelativeResize="0"/>
          <p:nvPr/>
        </p:nvPicPr>
        <p:blipFill>
          <a:blip r:embed="rId3">
            <a:alphaModFix/>
          </a:blip>
          <a:stretch>
            <a:fillRect/>
          </a:stretch>
        </p:blipFill>
        <p:spPr>
          <a:xfrm>
            <a:off x="4796598" y="2445778"/>
            <a:ext cx="1697400" cy="150184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96" name="Shape 496"/>
        <p:cNvGrpSpPr/>
        <p:nvPr/>
      </p:nvGrpSpPr>
      <p:grpSpPr>
        <a:xfrm>
          <a:off x="0" y="0"/>
          <a:ext cx="0" cy="0"/>
          <a:chOff x="0" y="0"/>
          <a:chExt cx="0" cy="0"/>
        </a:xfrm>
      </p:grpSpPr>
      <p:sp>
        <p:nvSpPr>
          <p:cNvPr id="497" name="Google Shape;497;p55"/>
          <p:cNvSpPr txBox="1"/>
          <p:nvPr>
            <p:ph type="ctrTitle"/>
          </p:nvPr>
        </p:nvSpPr>
        <p:spPr>
          <a:xfrm>
            <a:off x="570150" y="841450"/>
            <a:ext cx="7703100" cy="172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Some Triangles,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All Triangles</a:t>
            </a:r>
            <a:endParaRPr sz="4400">
              <a:solidFill>
                <a:srgbClr val="434343"/>
              </a:solidFill>
              <a:latin typeface="Hepta Slab"/>
              <a:ea typeface="Hepta Slab"/>
              <a:cs typeface="Hepta Slab"/>
              <a:sym typeface="Hepta Slab"/>
            </a:endParaRPr>
          </a:p>
        </p:txBody>
      </p:sp>
      <p:sp>
        <p:nvSpPr>
          <p:cNvPr id="498" name="Google Shape;498;p55"/>
          <p:cNvSpPr txBox="1"/>
          <p:nvPr/>
        </p:nvSpPr>
        <p:spPr>
          <a:xfrm flipH="1">
            <a:off x="2837125" y="2570650"/>
            <a:ext cx="5116500" cy="5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what makes a shape a triangle.</a:t>
            </a:r>
            <a:endParaRPr>
              <a:latin typeface="Quicksand"/>
              <a:ea typeface="Quicksand"/>
              <a:cs typeface="Quicksand"/>
              <a:sym typeface="Quicksand"/>
            </a:endParaRPr>
          </a:p>
        </p:txBody>
      </p:sp>
      <p:sp>
        <p:nvSpPr>
          <p:cNvPr id="499" name="Google Shape;499;p55"/>
          <p:cNvSpPr/>
          <p:nvPr/>
        </p:nvSpPr>
        <p:spPr>
          <a:xfrm>
            <a:off x="2308477" y="2570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5"/>
          <p:cNvSpPr txBox="1"/>
          <p:nvPr/>
        </p:nvSpPr>
        <p:spPr>
          <a:xfrm>
            <a:off x="0" y="4834325"/>
            <a:ext cx="39150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1.G.A.1</a:t>
            </a:r>
            <a:endParaRPr sz="1100">
              <a:latin typeface="Quicksand"/>
              <a:ea typeface="Quicksand"/>
              <a:cs typeface="Quicksand"/>
              <a:sym typeface="Quicksand"/>
            </a:endParaRPr>
          </a:p>
        </p:txBody>
      </p:sp>
      <p:sp>
        <p:nvSpPr>
          <p:cNvPr id="501" name="Google Shape;501;p55"/>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5" name="Shape 505"/>
        <p:cNvGrpSpPr/>
        <p:nvPr/>
      </p:nvGrpSpPr>
      <p:grpSpPr>
        <a:xfrm>
          <a:off x="0" y="0"/>
          <a:ext cx="0" cy="0"/>
          <a:chOff x="0" y="0"/>
          <a:chExt cx="0" cy="0"/>
        </a:xfrm>
      </p:grpSpPr>
      <p:sp>
        <p:nvSpPr>
          <p:cNvPr id="506" name="Google Shape;506;p56"/>
          <p:cNvSpPr txBox="1"/>
          <p:nvPr>
            <p:ph type="ctrTitle"/>
          </p:nvPr>
        </p:nvSpPr>
        <p:spPr>
          <a:xfrm>
            <a:off x="600225" y="8588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Which One Doesn’t Belong: </a:t>
            </a:r>
            <a:endParaRPr sz="28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800">
                <a:solidFill>
                  <a:srgbClr val="434343"/>
                </a:solidFill>
                <a:latin typeface="Hepta Slab"/>
                <a:ea typeface="Hepta Slab"/>
                <a:cs typeface="Hepta Slab"/>
                <a:sym typeface="Hepta Slab"/>
              </a:rPr>
              <a:t>Shapes</a:t>
            </a:r>
            <a:endParaRPr b="0" sz="2600">
              <a:solidFill>
                <a:srgbClr val="434343"/>
              </a:solidFill>
              <a:latin typeface="Hepta Slab"/>
              <a:ea typeface="Hepta Slab"/>
              <a:cs typeface="Hepta Slab"/>
              <a:sym typeface="Hepta Slab"/>
            </a:endParaRPr>
          </a:p>
        </p:txBody>
      </p:sp>
      <p:sp>
        <p:nvSpPr>
          <p:cNvPr id="507" name="Google Shape;507;p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08" name="Google Shape;508;p56"/>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56"/>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Which one doesn’t belong?</a:t>
            </a:r>
            <a:endParaRPr b="1" sz="1900">
              <a:solidFill>
                <a:srgbClr val="434343"/>
              </a:solidFill>
              <a:latin typeface="Caveat Brush"/>
              <a:ea typeface="Caveat Brush"/>
              <a:cs typeface="Caveat Brush"/>
              <a:sym typeface="Caveat Brush"/>
            </a:endParaRPr>
          </a:p>
        </p:txBody>
      </p:sp>
      <p:pic>
        <p:nvPicPr>
          <p:cNvPr id="510" name="Google Shape;510;p56"/>
          <p:cNvPicPr preferRelativeResize="0"/>
          <p:nvPr/>
        </p:nvPicPr>
        <p:blipFill>
          <a:blip r:embed="rId3">
            <a:alphaModFix/>
          </a:blip>
          <a:stretch>
            <a:fillRect/>
          </a:stretch>
        </p:blipFill>
        <p:spPr>
          <a:xfrm>
            <a:off x="3284501" y="1664325"/>
            <a:ext cx="3433550" cy="28583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4" name="Shape 514"/>
        <p:cNvGrpSpPr/>
        <p:nvPr/>
      </p:nvGrpSpPr>
      <p:grpSpPr>
        <a:xfrm>
          <a:off x="0" y="0"/>
          <a:ext cx="0" cy="0"/>
          <a:chOff x="0" y="0"/>
          <a:chExt cx="0" cy="0"/>
        </a:xfrm>
      </p:grpSpPr>
      <p:sp>
        <p:nvSpPr>
          <p:cNvPr id="515" name="Google Shape;515;p57"/>
          <p:cNvSpPr txBox="1"/>
          <p:nvPr>
            <p:ph type="ctrTitle"/>
          </p:nvPr>
        </p:nvSpPr>
        <p:spPr>
          <a:xfrm>
            <a:off x="758100" y="2672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Triangles and “Not Triangles”</a:t>
            </a:r>
            <a:endParaRPr b="0" sz="2600">
              <a:solidFill>
                <a:srgbClr val="595959"/>
              </a:solidFill>
              <a:latin typeface="Hepta Slab"/>
              <a:ea typeface="Hepta Slab"/>
              <a:cs typeface="Hepta Slab"/>
              <a:sym typeface="Hepta Slab"/>
            </a:endParaRPr>
          </a:p>
        </p:txBody>
      </p:sp>
      <p:sp>
        <p:nvSpPr>
          <p:cNvPr id="516" name="Google Shape;516;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17" name="Google Shape;517;p57"/>
          <p:cNvSpPr txBox="1"/>
          <p:nvPr/>
        </p:nvSpPr>
        <p:spPr>
          <a:xfrm>
            <a:off x="581575" y="688900"/>
            <a:ext cx="8218800" cy="3879000"/>
          </a:xfrm>
          <a:prstGeom prst="rect">
            <a:avLst/>
          </a:prstGeom>
          <a:noFill/>
          <a:ln>
            <a:noFill/>
          </a:ln>
        </p:spPr>
        <p:txBody>
          <a:bodyPr anchorCtr="0" anchor="t" bIns="91425" lIns="91425" spcFirstLastPara="1" rIns="91425" wrap="square" tIns="91425">
            <a:spAutoFit/>
          </a:bodyPr>
          <a:lstStyle/>
          <a:p>
            <a:pPr indent="0" lvl="0" marL="320040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1. These are triangles.</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What is the same about all these triangles?</a:t>
            </a:r>
            <a:endParaRPr sz="1600">
              <a:latin typeface="Quicksand"/>
              <a:ea typeface="Quicksand"/>
              <a:cs typeface="Quicksand"/>
              <a:sym typeface="Quicksand"/>
            </a:endParaRPr>
          </a:p>
        </p:txBody>
      </p:sp>
      <p:pic>
        <p:nvPicPr>
          <p:cNvPr id="518" name="Google Shape;518;p57"/>
          <p:cNvPicPr preferRelativeResize="0"/>
          <p:nvPr/>
        </p:nvPicPr>
        <p:blipFill>
          <a:blip r:embed="rId3">
            <a:alphaModFix/>
          </a:blip>
          <a:stretch>
            <a:fillRect/>
          </a:stretch>
        </p:blipFill>
        <p:spPr>
          <a:xfrm>
            <a:off x="2671625" y="1491825"/>
            <a:ext cx="1553375" cy="2451200"/>
          </a:xfrm>
          <a:prstGeom prst="rect">
            <a:avLst/>
          </a:prstGeom>
          <a:noFill/>
          <a:ln>
            <a:noFill/>
          </a:ln>
        </p:spPr>
      </p:pic>
      <p:pic>
        <p:nvPicPr>
          <p:cNvPr id="519" name="Google Shape;519;p57"/>
          <p:cNvPicPr preferRelativeResize="0"/>
          <p:nvPr/>
        </p:nvPicPr>
        <p:blipFill>
          <a:blip r:embed="rId4">
            <a:alphaModFix/>
          </a:blip>
          <a:stretch>
            <a:fillRect/>
          </a:stretch>
        </p:blipFill>
        <p:spPr>
          <a:xfrm>
            <a:off x="5072825" y="1491825"/>
            <a:ext cx="2066370" cy="24512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3" name="Shape 523"/>
        <p:cNvGrpSpPr/>
        <p:nvPr/>
      </p:nvGrpSpPr>
      <p:grpSpPr>
        <a:xfrm>
          <a:off x="0" y="0"/>
          <a:ext cx="0" cy="0"/>
          <a:chOff x="0" y="0"/>
          <a:chExt cx="0" cy="0"/>
        </a:xfrm>
      </p:grpSpPr>
      <p:sp>
        <p:nvSpPr>
          <p:cNvPr id="524" name="Google Shape;524;p58"/>
          <p:cNvSpPr txBox="1"/>
          <p:nvPr>
            <p:ph type="ctrTitle"/>
          </p:nvPr>
        </p:nvSpPr>
        <p:spPr>
          <a:xfrm>
            <a:off x="758100" y="2672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Triangles and “Not Triangles”</a:t>
            </a:r>
            <a:endParaRPr b="0" sz="2600">
              <a:solidFill>
                <a:srgbClr val="595959"/>
              </a:solidFill>
              <a:latin typeface="Hepta Slab"/>
              <a:ea typeface="Hepta Slab"/>
              <a:cs typeface="Hepta Slab"/>
              <a:sym typeface="Hepta Slab"/>
            </a:endParaRPr>
          </a:p>
        </p:txBody>
      </p:sp>
      <p:sp>
        <p:nvSpPr>
          <p:cNvPr id="525" name="Google Shape;525;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26" name="Google Shape;526;p58"/>
          <p:cNvSpPr txBox="1"/>
          <p:nvPr/>
        </p:nvSpPr>
        <p:spPr>
          <a:xfrm>
            <a:off x="581575" y="688900"/>
            <a:ext cx="8218800" cy="3879000"/>
          </a:xfrm>
          <a:prstGeom prst="rect">
            <a:avLst/>
          </a:prstGeom>
          <a:noFill/>
          <a:ln>
            <a:noFill/>
          </a:ln>
        </p:spPr>
        <p:txBody>
          <a:bodyPr anchorCtr="0" anchor="t" bIns="91425" lIns="91425" spcFirstLastPara="1" rIns="91425" wrap="square" tIns="91425">
            <a:spAutoFit/>
          </a:bodyPr>
          <a:lstStyle/>
          <a:p>
            <a:pPr indent="0" lvl="0" marL="320040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2. These are not triangles.</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What is the same about all these triangles?</a:t>
            </a:r>
            <a:endParaRPr sz="1600">
              <a:latin typeface="Quicksand"/>
              <a:ea typeface="Quicksand"/>
              <a:cs typeface="Quicksand"/>
              <a:sym typeface="Quicksand"/>
            </a:endParaRPr>
          </a:p>
        </p:txBody>
      </p:sp>
      <p:pic>
        <p:nvPicPr>
          <p:cNvPr id="527" name="Google Shape;527;p58"/>
          <p:cNvPicPr preferRelativeResize="0"/>
          <p:nvPr/>
        </p:nvPicPr>
        <p:blipFill rotWithShape="1">
          <a:blip r:embed="rId3">
            <a:alphaModFix/>
          </a:blip>
          <a:srcRect b="65397" l="10574" r="18643" t="0"/>
          <a:stretch/>
        </p:blipFill>
        <p:spPr>
          <a:xfrm>
            <a:off x="1220250" y="1602850"/>
            <a:ext cx="1955075" cy="1651200"/>
          </a:xfrm>
          <a:prstGeom prst="rect">
            <a:avLst/>
          </a:prstGeom>
          <a:noFill/>
          <a:ln>
            <a:noFill/>
          </a:ln>
        </p:spPr>
      </p:pic>
      <p:pic>
        <p:nvPicPr>
          <p:cNvPr id="528" name="Google Shape;528;p58"/>
          <p:cNvPicPr preferRelativeResize="0"/>
          <p:nvPr/>
        </p:nvPicPr>
        <p:blipFill rotWithShape="1">
          <a:blip r:embed="rId3">
            <a:alphaModFix/>
          </a:blip>
          <a:srcRect b="37795" l="16459" r="22262" t="33608"/>
          <a:stretch/>
        </p:blipFill>
        <p:spPr>
          <a:xfrm>
            <a:off x="3844662" y="1746150"/>
            <a:ext cx="1692625" cy="1364600"/>
          </a:xfrm>
          <a:prstGeom prst="rect">
            <a:avLst/>
          </a:prstGeom>
          <a:noFill/>
          <a:ln>
            <a:noFill/>
          </a:ln>
        </p:spPr>
      </p:pic>
      <p:pic>
        <p:nvPicPr>
          <p:cNvPr id="529" name="Google Shape;529;p58"/>
          <p:cNvPicPr preferRelativeResize="0"/>
          <p:nvPr/>
        </p:nvPicPr>
        <p:blipFill rotWithShape="1">
          <a:blip r:embed="rId3">
            <a:alphaModFix/>
          </a:blip>
          <a:srcRect b="0" l="12364" r="13058" t="63135"/>
          <a:stretch/>
        </p:blipFill>
        <p:spPr>
          <a:xfrm>
            <a:off x="6271925" y="1692138"/>
            <a:ext cx="2060025" cy="17592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33" name="Shape 533"/>
        <p:cNvGrpSpPr/>
        <p:nvPr/>
      </p:nvGrpSpPr>
      <p:grpSpPr>
        <a:xfrm>
          <a:off x="0" y="0"/>
          <a:ext cx="0" cy="0"/>
          <a:chOff x="0" y="0"/>
          <a:chExt cx="0" cy="0"/>
        </a:xfrm>
      </p:grpSpPr>
      <p:sp>
        <p:nvSpPr>
          <p:cNvPr id="534" name="Google Shape;534;p59"/>
          <p:cNvSpPr txBox="1"/>
          <p:nvPr>
            <p:ph type="ctrTitle"/>
          </p:nvPr>
        </p:nvSpPr>
        <p:spPr>
          <a:xfrm>
            <a:off x="583675" y="209550"/>
            <a:ext cx="72933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Draw Triangles</a:t>
            </a:r>
            <a:endParaRPr b="0" sz="2300">
              <a:solidFill>
                <a:srgbClr val="595959"/>
              </a:solidFill>
              <a:latin typeface="Hepta Slab"/>
              <a:ea typeface="Hepta Slab"/>
              <a:cs typeface="Hepta Slab"/>
              <a:sym typeface="Hepta Slab"/>
            </a:endParaRPr>
          </a:p>
        </p:txBody>
      </p:sp>
      <p:sp>
        <p:nvSpPr>
          <p:cNvPr id="535" name="Google Shape;535;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36" name="Google Shape;536;p59"/>
          <p:cNvSpPr txBox="1"/>
          <p:nvPr/>
        </p:nvSpPr>
        <p:spPr>
          <a:xfrm>
            <a:off x="638700" y="923850"/>
            <a:ext cx="2995800" cy="125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t/>
            </a:r>
            <a:endParaRPr sz="1500">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1. Draw 3 different triangles.</a:t>
            </a:r>
            <a:endParaRPr sz="1500">
              <a:latin typeface="Quicksand"/>
              <a:ea typeface="Quicksand"/>
              <a:cs typeface="Quicksand"/>
              <a:sym typeface="Quicksand"/>
            </a:endParaRPr>
          </a:p>
          <a:p>
            <a:pPr indent="0" lvl="0" marL="0" rtl="0" algn="l">
              <a:spcBef>
                <a:spcPts val="1200"/>
              </a:spcBef>
              <a:spcAft>
                <a:spcPts val="0"/>
              </a:spcAft>
              <a:buNone/>
            </a:pPr>
            <a:r>
              <a:t/>
            </a:r>
            <a:endParaRPr sz="1500">
              <a:latin typeface="Quicksand"/>
              <a:ea typeface="Quicksand"/>
              <a:cs typeface="Quicksand"/>
              <a:sym typeface="Quicksand"/>
            </a:endParaRPr>
          </a:p>
        </p:txBody>
      </p:sp>
      <p:sp>
        <p:nvSpPr>
          <p:cNvPr id="537" name="Google Shape;537;p59"/>
          <p:cNvSpPr txBox="1"/>
          <p:nvPr/>
        </p:nvSpPr>
        <p:spPr>
          <a:xfrm>
            <a:off x="4054450" y="923850"/>
            <a:ext cx="4539900" cy="1287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2. Draw 3 different shapes that are not triangles.</a:t>
            </a:r>
            <a:endParaRPr sz="1500">
              <a:latin typeface="Quicksand"/>
              <a:ea typeface="Quicksand"/>
              <a:cs typeface="Quicksand"/>
              <a:sym typeface="Quicksand"/>
            </a:endParaRPr>
          </a:p>
          <a:p>
            <a:pPr indent="0" lvl="0" marL="0" rtl="0" algn="l">
              <a:spcBef>
                <a:spcPts val="1200"/>
              </a:spcBef>
              <a:spcAft>
                <a:spcPts val="0"/>
              </a:spcAft>
              <a:buNone/>
            </a:pPr>
            <a:r>
              <a:t/>
            </a:r>
            <a:endParaRPr sz="1600">
              <a:latin typeface="Quicksand"/>
              <a:ea typeface="Quicksand"/>
              <a:cs typeface="Quicksand"/>
              <a:sym typeface="Quicksand"/>
            </a:endParaRPr>
          </a:p>
        </p:txBody>
      </p:sp>
      <p:pic>
        <p:nvPicPr>
          <p:cNvPr id="538" name="Google Shape;538;p59"/>
          <p:cNvPicPr preferRelativeResize="0"/>
          <p:nvPr/>
        </p:nvPicPr>
        <p:blipFill>
          <a:blip r:embed="rId3">
            <a:alphaModFix/>
          </a:blip>
          <a:stretch>
            <a:fillRect/>
          </a:stretch>
        </p:blipFill>
        <p:spPr>
          <a:xfrm>
            <a:off x="517350" y="2009575"/>
            <a:ext cx="3238500" cy="1651225"/>
          </a:xfrm>
          <a:prstGeom prst="rect">
            <a:avLst/>
          </a:prstGeom>
          <a:noFill/>
          <a:ln>
            <a:noFill/>
          </a:ln>
        </p:spPr>
      </p:pic>
      <p:pic>
        <p:nvPicPr>
          <p:cNvPr id="539" name="Google Shape;539;p59"/>
          <p:cNvPicPr preferRelativeResize="0"/>
          <p:nvPr/>
        </p:nvPicPr>
        <p:blipFill>
          <a:blip r:embed="rId3">
            <a:alphaModFix/>
          </a:blip>
          <a:stretch>
            <a:fillRect/>
          </a:stretch>
        </p:blipFill>
        <p:spPr>
          <a:xfrm>
            <a:off x="4855400" y="2009575"/>
            <a:ext cx="3238500" cy="16512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3" name="Shape 543"/>
        <p:cNvGrpSpPr/>
        <p:nvPr/>
      </p:nvGrpSpPr>
      <p:grpSpPr>
        <a:xfrm>
          <a:off x="0" y="0"/>
          <a:ext cx="0" cy="0"/>
          <a:chOff x="0" y="0"/>
          <a:chExt cx="0" cy="0"/>
        </a:xfrm>
      </p:grpSpPr>
      <p:sp>
        <p:nvSpPr>
          <p:cNvPr id="544" name="Google Shape;544;p6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45" name="Google Shape;545;p60"/>
          <p:cNvSpPr/>
          <p:nvPr/>
        </p:nvSpPr>
        <p:spPr>
          <a:xfrm flipH="1">
            <a:off x="640762" y="1879995"/>
            <a:ext cx="2926938" cy="124752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60"/>
          <p:cNvSpPr txBox="1"/>
          <p:nvPr/>
        </p:nvSpPr>
        <p:spPr>
          <a:xfrm>
            <a:off x="970075" y="2064013"/>
            <a:ext cx="22683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Who thinks they have a triangle that no one else drew?</a:t>
            </a:r>
            <a:endParaRPr/>
          </a:p>
        </p:txBody>
      </p:sp>
      <p:pic>
        <p:nvPicPr>
          <p:cNvPr id="547" name="Google Shape;547;p60"/>
          <p:cNvPicPr preferRelativeResize="0"/>
          <p:nvPr/>
        </p:nvPicPr>
        <p:blipFill>
          <a:blip r:embed="rId3">
            <a:alphaModFix/>
          </a:blip>
          <a:stretch>
            <a:fillRect/>
          </a:stretch>
        </p:blipFill>
        <p:spPr>
          <a:xfrm>
            <a:off x="3643047" y="2828150"/>
            <a:ext cx="1644250" cy="1454825"/>
          </a:xfrm>
          <a:prstGeom prst="rect">
            <a:avLst/>
          </a:prstGeom>
          <a:noFill/>
          <a:ln>
            <a:noFill/>
          </a:ln>
        </p:spPr>
      </p:pic>
      <p:sp>
        <p:nvSpPr>
          <p:cNvPr id="548" name="Google Shape;548;p60"/>
          <p:cNvSpPr/>
          <p:nvPr/>
        </p:nvSpPr>
        <p:spPr>
          <a:xfrm>
            <a:off x="4957987" y="1422070"/>
            <a:ext cx="2926938" cy="124752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60"/>
          <p:cNvSpPr txBox="1"/>
          <p:nvPr/>
        </p:nvSpPr>
        <p:spPr>
          <a:xfrm flipH="1">
            <a:off x="5287300" y="1659270"/>
            <a:ext cx="22683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What makes this shape a triangle?</a:t>
            </a:r>
            <a:endParaRPr sz="1100"/>
          </a:p>
        </p:txBody>
      </p:sp>
      <p:sp>
        <p:nvSpPr>
          <p:cNvPr id="550" name="Google Shape;550;p60"/>
          <p:cNvSpPr txBox="1"/>
          <p:nvPr/>
        </p:nvSpPr>
        <p:spPr>
          <a:xfrm>
            <a:off x="839775" y="616700"/>
            <a:ext cx="69279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latin typeface="Quicksand"/>
                <a:ea typeface="Quicksand"/>
                <a:cs typeface="Quicksand"/>
                <a:sym typeface="Quicksand"/>
              </a:rPr>
              <a:t>Draw a triangle that you think no one else will draw. </a:t>
            </a:r>
            <a:endParaRPr sz="2200">
              <a:latin typeface="Quicksand"/>
              <a:ea typeface="Quicksand"/>
              <a:cs typeface="Quicksand"/>
              <a:sym typeface="Quicksand"/>
            </a:endParaRPr>
          </a:p>
        </p:txBody>
      </p:sp>
      <p:sp>
        <p:nvSpPr>
          <p:cNvPr id="551" name="Google Shape;551;p60"/>
          <p:cNvSpPr/>
          <p:nvPr/>
        </p:nvSpPr>
        <p:spPr>
          <a:xfrm>
            <a:off x="5425274" y="2828151"/>
            <a:ext cx="3234698" cy="15280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60"/>
          <p:cNvSpPr txBox="1"/>
          <p:nvPr/>
        </p:nvSpPr>
        <p:spPr>
          <a:xfrm flipH="1">
            <a:off x="5908475" y="3024950"/>
            <a:ext cx="22683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rPr>
              <a:t>Check the triangle you drew to be sure it has three straight sides, three corners, and is closed.</a:t>
            </a:r>
            <a:endParaRPr sz="10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556" name="Shape 556"/>
        <p:cNvGrpSpPr/>
        <p:nvPr/>
      </p:nvGrpSpPr>
      <p:grpSpPr>
        <a:xfrm>
          <a:off x="0" y="0"/>
          <a:ext cx="0" cy="0"/>
          <a:chOff x="0" y="0"/>
          <a:chExt cx="0" cy="0"/>
        </a:xfrm>
      </p:grpSpPr>
      <p:sp>
        <p:nvSpPr>
          <p:cNvPr id="557" name="Google Shape;557;p61"/>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solidFill>
                  <a:srgbClr val="434343"/>
                </a:solidFill>
                <a:latin typeface="Hepta Slab"/>
                <a:ea typeface="Hepta Slab"/>
                <a:cs typeface="Hepta Slab"/>
                <a:sym typeface="Hepta Slab"/>
              </a:rPr>
              <a:t>Rectangles and Squares</a:t>
            </a:r>
            <a:endParaRPr sz="4100">
              <a:solidFill>
                <a:srgbClr val="434343"/>
              </a:solidFill>
              <a:latin typeface="Hepta Slab"/>
              <a:ea typeface="Hepta Slab"/>
              <a:cs typeface="Hepta Slab"/>
              <a:sym typeface="Hepta Slab"/>
            </a:endParaRPr>
          </a:p>
        </p:txBody>
      </p:sp>
      <p:sp>
        <p:nvSpPr>
          <p:cNvPr id="558" name="Google Shape;558;p61"/>
          <p:cNvSpPr txBox="1"/>
          <p:nvPr/>
        </p:nvSpPr>
        <p:spPr>
          <a:xfrm>
            <a:off x="2078575" y="2679425"/>
            <a:ext cx="6568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what makes a shape a rectangle or a square.</a:t>
            </a:r>
            <a:endParaRPr>
              <a:latin typeface="Quicksand"/>
              <a:ea typeface="Quicksand"/>
              <a:cs typeface="Quicksand"/>
              <a:sym typeface="Quicksand"/>
            </a:endParaRPr>
          </a:p>
        </p:txBody>
      </p:sp>
      <p:sp>
        <p:nvSpPr>
          <p:cNvPr id="559" name="Google Shape;559;p61"/>
          <p:cNvSpPr/>
          <p:nvPr/>
        </p:nvSpPr>
        <p:spPr>
          <a:xfrm>
            <a:off x="1435477" y="2679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61"/>
          <p:cNvSpPr txBox="1"/>
          <p:nvPr/>
        </p:nvSpPr>
        <p:spPr>
          <a:xfrm>
            <a:off x="0" y="4834325"/>
            <a:ext cx="36651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Quicksand"/>
                <a:ea typeface="Quicksand"/>
                <a:cs typeface="Quicksand"/>
                <a:sym typeface="Quicksand"/>
              </a:rPr>
              <a:t>1.G.A.1, 1.NBT.C.4</a:t>
            </a:r>
            <a:endParaRPr sz="1100">
              <a:latin typeface="Quicksand"/>
              <a:ea typeface="Quicksand"/>
              <a:cs typeface="Quicksand"/>
              <a:sym typeface="Quicksand"/>
            </a:endParaRPr>
          </a:p>
        </p:txBody>
      </p:sp>
      <p:sp>
        <p:nvSpPr>
          <p:cNvPr id="561" name="Google Shape;561;p61"/>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5" name="Shape 565"/>
        <p:cNvGrpSpPr/>
        <p:nvPr/>
      </p:nvGrpSpPr>
      <p:grpSpPr>
        <a:xfrm>
          <a:off x="0" y="0"/>
          <a:ext cx="0" cy="0"/>
          <a:chOff x="0" y="0"/>
          <a:chExt cx="0" cy="0"/>
        </a:xfrm>
      </p:grpSpPr>
      <p:sp>
        <p:nvSpPr>
          <p:cNvPr id="566" name="Google Shape;566;p62"/>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62"/>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Some Sums</a:t>
            </a:r>
            <a:endParaRPr b="0" sz="2800">
              <a:solidFill>
                <a:srgbClr val="595959"/>
              </a:solidFill>
              <a:latin typeface="Hepta Slab"/>
              <a:ea typeface="Hepta Slab"/>
              <a:cs typeface="Hepta Slab"/>
              <a:sym typeface="Hepta Slab"/>
            </a:endParaRPr>
          </a:p>
        </p:txBody>
      </p:sp>
      <p:sp>
        <p:nvSpPr>
          <p:cNvPr id="568" name="Google Shape;568;p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69" name="Google Shape;569;p62"/>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570" name="Google Shape;570;p62"/>
          <p:cNvPicPr preferRelativeResize="0"/>
          <p:nvPr/>
        </p:nvPicPr>
        <p:blipFill>
          <a:blip r:embed="rId3">
            <a:alphaModFix/>
          </a:blip>
          <a:stretch>
            <a:fillRect/>
          </a:stretch>
        </p:blipFill>
        <p:spPr>
          <a:xfrm>
            <a:off x="3566600" y="2131250"/>
            <a:ext cx="3600650" cy="14114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74" name="Shape 574"/>
        <p:cNvGrpSpPr/>
        <p:nvPr/>
      </p:nvGrpSpPr>
      <p:grpSpPr>
        <a:xfrm>
          <a:off x="0" y="0"/>
          <a:ext cx="0" cy="0"/>
          <a:chOff x="0" y="0"/>
          <a:chExt cx="0" cy="0"/>
        </a:xfrm>
      </p:grpSpPr>
      <p:sp>
        <p:nvSpPr>
          <p:cNvPr id="575" name="Google Shape;575;p63"/>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63"/>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Some Sums</a:t>
            </a:r>
            <a:endParaRPr b="0" sz="2800">
              <a:solidFill>
                <a:srgbClr val="595959"/>
              </a:solidFill>
              <a:latin typeface="Hepta Slab"/>
              <a:ea typeface="Hepta Slab"/>
              <a:cs typeface="Hepta Slab"/>
              <a:sym typeface="Hepta Slab"/>
            </a:endParaRPr>
          </a:p>
        </p:txBody>
      </p:sp>
      <p:sp>
        <p:nvSpPr>
          <p:cNvPr id="577" name="Google Shape;577;p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78" name="Google Shape;578;p63"/>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579" name="Google Shape;579;p63"/>
          <p:cNvPicPr preferRelativeResize="0"/>
          <p:nvPr/>
        </p:nvPicPr>
        <p:blipFill>
          <a:blip r:embed="rId3">
            <a:alphaModFix/>
          </a:blip>
          <a:stretch>
            <a:fillRect/>
          </a:stretch>
        </p:blipFill>
        <p:spPr>
          <a:xfrm>
            <a:off x="3506025" y="1822875"/>
            <a:ext cx="3566275" cy="19328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83" name="Shape 583"/>
        <p:cNvGrpSpPr/>
        <p:nvPr/>
      </p:nvGrpSpPr>
      <p:grpSpPr>
        <a:xfrm>
          <a:off x="0" y="0"/>
          <a:ext cx="0" cy="0"/>
          <a:chOff x="0" y="0"/>
          <a:chExt cx="0" cy="0"/>
        </a:xfrm>
      </p:grpSpPr>
      <p:sp>
        <p:nvSpPr>
          <p:cNvPr id="584" name="Google Shape;584;p64"/>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64"/>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Some Sums</a:t>
            </a:r>
            <a:endParaRPr b="0" sz="2800">
              <a:solidFill>
                <a:srgbClr val="595959"/>
              </a:solidFill>
              <a:latin typeface="Hepta Slab"/>
              <a:ea typeface="Hepta Slab"/>
              <a:cs typeface="Hepta Slab"/>
              <a:sym typeface="Hepta Slab"/>
            </a:endParaRPr>
          </a:p>
        </p:txBody>
      </p:sp>
      <p:sp>
        <p:nvSpPr>
          <p:cNvPr id="586" name="Google Shape;586;p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87" name="Google Shape;587;p64"/>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588" name="Google Shape;588;p64"/>
          <p:cNvPicPr preferRelativeResize="0"/>
          <p:nvPr/>
        </p:nvPicPr>
        <p:blipFill>
          <a:blip r:embed="rId3">
            <a:alphaModFix/>
          </a:blip>
          <a:stretch>
            <a:fillRect/>
          </a:stretch>
        </p:blipFill>
        <p:spPr>
          <a:xfrm>
            <a:off x="3396000" y="1980300"/>
            <a:ext cx="3525700" cy="14049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2" name="Shape 592"/>
        <p:cNvGrpSpPr/>
        <p:nvPr/>
      </p:nvGrpSpPr>
      <p:grpSpPr>
        <a:xfrm>
          <a:off x="0" y="0"/>
          <a:ext cx="0" cy="0"/>
          <a:chOff x="0" y="0"/>
          <a:chExt cx="0" cy="0"/>
        </a:xfrm>
      </p:grpSpPr>
      <p:sp>
        <p:nvSpPr>
          <p:cNvPr id="593" name="Google Shape;593;p65"/>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65"/>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Some Sums</a:t>
            </a:r>
            <a:endParaRPr b="0" sz="2800">
              <a:solidFill>
                <a:srgbClr val="595959"/>
              </a:solidFill>
              <a:latin typeface="Hepta Slab"/>
              <a:ea typeface="Hepta Slab"/>
              <a:cs typeface="Hepta Slab"/>
              <a:sym typeface="Hepta Slab"/>
            </a:endParaRPr>
          </a:p>
        </p:txBody>
      </p:sp>
      <p:sp>
        <p:nvSpPr>
          <p:cNvPr id="595" name="Google Shape;595;p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96" name="Google Shape;596;p65"/>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597" name="Google Shape;597;p65"/>
          <p:cNvPicPr preferRelativeResize="0"/>
          <p:nvPr/>
        </p:nvPicPr>
        <p:blipFill>
          <a:blip r:embed="rId3">
            <a:alphaModFix/>
          </a:blip>
          <a:stretch>
            <a:fillRect/>
          </a:stretch>
        </p:blipFill>
        <p:spPr>
          <a:xfrm>
            <a:off x="3422250" y="1882388"/>
            <a:ext cx="3992550" cy="13787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01" name="Shape 601"/>
        <p:cNvGrpSpPr/>
        <p:nvPr/>
      </p:nvGrpSpPr>
      <p:grpSpPr>
        <a:xfrm>
          <a:off x="0" y="0"/>
          <a:ext cx="0" cy="0"/>
          <a:chOff x="0" y="0"/>
          <a:chExt cx="0" cy="0"/>
        </a:xfrm>
      </p:grpSpPr>
      <p:sp>
        <p:nvSpPr>
          <p:cNvPr id="602" name="Google Shape;602;p66"/>
          <p:cNvSpPr txBox="1"/>
          <p:nvPr>
            <p:ph type="ctrTitle"/>
          </p:nvPr>
        </p:nvSpPr>
        <p:spPr>
          <a:xfrm>
            <a:off x="758100" y="2672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Squares and Rectangles</a:t>
            </a:r>
            <a:endParaRPr b="0" sz="2600">
              <a:solidFill>
                <a:srgbClr val="595959"/>
              </a:solidFill>
              <a:latin typeface="Hepta Slab"/>
              <a:ea typeface="Hepta Slab"/>
              <a:cs typeface="Hepta Slab"/>
              <a:sym typeface="Hepta Slab"/>
            </a:endParaRPr>
          </a:p>
        </p:txBody>
      </p:sp>
      <p:sp>
        <p:nvSpPr>
          <p:cNvPr id="603" name="Google Shape;603;p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04" name="Google Shape;604;p66"/>
          <p:cNvSpPr txBox="1"/>
          <p:nvPr/>
        </p:nvSpPr>
        <p:spPr>
          <a:xfrm>
            <a:off x="581575" y="688900"/>
            <a:ext cx="8218800" cy="3879000"/>
          </a:xfrm>
          <a:prstGeom prst="rect">
            <a:avLst/>
          </a:prstGeom>
          <a:noFill/>
          <a:ln>
            <a:noFill/>
          </a:ln>
        </p:spPr>
        <p:txBody>
          <a:bodyPr anchorCtr="0" anchor="t" bIns="91425" lIns="91425" spcFirstLastPara="1" rIns="91425" wrap="square" tIns="91425">
            <a:spAutoFit/>
          </a:bodyPr>
          <a:lstStyle/>
          <a:p>
            <a:pPr indent="0" lvl="0" marL="320040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1. These are rectangles.</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What do you notice about them?</a:t>
            </a:r>
            <a:endParaRPr sz="1600">
              <a:latin typeface="Quicksand"/>
              <a:ea typeface="Quicksand"/>
              <a:cs typeface="Quicksand"/>
              <a:sym typeface="Quicksand"/>
            </a:endParaRPr>
          </a:p>
        </p:txBody>
      </p:sp>
      <p:pic>
        <p:nvPicPr>
          <p:cNvPr id="605" name="Google Shape;605;p66"/>
          <p:cNvPicPr preferRelativeResize="0"/>
          <p:nvPr/>
        </p:nvPicPr>
        <p:blipFill>
          <a:blip r:embed="rId3">
            <a:alphaModFix/>
          </a:blip>
          <a:stretch>
            <a:fillRect/>
          </a:stretch>
        </p:blipFill>
        <p:spPr>
          <a:xfrm>
            <a:off x="3384913" y="1371100"/>
            <a:ext cx="2612125" cy="26439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09" name="Shape 609"/>
        <p:cNvGrpSpPr/>
        <p:nvPr/>
      </p:nvGrpSpPr>
      <p:grpSpPr>
        <a:xfrm>
          <a:off x="0" y="0"/>
          <a:ext cx="0" cy="0"/>
          <a:chOff x="0" y="0"/>
          <a:chExt cx="0" cy="0"/>
        </a:xfrm>
      </p:grpSpPr>
      <p:sp>
        <p:nvSpPr>
          <p:cNvPr id="610" name="Google Shape;610;p67"/>
          <p:cNvSpPr txBox="1"/>
          <p:nvPr>
            <p:ph type="ctrTitle"/>
          </p:nvPr>
        </p:nvSpPr>
        <p:spPr>
          <a:xfrm>
            <a:off x="758100" y="2672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Squares and Rectangles</a:t>
            </a:r>
            <a:endParaRPr b="0" sz="2600">
              <a:solidFill>
                <a:srgbClr val="595959"/>
              </a:solidFill>
              <a:latin typeface="Hepta Slab"/>
              <a:ea typeface="Hepta Slab"/>
              <a:cs typeface="Hepta Slab"/>
              <a:sym typeface="Hepta Slab"/>
            </a:endParaRPr>
          </a:p>
        </p:txBody>
      </p:sp>
      <p:sp>
        <p:nvSpPr>
          <p:cNvPr id="611" name="Google Shape;611;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12" name="Google Shape;612;p67"/>
          <p:cNvSpPr txBox="1"/>
          <p:nvPr/>
        </p:nvSpPr>
        <p:spPr>
          <a:xfrm>
            <a:off x="581575" y="688900"/>
            <a:ext cx="8218800" cy="3879000"/>
          </a:xfrm>
          <a:prstGeom prst="rect">
            <a:avLst/>
          </a:prstGeom>
          <a:noFill/>
          <a:ln>
            <a:noFill/>
          </a:ln>
        </p:spPr>
        <p:txBody>
          <a:bodyPr anchorCtr="0" anchor="t" bIns="91425" lIns="91425" spcFirstLastPara="1" rIns="91425" wrap="square" tIns="91425">
            <a:spAutoFit/>
          </a:bodyPr>
          <a:lstStyle/>
          <a:p>
            <a:pPr indent="0" lvl="0" marL="320040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2. These are not rectangles.</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What makes these shapes different from the rectangles?</a:t>
            </a:r>
            <a:endParaRPr sz="1600">
              <a:latin typeface="Quicksand"/>
              <a:ea typeface="Quicksand"/>
              <a:cs typeface="Quicksand"/>
              <a:sym typeface="Quicksand"/>
            </a:endParaRPr>
          </a:p>
        </p:txBody>
      </p:sp>
      <p:pic>
        <p:nvPicPr>
          <p:cNvPr id="613" name="Google Shape;613;p67"/>
          <p:cNvPicPr preferRelativeResize="0"/>
          <p:nvPr/>
        </p:nvPicPr>
        <p:blipFill>
          <a:blip r:embed="rId3">
            <a:alphaModFix/>
          </a:blip>
          <a:stretch>
            <a:fillRect/>
          </a:stretch>
        </p:blipFill>
        <p:spPr>
          <a:xfrm>
            <a:off x="3572263" y="1502925"/>
            <a:ext cx="2237425" cy="22509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17" name="Shape 617"/>
        <p:cNvGrpSpPr/>
        <p:nvPr/>
      </p:nvGrpSpPr>
      <p:grpSpPr>
        <a:xfrm>
          <a:off x="0" y="0"/>
          <a:ext cx="0" cy="0"/>
          <a:chOff x="0" y="0"/>
          <a:chExt cx="0" cy="0"/>
        </a:xfrm>
      </p:grpSpPr>
      <p:sp>
        <p:nvSpPr>
          <p:cNvPr id="618" name="Google Shape;618;p68"/>
          <p:cNvSpPr txBox="1"/>
          <p:nvPr>
            <p:ph type="ctrTitle"/>
          </p:nvPr>
        </p:nvSpPr>
        <p:spPr>
          <a:xfrm>
            <a:off x="758100" y="2672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Squares and Rectangles</a:t>
            </a:r>
            <a:endParaRPr b="0" sz="2600">
              <a:solidFill>
                <a:srgbClr val="595959"/>
              </a:solidFill>
              <a:latin typeface="Hepta Slab"/>
              <a:ea typeface="Hepta Slab"/>
              <a:cs typeface="Hepta Slab"/>
              <a:sym typeface="Hepta Slab"/>
            </a:endParaRPr>
          </a:p>
        </p:txBody>
      </p:sp>
      <p:sp>
        <p:nvSpPr>
          <p:cNvPr id="619" name="Google Shape;619;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20" name="Google Shape;620;p68"/>
          <p:cNvSpPr txBox="1"/>
          <p:nvPr/>
        </p:nvSpPr>
        <p:spPr>
          <a:xfrm>
            <a:off x="581575" y="688900"/>
            <a:ext cx="8218800" cy="3879000"/>
          </a:xfrm>
          <a:prstGeom prst="rect">
            <a:avLst/>
          </a:prstGeom>
          <a:noFill/>
          <a:ln>
            <a:noFill/>
          </a:ln>
        </p:spPr>
        <p:txBody>
          <a:bodyPr anchorCtr="0" anchor="t" bIns="91425" lIns="91425" spcFirstLastPara="1" rIns="91425" wrap="square" tIns="91425">
            <a:spAutoFit/>
          </a:bodyPr>
          <a:lstStyle/>
          <a:p>
            <a:pPr indent="0" lvl="0" marL="320040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3. These are squares.</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What do you notice about them?</a:t>
            </a:r>
            <a:endParaRPr sz="1600">
              <a:latin typeface="Quicksand"/>
              <a:ea typeface="Quicksand"/>
              <a:cs typeface="Quicksand"/>
              <a:sym typeface="Quicksand"/>
            </a:endParaRPr>
          </a:p>
        </p:txBody>
      </p:sp>
      <p:pic>
        <p:nvPicPr>
          <p:cNvPr id="621" name="Google Shape;621;p68"/>
          <p:cNvPicPr preferRelativeResize="0"/>
          <p:nvPr/>
        </p:nvPicPr>
        <p:blipFill>
          <a:blip r:embed="rId3">
            <a:alphaModFix/>
          </a:blip>
          <a:stretch>
            <a:fillRect/>
          </a:stretch>
        </p:blipFill>
        <p:spPr>
          <a:xfrm>
            <a:off x="2327800" y="1758525"/>
            <a:ext cx="4476750" cy="16002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5" name="Shape 625"/>
        <p:cNvGrpSpPr/>
        <p:nvPr/>
      </p:nvGrpSpPr>
      <p:grpSpPr>
        <a:xfrm>
          <a:off x="0" y="0"/>
          <a:ext cx="0" cy="0"/>
          <a:chOff x="0" y="0"/>
          <a:chExt cx="0" cy="0"/>
        </a:xfrm>
      </p:grpSpPr>
      <p:sp>
        <p:nvSpPr>
          <p:cNvPr id="626" name="Google Shape;626;p69"/>
          <p:cNvSpPr txBox="1"/>
          <p:nvPr>
            <p:ph type="ctrTitle"/>
          </p:nvPr>
        </p:nvSpPr>
        <p:spPr>
          <a:xfrm>
            <a:off x="758100" y="2672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Squares and Rectangles</a:t>
            </a:r>
            <a:endParaRPr b="0" sz="2600">
              <a:solidFill>
                <a:srgbClr val="595959"/>
              </a:solidFill>
              <a:latin typeface="Hepta Slab"/>
              <a:ea typeface="Hepta Slab"/>
              <a:cs typeface="Hepta Slab"/>
              <a:sym typeface="Hepta Slab"/>
            </a:endParaRPr>
          </a:p>
        </p:txBody>
      </p:sp>
      <p:sp>
        <p:nvSpPr>
          <p:cNvPr id="627" name="Google Shape;627;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28" name="Google Shape;628;p69"/>
          <p:cNvSpPr txBox="1"/>
          <p:nvPr/>
        </p:nvSpPr>
        <p:spPr>
          <a:xfrm>
            <a:off x="581575" y="688900"/>
            <a:ext cx="8218800" cy="3879000"/>
          </a:xfrm>
          <a:prstGeom prst="rect">
            <a:avLst/>
          </a:prstGeom>
          <a:noFill/>
          <a:ln>
            <a:noFill/>
          </a:ln>
        </p:spPr>
        <p:txBody>
          <a:bodyPr anchorCtr="0" anchor="t" bIns="91425" lIns="91425" spcFirstLastPara="1" rIns="91425" wrap="square" tIns="91425">
            <a:spAutoFit/>
          </a:bodyPr>
          <a:lstStyle/>
          <a:p>
            <a:pPr indent="0" lvl="0" marL="320040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4. These are not squares.</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What makes these shapes different from the squares?</a:t>
            </a:r>
            <a:endParaRPr sz="1600">
              <a:latin typeface="Quicksand"/>
              <a:ea typeface="Quicksand"/>
              <a:cs typeface="Quicksand"/>
              <a:sym typeface="Quicksand"/>
            </a:endParaRPr>
          </a:p>
        </p:txBody>
      </p:sp>
      <p:pic>
        <p:nvPicPr>
          <p:cNvPr id="629" name="Google Shape;629;p69"/>
          <p:cNvPicPr preferRelativeResize="0"/>
          <p:nvPr/>
        </p:nvPicPr>
        <p:blipFill>
          <a:blip r:embed="rId3">
            <a:alphaModFix/>
          </a:blip>
          <a:stretch>
            <a:fillRect/>
          </a:stretch>
        </p:blipFill>
        <p:spPr>
          <a:xfrm>
            <a:off x="2328775" y="1775900"/>
            <a:ext cx="4724400" cy="17049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33" name="Shape 633"/>
        <p:cNvGrpSpPr/>
        <p:nvPr/>
      </p:nvGrpSpPr>
      <p:grpSpPr>
        <a:xfrm>
          <a:off x="0" y="0"/>
          <a:ext cx="0" cy="0"/>
          <a:chOff x="0" y="0"/>
          <a:chExt cx="0" cy="0"/>
        </a:xfrm>
      </p:grpSpPr>
      <p:sp>
        <p:nvSpPr>
          <p:cNvPr id="634" name="Google Shape;634;p70"/>
          <p:cNvSpPr txBox="1"/>
          <p:nvPr>
            <p:ph type="ctrTitle"/>
          </p:nvPr>
        </p:nvSpPr>
        <p:spPr>
          <a:xfrm>
            <a:off x="583675" y="209550"/>
            <a:ext cx="72933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Draw Rectangles and Squares</a:t>
            </a:r>
            <a:endParaRPr b="0" sz="2300">
              <a:solidFill>
                <a:srgbClr val="595959"/>
              </a:solidFill>
              <a:latin typeface="Hepta Slab"/>
              <a:ea typeface="Hepta Slab"/>
              <a:cs typeface="Hepta Slab"/>
              <a:sym typeface="Hepta Slab"/>
            </a:endParaRPr>
          </a:p>
        </p:txBody>
      </p:sp>
      <p:sp>
        <p:nvSpPr>
          <p:cNvPr id="635" name="Google Shape;635;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36" name="Google Shape;636;p70"/>
          <p:cNvSpPr txBox="1"/>
          <p:nvPr/>
        </p:nvSpPr>
        <p:spPr>
          <a:xfrm>
            <a:off x="459250" y="923850"/>
            <a:ext cx="3296700" cy="403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t/>
            </a:r>
            <a:endParaRPr sz="1500">
              <a:latin typeface="Quicksand"/>
              <a:ea typeface="Quicksand"/>
              <a:cs typeface="Quicksand"/>
              <a:sym typeface="Quicksand"/>
            </a:endParaRPr>
          </a:p>
          <a:p>
            <a:pPr indent="457200" lvl="0" marL="0" rtl="0" algn="l">
              <a:lnSpc>
                <a:spcPct val="115000"/>
              </a:lnSpc>
              <a:spcBef>
                <a:spcPts val="12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    1. Draw 5 rectangles.</a:t>
            </a:r>
            <a:endParaRPr sz="1500">
              <a:solidFill>
                <a:schemeClr val="dk1"/>
              </a:solidFill>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0" rtl="0" algn="ctr">
              <a:lnSpc>
                <a:spcPct val="115000"/>
              </a:lnSpc>
              <a:spcBef>
                <a:spcPts val="12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How do you know these are rectangles?</a:t>
            </a:r>
            <a:endParaRPr sz="1500">
              <a:solidFill>
                <a:schemeClr val="dk1"/>
              </a:solidFill>
              <a:latin typeface="Quicksand"/>
              <a:ea typeface="Quicksand"/>
              <a:cs typeface="Quicksand"/>
              <a:sym typeface="Quicksand"/>
            </a:endParaRPr>
          </a:p>
          <a:p>
            <a:pPr indent="0" lvl="0" marL="0" rtl="0" algn="l">
              <a:spcBef>
                <a:spcPts val="1200"/>
              </a:spcBef>
              <a:spcAft>
                <a:spcPts val="0"/>
              </a:spcAft>
              <a:buNone/>
            </a:pPr>
            <a:r>
              <a:t/>
            </a:r>
            <a:endParaRPr sz="1500">
              <a:latin typeface="Quicksand"/>
              <a:ea typeface="Quicksand"/>
              <a:cs typeface="Quicksand"/>
              <a:sym typeface="Quicksand"/>
            </a:endParaRPr>
          </a:p>
        </p:txBody>
      </p:sp>
      <p:sp>
        <p:nvSpPr>
          <p:cNvPr id="637" name="Google Shape;637;p70"/>
          <p:cNvSpPr txBox="1"/>
          <p:nvPr/>
        </p:nvSpPr>
        <p:spPr>
          <a:xfrm>
            <a:off x="4054450" y="923850"/>
            <a:ext cx="4539900" cy="380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2. Draw 3 shapes that are not rectangles.</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How do you know these are not rectangles?</a:t>
            </a:r>
            <a:endParaRPr sz="1500">
              <a:solidFill>
                <a:schemeClr val="dk1"/>
              </a:solidFill>
              <a:latin typeface="Quicksand"/>
              <a:ea typeface="Quicksand"/>
              <a:cs typeface="Quicksand"/>
              <a:sym typeface="Quicksand"/>
            </a:endParaRPr>
          </a:p>
          <a:p>
            <a:pPr indent="0" lvl="0" marL="0" rtl="0" algn="l">
              <a:spcBef>
                <a:spcPts val="1200"/>
              </a:spcBef>
              <a:spcAft>
                <a:spcPts val="0"/>
              </a:spcAft>
              <a:buNone/>
            </a:pPr>
            <a:r>
              <a:t/>
            </a:r>
            <a:endParaRPr sz="1600">
              <a:latin typeface="Quicksand"/>
              <a:ea typeface="Quicksand"/>
              <a:cs typeface="Quicksand"/>
              <a:sym typeface="Quicksand"/>
            </a:endParaRPr>
          </a:p>
        </p:txBody>
      </p:sp>
      <p:pic>
        <p:nvPicPr>
          <p:cNvPr id="638" name="Google Shape;638;p70"/>
          <p:cNvPicPr preferRelativeResize="0"/>
          <p:nvPr/>
        </p:nvPicPr>
        <p:blipFill>
          <a:blip r:embed="rId3">
            <a:alphaModFix/>
          </a:blip>
          <a:stretch>
            <a:fillRect/>
          </a:stretch>
        </p:blipFill>
        <p:spPr>
          <a:xfrm>
            <a:off x="517350" y="2009575"/>
            <a:ext cx="3238500" cy="1651225"/>
          </a:xfrm>
          <a:prstGeom prst="rect">
            <a:avLst/>
          </a:prstGeom>
          <a:noFill/>
          <a:ln>
            <a:noFill/>
          </a:ln>
        </p:spPr>
      </p:pic>
      <p:pic>
        <p:nvPicPr>
          <p:cNvPr id="639" name="Google Shape;639;p70"/>
          <p:cNvPicPr preferRelativeResize="0"/>
          <p:nvPr/>
        </p:nvPicPr>
        <p:blipFill>
          <a:blip r:embed="rId3">
            <a:alphaModFix/>
          </a:blip>
          <a:stretch>
            <a:fillRect/>
          </a:stretch>
        </p:blipFill>
        <p:spPr>
          <a:xfrm>
            <a:off x="4855400" y="2009575"/>
            <a:ext cx="3238500" cy="16512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43" name="Shape 643"/>
        <p:cNvGrpSpPr/>
        <p:nvPr/>
      </p:nvGrpSpPr>
      <p:grpSpPr>
        <a:xfrm>
          <a:off x="0" y="0"/>
          <a:ext cx="0" cy="0"/>
          <a:chOff x="0" y="0"/>
          <a:chExt cx="0" cy="0"/>
        </a:xfrm>
      </p:grpSpPr>
      <p:sp>
        <p:nvSpPr>
          <p:cNvPr id="644" name="Google Shape;644;p71"/>
          <p:cNvSpPr txBox="1"/>
          <p:nvPr>
            <p:ph type="ctrTitle"/>
          </p:nvPr>
        </p:nvSpPr>
        <p:spPr>
          <a:xfrm>
            <a:off x="583675" y="209550"/>
            <a:ext cx="72933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Draw Rectangles and Squares</a:t>
            </a:r>
            <a:endParaRPr b="0" sz="2300">
              <a:solidFill>
                <a:srgbClr val="595959"/>
              </a:solidFill>
              <a:latin typeface="Hepta Slab"/>
              <a:ea typeface="Hepta Slab"/>
              <a:cs typeface="Hepta Slab"/>
              <a:sym typeface="Hepta Slab"/>
            </a:endParaRPr>
          </a:p>
        </p:txBody>
      </p:sp>
      <p:sp>
        <p:nvSpPr>
          <p:cNvPr id="645" name="Google Shape;645;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46" name="Google Shape;646;p71"/>
          <p:cNvSpPr txBox="1"/>
          <p:nvPr/>
        </p:nvSpPr>
        <p:spPr>
          <a:xfrm>
            <a:off x="459250" y="923850"/>
            <a:ext cx="3296700" cy="403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t/>
            </a:r>
            <a:endParaRPr sz="1500">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      3. Draw 5 squares.</a:t>
            </a:r>
            <a:endParaRPr sz="1500">
              <a:solidFill>
                <a:schemeClr val="dk1"/>
              </a:solidFill>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0" rtl="0" algn="ctr">
              <a:lnSpc>
                <a:spcPct val="115000"/>
              </a:lnSpc>
              <a:spcBef>
                <a:spcPts val="12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How do you know these are squares?</a:t>
            </a:r>
            <a:endParaRPr sz="1500">
              <a:solidFill>
                <a:schemeClr val="dk1"/>
              </a:solidFill>
              <a:latin typeface="Quicksand"/>
              <a:ea typeface="Quicksand"/>
              <a:cs typeface="Quicksand"/>
              <a:sym typeface="Quicksand"/>
            </a:endParaRPr>
          </a:p>
          <a:p>
            <a:pPr indent="0" lvl="0" marL="0" rtl="0" algn="l">
              <a:spcBef>
                <a:spcPts val="1200"/>
              </a:spcBef>
              <a:spcAft>
                <a:spcPts val="0"/>
              </a:spcAft>
              <a:buNone/>
            </a:pPr>
            <a:r>
              <a:t/>
            </a:r>
            <a:endParaRPr sz="1500">
              <a:latin typeface="Quicksand"/>
              <a:ea typeface="Quicksand"/>
              <a:cs typeface="Quicksand"/>
              <a:sym typeface="Quicksand"/>
            </a:endParaRPr>
          </a:p>
        </p:txBody>
      </p:sp>
      <p:sp>
        <p:nvSpPr>
          <p:cNvPr id="647" name="Google Shape;647;p71"/>
          <p:cNvSpPr txBox="1"/>
          <p:nvPr/>
        </p:nvSpPr>
        <p:spPr>
          <a:xfrm>
            <a:off x="4054450" y="923850"/>
            <a:ext cx="4539900" cy="380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t/>
            </a:r>
            <a:endParaRPr sz="1600">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4. Draw 3 shapes that are not squares.</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t/>
            </a:r>
            <a:endParaRPr sz="1500">
              <a:solidFill>
                <a:schemeClr val="dk1"/>
              </a:solidFill>
              <a:latin typeface="Quicksand"/>
              <a:ea typeface="Quicksand"/>
              <a:cs typeface="Quicksand"/>
              <a:sym typeface="Quicksand"/>
            </a:endParaRPr>
          </a:p>
          <a:p>
            <a:pPr indent="0" lvl="0" marL="457200" rtl="0" algn="l">
              <a:lnSpc>
                <a:spcPct val="115000"/>
              </a:lnSpc>
              <a:spcBef>
                <a:spcPts val="1200"/>
              </a:spcBef>
              <a:spcAft>
                <a:spcPts val="0"/>
              </a:spcAft>
              <a:buClr>
                <a:schemeClr val="dk1"/>
              </a:buClr>
              <a:buSzPts val="1100"/>
              <a:buFont typeface="Arial"/>
              <a:buNone/>
            </a:pPr>
            <a:r>
              <a:rPr lang="en" sz="1500">
                <a:solidFill>
                  <a:schemeClr val="dk1"/>
                </a:solidFill>
                <a:latin typeface="Quicksand"/>
                <a:ea typeface="Quicksand"/>
                <a:cs typeface="Quicksand"/>
                <a:sym typeface="Quicksand"/>
              </a:rPr>
              <a:t>How do you know these are not squares?</a:t>
            </a:r>
            <a:endParaRPr sz="1500">
              <a:solidFill>
                <a:schemeClr val="dk1"/>
              </a:solidFill>
              <a:latin typeface="Quicksand"/>
              <a:ea typeface="Quicksand"/>
              <a:cs typeface="Quicksand"/>
              <a:sym typeface="Quicksand"/>
            </a:endParaRPr>
          </a:p>
          <a:p>
            <a:pPr indent="0" lvl="0" marL="0" rtl="0" algn="l">
              <a:spcBef>
                <a:spcPts val="1200"/>
              </a:spcBef>
              <a:spcAft>
                <a:spcPts val="0"/>
              </a:spcAft>
              <a:buNone/>
            </a:pPr>
            <a:r>
              <a:t/>
            </a:r>
            <a:endParaRPr sz="1600">
              <a:latin typeface="Quicksand"/>
              <a:ea typeface="Quicksand"/>
              <a:cs typeface="Quicksand"/>
              <a:sym typeface="Quicksand"/>
            </a:endParaRPr>
          </a:p>
        </p:txBody>
      </p:sp>
      <p:pic>
        <p:nvPicPr>
          <p:cNvPr id="648" name="Google Shape;648;p71"/>
          <p:cNvPicPr preferRelativeResize="0"/>
          <p:nvPr/>
        </p:nvPicPr>
        <p:blipFill>
          <a:blip r:embed="rId3">
            <a:alphaModFix/>
          </a:blip>
          <a:stretch>
            <a:fillRect/>
          </a:stretch>
        </p:blipFill>
        <p:spPr>
          <a:xfrm>
            <a:off x="517350" y="2009575"/>
            <a:ext cx="3238500" cy="1651225"/>
          </a:xfrm>
          <a:prstGeom prst="rect">
            <a:avLst/>
          </a:prstGeom>
          <a:noFill/>
          <a:ln>
            <a:noFill/>
          </a:ln>
        </p:spPr>
      </p:pic>
      <p:pic>
        <p:nvPicPr>
          <p:cNvPr id="649" name="Google Shape;649;p71"/>
          <p:cNvPicPr preferRelativeResize="0"/>
          <p:nvPr/>
        </p:nvPicPr>
        <p:blipFill>
          <a:blip r:embed="rId3">
            <a:alphaModFix/>
          </a:blip>
          <a:stretch>
            <a:fillRect/>
          </a:stretch>
        </p:blipFill>
        <p:spPr>
          <a:xfrm>
            <a:off x="4855400" y="2009575"/>
            <a:ext cx="3238500" cy="16512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53" name="Shape 653"/>
        <p:cNvGrpSpPr/>
        <p:nvPr/>
      </p:nvGrpSpPr>
      <p:grpSpPr>
        <a:xfrm>
          <a:off x="0" y="0"/>
          <a:ext cx="0" cy="0"/>
          <a:chOff x="0" y="0"/>
          <a:chExt cx="0" cy="0"/>
        </a:xfrm>
      </p:grpSpPr>
      <p:sp>
        <p:nvSpPr>
          <p:cNvPr id="654" name="Google Shape;654;p7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655" name="Google Shape;655;p72"/>
          <p:cNvPicPr preferRelativeResize="0"/>
          <p:nvPr/>
        </p:nvPicPr>
        <p:blipFill>
          <a:blip r:embed="rId3">
            <a:alphaModFix/>
          </a:blip>
          <a:stretch>
            <a:fillRect/>
          </a:stretch>
        </p:blipFill>
        <p:spPr>
          <a:xfrm>
            <a:off x="3498200" y="3128075"/>
            <a:ext cx="1717075" cy="1519274"/>
          </a:xfrm>
          <a:prstGeom prst="rect">
            <a:avLst/>
          </a:prstGeom>
          <a:noFill/>
          <a:ln>
            <a:noFill/>
          </a:ln>
        </p:spPr>
      </p:pic>
      <p:sp>
        <p:nvSpPr>
          <p:cNvPr id="656" name="Google Shape;656;p72"/>
          <p:cNvSpPr txBox="1"/>
          <p:nvPr/>
        </p:nvSpPr>
        <p:spPr>
          <a:xfrm>
            <a:off x="728825" y="489450"/>
            <a:ext cx="6947100" cy="77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latin typeface="Hepta Slab"/>
                <a:ea typeface="Hepta Slab"/>
                <a:cs typeface="Hepta Slab"/>
                <a:sym typeface="Hepta Slab"/>
              </a:rPr>
              <a:t>Today we learned about squares and rectangles.</a:t>
            </a:r>
            <a:endParaRPr sz="2700">
              <a:latin typeface="Hepta Slab"/>
              <a:ea typeface="Hepta Slab"/>
              <a:cs typeface="Hepta Slab"/>
              <a:sym typeface="Hepta Slab"/>
            </a:endParaRPr>
          </a:p>
        </p:txBody>
      </p:sp>
      <p:sp>
        <p:nvSpPr>
          <p:cNvPr id="657" name="Google Shape;657;p72"/>
          <p:cNvSpPr/>
          <p:nvPr/>
        </p:nvSpPr>
        <p:spPr>
          <a:xfrm flipH="1">
            <a:off x="126200" y="1609900"/>
            <a:ext cx="3791875" cy="158377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72"/>
          <p:cNvSpPr txBox="1"/>
          <p:nvPr/>
        </p:nvSpPr>
        <p:spPr>
          <a:xfrm>
            <a:off x="609350" y="1793925"/>
            <a:ext cx="27828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t>What is true about all rectangles?</a:t>
            </a:r>
            <a:endParaRPr sz="2000"/>
          </a:p>
        </p:txBody>
      </p:sp>
      <p:sp>
        <p:nvSpPr>
          <p:cNvPr id="659" name="Google Shape;659;p72"/>
          <p:cNvSpPr/>
          <p:nvPr/>
        </p:nvSpPr>
        <p:spPr>
          <a:xfrm>
            <a:off x="5215275" y="1990400"/>
            <a:ext cx="3791875" cy="158377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72"/>
          <p:cNvSpPr txBox="1"/>
          <p:nvPr/>
        </p:nvSpPr>
        <p:spPr>
          <a:xfrm flipH="1">
            <a:off x="5741200" y="2174425"/>
            <a:ext cx="27828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What is true about some rectangles, but not all rectangles?</a:t>
            </a:r>
            <a:endParaRPr sz="18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664" name="Shape 664"/>
        <p:cNvGrpSpPr/>
        <p:nvPr/>
      </p:nvGrpSpPr>
      <p:grpSpPr>
        <a:xfrm>
          <a:off x="0" y="0"/>
          <a:ext cx="0" cy="0"/>
          <a:chOff x="0" y="0"/>
          <a:chExt cx="0" cy="0"/>
        </a:xfrm>
      </p:grpSpPr>
      <p:sp>
        <p:nvSpPr>
          <p:cNvPr id="665" name="Google Shape;665;p73"/>
          <p:cNvSpPr txBox="1"/>
          <p:nvPr>
            <p:ph type="ctrTitle"/>
          </p:nvPr>
        </p:nvSpPr>
        <p:spPr>
          <a:xfrm>
            <a:off x="1440900" y="1522075"/>
            <a:ext cx="6262200" cy="12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Put Together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Flat Shapes</a:t>
            </a:r>
            <a:endParaRPr sz="4400">
              <a:solidFill>
                <a:srgbClr val="434343"/>
              </a:solidFill>
              <a:latin typeface="Hepta Slab"/>
              <a:ea typeface="Hepta Slab"/>
              <a:cs typeface="Hepta Slab"/>
              <a:sym typeface="Hepta Slab"/>
            </a:endParaRPr>
          </a:p>
        </p:txBody>
      </p:sp>
      <p:sp>
        <p:nvSpPr>
          <p:cNvPr id="666" name="Google Shape;666;p73"/>
          <p:cNvSpPr txBox="1"/>
          <p:nvPr/>
        </p:nvSpPr>
        <p:spPr>
          <a:xfrm>
            <a:off x="2897675" y="2842725"/>
            <a:ext cx="6309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build a new shape from smaller shapes.</a:t>
            </a:r>
            <a:endParaRPr>
              <a:latin typeface="Quicksand"/>
              <a:ea typeface="Quicksand"/>
              <a:cs typeface="Quicksand"/>
              <a:sym typeface="Quicksand"/>
            </a:endParaRPr>
          </a:p>
        </p:txBody>
      </p:sp>
      <p:sp>
        <p:nvSpPr>
          <p:cNvPr id="667" name="Google Shape;667;p73"/>
          <p:cNvSpPr/>
          <p:nvPr/>
        </p:nvSpPr>
        <p:spPr>
          <a:xfrm>
            <a:off x="2423600" y="2842725"/>
            <a:ext cx="387161" cy="388294"/>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73"/>
          <p:cNvSpPr txBox="1"/>
          <p:nvPr/>
        </p:nvSpPr>
        <p:spPr>
          <a:xfrm>
            <a:off x="0" y="4834325"/>
            <a:ext cx="34776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1.G.A.2</a:t>
            </a:r>
            <a:endParaRPr sz="1100">
              <a:latin typeface="Quicksand"/>
              <a:ea typeface="Quicksand"/>
              <a:cs typeface="Quicksand"/>
              <a:sym typeface="Quicksand"/>
            </a:endParaRPr>
          </a:p>
        </p:txBody>
      </p:sp>
      <p:sp>
        <p:nvSpPr>
          <p:cNvPr id="669" name="Google Shape;669;p73"/>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3" name="Shape 673"/>
        <p:cNvGrpSpPr/>
        <p:nvPr/>
      </p:nvGrpSpPr>
      <p:grpSpPr>
        <a:xfrm>
          <a:off x="0" y="0"/>
          <a:ext cx="0" cy="0"/>
          <a:chOff x="0" y="0"/>
          <a:chExt cx="0" cy="0"/>
        </a:xfrm>
      </p:grpSpPr>
      <p:sp>
        <p:nvSpPr>
          <p:cNvPr id="674" name="Google Shape;674;p74"/>
          <p:cNvSpPr txBox="1"/>
          <p:nvPr>
            <p:ph type="ctrTitle"/>
          </p:nvPr>
        </p:nvSpPr>
        <p:spPr>
          <a:xfrm>
            <a:off x="335025" y="658750"/>
            <a:ext cx="78090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Notice and Wonder: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Dogs</a:t>
            </a:r>
            <a:endParaRPr b="0" sz="2700">
              <a:solidFill>
                <a:srgbClr val="595959"/>
              </a:solidFill>
              <a:latin typeface="Hepta Slab"/>
              <a:ea typeface="Hepta Slab"/>
              <a:cs typeface="Hepta Slab"/>
              <a:sym typeface="Hepta Slab"/>
            </a:endParaRPr>
          </a:p>
        </p:txBody>
      </p:sp>
      <p:sp>
        <p:nvSpPr>
          <p:cNvPr id="675" name="Google Shape;675;p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76" name="Google Shape;676;p74"/>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600">
              <a:solidFill>
                <a:srgbClr val="0097A7"/>
              </a:solidFill>
              <a:latin typeface="Caveat Brush"/>
              <a:ea typeface="Caveat Brush"/>
              <a:cs typeface="Caveat Brush"/>
              <a:sym typeface="Caveat Brush"/>
            </a:endParaRPr>
          </a:p>
        </p:txBody>
      </p:sp>
      <p:sp>
        <p:nvSpPr>
          <p:cNvPr id="677" name="Google Shape;677;p74"/>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74"/>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notice?</a:t>
            </a:r>
            <a:endParaRPr b="1" sz="1900">
              <a:solidFill>
                <a:srgbClr val="434343"/>
              </a:solidFill>
              <a:latin typeface="Caveat Brush"/>
              <a:ea typeface="Caveat Brush"/>
              <a:cs typeface="Caveat Brush"/>
              <a:sym typeface="Caveat Brush"/>
            </a:endParaRPr>
          </a:p>
        </p:txBody>
      </p:sp>
      <p:sp>
        <p:nvSpPr>
          <p:cNvPr id="679" name="Google Shape;679;p74"/>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74"/>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wonder?</a:t>
            </a:r>
            <a:endParaRPr b="1" sz="1900">
              <a:solidFill>
                <a:srgbClr val="434343"/>
              </a:solidFill>
              <a:latin typeface="Caveat Brush"/>
              <a:ea typeface="Caveat Brush"/>
              <a:cs typeface="Caveat Brush"/>
              <a:sym typeface="Caveat Brush"/>
            </a:endParaRPr>
          </a:p>
        </p:txBody>
      </p:sp>
      <p:pic>
        <p:nvPicPr>
          <p:cNvPr id="681" name="Google Shape;681;p74"/>
          <p:cNvPicPr preferRelativeResize="0"/>
          <p:nvPr/>
        </p:nvPicPr>
        <p:blipFill>
          <a:blip r:embed="rId3">
            <a:alphaModFix/>
          </a:blip>
          <a:stretch>
            <a:fillRect/>
          </a:stretch>
        </p:blipFill>
        <p:spPr>
          <a:xfrm>
            <a:off x="3424349" y="1421775"/>
            <a:ext cx="2020925" cy="30247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85" name="Shape 685"/>
        <p:cNvGrpSpPr/>
        <p:nvPr/>
      </p:nvGrpSpPr>
      <p:grpSpPr>
        <a:xfrm>
          <a:off x="0" y="0"/>
          <a:ext cx="0" cy="0"/>
          <a:chOff x="0" y="0"/>
          <a:chExt cx="0" cy="0"/>
        </a:xfrm>
      </p:grpSpPr>
      <p:sp>
        <p:nvSpPr>
          <p:cNvPr id="686" name="Google Shape;686;p75"/>
          <p:cNvSpPr txBox="1"/>
          <p:nvPr>
            <p:ph type="ctrTitle"/>
          </p:nvPr>
        </p:nvSpPr>
        <p:spPr>
          <a:xfrm>
            <a:off x="921550" y="267250"/>
            <a:ext cx="69201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Build with Pattern Blocks</a:t>
            </a:r>
            <a:endParaRPr b="0" sz="2400">
              <a:solidFill>
                <a:srgbClr val="595959"/>
              </a:solidFill>
              <a:latin typeface="Hepta Slab"/>
              <a:ea typeface="Hepta Slab"/>
              <a:cs typeface="Hepta Slab"/>
              <a:sym typeface="Hepta Slab"/>
            </a:endParaRPr>
          </a:p>
        </p:txBody>
      </p:sp>
      <p:sp>
        <p:nvSpPr>
          <p:cNvPr id="687" name="Google Shape;687;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88" name="Google Shape;688;p75"/>
          <p:cNvSpPr txBox="1"/>
          <p:nvPr/>
        </p:nvSpPr>
        <p:spPr>
          <a:xfrm>
            <a:off x="522975" y="1791225"/>
            <a:ext cx="4159800" cy="18696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Use the pattern blocks to fill the outline in different ways. </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Each time, record how you filled in the shape with pictures, numbers, or words.</a:t>
            </a:r>
            <a:endParaRPr sz="1600">
              <a:latin typeface="Quicksand"/>
              <a:ea typeface="Quicksand"/>
              <a:cs typeface="Quicksand"/>
              <a:sym typeface="Quicksand"/>
            </a:endParaRPr>
          </a:p>
        </p:txBody>
      </p:sp>
      <p:sp>
        <p:nvSpPr>
          <p:cNvPr id="689" name="Google Shape;689;p75"/>
          <p:cNvSpPr txBox="1"/>
          <p:nvPr/>
        </p:nvSpPr>
        <p:spPr>
          <a:xfrm>
            <a:off x="4776100" y="1180900"/>
            <a:ext cx="3857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Fill in the hexagon in different ways using the pattern blocks. Record how you filled in the shape using drawings, numbers, or words.</a:t>
            </a:r>
            <a:endParaRPr>
              <a:latin typeface="Quicksand"/>
              <a:ea typeface="Quicksand"/>
              <a:cs typeface="Quicksand"/>
              <a:sym typeface="Quicksand"/>
            </a:endParaRPr>
          </a:p>
        </p:txBody>
      </p:sp>
      <p:pic>
        <p:nvPicPr>
          <p:cNvPr id="690" name="Google Shape;690;p75"/>
          <p:cNvPicPr preferRelativeResize="0"/>
          <p:nvPr/>
        </p:nvPicPr>
        <p:blipFill>
          <a:blip r:embed="rId3">
            <a:alphaModFix/>
          </a:blip>
          <a:stretch>
            <a:fillRect/>
          </a:stretch>
        </p:blipFill>
        <p:spPr>
          <a:xfrm>
            <a:off x="5845525" y="2025725"/>
            <a:ext cx="1856600" cy="25206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4" name="Shape 694"/>
        <p:cNvGrpSpPr/>
        <p:nvPr/>
      </p:nvGrpSpPr>
      <p:grpSpPr>
        <a:xfrm>
          <a:off x="0" y="0"/>
          <a:ext cx="0" cy="0"/>
          <a:chOff x="0" y="0"/>
          <a:chExt cx="0" cy="0"/>
        </a:xfrm>
      </p:grpSpPr>
      <p:sp>
        <p:nvSpPr>
          <p:cNvPr id="695" name="Google Shape;695;p76"/>
          <p:cNvSpPr txBox="1"/>
          <p:nvPr>
            <p:ph type="ctrTitle"/>
          </p:nvPr>
        </p:nvSpPr>
        <p:spPr>
          <a:xfrm>
            <a:off x="921550" y="267250"/>
            <a:ext cx="69201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Build with Pattern Blocks</a:t>
            </a:r>
            <a:endParaRPr b="0" sz="2400">
              <a:solidFill>
                <a:srgbClr val="595959"/>
              </a:solidFill>
              <a:latin typeface="Hepta Slab"/>
              <a:ea typeface="Hepta Slab"/>
              <a:cs typeface="Hepta Slab"/>
              <a:sym typeface="Hepta Slab"/>
            </a:endParaRPr>
          </a:p>
        </p:txBody>
      </p:sp>
      <p:sp>
        <p:nvSpPr>
          <p:cNvPr id="696" name="Google Shape;696;p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97" name="Google Shape;697;p76"/>
          <p:cNvSpPr txBox="1"/>
          <p:nvPr/>
        </p:nvSpPr>
        <p:spPr>
          <a:xfrm>
            <a:off x="522975" y="1791225"/>
            <a:ext cx="4159800" cy="18696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Use the pattern blocks to fill the outline in different ways. </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Each time, record how you filled in the shape with pictures, numbers, or words.</a:t>
            </a:r>
            <a:endParaRPr sz="1600">
              <a:latin typeface="Quicksand"/>
              <a:ea typeface="Quicksand"/>
              <a:cs typeface="Quicksand"/>
              <a:sym typeface="Quicksand"/>
            </a:endParaRPr>
          </a:p>
        </p:txBody>
      </p:sp>
      <p:sp>
        <p:nvSpPr>
          <p:cNvPr id="698" name="Google Shape;698;p76"/>
          <p:cNvSpPr txBox="1"/>
          <p:nvPr/>
        </p:nvSpPr>
        <p:spPr>
          <a:xfrm>
            <a:off x="4776100" y="1180900"/>
            <a:ext cx="3857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Fill in the hexagon in different ways using the pattern blocks. Record how you filled in the shape using drawings, numbers, or words.</a:t>
            </a:r>
            <a:endParaRPr>
              <a:latin typeface="Quicksand"/>
              <a:ea typeface="Quicksand"/>
              <a:cs typeface="Quicksand"/>
              <a:sym typeface="Quicksand"/>
            </a:endParaRPr>
          </a:p>
        </p:txBody>
      </p:sp>
      <p:pic>
        <p:nvPicPr>
          <p:cNvPr id="699" name="Google Shape;699;p76"/>
          <p:cNvPicPr preferRelativeResize="0"/>
          <p:nvPr/>
        </p:nvPicPr>
        <p:blipFill>
          <a:blip r:embed="rId3">
            <a:alphaModFix/>
          </a:blip>
          <a:stretch>
            <a:fillRect/>
          </a:stretch>
        </p:blipFill>
        <p:spPr>
          <a:xfrm>
            <a:off x="5530600" y="2135775"/>
            <a:ext cx="2604525" cy="23282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03" name="Shape 703"/>
        <p:cNvGrpSpPr/>
        <p:nvPr/>
      </p:nvGrpSpPr>
      <p:grpSpPr>
        <a:xfrm>
          <a:off x="0" y="0"/>
          <a:ext cx="0" cy="0"/>
          <a:chOff x="0" y="0"/>
          <a:chExt cx="0" cy="0"/>
        </a:xfrm>
      </p:grpSpPr>
      <p:sp>
        <p:nvSpPr>
          <p:cNvPr id="704" name="Google Shape;704;p77"/>
          <p:cNvSpPr txBox="1"/>
          <p:nvPr>
            <p:ph type="ctrTitle"/>
          </p:nvPr>
        </p:nvSpPr>
        <p:spPr>
          <a:xfrm>
            <a:off x="921550" y="267250"/>
            <a:ext cx="69201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Build with Pattern Blocks</a:t>
            </a:r>
            <a:endParaRPr b="0" sz="2400">
              <a:solidFill>
                <a:srgbClr val="595959"/>
              </a:solidFill>
              <a:latin typeface="Hepta Slab"/>
              <a:ea typeface="Hepta Slab"/>
              <a:cs typeface="Hepta Slab"/>
              <a:sym typeface="Hepta Slab"/>
            </a:endParaRPr>
          </a:p>
        </p:txBody>
      </p:sp>
      <p:sp>
        <p:nvSpPr>
          <p:cNvPr id="705" name="Google Shape;705;p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06" name="Google Shape;706;p77"/>
          <p:cNvSpPr txBox="1"/>
          <p:nvPr/>
        </p:nvSpPr>
        <p:spPr>
          <a:xfrm>
            <a:off x="522975" y="1791225"/>
            <a:ext cx="4159800" cy="18696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Use the pattern blocks to fill the outline in different ways. </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Each time, record how you filled in the shape with pictures, numbers, or words.</a:t>
            </a:r>
            <a:endParaRPr sz="1600">
              <a:latin typeface="Quicksand"/>
              <a:ea typeface="Quicksand"/>
              <a:cs typeface="Quicksand"/>
              <a:sym typeface="Quicksand"/>
            </a:endParaRPr>
          </a:p>
        </p:txBody>
      </p:sp>
      <p:sp>
        <p:nvSpPr>
          <p:cNvPr id="707" name="Google Shape;707;p77"/>
          <p:cNvSpPr txBox="1"/>
          <p:nvPr/>
        </p:nvSpPr>
        <p:spPr>
          <a:xfrm>
            <a:off x="4776100" y="1180900"/>
            <a:ext cx="3857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3</a:t>
            </a:r>
            <a:r>
              <a:rPr lang="en">
                <a:latin typeface="Quicksand"/>
                <a:ea typeface="Quicksand"/>
                <a:cs typeface="Quicksand"/>
                <a:sym typeface="Quicksand"/>
              </a:rPr>
              <a:t>. Fill in the triangle in different ways using the pattern blocks. Record how you filled in the sh</a:t>
            </a:r>
            <a:r>
              <a:rPr lang="en">
                <a:latin typeface="Quicksand"/>
                <a:ea typeface="Quicksand"/>
                <a:cs typeface="Quicksand"/>
                <a:sym typeface="Quicksand"/>
              </a:rPr>
              <a:t>ape using drawings, numbers, or words.</a:t>
            </a:r>
            <a:endParaRPr>
              <a:latin typeface="Quicksand"/>
              <a:ea typeface="Quicksand"/>
              <a:cs typeface="Quicksand"/>
              <a:sym typeface="Quicksand"/>
            </a:endParaRPr>
          </a:p>
        </p:txBody>
      </p:sp>
      <p:pic>
        <p:nvPicPr>
          <p:cNvPr id="708" name="Google Shape;708;p77"/>
          <p:cNvPicPr preferRelativeResize="0"/>
          <p:nvPr/>
        </p:nvPicPr>
        <p:blipFill>
          <a:blip r:embed="rId3">
            <a:alphaModFix/>
          </a:blip>
          <a:stretch>
            <a:fillRect/>
          </a:stretch>
        </p:blipFill>
        <p:spPr>
          <a:xfrm>
            <a:off x="5433363" y="2227600"/>
            <a:ext cx="2543175" cy="21621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2" name="Shape 712"/>
        <p:cNvGrpSpPr/>
        <p:nvPr/>
      </p:nvGrpSpPr>
      <p:grpSpPr>
        <a:xfrm>
          <a:off x="0" y="0"/>
          <a:ext cx="0" cy="0"/>
          <a:chOff x="0" y="0"/>
          <a:chExt cx="0" cy="0"/>
        </a:xfrm>
      </p:grpSpPr>
      <p:sp>
        <p:nvSpPr>
          <p:cNvPr id="713" name="Google Shape;713;p78"/>
          <p:cNvSpPr txBox="1"/>
          <p:nvPr>
            <p:ph type="ctrTitle"/>
          </p:nvPr>
        </p:nvSpPr>
        <p:spPr>
          <a:xfrm>
            <a:off x="921550" y="267250"/>
            <a:ext cx="69201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Build with Pattern Blocks</a:t>
            </a:r>
            <a:endParaRPr b="0" sz="2400">
              <a:solidFill>
                <a:srgbClr val="595959"/>
              </a:solidFill>
              <a:latin typeface="Hepta Slab"/>
              <a:ea typeface="Hepta Slab"/>
              <a:cs typeface="Hepta Slab"/>
              <a:sym typeface="Hepta Slab"/>
            </a:endParaRPr>
          </a:p>
        </p:txBody>
      </p:sp>
      <p:sp>
        <p:nvSpPr>
          <p:cNvPr id="714" name="Google Shape;714;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15" name="Google Shape;715;p78"/>
          <p:cNvSpPr txBox="1"/>
          <p:nvPr/>
        </p:nvSpPr>
        <p:spPr>
          <a:xfrm>
            <a:off x="522975" y="1791225"/>
            <a:ext cx="4159800" cy="18696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Use the pattern blocks to fill the outline in different ways. </a:t>
            </a:r>
            <a:endParaRPr sz="1600">
              <a:latin typeface="Quicksand"/>
              <a:ea typeface="Quicksand"/>
              <a:cs typeface="Quicksand"/>
              <a:sym typeface="Quicksand"/>
            </a:endParaRPr>
          </a:p>
          <a:p>
            <a:pPr indent="-330200" lvl="0" marL="457200" rtl="0" algn="l">
              <a:spcBef>
                <a:spcPts val="1000"/>
              </a:spcBef>
              <a:spcAft>
                <a:spcPts val="1000"/>
              </a:spcAft>
              <a:buSzPts val="1600"/>
              <a:buFont typeface="Quicksand"/>
              <a:buChar char="●"/>
            </a:pPr>
            <a:r>
              <a:rPr lang="en" sz="1600">
                <a:latin typeface="Quicksand"/>
                <a:ea typeface="Quicksand"/>
                <a:cs typeface="Quicksand"/>
                <a:sym typeface="Quicksand"/>
              </a:rPr>
              <a:t>Each time, record how you filled in the shape with pictures, numbers, or words.</a:t>
            </a:r>
            <a:endParaRPr sz="1600">
              <a:latin typeface="Quicksand"/>
              <a:ea typeface="Quicksand"/>
              <a:cs typeface="Quicksand"/>
              <a:sym typeface="Quicksand"/>
            </a:endParaRPr>
          </a:p>
        </p:txBody>
      </p:sp>
      <p:sp>
        <p:nvSpPr>
          <p:cNvPr id="716" name="Google Shape;716;p78"/>
          <p:cNvSpPr txBox="1"/>
          <p:nvPr/>
        </p:nvSpPr>
        <p:spPr>
          <a:xfrm>
            <a:off x="4776100" y="1180900"/>
            <a:ext cx="3857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4</a:t>
            </a:r>
            <a:r>
              <a:rPr lang="en">
                <a:latin typeface="Quicksand"/>
                <a:ea typeface="Quicksand"/>
                <a:cs typeface="Quicksand"/>
                <a:sym typeface="Quicksand"/>
              </a:rPr>
              <a:t>. Fill in the rectangle in different ways using the pattern blocks. Record how you filled in the shape using drawings, numbers, or words.</a:t>
            </a:r>
            <a:endParaRPr>
              <a:latin typeface="Quicksand"/>
              <a:ea typeface="Quicksand"/>
              <a:cs typeface="Quicksand"/>
              <a:sym typeface="Quicksand"/>
            </a:endParaRPr>
          </a:p>
        </p:txBody>
      </p:sp>
      <p:pic>
        <p:nvPicPr>
          <p:cNvPr id="717" name="Google Shape;717;p78"/>
          <p:cNvPicPr preferRelativeResize="0"/>
          <p:nvPr/>
        </p:nvPicPr>
        <p:blipFill>
          <a:blip r:embed="rId3">
            <a:alphaModFix/>
          </a:blip>
          <a:stretch>
            <a:fillRect/>
          </a:stretch>
        </p:blipFill>
        <p:spPr>
          <a:xfrm>
            <a:off x="5238100" y="2299750"/>
            <a:ext cx="2933700" cy="23050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1" name="Shape 721"/>
        <p:cNvGrpSpPr/>
        <p:nvPr/>
      </p:nvGrpSpPr>
      <p:grpSpPr>
        <a:xfrm>
          <a:off x="0" y="0"/>
          <a:ext cx="0" cy="0"/>
          <a:chOff x="0" y="0"/>
          <a:chExt cx="0" cy="0"/>
        </a:xfrm>
      </p:grpSpPr>
      <p:sp>
        <p:nvSpPr>
          <p:cNvPr id="722" name="Google Shape;722;p79"/>
          <p:cNvSpPr txBox="1"/>
          <p:nvPr>
            <p:ph type="ctrTitle"/>
          </p:nvPr>
        </p:nvSpPr>
        <p:spPr>
          <a:xfrm>
            <a:off x="921550" y="267250"/>
            <a:ext cx="69201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Shape Pictures</a:t>
            </a:r>
            <a:endParaRPr b="0" sz="2400">
              <a:solidFill>
                <a:srgbClr val="595959"/>
              </a:solidFill>
              <a:latin typeface="Hepta Slab"/>
              <a:ea typeface="Hepta Slab"/>
              <a:cs typeface="Hepta Slab"/>
              <a:sym typeface="Hepta Slab"/>
            </a:endParaRPr>
          </a:p>
        </p:txBody>
      </p:sp>
      <p:sp>
        <p:nvSpPr>
          <p:cNvPr id="723" name="Google Shape;723;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24" name="Google Shape;724;p79"/>
          <p:cNvSpPr txBox="1"/>
          <p:nvPr/>
        </p:nvSpPr>
        <p:spPr>
          <a:xfrm>
            <a:off x="536550" y="1376625"/>
            <a:ext cx="8070900" cy="25320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Font typeface="Quicksand"/>
              <a:buChar char="●"/>
            </a:pPr>
            <a:r>
              <a:rPr lang="en" sz="1700">
                <a:latin typeface="Quicksand"/>
                <a:ea typeface="Quicksand"/>
                <a:cs typeface="Quicksand"/>
                <a:sym typeface="Quicksand"/>
              </a:rPr>
              <a:t>Use the pattern blocks to build a new shape. </a:t>
            </a:r>
            <a:endParaRPr sz="1700">
              <a:latin typeface="Quicksand"/>
              <a:ea typeface="Quicksand"/>
              <a:cs typeface="Quicksand"/>
              <a:sym typeface="Quicksand"/>
            </a:endParaRPr>
          </a:p>
          <a:p>
            <a:pPr indent="-336550" lvl="0" marL="457200" rtl="0" algn="l">
              <a:spcBef>
                <a:spcPts val="1000"/>
              </a:spcBef>
              <a:spcAft>
                <a:spcPts val="0"/>
              </a:spcAft>
              <a:buSzPts val="1700"/>
              <a:buFont typeface="Quicksand"/>
              <a:buChar char="●"/>
            </a:pPr>
            <a:r>
              <a:rPr lang="en" sz="1700">
                <a:latin typeface="Quicksand"/>
                <a:ea typeface="Quicksand"/>
                <a:cs typeface="Quicksand"/>
                <a:sym typeface="Quicksand"/>
              </a:rPr>
              <a:t>Your new shape can be whatever you want. </a:t>
            </a:r>
            <a:endParaRPr sz="1700">
              <a:latin typeface="Quicksand"/>
              <a:ea typeface="Quicksand"/>
              <a:cs typeface="Quicksand"/>
              <a:sym typeface="Quicksand"/>
            </a:endParaRPr>
          </a:p>
          <a:p>
            <a:pPr indent="-336550" lvl="1" marL="914400" rtl="0" algn="l">
              <a:spcBef>
                <a:spcPts val="1000"/>
              </a:spcBef>
              <a:spcAft>
                <a:spcPts val="0"/>
              </a:spcAft>
              <a:buSzPts val="1700"/>
              <a:buFont typeface="Quicksand"/>
              <a:buChar char="○"/>
            </a:pPr>
            <a:r>
              <a:rPr lang="en" sz="1700">
                <a:latin typeface="Quicksand"/>
                <a:ea typeface="Quicksand"/>
                <a:cs typeface="Quicksand"/>
                <a:sym typeface="Quicksand"/>
              </a:rPr>
              <a:t>It can be an object, an animal, or a thing. </a:t>
            </a:r>
            <a:endParaRPr sz="1700">
              <a:latin typeface="Quicksand"/>
              <a:ea typeface="Quicksand"/>
              <a:cs typeface="Quicksand"/>
              <a:sym typeface="Quicksand"/>
            </a:endParaRPr>
          </a:p>
          <a:p>
            <a:pPr indent="-336550" lvl="0" marL="457200" rtl="0" algn="l">
              <a:spcBef>
                <a:spcPts val="1000"/>
              </a:spcBef>
              <a:spcAft>
                <a:spcPts val="0"/>
              </a:spcAft>
              <a:buSzPts val="1700"/>
              <a:buFont typeface="Quicksand"/>
              <a:buChar char="●"/>
            </a:pPr>
            <a:r>
              <a:rPr lang="en" sz="1700">
                <a:latin typeface="Quicksand"/>
                <a:ea typeface="Quicksand"/>
                <a:cs typeface="Quicksand"/>
                <a:sym typeface="Quicksand"/>
              </a:rPr>
              <a:t>After you build your shape, trace it and count the number of pattern blocks you used. </a:t>
            </a:r>
            <a:endParaRPr sz="1700">
              <a:latin typeface="Quicksand"/>
              <a:ea typeface="Quicksand"/>
              <a:cs typeface="Quicksand"/>
              <a:sym typeface="Quicksand"/>
            </a:endParaRPr>
          </a:p>
          <a:p>
            <a:pPr indent="-336550" lvl="0" marL="457200" rtl="0" algn="l">
              <a:spcBef>
                <a:spcPts val="1000"/>
              </a:spcBef>
              <a:spcAft>
                <a:spcPts val="0"/>
              </a:spcAft>
              <a:buSzPts val="1700"/>
              <a:buFont typeface="Quicksand"/>
              <a:buChar char="●"/>
            </a:pPr>
            <a:r>
              <a:rPr lang="en" sz="1700">
                <a:latin typeface="Quicksand"/>
                <a:ea typeface="Quicksand"/>
                <a:cs typeface="Quicksand"/>
                <a:sym typeface="Quicksand"/>
              </a:rPr>
              <a:t>Then build the same shape using different blocks, trace your shape, and count the blocks.</a:t>
            </a:r>
            <a:endParaRPr sz="1700">
              <a:latin typeface="Quicksand"/>
              <a:ea typeface="Quicksand"/>
              <a:cs typeface="Quicksand"/>
              <a:sym typeface="Quicksand"/>
            </a:endParaRPr>
          </a:p>
          <a:p>
            <a:pPr indent="0" lvl="0" marL="0" rtl="0" algn="l">
              <a:spcBef>
                <a:spcPts val="1000"/>
              </a:spcBef>
              <a:spcAft>
                <a:spcPts val="1000"/>
              </a:spcAft>
              <a:buNone/>
            </a:pPr>
            <a:r>
              <a:t/>
            </a:r>
            <a:endParaRPr sz="1700">
              <a:latin typeface="Quicksand"/>
              <a:ea typeface="Quicksand"/>
              <a:cs typeface="Quicksand"/>
              <a:sym typeface="Quicksand"/>
            </a:endParaRPr>
          </a:p>
        </p:txBody>
      </p:sp>
      <p:pic>
        <p:nvPicPr>
          <p:cNvPr id="725" name="Google Shape;725;p79"/>
          <p:cNvPicPr preferRelativeResize="0"/>
          <p:nvPr/>
        </p:nvPicPr>
        <p:blipFill>
          <a:blip r:embed="rId3">
            <a:alphaModFix/>
          </a:blip>
          <a:stretch>
            <a:fillRect/>
          </a:stretch>
        </p:blipFill>
        <p:spPr>
          <a:xfrm>
            <a:off x="5944550" y="856663"/>
            <a:ext cx="2019300" cy="15144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9" name="Shape 729"/>
        <p:cNvGrpSpPr/>
        <p:nvPr/>
      </p:nvGrpSpPr>
      <p:grpSpPr>
        <a:xfrm>
          <a:off x="0" y="0"/>
          <a:ext cx="0" cy="0"/>
          <a:chOff x="0" y="0"/>
          <a:chExt cx="0" cy="0"/>
        </a:xfrm>
      </p:grpSpPr>
      <p:sp>
        <p:nvSpPr>
          <p:cNvPr id="730" name="Google Shape;730;p8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731" name="Google Shape;731;p80"/>
          <p:cNvPicPr preferRelativeResize="0"/>
          <p:nvPr/>
        </p:nvPicPr>
        <p:blipFill>
          <a:blip r:embed="rId3">
            <a:alphaModFix/>
          </a:blip>
          <a:stretch>
            <a:fillRect/>
          </a:stretch>
        </p:blipFill>
        <p:spPr>
          <a:xfrm>
            <a:off x="5415873" y="2913900"/>
            <a:ext cx="1838600" cy="1626800"/>
          </a:xfrm>
          <a:prstGeom prst="rect">
            <a:avLst/>
          </a:prstGeom>
          <a:noFill/>
          <a:ln>
            <a:noFill/>
          </a:ln>
        </p:spPr>
      </p:pic>
      <p:sp>
        <p:nvSpPr>
          <p:cNvPr id="732" name="Google Shape;732;p80"/>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733" name="Google Shape;733;p80"/>
          <p:cNvSpPr/>
          <p:nvPr/>
        </p:nvSpPr>
        <p:spPr>
          <a:xfrm flipH="1">
            <a:off x="591333" y="2040000"/>
            <a:ext cx="4458967" cy="176375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80"/>
          <p:cNvSpPr txBox="1"/>
          <p:nvPr/>
        </p:nvSpPr>
        <p:spPr>
          <a:xfrm flipH="1">
            <a:off x="1226955" y="2216841"/>
            <a:ext cx="3306000" cy="141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Caveat Brush"/>
                <a:ea typeface="Caveat Brush"/>
                <a:cs typeface="Caveat Brush"/>
                <a:sym typeface="Caveat Brush"/>
              </a:rPr>
              <a:t>Let’s reflect on the work we did in this section with shapes. First you will think on your own. Then you will share your ideas with a partner</a:t>
            </a:r>
            <a:endParaRPr sz="1600">
              <a:latin typeface="Caveat Brush"/>
              <a:ea typeface="Caveat Brush"/>
              <a:cs typeface="Caveat Brush"/>
              <a:sym typeface="Caveat Brush"/>
            </a:endParaRPr>
          </a:p>
        </p:txBody>
      </p:sp>
      <p:sp>
        <p:nvSpPr>
          <p:cNvPr id="735" name="Google Shape;735;p80"/>
          <p:cNvSpPr txBox="1"/>
          <p:nvPr/>
        </p:nvSpPr>
        <p:spPr>
          <a:xfrm>
            <a:off x="787275" y="577325"/>
            <a:ext cx="71562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Love Ya Like A Sister"/>
                <a:ea typeface="Love Ya Like A Sister"/>
                <a:cs typeface="Love Ya Like A Sister"/>
                <a:sym typeface="Love Ya Like A Sister"/>
              </a:rPr>
              <a:t>The most important thing to remember about shapes is…</a:t>
            </a:r>
            <a:endParaRPr sz="3000">
              <a:latin typeface="Love Ya Like A Sister"/>
              <a:ea typeface="Love Ya Like A Sister"/>
              <a:cs typeface="Love Ya Like A Sister"/>
              <a:sym typeface="Love Ya Like A Siste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39" name="Shape 739"/>
        <p:cNvGrpSpPr/>
        <p:nvPr/>
      </p:nvGrpSpPr>
      <p:grpSpPr>
        <a:xfrm>
          <a:off x="0" y="0"/>
          <a:ext cx="0" cy="0"/>
          <a:chOff x="0" y="0"/>
          <a:chExt cx="0" cy="0"/>
        </a:xfrm>
      </p:grpSpPr>
      <p:sp>
        <p:nvSpPr>
          <p:cNvPr id="740" name="Google Shape;740;p8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41" name="Google Shape;741;p81"/>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742" name="Google Shape;742;p8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743" name="Google Shape;743;p81"/>
          <p:cNvSpPr txBox="1"/>
          <p:nvPr/>
        </p:nvSpPr>
        <p:spPr>
          <a:xfrm>
            <a:off x="1229875" y="2676775"/>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744" name="Google Shape;744;p81"/>
          <p:cNvSpPr txBox="1"/>
          <p:nvPr/>
        </p:nvSpPr>
        <p:spPr>
          <a:xfrm>
            <a:off x="2625300" y="356500"/>
            <a:ext cx="36756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Hepta Slab"/>
                <a:ea typeface="Hepta Slab"/>
                <a:cs typeface="Hepta Slab"/>
                <a:sym typeface="Hepta Slab"/>
              </a:rPr>
              <a:t>Lesson 7 Summary</a:t>
            </a:r>
            <a:endParaRPr sz="2500">
              <a:latin typeface="Hepta Slab"/>
              <a:ea typeface="Hepta Slab"/>
              <a:cs typeface="Hepta Slab"/>
              <a:sym typeface="Hepta Slab"/>
            </a:endParaRPr>
          </a:p>
        </p:txBody>
      </p:sp>
      <p:sp>
        <p:nvSpPr>
          <p:cNvPr id="745" name="Google Shape;745;p81"/>
          <p:cNvSpPr txBox="1"/>
          <p:nvPr/>
        </p:nvSpPr>
        <p:spPr>
          <a:xfrm>
            <a:off x="607275" y="1061950"/>
            <a:ext cx="3355200" cy="3324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We learned about solid shapes.</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We learned about flat shapes.</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p:txBody>
      </p:sp>
      <p:pic>
        <p:nvPicPr>
          <p:cNvPr id="746" name="Google Shape;746;p81"/>
          <p:cNvPicPr preferRelativeResize="0"/>
          <p:nvPr/>
        </p:nvPicPr>
        <p:blipFill>
          <a:blip r:embed="rId3">
            <a:alphaModFix/>
          </a:blip>
          <a:stretch>
            <a:fillRect/>
          </a:stretch>
        </p:blipFill>
        <p:spPr>
          <a:xfrm>
            <a:off x="1116237" y="3080824"/>
            <a:ext cx="2086477" cy="926800"/>
          </a:xfrm>
          <a:prstGeom prst="rect">
            <a:avLst/>
          </a:prstGeom>
          <a:noFill/>
          <a:ln>
            <a:noFill/>
          </a:ln>
        </p:spPr>
      </p:pic>
      <p:pic>
        <p:nvPicPr>
          <p:cNvPr id="747" name="Google Shape;747;p81"/>
          <p:cNvPicPr preferRelativeResize="0"/>
          <p:nvPr/>
        </p:nvPicPr>
        <p:blipFill>
          <a:blip r:embed="rId4">
            <a:alphaModFix/>
          </a:blip>
          <a:stretch>
            <a:fillRect/>
          </a:stretch>
        </p:blipFill>
        <p:spPr>
          <a:xfrm>
            <a:off x="1175901" y="1545888"/>
            <a:ext cx="2217954" cy="841500"/>
          </a:xfrm>
          <a:prstGeom prst="rect">
            <a:avLst/>
          </a:prstGeom>
          <a:noFill/>
          <a:ln>
            <a:noFill/>
          </a:ln>
        </p:spPr>
      </p:pic>
      <p:sp>
        <p:nvSpPr>
          <p:cNvPr id="748" name="Google Shape;748;p81"/>
          <p:cNvSpPr txBox="1"/>
          <p:nvPr/>
        </p:nvSpPr>
        <p:spPr>
          <a:xfrm>
            <a:off x="4853475" y="1563600"/>
            <a:ext cx="3596700" cy="2016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We described and named shapes.</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This shape is a triangle because it has 3 straight sides. It is pointy.</a:t>
            </a:r>
            <a:endParaRPr sz="1700">
              <a:latin typeface="Quicksand"/>
              <a:ea typeface="Quicksand"/>
              <a:cs typeface="Quicksand"/>
              <a:sym typeface="Quicksand"/>
            </a:endParaRPr>
          </a:p>
        </p:txBody>
      </p:sp>
      <p:pic>
        <p:nvPicPr>
          <p:cNvPr id="749" name="Google Shape;749;p81"/>
          <p:cNvPicPr preferRelativeResize="0"/>
          <p:nvPr/>
        </p:nvPicPr>
        <p:blipFill>
          <a:blip r:embed="rId5">
            <a:alphaModFix/>
          </a:blip>
          <a:stretch>
            <a:fillRect/>
          </a:stretch>
        </p:blipFill>
        <p:spPr>
          <a:xfrm>
            <a:off x="6093900" y="1587825"/>
            <a:ext cx="1273311" cy="4270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53" name="Shape 753"/>
        <p:cNvGrpSpPr/>
        <p:nvPr/>
      </p:nvGrpSpPr>
      <p:grpSpPr>
        <a:xfrm>
          <a:off x="0" y="0"/>
          <a:ext cx="0" cy="0"/>
          <a:chOff x="0" y="0"/>
          <a:chExt cx="0" cy="0"/>
        </a:xfrm>
      </p:grpSpPr>
      <p:sp>
        <p:nvSpPr>
          <p:cNvPr id="754" name="Google Shape;754;p8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55" name="Google Shape;755;p82"/>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756" name="Google Shape;756;p8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757" name="Google Shape;757;p82"/>
          <p:cNvSpPr txBox="1"/>
          <p:nvPr/>
        </p:nvSpPr>
        <p:spPr>
          <a:xfrm>
            <a:off x="1229875" y="2676775"/>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758" name="Google Shape;758;p82"/>
          <p:cNvSpPr txBox="1"/>
          <p:nvPr/>
        </p:nvSpPr>
        <p:spPr>
          <a:xfrm>
            <a:off x="2625300" y="356500"/>
            <a:ext cx="36756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Hepta Slab"/>
                <a:ea typeface="Hepta Slab"/>
                <a:cs typeface="Hepta Slab"/>
                <a:sym typeface="Hepta Slab"/>
              </a:rPr>
              <a:t>Lesson 7 Summary</a:t>
            </a:r>
            <a:endParaRPr sz="2500">
              <a:latin typeface="Hepta Slab"/>
              <a:ea typeface="Hepta Slab"/>
              <a:cs typeface="Hepta Slab"/>
              <a:sym typeface="Hepta Slab"/>
            </a:endParaRPr>
          </a:p>
        </p:txBody>
      </p:sp>
      <p:sp>
        <p:nvSpPr>
          <p:cNvPr id="759" name="Google Shape;759;p82"/>
          <p:cNvSpPr txBox="1"/>
          <p:nvPr/>
        </p:nvSpPr>
        <p:spPr>
          <a:xfrm>
            <a:off x="567925" y="953700"/>
            <a:ext cx="84441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These shapes are all rectangles because they have 4 sides and 4 square corners.</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We built larger shapes from smaller shapes.</a:t>
            </a:r>
            <a:endParaRPr sz="1700">
              <a:latin typeface="Quicksand"/>
              <a:ea typeface="Quicksand"/>
              <a:cs typeface="Quicksand"/>
              <a:sym typeface="Quicksand"/>
            </a:endParaRPr>
          </a:p>
          <a:p>
            <a:pPr indent="0" lvl="0" marL="1371600" rtl="0" algn="l">
              <a:spcBef>
                <a:spcPts val="0"/>
              </a:spcBef>
              <a:spcAft>
                <a:spcPts val="0"/>
              </a:spcAft>
              <a:buNone/>
            </a:pPr>
            <a:r>
              <a:t/>
            </a:r>
            <a:endParaRPr sz="1700">
              <a:latin typeface="Quicksand"/>
              <a:ea typeface="Quicksand"/>
              <a:cs typeface="Quicksand"/>
              <a:sym typeface="Quicksand"/>
            </a:endParaRPr>
          </a:p>
        </p:txBody>
      </p:sp>
      <p:pic>
        <p:nvPicPr>
          <p:cNvPr id="760" name="Google Shape;760;p82"/>
          <p:cNvPicPr preferRelativeResize="0"/>
          <p:nvPr/>
        </p:nvPicPr>
        <p:blipFill>
          <a:blip r:embed="rId3">
            <a:alphaModFix/>
          </a:blip>
          <a:stretch>
            <a:fillRect/>
          </a:stretch>
        </p:blipFill>
        <p:spPr>
          <a:xfrm>
            <a:off x="3569282" y="1368594"/>
            <a:ext cx="1787633" cy="1734900"/>
          </a:xfrm>
          <a:prstGeom prst="rect">
            <a:avLst/>
          </a:prstGeom>
          <a:noFill/>
          <a:ln>
            <a:noFill/>
          </a:ln>
        </p:spPr>
      </p:pic>
      <p:pic>
        <p:nvPicPr>
          <p:cNvPr id="761" name="Google Shape;761;p82"/>
          <p:cNvPicPr preferRelativeResize="0"/>
          <p:nvPr/>
        </p:nvPicPr>
        <p:blipFill>
          <a:blip r:embed="rId4">
            <a:alphaModFix/>
          </a:blip>
          <a:stretch>
            <a:fillRect/>
          </a:stretch>
        </p:blipFill>
        <p:spPr>
          <a:xfrm>
            <a:off x="2693775" y="3725250"/>
            <a:ext cx="3695282" cy="8415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65" name="Shape 765"/>
        <p:cNvGrpSpPr/>
        <p:nvPr/>
      </p:nvGrpSpPr>
      <p:grpSpPr>
        <a:xfrm>
          <a:off x="0" y="0"/>
          <a:ext cx="0" cy="0"/>
          <a:chOff x="0" y="0"/>
          <a:chExt cx="0" cy="0"/>
        </a:xfrm>
      </p:grpSpPr>
      <p:sp>
        <p:nvSpPr>
          <p:cNvPr id="766" name="Google Shape;766;p83"/>
          <p:cNvSpPr txBox="1"/>
          <p:nvPr>
            <p:ph type="ctrTitle"/>
          </p:nvPr>
        </p:nvSpPr>
        <p:spPr>
          <a:xfrm>
            <a:off x="1175400" y="1443575"/>
            <a:ext cx="6793200" cy="1038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latin typeface="Hepta Slab"/>
                <a:ea typeface="Hepta Slab"/>
                <a:cs typeface="Hepta Slab"/>
                <a:sym typeface="Hepta Slab"/>
              </a:rPr>
              <a:t>Center Day 1</a:t>
            </a:r>
            <a:endParaRPr sz="4100">
              <a:latin typeface="Hepta Slab"/>
              <a:ea typeface="Hepta Slab"/>
              <a:cs typeface="Hepta Slab"/>
              <a:sym typeface="Hepta Slab"/>
            </a:endParaRPr>
          </a:p>
        </p:txBody>
      </p:sp>
      <p:sp>
        <p:nvSpPr>
          <p:cNvPr id="767" name="Google Shape;767;p83"/>
          <p:cNvSpPr txBox="1"/>
          <p:nvPr/>
        </p:nvSpPr>
        <p:spPr>
          <a:xfrm>
            <a:off x="2817100" y="2635600"/>
            <a:ext cx="4812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describe and draw geometric shapes.</a:t>
            </a:r>
            <a:endParaRPr>
              <a:latin typeface="Quicksand"/>
              <a:ea typeface="Quicksand"/>
              <a:cs typeface="Quicksand"/>
              <a:sym typeface="Quicksand"/>
            </a:endParaRPr>
          </a:p>
        </p:txBody>
      </p:sp>
      <p:sp>
        <p:nvSpPr>
          <p:cNvPr id="768" name="Google Shape;768;p83"/>
          <p:cNvSpPr/>
          <p:nvPr/>
        </p:nvSpPr>
        <p:spPr>
          <a:xfrm>
            <a:off x="2311027" y="2635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8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1.G.A.1, 1.OA.C.6</a:t>
            </a:r>
            <a:endParaRPr sz="1100">
              <a:latin typeface="Quicksand"/>
              <a:ea typeface="Quicksand"/>
              <a:cs typeface="Quicksand"/>
              <a:sym typeface="Quicksand"/>
            </a:endParaRPr>
          </a:p>
        </p:txBody>
      </p:sp>
      <p:sp>
        <p:nvSpPr>
          <p:cNvPr id="770" name="Google Shape;770;p83"/>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74" name="Shape 774"/>
        <p:cNvGrpSpPr/>
        <p:nvPr/>
      </p:nvGrpSpPr>
      <p:grpSpPr>
        <a:xfrm>
          <a:off x="0" y="0"/>
          <a:ext cx="0" cy="0"/>
          <a:chOff x="0" y="0"/>
          <a:chExt cx="0" cy="0"/>
        </a:xfrm>
      </p:grpSpPr>
      <p:sp>
        <p:nvSpPr>
          <p:cNvPr id="775" name="Google Shape;775;p84"/>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84"/>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t>
            </a:r>
            <a:r>
              <a:rPr lang="en" sz="2800">
                <a:solidFill>
                  <a:srgbClr val="595959"/>
                </a:solidFill>
                <a:latin typeface="Hepta Slab"/>
                <a:ea typeface="Hepta Slab"/>
                <a:cs typeface="Hepta Slab"/>
                <a:sym typeface="Hepta Slab"/>
              </a:rPr>
              <a:t>Add 3 Numbers</a:t>
            </a:r>
            <a:endParaRPr b="0" sz="2800">
              <a:solidFill>
                <a:srgbClr val="595959"/>
              </a:solidFill>
              <a:latin typeface="Hepta Slab"/>
              <a:ea typeface="Hepta Slab"/>
              <a:cs typeface="Hepta Slab"/>
              <a:sym typeface="Hepta Slab"/>
            </a:endParaRPr>
          </a:p>
        </p:txBody>
      </p:sp>
      <p:sp>
        <p:nvSpPr>
          <p:cNvPr id="777" name="Google Shape;777;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78" name="Google Shape;778;p84"/>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779" name="Google Shape;779;p84"/>
          <p:cNvPicPr preferRelativeResize="0"/>
          <p:nvPr/>
        </p:nvPicPr>
        <p:blipFill>
          <a:blip r:embed="rId3">
            <a:alphaModFix/>
          </a:blip>
          <a:stretch>
            <a:fillRect/>
          </a:stretch>
        </p:blipFill>
        <p:spPr>
          <a:xfrm>
            <a:off x="3382901" y="2203375"/>
            <a:ext cx="4286250" cy="11430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3" name="Shape 783"/>
        <p:cNvGrpSpPr/>
        <p:nvPr/>
      </p:nvGrpSpPr>
      <p:grpSpPr>
        <a:xfrm>
          <a:off x="0" y="0"/>
          <a:ext cx="0" cy="0"/>
          <a:chOff x="0" y="0"/>
          <a:chExt cx="0" cy="0"/>
        </a:xfrm>
      </p:grpSpPr>
      <p:sp>
        <p:nvSpPr>
          <p:cNvPr id="784" name="Google Shape;784;p85"/>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85"/>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Add 3 Numbers</a:t>
            </a:r>
            <a:endParaRPr b="0" sz="2800">
              <a:solidFill>
                <a:srgbClr val="595959"/>
              </a:solidFill>
              <a:latin typeface="Hepta Slab"/>
              <a:ea typeface="Hepta Slab"/>
              <a:cs typeface="Hepta Slab"/>
              <a:sym typeface="Hepta Slab"/>
            </a:endParaRPr>
          </a:p>
        </p:txBody>
      </p:sp>
      <p:sp>
        <p:nvSpPr>
          <p:cNvPr id="786" name="Google Shape;786;p8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87" name="Google Shape;787;p85"/>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788" name="Google Shape;788;p85"/>
          <p:cNvPicPr preferRelativeResize="0"/>
          <p:nvPr/>
        </p:nvPicPr>
        <p:blipFill>
          <a:blip r:embed="rId3">
            <a:alphaModFix/>
          </a:blip>
          <a:stretch>
            <a:fillRect/>
          </a:stretch>
        </p:blipFill>
        <p:spPr>
          <a:xfrm>
            <a:off x="3343526" y="2019300"/>
            <a:ext cx="4076700" cy="11049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2" name="Shape 792"/>
        <p:cNvGrpSpPr/>
        <p:nvPr/>
      </p:nvGrpSpPr>
      <p:grpSpPr>
        <a:xfrm>
          <a:off x="0" y="0"/>
          <a:ext cx="0" cy="0"/>
          <a:chOff x="0" y="0"/>
          <a:chExt cx="0" cy="0"/>
        </a:xfrm>
      </p:grpSpPr>
      <p:sp>
        <p:nvSpPr>
          <p:cNvPr id="793" name="Google Shape;793;p86"/>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86"/>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Add 3 Numbers</a:t>
            </a:r>
            <a:endParaRPr b="0" sz="2800">
              <a:solidFill>
                <a:srgbClr val="595959"/>
              </a:solidFill>
              <a:latin typeface="Hepta Slab"/>
              <a:ea typeface="Hepta Slab"/>
              <a:cs typeface="Hepta Slab"/>
              <a:sym typeface="Hepta Slab"/>
            </a:endParaRPr>
          </a:p>
        </p:txBody>
      </p:sp>
      <p:sp>
        <p:nvSpPr>
          <p:cNvPr id="795" name="Google Shape;795;p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96" name="Google Shape;796;p86"/>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797" name="Google Shape;797;p86"/>
          <p:cNvPicPr preferRelativeResize="0"/>
          <p:nvPr/>
        </p:nvPicPr>
        <p:blipFill>
          <a:blip r:embed="rId3">
            <a:alphaModFix/>
          </a:blip>
          <a:stretch>
            <a:fillRect/>
          </a:stretch>
        </p:blipFill>
        <p:spPr>
          <a:xfrm>
            <a:off x="3282976" y="2203375"/>
            <a:ext cx="4000500" cy="9906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01" name="Shape 801"/>
        <p:cNvGrpSpPr/>
        <p:nvPr/>
      </p:nvGrpSpPr>
      <p:grpSpPr>
        <a:xfrm>
          <a:off x="0" y="0"/>
          <a:ext cx="0" cy="0"/>
          <a:chOff x="0" y="0"/>
          <a:chExt cx="0" cy="0"/>
        </a:xfrm>
      </p:grpSpPr>
      <p:sp>
        <p:nvSpPr>
          <p:cNvPr id="802" name="Google Shape;802;p87"/>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87"/>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Add 3 Numbers</a:t>
            </a:r>
            <a:endParaRPr b="0" sz="2800">
              <a:solidFill>
                <a:srgbClr val="595959"/>
              </a:solidFill>
              <a:latin typeface="Hepta Slab"/>
              <a:ea typeface="Hepta Slab"/>
              <a:cs typeface="Hepta Slab"/>
              <a:sym typeface="Hepta Slab"/>
            </a:endParaRPr>
          </a:p>
        </p:txBody>
      </p:sp>
      <p:sp>
        <p:nvSpPr>
          <p:cNvPr id="804" name="Google Shape;804;p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05" name="Google Shape;805;p87"/>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806" name="Google Shape;806;p87"/>
          <p:cNvPicPr preferRelativeResize="0"/>
          <p:nvPr/>
        </p:nvPicPr>
        <p:blipFill>
          <a:blip r:embed="rId3">
            <a:alphaModFix/>
          </a:blip>
          <a:stretch>
            <a:fillRect/>
          </a:stretch>
        </p:blipFill>
        <p:spPr>
          <a:xfrm>
            <a:off x="3282976" y="2127625"/>
            <a:ext cx="4133850" cy="9906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0" name="Shape 810"/>
        <p:cNvGrpSpPr/>
        <p:nvPr/>
      </p:nvGrpSpPr>
      <p:grpSpPr>
        <a:xfrm>
          <a:off x="0" y="0"/>
          <a:ext cx="0" cy="0"/>
          <a:chOff x="0" y="0"/>
          <a:chExt cx="0" cy="0"/>
        </a:xfrm>
      </p:grpSpPr>
      <p:sp>
        <p:nvSpPr>
          <p:cNvPr id="811" name="Google Shape;811;p88"/>
          <p:cNvSpPr txBox="1"/>
          <p:nvPr>
            <p:ph type="ctrTitle"/>
          </p:nvPr>
        </p:nvSpPr>
        <p:spPr>
          <a:xfrm>
            <a:off x="383100" y="842734"/>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 Introduce Guess My Shape, Shape Flash</a:t>
            </a:r>
            <a:endParaRPr b="0" sz="3000">
              <a:solidFill>
                <a:srgbClr val="434343"/>
              </a:solidFill>
              <a:latin typeface="Hepta Slab"/>
              <a:ea typeface="Hepta Slab"/>
              <a:cs typeface="Hepta Slab"/>
              <a:sym typeface="Hepta Slab"/>
            </a:endParaRPr>
          </a:p>
        </p:txBody>
      </p:sp>
      <p:sp>
        <p:nvSpPr>
          <p:cNvPr id="812" name="Google Shape;812;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13" name="Google Shape;813;p88"/>
          <p:cNvSpPr txBox="1"/>
          <p:nvPr/>
        </p:nvSpPr>
        <p:spPr>
          <a:xfrm>
            <a:off x="383100" y="1550400"/>
            <a:ext cx="8377800" cy="295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Quicksand"/>
                <a:ea typeface="Quicksand"/>
                <a:cs typeface="Quicksand"/>
                <a:sym typeface="Quicksand"/>
              </a:rPr>
              <a:t>We are going to do an activity in which we draw the shapes we see.</a:t>
            </a:r>
            <a:endParaRPr sz="2000">
              <a:latin typeface="Quicksand"/>
              <a:ea typeface="Quicksand"/>
              <a:cs typeface="Quicksand"/>
              <a:sym typeface="Quicksand"/>
            </a:endParaRPr>
          </a:p>
          <a:p>
            <a:pPr indent="0" lvl="0" marL="0" rtl="0" algn="ctr">
              <a:spcBef>
                <a:spcPts val="0"/>
              </a:spcBef>
              <a:spcAft>
                <a:spcPts val="0"/>
              </a:spcAft>
              <a:buNone/>
            </a:pPr>
            <a:r>
              <a:t/>
            </a:r>
            <a:endParaRPr sz="2000">
              <a:latin typeface="Quicksand"/>
              <a:ea typeface="Quicksand"/>
              <a:cs typeface="Quicksand"/>
              <a:sym typeface="Quicksand"/>
            </a:endParaRPr>
          </a:p>
          <a:p>
            <a:pPr indent="-355600" lvl="0" marL="914400" rtl="0" algn="l">
              <a:spcBef>
                <a:spcPts val="0"/>
              </a:spcBef>
              <a:spcAft>
                <a:spcPts val="0"/>
              </a:spcAft>
              <a:buSzPts val="2000"/>
              <a:buFont typeface="Quicksand"/>
              <a:buChar char="●"/>
            </a:pPr>
            <a:r>
              <a:rPr lang="en" sz="2000">
                <a:latin typeface="Quicksand"/>
                <a:ea typeface="Quicksand"/>
                <a:cs typeface="Quicksand"/>
                <a:sym typeface="Quicksand"/>
              </a:rPr>
              <a:t>Draw the shape that you saw.</a:t>
            </a:r>
            <a:endParaRPr sz="2000">
              <a:latin typeface="Quicksand"/>
              <a:ea typeface="Quicksand"/>
              <a:cs typeface="Quicksand"/>
              <a:sym typeface="Quicksand"/>
            </a:endParaRPr>
          </a:p>
          <a:p>
            <a:pPr indent="-355600" lvl="0" marL="914400" rtl="0" algn="l">
              <a:spcBef>
                <a:spcPts val="0"/>
              </a:spcBef>
              <a:spcAft>
                <a:spcPts val="0"/>
              </a:spcAft>
              <a:buSzPts val="2000"/>
              <a:buFont typeface="Quicksand"/>
              <a:buChar char="●"/>
            </a:pPr>
            <a:r>
              <a:rPr lang="en" sz="2000">
                <a:latin typeface="Quicksand"/>
                <a:ea typeface="Quicksand"/>
                <a:cs typeface="Quicksand"/>
                <a:sym typeface="Quicksand"/>
              </a:rPr>
              <a:t>I’m going to flash the image again and you can revise your drawing, if needed.</a:t>
            </a:r>
            <a:endParaRPr sz="2000">
              <a:latin typeface="Quicksand"/>
              <a:ea typeface="Quicksand"/>
              <a:cs typeface="Quicksand"/>
              <a:sym typeface="Quicksand"/>
            </a:endParaRPr>
          </a:p>
          <a:p>
            <a:pPr indent="-355600" lvl="0" marL="914400" rtl="0" algn="l">
              <a:spcBef>
                <a:spcPts val="0"/>
              </a:spcBef>
              <a:spcAft>
                <a:spcPts val="0"/>
              </a:spcAft>
              <a:buSzPts val="2000"/>
              <a:buFont typeface="Quicksand"/>
              <a:buChar char="●"/>
            </a:pPr>
            <a:r>
              <a:rPr lang="en" sz="2000">
                <a:latin typeface="Quicksand"/>
                <a:ea typeface="Quicksand"/>
                <a:cs typeface="Quicksand"/>
                <a:sym typeface="Quicksand"/>
              </a:rPr>
              <a:t>Share drawings.</a:t>
            </a:r>
            <a:endParaRPr sz="2000">
              <a:latin typeface="Quicksand"/>
              <a:ea typeface="Quicksand"/>
              <a:cs typeface="Quicksand"/>
              <a:sym typeface="Quicksand"/>
            </a:endParaRPr>
          </a:p>
          <a:p>
            <a:pPr indent="-355600" lvl="0" marL="914400" rtl="0" algn="l">
              <a:spcBef>
                <a:spcPts val="0"/>
              </a:spcBef>
              <a:spcAft>
                <a:spcPts val="0"/>
              </a:spcAft>
              <a:buSzPts val="2000"/>
              <a:buFont typeface="Quicksand"/>
              <a:buChar char="●"/>
            </a:pPr>
            <a:r>
              <a:rPr lang="en" sz="2000">
                <a:latin typeface="Quicksand"/>
                <a:ea typeface="Quicksand"/>
                <a:cs typeface="Quicksand"/>
                <a:sym typeface="Quicksand"/>
              </a:rPr>
              <a:t>Who can explain how they saw the image?</a:t>
            </a:r>
            <a:endParaRPr sz="2000">
              <a:latin typeface="Quicksand"/>
              <a:ea typeface="Quicksand"/>
              <a:cs typeface="Quicksand"/>
              <a:sym typeface="Quicksand"/>
            </a:endParaRPr>
          </a:p>
          <a:p>
            <a:pPr indent="-355600" lvl="0" marL="914400" rtl="0" algn="l">
              <a:spcBef>
                <a:spcPts val="0"/>
              </a:spcBef>
              <a:spcAft>
                <a:spcPts val="0"/>
              </a:spcAft>
              <a:buSzPts val="2000"/>
              <a:buFont typeface="Quicksand"/>
              <a:buChar char="●"/>
            </a:pPr>
            <a:r>
              <a:rPr lang="en" sz="2000">
                <a:latin typeface="Quicksand"/>
                <a:ea typeface="Quicksand"/>
                <a:cs typeface="Quicksand"/>
                <a:sym typeface="Quicksand"/>
              </a:rPr>
              <a:t>You will continue this activity with your partner, taking turns flashing the shape card.</a:t>
            </a:r>
            <a:endParaRPr sz="2000">
              <a:latin typeface="Quicksand"/>
              <a:ea typeface="Quicksand"/>
              <a:cs typeface="Quicksand"/>
              <a:sym typeface="Quicksand"/>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7" name="Shape 817"/>
        <p:cNvGrpSpPr/>
        <p:nvPr/>
      </p:nvGrpSpPr>
      <p:grpSpPr>
        <a:xfrm>
          <a:off x="0" y="0"/>
          <a:ext cx="0" cy="0"/>
          <a:chOff x="0" y="0"/>
          <a:chExt cx="0" cy="0"/>
        </a:xfrm>
      </p:grpSpPr>
      <p:sp>
        <p:nvSpPr>
          <p:cNvPr id="818" name="Google Shape;818;p89"/>
          <p:cNvSpPr txBox="1"/>
          <p:nvPr>
            <p:ph type="ctrTitle"/>
          </p:nvPr>
        </p:nvSpPr>
        <p:spPr>
          <a:xfrm>
            <a:off x="403175" y="383509"/>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819" name="Google Shape;819;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20" name="Google Shape;820;p89"/>
          <p:cNvSpPr txBox="1"/>
          <p:nvPr/>
        </p:nvSpPr>
        <p:spPr>
          <a:xfrm>
            <a:off x="564200" y="1430200"/>
            <a:ext cx="2663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Guess My Shape: Draw</a:t>
            </a:r>
            <a:endParaRPr sz="1600">
              <a:latin typeface="Quicksand"/>
              <a:ea typeface="Quicksand"/>
              <a:cs typeface="Quicksand"/>
              <a:sym typeface="Quicksand"/>
            </a:endParaRPr>
          </a:p>
        </p:txBody>
      </p:sp>
      <p:sp>
        <p:nvSpPr>
          <p:cNvPr id="821" name="Google Shape;821;p89"/>
          <p:cNvSpPr txBox="1"/>
          <p:nvPr/>
        </p:nvSpPr>
        <p:spPr>
          <a:xfrm>
            <a:off x="5511875" y="1430200"/>
            <a:ext cx="266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Guess My Shape: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Shape Flash</a:t>
            </a:r>
            <a:endParaRPr sz="1600">
              <a:latin typeface="Quicksand"/>
              <a:ea typeface="Quicksand"/>
              <a:cs typeface="Quicksand"/>
              <a:sym typeface="Quicksand"/>
            </a:endParaRPr>
          </a:p>
        </p:txBody>
      </p:sp>
      <p:sp>
        <p:nvSpPr>
          <p:cNvPr id="822" name="Google Shape;822;p89"/>
          <p:cNvSpPr txBox="1"/>
          <p:nvPr/>
        </p:nvSpPr>
        <p:spPr>
          <a:xfrm>
            <a:off x="3122050" y="2894725"/>
            <a:ext cx="2663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Counting Collections</a:t>
            </a:r>
            <a:endParaRPr sz="1600">
              <a:latin typeface="Quicksand"/>
              <a:ea typeface="Quicksand"/>
              <a:cs typeface="Quicksand"/>
              <a:sym typeface="Quicksand"/>
            </a:endParaRPr>
          </a:p>
        </p:txBody>
      </p:sp>
      <p:pic>
        <p:nvPicPr>
          <p:cNvPr id="823" name="Google Shape;823;p89"/>
          <p:cNvPicPr preferRelativeResize="0"/>
          <p:nvPr/>
        </p:nvPicPr>
        <p:blipFill>
          <a:blip r:embed="rId3">
            <a:alphaModFix/>
          </a:blip>
          <a:stretch>
            <a:fillRect/>
          </a:stretch>
        </p:blipFill>
        <p:spPr>
          <a:xfrm>
            <a:off x="1141175" y="1888650"/>
            <a:ext cx="1509750" cy="1437175"/>
          </a:xfrm>
          <a:prstGeom prst="rect">
            <a:avLst/>
          </a:prstGeom>
          <a:noFill/>
          <a:ln>
            <a:noFill/>
          </a:ln>
        </p:spPr>
      </p:pic>
      <p:pic>
        <p:nvPicPr>
          <p:cNvPr id="824" name="Google Shape;824;p89"/>
          <p:cNvPicPr preferRelativeResize="0"/>
          <p:nvPr/>
        </p:nvPicPr>
        <p:blipFill>
          <a:blip r:embed="rId4">
            <a:alphaModFix/>
          </a:blip>
          <a:stretch>
            <a:fillRect/>
          </a:stretch>
        </p:blipFill>
        <p:spPr>
          <a:xfrm>
            <a:off x="6256875" y="2166125"/>
            <a:ext cx="1047750" cy="1390650"/>
          </a:xfrm>
          <a:prstGeom prst="rect">
            <a:avLst/>
          </a:prstGeom>
          <a:noFill/>
          <a:ln>
            <a:noFill/>
          </a:ln>
        </p:spPr>
      </p:pic>
      <p:pic>
        <p:nvPicPr>
          <p:cNvPr id="825" name="Google Shape;825;p89"/>
          <p:cNvPicPr preferRelativeResize="0"/>
          <p:nvPr/>
        </p:nvPicPr>
        <p:blipFill>
          <a:blip r:embed="rId5">
            <a:alphaModFix/>
          </a:blip>
          <a:stretch>
            <a:fillRect/>
          </a:stretch>
        </p:blipFill>
        <p:spPr>
          <a:xfrm>
            <a:off x="3419747" y="3386350"/>
            <a:ext cx="2068325" cy="11142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29" name="Shape 829"/>
        <p:cNvGrpSpPr/>
        <p:nvPr/>
      </p:nvGrpSpPr>
      <p:grpSpPr>
        <a:xfrm>
          <a:off x="0" y="0"/>
          <a:ext cx="0" cy="0"/>
          <a:chOff x="0" y="0"/>
          <a:chExt cx="0" cy="0"/>
        </a:xfrm>
      </p:grpSpPr>
      <p:sp>
        <p:nvSpPr>
          <p:cNvPr id="830" name="Google Shape;830;p9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31" name="Google Shape;831;p90"/>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832" name="Google Shape;832;p90"/>
          <p:cNvPicPr preferRelativeResize="0"/>
          <p:nvPr/>
        </p:nvPicPr>
        <p:blipFill>
          <a:blip r:embed="rId3">
            <a:alphaModFix/>
          </a:blip>
          <a:stretch>
            <a:fillRect/>
          </a:stretch>
        </p:blipFill>
        <p:spPr>
          <a:xfrm>
            <a:off x="3218427" y="2578650"/>
            <a:ext cx="2331825" cy="2063200"/>
          </a:xfrm>
          <a:prstGeom prst="rect">
            <a:avLst/>
          </a:prstGeom>
          <a:noFill/>
          <a:ln>
            <a:noFill/>
          </a:ln>
        </p:spPr>
      </p:pic>
      <p:sp>
        <p:nvSpPr>
          <p:cNvPr id="833" name="Google Shape;833;p90"/>
          <p:cNvSpPr txBox="1"/>
          <p:nvPr/>
        </p:nvSpPr>
        <p:spPr>
          <a:xfrm>
            <a:off x="354275" y="503625"/>
            <a:ext cx="7589100" cy="178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600">
                <a:latin typeface="Hepta Slab"/>
                <a:ea typeface="Hepta Slab"/>
                <a:cs typeface="Hepta Slab"/>
                <a:sym typeface="Hepta Slab"/>
              </a:rPr>
              <a:t>How did you and your partner work together during centers? </a:t>
            </a:r>
            <a:endParaRPr sz="2600">
              <a:latin typeface="Hepta Slab"/>
              <a:ea typeface="Hepta Slab"/>
              <a:cs typeface="Hepta Slab"/>
              <a:sym typeface="Hepta Slab"/>
            </a:endParaRPr>
          </a:p>
          <a:p>
            <a:pPr indent="0" lvl="0" marL="0" rtl="0" algn="ctr">
              <a:spcBef>
                <a:spcPts val="0"/>
              </a:spcBef>
              <a:spcAft>
                <a:spcPts val="0"/>
              </a:spcAft>
              <a:buNone/>
            </a:pPr>
            <a:r>
              <a:rPr lang="en" sz="2600">
                <a:latin typeface="Hepta Slab"/>
                <a:ea typeface="Hepta Slab"/>
                <a:cs typeface="Hepta Slab"/>
                <a:sym typeface="Hepta Slab"/>
              </a:rPr>
              <a:t>What went well? </a:t>
            </a:r>
            <a:endParaRPr sz="2600">
              <a:latin typeface="Hepta Slab"/>
              <a:ea typeface="Hepta Slab"/>
              <a:cs typeface="Hepta Slab"/>
              <a:sym typeface="Hepta Slab"/>
            </a:endParaRPr>
          </a:p>
          <a:p>
            <a:pPr indent="0" lvl="0" marL="0" rtl="0" algn="ctr">
              <a:spcBef>
                <a:spcPts val="0"/>
              </a:spcBef>
              <a:spcAft>
                <a:spcPts val="0"/>
              </a:spcAft>
              <a:buNone/>
            </a:pPr>
            <a:r>
              <a:rPr lang="en" sz="2600">
                <a:latin typeface="Hepta Slab"/>
                <a:ea typeface="Hepta Slab"/>
                <a:cs typeface="Hepta Slab"/>
                <a:sym typeface="Hepta Slab"/>
              </a:rPr>
              <a:t>What can we continue to work on?</a:t>
            </a:r>
            <a:endParaRPr sz="2600">
              <a:latin typeface="Hepta Slab"/>
              <a:ea typeface="Hepta Slab"/>
              <a:cs typeface="Hepta Slab"/>
              <a:sym typeface="Hepta Slab"/>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837" name="Shape 837"/>
        <p:cNvGrpSpPr/>
        <p:nvPr/>
      </p:nvGrpSpPr>
      <p:grpSpPr>
        <a:xfrm>
          <a:off x="0" y="0"/>
          <a:ext cx="0" cy="0"/>
          <a:chOff x="0" y="0"/>
          <a:chExt cx="0" cy="0"/>
        </a:xfrm>
      </p:grpSpPr>
      <p:sp>
        <p:nvSpPr>
          <p:cNvPr id="838" name="Google Shape;838;p91"/>
          <p:cNvSpPr txBox="1"/>
          <p:nvPr>
            <p:ph type="ctrTitle"/>
          </p:nvPr>
        </p:nvSpPr>
        <p:spPr>
          <a:xfrm>
            <a:off x="630800" y="1314475"/>
            <a:ext cx="76911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Equal Pieces</a:t>
            </a:r>
            <a:endParaRPr sz="4400">
              <a:solidFill>
                <a:srgbClr val="434343"/>
              </a:solidFill>
              <a:latin typeface="Hepta Slab"/>
              <a:ea typeface="Hepta Slab"/>
              <a:cs typeface="Hepta Slab"/>
              <a:sym typeface="Hepta Slab"/>
            </a:endParaRPr>
          </a:p>
        </p:txBody>
      </p:sp>
      <p:sp>
        <p:nvSpPr>
          <p:cNvPr id="839" name="Google Shape;839;p91"/>
          <p:cNvSpPr txBox="1"/>
          <p:nvPr/>
        </p:nvSpPr>
        <p:spPr>
          <a:xfrm>
            <a:off x="2861525" y="2742375"/>
            <a:ext cx="4798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split shapes into equal sized pieces.</a:t>
            </a:r>
            <a:endParaRPr>
              <a:latin typeface="Quicksand"/>
              <a:ea typeface="Quicksand"/>
              <a:cs typeface="Quicksand"/>
              <a:sym typeface="Quicksand"/>
            </a:endParaRPr>
          </a:p>
        </p:txBody>
      </p:sp>
      <p:sp>
        <p:nvSpPr>
          <p:cNvPr id="840" name="Google Shape;840;p91"/>
          <p:cNvSpPr/>
          <p:nvPr/>
        </p:nvSpPr>
        <p:spPr>
          <a:xfrm>
            <a:off x="2370127" y="2742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91"/>
          <p:cNvSpPr txBox="1"/>
          <p:nvPr/>
        </p:nvSpPr>
        <p:spPr>
          <a:xfrm>
            <a:off x="0" y="4834325"/>
            <a:ext cx="3129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1.G.A, 1.G.A.3</a:t>
            </a:r>
            <a:endParaRPr sz="1100">
              <a:latin typeface="Quicksand"/>
              <a:ea typeface="Quicksand"/>
              <a:cs typeface="Quicksand"/>
              <a:sym typeface="Quicksand"/>
            </a:endParaRPr>
          </a:p>
        </p:txBody>
      </p:sp>
      <p:sp>
        <p:nvSpPr>
          <p:cNvPr id="842" name="Google Shape;842;p91"/>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46" name="Shape 846"/>
        <p:cNvGrpSpPr/>
        <p:nvPr/>
      </p:nvGrpSpPr>
      <p:grpSpPr>
        <a:xfrm>
          <a:off x="0" y="0"/>
          <a:ext cx="0" cy="0"/>
          <a:chOff x="0" y="0"/>
          <a:chExt cx="0" cy="0"/>
        </a:xfrm>
      </p:grpSpPr>
      <p:sp>
        <p:nvSpPr>
          <p:cNvPr id="847" name="Google Shape;847;p92"/>
          <p:cNvSpPr txBox="1"/>
          <p:nvPr>
            <p:ph type="ctrTitle"/>
          </p:nvPr>
        </p:nvSpPr>
        <p:spPr>
          <a:xfrm>
            <a:off x="600225" y="8588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Which One Doesn’t Belong: </a:t>
            </a:r>
            <a:endParaRPr sz="28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800">
                <a:solidFill>
                  <a:srgbClr val="434343"/>
                </a:solidFill>
                <a:latin typeface="Hepta Slab"/>
                <a:ea typeface="Hepta Slab"/>
                <a:cs typeface="Hepta Slab"/>
                <a:sym typeface="Hepta Slab"/>
              </a:rPr>
              <a:t>Pieces of Shapes</a:t>
            </a:r>
            <a:endParaRPr b="0" sz="2600">
              <a:solidFill>
                <a:srgbClr val="434343"/>
              </a:solidFill>
              <a:latin typeface="Hepta Slab"/>
              <a:ea typeface="Hepta Slab"/>
              <a:cs typeface="Hepta Slab"/>
              <a:sym typeface="Hepta Slab"/>
            </a:endParaRPr>
          </a:p>
        </p:txBody>
      </p:sp>
      <p:sp>
        <p:nvSpPr>
          <p:cNvPr id="848" name="Google Shape;848;p9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49" name="Google Shape;849;p92"/>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92"/>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Which one doesn’t belong?</a:t>
            </a:r>
            <a:endParaRPr b="1" sz="1900">
              <a:solidFill>
                <a:srgbClr val="434343"/>
              </a:solidFill>
              <a:latin typeface="Caveat Brush"/>
              <a:ea typeface="Caveat Brush"/>
              <a:cs typeface="Caveat Brush"/>
              <a:sym typeface="Caveat Brush"/>
            </a:endParaRPr>
          </a:p>
        </p:txBody>
      </p:sp>
      <p:pic>
        <p:nvPicPr>
          <p:cNvPr id="851" name="Google Shape;851;p92"/>
          <p:cNvPicPr preferRelativeResize="0"/>
          <p:nvPr/>
        </p:nvPicPr>
        <p:blipFill>
          <a:blip r:embed="rId3">
            <a:alphaModFix/>
          </a:blip>
          <a:stretch>
            <a:fillRect/>
          </a:stretch>
        </p:blipFill>
        <p:spPr>
          <a:xfrm>
            <a:off x="3271376" y="1677449"/>
            <a:ext cx="3184226" cy="2674749"/>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55" name="Shape 855"/>
        <p:cNvGrpSpPr/>
        <p:nvPr/>
      </p:nvGrpSpPr>
      <p:grpSpPr>
        <a:xfrm>
          <a:off x="0" y="0"/>
          <a:ext cx="0" cy="0"/>
          <a:chOff x="0" y="0"/>
          <a:chExt cx="0" cy="0"/>
        </a:xfrm>
      </p:grpSpPr>
      <p:sp>
        <p:nvSpPr>
          <p:cNvPr id="856" name="Google Shape;856;p93"/>
          <p:cNvSpPr txBox="1"/>
          <p:nvPr>
            <p:ph type="ctrTitle"/>
          </p:nvPr>
        </p:nvSpPr>
        <p:spPr>
          <a:xfrm>
            <a:off x="320825" y="3210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Build a Circle</a:t>
            </a:r>
            <a:endParaRPr b="0" sz="2800">
              <a:solidFill>
                <a:srgbClr val="595959"/>
              </a:solidFill>
              <a:latin typeface="Hepta Slab"/>
              <a:ea typeface="Hepta Slab"/>
              <a:cs typeface="Hepta Slab"/>
              <a:sym typeface="Hepta Slab"/>
            </a:endParaRPr>
          </a:p>
        </p:txBody>
      </p:sp>
      <p:sp>
        <p:nvSpPr>
          <p:cNvPr id="857" name="Google Shape;857;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58" name="Google Shape;858;p93"/>
          <p:cNvSpPr txBox="1"/>
          <p:nvPr/>
        </p:nvSpPr>
        <p:spPr>
          <a:xfrm>
            <a:off x="3949475" y="1296675"/>
            <a:ext cx="4732500" cy="66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Put your pieces together.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What shape did you make?</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Find three other people that have the same-sized piece as you and find a place to sit.</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Put your pieces together. What shape did you make?</a:t>
            </a:r>
            <a:endParaRPr sz="1600">
              <a:latin typeface="Quicksand"/>
              <a:ea typeface="Quicksand"/>
              <a:cs typeface="Quicksand"/>
              <a:sym typeface="Quicksand"/>
            </a:endParaRPr>
          </a:p>
          <a:p>
            <a:pPr indent="-330200" lvl="0" marL="457200" rtl="0" algn="l">
              <a:spcBef>
                <a:spcPts val="0"/>
              </a:spcBef>
              <a:spcAft>
                <a:spcPts val="0"/>
              </a:spcAft>
              <a:buSzPts val="1600"/>
              <a:buFont typeface="Quicksand"/>
              <a:buChar char="●"/>
            </a:pPr>
            <a:r>
              <a:rPr lang="en" sz="1600">
                <a:latin typeface="Quicksand"/>
                <a:ea typeface="Quicksand"/>
                <a:cs typeface="Quicksand"/>
                <a:sym typeface="Quicksand"/>
              </a:rPr>
              <a:t>Do each of you have an equal piece of the circle? How do you know?</a:t>
            </a:r>
            <a:endParaRPr sz="1600">
              <a:latin typeface="Quicksand"/>
              <a:ea typeface="Quicksand"/>
              <a:cs typeface="Quicksand"/>
              <a:sym typeface="Quicksand"/>
            </a:endParaRPr>
          </a:p>
        </p:txBody>
      </p:sp>
      <p:pic>
        <p:nvPicPr>
          <p:cNvPr id="859" name="Google Shape;859;p93"/>
          <p:cNvPicPr preferRelativeResize="0"/>
          <p:nvPr/>
        </p:nvPicPr>
        <p:blipFill>
          <a:blip r:embed="rId3">
            <a:alphaModFix/>
          </a:blip>
          <a:stretch>
            <a:fillRect/>
          </a:stretch>
        </p:blipFill>
        <p:spPr>
          <a:xfrm>
            <a:off x="834700" y="1362275"/>
            <a:ext cx="2736300" cy="267905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3" name="Shape 863"/>
        <p:cNvGrpSpPr/>
        <p:nvPr/>
      </p:nvGrpSpPr>
      <p:grpSpPr>
        <a:xfrm>
          <a:off x="0" y="0"/>
          <a:ext cx="0" cy="0"/>
          <a:chOff x="0" y="0"/>
          <a:chExt cx="0" cy="0"/>
        </a:xfrm>
      </p:grpSpPr>
      <p:sp>
        <p:nvSpPr>
          <p:cNvPr id="864" name="Google Shape;864;p94"/>
          <p:cNvSpPr txBox="1"/>
          <p:nvPr>
            <p:ph type="ctrTitle"/>
          </p:nvPr>
        </p:nvSpPr>
        <p:spPr>
          <a:xfrm>
            <a:off x="320825" y="3210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Build a Circle</a:t>
            </a:r>
            <a:endParaRPr b="0" sz="2800">
              <a:solidFill>
                <a:srgbClr val="595959"/>
              </a:solidFill>
              <a:latin typeface="Hepta Slab"/>
              <a:ea typeface="Hepta Slab"/>
              <a:cs typeface="Hepta Slab"/>
              <a:sym typeface="Hepta Slab"/>
            </a:endParaRPr>
          </a:p>
        </p:txBody>
      </p:sp>
      <p:sp>
        <p:nvSpPr>
          <p:cNvPr id="865" name="Google Shape;865;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66" name="Google Shape;866;p94"/>
          <p:cNvSpPr txBox="1"/>
          <p:nvPr/>
        </p:nvSpPr>
        <p:spPr>
          <a:xfrm>
            <a:off x="3949475" y="1296675"/>
            <a:ext cx="4732500" cy="66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Quicksand"/>
              <a:ea typeface="Quicksand"/>
              <a:cs typeface="Quicksand"/>
              <a:sym typeface="Quicksand"/>
            </a:endParaRPr>
          </a:p>
          <a:p>
            <a:pPr indent="0" lvl="0" marL="457200" rtl="0" algn="ctr">
              <a:spcBef>
                <a:spcPts val="0"/>
              </a:spcBef>
              <a:spcAft>
                <a:spcPts val="0"/>
              </a:spcAft>
              <a:buNone/>
            </a:pPr>
            <a:r>
              <a:rPr lang="en" sz="1900">
                <a:latin typeface="Quicksand"/>
                <a:ea typeface="Quicksand"/>
                <a:cs typeface="Quicksand"/>
                <a:sym typeface="Quicksand"/>
              </a:rPr>
              <a:t>Which of these shows equal pieces that make a circle?</a:t>
            </a:r>
            <a:endParaRPr sz="1900">
              <a:latin typeface="Quicksand"/>
              <a:ea typeface="Quicksand"/>
              <a:cs typeface="Quicksand"/>
              <a:sym typeface="Quicksand"/>
            </a:endParaRPr>
          </a:p>
          <a:p>
            <a:pPr indent="0" lvl="0" marL="457200" rtl="0" algn="ctr">
              <a:spcBef>
                <a:spcPts val="0"/>
              </a:spcBef>
              <a:spcAft>
                <a:spcPts val="0"/>
              </a:spcAft>
              <a:buNone/>
            </a:pPr>
            <a:r>
              <a:t/>
            </a:r>
            <a:endParaRPr sz="1900">
              <a:latin typeface="Quicksand"/>
              <a:ea typeface="Quicksand"/>
              <a:cs typeface="Quicksand"/>
              <a:sym typeface="Quicksand"/>
            </a:endParaRPr>
          </a:p>
          <a:p>
            <a:pPr indent="0" lvl="0" marL="457200" rtl="0" algn="ctr">
              <a:spcBef>
                <a:spcPts val="0"/>
              </a:spcBef>
              <a:spcAft>
                <a:spcPts val="0"/>
              </a:spcAft>
              <a:buNone/>
            </a:pPr>
            <a:r>
              <a:t/>
            </a:r>
            <a:endParaRPr sz="1900">
              <a:latin typeface="Quicksand"/>
              <a:ea typeface="Quicksand"/>
              <a:cs typeface="Quicksand"/>
              <a:sym typeface="Quicksand"/>
            </a:endParaRPr>
          </a:p>
          <a:p>
            <a:pPr indent="0" lvl="0" marL="457200" rtl="0" algn="ctr">
              <a:spcBef>
                <a:spcPts val="0"/>
              </a:spcBef>
              <a:spcAft>
                <a:spcPts val="0"/>
              </a:spcAft>
              <a:buNone/>
            </a:pPr>
            <a:r>
              <a:rPr lang="en" sz="1900">
                <a:latin typeface="Quicksand"/>
                <a:ea typeface="Quicksand"/>
                <a:cs typeface="Quicksand"/>
                <a:sym typeface="Quicksand"/>
              </a:rPr>
              <a:t>Why don’t the other pieces make a circle?</a:t>
            </a:r>
            <a:endParaRPr sz="1900">
              <a:latin typeface="Quicksand"/>
              <a:ea typeface="Quicksand"/>
              <a:cs typeface="Quicksand"/>
              <a:sym typeface="Quicksand"/>
            </a:endParaRPr>
          </a:p>
        </p:txBody>
      </p:sp>
      <p:pic>
        <p:nvPicPr>
          <p:cNvPr id="867" name="Google Shape;867;p94"/>
          <p:cNvPicPr preferRelativeResize="0"/>
          <p:nvPr/>
        </p:nvPicPr>
        <p:blipFill>
          <a:blip r:embed="rId3">
            <a:alphaModFix/>
          </a:blip>
          <a:stretch>
            <a:fillRect/>
          </a:stretch>
        </p:blipFill>
        <p:spPr>
          <a:xfrm>
            <a:off x="2663650" y="2902950"/>
            <a:ext cx="1731175" cy="1624407"/>
          </a:xfrm>
          <a:prstGeom prst="rect">
            <a:avLst/>
          </a:prstGeom>
          <a:noFill/>
          <a:ln>
            <a:noFill/>
          </a:ln>
        </p:spPr>
      </p:pic>
      <p:pic>
        <p:nvPicPr>
          <p:cNvPr id="868" name="Google Shape;868;p94"/>
          <p:cNvPicPr preferRelativeResize="0"/>
          <p:nvPr/>
        </p:nvPicPr>
        <p:blipFill>
          <a:blip r:embed="rId4">
            <a:alphaModFix/>
          </a:blip>
          <a:stretch>
            <a:fillRect/>
          </a:stretch>
        </p:blipFill>
        <p:spPr>
          <a:xfrm>
            <a:off x="651025" y="1108750"/>
            <a:ext cx="2012625" cy="19705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2" name="Shape 872"/>
        <p:cNvGrpSpPr/>
        <p:nvPr/>
      </p:nvGrpSpPr>
      <p:grpSpPr>
        <a:xfrm>
          <a:off x="0" y="0"/>
          <a:ext cx="0" cy="0"/>
          <a:chOff x="0" y="0"/>
          <a:chExt cx="0" cy="0"/>
        </a:xfrm>
      </p:grpSpPr>
      <p:sp>
        <p:nvSpPr>
          <p:cNvPr id="873" name="Google Shape;873;p95"/>
          <p:cNvSpPr txBox="1"/>
          <p:nvPr>
            <p:ph type="ctrTitle"/>
          </p:nvPr>
        </p:nvSpPr>
        <p:spPr>
          <a:xfrm>
            <a:off x="450500" y="2672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Fold into Equal Pieces</a:t>
            </a:r>
            <a:endParaRPr b="0" sz="2300">
              <a:solidFill>
                <a:srgbClr val="434343"/>
              </a:solidFill>
              <a:latin typeface="Hepta Slab"/>
              <a:ea typeface="Hepta Slab"/>
              <a:cs typeface="Hepta Slab"/>
              <a:sym typeface="Hepta Slab"/>
            </a:endParaRPr>
          </a:p>
        </p:txBody>
      </p:sp>
      <p:sp>
        <p:nvSpPr>
          <p:cNvPr id="874" name="Google Shape;874;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75" name="Google Shape;875;p95"/>
          <p:cNvSpPr txBox="1"/>
          <p:nvPr/>
        </p:nvSpPr>
        <p:spPr>
          <a:xfrm>
            <a:off x="640625" y="1625100"/>
            <a:ext cx="5592000" cy="18933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Font typeface="Quicksand"/>
              <a:buAutoNum type="arabicPeriod"/>
            </a:pPr>
            <a:r>
              <a:t/>
            </a:r>
            <a:endParaRPr sz="1800">
              <a:latin typeface="Quicksand"/>
              <a:ea typeface="Quicksand"/>
              <a:cs typeface="Quicksand"/>
              <a:sym typeface="Quicksand"/>
            </a:endParaRPr>
          </a:p>
          <a:p>
            <a:pPr indent="-336550" lvl="0" marL="457200" rtl="0" algn="l">
              <a:spcBef>
                <a:spcPts val="1000"/>
              </a:spcBef>
              <a:spcAft>
                <a:spcPts val="0"/>
              </a:spcAft>
              <a:buSzPts val="1700"/>
              <a:buFont typeface="Quicksand"/>
              <a:buChar char="●"/>
            </a:pPr>
            <a:r>
              <a:rPr lang="en" sz="1700">
                <a:latin typeface="Quicksand"/>
                <a:ea typeface="Quicksand"/>
                <a:cs typeface="Quicksand"/>
                <a:sym typeface="Quicksand"/>
              </a:rPr>
              <a:t>Cut out one circle and one square. </a:t>
            </a:r>
            <a:endParaRPr sz="1700">
              <a:latin typeface="Quicksand"/>
              <a:ea typeface="Quicksand"/>
              <a:cs typeface="Quicksand"/>
              <a:sym typeface="Quicksand"/>
            </a:endParaRPr>
          </a:p>
          <a:p>
            <a:pPr indent="-336550" lvl="0" marL="457200" rtl="0" algn="l">
              <a:spcBef>
                <a:spcPts val="1000"/>
              </a:spcBef>
              <a:spcAft>
                <a:spcPts val="0"/>
              </a:spcAft>
              <a:buSzPts val="1700"/>
              <a:buFont typeface="Quicksand"/>
              <a:buChar char="●"/>
            </a:pPr>
            <a:r>
              <a:rPr lang="en" sz="1700">
                <a:latin typeface="Quicksand"/>
                <a:ea typeface="Quicksand"/>
                <a:cs typeface="Quicksand"/>
                <a:sym typeface="Quicksand"/>
              </a:rPr>
              <a:t>Fold each shape so that there are 2 equal pieces. </a:t>
            </a:r>
            <a:endParaRPr sz="1700">
              <a:latin typeface="Quicksand"/>
              <a:ea typeface="Quicksand"/>
              <a:cs typeface="Quicksand"/>
              <a:sym typeface="Quicksand"/>
            </a:endParaRPr>
          </a:p>
          <a:p>
            <a:pPr indent="-336550" lvl="0" marL="457200" rtl="0" algn="l">
              <a:spcBef>
                <a:spcPts val="1000"/>
              </a:spcBef>
              <a:spcAft>
                <a:spcPts val="1000"/>
              </a:spcAft>
              <a:buSzPts val="1700"/>
              <a:buFont typeface="Quicksand"/>
              <a:buChar char="●"/>
            </a:pPr>
            <a:r>
              <a:rPr lang="en" sz="1700">
                <a:latin typeface="Quicksand"/>
                <a:ea typeface="Quicksand"/>
                <a:cs typeface="Quicksand"/>
                <a:sym typeface="Quicksand"/>
              </a:rPr>
              <a:t>Be ready to explain how you know your shape has 2 equal pieces.</a:t>
            </a:r>
            <a:endParaRPr sz="1700">
              <a:latin typeface="Quicksand"/>
              <a:ea typeface="Quicksand"/>
              <a:cs typeface="Quicksand"/>
              <a:sym typeface="Quicksand"/>
            </a:endParaRPr>
          </a:p>
        </p:txBody>
      </p:sp>
      <p:pic>
        <p:nvPicPr>
          <p:cNvPr id="876" name="Google Shape;876;p95"/>
          <p:cNvPicPr preferRelativeResize="0"/>
          <p:nvPr/>
        </p:nvPicPr>
        <p:blipFill>
          <a:blip r:embed="rId3">
            <a:alphaModFix/>
          </a:blip>
          <a:stretch>
            <a:fillRect/>
          </a:stretch>
        </p:blipFill>
        <p:spPr>
          <a:xfrm>
            <a:off x="6666050" y="1275150"/>
            <a:ext cx="1556850" cy="29261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80" name="Shape 880"/>
        <p:cNvGrpSpPr/>
        <p:nvPr/>
      </p:nvGrpSpPr>
      <p:grpSpPr>
        <a:xfrm>
          <a:off x="0" y="0"/>
          <a:ext cx="0" cy="0"/>
          <a:chOff x="0" y="0"/>
          <a:chExt cx="0" cy="0"/>
        </a:xfrm>
      </p:grpSpPr>
      <p:sp>
        <p:nvSpPr>
          <p:cNvPr id="881" name="Google Shape;881;p96"/>
          <p:cNvSpPr txBox="1"/>
          <p:nvPr>
            <p:ph type="ctrTitle"/>
          </p:nvPr>
        </p:nvSpPr>
        <p:spPr>
          <a:xfrm>
            <a:off x="450500" y="2672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Fold into Equal Pieces</a:t>
            </a:r>
            <a:endParaRPr b="0" sz="2300">
              <a:solidFill>
                <a:srgbClr val="434343"/>
              </a:solidFill>
              <a:latin typeface="Hepta Slab"/>
              <a:ea typeface="Hepta Slab"/>
              <a:cs typeface="Hepta Slab"/>
              <a:sym typeface="Hepta Slab"/>
            </a:endParaRPr>
          </a:p>
        </p:txBody>
      </p:sp>
      <p:sp>
        <p:nvSpPr>
          <p:cNvPr id="882" name="Google Shape;882;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3" name="Google Shape;883;p96"/>
          <p:cNvSpPr txBox="1"/>
          <p:nvPr/>
        </p:nvSpPr>
        <p:spPr>
          <a:xfrm>
            <a:off x="640625" y="1625100"/>
            <a:ext cx="5592000" cy="189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Quicksand"/>
                <a:ea typeface="Quicksand"/>
                <a:cs typeface="Quicksand"/>
                <a:sym typeface="Quicksand"/>
              </a:rPr>
              <a:t>2. </a:t>
            </a:r>
            <a:endParaRPr sz="1800">
              <a:latin typeface="Quicksand"/>
              <a:ea typeface="Quicksand"/>
              <a:cs typeface="Quicksand"/>
              <a:sym typeface="Quicksand"/>
            </a:endParaRPr>
          </a:p>
          <a:p>
            <a:pPr indent="-336550" lvl="0" marL="457200" rtl="0" algn="l">
              <a:spcBef>
                <a:spcPts val="1000"/>
              </a:spcBef>
              <a:spcAft>
                <a:spcPts val="0"/>
              </a:spcAft>
              <a:buSzPts val="1700"/>
              <a:buFont typeface="Quicksand"/>
              <a:buChar char="●"/>
            </a:pPr>
            <a:r>
              <a:rPr lang="en" sz="1700">
                <a:latin typeface="Quicksand"/>
                <a:ea typeface="Quicksand"/>
                <a:cs typeface="Quicksand"/>
                <a:sym typeface="Quicksand"/>
              </a:rPr>
              <a:t>Cut out one circle and one square. </a:t>
            </a:r>
            <a:endParaRPr sz="1700">
              <a:latin typeface="Quicksand"/>
              <a:ea typeface="Quicksand"/>
              <a:cs typeface="Quicksand"/>
              <a:sym typeface="Quicksand"/>
            </a:endParaRPr>
          </a:p>
          <a:p>
            <a:pPr indent="-336550" lvl="0" marL="457200" rtl="0" algn="l">
              <a:spcBef>
                <a:spcPts val="1000"/>
              </a:spcBef>
              <a:spcAft>
                <a:spcPts val="0"/>
              </a:spcAft>
              <a:buSzPts val="1700"/>
              <a:buFont typeface="Quicksand"/>
              <a:buChar char="●"/>
            </a:pPr>
            <a:r>
              <a:rPr lang="en" sz="1700">
                <a:latin typeface="Quicksand"/>
                <a:ea typeface="Quicksand"/>
                <a:cs typeface="Quicksand"/>
                <a:sym typeface="Quicksand"/>
              </a:rPr>
              <a:t>Fold each shape so that there are 4 equal pieces.</a:t>
            </a:r>
            <a:endParaRPr sz="1700">
              <a:latin typeface="Quicksand"/>
              <a:ea typeface="Quicksand"/>
              <a:cs typeface="Quicksand"/>
              <a:sym typeface="Quicksand"/>
            </a:endParaRPr>
          </a:p>
          <a:p>
            <a:pPr indent="-336550" lvl="0" marL="457200" rtl="0" algn="l">
              <a:spcBef>
                <a:spcPts val="1000"/>
              </a:spcBef>
              <a:spcAft>
                <a:spcPts val="1000"/>
              </a:spcAft>
              <a:buSzPts val="1700"/>
              <a:buFont typeface="Quicksand"/>
              <a:buChar char="●"/>
            </a:pPr>
            <a:r>
              <a:rPr lang="en" sz="1700">
                <a:latin typeface="Quicksand"/>
                <a:ea typeface="Quicksand"/>
                <a:cs typeface="Quicksand"/>
                <a:sym typeface="Quicksand"/>
              </a:rPr>
              <a:t>Be ready to explain how you know your shape has 2 equal pieces.</a:t>
            </a:r>
            <a:endParaRPr sz="1700">
              <a:latin typeface="Quicksand"/>
              <a:ea typeface="Quicksand"/>
              <a:cs typeface="Quicksand"/>
              <a:sym typeface="Quicksand"/>
            </a:endParaRPr>
          </a:p>
        </p:txBody>
      </p:sp>
      <p:pic>
        <p:nvPicPr>
          <p:cNvPr id="884" name="Google Shape;884;p96"/>
          <p:cNvPicPr preferRelativeResize="0"/>
          <p:nvPr/>
        </p:nvPicPr>
        <p:blipFill>
          <a:blip r:embed="rId3">
            <a:alphaModFix/>
          </a:blip>
          <a:stretch>
            <a:fillRect/>
          </a:stretch>
        </p:blipFill>
        <p:spPr>
          <a:xfrm>
            <a:off x="6666050" y="1275150"/>
            <a:ext cx="1556850" cy="29261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88" name="Shape 888"/>
        <p:cNvGrpSpPr/>
        <p:nvPr/>
      </p:nvGrpSpPr>
      <p:grpSpPr>
        <a:xfrm>
          <a:off x="0" y="0"/>
          <a:ext cx="0" cy="0"/>
          <a:chOff x="0" y="0"/>
          <a:chExt cx="0" cy="0"/>
        </a:xfrm>
      </p:grpSpPr>
      <p:sp>
        <p:nvSpPr>
          <p:cNvPr id="889" name="Google Shape;889;p97"/>
          <p:cNvSpPr txBox="1"/>
          <p:nvPr>
            <p:ph type="ctrTitle"/>
          </p:nvPr>
        </p:nvSpPr>
        <p:spPr>
          <a:xfrm>
            <a:off x="450500" y="2672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Halves or Fourths</a:t>
            </a:r>
            <a:endParaRPr b="0" sz="2300">
              <a:solidFill>
                <a:srgbClr val="434343"/>
              </a:solidFill>
              <a:latin typeface="Hepta Slab"/>
              <a:ea typeface="Hepta Slab"/>
              <a:cs typeface="Hepta Slab"/>
              <a:sym typeface="Hepta Slab"/>
            </a:endParaRPr>
          </a:p>
        </p:txBody>
      </p:sp>
      <p:sp>
        <p:nvSpPr>
          <p:cNvPr id="890" name="Google Shape;890;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891" name="Google Shape;891;p97"/>
          <p:cNvSpPr txBox="1"/>
          <p:nvPr/>
        </p:nvSpPr>
        <p:spPr>
          <a:xfrm>
            <a:off x="4736750" y="1270825"/>
            <a:ext cx="4133100" cy="3191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Here are some shapes split into pieces.</a:t>
            </a:r>
            <a:endParaRPr sz="1800">
              <a:latin typeface="Quicksand"/>
              <a:ea typeface="Quicksand"/>
              <a:cs typeface="Quicksand"/>
              <a:sym typeface="Quicksand"/>
            </a:endParaRPr>
          </a:p>
          <a:p>
            <a:pPr indent="0" lvl="0" marL="0" rtl="0" algn="ctr">
              <a:spcBef>
                <a:spcPts val="1000"/>
              </a:spcBef>
              <a:spcAft>
                <a:spcPts val="0"/>
              </a:spcAft>
              <a:buNone/>
            </a:pPr>
            <a:r>
              <a:t/>
            </a:r>
            <a:endParaRPr sz="1800">
              <a:latin typeface="Quicksand"/>
              <a:ea typeface="Quicksand"/>
              <a:cs typeface="Quicksand"/>
              <a:sym typeface="Quicksand"/>
            </a:endParaRPr>
          </a:p>
          <a:p>
            <a:pPr indent="0" lvl="0" marL="0" rtl="0" algn="ctr">
              <a:spcBef>
                <a:spcPts val="1000"/>
              </a:spcBef>
              <a:spcAft>
                <a:spcPts val="0"/>
              </a:spcAft>
              <a:buNone/>
            </a:pPr>
            <a:r>
              <a:rPr lang="en" sz="1800">
                <a:latin typeface="Quicksand"/>
                <a:ea typeface="Quicksand"/>
                <a:cs typeface="Quicksand"/>
                <a:sym typeface="Quicksand"/>
              </a:rPr>
              <a:t>What do you notice?</a:t>
            </a:r>
            <a:endParaRPr sz="1800">
              <a:latin typeface="Quicksand"/>
              <a:ea typeface="Quicksand"/>
              <a:cs typeface="Quicksand"/>
              <a:sym typeface="Quicksand"/>
            </a:endParaRPr>
          </a:p>
          <a:p>
            <a:pPr indent="0" lvl="0" marL="0" rtl="0" algn="ctr">
              <a:spcBef>
                <a:spcPts val="1000"/>
              </a:spcBef>
              <a:spcAft>
                <a:spcPts val="0"/>
              </a:spcAft>
              <a:buNone/>
            </a:pPr>
            <a:r>
              <a:t/>
            </a:r>
            <a:endParaRPr sz="1800">
              <a:latin typeface="Quicksand"/>
              <a:ea typeface="Quicksand"/>
              <a:cs typeface="Quicksand"/>
              <a:sym typeface="Quicksand"/>
            </a:endParaRPr>
          </a:p>
          <a:p>
            <a:pPr indent="0" lvl="0" marL="0" rtl="0" algn="ctr">
              <a:spcBef>
                <a:spcPts val="1000"/>
              </a:spcBef>
              <a:spcAft>
                <a:spcPts val="1000"/>
              </a:spcAft>
              <a:buNone/>
            </a:pPr>
            <a:r>
              <a:rPr lang="en" sz="1800">
                <a:latin typeface="Quicksand"/>
                <a:ea typeface="Quicksand"/>
                <a:cs typeface="Quicksand"/>
                <a:sym typeface="Quicksand"/>
              </a:rPr>
              <a:t>Based on what you observed, what do you think split into halves means? What do you think split into fourths means?</a:t>
            </a:r>
            <a:endParaRPr sz="1800">
              <a:latin typeface="Quicksand"/>
              <a:ea typeface="Quicksand"/>
              <a:cs typeface="Quicksand"/>
              <a:sym typeface="Quicksand"/>
            </a:endParaRPr>
          </a:p>
        </p:txBody>
      </p:sp>
      <p:pic>
        <p:nvPicPr>
          <p:cNvPr id="892" name="Google Shape;892;p97"/>
          <p:cNvPicPr preferRelativeResize="0"/>
          <p:nvPr/>
        </p:nvPicPr>
        <p:blipFill>
          <a:blip r:embed="rId3">
            <a:alphaModFix/>
          </a:blip>
          <a:stretch>
            <a:fillRect/>
          </a:stretch>
        </p:blipFill>
        <p:spPr>
          <a:xfrm>
            <a:off x="667825" y="1173576"/>
            <a:ext cx="3965225" cy="306457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96" name="Shape 896"/>
        <p:cNvGrpSpPr/>
        <p:nvPr/>
      </p:nvGrpSpPr>
      <p:grpSpPr>
        <a:xfrm>
          <a:off x="0" y="0"/>
          <a:ext cx="0" cy="0"/>
          <a:chOff x="0" y="0"/>
          <a:chExt cx="0" cy="0"/>
        </a:xfrm>
      </p:grpSpPr>
      <p:sp>
        <p:nvSpPr>
          <p:cNvPr id="897" name="Google Shape;897;p98"/>
          <p:cNvSpPr txBox="1"/>
          <p:nvPr>
            <p:ph type="ctrTitle"/>
          </p:nvPr>
        </p:nvSpPr>
        <p:spPr>
          <a:xfrm>
            <a:off x="450500" y="2672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Halves or Fourths</a:t>
            </a:r>
            <a:endParaRPr b="0" sz="2300">
              <a:solidFill>
                <a:srgbClr val="434343"/>
              </a:solidFill>
              <a:latin typeface="Hepta Slab"/>
              <a:ea typeface="Hepta Slab"/>
              <a:cs typeface="Hepta Slab"/>
              <a:sym typeface="Hepta Slab"/>
            </a:endParaRPr>
          </a:p>
        </p:txBody>
      </p:sp>
      <p:sp>
        <p:nvSpPr>
          <p:cNvPr id="898" name="Google Shape;898;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899" name="Google Shape;899;p98"/>
          <p:cNvSpPr txBox="1"/>
          <p:nvPr/>
        </p:nvSpPr>
        <p:spPr>
          <a:xfrm>
            <a:off x="2270150" y="918350"/>
            <a:ext cx="4133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800">
                <a:latin typeface="Quicksand"/>
                <a:ea typeface="Quicksand"/>
                <a:cs typeface="Quicksand"/>
                <a:sym typeface="Quicksand"/>
              </a:rPr>
              <a:t>Part 2</a:t>
            </a:r>
            <a:endParaRPr sz="1800">
              <a:latin typeface="Quicksand"/>
              <a:ea typeface="Quicksand"/>
              <a:cs typeface="Quicksand"/>
              <a:sym typeface="Quicksand"/>
            </a:endParaRPr>
          </a:p>
        </p:txBody>
      </p:sp>
      <p:sp>
        <p:nvSpPr>
          <p:cNvPr id="900" name="Google Shape;900;p98"/>
          <p:cNvSpPr txBox="1"/>
          <p:nvPr/>
        </p:nvSpPr>
        <p:spPr>
          <a:xfrm>
            <a:off x="537975" y="1613900"/>
            <a:ext cx="30309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1. Split each shape into halves.</a:t>
            </a:r>
            <a:endParaRPr sz="1600">
              <a:latin typeface="Quicksand"/>
              <a:ea typeface="Quicksand"/>
              <a:cs typeface="Quicksand"/>
              <a:sym typeface="Quicksand"/>
            </a:endParaRPr>
          </a:p>
        </p:txBody>
      </p:sp>
      <p:sp>
        <p:nvSpPr>
          <p:cNvPr id="901" name="Google Shape;901;p98"/>
          <p:cNvSpPr txBox="1"/>
          <p:nvPr/>
        </p:nvSpPr>
        <p:spPr>
          <a:xfrm>
            <a:off x="4876025" y="1613900"/>
            <a:ext cx="35610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2. Split each shape into fourths.</a:t>
            </a:r>
            <a:endParaRPr sz="1600">
              <a:latin typeface="Quicksand"/>
              <a:ea typeface="Quicksand"/>
              <a:cs typeface="Quicksand"/>
              <a:sym typeface="Quicksand"/>
            </a:endParaRPr>
          </a:p>
        </p:txBody>
      </p:sp>
      <p:pic>
        <p:nvPicPr>
          <p:cNvPr id="902" name="Google Shape;902;p98"/>
          <p:cNvPicPr preferRelativeResize="0"/>
          <p:nvPr/>
        </p:nvPicPr>
        <p:blipFill>
          <a:blip r:embed="rId3">
            <a:alphaModFix/>
          </a:blip>
          <a:stretch>
            <a:fillRect/>
          </a:stretch>
        </p:blipFill>
        <p:spPr>
          <a:xfrm>
            <a:off x="577625" y="2341725"/>
            <a:ext cx="2951600" cy="1673350"/>
          </a:xfrm>
          <a:prstGeom prst="rect">
            <a:avLst/>
          </a:prstGeom>
          <a:noFill/>
          <a:ln>
            <a:noFill/>
          </a:ln>
        </p:spPr>
      </p:pic>
      <p:pic>
        <p:nvPicPr>
          <p:cNvPr id="903" name="Google Shape;903;p98"/>
          <p:cNvPicPr preferRelativeResize="0"/>
          <p:nvPr/>
        </p:nvPicPr>
        <p:blipFill>
          <a:blip r:embed="rId4">
            <a:alphaModFix/>
          </a:blip>
          <a:stretch>
            <a:fillRect/>
          </a:stretch>
        </p:blipFill>
        <p:spPr>
          <a:xfrm>
            <a:off x="5002063" y="2455673"/>
            <a:ext cx="3308925" cy="1267429"/>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7" name="Shape 907"/>
        <p:cNvGrpSpPr/>
        <p:nvPr/>
      </p:nvGrpSpPr>
      <p:grpSpPr>
        <a:xfrm>
          <a:off x="0" y="0"/>
          <a:ext cx="0" cy="0"/>
          <a:chOff x="0" y="0"/>
          <a:chExt cx="0" cy="0"/>
        </a:xfrm>
      </p:grpSpPr>
      <p:sp>
        <p:nvSpPr>
          <p:cNvPr id="908" name="Google Shape;908;p99"/>
          <p:cNvSpPr txBox="1"/>
          <p:nvPr>
            <p:ph type="ctrTitle"/>
          </p:nvPr>
        </p:nvSpPr>
        <p:spPr>
          <a:xfrm>
            <a:off x="450500" y="2672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Halves or Fourths</a:t>
            </a:r>
            <a:endParaRPr b="0" sz="2300">
              <a:solidFill>
                <a:srgbClr val="434343"/>
              </a:solidFill>
              <a:latin typeface="Hepta Slab"/>
              <a:ea typeface="Hepta Slab"/>
              <a:cs typeface="Hepta Slab"/>
              <a:sym typeface="Hepta Slab"/>
            </a:endParaRPr>
          </a:p>
        </p:txBody>
      </p:sp>
      <p:sp>
        <p:nvSpPr>
          <p:cNvPr id="909" name="Google Shape;909;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10" name="Google Shape;910;p99"/>
          <p:cNvSpPr txBox="1"/>
          <p:nvPr/>
        </p:nvSpPr>
        <p:spPr>
          <a:xfrm>
            <a:off x="2270150" y="918350"/>
            <a:ext cx="4133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800">
                <a:latin typeface="Quicksand"/>
                <a:ea typeface="Quicksand"/>
                <a:cs typeface="Quicksand"/>
                <a:sym typeface="Quicksand"/>
              </a:rPr>
              <a:t>Part 2</a:t>
            </a:r>
            <a:endParaRPr sz="1800">
              <a:latin typeface="Quicksand"/>
              <a:ea typeface="Quicksand"/>
              <a:cs typeface="Quicksand"/>
              <a:sym typeface="Quicksand"/>
            </a:endParaRPr>
          </a:p>
        </p:txBody>
      </p:sp>
      <p:sp>
        <p:nvSpPr>
          <p:cNvPr id="911" name="Google Shape;911;p99"/>
          <p:cNvSpPr txBox="1"/>
          <p:nvPr/>
        </p:nvSpPr>
        <p:spPr>
          <a:xfrm>
            <a:off x="537975" y="1613900"/>
            <a:ext cx="32409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3. Split each shape into fourths.</a:t>
            </a:r>
            <a:endParaRPr sz="1600">
              <a:latin typeface="Quicksand"/>
              <a:ea typeface="Quicksand"/>
              <a:cs typeface="Quicksand"/>
              <a:sym typeface="Quicksand"/>
            </a:endParaRPr>
          </a:p>
        </p:txBody>
      </p:sp>
      <p:sp>
        <p:nvSpPr>
          <p:cNvPr id="912" name="Google Shape;912;p99"/>
          <p:cNvSpPr txBox="1"/>
          <p:nvPr/>
        </p:nvSpPr>
        <p:spPr>
          <a:xfrm>
            <a:off x="4876025" y="1613900"/>
            <a:ext cx="35610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4. Split each shape into halves.</a:t>
            </a:r>
            <a:endParaRPr sz="1600">
              <a:latin typeface="Quicksand"/>
              <a:ea typeface="Quicksand"/>
              <a:cs typeface="Quicksand"/>
              <a:sym typeface="Quicksand"/>
            </a:endParaRPr>
          </a:p>
        </p:txBody>
      </p:sp>
      <p:pic>
        <p:nvPicPr>
          <p:cNvPr id="913" name="Google Shape;913;p99"/>
          <p:cNvPicPr preferRelativeResize="0"/>
          <p:nvPr/>
        </p:nvPicPr>
        <p:blipFill>
          <a:blip r:embed="rId3">
            <a:alphaModFix/>
          </a:blip>
          <a:stretch>
            <a:fillRect/>
          </a:stretch>
        </p:blipFill>
        <p:spPr>
          <a:xfrm>
            <a:off x="712575" y="2278850"/>
            <a:ext cx="2891700" cy="1585025"/>
          </a:xfrm>
          <a:prstGeom prst="rect">
            <a:avLst/>
          </a:prstGeom>
          <a:noFill/>
          <a:ln>
            <a:noFill/>
          </a:ln>
        </p:spPr>
      </p:pic>
      <p:pic>
        <p:nvPicPr>
          <p:cNvPr id="914" name="Google Shape;914;p99"/>
          <p:cNvPicPr preferRelativeResize="0"/>
          <p:nvPr/>
        </p:nvPicPr>
        <p:blipFill>
          <a:blip r:embed="rId4">
            <a:alphaModFix/>
          </a:blip>
          <a:stretch>
            <a:fillRect/>
          </a:stretch>
        </p:blipFill>
        <p:spPr>
          <a:xfrm>
            <a:off x="4808675" y="2278850"/>
            <a:ext cx="3695700" cy="139065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18" name="Shape 918"/>
        <p:cNvGrpSpPr/>
        <p:nvPr/>
      </p:nvGrpSpPr>
      <p:grpSpPr>
        <a:xfrm>
          <a:off x="0" y="0"/>
          <a:ext cx="0" cy="0"/>
          <a:chOff x="0" y="0"/>
          <a:chExt cx="0" cy="0"/>
        </a:xfrm>
      </p:grpSpPr>
      <p:sp>
        <p:nvSpPr>
          <p:cNvPr id="919" name="Google Shape;919;p100"/>
          <p:cNvSpPr txBox="1"/>
          <p:nvPr>
            <p:ph type="ctrTitle"/>
          </p:nvPr>
        </p:nvSpPr>
        <p:spPr>
          <a:xfrm>
            <a:off x="450500" y="2672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Hepta Slab"/>
                <a:ea typeface="Hepta Slab"/>
                <a:cs typeface="Hepta Slab"/>
                <a:sym typeface="Hepta Slab"/>
              </a:rPr>
              <a:t>Halves or Fourths</a:t>
            </a:r>
            <a:endParaRPr b="0" sz="2300">
              <a:solidFill>
                <a:srgbClr val="434343"/>
              </a:solidFill>
              <a:latin typeface="Hepta Slab"/>
              <a:ea typeface="Hepta Slab"/>
              <a:cs typeface="Hepta Slab"/>
              <a:sym typeface="Hepta Slab"/>
            </a:endParaRPr>
          </a:p>
        </p:txBody>
      </p:sp>
      <p:sp>
        <p:nvSpPr>
          <p:cNvPr id="920" name="Google Shape;920;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21" name="Google Shape;921;p100"/>
          <p:cNvSpPr txBox="1"/>
          <p:nvPr/>
        </p:nvSpPr>
        <p:spPr>
          <a:xfrm>
            <a:off x="2270150" y="918350"/>
            <a:ext cx="4133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800">
                <a:latin typeface="Quicksand"/>
                <a:ea typeface="Quicksand"/>
                <a:cs typeface="Quicksand"/>
                <a:sym typeface="Quicksand"/>
              </a:rPr>
              <a:t>Part 2</a:t>
            </a:r>
            <a:endParaRPr sz="1800">
              <a:latin typeface="Quicksand"/>
              <a:ea typeface="Quicksand"/>
              <a:cs typeface="Quicksand"/>
              <a:sym typeface="Quicksand"/>
            </a:endParaRPr>
          </a:p>
        </p:txBody>
      </p:sp>
      <p:sp>
        <p:nvSpPr>
          <p:cNvPr id="922" name="Google Shape;922;p100"/>
          <p:cNvSpPr txBox="1"/>
          <p:nvPr/>
        </p:nvSpPr>
        <p:spPr>
          <a:xfrm>
            <a:off x="537975" y="1613900"/>
            <a:ext cx="32409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5. Split each shape into halves.</a:t>
            </a:r>
            <a:endParaRPr sz="1600">
              <a:latin typeface="Quicksand"/>
              <a:ea typeface="Quicksand"/>
              <a:cs typeface="Quicksand"/>
              <a:sym typeface="Quicksand"/>
            </a:endParaRPr>
          </a:p>
        </p:txBody>
      </p:sp>
      <p:sp>
        <p:nvSpPr>
          <p:cNvPr id="923" name="Google Shape;923;p100"/>
          <p:cNvSpPr txBox="1"/>
          <p:nvPr/>
        </p:nvSpPr>
        <p:spPr>
          <a:xfrm>
            <a:off x="4876025" y="1613900"/>
            <a:ext cx="35610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6. Split each shape into fourths.</a:t>
            </a:r>
            <a:endParaRPr sz="1600">
              <a:latin typeface="Quicksand"/>
              <a:ea typeface="Quicksand"/>
              <a:cs typeface="Quicksand"/>
              <a:sym typeface="Quicksand"/>
            </a:endParaRPr>
          </a:p>
        </p:txBody>
      </p:sp>
      <p:pic>
        <p:nvPicPr>
          <p:cNvPr id="924" name="Google Shape;924;p100"/>
          <p:cNvPicPr preferRelativeResize="0"/>
          <p:nvPr/>
        </p:nvPicPr>
        <p:blipFill>
          <a:blip r:embed="rId3">
            <a:alphaModFix/>
          </a:blip>
          <a:stretch>
            <a:fillRect/>
          </a:stretch>
        </p:blipFill>
        <p:spPr>
          <a:xfrm>
            <a:off x="712575" y="2278850"/>
            <a:ext cx="2891700" cy="1585025"/>
          </a:xfrm>
          <a:prstGeom prst="rect">
            <a:avLst/>
          </a:prstGeom>
          <a:noFill/>
          <a:ln>
            <a:noFill/>
          </a:ln>
        </p:spPr>
      </p:pic>
      <p:pic>
        <p:nvPicPr>
          <p:cNvPr id="925" name="Google Shape;925;p100"/>
          <p:cNvPicPr preferRelativeResize="0"/>
          <p:nvPr/>
        </p:nvPicPr>
        <p:blipFill>
          <a:blip r:embed="rId4">
            <a:alphaModFix/>
          </a:blip>
          <a:stretch>
            <a:fillRect/>
          </a:stretch>
        </p:blipFill>
        <p:spPr>
          <a:xfrm>
            <a:off x="5055675" y="2141400"/>
            <a:ext cx="3053225" cy="185992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29" name="Shape 929"/>
        <p:cNvGrpSpPr/>
        <p:nvPr/>
      </p:nvGrpSpPr>
      <p:grpSpPr>
        <a:xfrm>
          <a:off x="0" y="0"/>
          <a:ext cx="0" cy="0"/>
          <a:chOff x="0" y="0"/>
          <a:chExt cx="0" cy="0"/>
        </a:xfrm>
      </p:grpSpPr>
      <p:sp>
        <p:nvSpPr>
          <p:cNvPr id="930" name="Google Shape;930;p10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31" name="Google Shape;931;p101"/>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932" name="Google Shape;932;p101"/>
          <p:cNvPicPr preferRelativeResize="0"/>
          <p:nvPr/>
        </p:nvPicPr>
        <p:blipFill>
          <a:blip r:embed="rId3">
            <a:alphaModFix/>
          </a:blip>
          <a:stretch>
            <a:fillRect/>
          </a:stretch>
        </p:blipFill>
        <p:spPr>
          <a:xfrm>
            <a:off x="3428550" y="3078969"/>
            <a:ext cx="1793100" cy="1586531"/>
          </a:xfrm>
          <a:prstGeom prst="rect">
            <a:avLst/>
          </a:prstGeom>
          <a:noFill/>
          <a:ln>
            <a:noFill/>
          </a:ln>
        </p:spPr>
      </p:pic>
      <p:sp>
        <p:nvSpPr>
          <p:cNvPr id="933" name="Google Shape;933;p101"/>
          <p:cNvSpPr/>
          <p:nvPr/>
        </p:nvSpPr>
        <p:spPr>
          <a:xfrm>
            <a:off x="5804301" y="1800775"/>
            <a:ext cx="2567021" cy="201748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101"/>
          <p:cNvSpPr txBox="1"/>
          <p:nvPr/>
        </p:nvSpPr>
        <p:spPr>
          <a:xfrm flipH="1">
            <a:off x="6078450" y="2085799"/>
            <a:ext cx="1918800" cy="106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Tyler says each of these circles are split into quarters. Do you agree? Why or why not?</a:t>
            </a:r>
            <a:endParaRPr sz="1300">
              <a:latin typeface="Quicksand"/>
              <a:ea typeface="Quicksand"/>
              <a:cs typeface="Quicksand"/>
              <a:sym typeface="Quicksand"/>
            </a:endParaRPr>
          </a:p>
        </p:txBody>
      </p:sp>
      <p:pic>
        <p:nvPicPr>
          <p:cNvPr id="935" name="Google Shape;935;p101"/>
          <p:cNvPicPr preferRelativeResize="0"/>
          <p:nvPr/>
        </p:nvPicPr>
        <p:blipFill>
          <a:blip r:embed="rId4">
            <a:alphaModFix/>
          </a:blip>
          <a:stretch>
            <a:fillRect/>
          </a:stretch>
        </p:blipFill>
        <p:spPr>
          <a:xfrm>
            <a:off x="1989350" y="868805"/>
            <a:ext cx="1543622" cy="1586525"/>
          </a:xfrm>
          <a:prstGeom prst="rect">
            <a:avLst/>
          </a:prstGeom>
          <a:noFill/>
          <a:ln>
            <a:noFill/>
          </a:ln>
        </p:spPr>
      </p:pic>
      <p:pic>
        <p:nvPicPr>
          <p:cNvPr id="936" name="Google Shape;936;p101"/>
          <p:cNvPicPr preferRelativeResize="0"/>
          <p:nvPr/>
        </p:nvPicPr>
        <p:blipFill>
          <a:blip r:embed="rId5">
            <a:alphaModFix/>
          </a:blip>
          <a:stretch>
            <a:fillRect/>
          </a:stretch>
        </p:blipFill>
        <p:spPr>
          <a:xfrm>
            <a:off x="3928232" y="868799"/>
            <a:ext cx="1480794" cy="158652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940" name="Shape 940"/>
        <p:cNvGrpSpPr/>
        <p:nvPr/>
      </p:nvGrpSpPr>
      <p:grpSpPr>
        <a:xfrm>
          <a:off x="0" y="0"/>
          <a:ext cx="0" cy="0"/>
          <a:chOff x="0" y="0"/>
          <a:chExt cx="0" cy="0"/>
        </a:xfrm>
      </p:grpSpPr>
      <p:sp>
        <p:nvSpPr>
          <p:cNvPr id="941" name="Google Shape;941;p102"/>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300">
                <a:solidFill>
                  <a:srgbClr val="434343"/>
                </a:solidFill>
                <a:latin typeface="Hepta Slab"/>
                <a:ea typeface="Hepta Slab"/>
                <a:cs typeface="Hepta Slab"/>
                <a:sym typeface="Hepta Slab"/>
              </a:rPr>
              <a:t>One of the Pieces</a:t>
            </a:r>
            <a:endParaRPr sz="4300">
              <a:solidFill>
                <a:srgbClr val="434343"/>
              </a:solidFill>
              <a:latin typeface="Hepta Slab"/>
              <a:ea typeface="Hepta Slab"/>
              <a:cs typeface="Hepta Slab"/>
              <a:sym typeface="Hepta Slab"/>
            </a:endParaRPr>
          </a:p>
        </p:txBody>
      </p:sp>
      <p:sp>
        <p:nvSpPr>
          <p:cNvPr id="942" name="Google Shape;942;p102"/>
          <p:cNvSpPr txBox="1"/>
          <p:nvPr/>
        </p:nvSpPr>
        <p:spPr>
          <a:xfrm>
            <a:off x="3147750" y="2587800"/>
            <a:ext cx="5394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describe equal pieces of shapes.</a:t>
            </a:r>
            <a:endParaRPr>
              <a:latin typeface="Quicksand"/>
              <a:ea typeface="Quicksand"/>
              <a:cs typeface="Quicksand"/>
              <a:sym typeface="Quicksand"/>
            </a:endParaRPr>
          </a:p>
        </p:txBody>
      </p:sp>
      <p:sp>
        <p:nvSpPr>
          <p:cNvPr id="943" name="Google Shape;943;p102"/>
          <p:cNvSpPr/>
          <p:nvPr/>
        </p:nvSpPr>
        <p:spPr>
          <a:xfrm>
            <a:off x="2696027" y="25877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102"/>
          <p:cNvSpPr txBox="1"/>
          <p:nvPr/>
        </p:nvSpPr>
        <p:spPr>
          <a:xfrm>
            <a:off x="0" y="4834325"/>
            <a:ext cx="3435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1.G.A.3</a:t>
            </a:r>
            <a:endParaRPr sz="1100">
              <a:latin typeface="Quicksand"/>
              <a:ea typeface="Quicksand"/>
              <a:cs typeface="Quicksand"/>
              <a:sym typeface="Quicksand"/>
            </a:endParaRPr>
          </a:p>
        </p:txBody>
      </p:sp>
      <p:sp>
        <p:nvSpPr>
          <p:cNvPr id="945" name="Google Shape;945;p102"/>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49" name="Shape 949"/>
        <p:cNvGrpSpPr/>
        <p:nvPr/>
      </p:nvGrpSpPr>
      <p:grpSpPr>
        <a:xfrm>
          <a:off x="0" y="0"/>
          <a:ext cx="0" cy="0"/>
          <a:chOff x="0" y="0"/>
          <a:chExt cx="0" cy="0"/>
        </a:xfrm>
      </p:grpSpPr>
      <p:sp>
        <p:nvSpPr>
          <p:cNvPr id="950" name="Google Shape;950;p103"/>
          <p:cNvSpPr txBox="1"/>
          <p:nvPr>
            <p:ph type="ctrTitle"/>
          </p:nvPr>
        </p:nvSpPr>
        <p:spPr>
          <a:xfrm>
            <a:off x="600225" y="8588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Which One Doesn’t Belong: </a:t>
            </a:r>
            <a:endParaRPr sz="28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800">
                <a:solidFill>
                  <a:srgbClr val="434343"/>
                </a:solidFill>
                <a:latin typeface="Hepta Slab"/>
                <a:ea typeface="Hepta Slab"/>
                <a:cs typeface="Hepta Slab"/>
                <a:sym typeface="Hepta Slab"/>
              </a:rPr>
              <a:t>Split Shapes</a:t>
            </a:r>
            <a:endParaRPr b="0" sz="2600">
              <a:solidFill>
                <a:srgbClr val="434343"/>
              </a:solidFill>
              <a:latin typeface="Hepta Slab"/>
              <a:ea typeface="Hepta Slab"/>
              <a:cs typeface="Hepta Slab"/>
              <a:sym typeface="Hepta Slab"/>
            </a:endParaRPr>
          </a:p>
        </p:txBody>
      </p:sp>
      <p:sp>
        <p:nvSpPr>
          <p:cNvPr id="951" name="Google Shape;951;p10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52" name="Google Shape;952;p103"/>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03"/>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Which one doesn’t belong?</a:t>
            </a:r>
            <a:endParaRPr b="1" sz="1900">
              <a:solidFill>
                <a:srgbClr val="434343"/>
              </a:solidFill>
              <a:latin typeface="Caveat Brush"/>
              <a:ea typeface="Caveat Brush"/>
              <a:cs typeface="Caveat Brush"/>
              <a:sym typeface="Caveat Brush"/>
            </a:endParaRPr>
          </a:p>
        </p:txBody>
      </p:sp>
      <p:pic>
        <p:nvPicPr>
          <p:cNvPr id="954" name="Google Shape;954;p103"/>
          <p:cNvPicPr preferRelativeResize="0"/>
          <p:nvPr/>
        </p:nvPicPr>
        <p:blipFill>
          <a:blip r:embed="rId3">
            <a:alphaModFix/>
          </a:blip>
          <a:stretch>
            <a:fillRect/>
          </a:stretch>
        </p:blipFill>
        <p:spPr>
          <a:xfrm>
            <a:off x="3271376" y="1677449"/>
            <a:ext cx="3184226" cy="2674749"/>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58" name="Shape 958"/>
        <p:cNvGrpSpPr/>
        <p:nvPr/>
      </p:nvGrpSpPr>
      <p:grpSpPr>
        <a:xfrm>
          <a:off x="0" y="0"/>
          <a:ext cx="0" cy="0"/>
          <a:chOff x="0" y="0"/>
          <a:chExt cx="0" cy="0"/>
        </a:xfrm>
      </p:grpSpPr>
      <p:sp>
        <p:nvSpPr>
          <p:cNvPr id="959" name="Google Shape;959;p104"/>
          <p:cNvSpPr txBox="1"/>
          <p:nvPr>
            <p:ph type="ctrTitle"/>
          </p:nvPr>
        </p:nvSpPr>
        <p:spPr>
          <a:xfrm>
            <a:off x="600075" y="319450"/>
            <a:ext cx="7329600" cy="73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Color a Piece</a:t>
            </a:r>
            <a:endParaRPr b="0" sz="3000">
              <a:solidFill>
                <a:srgbClr val="434343"/>
              </a:solidFill>
              <a:latin typeface="Hepta Slab"/>
              <a:ea typeface="Hepta Slab"/>
              <a:cs typeface="Hepta Slab"/>
              <a:sym typeface="Hepta Slab"/>
            </a:endParaRPr>
          </a:p>
        </p:txBody>
      </p:sp>
      <p:sp>
        <p:nvSpPr>
          <p:cNvPr id="960" name="Google Shape;960;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61" name="Google Shape;961;p104"/>
          <p:cNvSpPr txBox="1"/>
          <p:nvPr/>
        </p:nvSpPr>
        <p:spPr>
          <a:xfrm>
            <a:off x="462725" y="1108750"/>
            <a:ext cx="4247700" cy="15228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700">
                <a:latin typeface="Quicksand"/>
                <a:ea typeface="Quicksand"/>
                <a:cs typeface="Quicksand"/>
                <a:sym typeface="Quicksand"/>
              </a:rPr>
              <a:t>1. Split the square into halves.</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ctr">
              <a:spcBef>
                <a:spcPts val="1000"/>
              </a:spcBef>
              <a:spcAft>
                <a:spcPts val="0"/>
              </a:spcAft>
              <a:buNone/>
            </a:pPr>
            <a:r>
              <a:rPr lang="en" sz="1700">
                <a:latin typeface="Quicksand"/>
                <a:ea typeface="Quicksand"/>
                <a:cs typeface="Quicksand"/>
                <a:sym typeface="Quicksand"/>
              </a:rPr>
              <a:t>Color in one of the halves. </a:t>
            </a:r>
            <a:endParaRPr sz="1700">
              <a:latin typeface="Quicksand"/>
              <a:ea typeface="Quicksand"/>
              <a:cs typeface="Quicksand"/>
              <a:sym typeface="Quicksand"/>
            </a:endParaRPr>
          </a:p>
          <a:p>
            <a:pPr indent="0" lvl="0" marL="0" rtl="0" algn="ctr">
              <a:spcBef>
                <a:spcPts val="1000"/>
              </a:spcBef>
              <a:spcAft>
                <a:spcPts val="1000"/>
              </a:spcAft>
              <a:buNone/>
            </a:pPr>
            <a:r>
              <a:rPr lang="en" sz="1700">
                <a:latin typeface="Quicksand"/>
                <a:ea typeface="Quicksand"/>
                <a:cs typeface="Quicksand"/>
                <a:sym typeface="Quicksand"/>
              </a:rPr>
              <a:t>How much of the square is colored in?</a:t>
            </a:r>
            <a:endParaRPr sz="1700">
              <a:latin typeface="Quicksand"/>
              <a:ea typeface="Quicksand"/>
              <a:cs typeface="Quicksand"/>
              <a:sym typeface="Quicksand"/>
            </a:endParaRPr>
          </a:p>
        </p:txBody>
      </p:sp>
      <p:pic>
        <p:nvPicPr>
          <p:cNvPr id="962" name="Google Shape;962;p104"/>
          <p:cNvPicPr preferRelativeResize="0"/>
          <p:nvPr/>
        </p:nvPicPr>
        <p:blipFill>
          <a:blip r:embed="rId3">
            <a:alphaModFix/>
          </a:blip>
          <a:stretch>
            <a:fillRect/>
          </a:stretch>
        </p:blipFill>
        <p:spPr>
          <a:xfrm>
            <a:off x="1691075" y="1603050"/>
            <a:ext cx="1791000" cy="1782225"/>
          </a:xfrm>
          <a:prstGeom prst="rect">
            <a:avLst/>
          </a:prstGeom>
          <a:noFill/>
          <a:ln>
            <a:noFill/>
          </a:ln>
        </p:spPr>
      </p:pic>
      <p:sp>
        <p:nvSpPr>
          <p:cNvPr id="963" name="Google Shape;963;p104"/>
          <p:cNvSpPr txBox="1"/>
          <p:nvPr/>
        </p:nvSpPr>
        <p:spPr>
          <a:xfrm>
            <a:off x="4499000" y="1108750"/>
            <a:ext cx="4247700" cy="15228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700">
                <a:latin typeface="Quicksand"/>
                <a:ea typeface="Quicksand"/>
                <a:cs typeface="Quicksand"/>
                <a:sym typeface="Quicksand"/>
              </a:rPr>
              <a:t>2. Split the circle into fourths.</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l">
              <a:spcBef>
                <a:spcPts val="1000"/>
              </a:spcBef>
              <a:spcAft>
                <a:spcPts val="0"/>
              </a:spcAft>
              <a:buNone/>
            </a:pPr>
            <a:r>
              <a:t/>
            </a:r>
            <a:endParaRPr sz="1700">
              <a:latin typeface="Quicksand"/>
              <a:ea typeface="Quicksand"/>
              <a:cs typeface="Quicksand"/>
              <a:sym typeface="Quicksand"/>
            </a:endParaRPr>
          </a:p>
          <a:p>
            <a:pPr indent="0" lvl="0" marL="0" rtl="0" algn="ctr">
              <a:spcBef>
                <a:spcPts val="1000"/>
              </a:spcBef>
              <a:spcAft>
                <a:spcPts val="0"/>
              </a:spcAft>
              <a:buNone/>
            </a:pPr>
            <a:r>
              <a:rPr lang="en" sz="1700">
                <a:latin typeface="Quicksand"/>
                <a:ea typeface="Quicksand"/>
                <a:cs typeface="Quicksand"/>
                <a:sym typeface="Quicksand"/>
              </a:rPr>
              <a:t>Color in one of the fourths. </a:t>
            </a:r>
            <a:endParaRPr sz="1700">
              <a:latin typeface="Quicksand"/>
              <a:ea typeface="Quicksand"/>
              <a:cs typeface="Quicksand"/>
              <a:sym typeface="Quicksand"/>
            </a:endParaRPr>
          </a:p>
          <a:p>
            <a:pPr indent="0" lvl="0" marL="0" rtl="0" algn="ctr">
              <a:spcBef>
                <a:spcPts val="1000"/>
              </a:spcBef>
              <a:spcAft>
                <a:spcPts val="1000"/>
              </a:spcAft>
              <a:buNone/>
            </a:pPr>
            <a:r>
              <a:rPr lang="en" sz="1700">
                <a:latin typeface="Quicksand"/>
                <a:ea typeface="Quicksand"/>
                <a:cs typeface="Quicksand"/>
                <a:sym typeface="Quicksand"/>
              </a:rPr>
              <a:t>How much of the circle is colored in?</a:t>
            </a:r>
            <a:endParaRPr sz="1700">
              <a:latin typeface="Quicksand"/>
              <a:ea typeface="Quicksand"/>
              <a:cs typeface="Quicksand"/>
              <a:sym typeface="Quicksand"/>
            </a:endParaRPr>
          </a:p>
        </p:txBody>
      </p:sp>
      <p:pic>
        <p:nvPicPr>
          <p:cNvPr id="964" name="Google Shape;964;p104"/>
          <p:cNvPicPr preferRelativeResize="0"/>
          <p:nvPr/>
        </p:nvPicPr>
        <p:blipFill>
          <a:blip r:embed="rId4">
            <a:alphaModFix/>
          </a:blip>
          <a:stretch>
            <a:fillRect/>
          </a:stretch>
        </p:blipFill>
        <p:spPr>
          <a:xfrm>
            <a:off x="5845425" y="1640124"/>
            <a:ext cx="1791000" cy="1708084"/>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68" name="Shape 968"/>
        <p:cNvGrpSpPr/>
        <p:nvPr/>
      </p:nvGrpSpPr>
      <p:grpSpPr>
        <a:xfrm>
          <a:off x="0" y="0"/>
          <a:ext cx="0" cy="0"/>
          <a:chOff x="0" y="0"/>
          <a:chExt cx="0" cy="0"/>
        </a:xfrm>
      </p:grpSpPr>
      <p:sp>
        <p:nvSpPr>
          <p:cNvPr id="969" name="Google Shape;969;p105"/>
          <p:cNvSpPr txBox="1"/>
          <p:nvPr>
            <p:ph type="ctrTitle"/>
          </p:nvPr>
        </p:nvSpPr>
        <p:spPr>
          <a:xfrm>
            <a:off x="447725" y="2095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Card Sort: Shaded Pieces</a:t>
            </a:r>
            <a:endParaRPr b="0" sz="2100">
              <a:solidFill>
                <a:srgbClr val="595959"/>
              </a:solidFill>
              <a:latin typeface="Hepta Slab"/>
              <a:ea typeface="Hepta Slab"/>
              <a:cs typeface="Hepta Slab"/>
              <a:sym typeface="Hepta Slab"/>
            </a:endParaRPr>
          </a:p>
        </p:txBody>
      </p:sp>
      <p:sp>
        <p:nvSpPr>
          <p:cNvPr id="970" name="Google Shape;970;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71" name="Google Shape;971;p105"/>
          <p:cNvSpPr txBox="1"/>
          <p:nvPr/>
        </p:nvSpPr>
        <p:spPr>
          <a:xfrm>
            <a:off x="774125" y="865975"/>
            <a:ext cx="72666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1. Sort your cards. Then explain how you sorted them.</a:t>
            </a:r>
            <a:endParaRPr sz="1700">
              <a:latin typeface="Quicksand"/>
              <a:ea typeface="Quicksand"/>
              <a:cs typeface="Quicksand"/>
              <a:sym typeface="Quicksand"/>
            </a:endParaRPr>
          </a:p>
        </p:txBody>
      </p:sp>
      <p:pic>
        <p:nvPicPr>
          <p:cNvPr id="972" name="Google Shape;972;p105"/>
          <p:cNvPicPr preferRelativeResize="0"/>
          <p:nvPr/>
        </p:nvPicPr>
        <p:blipFill>
          <a:blip r:embed="rId3">
            <a:alphaModFix/>
          </a:blip>
          <a:stretch>
            <a:fillRect/>
          </a:stretch>
        </p:blipFill>
        <p:spPr>
          <a:xfrm>
            <a:off x="1131725" y="1460613"/>
            <a:ext cx="1069768" cy="907194"/>
          </a:xfrm>
          <a:prstGeom prst="rect">
            <a:avLst/>
          </a:prstGeom>
          <a:noFill/>
          <a:ln>
            <a:noFill/>
          </a:ln>
        </p:spPr>
      </p:pic>
      <p:pic>
        <p:nvPicPr>
          <p:cNvPr id="973" name="Google Shape;973;p105"/>
          <p:cNvPicPr preferRelativeResize="0"/>
          <p:nvPr/>
        </p:nvPicPr>
        <p:blipFill>
          <a:blip r:embed="rId4">
            <a:alphaModFix/>
          </a:blip>
          <a:stretch>
            <a:fillRect/>
          </a:stretch>
        </p:blipFill>
        <p:spPr>
          <a:xfrm>
            <a:off x="2331161" y="1460613"/>
            <a:ext cx="1134602" cy="555569"/>
          </a:xfrm>
          <a:prstGeom prst="rect">
            <a:avLst/>
          </a:prstGeom>
          <a:noFill/>
          <a:ln>
            <a:noFill/>
          </a:ln>
        </p:spPr>
      </p:pic>
      <p:pic>
        <p:nvPicPr>
          <p:cNvPr id="974" name="Google Shape;974;p105"/>
          <p:cNvPicPr preferRelativeResize="0"/>
          <p:nvPr/>
        </p:nvPicPr>
        <p:blipFill>
          <a:blip r:embed="rId5">
            <a:alphaModFix/>
          </a:blip>
          <a:stretch>
            <a:fillRect/>
          </a:stretch>
        </p:blipFill>
        <p:spPr>
          <a:xfrm>
            <a:off x="3595432" y="1460613"/>
            <a:ext cx="1061663" cy="857967"/>
          </a:xfrm>
          <a:prstGeom prst="rect">
            <a:avLst/>
          </a:prstGeom>
          <a:noFill/>
          <a:ln>
            <a:noFill/>
          </a:ln>
        </p:spPr>
      </p:pic>
      <p:pic>
        <p:nvPicPr>
          <p:cNvPr id="975" name="Google Shape;975;p105"/>
          <p:cNvPicPr preferRelativeResize="0"/>
          <p:nvPr/>
        </p:nvPicPr>
        <p:blipFill>
          <a:blip r:embed="rId6">
            <a:alphaModFix/>
          </a:blip>
          <a:stretch>
            <a:fillRect/>
          </a:stretch>
        </p:blipFill>
        <p:spPr>
          <a:xfrm>
            <a:off x="1131725" y="2480327"/>
            <a:ext cx="1150811" cy="639959"/>
          </a:xfrm>
          <a:prstGeom prst="rect">
            <a:avLst/>
          </a:prstGeom>
          <a:noFill/>
          <a:ln>
            <a:noFill/>
          </a:ln>
        </p:spPr>
      </p:pic>
      <p:pic>
        <p:nvPicPr>
          <p:cNvPr id="976" name="Google Shape;976;p105"/>
          <p:cNvPicPr preferRelativeResize="0"/>
          <p:nvPr/>
        </p:nvPicPr>
        <p:blipFill>
          <a:blip r:embed="rId7">
            <a:alphaModFix/>
          </a:blip>
          <a:stretch>
            <a:fillRect/>
          </a:stretch>
        </p:blipFill>
        <p:spPr>
          <a:xfrm>
            <a:off x="2412204" y="2431100"/>
            <a:ext cx="1142706" cy="970487"/>
          </a:xfrm>
          <a:prstGeom prst="rect">
            <a:avLst/>
          </a:prstGeom>
          <a:noFill/>
          <a:ln>
            <a:noFill/>
          </a:ln>
        </p:spPr>
      </p:pic>
      <p:pic>
        <p:nvPicPr>
          <p:cNvPr id="977" name="Google Shape;977;p105"/>
          <p:cNvPicPr preferRelativeResize="0"/>
          <p:nvPr/>
        </p:nvPicPr>
        <p:blipFill>
          <a:blip r:embed="rId8">
            <a:alphaModFix/>
          </a:blip>
          <a:stretch>
            <a:fillRect/>
          </a:stretch>
        </p:blipFill>
        <p:spPr>
          <a:xfrm>
            <a:off x="4786764" y="1460613"/>
            <a:ext cx="778013" cy="1209593"/>
          </a:xfrm>
          <a:prstGeom prst="rect">
            <a:avLst/>
          </a:prstGeom>
          <a:noFill/>
          <a:ln>
            <a:noFill/>
          </a:ln>
        </p:spPr>
      </p:pic>
      <p:pic>
        <p:nvPicPr>
          <p:cNvPr id="978" name="Google Shape;978;p105"/>
          <p:cNvPicPr preferRelativeResize="0"/>
          <p:nvPr/>
        </p:nvPicPr>
        <p:blipFill>
          <a:blip r:embed="rId9">
            <a:alphaModFix/>
          </a:blip>
          <a:stretch>
            <a:fillRect/>
          </a:stretch>
        </p:blipFill>
        <p:spPr>
          <a:xfrm>
            <a:off x="5694445" y="1460613"/>
            <a:ext cx="1045455" cy="921259"/>
          </a:xfrm>
          <a:prstGeom prst="rect">
            <a:avLst/>
          </a:prstGeom>
          <a:noFill/>
          <a:ln>
            <a:noFill/>
          </a:ln>
        </p:spPr>
      </p:pic>
      <p:pic>
        <p:nvPicPr>
          <p:cNvPr id="979" name="Google Shape;979;p105"/>
          <p:cNvPicPr preferRelativeResize="0"/>
          <p:nvPr/>
        </p:nvPicPr>
        <p:blipFill>
          <a:blip r:embed="rId10">
            <a:alphaModFix/>
          </a:blip>
          <a:stretch>
            <a:fillRect/>
          </a:stretch>
        </p:blipFill>
        <p:spPr>
          <a:xfrm>
            <a:off x="3684579" y="2782725"/>
            <a:ext cx="1053559" cy="900162"/>
          </a:xfrm>
          <a:prstGeom prst="rect">
            <a:avLst/>
          </a:prstGeom>
          <a:noFill/>
          <a:ln>
            <a:noFill/>
          </a:ln>
        </p:spPr>
      </p:pic>
      <p:pic>
        <p:nvPicPr>
          <p:cNvPr id="980" name="Google Shape;980;p105"/>
          <p:cNvPicPr preferRelativeResize="0"/>
          <p:nvPr/>
        </p:nvPicPr>
        <p:blipFill>
          <a:blip r:embed="rId11">
            <a:alphaModFix/>
          </a:blip>
          <a:stretch>
            <a:fillRect/>
          </a:stretch>
        </p:blipFill>
        <p:spPr>
          <a:xfrm>
            <a:off x="4867807" y="2782725"/>
            <a:ext cx="1053559" cy="893129"/>
          </a:xfrm>
          <a:prstGeom prst="rect">
            <a:avLst/>
          </a:prstGeom>
          <a:noFill/>
          <a:ln>
            <a:noFill/>
          </a:ln>
        </p:spPr>
      </p:pic>
      <p:pic>
        <p:nvPicPr>
          <p:cNvPr id="981" name="Google Shape;981;p105"/>
          <p:cNvPicPr preferRelativeResize="0"/>
          <p:nvPr/>
        </p:nvPicPr>
        <p:blipFill>
          <a:blip r:embed="rId12">
            <a:alphaModFix/>
          </a:blip>
          <a:stretch>
            <a:fillRect/>
          </a:stretch>
        </p:blipFill>
        <p:spPr>
          <a:xfrm>
            <a:off x="6869569" y="1460613"/>
            <a:ext cx="923890" cy="822804"/>
          </a:xfrm>
          <a:prstGeom prst="rect">
            <a:avLst/>
          </a:prstGeom>
          <a:noFill/>
          <a:ln>
            <a:noFill/>
          </a:ln>
        </p:spPr>
      </p:pic>
      <p:pic>
        <p:nvPicPr>
          <p:cNvPr id="982" name="Google Shape;982;p105"/>
          <p:cNvPicPr preferRelativeResize="0"/>
          <p:nvPr/>
        </p:nvPicPr>
        <p:blipFill>
          <a:blip r:embed="rId13">
            <a:alphaModFix/>
          </a:blip>
          <a:stretch>
            <a:fillRect/>
          </a:stretch>
        </p:blipFill>
        <p:spPr>
          <a:xfrm>
            <a:off x="6051035" y="2494392"/>
            <a:ext cx="753700" cy="1153332"/>
          </a:xfrm>
          <a:prstGeom prst="rect">
            <a:avLst/>
          </a:prstGeom>
          <a:noFill/>
          <a:ln>
            <a:noFill/>
          </a:ln>
        </p:spPr>
      </p:pic>
      <p:pic>
        <p:nvPicPr>
          <p:cNvPr id="983" name="Google Shape;983;p105"/>
          <p:cNvPicPr preferRelativeResize="0"/>
          <p:nvPr/>
        </p:nvPicPr>
        <p:blipFill>
          <a:blip r:embed="rId14">
            <a:alphaModFix/>
          </a:blip>
          <a:stretch>
            <a:fillRect/>
          </a:stretch>
        </p:blipFill>
        <p:spPr>
          <a:xfrm>
            <a:off x="6934403" y="2395937"/>
            <a:ext cx="1077872" cy="935324"/>
          </a:xfrm>
          <a:prstGeom prst="rect">
            <a:avLst/>
          </a:prstGeom>
          <a:noFill/>
          <a:ln>
            <a:noFill/>
          </a:ln>
        </p:spPr>
      </p:pic>
      <p:pic>
        <p:nvPicPr>
          <p:cNvPr id="984" name="Google Shape;984;p105"/>
          <p:cNvPicPr preferRelativeResize="0"/>
          <p:nvPr/>
        </p:nvPicPr>
        <p:blipFill>
          <a:blip r:embed="rId15">
            <a:alphaModFix/>
          </a:blip>
          <a:stretch>
            <a:fillRect/>
          </a:stretch>
        </p:blipFill>
        <p:spPr>
          <a:xfrm>
            <a:off x="1539513" y="3331262"/>
            <a:ext cx="832185" cy="1155813"/>
          </a:xfrm>
          <a:prstGeom prst="rect">
            <a:avLst/>
          </a:prstGeom>
          <a:noFill/>
          <a:ln>
            <a:noFill/>
          </a:ln>
        </p:spPr>
      </p:pic>
      <p:pic>
        <p:nvPicPr>
          <p:cNvPr id="985" name="Google Shape;985;p105"/>
          <p:cNvPicPr preferRelativeResize="0"/>
          <p:nvPr/>
        </p:nvPicPr>
        <p:blipFill>
          <a:blip r:embed="rId16">
            <a:alphaModFix/>
          </a:blip>
          <a:stretch>
            <a:fillRect/>
          </a:stretch>
        </p:blipFill>
        <p:spPr>
          <a:xfrm>
            <a:off x="3059423" y="3886012"/>
            <a:ext cx="1228725" cy="657225"/>
          </a:xfrm>
          <a:prstGeom prst="rect">
            <a:avLst/>
          </a:prstGeom>
          <a:noFill/>
          <a:ln>
            <a:noFill/>
          </a:ln>
        </p:spPr>
      </p:pic>
      <p:pic>
        <p:nvPicPr>
          <p:cNvPr id="986" name="Google Shape;986;p105"/>
          <p:cNvPicPr preferRelativeResize="0"/>
          <p:nvPr/>
        </p:nvPicPr>
        <p:blipFill>
          <a:blip r:embed="rId17">
            <a:alphaModFix/>
          </a:blip>
          <a:stretch>
            <a:fillRect/>
          </a:stretch>
        </p:blipFill>
        <p:spPr>
          <a:xfrm>
            <a:off x="6934375" y="3665965"/>
            <a:ext cx="980400" cy="958304"/>
          </a:xfrm>
          <a:prstGeom prst="rect">
            <a:avLst/>
          </a:prstGeom>
          <a:noFill/>
          <a:ln>
            <a:noFill/>
          </a:ln>
        </p:spPr>
      </p:pic>
      <p:pic>
        <p:nvPicPr>
          <p:cNvPr id="987" name="Google Shape;987;p105"/>
          <p:cNvPicPr preferRelativeResize="0"/>
          <p:nvPr/>
        </p:nvPicPr>
        <p:blipFill>
          <a:blip r:embed="rId18">
            <a:alphaModFix/>
          </a:blip>
          <a:stretch>
            <a:fillRect/>
          </a:stretch>
        </p:blipFill>
        <p:spPr>
          <a:xfrm>
            <a:off x="5089199" y="3788378"/>
            <a:ext cx="832175" cy="852476"/>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91" name="Shape 991"/>
        <p:cNvGrpSpPr/>
        <p:nvPr/>
      </p:nvGrpSpPr>
      <p:grpSpPr>
        <a:xfrm>
          <a:off x="0" y="0"/>
          <a:ext cx="0" cy="0"/>
          <a:chOff x="0" y="0"/>
          <a:chExt cx="0" cy="0"/>
        </a:xfrm>
      </p:grpSpPr>
      <p:sp>
        <p:nvSpPr>
          <p:cNvPr id="992" name="Google Shape;992;p106"/>
          <p:cNvSpPr txBox="1"/>
          <p:nvPr>
            <p:ph type="ctrTitle"/>
          </p:nvPr>
        </p:nvSpPr>
        <p:spPr>
          <a:xfrm>
            <a:off x="447725" y="2095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Card Sort: Shaded Pieces</a:t>
            </a:r>
            <a:endParaRPr b="0" sz="2100">
              <a:solidFill>
                <a:srgbClr val="595959"/>
              </a:solidFill>
              <a:latin typeface="Hepta Slab"/>
              <a:ea typeface="Hepta Slab"/>
              <a:cs typeface="Hepta Slab"/>
              <a:sym typeface="Hepta Slab"/>
            </a:endParaRPr>
          </a:p>
        </p:txBody>
      </p:sp>
      <p:sp>
        <p:nvSpPr>
          <p:cNvPr id="993" name="Google Shape;993;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94" name="Google Shape;994;p106"/>
          <p:cNvSpPr txBox="1"/>
          <p:nvPr/>
        </p:nvSpPr>
        <p:spPr>
          <a:xfrm>
            <a:off x="774125" y="865975"/>
            <a:ext cx="72666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2. Sort your cards in the following way.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Write the letter of each card in the space for it’s category.</a:t>
            </a:r>
            <a:endParaRPr sz="1700">
              <a:latin typeface="Quicksand"/>
              <a:ea typeface="Quicksand"/>
              <a:cs typeface="Quicksand"/>
              <a:sym typeface="Quicksand"/>
            </a:endParaRPr>
          </a:p>
        </p:txBody>
      </p:sp>
      <p:pic>
        <p:nvPicPr>
          <p:cNvPr id="995" name="Google Shape;995;p106"/>
          <p:cNvPicPr preferRelativeResize="0"/>
          <p:nvPr/>
        </p:nvPicPr>
        <p:blipFill>
          <a:blip r:embed="rId3">
            <a:alphaModFix/>
          </a:blip>
          <a:stretch>
            <a:fillRect/>
          </a:stretch>
        </p:blipFill>
        <p:spPr>
          <a:xfrm>
            <a:off x="2168275" y="1511021"/>
            <a:ext cx="786943" cy="605164"/>
          </a:xfrm>
          <a:prstGeom prst="rect">
            <a:avLst/>
          </a:prstGeom>
          <a:noFill/>
          <a:ln>
            <a:noFill/>
          </a:ln>
        </p:spPr>
      </p:pic>
      <p:pic>
        <p:nvPicPr>
          <p:cNvPr id="996" name="Google Shape;996;p106"/>
          <p:cNvPicPr preferRelativeResize="0"/>
          <p:nvPr/>
        </p:nvPicPr>
        <p:blipFill>
          <a:blip r:embed="rId4">
            <a:alphaModFix/>
          </a:blip>
          <a:stretch>
            <a:fillRect/>
          </a:stretch>
        </p:blipFill>
        <p:spPr>
          <a:xfrm>
            <a:off x="3050605" y="1511021"/>
            <a:ext cx="834637" cy="370604"/>
          </a:xfrm>
          <a:prstGeom prst="rect">
            <a:avLst/>
          </a:prstGeom>
          <a:noFill/>
          <a:ln>
            <a:noFill/>
          </a:ln>
        </p:spPr>
      </p:pic>
      <p:pic>
        <p:nvPicPr>
          <p:cNvPr id="997" name="Google Shape;997;p106"/>
          <p:cNvPicPr preferRelativeResize="0"/>
          <p:nvPr/>
        </p:nvPicPr>
        <p:blipFill>
          <a:blip r:embed="rId5">
            <a:alphaModFix/>
          </a:blip>
          <a:stretch>
            <a:fillRect/>
          </a:stretch>
        </p:blipFill>
        <p:spPr>
          <a:xfrm>
            <a:off x="3980629" y="1511021"/>
            <a:ext cx="780981" cy="572325"/>
          </a:xfrm>
          <a:prstGeom prst="rect">
            <a:avLst/>
          </a:prstGeom>
          <a:noFill/>
          <a:ln>
            <a:noFill/>
          </a:ln>
        </p:spPr>
      </p:pic>
      <p:pic>
        <p:nvPicPr>
          <p:cNvPr id="998" name="Google Shape;998;p106"/>
          <p:cNvPicPr preferRelativeResize="0"/>
          <p:nvPr/>
        </p:nvPicPr>
        <p:blipFill>
          <a:blip r:embed="rId6">
            <a:alphaModFix/>
          </a:blip>
          <a:stretch>
            <a:fillRect/>
          </a:stretch>
        </p:blipFill>
        <p:spPr>
          <a:xfrm>
            <a:off x="2168275" y="2191244"/>
            <a:ext cx="846560" cy="426899"/>
          </a:xfrm>
          <a:prstGeom prst="rect">
            <a:avLst/>
          </a:prstGeom>
          <a:noFill/>
          <a:ln>
            <a:noFill/>
          </a:ln>
        </p:spPr>
      </p:pic>
      <p:pic>
        <p:nvPicPr>
          <p:cNvPr id="999" name="Google Shape;999;p106"/>
          <p:cNvPicPr preferRelativeResize="0"/>
          <p:nvPr/>
        </p:nvPicPr>
        <p:blipFill>
          <a:blip r:embed="rId7">
            <a:alphaModFix/>
          </a:blip>
          <a:stretch>
            <a:fillRect/>
          </a:stretch>
        </p:blipFill>
        <p:spPr>
          <a:xfrm>
            <a:off x="3110222" y="2158406"/>
            <a:ext cx="840598" cy="647385"/>
          </a:xfrm>
          <a:prstGeom prst="rect">
            <a:avLst/>
          </a:prstGeom>
          <a:noFill/>
          <a:ln>
            <a:noFill/>
          </a:ln>
        </p:spPr>
      </p:pic>
      <p:pic>
        <p:nvPicPr>
          <p:cNvPr id="1000" name="Google Shape;1000;p106"/>
          <p:cNvPicPr preferRelativeResize="0"/>
          <p:nvPr/>
        </p:nvPicPr>
        <p:blipFill>
          <a:blip r:embed="rId8">
            <a:alphaModFix/>
          </a:blip>
          <a:stretch>
            <a:fillRect/>
          </a:stretch>
        </p:blipFill>
        <p:spPr>
          <a:xfrm>
            <a:off x="4856997" y="1511021"/>
            <a:ext cx="572322" cy="806885"/>
          </a:xfrm>
          <a:prstGeom prst="rect">
            <a:avLst/>
          </a:prstGeom>
          <a:noFill/>
          <a:ln>
            <a:noFill/>
          </a:ln>
        </p:spPr>
      </p:pic>
      <p:pic>
        <p:nvPicPr>
          <p:cNvPr id="1001" name="Google Shape;1001;p106"/>
          <p:cNvPicPr preferRelativeResize="0"/>
          <p:nvPr/>
        </p:nvPicPr>
        <p:blipFill>
          <a:blip r:embed="rId9">
            <a:alphaModFix/>
          </a:blip>
          <a:stretch>
            <a:fillRect/>
          </a:stretch>
        </p:blipFill>
        <p:spPr>
          <a:xfrm>
            <a:off x="5524707" y="1511021"/>
            <a:ext cx="769058" cy="614546"/>
          </a:xfrm>
          <a:prstGeom prst="rect">
            <a:avLst/>
          </a:prstGeom>
          <a:noFill/>
          <a:ln>
            <a:noFill/>
          </a:ln>
        </p:spPr>
      </p:pic>
      <p:pic>
        <p:nvPicPr>
          <p:cNvPr id="1002" name="Google Shape;1002;p106"/>
          <p:cNvPicPr preferRelativeResize="0"/>
          <p:nvPr/>
        </p:nvPicPr>
        <p:blipFill>
          <a:blip r:embed="rId10">
            <a:alphaModFix/>
          </a:blip>
          <a:stretch>
            <a:fillRect/>
          </a:stretch>
        </p:blipFill>
        <p:spPr>
          <a:xfrm>
            <a:off x="4046207" y="2392965"/>
            <a:ext cx="775020" cy="600473"/>
          </a:xfrm>
          <a:prstGeom prst="rect">
            <a:avLst/>
          </a:prstGeom>
          <a:noFill/>
          <a:ln>
            <a:noFill/>
          </a:ln>
        </p:spPr>
      </p:pic>
      <p:pic>
        <p:nvPicPr>
          <p:cNvPr id="1003" name="Google Shape;1003;p106"/>
          <p:cNvPicPr preferRelativeResize="0"/>
          <p:nvPr/>
        </p:nvPicPr>
        <p:blipFill>
          <a:blip r:embed="rId11">
            <a:alphaModFix/>
          </a:blip>
          <a:stretch>
            <a:fillRect/>
          </a:stretch>
        </p:blipFill>
        <p:spPr>
          <a:xfrm>
            <a:off x="4916614" y="2392965"/>
            <a:ext cx="775020" cy="595781"/>
          </a:xfrm>
          <a:prstGeom prst="rect">
            <a:avLst/>
          </a:prstGeom>
          <a:noFill/>
          <a:ln>
            <a:noFill/>
          </a:ln>
        </p:spPr>
      </p:pic>
      <p:pic>
        <p:nvPicPr>
          <p:cNvPr id="1004" name="Google Shape;1004;p106"/>
          <p:cNvPicPr preferRelativeResize="0"/>
          <p:nvPr/>
        </p:nvPicPr>
        <p:blipFill>
          <a:blip r:embed="rId12">
            <a:alphaModFix/>
          </a:blip>
          <a:stretch>
            <a:fillRect/>
          </a:stretch>
        </p:blipFill>
        <p:spPr>
          <a:xfrm>
            <a:off x="6389152" y="1511021"/>
            <a:ext cx="679633" cy="548870"/>
          </a:xfrm>
          <a:prstGeom prst="rect">
            <a:avLst/>
          </a:prstGeom>
          <a:noFill/>
          <a:ln>
            <a:noFill/>
          </a:ln>
        </p:spPr>
      </p:pic>
      <p:pic>
        <p:nvPicPr>
          <p:cNvPr id="1005" name="Google Shape;1005;p106"/>
          <p:cNvPicPr preferRelativeResize="0"/>
          <p:nvPr/>
        </p:nvPicPr>
        <p:blipFill>
          <a:blip r:embed="rId13">
            <a:alphaModFix/>
          </a:blip>
          <a:stretch>
            <a:fillRect/>
          </a:stretch>
        </p:blipFill>
        <p:spPr>
          <a:xfrm>
            <a:off x="5787021" y="2200626"/>
            <a:ext cx="554437" cy="769356"/>
          </a:xfrm>
          <a:prstGeom prst="rect">
            <a:avLst/>
          </a:prstGeom>
          <a:noFill/>
          <a:ln>
            <a:noFill/>
          </a:ln>
        </p:spPr>
      </p:pic>
      <p:pic>
        <p:nvPicPr>
          <p:cNvPr id="1006" name="Google Shape;1006;p106"/>
          <p:cNvPicPr preferRelativeResize="0"/>
          <p:nvPr/>
        </p:nvPicPr>
        <p:blipFill>
          <a:blip r:embed="rId14">
            <a:alphaModFix/>
          </a:blip>
          <a:stretch>
            <a:fillRect/>
          </a:stretch>
        </p:blipFill>
        <p:spPr>
          <a:xfrm>
            <a:off x="6436845" y="2134950"/>
            <a:ext cx="792905" cy="623929"/>
          </a:xfrm>
          <a:prstGeom prst="rect">
            <a:avLst/>
          </a:prstGeom>
          <a:noFill/>
          <a:ln>
            <a:noFill/>
          </a:ln>
        </p:spPr>
      </p:pic>
      <p:pic>
        <p:nvPicPr>
          <p:cNvPr id="1007" name="Google Shape;1007;p106"/>
          <p:cNvPicPr preferRelativeResize="0"/>
          <p:nvPr/>
        </p:nvPicPr>
        <p:blipFill>
          <a:blip r:embed="rId15">
            <a:alphaModFix/>
          </a:blip>
          <a:stretch>
            <a:fillRect/>
          </a:stretch>
        </p:blipFill>
        <p:spPr>
          <a:xfrm>
            <a:off x="2468252" y="2758879"/>
            <a:ext cx="612173" cy="771010"/>
          </a:xfrm>
          <a:prstGeom prst="rect">
            <a:avLst/>
          </a:prstGeom>
          <a:noFill/>
          <a:ln>
            <a:noFill/>
          </a:ln>
        </p:spPr>
      </p:pic>
      <p:pic>
        <p:nvPicPr>
          <p:cNvPr id="1008" name="Google Shape;1008;p106"/>
          <p:cNvPicPr preferRelativeResize="0"/>
          <p:nvPr/>
        </p:nvPicPr>
        <p:blipFill>
          <a:blip r:embed="rId16">
            <a:alphaModFix/>
          </a:blip>
          <a:stretch>
            <a:fillRect/>
          </a:stretch>
        </p:blipFill>
        <p:spPr>
          <a:xfrm>
            <a:off x="3586329" y="3128937"/>
            <a:ext cx="903876" cy="438416"/>
          </a:xfrm>
          <a:prstGeom prst="rect">
            <a:avLst/>
          </a:prstGeom>
          <a:noFill/>
          <a:ln>
            <a:noFill/>
          </a:ln>
        </p:spPr>
      </p:pic>
      <p:pic>
        <p:nvPicPr>
          <p:cNvPr id="1009" name="Google Shape;1009;p106"/>
          <p:cNvPicPr preferRelativeResize="0"/>
          <p:nvPr/>
        </p:nvPicPr>
        <p:blipFill>
          <a:blip r:embed="rId17">
            <a:alphaModFix/>
          </a:blip>
          <a:stretch>
            <a:fillRect/>
          </a:stretch>
        </p:blipFill>
        <p:spPr>
          <a:xfrm>
            <a:off x="6436824" y="2982149"/>
            <a:ext cx="721202" cy="639258"/>
          </a:xfrm>
          <a:prstGeom prst="rect">
            <a:avLst/>
          </a:prstGeom>
          <a:noFill/>
          <a:ln>
            <a:noFill/>
          </a:ln>
        </p:spPr>
      </p:pic>
      <p:pic>
        <p:nvPicPr>
          <p:cNvPr id="1010" name="Google Shape;1010;p106"/>
          <p:cNvPicPr preferRelativeResize="0"/>
          <p:nvPr/>
        </p:nvPicPr>
        <p:blipFill>
          <a:blip r:embed="rId18">
            <a:alphaModFix/>
          </a:blip>
          <a:stretch>
            <a:fillRect/>
          </a:stretch>
        </p:blipFill>
        <p:spPr>
          <a:xfrm>
            <a:off x="5079475" y="3063808"/>
            <a:ext cx="612165" cy="568663"/>
          </a:xfrm>
          <a:prstGeom prst="rect">
            <a:avLst/>
          </a:prstGeom>
          <a:noFill/>
          <a:ln>
            <a:noFill/>
          </a:ln>
        </p:spPr>
      </p:pic>
      <p:pic>
        <p:nvPicPr>
          <p:cNvPr id="1011" name="Google Shape;1011;p106"/>
          <p:cNvPicPr preferRelativeResize="0"/>
          <p:nvPr/>
        </p:nvPicPr>
        <p:blipFill>
          <a:blip r:embed="rId19">
            <a:alphaModFix/>
          </a:blip>
          <a:stretch>
            <a:fillRect/>
          </a:stretch>
        </p:blipFill>
        <p:spPr>
          <a:xfrm>
            <a:off x="2739335" y="3890475"/>
            <a:ext cx="3665335" cy="80687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15" name="Shape 1015"/>
        <p:cNvGrpSpPr/>
        <p:nvPr/>
      </p:nvGrpSpPr>
      <p:grpSpPr>
        <a:xfrm>
          <a:off x="0" y="0"/>
          <a:ext cx="0" cy="0"/>
          <a:chOff x="0" y="0"/>
          <a:chExt cx="0" cy="0"/>
        </a:xfrm>
      </p:grpSpPr>
      <p:sp>
        <p:nvSpPr>
          <p:cNvPr id="1016" name="Google Shape;1016;p107"/>
          <p:cNvSpPr txBox="1"/>
          <p:nvPr>
            <p:ph type="ctrTitle"/>
          </p:nvPr>
        </p:nvSpPr>
        <p:spPr>
          <a:xfrm>
            <a:off x="447725" y="2095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Card Sort: Shaded Pieces</a:t>
            </a:r>
            <a:endParaRPr b="0" sz="2100">
              <a:solidFill>
                <a:srgbClr val="595959"/>
              </a:solidFill>
              <a:latin typeface="Hepta Slab"/>
              <a:ea typeface="Hepta Slab"/>
              <a:cs typeface="Hepta Slab"/>
              <a:sym typeface="Hepta Slab"/>
            </a:endParaRPr>
          </a:p>
        </p:txBody>
      </p:sp>
      <p:sp>
        <p:nvSpPr>
          <p:cNvPr id="1017" name="Google Shape;1017;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18" name="Google Shape;1018;p107"/>
          <p:cNvSpPr txBox="1"/>
          <p:nvPr/>
        </p:nvSpPr>
        <p:spPr>
          <a:xfrm>
            <a:off x="774125" y="865975"/>
            <a:ext cx="72666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2. Sort your cards in the following way.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Write the letter of each card in the space for it’s category.</a:t>
            </a:r>
            <a:endParaRPr sz="1700">
              <a:latin typeface="Quicksand"/>
              <a:ea typeface="Quicksand"/>
              <a:cs typeface="Quicksand"/>
              <a:sym typeface="Quicksand"/>
            </a:endParaRPr>
          </a:p>
        </p:txBody>
      </p:sp>
      <p:pic>
        <p:nvPicPr>
          <p:cNvPr id="1019" name="Google Shape;1019;p107"/>
          <p:cNvPicPr preferRelativeResize="0"/>
          <p:nvPr/>
        </p:nvPicPr>
        <p:blipFill>
          <a:blip r:embed="rId3">
            <a:alphaModFix/>
          </a:blip>
          <a:stretch>
            <a:fillRect/>
          </a:stretch>
        </p:blipFill>
        <p:spPr>
          <a:xfrm>
            <a:off x="2168275" y="1511021"/>
            <a:ext cx="786943" cy="605164"/>
          </a:xfrm>
          <a:prstGeom prst="rect">
            <a:avLst/>
          </a:prstGeom>
          <a:noFill/>
          <a:ln>
            <a:noFill/>
          </a:ln>
        </p:spPr>
      </p:pic>
      <p:pic>
        <p:nvPicPr>
          <p:cNvPr id="1020" name="Google Shape;1020;p107"/>
          <p:cNvPicPr preferRelativeResize="0"/>
          <p:nvPr/>
        </p:nvPicPr>
        <p:blipFill>
          <a:blip r:embed="rId4">
            <a:alphaModFix/>
          </a:blip>
          <a:stretch>
            <a:fillRect/>
          </a:stretch>
        </p:blipFill>
        <p:spPr>
          <a:xfrm>
            <a:off x="3050605" y="1511021"/>
            <a:ext cx="834637" cy="370604"/>
          </a:xfrm>
          <a:prstGeom prst="rect">
            <a:avLst/>
          </a:prstGeom>
          <a:noFill/>
          <a:ln>
            <a:noFill/>
          </a:ln>
        </p:spPr>
      </p:pic>
      <p:pic>
        <p:nvPicPr>
          <p:cNvPr id="1021" name="Google Shape;1021;p107"/>
          <p:cNvPicPr preferRelativeResize="0"/>
          <p:nvPr/>
        </p:nvPicPr>
        <p:blipFill>
          <a:blip r:embed="rId5">
            <a:alphaModFix/>
          </a:blip>
          <a:stretch>
            <a:fillRect/>
          </a:stretch>
        </p:blipFill>
        <p:spPr>
          <a:xfrm>
            <a:off x="3980629" y="1511021"/>
            <a:ext cx="780981" cy="572325"/>
          </a:xfrm>
          <a:prstGeom prst="rect">
            <a:avLst/>
          </a:prstGeom>
          <a:noFill/>
          <a:ln>
            <a:noFill/>
          </a:ln>
        </p:spPr>
      </p:pic>
      <p:pic>
        <p:nvPicPr>
          <p:cNvPr id="1022" name="Google Shape;1022;p107"/>
          <p:cNvPicPr preferRelativeResize="0"/>
          <p:nvPr/>
        </p:nvPicPr>
        <p:blipFill>
          <a:blip r:embed="rId6">
            <a:alphaModFix/>
          </a:blip>
          <a:stretch>
            <a:fillRect/>
          </a:stretch>
        </p:blipFill>
        <p:spPr>
          <a:xfrm>
            <a:off x="2168275" y="2191244"/>
            <a:ext cx="846560" cy="426899"/>
          </a:xfrm>
          <a:prstGeom prst="rect">
            <a:avLst/>
          </a:prstGeom>
          <a:noFill/>
          <a:ln>
            <a:noFill/>
          </a:ln>
        </p:spPr>
      </p:pic>
      <p:pic>
        <p:nvPicPr>
          <p:cNvPr id="1023" name="Google Shape;1023;p107"/>
          <p:cNvPicPr preferRelativeResize="0"/>
          <p:nvPr/>
        </p:nvPicPr>
        <p:blipFill>
          <a:blip r:embed="rId7">
            <a:alphaModFix/>
          </a:blip>
          <a:stretch>
            <a:fillRect/>
          </a:stretch>
        </p:blipFill>
        <p:spPr>
          <a:xfrm>
            <a:off x="3110222" y="2158406"/>
            <a:ext cx="840598" cy="647385"/>
          </a:xfrm>
          <a:prstGeom prst="rect">
            <a:avLst/>
          </a:prstGeom>
          <a:noFill/>
          <a:ln>
            <a:noFill/>
          </a:ln>
        </p:spPr>
      </p:pic>
      <p:pic>
        <p:nvPicPr>
          <p:cNvPr id="1024" name="Google Shape;1024;p107"/>
          <p:cNvPicPr preferRelativeResize="0"/>
          <p:nvPr/>
        </p:nvPicPr>
        <p:blipFill>
          <a:blip r:embed="rId8">
            <a:alphaModFix/>
          </a:blip>
          <a:stretch>
            <a:fillRect/>
          </a:stretch>
        </p:blipFill>
        <p:spPr>
          <a:xfrm>
            <a:off x="4856997" y="1511021"/>
            <a:ext cx="572322" cy="806885"/>
          </a:xfrm>
          <a:prstGeom prst="rect">
            <a:avLst/>
          </a:prstGeom>
          <a:noFill/>
          <a:ln>
            <a:noFill/>
          </a:ln>
        </p:spPr>
      </p:pic>
      <p:pic>
        <p:nvPicPr>
          <p:cNvPr id="1025" name="Google Shape;1025;p107"/>
          <p:cNvPicPr preferRelativeResize="0"/>
          <p:nvPr/>
        </p:nvPicPr>
        <p:blipFill>
          <a:blip r:embed="rId9">
            <a:alphaModFix/>
          </a:blip>
          <a:stretch>
            <a:fillRect/>
          </a:stretch>
        </p:blipFill>
        <p:spPr>
          <a:xfrm>
            <a:off x="5524707" y="1511021"/>
            <a:ext cx="769058" cy="614546"/>
          </a:xfrm>
          <a:prstGeom prst="rect">
            <a:avLst/>
          </a:prstGeom>
          <a:noFill/>
          <a:ln>
            <a:noFill/>
          </a:ln>
        </p:spPr>
      </p:pic>
      <p:pic>
        <p:nvPicPr>
          <p:cNvPr id="1026" name="Google Shape;1026;p107"/>
          <p:cNvPicPr preferRelativeResize="0"/>
          <p:nvPr/>
        </p:nvPicPr>
        <p:blipFill>
          <a:blip r:embed="rId10">
            <a:alphaModFix/>
          </a:blip>
          <a:stretch>
            <a:fillRect/>
          </a:stretch>
        </p:blipFill>
        <p:spPr>
          <a:xfrm>
            <a:off x="4046207" y="2392965"/>
            <a:ext cx="775020" cy="600473"/>
          </a:xfrm>
          <a:prstGeom prst="rect">
            <a:avLst/>
          </a:prstGeom>
          <a:noFill/>
          <a:ln>
            <a:noFill/>
          </a:ln>
        </p:spPr>
      </p:pic>
      <p:pic>
        <p:nvPicPr>
          <p:cNvPr id="1027" name="Google Shape;1027;p107"/>
          <p:cNvPicPr preferRelativeResize="0"/>
          <p:nvPr/>
        </p:nvPicPr>
        <p:blipFill>
          <a:blip r:embed="rId11">
            <a:alphaModFix/>
          </a:blip>
          <a:stretch>
            <a:fillRect/>
          </a:stretch>
        </p:blipFill>
        <p:spPr>
          <a:xfrm>
            <a:off x="4916614" y="2392965"/>
            <a:ext cx="775020" cy="595781"/>
          </a:xfrm>
          <a:prstGeom prst="rect">
            <a:avLst/>
          </a:prstGeom>
          <a:noFill/>
          <a:ln>
            <a:noFill/>
          </a:ln>
        </p:spPr>
      </p:pic>
      <p:pic>
        <p:nvPicPr>
          <p:cNvPr id="1028" name="Google Shape;1028;p107"/>
          <p:cNvPicPr preferRelativeResize="0"/>
          <p:nvPr/>
        </p:nvPicPr>
        <p:blipFill>
          <a:blip r:embed="rId12">
            <a:alphaModFix/>
          </a:blip>
          <a:stretch>
            <a:fillRect/>
          </a:stretch>
        </p:blipFill>
        <p:spPr>
          <a:xfrm>
            <a:off x="6389152" y="1511021"/>
            <a:ext cx="679633" cy="548870"/>
          </a:xfrm>
          <a:prstGeom prst="rect">
            <a:avLst/>
          </a:prstGeom>
          <a:noFill/>
          <a:ln>
            <a:noFill/>
          </a:ln>
        </p:spPr>
      </p:pic>
      <p:pic>
        <p:nvPicPr>
          <p:cNvPr id="1029" name="Google Shape;1029;p107"/>
          <p:cNvPicPr preferRelativeResize="0"/>
          <p:nvPr/>
        </p:nvPicPr>
        <p:blipFill>
          <a:blip r:embed="rId13">
            <a:alphaModFix/>
          </a:blip>
          <a:stretch>
            <a:fillRect/>
          </a:stretch>
        </p:blipFill>
        <p:spPr>
          <a:xfrm>
            <a:off x="5787021" y="2200626"/>
            <a:ext cx="554437" cy="769356"/>
          </a:xfrm>
          <a:prstGeom prst="rect">
            <a:avLst/>
          </a:prstGeom>
          <a:noFill/>
          <a:ln>
            <a:noFill/>
          </a:ln>
        </p:spPr>
      </p:pic>
      <p:pic>
        <p:nvPicPr>
          <p:cNvPr id="1030" name="Google Shape;1030;p107"/>
          <p:cNvPicPr preferRelativeResize="0"/>
          <p:nvPr/>
        </p:nvPicPr>
        <p:blipFill>
          <a:blip r:embed="rId14">
            <a:alphaModFix/>
          </a:blip>
          <a:stretch>
            <a:fillRect/>
          </a:stretch>
        </p:blipFill>
        <p:spPr>
          <a:xfrm>
            <a:off x="6436845" y="2134950"/>
            <a:ext cx="792905" cy="623929"/>
          </a:xfrm>
          <a:prstGeom prst="rect">
            <a:avLst/>
          </a:prstGeom>
          <a:noFill/>
          <a:ln>
            <a:noFill/>
          </a:ln>
        </p:spPr>
      </p:pic>
      <p:pic>
        <p:nvPicPr>
          <p:cNvPr id="1031" name="Google Shape;1031;p107"/>
          <p:cNvPicPr preferRelativeResize="0"/>
          <p:nvPr/>
        </p:nvPicPr>
        <p:blipFill>
          <a:blip r:embed="rId15">
            <a:alphaModFix/>
          </a:blip>
          <a:stretch>
            <a:fillRect/>
          </a:stretch>
        </p:blipFill>
        <p:spPr>
          <a:xfrm>
            <a:off x="2468252" y="2758879"/>
            <a:ext cx="612173" cy="771010"/>
          </a:xfrm>
          <a:prstGeom prst="rect">
            <a:avLst/>
          </a:prstGeom>
          <a:noFill/>
          <a:ln>
            <a:noFill/>
          </a:ln>
        </p:spPr>
      </p:pic>
      <p:pic>
        <p:nvPicPr>
          <p:cNvPr id="1032" name="Google Shape;1032;p107"/>
          <p:cNvPicPr preferRelativeResize="0"/>
          <p:nvPr/>
        </p:nvPicPr>
        <p:blipFill>
          <a:blip r:embed="rId16">
            <a:alphaModFix/>
          </a:blip>
          <a:stretch>
            <a:fillRect/>
          </a:stretch>
        </p:blipFill>
        <p:spPr>
          <a:xfrm>
            <a:off x="3586329" y="3128937"/>
            <a:ext cx="903876" cy="438416"/>
          </a:xfrm>
          <a:prstGeom prst="rect">
            <a:avLst/>
          </a:prstGeom>
          <a:noFill/>
          <a:ln>
            <a:noFill/>
          </a:ln>
        </p:spPr>
      </p:pic>
      <p:pic>
        <p:nvPicPr>
          <p:cNvPr id="1033" name="Google Shape;1033;p107"/>
          <p:cNvPicPr preferRelativeResize="0"/>
          <p:nvPr/>
        </p:nvPicPr>
        <p:blipFill>
          <a:blip r:embed="rId17">
            <a:alphaModFix/>
          </a:blip>
          <a:stretch>
            <a:fillRect/>
          </a:stretch>
        </p:blipFill>
        <p:spPr>
          <a:xfrm>
            <a:off x="6436824" y="2982149"/>
            <a:ext cx="721202" cy="639258"/>
          </a:xfrm>
          <a:prstGeom prst="rect">
            <a:avLst/>
          </a:prstGeom>
          <a:noFill/>
          <a:ln>
            <a:noFill/>
          </a:ln>
        </p:spPr>
      </p:pic>
      <p:pic>
        <p:nvPicPr>
          <p:cNvPr id="1034" name="Google Shape;1034;p107"/>
          <p:cNvPicPr preferRelativeResize="0"/>
          <p:nvPr/>
        </p:nvPicPr>
        <p:blipFill>
          <a:blip r:embed="rId18">
            <a:alphaModFix/>
          </a:blip>
          <a:stretch>
            <a:fillRect/>
          </a:stretch>
        </p:blipFill>
        <p:spPr>
          <a:xfrm>
            <a:off x="5079475" y="3063808"/>
            <a:ext cx="612165" cy="568663"/>
          </a:xfrm>
          <a:prstGeom prst="rect">
            <a:avLst/>
          </a:prstGeom>
          <a:noFill/>
          <a:ln>
            <a:noFill/>
          </a:ln>
        </p:spPr>
      </p:pic>
      <p:pic>
        <p:nvPicPr>
          <p:cNvPr id="1035" name="Google Shape;1035;p107"/>
          <p:cNvPicPr preferRelativeResize="0"/>
          <p:nvPr/>
        </p:nvPicPr>
        <p:blipFill>
          <a:blip r:embed="rId19">
            <a:alphaModFix/>
          </a:blip>
          <a:stretch>
            <a:fillRect/>
          </a:stretch>
        </p:blipFill>
        <p:spPr>
          <a:xfrm>
            <a:off x="2282325" y="3707524"/>
            <a:ext cx="4413775" cy="9675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9" name="Shape 1039"/>
        <p:cNvGrpSpPr/>
        <p:nvPr/>
      </p:nvGrpSpPr>
      <p:grpSpPr>
        <a:xfrm>
          <a:off x="0" y="0"/>
          <a:ext cx="0" cy="0"/>
          <a:chOff x="0" y="0"/>
          <a:chExt cx="0" cy="0"/>
        </a:xfrm>
      </p:grpSpPr>
      <p:sp>
        <p:nvSpPr>
          <p:cNvPr id="1040" name="Google Shape;1040;p108"/>
          <p:cNvSpPr txBox="1"/>
          <p:nvPr>
            <p:ph type="ctrTitle"/>
          </p:nvPr>
        </p:nvSpPr>
        <p:spPr>
          <a:xfrm>
            <a:off x="447725" y="2095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Describe Equal Pieces</a:t>
            </a:r>
            <a:endParaRPr b="0" sz="2100">
              <a:solidFill>
                <a:srgbClr val="595959"/>
              </a:solidFill>
              <a:latin typeface="Hepta Slab"/>
              <a:ea typeface="Hepta Slab"/>
              <a:cs typeface="Hepta Slab"/>
              <a:sym typeface="Hepta Slab"/>
            </a:endParaRPr>
          </a:p>
        </p:txBody>
      </p:sp>
      <p:sp>
        <p:nvSpPr>
          <p:cNvPr id="1041" name="Google Shape;1041;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042" name="Google Shape;1042;p108"/>
          <p:cNvPicPr preferRelativeResize="0"/>
          <p:nvPr/>
        </p:nvPicPr>
        <p:blipFill>
          <a:blip r:embed="rId3">
            <a:alphaModFix/>
          </a:blip>
          <a:stretch>
            <a:fillRect/>
          </a:stretch>
        </p:blipFill>
        <p:spPr>
          <a:xfrm>
            <a:off x="539575" y="1864725"/>
            <a:ext cx="3619850" cy="1233575"/>
          </a:xfrm>
          <a:prstGeom prst="rect">
            <a:avLst/>
          </a:prstGeom>
          <a:noFill/>
          <a:ln>
            <a:noFill/>
          </a:ln>
        </p:spPr>
      </p:pic>
      <p:sp>
        <p:nvSpPr>
          <p:cNvPr id="1043" name="Google Shape;1043;p108"/>
          <p:cNvSpPr txBox="1"/>
          <p:nvPr/>
        </p:nvSpPr>
        <p:spPr>
          <a:xfrm>
            <a:off x="4316875" y="1218225"/>
            <a:ext cx="4264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Label each shape with at least one phrase from the lists.</a:t>
            </a:r>
            <a:endParaRPr sz="1500">
              <a:latin typeface="Quicksand"/>
              <a:ea typeface="Quicksand"/>
              <a:cs typeface="Quicksand"/>
              <a:sym typeface="Quicksand"/>
            </a:endParaRPr>
          </a:p>
        </p:txBody>
      </p:sp>
      <p:pic>
        <p:nvPicPr>
          <p:cNvPr id="1044" name="Google Shape;1044;p108"/>
          <p:cNvPicPr preferRelativeResize="0"/>
          <p:nvPr/>
        </p:nvPicPr>
        <p:blipFill>
          <a:blip r:embed="rId4">
            <a:alphaModFix/>
          </a:blip>
          <a:stretch>
            <a:fillRect/>
          </a:stretch>
        </p:blipFill>
        <p:spPr>
          <a:xfrm>
            <a:off x="4902300" y="2316550"/>
            <a:ext cx="1381125" cy="1190625"/>
          </a:xfrm>
          <a:prstGeom prst="rect">
            <a:avLst/>
          </a:prstGeom>
          <a:noFill/>
          <a:ln>
            <a:noFill/>
          </a:ln>
        </p:spPr>
      </p:pic>
      <p:pic>
        <p:nvPicPr>
          <p:cNvPr id="1045" name="Google Shape;1045;p108"/>
          <p:cNvPicPr preferRelativeResize="0"/>
          <p:nvPr/>
        </p:nvPicPr>
        <p:blipFill>
          <a:blip r:embed="rId5">
            <a:alphaModFix/>
          </a:blip>
          <a:stretch>
            <a:fillRect/>
          </a:stretch>
        </p:blipFill>
        <p:spPr>
          <a:xfrm>
            <a:off x="6844200" y="2316550"/>
            <a:ext cx="1279647" cy="133152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49" name="Shape 1049"/>
        <p:cNvGrpSpPr/>
        <p:nvPr/>
      </p:nvGrpSpPr>
      <p:grpSpPr>
        <a:xfrm>
          <a:off x="0" y="0"/>
          <a:ext cx="0" cy="0"/>
          <a:chOff x="0" y="0"/>
          <a:chExt cx="0" cy="0"/>
        </a:xfrm>
      </p:grpSpPr>
      <p:sp>
        <p:nvSpPr>
          <p:cNvPr id="1050" name="Google Shape;1050;p109"/>
          <p:cNvSpPr txBox="1"/>
          <p:nvPr>
            <p:ph type="ctrTitle"/>
          </p:nvPr>
        </p:nvSpPr>
        <p:spPr>
          <a:xfrm>
            <a:off x="447725" y="2095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Describe Equal Pieces</a:t>
            </a:r>
            <a:endParaRPr b="0" sz="2100">
              <a:solidFill>
                <a:srgbClr val="595959"/>
              </a:solidFill>
              <a:latin typeface="Hepta Slab"/>
              <a:ea typeface="Hepta Slab"/>
              <a:cs typeface="Hepta Slab"/>
              <a:sym typeface="Hepta Slab"/>
            </a:endParaRPr>
          </a:p>
        </p:txBody>
      </p:sp>
      <p:sp>
        <p:nvSpPr>
          <p:cNvPr id="1051" name="Google Shape;1051;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052" name="Google Shape;1052;p109"/>
          <p:cNvPicPr preferRelativeResize="0"/>
          <p:nvPr/>
        </p:nvPicPr>
        <p:blipFill>
          <a:blip r:embed="rId3">
            <a:alphaModFix/>
          </a:blip>
          <a:stretch>
            <a:fillRect/>
          </a:stretch>
        </p:blipFill>
        <p:spPr>
          <a:xfrm>
            <a:off x="539575" y="1864725"/>
            <a:ext cx="3619850" cy="1233575"/>
          </a:xfrm>
          <a:prstGeom prst="rect">
            <a:avLst/>
          </a:prstGeom>
          <a:noFill/>
          <a:ln>
            <a:noFill/>
          </a:ln>
        </p:spPr>
      </p:pic>
      <p:sp>
        <p:nvSpPr>
          <p:cNvPr id="1053" name="Google Shape;1053;p109"/>
          <p:cNvSpPr txBox="1"/>
          <p:nvPr/>
        </p:nvSpPr>
        <p:spPr>
          <a:xfrm>
            <a:off x="4316875" y="1218225"/>
            <a:ext cx="4264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Label each shape with at least one phrase from the lists.</a:t>
            </a:r>
            <a:endParaRPr sz="1500">
              <a:latin typeface="Quicksand"/>
              <a:ea typeface="Quicksand"/>
              <a:cs typeface="Quicksand"/>
              <a:sym typeface="Quicksand"/>
            </a:endParaRPr>
          </a:p>
        </p:txBody>
      </p:sp>
      <p:pic>
        <p:nvPicPr>
          <p:cNvPr id="1054" name="Google Shape;1054;p109"/>
          <p:cNvPicPr preferRelativeResize="0"/>
          <p:nvPr/>
        </p:nvPicPr>
        <p:blipFill>
          <a:blip r:embed="rId4">
            <a:alphaModFix/>
          </a:blip>
          <a:stretch>
            <a:fillRect/>
          </a:stretch>
        </p:blipFill>
        <p:spPr>
          <a:xfrm>
            <a:off x="4994100" y="2159100"/>
            <a:ext cx="1323975" cy="1733550"/>
          </a:xfrm>
          <a:prstGeom prst="rect">
            <a:avLst/>
          </a:prstGeom>
          <a:noFill/>
          <a:ln>
            <a:noFill/>
          </a:ln>
        </p:spPr>
      </p:pic>
      <p:pic>
        <p:nvPicPr>
          <p:cNvPr id="1055" name="Google Shape;1055;p109"/>
          <p:cNvPicPr preferRelativeResize="0"/>
          <p:nvPr/>
        </p:nvPicPr>
        <p:blipFill>
          <a:blip r:embed="rId5">
            <a:alphaModFix/>
          </a:blip>
          <a:stretch>
            <a:fillRect/>
          </a:stretch>
        </p:blipFill>
        <p:spPr>
          <a:xfrm>
            <a:off x="6673625" y="2214125"/>
            <a:ext cx="1571625" cy="13335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59" name="Shape 1059"/>
        <p:cNvGrpSpPr/>
        <p:nvPr/>
      </p:nvGrpSpPr>
      <p:grpSpPr>
        <a:xfrm>
          <a:off x="0" y="0"/>
          <a:ext cx="0" cy="0"/>
          <a:chOff x="0" y="0"/>
          <a:chExt cx="0" cy="0"/>
        </a:xfrm>
      </p:grpSpPr>
      <p:sp>
        <p:nvSpPr>
          <p:cNvPr id="1060" name="Google Shape;1060;p110"/>
          <p:cNvSpPr txBox="1"/>
          <p:nvPr>
            <p:ph type="ctrTitle"/>
          </p:nvPr>
        </p:nvSpPr>
        <p:spPr>
          <a:xfrm>
            <a:off x="447725" y="2095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Describe Equal Pieces</a:t>
            </a:r>
            <a:endParaRPr b="0" sz="2100">
              <a:solidFill>
                <a:srgbClr val="595959"/>
              </a:solidFill>
              <a:latin typeface="Hepta Slab"/>
              <a:ea typeface="Hepta Slab"/>
              <a:cs typeface="Hepta Slab"/>
              <a:sym typeface="Hepta Slab"/>
            </a:endParaRPr>
          </a:p>
        </p:txBody>
      </p:sp>
      <p:sp>
        <p:nvSpPr>
          <p:cNvPr id="1061" name="Google Shape;1061;p11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062" name="Google Shape;1062;p110"/>
          <p:cNvPicPr preferRelativeResize="0"/>
          <p:nvPr/>
        </p:nvPicPr>
        <p:blipFill>
          <a:blip r:embed="rId3">
            <a:alphaModFix/>
          </a:blip>
          <a:stretch>
            <a:fillRect/>
          </a:stretch>
        </p:blipFill>
        <p:spPr>
          <a:xfrm>
            <a:off x="539575" y="1864725"/>
            <a:ext cx="3619850" cy="1233575"/>
          </a:xfrm>
          <a:prstGeom prst="rect">
            <a:avLst/>
          </a:prstGeom>
          <a:noFill/>
          <a:ln>
            <a:noFill/>
          </a:ln>
        </p:spPr>
      </p:pic>
      <p:sp>
        <p:nvSpPr>
          <p:cNvPr id="1063" name="Google Shape;1063;p110"/>
          <p:cNvSpPr txBox="1"/>
          <p:nvPr/>
        </p:nvSpPr>
        <p:spPr>
          <a:xfrm>
            <a:off x="4316875" y="1218225"/>
            <a:ext cx="4264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Label each shape with at least one phrase from the lists.</a:t>
            </a:r>
            <a:endParaRPr sz="1500">
              <a:latin typeface="Quicksand"/>
              <a:ea typeface="Quicksand"/>
              <a:cs typeface="Quicksand"/>
              <a:sym typeface="Quicksand"/>
            </a:endParaRPr>
          </a:p>
        </p:txBody>
      </p:sp>
      <p:pic>
        <p:nvPicPr>
          <p:cNvPr id="1064" name="Google Shape;1064;p110"/>
          <p:cNvPicPr preferRelativeResize="0"/>
          <p:nvPr/>
        </p:nvPicPr>
        <p:blipFill>
          <a:blip r:embed="rId4">
            <a:alphaModFix/>
          </a:blip>
          <a:stretch>
            <a:fillRect/>
          </a:stretch>
        </p:blipFill>
        <p:spPr>
          <a:xfrm>
            <a:off x="4718575" y="2159100"/>
            <a:ext cx="1390650" cy="1371600"/>
          </a:xfrm>
          <a:prstGeom prst="rect">
            <a:avLst/>
          </a:prstGeom>
          <a:noFill/>
          <a:ln>
            <a:noFill/>
          </a:ln>
        </p:spPr>
      </p:pic>
      <p:pic>
        <p:nvPicPr>
          <p:cNvPr id="1065" name="Google Shape;1065;p110"/>
          <p:cNvPicPr preferRelativeResize="0"/>
          <p:nvPr/>
        </p:nvPicPr>
        <p:blipFill>
          <a:blip r:embed="rId5">
            <a:alphaModFix/>
          </a:blip>
          <a:stretch>
            <a:fillRect/>
          </a:stretch>
        </p:blipFill>
        <p:spPr>
          <a:xfrm>
            <a:off x="6809675" y="2159100"/>
            <a:ext cx="1231059" cy="13080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9" name="Shape 1069"/>
        <p:cNvGrpSpPr/>
        <p:nvPr/>
      </p:nvGrpSpPr>
      <p:grpSpPr>
        <a:xfrm>
          <a:off x="0" y="0"/>
          <a:ext cx="0" cy="0"/>
          <a:chOff x="0" y="0"/>
          <a:chExt cx="0" cy="0"/>
        </a:xfrm>
      </p:grpSpPr>
      <p:sp>
        <p:nvSpPr>
          <p:cNvPr id="1070" name="Google Shape;1070;p111"/>
          <p:cNvSpPr txBox="1"/>
          <p:nvPr>
            <p:ph type="ctrTitle"/>
          </p:nvPr>
        </p:nvSpPr>
        <p:spPr>
          <a:xfrm>
            <a:off x="447725" y="209550"/>
            <a:ext cx="74814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595959"/>
                </a:solidFill>
                <a:latin typeface="Hepta Slab"/>
                <a:ea typeface="Hepta Slab"/>
                <a:cs typeface="Hepta Slab"/>
                <a:sym typeface="Hepta Slab"/>
              </a:rPr>
              <a:t>Describe Equal Pieces</a:t>
            </a:r>
            <a:endParaRPr b="0" sz="2100">
              <a:solidFill>
                <a:srgbClr val="595959"/>
              </a:solidFill>
              <a:latin typeface="Hepta Slab"/>
              <a:ea typeface="Hepta Slab"/>
              <a:cs typeface="Hepta Slab"/>
              <a:sym typeface="Hepta Slab"/>
            </a:endParaRPr>
          </a:p>
        </p:txBody>
      </p:sp>
      <p:sp>
        <p:nvSpPr>
          <p:cNvPr id="1071" name="Google Shape;1071;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072" name="Google Shape;1072;p111"/>
          <p:cNvPicPr preferRelativeResize="0"/>
          <p:nvPr/>
        </p:nvPicPr>
        <p:blipFill>
          <a:blip r:embed="rId3">
            <a:alphaModFix/>
          </a:blip>
          <a:stretch>
            <a:fillRect/>
          </a:stretch>
        </p:blipFill>
        <p:spPr>
          <a:xfrm>
            <a:off x="539575" y="1864725"/>
            <a:ext cx="3619850" cy="1233575"/>
          </a:xfrm>
          <a:prstGeom prst="rect">
            <a:avLst/>
          </a:prstGeom>
          <a:noFill/>
          <a:ln>
            <a:noFill/>
          </a:ln>
        </p:spPr>
      </p:pic>
      <p:sp>
        <p:nvSpPr>
          <p:cNvPr id="1073" name="Google Shape;1073;p111"/>
          <p:cNvSpPr txBox="1"/>
          <p:nvPr/>
        </p:nvSpPr>
        <p:spPr>
          <a:xfrm>
            <a:off x="4316875" y="1218225"/>
            <a:ext cx="4264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Label each shape with at least one phrase from the lists.</a:t>
            </a:r>
            <a:endParaRPr sz="1500">
              <a:latin typeface="Quicksand"/>
              <a:ea typeface="Quicksand"/>
              <a:cs typeface="Quicksand"/>
              <a:sym typeface="Quicksand"/>
            </a:endParaRPr>
          </a:p>
        </p:txBody>
      </p:sp>
      <p:pic>
        <p:nvPicPr>
          <p:cNvPr id="1074" name="Google Shape;1074;p111"/>
          <p:cNvPicPr preferRelativeResize="0"/>
          <p:nvPr/>
        </p:nvPicPr>
        <p:blipFill>
          <a:blip r:embed="rId4">
            <a:alphaModFix/>
          </a:blip>
          <a:stretch>
            <a:fillRect/>
          </a:stretch>
        </p:blipFill>
        <p:spPr>
          <a:xfrm>
            <a:off x="5571425" y="2214125"/>
            <a:ext cx="1533525" cy="139065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8" name="Shape 1078"/>
        <p:cNvGrpSpPr/>
        <p:nvPr/>
      </p:nvGrpSpPr>
      <p:grpSpPr>
        <a:xfrm>
          <a:off x="0" y="0"/>
          <a:ext cx="0" cy="0"/>
          <a:chOff x="0" y="0"/>
          <a:chExt cx="0" cy="0"/>
        </a:xfrm>
      </p:grpSpPr>
      <p:sp>
        <p:nvSpPr>
          <p:cNvPr id="1079" name="Google Shape;1079;p11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80" name="Google Shape;1080;p112"/>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1081" name="Google Shape;1081;p112"/>
          <p:cNvPicPr preferRelativeResize="0"/>
          <p:nvPr/>
        </p:nvPicPr>
        <p:blipFill>
          <a:blip r:embed="rId3">
            <a:alphaModFix/>
          </a:blip>
          <a:stretch>
            <a:fillRect/>
          </a:stretch>
        </p:blipFill>
        <p:spPr>
          <a:xfrm>
            <a:off x="3104275" y="3078075"/>
            <a:ext cx="1621062" cy="1434300"/>
          </a:xfrm>
          <a:prstGeom prst="rect">
            <a:avLst/>
          </a:prstGeom>
          <a:noFill/>
          <a:ln>
            <a:noFill/>
          </a:ln>
        </p:spPr>
      </p:pic>
      <p:sp>
        <p:nvSpPr>
          <p:cNvPr id="1082" name="Google Shape;1082;p11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083" name="Google Shape;1083;p112"/>
          <p:cNvSpPr/>
          <p:nvPr/>
        </p:nvSpPr>
        <p:spPr>
          <a:xfrm rot="-594435">
            <a:off x="5050767" y="2330756"/>
            <a:ext cx="3504615" cy="143462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12"/>
          <p:cNvSpPr txBox="1"/>
          <p:nvPr/>
        </p:nvSpPr>
        <p:spPr>
          <a:xfrm flipH="1" rot="-594741">
            <a:off x="5371403" y="2570214"/>
            <a:ext cx="2863343" cy="955699"/>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Caveat Brush"/>
                <a:ea typeface="Caveat Brush"/>
                <a:cs typeface="Caveat Brush"/>
                <a:sym typeface="Caveat Brush"/>
              </a:rPr>
              <a:t>How are the shapes the same? How are they different?</a:t>
            </a:r>
            <a:endParaRPr sz="1800">
              <a:latin typeface="Caveat Brush"/>
              <a:ea typeface="Caveat Brush"/>
              <a:cs typeface="Caveat Brush"/>
              <a:sym typeface="Caveat Brush"/>
            </a:endParaRPr>
          </a:p>
        </p:txBody>
      </p:sp>
      <p:pic>
        <p:nvPicPr>
          <p:cNvPr id="1085" name="Google Shape;1085;p112"/>
          <p:cNvPicPr preferRelativeResize="0"/>
          <p:nvPr/>
        </p:nvPicPr>
        <p:blipFill>
          <a:blip r:embed="rId4">
            <a:alphaModFix/>
          </a:blip>
          <a:stretch>
            <a:fillRect/>
          </a:stretch>
        </p:blipFill>
        <p:spPr>
          <a:xfrm>
            <a:off x="1660950" y="1162750"/>
            <a:ext cx="1914307" cy="1063500"/>
          </a:xfrm>
          <a:prstGeom prst="rect">
            <a:avLst/>
          </a:prstGeom>
          <a:noFill/>
          <a:ln>
            <a:noFill/>
          </a:ln>
        </p:spPr>
      </p:pic>
      <p:pic>
        <p:nvPicPr>
          <p:cNvPr id="1086" name="Google Shape;1086;p112"/>
          <p:cNvPicPr preferRelativeResize="0"/>
          <p:nvPr/>
        </p:nvPicPr>
        <p:blipFill>
          <a:blip r:embed="rId5">
            <a:alphaModFix/>
          </a:blip>
          <a:stretch>
            <a:fillRect/>
          </a:stretch>
        </p:blipFill>
        <p:spPr>
          <a:xfrm>
            <a:off x="4156325" y="1162750"/>
            <a:ext cx="1793124" cy="106350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090" name="Shape 1090"/>
        <p:cNvGrpSpPr/>
        <p:nvPr/>
      </p:nvGrpSpPr>
      <p:grpSpPr>
        <a:xfrm>
          <a:off x="0" y="0"/>
          <a:ext cx="0" cy="0"/>
          <a:chOff x="0" y="0"/>
          <a:chExt cx="0" cy="0"/>
        </a:xfrm>
      </p:grpSpPr>
      <p:sp>
        <p:nvSpPr>
          <p:cNvPr id="1091" name="Google Shape;1091;p113"/>
          <p:cNvSpPr txBox="1"/>
          <p:nvPr>
            <p:ph type="ctrTitle"/>
          </p:nvPr>
        </p:nvSpPr>
        <p:spPr>
          <a:xfrm>
            <a:off x="546500" y="1835000"/>
            <a:ext cx="81546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 Bigger Piece</a:t>
            </a:r>
            <a:endParaRPr sz="4400">
              <a:solidFill>
                <a:srgbClr val="434343"/>
              </a:solidFill>
              <a:latin typeface="Hepta Slab"/>
              <a:ea typeface="Hepta Slab"/>
              <a:cs typeface="Hepta Slab"/>
              <a:sym typeface="Hepta Slab"/>
            </a:endParaRPr>
          </a:p>
        </p:txBody>
      </p:sp>
      <p:sp>
        <p:nvSpPr>
          <p:cNvPr id="1092" name="Google Shape;1092;p113"/>
          <p:cNvSpPr txBox="1"/>
          <p:nvPr/>
        </p:nvSpPr>
        <p:spPr>
          <a:xfrm>
            <a:off x="2816900" y="2576250"/>
            <a:ext cx="58842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the size of halves and fourths.</a:t>
            </a:r>
            <a:endParaRPr>
              <a:latin typeface="Quicksand"/>
              <a:ea typeface="Quicksand"/>
              <a:cs typeface="Quicksand"/>
              <a:sym typeface="Quicksand"/>
            </a:endParaRPr>
          </a:p>
        </p:txBody>
      </p:sp>
      <p:sp>
        <p:nvSpPr>
          <p:cNvPr id="1093" name="Google Shape;1093;p113"/>
          <p:cNvSpPr/>
          <p:nvPr/>
        </p:nvSpPr>
        <p:spPr>
          <a:xfrm>
            <a:off x="2429727" y="25097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13"/>
          <p:cNvSpPr txBox="1"/>
          <p:nvPr/>
        </p:nvSpPr>
        <p:spPr>
          <a:xfrm>
            <a:off x="0" y="4834325"/>
            <a:ext cx="49935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1.G.A.3, 1.NBT.C.5</a:t>
            </a:r>
            <a:endParaRPr sz="1100">
              <a:latin typeface="Quicksand"/>
              <a:ea typeface="Quicksand"/>
              <a:cs typeface="Quicksand"/>
              <a:sym typeface="Quicksand"/>
            </a:endParaRPr>
          </a:p>
        </p:txBody>
      </p:sp>
      <p:sp>
        <p:nvSpPr>
          <p:cNvPr id="1095" name="Google Shape;1095;p11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99" name="Shape 1099"/>
        <p:cNvGrpSpPr/>
        <p:nvPr/>
      </p:nvGrpSpPr>
      <p:grpSpPr>
        <a:xfrm>
          <a:off x="0" y="0"/>
          <a:ext cx="0" cy="0"/>
          <a:chOff x="0" y="0"/>
          <a:chExt cx="0" cy="0"/>
        </a:xfrm>
      </p:grpSpPr>
      <p:sp>
        <p:nvSpPr>
          <p:cNvPr id="1100" name="Google Shape;1100;p114"/>
          <p:cNvSpPr txBox="1"/>
          <p:nvPr>
            <p:ph type="ctrTitle"/>
          </p:nvPr>
        </p:nvSpPr>
        <p:spPr>
          <a:xfrm>
            <a:off x="528850" y="4341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434343"/>
                </a:solidFill>
                <a:latin typeface="Hepta Slab"/>
                <a:ea typeface="Hepta Slab"/>
                <a:cs typeface="Hepta Slab"/>
                <a:sym typeface="Hepta Slab"/>
              </a:rPr>
              <a:t>Choral Count: </a:t>
            </a:r>
            <a:r>
              <a:rPr lang="en" sz="2800">
                <a:solidFill>
                  <a:srgbClr val="434343"/>
                </a:solidFill>
                <a:latin typeface="Hepta Slab"/>
                <a:ea typeface="Hepta Slab"/>
                <a:cs typeface="Hepta Slab"/>
                <a:sym typeface="Hepta Slab"/>
              </a:rPr>
              <a:t>10 More, 10 Less</a:t>
            </a:r>
            <a:r>
              <a:rPr lang="en" sz="2800">
                <a:solidFill>
                  <a:srgbClr val="434343"/>
                </a:solidFill>
                <a:latin typeface="Hepta Slab"/>
                <a:ea typeface="Hepta Slab"/>
                <a:cs typeface="Hepta Slab"/>
                <a:sym typeface="Hepta Slab"/>
              </a:rPr>
              <a:t> </a:t>
            </a:r>
            <a:endParaRPr b="0" sz="2600">
              <a:solidFill>
                <a:srgbClr val="434343"/>
              </a:solidFill>
              <a:latin typeface="Hepta Slab"/>
              <a:ea typeface="Hepta Slab"/>
              <a:cs typeface="Hepta Slab"/>
              <a:sym typeface="Hepta Slab"/>
            </a:endParaRPr>
          </a:p>
        </p:txBody>
      </p:sp>
      <p:sp>
        <p:nvSpPr>
          <p:cNvPr id="1101" name="Google Shape;1101;p11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02" name="Google Shape;1102;p114"/>
          <p:cNvSpPr txBox="1"/>
          <p:nvPr/>
        </p:nvSpPr>
        <p:spPr>
          <a:xfrm>
            <a:off x="1223200" y="2069925"/>
            <a:ext cx="6493800" cy="1103700"/>
          </a:xfrm>
          <a:prstGeom prst="rect">
            <a:avLst/>
          </a:prstGeom>
          <a:noFill/>
          <a:ln>
            <a:noFill/>
          </a:ln>
        </p:spPr>
        <p:txBody>
          <a:bodyPr anchorCtr="0" anchor="t" bIns="91425" lIns="91425" spcFirstLastPara="1" rIns="91425" wrap="square" tIns="91425">
            <a:noAutofit/>
          </a:bodyPr>
          <a:lstStyle/>
          <a:p>
            <a:pPr indent="-381000" lvl="0" marL="457200" rtl="0" algn="ctr">
              <a:spcBef>
                <a:spcPts val="0"/>
              </a:spcBef>
              <a:spcAft>
                <a:spcPts val="0"/>
              </a:spcAft>
              <a:buSzPts val="2400"/>
              <a:buFont typeface="Livvic"/>
              <a:buChar char="●"/>
            </a:pPr>
            <a:r>
              <a:rPr lang="en" sz="2400">
                <a:latin typeface="Livvic"/>
                <a:ea typeface="Livvic"/>
                <a:cs typeface="Livvic"/>
                <a:sym typeface="Livvic"/>
              </a:rPr>
              <a:t>Count by 10, starting at 6.</a:t>
            </a:r>
            <a:endParaRPr sz="2400">
              <a:latin typeface="Livvic"/>
              <a:ea typeface="Livvic"/>
              <a:cs typeface="Livvic"/>
              <a:sym typeface="Livvic"/>
            </a:endParaRPr>
          </a:p>
          <a:p>
            <a:pPr indent="-381000" lvl="0" marL="457200" rtl="0" algn="ctr">
              <a:spcBef>
                <a:spcPts val="0"/>
              </a:spcBef>
              <a:spcAft>
                <a:spcPts val="0"/>
              </a:spcAft>
              <a:buSzPts val="2400"/>
              <a:buFont typeface="Livvic"/>
              <a:buChar char="●"/>
            </a:pPr>
            <a:r>
              <a:rPr lang="en" sz="2400">
                <a:latin typeface="Livvic"/>
                <a:ea typeface="Livvic"/>
                <a:cs typeface="Livvic"/>
                <a:sym typeface="Livvic"/>
              </a:rPr>
              <a:t>Stop counting and recording at 116.</a:t>
            </a:r>
            <a:endParaRPr sz="2400">
              <a:latin typeface="Livvic"/>
              <a:ea typeface="Livvic"/>
              <a:cs typeface="Livvic"/>
              <a:sym typeface="Livvic"/>
            </a:endParaRPr>
          </a:p>
          <a:p>
            <a:pPr indent="-381000" lvl="0" marL="457200" rtl="0" algn="ctr">
              <a:spcBef>
                <a:spcPts val="0"/>
              </a:spcBef>
              <a:spcAft>
                <a:spcPts val="0"/>
              </a:spcAft>
              <a:buSzPts val="2400"/>
              <a:buFont typeface="Livvic"/>
              <a:buChar char="●"/>
            </a:pPr>
            <a:r>
              <a:rPr lang="en" sz="2400">
                <a:latin typeface="Livvic"/>
                <a:ea typeface="Livvic"/>
                <a:cs typeface="Livvic"/>
                <a:sym typeface="Livvic"/>
              </a:rPr>
              <a:t>Count back by 10 starting at 116.</a:t>
            </a:r>
            <a:endParaRPr sz="2400">
              <a:latin typeface="Livvic"/>
              <a:ea typeface="Livvic"/>
              <a:cs typeface="Livvic"/>
              <a:sym typeface="Livvic"/>
            </a:endParaRPr>
          </a:p>
          <a:p>
            <a:pPr indent="-381000" lvl="0" marL="457200" rtl="0" algn="ctr">
              <a:spcBef>
                <a:spcPts val="0"/>
              </a:spcBef>
              <a:spcAft>
                <a:spcPts val="0"/>
              </a:spcAft>
              <a:buSzPts val="2400"/>
              <a:buFont typeface="Livvic"/>
              <a:buChar char="●"/>
            </a:pPr>
            <a:r>
              <a:rPr lang="en" sz="2400">
                <a:latin typeface="Livvic"/>
                <a:ea typeface="Livvic"/>
                <a:cs typeface="Livvic"/>
                <a:sym typeface="Livvic"/>
              </a:rPr>
              <a:t>Stop counting and recording at 6.</a:t>
            </a:r>
            <a:endParaRPr sz="2400">
              <a:latin typeface="Livvic"/>
              <a:ea typeface="Livvic"/>
              <a:cs typeface="Livvic"/>
              <a:sym typeface="Livvic"/>
            </a:endParaRPr>
          </a:p>
          <a:p>
            <a:pPr indent="0" lvl="0" marL="0" rtl="0" algn="ctr">
              <a:spcBef>
                <a:spcPts val="0"/>
              </a:spcBef>
              <a:spcAft>
                <a:spcPts val="0"/>
              </a:spcAft>
              <a:buNone/>
            </a:pPr>
            <a:r>
              <a:t/>
            </a:r>
            <a:endParaRPr sz="2400">
              <a:latin typeface="Livvic"/>
              <a:ea typeface="Livvic"/>
              <a:cs typeface="Livvic"/>
              <a:sym typeface="Livvic"/>
            </a:endParaRPr>
          </a:p>
        </p:txBody>
      </p:sp>
      <p:grpSp>
        <p:nvGrpSpPr>
          <p:cNvPr id="1103" name="Google Shape;1103;p114"/>
          <p:cNvGrpSpPr/>
          <p:nvPr/>
        </p:nvGrpSpPr>
        <p:grpSpPr>
          <a:xfrm rot="-801510">
            <a:off x="554980" y="1271158"/>
            <a:ext cx="1993856" cy="955396"/>
            <a:chOff x="522450" y="1769275"/>
            <a:chExt cx="2343168" cy="950076"/>
          </a:xfrm>
        </p:grpSpPr>
        <p:sp>
          <p:nvSpPr>
            <p:cNvPr id="1104" name="Google Shape;1104;p114"/>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14"/>
            <p:cNvSpPr txBox="1"/>
            <p:nvPr/>
          </p:nvSpPr>
          <p:spPr>
            <a:xfrm>
              <a:off x="842293" y="1879370"/>
              <a:ext cx="16101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do you </a:t>
              </a:r>
              <a:endParaRPr/>
            </a:p>
            <a:p>
              <a:pPr indent="0" lvl="0" marL="0" rtl="0" algn="ctr">
                <a:spcBef>
                  <a:spcPts val="0"/>
                </a:spcBef>
                <a:spcAft>
                  <a:spcPts val="0"/>
                </a:spcAft>
                <a:buNone/>
              </a:pPr>
              <a:r>
                <a:rPr lang="en"/>
                <a:t>notice?</a:t>
              </a:r>
              <a:endParaRPr/>
            </a:p>
          </p:txBody>
        </p:sp>
      </p:grpSp>
      <p:grpSp>
        <p:nvGrpSpPr>
          <p:cNvPr id="1106" name="Google Shape;1106;p114"/>
          <p:cNvGrpSpPr/>
          <p:nvPr/>
        </p:nvGrpSpPr>
        <p:grpSpPr>
          <a:xfrm rot="862304">
            <a:off x="6723997" y="1340731"/>
            <a:ext cx="1863493" cy="885824"/>
            <a:chOff x="602626" y="277386"/>
            <a:chExt cx="2343168" cy="950076"/>
          </a:xfrm>
        </p:grpSpPr>
        <p:sp>
          <p:nvSpPr>
            <p:cNvPr id="1107" name="Google Shape;1107;p114"/>
            <p:cNvSpPr/>
            <p:nvPr/>
          </p:nvSpPr>
          <p:spPr>
            <a:xfrm>
              <a:off x="602626" y="277386"/>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114"/>
            <p:cNvSpPr txBox="1"/>
            <p:nvPr/>
          </p:nvSpPr>
          <p:spPr>
            <a:xfrm>
              <a:off x="879396" y="400404"/>
              <a:ext cx="17679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patterns do you see?</a:t>
              </a:r>
              <a:endParaRPr/>
            </a:p>
          </p:txBody>
        </p:sp>
      </p:gr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2" name="Shape 1112"/>
        <p:cNvGrpSpPr/>
        <p:nvPr/>
      </p:nvGrpSpPr>
      <p:grpSpPr>
        <a:xfrm>
          <a:off x="0" y="0"/>
          <a:ext cx="0" cy="0"/>
          <a:chOff x="0" y="0"/>
          <a:chExt cx="0" cy="0"/>
        </a:xfrm>
      </p:grpSpPr>
      <p:sp>
        <p:nvSpPr>
          <p:cNvPr id="1113" name="Google Shape;1113;p115"/>
          <p:cNvSpPr txBox="1"/>
          <p:nvPr>
            <p:ph type="ctrTitle"/>
          </p:nvPr>
        </p:nvSpPr>
        <p:spPr>
          <a:xfrm>
            <a:off x="38622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Which is Bigger?</a:t>
            </a:r>
            <a:endParaRPr sz="2500">
              <a:solidFill>
                <a:srgbClr val="595959"/>
              </a:solidFill>
              <a:latin typeface="Hepta Slab"/>
              <a:ea typeface="Hepta Slab"/>
              <a:cs typeface="Hepta Slab"/>
              <a:sym typeface="Hepta Slab"/>
            </a:endParaRPr>
          </a:p>
        </p:txBody>
      </p:sp>
      <p:sp>
        <p:nvSpPr>
          <p:cNvPr id="1114" name="Google Shape;1114;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15" name="Google Shape;1115;p115"/>
          <p:cNvSpPr txBox="1"/>
          <p:nvPr/>
        </p:nvSpPr>
        <p:spPr>
          <a:xfrm>
            <a:off x="524850" y="1250700"/>
            <a:ext cx="5077800" cy="26421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SzPts val="1500"/>
              <a:buFont typeface="Quicksand"/>
              <a:buAutoNum type="arabicPeriod"/>
            </a:pPr>
            <a:r>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Each partner cuts out their circle.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Decide who will cut into halves and who will cut into fourths.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Fold your circle into halves or fourths then cut it.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Compare your pieces with your partner.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What do you notice? </a:t>
            </a:r>
            <a:endParaRPr sz="1500">
              <a:latin typeface="Quicksand"/>
              <a:ea typeface="Quicksand"/>
              <a:cs typeface="Quicksand"/>
              <a:sym typeface="Quicksand"/>
            </a:endParaRPr>
          </a:p>
          <a:p>
            <a:pPr indent="-323850" lvl="0" marL="457200" rtl="0" algn="l">
              <a:spcBef>
                <a:spcPts val="1000"/>
              </a:spcBef>
              <a:spcAft>
                <a:spcPts val="1000"/>
              </a:spcAft>
              <a:buSzPts val="1500"/>
              <a:buFont typeface="Quicksand"/>
              <a:buChar char="●"/>
            </a:pPr>
            <a:r>
              <a:rPr lang="en" sz="1500">
                <a:latin typeface="Quicksand"/>
                <a:ea typeface="Quicksand"/>
                <a:cs typeface="Quicksand"/>
                <a:sym typeface="Quicksand"/>
              </a:rPr>
              <a:t>Be ready to explain your thinking so that others can understand.</a:t>
            </a:r>
            <a:endParaRPr sz="1500">
              <a:latin typeface="Quicksand"/>
              <a:ea typeface="Quicksand"/>
              <a:cs typeface="Quicksand"/>
              <a:sym typeface="Quicksand"/>
            </a:endParaRPr>
          </a:p>
        </p:txBody>
      </p:sp>
      <p:pic>
        <p:nvPicPr>
          <p:cNvPr id="1116" name="Google Shape;1116;p115"/>
          <p:cNvPicPr preferRelativeResize="0"/>
          <p:nvPr/>
        </p:nvPicPr>
        <p:blipFill>
          <a:blip r:embed="rId3">
            <a:alphaModFix/>
          </a:blip>
          <a:stretch>
            <a:fillRect/>
          </a:stretch>
        </p:blipFill>
        <p:spPr>
          <a:xfrm>
            <a:off x="5689425" y="1567975"/>
            <a:ext cx="2669825" cy="2465275"/>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0" name="Shape 1120"/>
        <p:cNvGrpSpPr/>
        <p:nvPr/>
      </p:nvGrpSpPr>
      <p:grpSpPr>
        <a:xfrm>
          <a:off x="0" y="0"/>
          <a:ext cx="0" cy="0"/>
          <a:chOff x="0" y="0"/>
          <a:chExt cx="0" cy="0"/>
        </a:xfrm>
      </p:grpSpPr>
      <p:sp>
        <p:nvSpPr>
          <p:cNvPr id="1121" name="Google Shape;1121;p116"/>
          <p:cNvSpPr txBox="1"/>
          <p:nvPr>
            <p:ph type="ctrTitle"/>
          </p:nvPr>
        </p:nvSpPr>
        <p:spPr>
          <a:xfrm>
            <a:off x="38622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Which is Bigger?</a:t>
            </a:r>
            <a:endParaRPr sz="2500">
              <a:solidFill>
                <a:srgbClr val="595959"/>
              </a:solidFill>
              <a:latin typeface="Hepta Slab"/>
              <a:ea typeface="Hepta Slab"/>
              <a:cs typeface="Hepta Slab"/>
              <a:sym typeface="Hepta Slab"/>
            </a:endParaRPr>
          </a:p>
        </p:txBody>
      </p:sp>
      <p:sp>
        <p:nvSpPr>
          <p:cNvPr id="1122" name="Google Shape;1122;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23" name="Google Shape;1123;p116"/>
          <p:cNvSpPr txBox="1"/>
          <p:nvPr/>
        </p:nvSpPr>
        <p:spPr>
          <a:xfrm>
            <a:off x="524850" y="1250700"/>
            <a:ext cx="5077800" cy="26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2.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Repeat with your squares.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Compare your pieces with your partner.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What do you notice?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Be ready to explain your thinking so that others can understand.</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3. Write 2 things you notice about your pieces.</a:t>
            </a:r>
            <a:endParaRPr sz="1500">
              <a:latin typeface="Quicksand"/>
              <a:ea typeface="Quicksand"/>
              <a:cs typeface="Quicksand"/>
              <a:sym typeface="Quicksand"/>
            </a:endParaRPr>
          </a:p>
        </p:txBody>
      </p:sp>
      <p:pic>
        <p:nvPicPr>
          <p:cNvPr id="1124" name="Google Shape;1124;p116"/>
          <p:cNvPicPr preferRelativeResize="0"/>
          <p:nvPr/>
        </p:nvPicPr>
        <p:blipFill>
          <a:blip r:embed="rId3">
            <a:alphaModFix/>
          </a:blip>
          <a:stretch>
            <a:fillRect/>
          </a:stretch>
        </p:blipFill>
        <p:spPr>
          <a:xfrm>
            <a:off x="5498875" y="1250700"/>
            <a:ext cx="2659748" cy="264210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8" name="Shape 1128"/>
        <p:cNvGrpSpPr/>
        <p:nvPr/>
      </p:nvGrpSpPr>
      <p:grpSpPr>
        <a:xfrm>
          <a:off x="0" y="0"/>
          <a:ext cx="0" cy="0"/>
          <a:chOff x="0" y="0"/>
          <a:chExt cx="0" cy="0"/>
        </a:xfrm>
      </p:grpSpPr>
      <p:sp>
        <p:nvSpPr>
          <p:cNvPr id="1129" name="Google Shape;1129;p117"/>
          <p:cNvSpPr txBox="1"/>
          <p:nvPr>
            <p:ph type="ctrTitle"/>
          </p:nvPr>
        </p:nvSpPr>
        <p:spPr>
          <a:xfrm>
            <a:off x="546950" y="4997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Priya and Han Share Roti</a:t>
            </a:r>
            <a:endParaRPr sz="2500">
              <a:solidFill>
                <a:srgbClr val="595959"/>
              </a:solidFill>
              <a:latin typeface="Hepta Slab"/>
              <a:ea typeface="Hepta Slab"/>
              <a:cs typeface="Hepta Slab"/>
              <a:sym typeface="Hepta Slab"/>
            </a:endParaRPr>
          </a:p>
        </p:txBody>
      </p:sp>
      <p:sp>
        <p:nvSpPr>
          <p:cNvPr id="1130" name="Google Shape;1130;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31" name="Google Shape;1131;p117"/>
          <p:cNvSpPr txBox="1"/>
          <p:nvPr/>
        </p:nvSpPr>
        <p:spPr>
          <a:xfrm>
            <a:off x="4672625" y="1529925"/>
            <a:ext cx="39285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Who do you agree with?</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 Show your thinking using drawings, numbers or words.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Use the circle if it helps you.</a:t>
            </a:r>
            <a:endParaRPr sz="1600">
              <a:latin typeface="Quicksand"/>
              <a:ea typeface="Quicksand"/>
              <a:cs typeface="Quicksand"/>
              <a:sym typeface="Quicksand"/>
            </a:endParaRPr>
          </a:p>
        </p:txBody>
      </p:sp>
      <p:pic>
        <p:nvPicPr>
          <p:cNvPr id="1132" name="Google Shape;1132;p117"/>
          <p:cNvPicPr preferRelativeResize="0"/>
          <p:nvPr/>
        </p:nvPicPr>
        <p:blipFill>
          <a:blip r:embed="rId3">
            <a:alphaModFix/>
          </a:blip>
          <a:stretch>
            <a:fillRect/>
          </a:stretch>
        </p:blipFill>
        <p:spPr>
          <a:xfrm>
            <a:off x="546950" y="1248021"/>
            <a:ext cx="4010025" cy="1828800"/>
          </a:xfrm>
          <a:prstGeom prst="rect">
            <a:avLst/>
          </a:prstGeom>
          <a:noFill/>
          <a:ln>
            <a:noFill/>
          </a:ln>
        </p:spPr>
      </p:pic>
      <p:pic>
        <p:nvPicPr>
          <p:cNvPr id="1133" name="Google Shape;1133;p117"/>
          <p:cNvPicPr preferRelativeResize="0"/>
          <p:nvPr/>
        </p:nvPicPr>
        <p:blipFill>
          <a:blip r:embed="rId4">
            <a:alphaModFix/>
          </a:blip>
          <a:stretch>
            <a:fillRect/>
          </a:stretch>
        </p:blipFill>
        <p:spPr>
          <a:xfrm>
            <a:off x="1372675" y="3216100"/>
            <a:ext cx="1675225" cy="1245100"/>
          </a:xfrm>
          <a:prstGeom prst="rect">
            <a:avLst/>
          </a:prstGeom>
          <a:noFill/>
          <a:ln>
            <a:noFill/>
          </a:ln>
        </p:spPr>
      </p:pic>
      <p:pic>
        <p:nvPicPr>
          <p:cNvPr id="1134" name="Google Shape;1134;p117"/>
          <p:cNvPicPr preferRelativeResize="0"/>
          <p:nvPr/>
        </p:nvPicPr>
        <p:blipFill>
          <a:blip r:embed="rId5">
            <a:alphaModFix/>
          </a:blip>
          <a:stretch>
            <a:fillRect/>
          </a:stretch>
        </p:blipFill>
        <p:spPr>
          <a:xfrm>
            <a:off x="6122425" y="3245675"/>
            <a:ext cx="1284350" cy="1185950"/>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38" name="Shape 1138"/>
        <p:cNvGrpSpPr/>
        <p:nvPr/>
      </p:nvGrpSpPr>
      <p:grpSpPr>
        <a:xfrm>
          <a:off x="0" y="0"/>
          <a:ext cx="0" cy="0"/>
          <a:chOff x="0" y="0"/>
          <a:chExt cx="0" cy="0"/>
        </a:xfrm>
      </p:grpSpPr>
      <p:sp>
        <p:nvSpPr>
          <p:cNvPr id="1139" name="Google Shape;1139;p11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40" name="Google Shape;1140;p118"/>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141" name="Google Shape;1141;p118"/>
          <p:cNvSpPr txBox="1"/>
          <p:nvPr/>
        </p:nvSpPr>
        <p:spPr>
          <a:xfrm>
            <a:off x="1260450" y="3815575"/>
            <a:ext cx="6623100" cy="6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1142" name="Google Shape;1142;p118"/>
          <p:cNvPicPr preferRelativeResize="0"/>
          <p:nvPr/>
        </p:nvPicPr>
        <p:blipFill>
          <a:blip r:embed="rId3">
            <a:alphaModFix/>
          </a:blip>
          <a:stretch>
            <a:fillRect/>
          </a:stretch>
        </p:blipFill>
        <p:spPr>
          <a:xfrm>
            <a:off x="4216751" y="2391750"/>
            <a:ext cx="2264814" cy="2003900"/>
          </a:xfrm>
          <a:prstGeom prst="rect">
            <a:avLst/>
          </a:prstGeom>
          <a:noFill/>
          <a:ln>
            <a:noFill/>
          </a:ln>
        </p:spPr>
      </p:pic>
      <p:sp>
        <p:nvSpPr>
          <p:cNvPr id="1143" name="Google Shape;1143;p118"/>
          <p:cNvSpPr/>
          <p:nvPr/>
        </p:nvSpPr>
        <p:spPr>
          <a:xfrm flipH="1">
            <a:off x="1260456" y="605175"/>
            <a:ext cx="2729844" cy="23340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18"/>
          <p:cNvSpPr txBox="1"/>
          <p:nvPr/>
        </p:nvSpPr>
        <p:spPr>
          <a:xfrm>
            <a:off x="1634025" y="1048350"/>
            <a:ext cx="1982700" cy="93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ivvic"/>
                <a:ea typeface="Livvic"/>
                <a:cs typeface="Livvic"/>
                <a:sym typeface="Livvic"/>
              </a:rPr>
              <a:t>What did you learn about splitting shapes into equal pieces?</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48" name="Shape 1148"/>
        <p:cNvGrpSpPr/>
        <p:nvPr/>
      </p:nvGrpSpPr>
      <p:grpSpPr>
        <a:xfrm>
          <a:off x="0" y="0"/>
          <a:ext cx="0" cy="0"/>
          <a:chOff x="0" y="0"/>
          <a:chExt cx="0" cy="0"/>
        </a:xfrm>
      </p:grpSpPr>
      <p:sp>
        <p:nvSpPr>
          <p:cNvPr id="1149" name="Google Shape;1149;p11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50" name="Google Shape;1150;p119"/>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151" name="Google Shape;1151;p119"/>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152" name="Google Shape;1152;p119"/>
          <p:cNvSpPr txBox="1"/>
          <p:nvPr/>
        </p:nvSpPr>
        <p:spPr>
          <a:xfrm>
            <a:off x="1229875" y="2676775"/>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153" name="Google Shape;1153;p119"/>
          <p:cNvSpPr txBox="1"/>
          <p:nvPr/>
        </p:nvSpPr>
        <p:spPr>
          <a:xfrm>
            <a:off x="2625300" y="356500"/>
            <a:ext cx="36756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Hepta Slab"/>
                <a:ea typeface="Hepta Slab"/>
                <a:cs typeface="Hepta Slab"/>
                <a:sym typeface="Hepta Slab"/>
              </a:rPr>
              <a:t>Lesson 11 Summary</a:t>
            </a:r>
            <a:endParaRPr sz="2500">
              <a:latin typeface="Hepta Slab"/>
              <a:ea typeface="Hepta Slab"/>
              <a:cs typeface="Hepta Slab"/>
              <a:sym typeface="Hepta Slab"/>
            </a:endParaRPr>
          </a:p>
        </p:txBody>
      </p:sp>
      <p:sp>
        <p:nvSpPr>
          <p:cNvPr id="1154" name="Google Shape;1154;p119"/>
          <p:cNvSpPr txBox="1"/>
          <p:nvPr/>
        </p:nvSpPr>
        <p:spPr>
          <a:xfrm>
            <a:off x="630900" y="925900"/>
            <a:ext cx="78822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We learned that circles and rectangles can be split into two equal pieces which are called halves and four equal pieces which are called quarters or fourths.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A half of the square is shaded.				The whole rectangle is shaded.</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A fourth or a quarter of the circle is shaded.</a:t>
            </a:r>
            <a:endParaRPr sz="1700">
              <a:latin typeface="Quicksand"/>
              <a:ea typeface="Quicksand"/>
              <a:cs typeface="Quicksand"/>
              <a:sym typeface="Quicksand"/>
            </a:endParaRPr>
          </a:p>
          <a:p>
            <a:pPr indent="0" lvl="0" marL="1371600" rtl="0" algn="l">
              <a:spcBef>
                <a:spcPts val="0"/>
              </a:spcBef>
              <a:spcAft>
                <a:spcPts val="0"/>
              </a:spcAft>
              <a:buNone/>
            </a:pPr>
            <a:r>
              <a:t/>
            </a:r>
            <a:endParaRPr sz="1700">
              <a:latin typeface="Quicksand"/>
              <a:ea typeface="Quicksand"/>
              <a:cs typeface="Quicksand"/>
              <a:sym typeface="Quicksand"/>
            </a:endParaRPr>
          </a:p>
        </p:txBody>
      </p:sp>
      <p:pic>
        <p:nvPicPr>
          <p:cNvPr id="1155" name="Google Shape;1155;p119"/>
          <p:cNvPicPr preferRelativeResize="0"/>
          <p:nvPr/>
        </p:nvPicPr>
        <p:blipFill>
          <a:blip r:embed="rId3">
            <a:alphaModFix/>
          </a:blip>
          <a:stretch>
            <a:fillRect/>
          </a:stretch>
        </p:blipFill>
        <p:spPr>
          <a:xfrm>
            <a:off x="1742200" y="2386176"/>
            <a:ext cx="870537" cy="841500"/>
          </a:xfrm>
          <a:prstGeom prst="rect">
            <a:avLst/>
          </a:prstGeom>
          <a:noFill/>
          <a:ln>
            <a:noFill/>
          </a:ln>
        </p:spPr>
      </p:pic>
      <p:pic>
        <p:nvPicPr>
          <p:cNvPr id="1156" name="Google Shape;1156;p119"/>
          <p:cNvPicPr preferRelativeResize="0"/>
          <p:nvPr/>
        </p:nvPicPr>
        <p:blipFill>
          <a:blip r:embed="rId4">
            <a:alphaModFix/>
          </a:blip>
          <a:stretch>
            <a:fillRect/>
          </a:stretch>
        </p:blipFill>
        <p:spPr>
          <a:xfrm>
            <a:off x="1742198" y="3773548"/>
            <a:ext cx="870525" cy="779296"/>
          </a:xfrm>
          <a:prstGeom prst="rect">
            <a:avLst/>
          </a:prstGeom>
          <a:noFill/>
          <a:ln>
            <a:noFill/>
          </a:ln>
        </p:spPr>
      </p:pic>
      <p:pic>
        <p:nvPicPr>
          <p:cNvPr id="1157" name="Google Shape;1157;p119"/>
          <p:cNvPicPr preferRelativeResize="0"/>
          <p:nvPr/>
        </p:nvPicPr>
        <p:blipFill>
          <a:blip r:embed="rId5">
            <a:alphaModFix/>
          </a:blip>
          <a:stretch>
            <a:fillRect/>
          </a:stretch>
        </p:blipFill>
        <p:spPr>
          <a:xfrm>
            <a:off x="6182000" y="2463070"/>
            <a:ext cx="1271400" cy="687712"/>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61" name="Shape 1161"/>
        <p:cNvGrpSpPr/>
        <p:nvPr/>
      </p:nvGrpSpPr>
      <p:grpSpPr>
        <a:xfrm>
          <a:off x="0" y="0"/>
          <a:ext cx="0" cy="0"/>
          <a:chOff x="0" y="0"/>
          <a:chExt cx="0" cy="0"/>
        </a:xfrm>
      </p:grpSpPr>
      <p:sp>
        <p:nvSpPr>
          <p:cNvPr id="1162" name="Google Shape;1162;p120"/>
          <p:cNvSpPr txBox="1"/>
          <p:nvPr>
            <p:ph type="ctrTitle"/>
          </p:nvPr>
        </p:nvSpPr>
        <p:spPr>
          <a:xfrm>
            <a:off x="1418275" y="1865950"/>
            <a:ext cx="611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Center Day 2</a:t>
            </a:r>
            <a:endParaRPr sz="4400">
              <a:solidFill>
                <a:srgbClr val="434343"/>
              </a:solidFill>
              <a:latin typeface="Hepta Slab"/>
              <a:ea typeface="Hepta Slab"/>
              <a:cs typeface="Hepta Slab"/>
              <a:sym typeface="Hepta Slab"/>
            </a:endParaRPr>
          </a:p>
        </p:txBody>
      </p:sp>
      <p:sp>
        <p:nvSpPr>
          <p:cNvPr id="1163" name="Google Shape;1163;p120"/>
          <p:cNvSpPr txBox="1"/>
          <p:nvPr/>
        </p:nvSpPr>
        <p:spPr>
          <a:xfrm>
            <a:off x="2970300" y="260395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partition shapes into 2 or 4 pieces.</a:t>
            </a:r>
            <a:endParaRPr>
              <a:latin typeface="Quicksand"/>
              <a:ea typeface="Quicksand"/>
              <a:cs typeface="Quicksand"/>
              <a:sym typeface="Quicksand"/>
            </a:endParaRPr>
          </a:p>
        </p:txBody>
      </p:sp>
      <p:sp>
        <p:nvSpPr>
          <p:cNvPr id="1164" name="Google Shape;1164;p120"/>
          <p:cNvSpPr/>
          <p:nvPr/>
        </p:nvSpPr>
        <p:spPr>
          <a:xfrm>
            <a:off x="2378577" y="2603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2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1.G.A.2, 1.G.A.3, 1.OA.C.6</a:t>
            </a:r>
            <a:endParaRPr sz="1100">
              <a:latin typeface="Quicksand"/>
              <a:ea typeface="Quicksand"/>
              <a:cs typeface="Quicksand"/>
              <a:sym typeface="Quicksand"/>
            </a:endParaRPr>
          </a:p>
        </p:txBody>
      </p:sp>
      <p:sp>
        <p:nvSpPr>
          <p:cNvPr id="1166" name="Google Shape;1166;p12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70" name="Shape 1170"/>
        <p:cNvGrpSpPr/>
        <p:nvPr/>
      </p:nvGrpSpPr>
      <p:grpSpPr>
        <a:xfrm>
          <a:off x="0" y="0"/>
          <a:ext cx="0" cy="0"/>
          <a:chOff x="0" y="0"/>
          <a:chExt cx="0" cy="0"/>
        </a:xfrm>
      </p:grpSpPr>
      <p:sp>
        <p:nvSpPr>
          <p:cNvPr id="1171" name="Google Shape;1171;p121"/>
          <p:cNvSpPr txBox="1"/>
          <p:nvPr>
            <p:ph type="ctrTitle"/>
          </p:nvPr>
        </p:nvSpPr>
        <p:spPr>
          <a:xfrm>
            <a:off x="335025" y="658750"/>
            <a:ext cx="78090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2 or 3 Addends</a:t>
            </a:r>
            <a:endParaRPr b="0" sz="2700">
              <a:solidFill>
                <a:srgbClr val="595959"/>
              </a:solidFill>
              <a:latin typeface="Hepta Slab"/>
              <a:ea typeface="Hepta Slab"/>
              <a:cs typeface="Hepta Slab"/>
              <a:sym typeface="Hepta Slab"/>
            </a:endParaRPr>
          </a:p>
        </p:txBody>
      </p:sp>
      <p:sp>
        <p:nvSpPr>
          <p:cNvPr id="1172" name="Google Shape;1172;p12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73" name="Google Shape;1173;p121"/>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600">
              <a:solidFill>
                <a:srgbClr val="0097A7"/>
              </a:solidFill>
              <a:latin typeface="Caveat Brush"/>
              <a:ea typeface="Caveat Brush"/>
              <a:cs typeface="Caveat Brush"/>
              <a:sym typeface="Caveat Brush"/>
            </a:endParaRPr>
          </a:p>
        </p:txBody>
      </p:sp>
      <p:sp>
        <p:nvSpPr>
          <p:cNvPr id="1174" name="Google Shape;1174;p121"/>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21"/>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many do you see?</a:t>
            </a:r>
            <a:endParaRPr b="1" sz="1900">
              <a:solidFill>
                <a:srgbClr val="434343"/>
              </a:solidFill>
              <a:latin typeface="Caveat Brush"/>
              <a:ea typeface="Caveat Brush"/>
              <a:cs typeface="Caveat Brush"/>
              <a:sym typeface="Caveat Brush"/>
            </a:endParaRPr>
          </a:p>
        </p:txBody>
      </p:sp>
      <p:sp>
        <p:nvSpPr>
          <p:cNvPr id="1176" name="Google Shape;1176;p121"/>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21"/>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do you see them?</a:t>
            </a:r>
            <a:endParaRPr b="1" sz="1900">
              <a:solidFill>
                <a:srgbClr val="434343"/>
              </a:solidFill>
              <a:latin typeface="Caveat Brush"/>
              <a:ea typeface="Caveat Brush"/>
              <a:cs typeface="Caveat Brush"/>
              <a:sym typeface="Caveat Brush"/>
            </a:endParaRPr>
          </a:p>
        </p:txBody>
      </p:sp>
      <p:pic>
        <p:nvPicPr>
          <p:cNvPr id="1178" name="Google Shape;1178;p121"/>
          <p:cNvPicPr preferRelativeResize="0"/>
          <p:nvPr/>
        </p:nvPicPr>
        <p:blipFill>
          <a:blip r:embed="rId3">
            <a:alphaModFix/>
          </a:blip>
          <a:stretch>
            <a:fillRect/>
          </a:stretch>
        </p:blipFill>
        <p:spPr>
          <a:xfrm>
            <a:off x="3454172" y="1875950"/>
            <a:ext cx="2692212" cy="2600951"/>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82" name="Shape 1182"/>
        <p:cNvGrpSpPr/>
        <p:nvPr/>
      </p:nvGrpSpPr>
      <p:grpSpPr>
        <a:xfrm>
          <a:off x="0" y="0"/>
          <a:ext cx="0" cy="0"/>
          <a:chOff x="0" y="0"/>
          <a:chExt cx="0" cy="0"/>
        </a:xfrm>
      </p:grpSpPr>
      <p:sp>
        <p:nvSpPr>
          <p:cNvPr id="1183" name="Google Shape;1183;p122"/>
          <p:cNvSpPr txBox="1"/>
          <p:nvPr>
            <p:ph type="ctrTitle"/>
          </p:nvPr>
        </p:nvSpPr>
        <p:spPr>
          <a:xfrm>
            <a:off x="335025" y="658750"/>
            <a:ext cx="78090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2 or 3 Addends</a:t>
            </a:r>
            <a:endParaRPr b="0" sz="2700">
              <a:solidFill>
                <a:srgbClr val="595959"/>
              </a:solidFill>
              <a:latin typeface="Hepta Slab"/>
              <a:ea typeface="Hepta Slab"/>
              <a:cs typeface="Hepta Slab"/>
              <a:sym typeface="Hepta Slab"/>
            </a:endParaRPr>
          </a:p>
        </p:txBody>
      </p:sp>
      <p:sp>
        <p:nvSpPr>
          <p:cNvPr id="1184" name="Google Shape;1184;p12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85" name="Google Shape;1185;p122"/>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600">
              <a:solidFill>
                <a:srgbClr val="0097A7"/>
              </a:solidFill>
              <a:latin typeface="Caveat Brush"/>
              <a:ea typeface="Caveat Brush"/>
              <a:cs typeface="Caveat Brush"/>
              <a:sym typeface="Caveat Brush"/>
            </a:endParaRPr>
          </a:p>
        </p:txBody>
      </p:sp>
      <p:sp>
        <p:nvSpPr>
          <p:cNvPr id="1186" name="Google Shape;1186;p122"/>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122"/>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many do you see?</a:t>
            </a:r>
            <a:endParaRPr b="1" sz="1900">
              <a:solidFill>
                <a:srgbClr val="434343"/>
              </a:solidFill>
              <a:latin typeface="Caveat Brush"/>
              <a:ea typeface="Caveat Brush"/>
              <a:cs typeface="Caveat Brush"/>
              <a:sym typeface="Caveat Brush"/>
            </a:endParaRPr>
          </a:p>
        </p:txBody>
      </p:sp>
      <p:sp>
        <p:nvSpPr>
          <p:cNvPr id="1188" name="Google Shape;1188;p122"/>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22"/>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do you see them?</a:t>
            </a:r>
            <a:endParaRPr b="1" sz="1900">
              <a:solidFill>
                <a:srgbClr val="434343"/>
              </a:solidFill>
              <a:latin typeface="Caveat Brush"/>
              <a:ea typeface="Caveat Brush"/>
              <a:cs typeface="Caveat Brush"/>
              <a:sym typeface="Caveat Brush"/>
            </a:endParaRPr>
          </a:p>
        </p:txBody>
      </p:sp>
      <p:pic>
        <p:nvPicPr>
          <p:cNvPr id="1190" name="Google Shape;1190;p122"/>
          <p:cNvPicPr preferRelativeResize="0"/>
          <p:nvPr/>
        </p:nvPicPr>
        <p:blipFill>
          <a:blip r:embed="rId3">
            <a:alphaModFix/>
          </a:blip>
          <a:stretch>
            <a:fillRect/>
          </a:stretch>
        </p:blipFill>
        <p:spPr>
          <a:xfrm>
            <a:off x="3353950" y="1854984"/>
            <a:ext cx="2282575" cy="2229462"/>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94" name="Shape 1194"/>
        <p:cNvGrpSpPr/>
        <p:nvPr/>
      </p:nvGrpSpPr>
      <p:grpSpPr>
        <a:xfrm>
          <a:off x="0" y="0"/>
          <a:ext cx="0" cy="0"/>
          <a:chOff x="0" y="0"/>
          <a:chExt cx="0" cy="0"/>
        </a:xfrm>
      </p:grpSpPr>
      <p:sp>
        <p:nvSpPr>
          <p:cNvPr id="1195" name="Google Shape;1195;p123"/>
          <p:cNvSpPr txBox="1"/>
          <p:nvPr>
            <p:ph type="ctrTitle"/>
          </p:nvPr>
        </p:nvSpPr>
        <p:spPr>
          <a:xfrm>
            <a:off x="335025" y="658750"/>
            <a:ext cx="78090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How Many Do You See: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2 or 3 Addends</a:t>
            </a:r>
            <a:endParaRPr b="0" sz="2700">
              <a:solidFill>
                <a:srgbClr val="595959"/>
              </a:solidFill>
              <a:latin typeface="Hepta Slab"/>
              <a:ea typeface="Hepta Slab"/>
              <a:cs typeface="Hepta Slab"/>
              <a:sym typeface="Hepta Slab"/>
            </a:endParaRPr>
          </a:p>
        </p:txBody>
      </p:sp>
      <p:sp>
        <p:nvSpPr>
          <p:cNvPr id="1196" name="Google Shape;1196;p12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97" name="Google Shape;1197;p123"/>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600">
              <a:solidFill>
                <a:srgbClr val="0097A7"/>
              </a:solidFill>
              <a:latin typeface="Caveat Brush"/>
              <a:ea typeface="Caveat Brush"/>
              <a:cs typeface="Caveat Brush"/>
              <a:sym typeface="Caveat Brush"/>
            </a:endParaRPr>
          </a:p>
        </p:txBody>
      </p:sp>
      <p:sp>
        <p:nvSpPr>
          <p:cNvPr id="1198" name="Google Shape;1198;p123"/>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23"/>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many do you see?</a:t>
            </a:r>
            <a:endParaRPr b="1" sz="1900">
              <a:solidFill>
                <a:srgbClr val="434343"/>
              </a:solidFill>
              <a:latin typeface="Caveat Brush"/>
              <a:ea typeface="Caveat Brush"/>
              <a:cs typeface="Caveat Brush"/>
              <a:sym typeface="Caveat Brush"/>
            </a:endParaRPr>
          </a:p>
        </p:txBody>
      </p:sp>
      <p:sp>
        <p:nvSpPr>
          <p:cNvPr id="1200" name="Google Shape;1200;p123"/>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23"/>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do you see them?</a:t>
            </a:r>
            <a:endParaRPr b="1" sz="1900">
              <a:solidFill>
                <a:srgbClr val="434343"/>
              </a:solidFill>
              <a:latin typeface="Caveat Brush"/>
              <a:ea typeface="Caveat Brush"/>
              <a:cs typeface="Caveat Brush"/>
              <a:sym typeface="Caveat Brush"/>
            </a:endParaRPr>
          </a:p>
        </p:txBody>
      </p:sp>
      <p:pic>
        <p:nvPicPr>
          <p:cNvPr id="1202" name="Google Shape;1202;p123"/>
          <p:cNvPicPr preferRelativeResize="0"/>
          <p:nvPr/>
        </p:nvPicPr>
        <p:blipFill>
          <a:blip r:embed="rId3">
            <a:alphaModFix/>
          </a:blip>
          <a:stretch>
            <a:fillRect/>
          </a:stretch>
        </p:blipFill>
        <p:spPr>
          <a:xfrm>
            <a:off x="3430061" y="1511925"/>
            <a:ext cx="2388000" cy="3196635"/>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6" name="Shape 1206"/>
        <p:cNvGrpSpPr/>
        <p:nvPr/>
      </p:nvGrpSpPr>
      <p:grpSpPr>
        <a:xfrm>
          <a:off x="0" y="0"/>
          <a:ext cx="0" cy="0"/>
          <a:chOff x="0" y="0"/>
          <a:chExt cx="0" cy="0"/>
        </a:xfrm>
      </p:grpSpPr>
      <p:sp>
        <p:nvSpPr>
          <p:cNvPr id="1207" name="Google Shape;1207;p124"/>
          <p:cNvSpPr txBox="1"/>
          <p:nvPr>
            <p:ph type="ctrTitle"/>
          </p:nvPr>
        </p:nvSpPr>
        <p:spPr>
          <a:xfrm>
            <a:off x="383100" y="499759"/>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Introduce Split the Shapes</a:t>
            </a:r>
            <a:endParaRPr b="0" sz="3000">
              <a:solidFill>
                <a:srgbClr val="434343"/>
              </a:solidFill>
              <a:latin typeface="Hepta Slab"/>
              <a:ea typeface="Hepta Slab"/>
              <a:cs typeface="Hepta Slab"/>
              <a:sym typeface="Hepta Slab"/>
            </a:endParaRPr>
          </a:p>
        </p:txBody>
      </p:sp>
      <p:sp>
        <p:nvSpPr>
          <p:cNvPr id="1208" name="Google Shape;1208;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09" name="Google Shape;1209;p124"/>
          <p:cNvSpPr txBox="1"/>
          <p:nvPr/>
        </p:nvSpPr>
        <p:spPr>
          <a:xfrm>
            <a:off x="383100" y="1209250"/>
            <a:ext cx="83778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Quicksand"/>
                <a:ea typeface="Quicksand"/>
                <a:cs typeface="Quicksand"/>
                <a:sym typeface="Quicksand"/>
              </a:rPr>
              <a:t>We are going to learn two different ways to play the center called Split the Shapes. Then you can choose which way you want to play.</a:t>
            </a:r>
            <a:endParaRPr sz="2000">
              <a:latin typeface="Quicksand"/>
              <a:ea typeface="Quicksand"/>
              <a:cs typeface="Quicksand"/>
              <a:sym typeface="Quicksand"/>
            </a:endParaRPr>
          </a:p>
        </p:txBody>
      </p:sp>
      <p:sp>
        <p:nvSpPr>
          <p:cNvPr id="1210" name="Google Shape;1210;p124"/>
          <p:cNvSpPr txBox="1"/>
          <p:nvPr/>
        </p:nvSpPr>
        <p:spPr>
          <a:xfrm>
            <a:off x="459250" y="2086275"/>
            <a:ext cx="37659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Stage 1:</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Spin and split your shape.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Compare your shapes.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If you made equal parts, name the parts using halves or fourths.</a:t>
            </a:r>
            <a:endParaRPr>
              <a:latin typeface="Quicksand"/>
              <a:ea typeface="Quicksand"/>
              <a:cs typeface="Quicksand"/>
              <a:sym typeface="Quicksand"/>
            </a:endParaRPr>
          </a:p>
        </p:txBody>
      </p:sp>
      <p:pic>
        <p:nvPicPr>
          <p:cNvPr id="1211" name="Google Shape;1211;p124"/>
          <p:cNvPicPr preferRelativeResize="0"/>
          <p:nvPr/>
        </p:nvPicPr>
        <p:blipFill>
          <a:blip r:embed="rId3">
            <a:alphaModFix/>
          </a:blip>
          <a:stretch>
            <a:fillRect/>
          </a:stretch>
        </p:blipFill>
        <p:spPr>
          <a:xfrm>
            <a:off x="1504025" y="3563775"/>
            <a:ext cx="1107100" cy="1067050"/>
          </a:xfrm>
          <a:prstGeom prst="rect">
            <a:avLst/>
          </a:prstGeom>
          <a:noFill/>
          <a:ln>
            <a:noFill/>
          </a:ln>
        </p:spPr>
      </p:pic>
      <p:sp>
        <p:nvSpPr>
          <p:cNvPr id="1212" name="Google Shape;1212;p124"/>
          <p:cNvSpPr txBox="1"/>
          <p:nvPr/>
        </p:nvSpPr>
        <p:spPr>
          <a:xfrm>
            <a:off x="4389600" y="2110150"/>
            <a:ext cx="44934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Stage 2:</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Spin and split your shapes two different ways.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Compare your shapes.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Name the parts using half of, fourth of, or quarter of.</a:t>
            </a:r>
            <a:endParaRPr>
              <a:latin typeface="Quicksand"/>
              <a:ea typeface="Quicksand"/>
              <a:cs typeface="Quicksand"/>
              <a:sym typeface="Quicksand"/>
            </a:endParaRPr>
          </a:p>
        </p:txBody>
      </p:sp>
      <p:pic>
        <p:nvPicPr>
          <p:cNvPr id="1213" name="Google Shape;1213;p124"/>
          <p:cNvPicPr preferRelativeResize="0"/>
          <p:nvPr/>
        </p:nvPicPr>
        <p:blipFill>
          <a:blip r:embed="rId4">
            <a:alphaModFix/>
          </a:blip>
          <a:stretch>
            <a:fillRect/>
          </a:stretch>
        </p:blipFill>
        <p:spPr>
          <a:xfrm>
            <a:off x="6115573" y="3358998"/>
            <a:ext cx="1278082" cy="1271825"/>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7" name="Shape 1217"/>
        <p:cNvGrpSpPr/>
        <p:nvPr/>
      </p:nvGrpSpPr>
      <p:grpSpPr>
        <a:xfrm>
          <a:off x="0" y="0"/>
          <a:ext cx="0" cy="0"/>
          <a:chOff x="0" y="0"/>
          <a:chExt cx="0" cy="0"/>
        </a:xfrm>
      </p:grpSpPr>
      <p:sp>
        <p:nvSpPr>
          <p:cNvPr id="1218" name="Google Shape;1218;p125"/>
          <p:cNvSpPr txBox="1"/>
          <p:nvPr>
            <p:ph type="ctrTitle"/>
          </p:nvPr>
        </p:nvSpPr>
        <p:spPr>
          <a:xfrm>
            <a:off x="403175" y="383509"/>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1219" name="Google Shape;1219;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20" name="Google Shape;1220;p125"/>
          <p:cNvSpPr txBox="1"/>
          <p:nvPr/>
        </p:nvSpPr>
        <p:spPr>
          <a:xfrm>
            <a:off x="564200" y="1430200"/>
            <a:ext cx="2663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Guess My Shape: Draw</a:t>
            </a:r>
            <a:endParaRPr sz="1600">
              <a:latin typeface="Quicksand"/>
              <a:ea typeface="Quicksand"/>
              <a:cs typeface="Quicksand"/>
              <a:sym typeface="Quicksand"/>
            </a:endParaRPr>
          </a:p>
        </p:txBody>
      </p:sp>
      <p:sp>
        <p:nvSpPr>
          <p:cNvPr id="1221" name="Google Shape;1221;p125"/>
          <p:cNvSpPr txBox="1"/>
          <p:nvPr/>
        </p:nvSpPr>
        <p:spPr>
          <a:xfrm>
            <a:off x="5511875" y="1430200"/>
            <a:ext cx="266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Guess My Shape: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Shape Flash</a:t>
            </a:r>
            <a:endParaRPr sz="1600">
              <a:latin typeface="Quicksand"/>
              <a:ea typeface="Quicksand"/>
              <a:cs typeface="Quicksand"/>
              <a:sym typeface="Quicksand"/>
            </a:endParaRPr>
          </a:p>
        </p:txBody>
      </p:sp>
      <p:sp>
        <p:nvSpPr>
          <p:cNvPr id="1222" name="Google Shape;1222;p125"/>
          <p:cNvSpPr txBox="1"/>
          <p:nvPr/>
        </p:nvSpPr>
        <p:spPr>
          <a:xfrm>
            <a:off x="3122050" y="2894725"/>
            <a:ext cx="2663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Split the Shapes</a:t>
            </a:r>
            <a:endParaRPr sz="1600">
              <a:latin typeface="Quicksand"/>
              <a:ea typeface="Quicksand"/>
              <a:cs typeface="Quicksand"/>
              <a:sym typeface="Quicksand"/>
            </a:endParaRPr>
          </a:p>
        </p:txBody>
      </p:sp>
      <p:pic>
        <p:nvPicPr>
          <p:cNvPr id="1223" name="Google Shape;1223;p125"/>
          <p:cNvPicPr preferRelativeResize="0"/>
          <p:nvPr/>
        </p:nvPicPr>
        <p:blipFill>
          <a:blip r:embed="rId3">
            <a:alphaModFix/>
          </a:blip>
          <a:stretch>
            <a:fillRect/>
          </a:stretch>
        </p:blipFill>
        <p:spPr>
          <a:xfrm>
            <a:off x="1141175" y="1888650"/>
            <a:ext cx="1509750" cy="1437175"/>
          </a:xfrm>
          <a:prstGeom prst="rect">
            <a:avLst/>
          </a:prstGeom>
          <a:noFill/>
          <a:ln>
            <a:noFill/>
          </a:ln>
        </p:spPr>
      </p:pic>
      <p:pic>
        <p:nvPicPr>
          <p:cNvPr id="1224" name="Google Shape;1224;p125"/>
          <p:cNvPicPr preferRelativeResize="0"/>
          <p:nvPr/>
        </p:nvPicPr>
        <p:blipFill>
          <a:blip r:embed="rId4">
            <a:alphaModFix/>
          </a:blip>
          <a:stretch>
            <a:fillRect/>
          </a:stretch>
        </p:blipFill>
        <p:spPr>
          <a:xfrm>
            <a:off x="6256875" y="2166125"/>
            <a:ext cx="1047750" cy="1390650"/>
          </a:xfrm>
          <a:prstGeom prst="rect">
            <a:avLst/>
          </a:prstGeom>
          <a:noFill/>
          <a:ln>
            <a:noFill/>
          </a:ln>
        </p:spPr>
      </p:pic>
      <p:pic>
        <p:nvPicPr>
          <p:cNvPr id="1225" name="Google Shape;1225;p125"/>
          <p:cNvPicPr preferRelativeResize="0"/>
          <p:nvPr/>
        </p:nvPicPr>
        <p:blipFill>
          <a:blip r:embed="rId5">
            <a:alphaModFix/>
          </a:blip>
          <a:stretch>
            <a:fillRect/>
          </a:stretch>
        </p:blipFill>
        <p:spPr>
          <a:xfrm>
            <a:off x="2815975" y="3446750"/>
            <a:ext cx="3123533" cy="84150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29" name="Shape 1229"/>
        <p:cNvGrpSpPr/>
        <p:nvPr/>
      </p:nvGrpSpPr>
      <p:grpSpPr>
        <a:xfrm>
          <a:off x="0" y="0"/>
          <a:ext cx="0" cy="0"/>
          <a:chOff x="0" y="0"/>
          <a:chExt cx="0" cy="0"/>
        </a:xfrm>
      </p:grpSpPr>
      <p:sp>
        <p:nvSpPr>
          <p:cNvPr id="1230" name="Google Shape;1230;p12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31" name="Google Shape;1231;p126"/>
          <p:cNvSpPr txBox="1"/>
          <p:nvPr/>
        </p:nvSpPr>
        <p:spPr>
          <a:xfrm>
            <a:off x="7584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232" name="Google Shape;1232;p126"/>
          <p:cNvSpPr txBox="1"/>
          <p:nvPr/>
        </p:nvSpPr>
        <p:spPr>
          <a:xfrm>
            <a:off x="6506050"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1233" name="Google Shape;1233;p126"/>
          <p:cNvPicPr preferRelativeResize="0"/>
          <p:nvPr/>
        </p:nvPicPr>
        <p:blipFill>
          <a:blip r:embed="rId3">
            <a:alphaModFix/>
          </a:blip>
          <a:stretch>
            <a:fillRect/>
          </a:stretch>
        </p:blipFill>
        <p:spPr>
          <a:xfrm>
            <a:off x="2519276" y="2604625"/>
            <a:ext cx="1999825" cy="1769425"/>
          </a:xfrm>
          <a:prstGeom prst="rect">
            <a:avLst/>
          </a:prstGeom>
          <a:noFill/>
          <a:ln>
            <a:noFill/>
          </a:ln>
        </p:spPr>
      </p:pic>
      <p:sp>
        <p:nvSpPr>
          <p:cNvPr id="1234" name="Google Shape;1234;p126"/>
          <p:cNvSpPr/>
          <p:nvPr/>
        </p:nvSpPr>
        <p:spPr>
          <a:xfrm>
            <a:off x="4778800" y="777250"/>
            <a:ext cx="3525741" cy="250306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26"/>
          <p:cNvSpPr txBox="1"/>
          <p:nvPr/>
        </p:nvSpPr>
        <p:spPr>
          <a:xfrm flipH="1">
            <a:off x="5153175" y="1154150"/>
            <a:ext cx="2579100" cy="115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latin typeface="Hepta Slab"/>
                <a:ea typeface="Hepta Slab"/>
                <a:cs typeface="Hepta Slab"/>
                <a:sym typeface="Hepta Slab"/>
              </a:rPr>
              <a:t>Describe a time during centers today when you learned something by listening carefully to your partner or someone in your class.</a:t>
            </a:r>
            <a:endParaRPr sz="900"/>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39" name="Shape 1239"/>
        <p:cNvGrpSpPr/>
        <p:nvPr/>
      </p:nvGrpSpPr>
      <p:grpSpPr>
        <a:xfrm>
          <a:off x="0" y="0"/>
          <a:ext cx="0" cy="0"/>
          <a:chOff x="0" y="0"/>
          <a:chExt cx="0" cy="0"/>
        </a:xfrm>
      </p:grpSpPr>
      <p:sp>
        <p:nvSpPr>
          <p:cNvPr id="1240" name="Google Shape;1240;p127"/>
          <p:cNvSpPr txBox="1"/>
          <p:nvPr>
            <p:ph type="ctrTitle"/>
          </p:nvPr>
        </p:nvSpPr>
        <p:spPr>
          <a:xfrm>
            <a:off x="655000" y="1957150"/>
            <a:ext cx="82845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 It’s Time to Learn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About Clocks</a:t>
            </a:r>
            <a:endParaRPr sz="4000">
              <a:solidFill>
                <a:srgbClr val="434343"/>
              </a:solidFill>
              <a:latin typeface="Hepta Slab"/>
              <a:ea typeface="Hepta Slab"/>
              <a:cs typeface="Hepta Slab"/>
              <a:sym typeface="Hepta Slab"/>
            </a:endParaRPr>
          </a:p>
        </p:txBody>
      </p:sp>
      <p:sp>
        <p:nvSpPr>
          <p:cNvPr id="1241" name="Google Shape;1241;p127"/>
          <p:cNvSpPr txBox="1"/>
          <p:nvPr/>
        </p:nvSpPr>
        <p:spPr>
          <a:xfrm>
            <a:off x="3285225" y="2695150"/>
            <a:ext cx="3907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tell and write times from a clock.</a:t>
            </a:r>
            <a:endParaRPr>
              <a:latin typeface="Quicksand"/>
              <a:ea typeface="Quicksand"/>
              <a:cs typeface="Quicksand"/>
              <a:sym typeface="Quicksand"/>
            </a:endParaRPr>
          </a:p>
        </p:txBody>
      </p:sp>
      <p:sp>
        <p:nvSpPr>
          <p:cNvPr id="1242" name="Google Shape;1242;p127"/>
          <p:cNvSpPr/>
          <p:nvPr/>
        </p:nvSpPr>
        <p:spPr>
          <a:xfrm>
            <a:off x="2775777" y="2695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2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1.MD.B.3</a:t>
            </a:r>
            <a:endParaRPr sz="1100">
              <a:latin typeface="Quicksand"/>
              <a:ea typeface="Quicksand"/>
              <a:cs typeface="Quicksand"/>
              <a:sym typeface="Quicksand"/>
            </a:endParaRPr>
          </a:p>
        </p:txBody>
      </p:sp>
      <p:sp>
        <p:nvSpPr>
          <p:cNvPr id="1244" name="Google Shape;1244;p12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8" name="Shape 1248"/>
        <p:cNvGrpSpPr/>
        <p:nvPr/>
      </p:nvGrpSpPr>
      <p:grpSpPr>
        <a:xfrm>
          <a:off x="0" y="0"/>
          <a:ext cx="0" cy="0"/>
          <a:chOff x="0" y="0"/>
          <a:chExt cx="0" cy="0"/>
        </a:xfrm>
      </p:grpSpPr>
      <p:sp>
        <p:nvSpPr>
          <p:cNvPr id="1249" name="Google Shape;1249;p128"/>
          <p:cNvSpPr txBox="1"/>
          <p:nvPr>
            <p:ph type="ctrTitle"/>
          </p:nvPr>
        </p:nvSpPr>
        <p:spPr>
          <a:xfrm>
            <a:off x="544975" y="290850"/>
            <a:ext cx="78090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Notice and Wonder: </a:t>
            </a:r>
            <a:r>
              <a:rPr lang="en" sz="2700">
                <a:solidFill>
                  <a:srgbClr val="595959"/>
                </a:solidFill>
                <a:latin typeface="Hepta Slab"/>
                <a:ea typeface="Hepta Slab"/>
                <a:cs typeface="Hepta Slab"/>
                <a:sym typeface="Hepta Slab"/>
              </a:rPr>
              <a:t>Clocks</a:t>
            </a:r>
            <a:endParaRPr b="0" sz="2700">
              <a:solidFill>
                <a:srgbClr val="595959"/>
              </a:solidFill>
              <a:latin typeface="Hepta Slab"/>
              <a:ea typeface="Hepta Slab"/>
              <a:cs typeface="Hepta Slab"/>
              <a:sym typeface="Hepta Slab"/>
            </a:endParaRPr>
          </a:p>
        </p:txBody>
      </p:sp>
      <p:sp>
        <p:nvSpPr>
          <p:cNvPr id="1250" name="Google Shape;1250;p12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51" name="Google Shape;1251;p128"/>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600">
              <a:solidFill>
                <a:srgbClr val="0097A7"/>
              </a:solidFill>
              <a:latin typeface="Caveat Brush"/>
              <a:ea typeface="Caveat Brush"/>
              <a:cs typeface="Caveat Brush"/>
              <a:sym typeface="Caveat Brush"/>
            </a:endParaRPr>
          </a:p>
        </p:txBody>
      </p:sp>
      <p:sp>
        <p:nvSpPr>
          <p:cNvPr id="1252" name="Google Shape;1252;p128"/>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28"/>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notice?</a:t>
            </a:r>
            <a:endParaRPr b="1" sz="1900">
              <a:solidFill>
                <a:srgbClr val="434343"/>
              </a:solidFill>
              <a:latin typeface="Caveat Brush"/>
              <a:ea typeface="Caveat Brush"/>
              <a:cs typeface="Caveat Brush"/>
              <a:sym typeface="Caveat Brush"/>
            </a:endParaRPr>
          </a:p>
        </p:txBody>
      </p:sp>
      <p:sp>
        <p:nvSpPr>
          <p:cNvPr id="1254" name="Google Shape;1254;p128"/>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28"/>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wonder?</a:t>
            </a:r>
            <a:endParaRPr b="1" sz="1900">
              <a:solidFill>
                <a:srgbClr val="434343"/>
              </a:solidFill>
              <a:latin typeface="Caveat Brush"/>
              <a:ea typeface="Caveat Brush"/>
              <a:cs typeface="Caveat Brush"/>
              <a:sym typeface="Caveat Brush"/>
            </a:endParaRPr>
          </a:p>
        </p:txBody>
      </p:sp>
      <p:pic>
        <p:nvPicPr>
          <p:cNvPr id="1256" name="Google Shape;1256;p128"/>
          <p:cNvPicPr preferRelativeResize="0"/>
          <p:nvPr/>
        </p:nvPicPr>
        <p:blipFill>
          <a:blip r:embed="rId3">
            <a:alphaModFix/>
          </a:blip>
          <a:stretch>
            <a:fillRect/>
          </a:stretch>
        </p:blipFill>
        <p:spPr>
          <a:xfrm>
            <a:off x="4443188" y="1053750"/>
            <a:ext cx="675450" cy="3625775"/>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0" name="Shape 1260"/>
        <p:cNvGrpSpPr/>
        <p:nvPr/>
      </p:nvGrpSpPr>
      <p:grpSpPr>
        <a:xfrm>
          <a:off x="0" y="0"/>
          <a:ext cx="0" cy="0"/>
          <a:chOff x="0" y="0"/>
          <a:chExt cx="0" cy="0"/>
        </a:xfrm>
      </p:grpSpPr>
      <p:sp>
        <p:nvSpPr>
          <p:cNvPr id="1261" name="Google Shape;1261;p129"/>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Card Sort: Clocks</a:t>
            </a:r>
            <a:endParaRPr b="0" sz="2600">
              <a:solidFill>
                <a:srgbClr val="595959"/>
              </a:solidFill>
              <a:latin typeface="Hepta Slab"/>
              <a:ea typeface="Hepta Slab"/>
              <a:cs typeface="Hepta Slab"/>
              <a:sym typeface="Hepta Slab"/>
            </a:endParaRPr>
          </a:p>
        </p:txBody>
      </p:sp>
      <p:sp>
        <p:nvSpPr>
          <p:cNvPr id="1262" name="Google Shape;1262;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63" name="Google Shape;1263;p129"/>
          <p:cNvPicPr preferRelativeResize="0"/>
          <p:nvPr/>
        </p:nvPicPr>
        <p:blipFill>
          <a:blip r:embed="rId3">
            <a:alphaModFix/>
          </a:blip>
          <a:stretch>
            <a:fillRect/>
          </a:stretch>
        </p:blipFill>
        <p:spPr>
          <a:xfrm>
            <a:off x="3104650" y="1536700"/>
            <a:ext cx="3080850" cy="2648950"/>
          </a:xfrm>
          <a:prstGeom prst="rect">
            <a:avLst/>
          </a:prstGeom>
          <a:noFill/>
          <a:ln>
            <a:noFill/>
          </a:ln>
        </p:spPr>
      </p:pic>
      <p:sp>
        <p:nvSpPr>
          <p:cNvPr id="1264" name="Google Shape;1264;p129"/>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29"/>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notice?</a:t>
            </a:r>
            <a:endParaRPr b="1" sz="1900">
              <a:solidFill>
                <a:srgbClr val="434343"/>
              </a:solidFill>
              <a:latin typeface="Caveat Brush"/>
              <a:ea typeface="Caveat Brush"/>
              <a:cs typeface="Caveat Brush"/>
              <a:sym typeface="Caveat Brush"/>
            </a:endParaRPr>
          </a:p>
        </p:txBody>
      </p:sp>
      <p:sp>
        <p:nvSpPr>
          <p:cNvPr id="1266" name="Google Shape;1266;p129"/>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29"/>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wonder?</a:t>
            </a:r>
            <a:endParaRPr b="1" sz="1900">
              <a:solidFill>
                <a:srgbClr val="434343"/>
              </a:solidFill>
              <a:latin typeface="Caveat Brush"/>
              <a:ea typeface="Caveat Brush"/>
              <a:cs typeface="Caveat Brush"/>
              <a:sym typeface="Caveat Brush"/>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71" name="Shape 1271"/>
        <p:cNvGrpSpPr/>
        <p:nvPr/>
      </p:nvGrpSpPr>
      <p:grpSpPr>
        <a:xfrm>
          <a:off x="0" y="0"/>
          <a:ext cx="0" cy="0"/>
          <a:chOff x="0" y="0"/>
          <a:chExt cx="0" cy="0"/>
        </a:xfrm>
      </p:grpSpPr>
      <p:sp>
        <p:nvSpPr>
          <p:cNvPr id="1272" name="Google Shape;1272;p130"/>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Card Sort: Clocks</a:t>
            </a:r>
            <a:endParaRPr b="0" sz="2600">
              <a:solidFill>
                <a:srgbClr val="595959"/>
              </a:solidFill>
              <a:latin typeface="Hepta Slab"/>
              <a:ea typeface="Hepta Slab"/>
              <a:cs typeface="Hepta Slab"/>
              <a:sym typeface="Hepta Slab"/>
            </a:endParaRPr>
          </a:p>
        </p:txBody>
      </p:sp>
      <p:sp>
        <p:nvSpPr>
          <p:cNvPr id="1273" name="Google Shape;1273;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74" name="Google Shape;1274;p130"/>
          <p:cNvSpPr txBox="1"/>
          <p:nvPr/>
        </p:nvSpPr>
        <p:spPr>
          <a:xfrm>
            <a:off x="577325" y="944725"/>
            <a:ext cx="7463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Cut out the cards and organize them in a way that makes sense to you.</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Explain how you sorted or organized your cards with your partner.</a:t>
            </a:r>
            <a:endParaRPr>
              <a:latin typeface="Quicksand"/>
              <a:ea typeface="Quicksand"/>
              <a:cs typeface="Quicksand"/>
              <a:sym typeface="Quicksand"/>
            </a:endParaRPr>
          </a:p>
        </p:txBody>
      </p:sp>
      <p:pic>
        <p:nvPicPr>
          <p:cNvPr id="1275" name="Google Shape;1275;p130"/>
          <p:cNvPicPr preferRelativeResize="0"/>
          <p:nvPr/>
        </p:nvPicPr>
        <p:blipFill>
          <a:blip r:embed="rId3">
            <a:alphaModFix/>
          </a:blip>
          <a:stretch>
            <a:fillRect/>
          </a:stretch>
        </p:blipFill>
        <p:spPr>
          <a:xfrm>
            <a:off x="1530326" y="1682063"/>
            <a:ext cx="775839" cy="1041907"/>
          </a:xfrm>
          <a:prstGeom prst="rect">
            <a:avLst/>
          </a:prstGeom>
          <a:noFill/>
          <a:ln>
            <a:noFill/>
          </a:ln>
        </p:spPr>
      </p:pic>
      <p:pic>
        <p:nvPicPr>
          <p:cNvPr id="1276" name="Google Shape;1276;p130"/>
          <p:cNvPicPr preferRelativeResize="0"/>
          <p:nvPr/>
        </p:nvPicPr>
        <p:blipFill>
          <a:blip r:embed="rId4">
            <a:alphaModFix/>
          </a:blip>
          <a:stretch>
            <a:fillRect/>
          </a:stretch>
        </p:blipFill>
        <p:spPr>
          <a:xfrm>
            <a:off x="2387466" y="1689848"/>
            <a:ext cx="792828" cy="1062641"/>
          </a:xfrm>
          <a:prstGeom prst="rect">
            <a:avLst/>
          </a:prstGeom>
          <a:noFill/>
          <a:ln>
            <a:noFill/>
          </a:ln>
        </p:spPr>
      </p:pic>
      <p:pic>
        <p:nvPicPr>
          <p:cNvPr id="1277" name="Google Shape;1277;p130"/>
          <p:cNvPicPr preferRelativeResize="0"/>
          <p:nvPr/>
        </p:nvPicPr>
        <p:blipFill>
          <a:blip r:embed="rId5">
            <a:alphaModFix/>
          </a:blip>
          <a:stretch>
            <a:fillRect/>
          </a:stretch>
        </p:blipFill>
        <p:spPr>
          <a:xfrm>
            <a:off x="3261594" y="1687256"/>
            <a:ext cx="764513" cy="1031539"/>
          </a:xfrm>
          <a:prstGeom prst="rect">
            <a:avLst/>
          </a:prstGeom>
          <a:noFill/>
          <a:ln>
            <a:noFill/>
          </a:ln>
        </p:spPr>
      </p:pic>
      <p:pic>
        <p:nvPicPr>
          <p:cNvPr id="1278" name="Google Shape;1278;p130"/>
          <p:cNvPicPr preferRelativeResize="0"/>
          <p:nvPr/>
        </p:nvPicPr>
        <p:blipFill>
          <a:blip r:embed="rId6">
            <a:alphaModFix/>
          </a:blip>
          <a:stretch>
            <a:fillRect/>
          </a:stretch>
        </p:blipFill>
        <p:spPr>
          <a:xfrm>
            <a:off x="4107410" y="1676885"/>
            <a:ext cx="696674" cy="1000116"/>
          </a:xfrm>
          <a:prstGeom prst="rect">
            <a:avLst/>
          </a:prstGeom>
          <a:noFill/>
          <a:ln>
            <a:noFill/>
          </a:ln>
        </p:spPr>
      </p:pic>
      <p:pic>
        <p:nvPicPr>
          <p:cNvPr id="1279" name="Google Shape;1279;p130"/>
          <p:cNvPicPr preferRelativeResize="0"/>
          <p:nvPr/>
        </p:nvPicPr>
        <p:blipFill>
          <a:blip r:embed="rId7">
            <a:alphaModFix/>
          </a:blip>
          <a:stretch>
            <a:fillRect/>
          </a:stretch>
        </p:blipFill>
        <p:spPr>
          <a:xfrm>
            <a:off x="4885395" y="1669100"/>
            <a:ext cx="696673" cy="949851"/>
          </a:xfrm>
          <a:prstGeom prst="rect">
            <a:avLst/>
          </a:prstGeom>
          <a:noFill/>
          <a:ln>
            <a:noFill/>
          </a:ln>
        </p:spPr>
      </p:pic>
      <p:pic>
        <p:nvPicPr>
          <p:cNvPr id="1280" name="Google Shape;1280;p130"/>
          <p:cNvPicPr preferRelativeResize="0"/>
          <p:nvPr/>
        </p:nvPicPr>
        <p:blipFill>
          <a:blip r:embed="rId8">
            <a:alphaModFix/>
          </a:blip>
          <a:stretch>
            <a:fillRect/>
          </a:stretch>
        </p:blipFill>
        <p:spPr>
          <a:xfrm>
            <a:off x="5663378" y="1676273"/>
            <a:ext cx="764500" cy="883148"/>
          </a:xfrm>
          <a:prstGeom prst="rect">
            <a:avLst/>
          </a:prstGeom>
          <a:noFill/>
          <a:ln>
            <a:noFill/>
          </a:ln>
        </p:spPr>
      </p:pic>
      <p:pic>
        <p:nvPicPr>
          <p:cNvPr id="1281" name="Google Shape;1281;p130"/>
          <p:cNvPicPr preferRelativeResize="0"/>
          <p:nvPr/>
        </p:nvPicPr>
        <p:blipFill>
          <a:blip r:embed="rId9">
            <a:alphaModFix/>
          </a:blip>
          <a:stretch>
            <a:fillRect/>
          </a:stretch>
        </p:blipFill>
        <p:spPr>
          <a:xfrm>
            <a:off x="1530326" y="2822374"/>
            <a:ext cx="696682" cy="904051"/>
          </a:xfrm>
          <a:prstGeom prst="rect">
            <a:avLst/>
          </a:prstGeom>
          <a:noFill/>
          <a:ln>
            <a:noFill/>
          </a:ln>
        </p:spPr>
      </p:pic>
      <p:pic>
        <p:nvPicPr>
          <p:cNvPr id="1282" name="Google Shape;1282;p130"/>
          <p:cNvPicPr preferRelativeResize="0"/>
          <p:nvPr/>
        </p:nvPicPr>
        <p:blipFill>
          <a:blip r:embed="rId10">
            <a:alphaModFix/>
          </a:blip>
          <a:stretch>
            <a:fillRect/>
          </a:stretch>
        </p:blipFill>
        <p:spPr>
          <a:xfrm>
            <a:off x="2387460" y="2832828"/>
            <a:ext cx="624548" cy="883145"/>
          </a:xfrm>
          <a:prstGeom prst="rect">
            <a:avLst/>
          </a:prstGeom>
          <a:noFill/>
          <a:ln>
            <a:noFill/>
          </a:ln>
        </p:spPr>
      </p:pic>
      <p:pic>
        <p:nvPicPr>
          <p:cNvPr id="1283" name="Google Shape;1283;p130"/>
          <p:cNvPicPr preferRelativeResize="0"/>
          <p:nvPr/>
        </p:nvPicPr>
        <p:blipFill>
          <a:blip r:embed="rId11">
            <a:alphaModFix/>
          </a:blip>
          <a:stretch>
            <a:fillRect/>
          </a:stretch>
        </p:blipFill>
        <p:spPr>
          <a:xfrm>
            <a:off x="3295541" y="2825617"/>
            <a:ext cx="508757" cy="883145"/>
          </a:xfrm>
          <a:prstGeom prst="rect">
            <a:avLst/>
          </a:prstGeom>
          <a:noFill/>
          <a:ln>
            <a:noFill/>
          </a:ln>
        </p:spPr>
      </p:pic>
      <p:pic>
        <p:nvPicPr>
          <p:cNvPr id="1284" name="Google Shape;1284;p130"/>
          <p:cNvPicPr preferRelativeResize="0"/>
          <p:nvPr/>
        </p:nvPicPr>
        <p:blipFill>
          <a:blip r:embed="rId12">
            <a:alphaModFix/>
          </a:blip>
          <a:stretch>
            <a:fillRect/>
          </a:stretch>
        </p:blipFill>
        <p:spPr>
          <a:xfrm>
            <a:off x="3919549" y="2825617"/>
            <a:ext cx="624558" cy="840912"/>
          </a:xfrm>
          <a:prstGeom prst="rect">
            <a:avLst/>
          </a:prstGeom>
          <a:noFill/>
          <a:ln>
            <a:noFill/>
          </a:ln>
        </p:spPr>
      </p:pic>
      <p:pic>
        <p:nvPicPr>
          <p:cNvPr id="1285" name="Google Shape;1285;p130"/>
          <p:cNvPicPr preferRelativeResize="0"/>
          <p:nvPr/>
        </p:nvPicPr>
        <p:blipFill>
          <a:blip r:embed="rId13">
            <a:alphaModFix/>
          </a:blip>
          <a:stretch>
            <a:fillRect/>
          </a:stretch>
        </p:blipFill>
        <p:spPr>
          <a:xfrm>
            <a:off x="4659358" y="2826796"/>
            <a:ext cx="624558" cy="880773"/>
          </a:xfrm>
          <a:prstGeom prst="rect">
            <a:avLst/>
          </a:prstGeom>
          <a:noFill/>
          <a:ln>
            <a:noFill/>
          </a:ln>
        </p:spPr>
      </p:pic>
      <p:pic>
        <p:nvPicPr>
          <p:cNvPr id="1286" name="Google Shape;1286;p130"/>
          <p:cNvPicPr preferRelativeResize="0"/>
          <p:nvPr/>
        </p:nvPicPr>
        <p:blipFill>
          <a:blip r:embed="rId14">
            <a:alphaModFix/>
          </a:blip>
          <a:stretch>
            <a:fillRect/>
          </a:stretch>
        </p:blipFill>
        <p:spPr>
          <a:xfrm>
            <a:off x="5399162" y="2828400"/>
            <a:ext cx="624558" cy="835339"/>
          </a:xfrm>
          <a:prstGeom prst="rect">
            <a:avLst/>
          </a:prstGeom>
          <a:noFill/>
          <a:ln>
            <a:noFill/>
          </a:ln>
        </p:spPr>
      </p:pic>
      <p:pic>
        <p:nvPicPr>
          <p:cNvPr id="1287" name="Google Shape;1287;p130"/>
          <p:cNvPicPr preferRelativeResize="0"/>
          <p:nvPr/>
        </p:nvPicPr>
        <p:blipFill>
          <a:blip r:embed="rId15">
            <a:alphaModFix/>
          </a:blip>
          <a:stretch>
            <a:fillRect/>
          </a:stretch>
        </p:blipFill>
        <p:spPr>
          <a:xfrm>
            <a:off x="824475" y="1669100"/>
            <a:ext cx="624558" cy="787636"/>
          </a:xfrm>
          <a:prstGeom prst="rect">
            <a:avLst/>
          </a:prstGeom>
          <a:noFill/>
          <a:ln>
            <a:noFill/>
          </a:ln>
        </p:spPr>
      </p:pic>
      <p:pic>
        <p:nvPicPr>
          <p:cNvPr id="1288" name="Google Shape;1288;p130"/>
          <p:cNvPicPr preferRelativeResize="0"/>
          <p:nvPr/>
        </p:nvPicPr>
        <p:blipFill>
          <a:blip r:embed="rId16">
            <a:alphaModFix/>
          </a:blip>
          <a:stretch>
            <a:fillRect/>
          </a:stretch>
        </p:blipFill>
        <p:spPr>
          <a:xfrm>
            <a:off x="829646" y="2862568"/>
            <a:ext cx="614217" cy="767013"/>
          </a:xfrm>
          <a:prstGeom prst="rect">
            <a:avLst/>
          </a:prstGeom>
          <a:noFill/>
          <a:ln>
            <a:noFill/>
          </a:ln>
        </p:spPr>
      </p:pic>
      <p:pic>
        <p:nvPicPr>
          <p:cNvPr id="1289" name="Google Shape;1289;p130"/>
          <p:cNvPicPr preferRelativeResize="0"/>
          <p:nvPr/>
        </p:nvPicPr>
        <p:blipFill>
          <a:blip r:embed="rId17">
            <a:alphaModFix/>
          </a:blip>
          <a:stretch>
            <a:fillRect/>
          </a:stretch>
        </p:blipFill>
        <p:spPr>
          <a:xfrm>
            <a:off x="6457139" y="1708730"/>
            <a:ext cx="508763" cy="818212"/>
          </a:xfrm>
          <a:prstGeom prst="rect">
            <a:avLst/>
          </a:prstGeom>
          <a:noFill/>
          <a:ln>
            <a:noFill/>
          </a:ln>
        </p:spPr>
      </p:pic>
      <p:pic>
        <p:nvPicPr>
          <p:cNvPr id="1290" name="Google Shape;1290;p130"/>
          <p:cNvPicPr preferRelativeResize="0"/>
          <p:nvPr/>
        </p:nvPicPr>
        <p:blipFill>
          <a:blip r:embed="rId18">
            <a:alphaModFix/>
          </a:blip>
          <a:stretch>
            <a:fillRect/>
          </a:stretch>
        </p:blipFill>
        <p:spPr>
          <a:xfrm>
            <a:off x="6086915" y="2814698"/>
            <a:ext cx="614217" cy="797864"/>
          </a:xfrm>
          <a:prstGeom prst="rect">
            <a:avLst/>
          </a:prstGeom>
          <a:noFill/>
          <a:ln>
            <a:noFill/>
          </a:ln>
        </p:spPr>
      </p:pic>
      <p:pic>
        <p:nvPicPr>
          <p:cNvPr id="1291" name="Google Shape;1291;p130"/>
          <p:cNvPicPr preferRelativeResize="0"/>
          <p:nvPr/>
        </p:nvPicPr>
        <p:blipFill>
          <a:blip r:embed="rId19">
            <a:alphaModFix/>
          </a:blip>
          <a:stretch>
            <a:fillRect/>
          </a:stretch>
        </p:blipFill>
        <p:spPr>
          <a:xfrm>
            <a:off x="7098694" y="1692701"/>
            <a:ext cx="508755" cy="714769"/>
          </a:xfrm>
          <a:prstGeom prst="rect">
            <a:avLst/>
          </a:prstGeom>
          <a:noFill/>
          <a:ln>
            <a:noFill/>
          </a:ln>
        </p:spPr>
      </p:pic>
      <p:pic>
        <p:nvPicPr>
          <p:cNvPr id="1292" name="Google Shape;1292;p130"/>
          <p:cNvPicPr preferRelativeResize="0"/>
          <p:nvPr/>
        </p:nvPicPr>
        <p:blipFill>
          <a:blip r:embed="rId20">
            <a:alphaModFix/>
          </a:blip>
          <a:stretch>
            <a:fillRect/>
          </a:stretch>
        </p:blipFill>
        <p:spPr>
          <a:xfrm>
            <a:off x="6868409" y="2807861"/>
            <a:ext cx="508755" cy="713899"/>
          </a:xfrm>
          <a:prstGeom prst="rect">
            <a:avLst/>
          </a:prstGeom>
          <a:noFill/>
          <a:ln>
            <a:noFill/>
          </a:ln>
        </p:spPr>
      </p:pic>
      <p:pic>
        <p:nvPicPr>
          <p:cNvPr id="1293" name="Google Shape;1293;p130"/>
          <p:cNvPicPr preferRelativeResize="0"/>
          <p:nvPr/>
        </p:nvPicPr>
        <p:blipFill>
          <a:blip r:embed="rId21">
            <a:alphaModFix/>
          </a:blip>
          <a:stretch>
            <a:fillRect/>
          </a:stretch>
        </p:blipFill>
        <p:spPr>
          <a:xfrm>
            <a:off x="7740243" y="1689910"/>
            <a:ext cx="696682" cy="908217"/>
          </a:xfrm>
          <a:prstGeom prst="rect">
            <a:avLst/>
          </a:prstGeom>
          <a:noFill/>
          <a:ln>
            <a:noFill/>
          </a:ln>
        </p:spPr>
      </p:pic>
      <p:pic>
        <p:nvPicPr>
          <p:cNvPr id="1294" name="Google Shape;1294;p130"/>
          <p:cNvPicPr preferRelativeResize="0"/>
          <p:nvPr/>
        </p:nvPicPr>
        <p:blipFill>
          <a:blip r:embed="rId22">
            <a:alphaModFix/>
          </a:blip>
          <a:stretch>
            <a:fillRect/>
          </a:stretch>
        </p:blipFill>
        <p:spPr>
          <a:xfrm>
            <a:off x="7544452" y="2808732"/>
            <a:ext cx="614221" cy="859778"/>
          </a:xfrm>
          <a:prstGeom prst="rect">
            <a:avLst/>
          </a:prstGeom>
          <a:noFill/>
          <a:ln>
            <a:noFill/>
          </a:ln>
        </p:spPr>
      </p:pic>
      <p:pic>
        <p:nvPicPr>
          <p:cNvPr id="1295" name="Google Shape;1295;p130"/>
          <p:cNvPicPr preferRelativeResize="0"/>
          <p:nvPr/>
        </p:nvPicPr>
        <p:blipFill>
          <a:blip r:embed="rId23">
            <a:alphaModFix/>
          </a:blip>
          <a:stretch>
            <a:fillRect/>
          </a:stretch>
        </p:blipFill>
        <p:spPr>
          <a:xfrm>
            <a:off x="1943100" y="3824823"/>
            <a:ext cx="508775" cy="813269"/>
          </a:xfrm>
          <a:prstGeom prst="rect">
            <a:avLst/>
          </a:prstGeom>
          <a:noFill/>
          <a:ln>
            <a:noFill/>
          </a:ln>
        </p:spPr>
      </p:pic>
      <p:pic>
        <p:nvPicPr>
          <p:cNvPr id="1296" name="Google Shape;1296;p130"/>
          <p:cNvPicPr preferRelativeResize="0"/>
          <p:nvPr/>
        </p:nvPicPr>
        <p:blipFill>
          <a:blip r:embed="rId24">
            <a:alphaModFix/>
          </a:blip>
          <a:stretch>
            <a:fillRect/>
          </a:stretch>
        </p:blipFill>
        <p:spPr>
          <a:xfrm>
            <a:off x="2786775" y="3796305"/>
            <a:ext cx="508775" cy="885970"/>
          </a:xfrm>
          <a:prstGeom prst="rect">
            <a:avLst/>
          </a:prstGeom>
          <a:noFill/>
          <a:ln>
            <a:noFill/>
          </a:ln>
        </p:spPr>
      </p:pic>
      <p:pic>
        <p:nvPicPr>
          <p:cNvPr id="1297" name="Google Shape;1297;p130"/>
          <p:cNvPicPr preferRelativeResize="0"/>
          <p:nvPr/>
        </p:nvPicPr>
        <p:blipFill>
          <a:blip r:embed="rId25">
            <a:alphaModFix/>
          </a:blip>
          <a:stretch>
            <a:fillRect/>
          </a:stretch>
        </p:blipFill>
        <p:spPr>
          <a:xfrm>
            <a:off x="3630449" y="3773350"/>
            <a:ext cx="508775" cy="812575"/>
          </a:xfrm>
          <a:prstGeom prst="rect">
            <a:avLst/>
          </a:prstGeom>
          <a:noFill/>
          <a:ln>
            <a:noFill/>
          </a:ln>
        </p:spPr>
      </p:pic>
      <p:pic>
        <p:nvPicPr>
          <p:cNvPr id="1298" name="Google Shape;1298;p130"/>
          <p:cNvPicPr preferRelativeResize="0"/>
          <p:nvPr/>
        </p:nvPicPr>
        <p:blipFill>
          <a:blip r:embed="rId26">
            <a:alphaModFix/>
          </a:blip>
          <a:stretch>
            <a:fillRect/>
          </a:stretch>
        </p:blipFill>
        <p:spPr>
          <a:xfrm>
            <a:off x="4317627" y="3791577"/>
            <a:ext cx="508750" cy="776132"/>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02" name="Shape 1302"/>
        <p:cNvGrpSpPr/>
        <p:nvPr/>
      </p:nvGrpSpPr>
      <p:grpSpPr>
        <a:xfrm>
          <a:off x="0" y="0"/>
          <a:ext cx="0" cy="0"/>
          <a:chOff x="0" y="0"/>
          <a:chExt cx="0" cy="0"/>
        </a:xfrm>
      </p:grpSpPr>
      <p:sp>
        <p:nvSpPr>
          <p:cNvPr id="1303" name="Google Shape;1303;p131"/>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Connect Clocks to Written Times</a:t>
            </a:r>
            <a:endParaRPr b="0" sz="2600">
              <a:solidFill>
                <a:srgbClr val="595959"/>
              </a:solidFill>
              <a:latin typeface="Hepta Slab"/>
              <a:ea typeface="Hepta Slab"/>
              <a:cs typeface="Hepta Slab"/>
              <a:sym typeface="Hepta Slab"/>
            </a:endParaRPr>
          </a:p>
        </p:txBody>
      </p:sp>
      <p:sp>
        <p:nvSpPr>
          <p:cNvPr id="1304" name="Google Shape;1304;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05" name="Google Shape;1305;p131"/>
          <p:cNvSpPr txBox="1"/>
          <p:nvPr/>
        </p:nvSpPr>
        <p:spPr>
          <a:xfrm>
            <a:off x="556750" y="1852125"/>
            <a:ext cx="4632600" cy="179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These clocks both show the same time. </a:t>
            </a:r>
            <a:endParaRPr sz="1800">
              <a:latin typeface="Quicksand"/>
              <a:ea typeface="Quicksand"/>
              <a:cs typeface="Quicksand"/>
              <a:sym typeface="Quicksand"/>
            </a:endParaRPr>
          </a:p>
          <a:p>
            <a:pPr indent="0" lvl="0" marL="0" rtl="0" algn="ctr">
              <a:spcBef>
                <a:spcPts val="1000"/>
              </a:spcBef>
              <a:spcAft>
                <a:spcPts val="0"/>
              </a:spcAft>
              <a:buNone/>
            </a:pPr>
            <a:r>
              <a:rPr lang="en" sz="1800">
                <a:latin typeface="Quicksand"/>
                <a:ea typeface="Quicksand"/>
                <a:cs typeface="Quicksand"/>
                <a:sym typeface="Quicksand"/>
              </a:rPr>
              <a:t>What time do they show? </a:t>
            </a:r>
            <a:endParaRPr sz="1800">
              <a:latin typeface="Quicksand"/>
              <a:ea typeface="Quicksand"/>
              <a:cs typeface="Quicksand"/>
              <a:sym typeface="Quicksand"/>
            </a:endParaRPr>
          </a:p>
          <a:p>
            <a:pPr indent="0" lvl="0" marL="0" rtl="0" algn="ctr">
              <a:spcBef>
                <a:spcPts val="1000"/>
              </a:spcBef>
              <a:spcAft>
                <a:spcPts val="1000"/>
              </a:spcAft>
              <a:buNone/>
            </a:pPr>
            <a:r>
              <a:rPr lang="en" sz="1800">
                <a:latin typeface="Quicksand"/>
                <a:ea typeface="Quicksand"/>
                <a:cs typeface="Quicksand"/>
                <a:sym typeface="Quicksand"/>
              </a:rPr>
              <a:t>How do you know?</a:t>
            </a:r>
            <a:endParaRPr b="1" sz="1800">
              <a:latin typeface="Quicksand"/>
              <a:ea typeface="Quicksand"/>
              <a:cs typeface="Quicksand"/>
              <a:sym typeface="Quicksand"/>
            </a:endParaRPr>
          </a:p>
        </p:txBody>
      </p:sp>
      <p:pic>
        <p:nvPicPr>
          <p:cNvPr id="1306" name="Google Shape;1306;p131"/>
          <p:cNvPicPr preferRelativeResize="0"/>
          <p:nvPr/>
        </p:nvPicPr>
        <p:blipFill>
          <a:blip r:embed="rId3">
            <a:alphaModFix/>
          </a:blip>
          <a:stretch>
            <a:fillRect/>
          </a:stretch>
        </p:blipFill>
        <p:spPr>
          <a:xfrm>
            <a:off x="5905975" y="1339875"/>
            <a:ext cx="1771650" cy="2714625"/>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0" name="Shape 1310"/>
        <p:cNvGrpSpPr/>
        <p:nvPr/>
      </p:nvGrpSpPr>
      <p:grpSpPr>
        <a:xfrm>
          <a:off x="0" y="0"/>
          <a:ext cx="0" cy="0"/>
          <a:chOff x="0" y="0"/>
          <a:chExt cx="0" cy="0"/>
        </a:xfrm>
      </p:grpSpPr>
      <p:sp>
        <p:nvSpPr>
          <p:cNvPr id="1311" name="Google Shape;1311;p132"/>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Our School Day</a:t>
            </a:r>
            <a:endParaRPr b="0" sz="2600">
              <a:solidFill>
                <a:srgbClr val="595959"/>
              </a:solidFill>
              <a:latin typeface="Hepta Slab"/>
              <a:ea typeface="Hepta Slab"/>
              <a:cs typeface="Hepta Slab"/>
              <a:sym typeface="Hepta Slab"/>
            </a:endParaRPr>
          </a:p>
        </p:txBody>
      </p:sp>
      <p:sp>
        <p:nvSpPr>
          <p:cNvPr id="1312" name="Google Shape;1312;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13" name="Google Shape;1313;p132"/>
          <p:cNvSpPr txBox="1"/>
          <p:nvPr/>
        </p:nvSpPr>
        <p:spPr>
          <a:xfrm>
            <a:off x="924125" y="1353525"/>
            <a:ext cx="4632600" cy="179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Both of these clocks show the same time. </a:t>
            </a:r>
            <a:endParaRPr sz="1800">
              <a:latin typeface="Quicksand"/>
              <a:ea typeface="Quicksand"/>
              <a:cs typeface="Quicksand"/>
              <a:sym typeface="Quicksand"/>
            </a:endParaRPr>
          </a:p>
          <a:p>
            <a:pPr indent="0" lvl="0" marL="0" rtl="0" algn="ctr">
              <a:spcBef>
                <a:spcPts val="1000"/>
              </a:spcBef>
              <a:spcAft>
                <a:spcPts val="0"/>
              </a:spcAft>
              <a:buNone/>
            </a:pPr>
            <a:r>
              <a:t/>
            </a:r>
            <a:endParaRPr sz="1800">
              <a:latin typeface="Quicksand"/>
              <a:ea typeface="Quicksand"/>
              <a:cs typeface="Quicksand"/>
              <a:sym typeface="Quicksand"/>
            </a:endParaRPr>
          </a:p>
          <a:p>
            <a:pPr indent="0" lvl="0" marL="0" rtl="0" algn="ctr">
              <a:spcBef>
                <a:spcPts val="1000"/>
              </a:spcBef>
              <a:spcAft>
                <a:spcPts val="0"/>
              </a:spcAft>
              <a:buNone/>
            </a:pPr>
            <a:r>
              <a:rPr lang="en" sz="1800">
                <a:latin typeface="Quicksand"/>
                <a:ea typeface="Quicksand"/>
                <a:cs typeface="Quicksand"/>
                <a:sym typeface="Quicksand"/>
              </a:rPr>
              <a:t>What do you notice?</a:t>
            </a:r>
            <a:endParaRPr sz="1800">
              <a:latin typeface="Quicksand"/>
              <a:ea typeface="Quicksand"/>
              <a:cs typeface="Quicksand"/>
              <a:sym typeface="Quicksand"/>
            </a:endParaRPr>
          </a:p>
          <a:p>
            <a:pPr indent="0" lvl="0" marL="0" rtl="0" algn="ctr">
              <a:spcBef>
                <a:spcPts val="1000"/>
              </a:spcBef>
              <a:spcAft>
                <a:spcPts val="0"/>
              </a:spcAft>
              <a:buNone/>
            </a:pPr>
            <a:r>
              <a:t/>
            </a:r>
            <a:endParaRPr sz="1800">
              <a:latin typeface="Quicksand"/>
              <a:ea typeface="Quicksand"/>
              <a:cs typeface="Quicksand"/>
              <a:sym typeface="Quicksand"/>
            </a:endParaRPr>
          </a:p>
          <a:p>
            <a:pPr indent="0" lvl="0" marL="0" rtl="0" algn="ctr">
              <a:spcBef>
                <a:spcPts val="1000"/>
              </a:spcBef>
              <a:spcAft>
                <a:spcPts val="0"/>
              </a:spcAft>
              <a:buNone/>
            </a:pPr>
            <a:r>
              <a:t/>
            </a:r>
            <a:endParaRPr sz="1800">
              <a:latin typeface="Quicksand"/>
              <a:ea typeface="Quicksand"/>
              <a:cs typeface="Quicksand"/>
              <a:sym typeface="Quicksand"/>
            </a:endParaRPr>
          </a:p>
          <a:p>
            <a:pPr indent="0" lvl="0" marL="0" rtl="0" algn="ctr">
              <a:spcBef>
                <a:spcPts val="1000"/>
              </a:spcBef>
              <a:spcAft>
                <a:spcPts val="1000"/>
              </a:spcAft>
              <a:buNone/>
            </a:pPr>
            <a:r>
              <a:t/>
            </a:r>
            <a:endParaRPr sz="1800">
              <a:latin typeface="Quicksand"/>
              <a:ea typeface="Quicksand"/>
              <a:cs typeface="Quicksand"/>
              <a:sym typeface="Quicksand"/>
            </a:endParaRPr>
          </a:p>
        </p:txBody>
      </p:sp>
      <p:pic>
        <p:nvPicPr>
          <p:cNvPr id="1314" name="Google Shape;1314;p132"/>
          <p:cNvPicPr preferRelativeResize="0"/>
          <p:nvPr/>
        </p:nvPicPr>
        <p:blipFill>
          <a:blip r:embed="rId3">
            <a:alphaModFix/>
          </a:blip>
          <a:stretch>
            <a:fillRect/>
          </a:stretch>
        </p:blipFill>
        <p:spPr>
          <a:xfrm>
            <a:off x="6243650" y="990750"/>
            <a:ext cx="1562975" cy="3161975"/>
          </a:xfrm>
          <a:prstGeom prst="rect">
            <a:avLst/>
          </a:prstGeom>
          <a:noFill/>
          <a:ln>
            <a:noFill/>
          </a:ln>
        </p:spPr>
      </p:pic>
      <p:sp>
        <p:nvSpPr>
          <p:cNvPr id="1315" name="Google Shape;1315;p132"/>
          <p:cNvSpPr txBox="1"/>
          <p:nvPr/>
        </p:nvSpPr>
        <p:spPr>
          <a:xfrm>
            <a:off x="708550" y="3083500"/>
            <a:ext cx="5301000" cy="1339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The clock has two hands or arrows. We saw the hour hand pointing to different times.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The long hand is the </a:t>
            </a:r>
            <a:r>
              <a:rPr b="1" lang="en" sz="1500">
                <a:latin typeface="Quicksand"/>
                <a:ea typeface="Quicksand"/>
                <a:cs typeface="Quicksand"/>
                <a:sym typeface="Quicksand"/>
              </a:rPr>
              <a:t>minute hand</a:t>
            </a:r>
            <a:r>
              <a:rPr lang="en" sz="1500">
                <a:latin typeface="Quicksand"/>
                <a:ea typeface="Quicksand"/>
                <a:cs typeface="Quicksand"/>
                <a:sym typeface="Quicksand"/>
              </a:rPr>
              <a:t>. </a:t>
            </a:r>
            <a:endParaRPr sz="1500">
              <a:latin typeface="Quicksand"/>
              <a:ea typeface="Quicksand"/>
              <a:cs typeface="Quicksand"/>
              <a:sym typeface="Quicksand"/>
            </a:endParaRPr>
          </a:p>
          <a:p>
            <a:pPr indent="0" lvl="0" marL="0" rtl="0" algn="ctr">
              <a:spcBef>
                <a:spcPts val="0"/>
              </a:spcBef>
              <a:spcAft>
                <a:spcPts val="0"/>
              </a:spcAft>
              <a:buNone/>
            </a:pPr>
            <a:r>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When it points to 12, we say it is 8 o’clock.</a:t>
            </a:r>
            <a:endParaRPr sz="1500">
              <a:latin typeface="Quicksand"/>
              <a:ea typeface="Quicksand"/>
              <a:cs typeface="Quicksand"/>
              <a:sym typeface="Quicksand"/>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9" name="Shape 1319"/>
        <p:cNvGrpSpPr/>
        <p:nvPr/>
      </p:nvGrpSpPr>
      <p:grpSpPr>
        <a:xfrm>
          <a:off x="0" y="0"/>
          <a:ext cx="0" cy="0"/>
          <a:chOff x="0" y="0"/>
          <a:chExt cx="0" cy="0"/>
        </a:xfrm>
      </p:grpSpPr>
      <p:sp>
        <p:nvSpPr>
          <p:cNvPr id="1320" name="Google Shape;1320;p133"/>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Our School Day</a:t>
            </a:r>
            <a:endParaRPr b="0" sz="2600">
              <a:solidFill>
                <a:srgbClr val="595959"/>
              </a:solidFill>
              <a:latin typeface="Hepta Slab"/>
              <a:ea typeface="Hepta Slab"/>
              <a:cs typeface="Hepta Slab"/>
              <a:sym typeface="Hepta Slab"/>
            </a:endParaRPr>
          </a:p>
        </p:txBody>
      </p:sp>
      <p:sp>
        <p:nvSpPr>
          <p:cNvPr id="1321" name="Google Shape;1321;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22" name="Google Shape;1322;p133"/>
          <p:cNvSpPr txBox="1"/>
          <p:nvPr/>
        </p:nvSpPr>
        <p:spPr>
          <a:xfrm>
            <a:off x="614350" y="959900"/>
            <a:ext cx="7657200" cy="66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This list shows a schedule, but not all of the clocks are filled in.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With your partner, make each clock show the time each activity happens.”</a:t>
            </a:r>
            <a:endParaRPr sz="1300">
              <a:latin typeface="Quicksand"/>
              <a:ea typeface="Quicksand"/>
              <a:cs typeface="Quicksand"/>
              <a:sym typeface="Quicksand"/>
            </a:endParaRPr>
          </a:p>
        </p:txBody>
      </p:sp>
      <p:pic>
        <p:nvPicPr>
          <p:cNvPr id="1323" name="Google Shape;1323;p133"/>
          <p:cNvPicPr preferRelativeResize="0"/>
          <p:nvPr/>
        </p:nvPicPr>
        <p:blipFill>
          <a:blip r:embed="rId3">
            <a:alphaModFix/>
          </a:blip>
          <a:stretch>
            <a:fillRect/>
          </a:stretch>
        </p:blipFill>
        <p:spPr>
          <a:xfrm>
            <a:off x="2251775" y="1936975"/>
            <a:ext cx="4533900" cy="1952625"/>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7" name="Shape 1327"/>
        <p:cNvGrpSpPr/>
        <p:nvPr/>
      </p:nvGrpSpPr>
      <p:grpSpPr>
        <a:xfrm>
          <a:off x="0" y="0"/>
          <a:ext cx="0" cy="0"/>
          <a:chOff x="0" y="0"/>
          <a:chExt cx="0" cy="0"/>
        </a:xfrm>
      </p:grpSpPr>
      <p:sp>
        <p:nvSpPr>
          <p:cNvPr id="1328" name="Google Shape;1328;p134"/>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Our School Day</a:t>
            </a:r>
            <a:endParaRPr b="0" sz="2600">
              <a:solidFill>
                <a:srgbClr val="595959"/>
              </a:solidFill>
              <a:latin typeface="Hepta Slab"/>
              <a:ea typeface="Hepta Slab"/>
              <a:cs typeface="Hepta Slab"/>
              <a:sym typeface="Hepta Slab"/>
            </a:endParaRPr>
          </a:p>
        </p:txBody>
      </p:sp>
      <p:sp>
        <p:nvSpPr>
          <p:cNvPr id="1329" name="Google Shape;1329;p1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30" name="Google Shape;1330;p134"/>
          <p:cNvSpPr txBox="1"/>
          <p:nvPr/>
        </p:nvSpPr>
        <p:spPr>
          <a:xfrm>
            <a:off x="614350" y="959900"/>
            <a:ext cx="7657200" cy="66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This list shows a schedule, but not all of the clocks are filled in.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With your partner, make each clock show the time each activity happens.”</a:t>
            </a:r>
            <a:endParaRPr sz="1300">
              <a:latin typeface="Quicksand"/>
              <a:ea typeface="Quicksand"/>
              <a:cs typeface="Quicksand"/>
              <a:sym typeface="Quicksand"/>
            </a:endParaRPr>
          </a:p>
        </p:txBody>
      </p:sp>
      <p:pic>
        <p:nvPicPr>
          <p:cNvPr id="1331" name="Google Shape;1331;p134"/>
          <p:cNvPicPr preferRelativeResize="0"/>
          <p:nvPr/>
        </p:nvPicPr>
        <p:blipFill>
          <a:blip r:embed="rId3">
            <a:alphaModFix/>
          </a:blip>
          <a:stretch>
            <a:fillRect/>
          </a:stretch>
        </p:blipFill>
        <p:spPr>
          <a:xfrm>
            <a:off x="2304275" y="1805750"/>
            <a:ext cx="4657725" cy="200977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5" name="Shape 1335"/>
        <p:cNvGrpSpPr/>
        <p:nvPr/>
      </p:nvGrpSpPr>
      <p:grpSpPr>
        <a:xfrm>
          <a:off x="0" y="0"/>
          <a:ext cx="0" cy="0"/>
          <a:chOff x="0" y="0"/>
          <a:chExt cx="0" cy="0"/>
        </a:xfrm>
      </p:grpSpPr>
      <p:sp>
        <p:nvSpPr>
          <p:cNvPr id="1336" name="Google Shape;1336;p135"/>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Our School Day</a:t>
            </a:r>
            <a:endParaRPr b="0" sz="2600">
              <a:solidFill>
                <a:srgbClr val="595959"/>
              </a:solidFill>
              <a:latin typeface="Hepta Slab"/>
              <a:ea typeface="Hepta Slab"/>
              <a:cs typeface="Hepta Slab"/>
              <a:sym typeface="Hepta Slab"/>
            </a:endParaRPr>
          </a:p>
        </p:txBody>
      </p:sp>
      <p:sp>
        <p:nvSpPr>
          <p:cNvPr id="1337" name="Google Shape;1337;p1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38" name="Google Shape;1338;p135"/>
          <p:cNvSpPr txBox="1"/>
          <p:nvPr/>
        </p:nvSpPr>
        <p:spPr>
          <a:xfrm>
            <a:off x="614350" y="959900"/>
            <a:ext cx="7657200" cy="66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This list shows a schedule, but not all of the clocks are filled in.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With your partner, make each clock show the time each activity happens.”</a:t>
            </a:r>
            <a:endParaRPr sz="1300">
              <a:latin typeface="Quicksand"/>
              <a:ea typeface="Quicksand"/>
              <a:cs typeface="Quicksand"/>
              <a:sym typeface="Quicksand"/>
            </a:endParaRPr>
          </a:p>
        </p:txBody>
      </p:sp>
      <p:pic>
        <p:nvPicPr>
          <p:cNvPr id="1339" name="Google Shape;1339;p135"/>
          <p:cNvPicPr preferRelativeResize="0"/>
          <p:nvPr/>
        </p:nvPicPr>
        <p:blipFill>
          <a:blip r:embed="rId3">
            <a:alphaModFix/>
          </a:blip>
          <a:stretch>
            <a:fillRect/>
          </a:stretch>
        </p:blipFill>
        <p:spPr>
          <a:xfrm>
            <a:off x="2330525" y="1713900"/>
            <a:ext cx="4695825" cy="200977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43" name="Shape 1343"/>
        <p:cNvGrpSpPr/>
        <p:nvPr/>
      </p:nvGrpSpPr>
      <p:grpSpPr>
        <a:xfrm>
          <a:off x="0" y="0"/>
          <a:ext cx="0" cy="0"/>
          <a:chOff x="0" y="0"/>
          <a:chExt cx="0" cy="0"/>
        </a:xfrm>
      </p:grpSpPr>
      <p:sp>
        <p:nvSpPr>
          <p:cNvPr id="1344" name="Google Shape;1344;p136"/>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Our School Day</a:t>
            </a:r>
            <a:endParaRPr b="0" sz="2600">
              <a:solidFill>
                <a:srgbClr val="595959"/>
              </a:solidFill>
              <a:latin typeface="Hepta Slab"/>
              <a:ea typeface="Hepta Slab"/>
              <a:cs typeface="Hepta Slab"/>
              <a:sym typeface="Hepta Slab"/>
            </a:endParaRPr>
          </a:p>
        </p:txBody>
      </p:sp>
      <p:sp>
        <p:nvSpPr>
          <p:cNvPr id="1345" name="Google Shape;1345;p1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46" name="Google Shape;1346;p136"/>
          <p:cNvSpPr txBox="1"/>
          <p:nvPr/>
        </p:nvSpPr>
        <p:spPr>
          <a:xfrm>
            <a:off x="614350" y="959900"/>
            <a:ext cx="7657200" cy="66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This list shows a schedule, but not all of the clocks are filled in.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With your partner, make each clock show the time each activity happens.”</a:t>
            </a:r>
            <a:endParaRPr sz="1300">
              <a:latin typeface="Quicksand"/>
              <a:ea typeface="Quicksand"/>
              <a:cs typeface="Quicksand"/>
              <a:sym typeface="Quicksand"/>
            </a:endParaRPr>
          </a:p>
        </p:txBody>
      </p:sp>
      <p:pic>
        <p:nvPicPr>
          <p:cNvPr id="1347" name="Google Shape;1347;p136"/>
          <p:cNvPicPr preferRelativeResize="0"/>
          <p:nvPr/>
        </p:nvPicPr>
        <p:blipFill>
          <a:blip r:embed="rId3">
            <a:alphaModFix/>
          </a:blip>
          <a:stretch>
            <a:fillRect/>
          </a:stretch>
        </p:blipFill>
        <p:spPr>
          <a:xfrm>
            <a:off x="2366963" y="1845125"/>
            <a:ext cx="4410075" cy="2066925"/>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51" name="Shape 1351"/>
        <p:cNvGrpSpPr/>
        <p:nvPr/>
      </p:nvGrpSpPr>
      <p:grpSpPr>
        <a:xfrm>
          <a:off x="0" y="0"/>
          <a:ext cx="0" cy="0"/>
          <a:chOff x="0" y="0"/>
          <a:chExt cx="0" cy="0"/>
        </a:xfrm>
      </p:grpSpPr>
      <p:sp>
        <p:nvSpPr>
          <p:cNvPr id="1352" name="Google Shape;1352;p137"/>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Our School Day</a:t>
            </a:r>
            <a:endParaRPr b="0" sz="2600">
              <a:solidFill>
                <a:srgbClr val="595959"/>
              </a:solidFill>
              <a:latin typeface="Hepta Slab"/>
              <a:ea typeface="Hepta Slab"/>
              <a:cs typeface="Hepta Slab"/>
              <a:sym typeface="Hepta Slab"/>
            </a:endParaRPr>
          </a:p>
        </p:txBody>
      </p:sp>
      <p:sp>
        <p:nvSpPr>
          <p:cNvPr id="1353" name="Google Shape;1353;p1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54" name="Google Shape;1354;p137"/>
          <p:cNvSpPr txBox="1"/>
          <p:nvPr/>
        </p:nvSpPr>
        <p:spPr>
          <a:xfrm>
            <a:off x="614350" y="959900"/>
            <a:ext cx="7657200" cy="66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This list shows a schedule, but not all of the clocks are filled in.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With your partner, make each clock show the time each activity happens.”</a:t>
            </a:r>
            <a:endParaRPr sz="1300">
              <a:latin typeface="Quicksand"/>
              <a:ea typeface="Quicksand"/>
              <a:cs typeface="Quicksand"/>
              <a:sym typeface="Quicksand"/>
            </a:endParaRPr>
          </a:p>
        </p:txBody>
      </p:sp>
      <p:pic>
        <p:nvPicPr>
          <p:cNvPr id="1355" name="Google Shape;1355;p137"/>
          <p:cNvPicPr preferRelativeResize="0"/>
          <p:nvPr/>
        </p:nvPicPr>
        <p:blipFill>
          <a:blip r:embed="rId3">
            <a:alphaModFix/>
          </a:blip>
          <a:stretch>
            <a:fillRect/>
          </a:stretch>
        </p:blipFill>
        <p:spPr>
          <a:xfrm>
            <a:off x="2527325" y="1871350"/>
            <a:ext cx="4429125" cy="2066925"/>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59" name="Shape 1359"/>
        <p:cNvGrpSpPr/>
        <p:nvPr/>
      </p:nvGrpSpPr>
      <p:grpSpPr>
        <a:xfrm>
          <a:off x="0" y="0"/>
          <a:ext cx="0" cy="0"/>
          <a:chOff x="0" y="0"/>
          <a:chExt cx="0" cy="0"/>
        </a:xfrm>
      </p:grpSpPr>
      <p:sp>
        <p:nvSpPr>
          <p:cNvPr id="1360" name="Google Shape;1360;p138"/>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Our School Day</a:t>
            </a:r>
            <a:endParaRPr b="0" sz="2600">
              <a:solidFill>
                <a:srgbClr val="595959"/>
              </a:solidFill>
              <a:latin typeface="Hepta Slab"/>
              <a:ea typeface="Hepta Slab"/>
              <a:cs typeface="Hepta Slab"/>
              <a:sym typeface="Hepta Slab"/>
            </a:endParaRPr>
          </a:p>
        </p:txBody>
      </p:sp>
      <p:sp>
        <p:nvSpPr>
          <p:cNvPr id="1361" name="Google Shape;1361;p1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62" name="Google Shape;1362;p138"/>
          <p:cNvSpPr txBox="1"/>
          <p:nvPr/>
        </p:nvSpPr>
        <p:spPr>
          <a:xfrm>
            <a:off x="614350" y="959900"/>
            <a:ext cx="7657200" cy="66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This list shows a schedule, but not all of the clocks are filled in.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With your partner, make each clock show the time each activity happens.”</a:t>
            </a:r>
            <a:endParaRPr sz="1300">
              <a:latin typeface="Quicksand"/>
              <a:ea typeface="Quicksand"/>
              <a:cs typeface="Quicksand"/>
              <a:sym typeface="Quicksand"/>
            </a:endParaRPr>
          </a:p>
        </p:txBody>
      </p:sp>
      <p:pic>
        <p:nvPicPr>
          <p:cNvPr id="1363" name="Google Shape;1363;p138"/>
          <p:cNvPicPr preferRelativeResize="0"/>
          <p:nvPr/>
        </p:nvPicPr>
        <p:blipFill>
          <a:blip r:embed="rId3">
            <a:alphaModFix/>
          </a:blip>
          <a:stretch>
            <a:fillRect/>
          </a:stretch>
        </p:blipFill>
        <p:spPr>
          <a:xfrm>
            <a:off x="2487975" y="1779500"/>
            <a:ext cx="4552950" cy="2057400"/>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67" name="Shape 1367"/>
        <p:cNvGrpSpPr/>
        <p:nvPr/>
      </p:nvGrpSpPr>
      <p:grpSpPr>
        <a:xfrm>
          <a:off x="0" y="0"/>
          <a:ext cx="0" cy="0"/>
          <a:chOff x="0" y="0"/>
          <a:chExt cx="0" cy="0"/>
        </a:xfrm>
      </p:grpSpPr>
      <p:sp>
        <p:nvSpPr>
          <p:cNvPr id="1368" name="Google Shape;1368;p139"/>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Our School Day</a:t>
            </a:r>
            <a:endParaRPr b="0" sz="2600">
              <a:solidFill>
                <a:srgbClr val="595959"/>
              </a:solidFill>
              <a:latin typeface="Hepta Slab"/>
              <a:ea typeface="Hepta Slab"/>
              <a:cs typeface="Hepta Slab"/>
              <a:sym typeface="Hepta Slab"/>
            </a:endParaRPr>
          </a:p>
        </p:txBody>
      </p:sp>
      <p:sp>
        <p:nvSpPr>
          <p:cNvPr id="1369" name="Google Shape;1369;p1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70" name="Google Shape;1370;p139"/>
          <p:cNvSpPr txBox="1"/>
          <p:nvPr/>
        </p:nvSpPr>
        <p:spPr>
          <a:xfrm>
            <a:off x="614350" y="959900"/>
            <a:ext cx="7657200" cy="66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This list shows a schedule, but not all of the clocks are filled in.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With your partner, make each clock show the time each activity happens.”</a:t>
            </a:r>
            <a:endParaRPr sz="1300">
              <a:latin typeface="Quicksand"/>
              <a:ea typeface="Quicksand"/>
              <a:cs typeface="Quicksand"/>
              <a:sym typeface="Quicksand"/>
            </a:endParaRPr>
          </a:p>
        </p:txBody>
      </p:sp>
      <p:pic>
        <p:nvPicPr>
          <p:cNvPr id="1371" name="Google Shape;1371;p139"/>
          <p:cNvPicPr preferRelativeResize="0"/>
          <p:nvPr/>
        </p:nvPicPr>
        <p:blipFill>
          <a:blip r:embed="rId3">
            <a:alphaModFix/>
          </a:blip>
          <a:stretch>
            <a:fillRect/>
          </a:stretch>
        </p:blipFill>
        <p:spPr>
          <a:xfrm>
            <a:off x="2409225" y="1858225"/>
            <a:ext cx="4486275" cy="196215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75" name="Shape 1375"/>
        <p:cNvGrpSpPr/>
        <p:nvPr/>
      </p:nvGrpSpPr>
      <p:grpSpPr>
        <a:xfrm>
          <a:off x="0" y="0"/>
          <a:ext cx="0" cy="0"/>
          <a:chOff x="0" y="0"/>
          <a:chExt cx="0" cy="0"/>
        </a:xfrm>
      </p:grpSpPr>
      <p:sp>
        <p:nvSpPr>
          <p:cNvPr id="1376" name="Google Shape;1376;p140"/>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Our School Day</a:t>
            </a:r>
            <a:endParaRPr b="0" sz="2600">
              <a:solidFill>
                <a:srgbClr val="595959"/>
              </a:solidFill>
              <a:latin typeface="Hepta Slab"/>
              <a:ea typeface="Hepta Slab"/>
              <a:cs typeface="Hepta Slab"/>
              <a:sym typeface="Hepta Slab"/>
            </a:endParaRPr>
          </a:p>
        </p:txBody>
      </p:sp>
      <p:sp>
        <p:nvSpPr>
          <p:cNvPr id="1377" name="Google Shape;1377;p1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78" name="Google Shape;1378;p140"/>
          <p:cNvSpPr txBox="1"/>
          <p:nvPr/>
        </p:nvSpPr>
        <p:spPr>
          <a:xfrm>
            <a:off x="614350" y="959900"/>
            <a:ext cx="7657200" cy="66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This list shows a schedule, but not all of the clocks are filled in.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With your partner, make each clock show the time each activity happens.”</a:t>
            </a:r>
            <a:endParaRPr sz="1300">
              <a:latin typeface="Quicksand"/>
              <a:ea typeface="Quicksand"/>
              <a:cs typeface="Quicksand"/>
              <a:sym typeface="Quicksand"/>
            </a:endParaRPr>
          </a:p>
        </p:txBody>
      </p:sp>
      <p:pic>
        <p:nvPicPr>
          <p:cNvPr id="1379" name="Google Shape;1379;p140"/>
          <p:cNvPicPr preferRelativeResize="0"/>
          <p:nvPr/>
        </p:nvPicPr>
        <p:blipFill>
          <a:blip r:embed="rId3">
            <a:alphaModFix/>
          </a:blip>
          <a:stretch>
            <a:fillRect/>
          </a:stretch>
        </p:blipFill>
        <p:spPr>
          <a:xfrm>
            <a:off x="2324100" y="1858225"/>
            <a:ext cx="4495800" cy="185737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3" name="Shape 1383"/>
        <p:cNvGrpSpPr/>
        <p:nvPr/>
      </p:nvGrpSpPr>
      <p:grpSpPr>
        <a:xfrm>
          <a:off x="0" y="0"/>
          <a:ext cx="0" cy="0"/>
          <a:chOff x="0" y="0"/>
          <a:chExt cx="0" cy="0"/>
        </a:xfrm>
      </p:grpSpPr>
      <p:sp>
        <p:nvSpPr>
          <p:cNvPr id="1384" name="Google Shape;1384;p141"/>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Our School Day</a:t>
            </a:r>
            <a:endParaRPr b="0" sz="2600">
              <a:solidFill>
                <a:srgbClr val="595959"/>
              </a:solidFill>
              <a:latin typeface="Hepta Slab"/>
              <a:ea typeface="Hepta Slab"/>
              <a:cs typeface="Hepta Slab"/>
              <a:sym typeface="Hepta Slab"/>
            </a:endParaRPr>
          </a:p>
        </p:txBody>
      </p:sp>
      <p:sp>
        <p:nvSpPr>
          <p:cNvPr id="1385" name="Google Shape;1385;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386" name="Google Shape;1386;p141"/>
          <p:cNvSpPr txBox="1"/>
          <p:nvPr/>
        </p:nvSpPr>
        <p:spPr>
          <a:xfrm>
            <a:off x="614350" y="959900"/>
            <a:ext cx="7657200" cy="66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This list shows a schedule, but not all of the clocks are filled in.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With your partner, make each clock show the time each activity happens.”</a:t>
            </a:r>
            <a:endParaRPr sz="1300">
              <a:latin typeface="Quicksand"/>
              <a:ea typeface="Quicksand"/>
              <a:cs typeface="Quicksand"/>
              <a:sym typeface="Quicksand"/>
            </a:endParaRPr>
          </a:p>
        </p:txBody>
      </p:sp>
      <p:pic>
        <p:nvPicPr>
          <p:cNvPr id="1387" name="Google Shape;1387;p141"/>
          <p:cNvPicPr preferRelativeResize="0"/>
          <p:nvPr/>
        </p:nvPicPr>
        <p:blipFill>
          <a:blip r:embed="rId3">
            <a:alphaModFix/>
          </a:blip>
          <a:stretch>
            <a:fillRect/>
          </a:stretch>
        </p:blipFill>
        <p:spPr>
          <a:xfrm>
            <a:off x="2317375" y="1923825"/>
            <a:ext cx="4762500" cy="1914525"/>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91" name="Shape 1391"/>
        <p:cNvGrpSpPr/>
        <p:nvPr/>
      </p:nvGrpSpPr>
      <p:grpSpPr>
        <a:xfrm>
          <a:off x="0" y="0"/>
          <a:ext cx="0" cy="0"/>
          <a:chOff x="0" y="0"/>
          <a:chExt cx="0" cy="0"/>
        </a:xfrm>
      </p:grpSpPr>
      <p:sp>
        <p:nvSpPr>
          <p:cNvPr id="1392" name="Google Shape;1392;p14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93" name="Google Shape;1393;p142"/>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394" name="Google Shape;1394;p14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1395" name="Google Shape;1395;p142"/>
          <p:cNvPicPr preferRelativeResize="0"/>
          <p:nvPr/>
        </p:nvPicPr>
        <p:blipFill>
          <a:blip r:embed="rId3">
            <a:alphaModFix/>
          </a:blip>
          <a:stretch>
            <a:fillRect/>
          </a:stretch>
        </p:blipFill>
        <p:spPr>
          <a:xfrm>
            <a:off x="3587900" y="3041300"/>
            <a:ext cx="1706500" cy="1509900"/>
          </a:xfrm>
          <a:prstGeom prst="rect">
            <a:avLst/>
          </a:prstGeom>
          <a:noFill/>
          <a:ln>
            <a:noFill/>
          </a:ln>
        </p:spPr>
      </p:pic>
      <p:sp>
        <p:nvSpPr>
          <p:cNvPr id="1396" name="Google Shape;1396;p142"/>
          <p:cNvSpPr txBox="1"/>
          <p:nvPr/>
        </p:nvSpPr>
        <p:spPr>
          <a:xfrm>
            <a:off x="5076100" y="1795600"/>
            <a:ext cx="20085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Livvic"/>
                <a:ea typeface="Livvic"/>
                <a:cs typeface="Livvic"/>
                <a:sym typeface="Livvic"/>
              </a:rPr>
              <a:t>How should I draw the minute hand?</a:t>
            </a:r>
            <a:endParaRPr>
              <a:latin typeface="Livvic"/>
              <a:ea typeface="Livvic"/>
              <a:cs typeface="Livvic"/>
              <a:sym typeface="Livvic"/>
            </a:endParaRPr>
          </a:p>
        </p:txBody>
      </p:sp>
      <p:sp>
        <p:nvSpPr>
          <p:cNvPr id="1397" name="Google Shape;1397;p142"/>
          <p:cNvSpPr/>
          <p:nvPr/>
        </p:nvSpPr>
        <p:spPr>
          <a:xfrm>
            <a:off x="4877275" y="1541275"/>
            <a:ext cx="2406161" cy="134626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98" name="Google Shape;1398;p142"/>
          <p:cNvPicPr preferRelativeResize="0"/>
          <p:nvPr/>
        </p:nvPicPr>
        <p:blipFill>
          <a:blip r:embed="rId4">
            <a:alphaModFix/>
          </a:blip>
          <a:stretch>
            <a:fillRect/>
          </a:stretch>
        </p:blipFill>
        <p:spPr>
          <a:xfrm>
            <a:off x="2531500" y="663100"/>
            <a:ext cx="1817437" cy="1735200"/>
          </a:xfrm>
          <a:prstGeom prst="rect">
            <a:avLst/>
          </a:prstGeom>
          <a:noFill/>
          <a:ln>
            <a:noFill/>
          </a:ln>
        </p:spPr>
      </p:pic>
      <p:sp>
        <p:nvSpPr>
          <p:cNvPr id="1399" name="Google Shape;1399;p142"/>
          <p:cNvSpPr txBox="1"/>
          <p:nvPr/>
        </p:nvSpPr>
        <p:spPr>
          <a:xfrm flipH="1">
            <a:off x="1020475" y="2708150"/>
            <a:ext cx="20085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Livvic"/>
                <a:ea typeface="Livvic"/>
                <a:cs typeface="Livvic"/>
                <a:sym typeface="Livvic"/>
              </a:rPr>
              <a:t>What time does this show?</a:t>
            </a:r>
            <a:endParaRPr>
              <a:latin typeface="Livvic"/>
              <a:ea typeface="Livvic"/>
              <a:cs typeface="Livvic"/>
              <a:sym typeface="Livvic"/>
            </a:endParaRPr>
          </a:p>
        </p:txBody>
      </p:sp>
      <p:sp>
        <p:nvSpPr>
          <p:cNvPr id="1400" name="Google Shape;1400;p142"/>
          <p:cNvSpPr/>
          <p:nvPr/>
        </p:nvSpPr>
        <p:spPr>
          <a:xfrm flipH="1">
            <a:off x="821650" y="2453825"/>
            <a:ext cx="2406161" cy="134626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01" name="Google Shape;1401;p142"/>
          <p:cNvCxnSpPr/>
          <p:nvPr/>
        </p:nvCxnSpPr>
        <p:spPr>
          <a:xfrm>
            <a:off x="3374613" y="1541275"/>
            <a:ext cx="0" cy="420000"/>
          </a:xfrm>
          <a:prstGeom prst="straightConnector1">
            <a:avLst/>
          </a:prstGeom>
          <a:noFill/>
          <a:ln cap="flat" cmpd="sng" w="28575">
            <a:solidFill>
              <a:schemeClr val="dk2"/>
            </a:solidFill>
            <a:prstDash val="solid"/>
            <a:round/>
            <a:headEnd len="med" w="med" type="none"/>
            <a:tailEnd len="med" w="med" type="triangle"/>
          </a:ln>
        </p:spPr>
      </p:cxnSp>
      <p:sp>
        <p:nvSpPr>
          <p:cNvPr id="1402" name="Google Shape;1402;p142"/>
          <p:cNvSpPr txBox="1"/>
          <p:nvPr/>
        </p:nvSpPr>
        <p:spPr>
          <a:xfrm>
            <a:off x="6161975" y="3194500"/>
            <a:ext cx="20085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Livvic"/>
                <a:ea typeface="Livvic"/>
                <a:cs typeface="Livvic"/>
                <a:sym typeface="Livvic"/>
              </a:rPr>
              <a:t>How can we write the time?</a:t>
            </a:r>
            <a:endParaRPr>
              <a:latin typeface="Livvic"/>
              <a:ea typeface="Livvic"/>
              <a:cs typeface="Livvic"/>
              <a:sym typeface="Livvic"/>
            </a:endParaRPr>
          </a:p>
        </p:txBody>
      </p:sp>
      <p:sp>
        <p:nvSpPr>
          <p:cNvPr id="1403" name="Google Shape;1403;p142"/>
          <p:cNvSpPr/>
          <p:nvPr/>
        </p:nvSpPr>
        <p:spPr>
          <a:xfrm>
            <a:off x="5963150" y="2940175"/>
            <a:ext cx="2406161" cy="134626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407" name="Shape 1407"/>
        <p:cNvGrpSpPr/>
        <p:nvPr/>
      </p:nvGrpSpPr>
      <p:grpSpPr>
        <a:xfrm>
          <a:off x="0" y="0"/>
          <a:ext cx="0" cy="0"/>
          <a:chOff x="0" y="0"/>
          <a:chExt cx="0" cy="0"/>
        </a:xfrm>
      </p:grpSpPr>
      <p:sp>
        <p:nvSpPr>
          <p:cNvPr id="1408" name="Google Shape;1408;p143"/>
          <p:cNvSpPr txBox="1"/>
          <p:nvPr>
            <p:ph type="ctrTitle"/>
          </p:nvPr>
        </p:nvSpPr>
        <p:spPr>
          <a:xfrm>
            <a:off x="523800" y="1554600"/>
            <a:ext cx="82845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Half of the Clock</a:t>
            </a:r>
            <a:endParaRPr sz="4000">
              <a:solidFill>
                <a:srgbClr val="434343"/>
              </a:solidFill>
              <a:latin typeface="Hepta Slab"/>
              <a:ea typeface="Hepta Slab"/>
              <a:cs typeface="Hepta Slab"/>
              <a:sym typeface="Hepta Slab"/>
            </a:endParaRPr>
          </a:p>
        </p:txBody>
      </p:sp>
      <p:sp>
        <p:nvSpPr>
          <p:cNvPr id="1409" name="Google Shape;1409;p143"/>
          <p:cNvSpPr txBox="1"/>
          <p:nvPr/>
        </p:nvSpPr>
        <p:spPr>
          <a:xfrm>
            <a:off x="2636050" y="2292600"/>
            <a:ext cx="4543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half of a circle with half of an hour.</a:t>
            </a:r>
            <a:endParaRPr>
              <a:latin typeface="Quicksand"/>
              <a:ea typeface="Quicksand"/>
              <a:cs typeface="Quicksand"/>
              <a:sym typeface="Quicksand"/>
            </a:endParaRPr>
          </a:p>
        </p:txBody>
      </p:sp>
      <p:sp>
        <p:nvSpPr>
          <p:cNvPr id="1410" name="Google Shape;1410;p143"/>
          <p:cNvSpPr/>
          <p:nvPr/>
        </p:nvSpPr>
        <p:spPr>
          <a:xfrm>
            <a:off x="2138752" y="2292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4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1.MD.B.3, 1.NBT.C.4</a:t>
            </a:r>
            <a:endParaRPr sz="1100">
              <a:latin typeface="Quicksand"/>
              <a:ea typeface="Quicksand"/>
              <a:cs typeface="Quicksand"/>
              <a:sym typeface="Quicksand"/>
            </a:endParaRPr>
          </a:p>
        </p:txBody>
      </p:sp>
      <p:sp>
        <p:nvSpPr>
          <p:cNvPr id="1412" name="Google Shape;1412;p14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16" name="Shape 1416"/>
        <p:cNvGrpSpPr/>
        <p:nvPr/>
      </p:nvGrpSpPr>
      <p:grpSpPr>
        <a:xfrm>
          <a:off x="0" y="0"/>
          <a:ext cx="0" cy="0"/>
          <a:chOff x="0" y="0"/>
          <a:chExt cx="0" cy="0"/>
        </a:xfrm>
      </p:grpSpPr>
      <p:sp>
        <p:nvSpPr>
          <p:cNvPr id="1417" name="Google Shape;1417;p144"/>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44"/>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t>
            </a:r>
            <a:r>
              <a:rPr lang="en" sz="2800">
                <a:solidFill>
                  <a:srgbClr val="595959"/>
                </a:solidFill>
                <a:latin typeface="Hepta Slab"/>
                <a:ea typeface="Hepta Slab"/>
                <a:cs typeface="Hepta Slab"/>
                <a:sym typeface="Hepta Slab"/>
              </a:rPr>
              <a:t>Work with 30</a:t>
            </a:r>
            <a:endParaRPr b="0" sz="2800">
              <a:solidFill>
                <a:srgbClr val="595959"/>
              </a:solidFill>
              <a:latin typeface="Hepta Slab"/>
              <a:ea typeface="Hepta Slab"/>
              <a:cs typeface="Hepta Slab"/>
              <a:sym typeface="Hepta Slab"/>
            </a:endParaRPr>
          </a:p>
        </p:txBody>
      </p:sp>
      <p:sp>
        <p:nvSpPr>
          <p:cNvPr id="1419" name="Google Shape;1419;p1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20" name="Google Shape;1420;p144"/>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1421" name="Google Shape;1421;p144"/>
          <p:cNvPicPr preferRelativeResize="0"/>
          <p:nvPr/>
        </p:nvPicPr>
        <p:blipFill>
          <a:blip r:embed="rId3">
            <a:alphaModFix/>
          </a:blip>
          <a:stretch>
            <a:fillRect/>
          </a:stretch>
        </p:blipFill>
        <p:spPr>
          <a:xfrm>
            <a:off x="3382876" y="2150875"/>
            <a:ext cx="3619500" cy="108585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25" name="Shape 1425"/>
        <p:cNvGrpSpPr/>
        <p:nvPr/>
      </p:nvGrpSpPr>
      <p:grpSpPr>
        <a:xfrm>
          <a:off x="0" y="0"/>
          <a:ext cx="0" cy="0"/>
          <a:chOff x="0" y="0"/>
          <a:chExt cx="0" cy="0"/>
        </a:xfrm>
      </p:grpSpPr>
      <p:sp>
        <p:nvSpPr>
          <p:cNvPr id="1426" name="Google Shape;1426;p145"/>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45"/>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t>
            </a:r>
            <a:r>
              <a:rPr lang="en" sz="2800">
                <a:solidFill>
                  <a:srgbClr val="595959"/>
                </a:solidFill>
                <a:latin typeface="Hepta Slab"/>
                <a:ea typeface="Hepta Slab"/>
                <a:cs typeface="Hepta Slab"/>
                <a:sym typeface="Hepta Slab"/>
              </a:rPr>
              <a:t>Work with 30</a:t>
            </a:r>
            <a:endParaRPr b="0" sz="2800">
              <a:solidFill>
                <a:srgbClr val="595959"/>
              </a:solidFill>
              <a:latin typeface="Hepta Slab"/>
              <a:ea typeface="Hepta Slab"/>
              <a:cs typeface="Hepta Slab"/>
              <a:sym typeface="Hepta Slab"/>
            </a:endParaRPr>
          </a:p>
        </p:txBody>
      </p:sp>
      <p:sp>
        <p:nvSpPr>
          <p:cNvPr id="1428" name="Google Shape;1428;p14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29" name="Google Shape;1429;p145"/>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1430" name="Google Shape;1430;p145"/>
          <p:cNvPicPr preferRelativeResize="0"/>
          <p:nvPr/>
        </p:nvPicPr>
        <p:blipFill>
          <a:blip r:embed="rId3">
            <a:alphaModFix/>
          </a:blip>
          <a:stretch>
            <a:fillRect/>
          </a:stretch>
        </p:blipFill>
        <p:spPr>
          <a:xfrm>
            <a:off x="3382901" y="2203375"/>
            <a:ext cx="3429000" cy="125730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34" name="Shape 1434"/>
        <p:cNvGrpSpPr/>
        <p:nvPr/>
      </p:nvGrpSpPr>
      <p:grpSpPr>
        <a:xfrm>
          <a:off x="0" y="0"/>
          <a:ext cx="0" cy="0"/>
          <a:chOff x="0" y="0"/>
          <a:chExt cx="0" cy="0"/>
        </a:xfrm>
      </p:grpSpPr>
      <p:sp>
        <p:nvSpPr>
          <p:cNvPr id="1435" name="Google Shape;1435;p146"/>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46"/>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Work with 30</a:t>
            </a:r>
            <a:endParaRPr b="0" sz="2800">
              <a:solidFill>
                <a:srgbClr val="595959"/>
              </a:solidFill>
              <a:latin typeface="Hepta Slab"/>
              <a:ea typeface="Hepta Slab"/>
              <a:cs typeface="Hepta Slab"/>
              <a:sym typeface="Hepta Slab"/>
            </a:endParaRPr>
          </a:p>
        </p:txBody>
      </p:sp>
      <p:sp>
        <p:nvSpPr>
          <p:cNvPr id="1437" name="Google Shape;1437;p14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38" name="Google Shape;1438;p146"/>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1439" name="Google Shape;1439;p146"/>
          <p:cNvPicPr preferRelativeResize="0"/>
          <p:nvPr/>
        </p:nvPicPr>
        <p:blipFill>
          <a:blip r:embed="rId3">
            <a:alphaModFix/>
          </a:blip>
          <a:stretch>
            <a:fillRect/>
          </a:stretch>
        </p:blipFill>
        <p:spPr>
          <a:xfrm>
            <a:off x="3356651" y="2308325"/>
            <a:ext cx="3562350" cy="120015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43" name="Shape 1443"/>
        <p:cNvGrpSpPr/>
        <p:nvPr/>
      </p:nvGrpSpPr>
      <p:grpSpPr>
        <a:xfrm>
          <a:off x="0" y="0"/>
          <a:ext cx="0" cy="0"/>
          <a:chOff x="0" y="0"/>
          <a:chExt cx="0" cy="0"/>
        </a:xfrm>
      </p:grpSpPr>
      <p:sp>
        <p:nvSpPr>
          <p:cNvPr id="1444" name="Google Shape;1444;p147"/>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47"/>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Work with 30</a:t>
            </a:r>
            <a:endParaRPr b="0" sz="2800">
              <a:solidFill>
                <a:srgbClr val="595959"/>
              </a:solidFill>
              <a:latin typeface="Hepta Slab"/>
              <a:ea typeface="Hepta Slab"/>
              <a:cs typeface="Hepta Slab"/>
              <a:sym typeface="Hepta Slab"/>
            </a:endParaRPr>
          </a:p>
        </p:txBody>
      </p:sp>
      <p:sp>
        <p:nvSpPr>
          <p:cNvPr id="1446" name="Google Shape;1446;p1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47" name="Google Shape;1447;p147"/>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1448" name="Google Shape;1448;p147"/>
          <p:cNvPicPr preferRelativeResize="0"/>
          <p:nvPr/>
        </p:nvPicPr>
        <p:blipFill>
          <a:blip r:embed="rId3">
            <a:alphaModFix/>
          </a:blip>
          <a:stretch>
            <a:fillRect/>
          </a:stretch>
        </p:blipFill>
        <p:spPr>
          <a:xfrm>
            <a:off x="3343526" y="2072150"/>
            <a:ext cx="3886200" cy="1390650"/>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52" name="Shape 1452"/>
        <p:cNvGrpSpPr/>
        <p:nvPr/>
      </p:nvGrpSpPr>
      <p:grpSpPr>
        <a:xfrm>
          <a:off x="0" y="0"/>
          <a:ext cx="0" cy="0"/>
          <a:chOff x="0" y="0"/>
          <a:chExt cx="0" cy="0"/>
        </a:xfrm>
      </p:grpSpPr>
      <p:sp>
        <p:nvSpPr>
          <p:cNvPr id="1453" name="Google Shape;1453;p148"/>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Put Times in Order</a:t>
            </a:r>
            <a:endParaRPr b="0" sz="2600">
              <a:solidFill>
                <a:srgbClr val="595959"/>
              </a:solidFill>
              <a:latin typeface="Hepta Slab"/>
              <a:ea typeface="Hepta Slab"/>
              <a:cs typeface="Hepta Slab"/>
              <a:sym typeface="Hepta Slab"/>
            </a:endParaRPr>
          </a:p>
        </p:txBody>
      </p:sp>
      <p:sp>
        <p:nvSpPr>
          <p:cNvPr id="1454" name="Google Shape;1454;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55" name="Google Shape;1455;p148"/>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148"/>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notice?</a:t>
            </a:r>
            <a:endParaRPr b="1" sz="1900">
              <a:solidFill>
                <a:srgbClr val="434343"/>
              </a:solidFill>
              <a:latin typeface="Caveat Brush"/>
              <a:ea typeface="Caveat Brush"/>
              <a:cs typeface="Caveat Brush"/>
              <a:sym typeface="Caveat Brush"/>
            </a:endParaRPr>
          </a:p>
        </p:txBody>
      </p:sp>
      <p:sp>
        <p:nvSpPr>
          <p:cNvPr id="1457" name="Google Shape;1457;p148"/>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148"/>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wonder?</a:t>
            </a:r>
            <a:endParaRPr b="1" sz="1900">
              <a:solidFill>
                <a:srgbClr val="434343"/>
              </a:solidFill>
              <a:latin typeface="Caveat Brush"/>
              <a:ea typeface="Caveat Brush"/>
              <a:cs typeface="Caveat Brush"/>
              <a:sym typeface="Caveat Brush"/>
            </a:endParaRPr>
          </a:p>
        </p:txBody>
      </p:sp>
      <p:pic>
        <p:nvPicPr>
          <p:cNvPr id="1459" name="Google Shape;1459;p148"/>
          <p:cNvPicPr preferRelativeResize="0"/>
          <p:nvPr/>
        </p:nvPicPr>
        <p:blipFill>
          <a:blip r:embed="rId3">
            <a:alphaModFix/>
          </a:blip>
          <a:stretch>
            <a:fillRect/>
          </a:stretch>
        </p:blipFill>
        <p:spPr>
          <a:xfrm>
            <a:off x="4159074" y="1338350"/>
            <a:ext cx="1282400" cy="3214700"/>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63" name="Shape 1463"/>
        <p:cNvGrpSpPr/>
        <p:nvPr/>
      </p:nvGrpSpPr>
      <p:grpSpPr>
        <a:xfrm>
          <a:off x="0" y="0"/>
          <a:ext cx="0" cy="0"/>
          <a:chOff x="0" y="0"/>
          <a:chExt cx="0" cy="0"/>
        </a:xfrm>
      </p:grpSpPr>
      <p:sp>
        <p:nvSpPr>
          <p:cNvPr id="1464" name="Google Shape;1464;p149"/>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dk2"/>
                </a:solidFill>
                <a:latin typeface="Hepta Slab"/>
                <a:ea typeface="Hepta Slab"/>
                <a:cs typeface="Hepta Slab"/>
                <a:sym typeface="Hepta Slab"/>
              </a:rPr>
              <a:t>Put Times in Order</a:t>
            </a:r>
            <a:endParaRPr sz="2600">
              <a:solidFill>
                <a:srgbClr val="595959"/>
              </a:solidFill>
              <a:latin typeface="Hepta Slab"/>
              <a:ea typeface="Hepta Slab"/>
              <a:cs typeface="Hepta Slab"/>
              <a:sym typeface="Hepta Slab"/>
            </a:endParaRPr>
          </a:p>
        </p:txBody>
      </p:sp>
      <p:sp>
        <p:nvSpPr>
          <p:cNvPr id="1465" name="Google Shape;1465;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66" name="Google Shape;1466;p149"/>
          <p:cNvSpPr txBox="1"/>
          <p:nvPr/>
        </p:nvSpPr>
        <p:spPr>
          <a:xfrm>
            <a:off x="577325" y="944725"/>
            <a:ext cx="7463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Cut out your new cards and put them in order with the cards you already have.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Be ready to explain why you organized them the way you did.</a:t>
            </a:r>
            <a:endParaRPr>
              <a:latin typeface="Quicksand"/>
              <a:ea typeface="Quicksand"/>
              <a:cs typeface="Quicksand"/>
              <a:sym typeface="Quicksand"/>
            </a:endParaRPr>
          </a:p>
        </p:txBody>
      </p:sp>
      <p:pic>
        <p:nvPicPr>
          <p:cNvPr id="1467" name="Google Shape;1467;p149"/>
          <p:cNvPicPr preferRelativeResize="0"/>
          <p:nvPr/>
        </p:nvPicPr>
        <p:blipFill>
          <a:blip r:embed="rId3">
            <a:alphaModFix/>
          </a:blip>
          <a:stretch>
            <a:fillRect/>
          </a:stretch>
        </p:blipFill>
        <p:spPr>
          <a:xfrm>
            <a:off x="1530326" y="1682063"/>
            <a:ext cx="775839" cy="1041907"/>
          </a:xfrm>
          <a:prstGeom prst="rect">
            <a:avLst/>
          </a:prstGeom>
          <a:noFill/>
          <a:ln>
            <a:noFill/>
          </a:ln>
        </p:spPr>
      </p:pic>
      <p:pic>
        <p:nvPicPr>
          <p:cNvPr id="1468" name="Google Shape;1468;p149"/>
          <p:cNvPicPr preferRelativeResize="0"/>
          <p:nvPr/>
        </p:nvPicPr>
        <p:blipFill>
          <a:blip r:embed="rId4">
            <a:alphaModFix/>
          </a:blip>
          <a:stretch>
            <a:fillRect/>
          </a:stretch>
        </p:blipFill>
        <p:spPr>
          <a:xfrm>
            <a:off x="2387466" y="1689848"/>
            <a:ext cx="792828" cy="1062641"/>
          </a:xfrm>
          <a:prstGeom prst="rect">
            <a:avLst/>
          </a:prstGeom>
          <a:noFill/>
          <a:ln>
            <a:noFill/>
          </a:ln>
        </p:spPr>
      </p:pic>
      <p:pic>
        <p:nvPicPr>
          <p:cNvPr id="1469" name="Google Shape;1469;p149"/>
          <p:cNvPicPr preferRelativeResize="0"/>
          <p:nvPr/>
        </p:nvPicPr>
        <p:blipFill>
          <a:blip r:embed="rId5">
            <a:alphaModFix/>
          </a:blip>
          <a:stretch>
            <a:fillRect/>
          </a:stretch>
        </p:blipFill>
        <p:spPr>
          <a:xfrm>
            <a:off x="3261594" y="1687256"/>
            <a:ext cx="764513" cy="1031539"/>
          </a:xfrm>
          <a:prstGeom prst="rect">
            <a:avLst/>
          </a:prstGeom>
          <a:noFill/>
          <a:ln>
            <a:noFill/>
          </a:ln>
        </p:spPr>
      </p:pic>
      <p:pic>
        <p:nvPicPr>
          <p:cNvPr id="1470" name="Google Shape;1470;p149"/>
          <p:cNvPicPr preferRelativeResize="0"/>
          <p:nvPr/>
        </p:nvPicPr>
        <p:blipFill>
          <a:blip r:embed="rId6">
            <a:alphaModFix/>
          </a:blip>
          <a:stretch>
            <a:fillRect/>
          </a:stretch>
        </p:blipFill>
        <p:spPr>
          <a:xfrm>
            <a:off x="4107410" y="1676885"/>
            <a:ext cx="696674" cy="1000116"/>
          </a:xfrm>
          <a:prstGeom prst="rect">
            <a:avLst/>
          </a:prstGeom>
          <a:noFill/>
          <a:ln>
            <a:noFill/>
          </a:ln>
        </p:spPr>
      </p:pic>
      <p:pic>
        <p:nvPicPr>
          <p:cNvPr id="1471" name="Google Shape;1471;p149"/>
          <p:cNvPicPr preferRelativeResize="0"/>
          <p:nvPr/>
        </p:nvPicPr>
        <p:blipFill>
          <a:blip r:embed="rId7">
            <a:alphaModFix/>
          </a:blip>
          <a:stretch>
            <a:fillRect/>
          </a:stretch>
        </p:blipFill>
        <p:spPr>
          <a:xfrm>
            <a:off x="4885395" y="1669100"/>
            <a:ext cx="696673" cy="949851"/>
          </a:xfrm>
          <a:prstGeom prst="rect">
            <a:avLst/>
          </a:prstGeom>
          <a:noFill/>
          <a:ln>
            <a:noFill/>
          </a:ln>
        </p:spPr>
      </p:pic>
      <p:pic>
        <p:nvPicPr>
          <p:cNvPr id="1472" name="Google Shape;1472;p149"/>
          <p:cNvPicPr preferRelativeResize="0"/>
          <p:nvPr/>
        </p:nvPicPr>
        <p:blipFill>
          <a:blip r:embed="rId8">
            <a:alphaModFix/>
          </a:blip>
          <a:stretch>
            <a:fillRect/>
          </a:stretch>
        </p:blipFill>
        <p:spPr>
          <a:xfrm>
            <a:off x="5663378" y="1676273"/>
            <a:ext cx="764500" cy="883148"/>
          </a:xfrm>
          <a:prstGeom prst="rect">
            <a:avLst/>
          </a:prstGeom>
          <a:noFill/>
          <a:ln>
            <a:noFill/>
          </a:ln>
        </p:spPr>
      </p:pic>
      <p:pic>
        <p:nvPicPr>
          <p:cNvPr id="1473" name="Google Shape;1473;p149"/>
          <p:cNvPicPr preferRelativeResize="0"/>
          <p:nvPr/>
        </p:nvPicPr>
        <p:blipFill>
          <a:blip r:embed="rId9">
            <a:alphaModFix/>
          </a:blip>
          <a:stretch>
            <a:fillRect/>
          </a:stretch>
        </p:blipFill>
        <p:spPr>
          <a:xfrm>
            <a:off x="1530326" y="2822374"/>
            <a:ext cx="696682" cy="904051"/>
          </a:xfrm>
          <a:prstGeom prst="rect">
            <a:avLst/>
          </a:prstGeom>
          <a:noFill/>
          <a:ln>
            <a:noFill/>
          </a:ln>
        </p:spPr>
      </p:pic>
      <p:pic>
        <p:nvPicPr>
          <p:cNvPr id="1474" name="Google Shape;1474;p149"/>
          <p:cNvPicPr preferRelativeResize="0"/>
          <p:nvPr/>
        </p:nvPicPr>
        <p:blipFill>
          <a:blip r:embed="rId10">
            <a:alphaModFix/>
          </a:blip>
          <a:stretch>
            <a:fillRect/>
          </a:stretch>
        </p:blipFill>
        <p:spPr>
          <a:xfrm>
            <a:off x="2387460" y="2832828"/>
            <a:ext cx="624548" cy="883145"/>
          </a:xfrm>
          <a:prstGeom prst="rect">
            <a:avLst/>
          </a:prstGeom>
          <a:noFill/>
          <a:ln>
            <a:noFill/>
          </a:ln>
        </p:spPr>
      </p:pic>
      <p:pic>
        <p:nvPicPr>
          <p:cNvPr id="1475" name="Google Shape;1475;p149"/>
          <p:cNvPicPr preferRelativeResize="0"/>
          <p:nvPr/>
        </p:nvPicPr>
        <p:blipFill>
          <a:blip r:embed="rId11">
            <a:alphaModFix/>
          </a:blip>
          <a:stretch>
            <a:fillRect/>
          </a:stretch>
        </p:blipFill>
        <p:spPr>
          <a:xfrm>
            <a:off x="3295541" y="2825617"/>
            <a:ext cx="508757" cy="883145"/>
          </a:xfrm>
          <a:prstGeom prst="rect">
            <a:avLst/>
          </a:prstGeom>
          <a:noFill/>
          <a:ln>
            <a:noFill/>
          </a:ln>
        </p:spPr>
      </p:pic>
      <p:pic>
        <p:nvPicPr>
          <p:cNvPr id="1476" name="Google Shape;1476;p149"/>
          <p:cNvPicPr preferRelativeResize="0"/>
          <p:nvPr/>
        </p:nvPicPr>
        <p:blipFill>
          <a:blip r:embed="rId12">
            <a:alphaModFix/>
          </a:blip>
          <a:stretch>
            <a:fillRect/>
          </a:stretch>
        </p:blipFill>
        <p:spPr>
          <a:xfrm>
            <a:off x="3919549" y="2825617"/>
            <a:ext cx="624558" cy="840912"/>
          </a:xfrm>
          <a:prstGeom prst="rect">
            <a:avLst/>
          </a:prstGeom>
          <a:noFill/>
          <a:ln>
            <a:noFill/>
          </a:ln>
        </p:spPr>
      </p:pic>
      <p:pic>
        <p:nvPicPr>
          <p:cNvPr id="1477" name="Google Shape;1477;p149"/>
          <p:cNvPicPr preferRelativeResize="0"/>
          <p:nvPr/>
        </p:nvPicPr>
        <p:blipFill>
          <a:blip r:embed="rId13">
            <a:alphaModFix/>
          </a:blip>
          <a:stretch>
            <a:fillRect/>
          </a:stretch>
        </p:blipFill>
        <p:spPr>
          <a:xfrm>
            <a:off x="4659358" y="2826796"/>
            <a:ext cx="624558" cy="880773"/>
          </a:xfrm>
          <a:prstGeom prst="rect">
            <a:avLst/>
          </a:prstGeom>
          <a:noFill/>
          <a:ln>
            <a:noFill/>
          </a:ln>
        </p:spPr>
      </p:pic>
      <p:pic>
        <p:nvPicPr>
          <p:cNvPr id="1478" name="Google Shape;1478;p149"/>
          <p:cNvPicPr preferRelativeResize="0"/>
          <p:nvPr/>
        </p:nvPicPr>
        <p:blipFill>
          <a:blip r:embed="rId14">
            <a:alphaModFix/>
          </a:blip>
          <a:stretch>
            <a:fillRect/>
          </a:stretch>
        </p:blipFill>
        <p:spPr>
          <a:xfrm>
            <a:off x="5399162" y="2828400"/>
            <a:ext cx="624558" cy="835339"/>
          </a:xfrm>
          <a:prstGeom prst="rect">
            <a:avLst/>
          </a:prstGeom>
          <a:noFill/>
          <a:ln>
            <a:noFill/>
          </a:ln>
        </p:spPr>
      </p:pic>
      <p:pic>
        <p:nvPicPr>
          <p:cNvPr id="1479" name="Google Shape;1479;p149"/>
          <p:cNvPicPr preferRelativeResize="0"/>
          <p:nvPr/>
        </p:nvPicPr>
        <p:blipFill>
          <a:blip r:embed="rId15">
            <a:alphaModFix/>
          </a:blip>
          <a:stretch>
            <a:fillRect/>
          </a:stretch>
        </p:blipFill>
        <p:spPr>
          <a:xfrm>
            <a:off x="824475" y="1669100"/>
            <a:ext cx="624558" cy="787636"/>
          </a:xfrm>
          <a:prstGeom prst="rect">
            <a:avLst/>
          </a:prstGeom>
          <a:noFill/>
          <a:ln>
            <a:noFill/>
          </a:ln>
        </p:spPr>
      </p:pic>
      <p:pic>
        <p:nvPicPr>
          <p:cNvPr id="1480" name="Google Shape;1480;p149"/>
          <p:cNvPicPr preferRelativeResize="0"/>
          <p:nvPr/>
        </p:nvPicPr>
        <p:blipFill>
          <a:blip r:embed="rId16">
            <a:alphaModFix/>
          </a:blip>
          <a:stretch>
            <a:fillRect/>
          </a:stretch>
        </p:blipFill>
        <p:spPr>
          <a:xfrm>
            <a:off x="829646" y="2862568"/>
            <a:ext cx="614217" cy="767013"/>
          </a:xfrm>
          <a:prstGeom prst="rect">
            <a:avLst/>
          </a:prstGeom>
          <a:noFill/>
          <a:ln>
            <a:noFill/>
          </a:ln>
        </p:spPr>
      </p:pic>
      <p:pic>
        <p:nvPicPr>
          <p:cNvPr id="1481" name="Google Shape;1481;p149"/>
          <p:cNvPicPr preferRelativeResize="0"/>
          <p:nvPr/>
        </p:nvPicPr>
        <p:blipFill>
          <a:blip r:embed="rId17">
            <a:alphaModFix/>
          </a:blip>
          <a:stretch>
            <a:fillRect/>
          </a:stretch>
        </p:blipFill>
        <p:spPr>
          <a:xfrm>
            <a:off x="6457139" y="1708730"/>
            <a:ext cx="508763" cy="818212"/>
          </a:xfrm>
          <a:prstGeom prst="rect">
            <a:avLst/>
          </a:prstGeom>
          <a:noFill/>
          <a:ln>
            <a:noFill/>
          </a:ln>
        </p:spPr>
      </p:pic>
      <p:pic>
        <p:nvPicPr>
          <p:cNvPr id="1482" name="Google Shape;1482;p149"/>
          <p:cNvPicPr preferRelativeResize="0"/>
          <p:nvPr/>
        </p:nvPicPr>
        <p:blipFill>
          <a:blip r:embed="rId18">
            <a:alphaModFix/>
          </a:blip>
          <a:stretch>
            <a:fillRect/>
          </a:stretch>
        </p:blipFill>
        <p:spPr>
          <a:xfrm>
            <a:off x="6086915" y="2814698"/>
            <a:ext cx="614217" cy="797864"/>
          </a:xfrm>
          <a:prstGeom prst="rect">
            <a:avLst/>
          </a:prstGeom>
          <a:noFill/>
          <a:ln>
            <a:noFill/>
          </a:ln>
        </p:spPr>
      </p:pic>
      <p:pic>
        <p:nvPicPr>
          <p:cNvPr id="1483" name="Google Shape;1483;p149"/>
          <p:cNvPicPr preferRelativeResize="0"/>
          <p:nvPr/>
        </p:nvPicPr>
        <p:blipFill>
          <a:blip r:embed="rId19">
            <a:alphaModFix/>
          </a:blip>
          <a:stretch>
            <a:fillRect/>
          </a:stretch>
        </p:blipFill>
        <p:spPr>
          <a:xfrm>
            <a:off x="7098694" y="1692701"/>
            <a:ext cx="508755" cy="714769"/>
          </a:xfrm>
          <a:prstGeom prst="rect">
            <a:avLst/>
          </a:prstGeom>
          <a:noFill/>
          <a:ln>
            <a:noFill/>
          </a:ln>
        </p:spPr>
      </p:pic>
      <p:pic>
        <p:nvPicPr>
          <p:cNvPr id="1484" name="Google Shape;1484;p149"/>
          <p:cNvPicPr preferRelativeResize="0"/>
          <p:nvPr/>
        </p:nvPicPr>
        <p:blipFill>
          <a:blip r:embed="rId20">
            <a:alphaModFix/>
          </a:blip>
          <a:stretch>
            <a:fillRect/>
          </a:stretch>
        </p:blipFill>
        <p:spPr>
          <a:xfrm>
            <a:off x="6868409" y="2807861"/>
            <a:ext cx="508755" cy="713899"/>
          </a:xfrm>
          <a:prstGeom prst="rect">
            <a:avLst/>
          </a:prstGeom>
          <a:noFill/>
          <a:ln>
            <a:noFill/>
          </a:ln>
        </p:spPr>
      </p:pic>
      <p:pic>
        <p:nvPicPr>
          <p:cNvPr id="1485" name="Google Shape;1485;p149"/>
          <p:cNvPicPr preferRelativeResize="0"/>
          <p:nvPr/>
        </p:nvPicPr>
        <p:blipFill>
          <a:blip r:embed="rId21">
            <a:alphaModFix/>
          </a:blip>
          <a:stretch>
            <a:fillRect/>
          </a:stretch>
        </p:blipFill>
        <p:spPr>
          <a:xfrm>
            <a:off x="7740243" y="1689910"/>
            <a:ext cx="696682" cy="908217"/>
          </a:xfrm>
          <a:prstGeom prst="rect">
            <a:avLst/>
          </a:prstGeom>
          <a:noFill/>
          <a:ln>
            <a:noFill/>
          </a:ln>
        </p:spPr>
      </p:pic>
      <p:pic>
        <p:nvPicPr>
          <p:cNvPr id="1486" name="Google Shape;1486;p149"/>
          <p:cNvPicPr preferRelativeResize="0"/>
          <p:nvPr/>
        </p:nvPicPr>
        <p:blipFill>
          <a:blip r:embed="rId22">
            <a:alphaModFix/>
          </a:blip>
          <a:stretch>
            <a:fillRect/>
          </a:stretch>
        </p:blipFill>
        <p:spPr>
          <a:xfrm>
            <a:off x="7544452" y="2808732"/>
            <a:ext cx="614221" cy="859778"/>
          </a:xfrm>
          <a:prstGeom prst="rect">
            <a:avLst/>
          </a:prstGeom>
          <a:noFill/>
          <a:ln>
            <a:noFill/>
          </a:ln>
        </p:spPr>
      </p:pic>
      <p:pic>
        <p:nvPicPr>
          <p:cNvPr id="1487" name="Google Shape;1487;p149"/>
          <p:cNvPicPr preferRelativeResize="0"/>
          <p:nvPr/>
        </p:nvPicPr>
        <p:blipFill>
          <a:blip r:embed="rId23">
            <a:alphaModFix/>
          </a:blip>
          <a:stretch>
            <a:fillRect/>
          </a:stretch>
        </p:blipFill>
        <p:spPr>
          <a:xfrm>
            <a:off x="1943100" y="3824823"/>
            <a:ext cx="508775" cy="813269"/>
          </a:xfrm>
          <a:prstGeom prst="rect">
            <a:avLst/>
          </a:prstGeom>
          <a:noFill/>
          <a:ln>
            <a:noFill/>
          </a:ln>
        </p:spPr>
      </p:pic>
      <p:pic>
        <p:nvPicPr>
          <p:cNvPr id="1488" name="Google Shape;1488;p149"/>
          <p:cNvPicPr preferRelativeResize="0"/>
          <p:nvPr/>
        </p:nvPicPr>
        <p:blipFill>
          <a:blip r:embed="rId24">
            <a:alphaModFix/>
          </a:blip>
          <a:stretch>
            <a:fillRect/>
          </a:stretch>
        </p:blipFill>
        <p:spPr>
          <a:xfrm>
            <a:off x="2786775" y="3796305"/>
            <a:ext cx="508775" cy="885970"/>
          </a:xfrm>
          <a:prstGeom prst="rect">
            <a:avLst/>
          </a:prstGeom>
          <a:noFill/>
          <a:ln>
            <a:noFill/>
          </a:ln>
        </p:spPr>
      </p:pic>
      <p:pic>
        <p:nvPicPr>
          <p:cNvPr id="1489" name="Google Shape;1489;p149"/>
          <p:cNvPicPr preferRelativeResize="0"/>
          <p:nvPr/>
        </p:nvPicPr>
        <p:blipFill>
          <a:blip r:embed="rId25">
            <a:alphaModFix/>
          </a:blip>
          <a:stretch>
            <a:fillRect/>
          </a:stretch>
        </p:blipFill>
        <p:spPr>
          <a:xfrm>
            <a:off x="3630449" y="3773350"/>
            <a:ext cx="508775" cy="812575"/>
          </a:xfrm>
          <a:prstGeom prst="rect">
            <a:avLst/>
          </a:prstGeom>
          <a:noFill/>
          <a:ln>
            <a:noFill/>
          </a:ln>
        </p:spPr>
      </p:pic>
      <p:pic>
        <p:nvPicPr>
          <p:cNvPr id="1490" name="Google Shape;1490;p149"/>
          <p:cNvPicPr preferRelativeResize="0"/>
          <p:nvPr/>
        </p:nvPicPr>
        <p:blipFill>
          <a:blip r:embed="rId26">
            <a:alphaModFix/>
          </a:blip>
          <a:stretch>
            <a:fillRect/>
          </a:stretch>
        </p:blipFill>
        <p:spPr>
          <a:xfrm>
            <a:off x="4317627" y="3791577"/>
            <a:ext cx="508750" cy="776132"/>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4" name="Shape 1494"/>
        <p:cNvGrpSpPr/>
        <p:nvPr/>
      </p:nvGrpSpPr>
      <p:grpSpPr>
        <a:xfrm>
          <a:off x="0" y="0"/>
          <a:ext cx="0" cy="0"/>
          <a:chOff x="0" y="0"/>
          <a:chExt cx="0" cy="0"/>
        </a:xfrm>
      </p:grpSpPr>
      <p:sp>
        <p:nvSpPr>
          <p:cNvPr id="1495" name="Google Shape;1495;p150"/>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Half Past What?</a:t>
            </a:r>
            <a:endParaRPr b="0" sz="2600">
              <a:solidFill>
                <a:srgbClr val="595959"/>
              </a:solidFill>
              <a:latin typeface="Hepta Slab"/>
              <a:ea typeface="Hepta Slab"/>
              <a:cs typeface="Hepta Slab"/>
              <a:sym typeface="Hepta Slab"/>
            </a:endParaRPr>
          </a:p>
        </p:txBody>
      </p:sp>
      <p:sp>
        <p:nvSpPr>
          <p:cNvPr id="1496" name="Google Shape;1496;p1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97" name="Google Shape;1497;p150"/>
          <p:cNvSpPr txBox="1"/>
          <p:nvPr/>
        </p:nvSpPr>
        <p:spPr>
          <a:xfrm>
            <a:off x="578200" y="1923800"/>
            <a:ext cx="4986000" cy="1431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What time is shown on each clock?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half past, color the clock red.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o’clock, color the clock blue.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Write the time in words using half past or o’clock.</a:t>
            </a:r>
            <a:endParaRPr>
              <a:latin typeface="Quicksand"/>
              <a:ea typeface="Quicksand"/>
              <a:cs typeface="Quicksand"/>
              <a:sym typeface="Quicksand"/>
            </a:endParaRPr>
          </a:p>
        </p:txBody>
      </p:sp>
      <p:pic>
        <p:nvPicPr>
          <p:cNvPr id="1498" name="Google Shape;1498;p150"/>
          <p:cNvPicPr preferRelativeResize="0"/>
          <p:nvPr/>
        </p:nvPicPr>
        <p:blipFill>
          <a:blip r:embed="rId3">
            <a:alphaModFix/>
          </a:blip>
          <a:stretch>
            <a:fillRect/>
          </a:stretch>
        </p:blipFill>
        <p:spPr>
          <a:xfrm>
            <a:off x="5742850" y="1772875"/>
            <a:ext cx="2133600" cy="1895475"/>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02" name="Shape 1502"/>
        <p:cNvGrpSpPr/>
        <p:nvPr/>
      </p:nvGrpSpPr>
      <p:grpSpPr>
        <a:xfrm>
          <a:off x="0" y="0"/>
          <a:ext cx="0" cy="0"/>
          <a:chOff x="0" y="0"/>
          <a:chExt cx="0" cy="0"/>
        </a:xfrm>
      </p:grpSpPr>
      <p:sp>
        <p:nvSpPr>
          <p:cNvPr id="1503" name="Google Shape;1503;p151"/>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Half Past What?</a:t>
            </a:r>
            <a:endParaRPr b="0" sz="2600">
              <a:solidFill>
                <a:srgbClr val="595959"/>
              </a:solidFill>
              <a:latin typeface="Hepta Slab"/>
              <a:ea typeface="Hepta Slab"/>
              <a:cs typeface="Hepta Slab"/>
              <a:sym typeface="Hepta Slab"/>
            </a:endParaRPr>
          </a:p>
        </p:txBody>
      </p:sp>
      <p:sp>
        <p:nvSpPr>
          <p:cNvPr id="1504" name="Google Shape;1504;p1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05" name="Google Shape;1505;p151"/>
          <p:cNvSpPr txBox="1"/>
          <p:nvPr/>
        </p:nvSpPr>
        <p:spPr>
          <a:xfrm>
            <a:off x="578200" y="1923800"/>
            <a:ext cx="4986000" cy="1431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What time is shown on each clock?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half past, color the clock red.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o’clock, color the clock blue.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Write the time in words using half past or o’clock.</a:t>
            </a:r>
            <a:endParaRPr>
              <a:latin typeface="Quicksand"/>
              <a:ea typeface="Quicksand"/>
              <a:cs typeface="Quicksand"/>
              <a:sym typeface="Quicksand"/>
            </a:endParaRPr>
          </a:p>
        </p:txBody>
      </p:sp>
      <p:pic>
        <p:nvPicPr>
          <p:cNvPr id="1506" name="Google Shape;1506;p151"/>
          <p:cNvPicPr preferRelativeResize="0"/>
          <p:nvPr/>
        </p:nvPicPr>
        <p:blipFill>
          <a:blip r:embed="rId3">
            <a:alphaModFix/>
          </a:blip>
          <a:stretch>
            <a:fillRect/>
          </a:stretch>
        </p:blipFill>
        <p:spPr>
          <a:xfrm>
            <a:off x="5624750" y="1706150"/>
            <a:ext cx="2228850" cy="1866900"/>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10" name="Shape 1510"/>
        <p:cNvGrpSpPr/>
        <p:nvPr/>
      </p:nvGrpSpPr>
      <p:grpSpPr>
        <a:xfrm>
          <a:off x="0" y="0"/>
          <a:ext cx="0" cy="0"/>
          <a:chOff x="0" y="0"/>
          <a:chExt cx="0" cy="0"/>
        </a:xfrm>
      </p:grpSpPr>
      <p:sp>
        <p:nvSpPr>
          <p:cNvPr id="1511" name="Google Shape;1511;p152"/>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Half Past What?</a:t>
            </a:r>
            <a:endParaRPr b="0" sz="2600">
              <a:solidFill>
                <a:srgbClr val="595959"/>
              </a:solidFill>
              <a:latin typeface="Hepta Slab"/>
              <a:ea typeface="Hepta Slab"/>
              <a:cs typeface="Hepta Slab"/>
              <a:sym typeface="Hepta Slab"/>
            </a:endParaRPr>
          </a:p>
        </p:txBody>
      </p:sp>
      <p:sp>
        <p:nvSpPr>
          <p:cNvPr id="1512" name="Google Shape;1512;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13" name="Google Shape;1513;p152"/>
          <p:cNvSpPr txBox="1"/>
          <p:nvPr/>
        </p:nvSpPr>
        <p:spPr>
          <a:xfrm>
            <a:off x="578200" y="1923800"/>
            <a:ext cx="4986000" cy="1431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What time is shown on each clock?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half past, color the clock red.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o’clock, color the clock blue.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Write the time in words using half past or o’clock.</a:t>
            </a:r>
            <a:endParaRPr>
              <a:latin typeface="Quicksand"/>
              <a:ea typeface="Quicksand"/>
              <a:cs typeface="Quicksand"/>
              <a:sym typeface="Quicksand"/>
            </a:endParaRPr>
          </a:p>
        </p:txBody>
      </p:sp>
      <p:pic>
        <p:nvPicPr>
          <p:cNvPr id="1514" name="Google Shape;1514;p152"/>
          <p:cNvPicPr preferRelativeResize="0"/>
          <p:nvPr/>
        </p:nvPicPr>
        <p:blipFill>
          <a:blip r:embed="rId3">
            <a:alphaModFix/>
          </a:blip>
          <a:stretch>
            <a:fillRect/>
          </a:stretch>
        </p:blipFill>
        <p:spPr>
          <a:xfrm>
            <a:off x="5624750" y="1652588"/>
            <a:ext cx="2219325" cy="1838325"/>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18" name="Shape 1518"/>
        <p:cNvGrpSpPr/>
        <p:nvPr/>
      </p:nvGrpSpPr>
      <p:grpSpPr>
        <a:xfrm>
          <a:off x="0" y="0"/>
          <a:ext cx="0" cy="0"/>
          <a:chOff x="0" y="0"/>
          <a:chExt cx="0" cy="0"/>
        </a:xfrm>
      </p:grpSpPr>
      <p:sp>
        <p:nvSpPr>
          <p:cNvPr id="1519" name="Google Shape;1519;p153"/>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Half Past What?</a:t>
            </a:r>
            <a:endParaRPr b="0" sz="2600">
              <a:solidFill>
                <a:srgbClr val="595959"/>
              </a:solidFill>
              <a:latin typeface="Hepta Slab"/>
              <a:ea typeface="Hepta Slab"/>
              <a:cs typeface="Hepta Slab"/>
              <a:sym typeface="Hepta Slab"/>
            </a:endParaRPr>
          </a:p>
        </p:txBody>
      </p:sp>
      <p:sp>
        <p:nvSpPr>
          <p:cNvPr id="1520" name="Google Shape;1520;p1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21" name="Google Shape;1521;p153"/>
          <p:cNvSpPr txBox="1"/>
          <p:nvPr/>
        </p:nvSpPr>
        <p:spPr>
          <a:xfrm>
            <a:off x="578200" y="1923800"/>
            <a:ext cx="4986000" cy="1431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What time is shown on each clock?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half past, color the clock red.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o’clock, color the clock blue.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Write the time in words using half past or o’clock.</a:t>
            </a:r>
            <a:endParaRPr>
              <a:latin typeface="Quicksand"/>
              <a:ea typeface="Quicksand"/>
              <a:cs typeface="Quicksand"/>
              <a:sym typeface="Quicksand"/>
            </a:endParaRPr>
          </a:p>
        </p:txBody>
      </p:sp>
      <p:pic>
        <p:nvPicPr>
          <p:cNvPr id="1522" name="Google Shape;1522;p153"/>
          <p:cNvPicPr preferRelativeResize="0"/>
          <p:nvPr/>
        </p:nvPicPr>
        <p:blipFill>
          <a:blip r:embed="rId3">
            <a:alphaModFix/>
          </a:blip>
          <a:stretch>
            <a:fillRect/>
          </a:stretch>
        </p:blipFill>
        <p:spPr>
          <a:xfrm>
            <a:off x="5677225" y="1657350"/>
            <a:ext cx="2057400" cy="182880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26" name="Shape 1526"/>
        <p:cNvGrpSpPr/>
        <p:nvPr/>
      </p:nvGrpSpPr>
      <p:grpSpPr>
        <a:xfrm>
          <a:off x="0" y="0"/>
          <a:ext cx="0" cy="0"/>
          <a:chOff x="0" y="0"/>
          <a:chExt cx="0" cy="0"/>
        </a:xfrm>
      </p:grpSpPr>
      <p:sp>
        <p:nvSpPr>
          <p:cNvPr id="1527" name="Google Shape;1527;p154"/>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Half Past What?</a:t>
            </a:r>
            <a:endParaRPr b="0" sz="2600">
              <a:solidFill>
                <a:srgbClr val="595959"/>
              </a:solidFill>
              <a:latin typeface="Hepta Slab"/>
              <a:ea typeface="Hepta Slab"/>
              <a:cs typeface="Hepta Slab"/>
              <a:sym typeface="Hepta Slab"/>
            </a:endParaRPr>
          </a:p>
        </p:txBody>
      </p:sp>
      <p:sp>
        <p:nvSpPr>
          <p:cNvPr id="1528" name="Google Shape;1528;p1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29" name="Google Shape;1529;p154"/>
          <p:cNvSpPr txBox="1"/>
          <p:nvPr/>
        </p:nvSpPr>
        <p:spPr>
          <a:xfrm>
            <a:off x="578200" y="1923800"/>
            <a:ext cx="4986000" cy="1431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What time is shown on each clock?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half past, color the clock red.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o’clock, color the clock blue.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Write the time in words using half past or o’clock.</a:t>
            </a:r>
            <a:endParaRPr>
              <a:latin typeface="Quicksand"/>
              <a:ea typeface="Quicksand"/>
              <a:cs typeface="Quicksand"/>
              <a:sym typeface="Quicksand"/>
            </a:endParaRPr>
          </a:p>
        </p:txBody>
      </p:sp>
      <p:pic>
        <p:nvPicPr>
          <p:cNvPr id="1530" name="Google Shape;1530;p154"/>
          <p:cNvPicPr preferRelativeResize="0"/>
          <p:nvPr/>
        </p:nvPicPr>
        <p:blipFill>
          <a:blip r:embed="rId3">
            <a:alphaModFix/>
          </a:blip>
          <a:stretch>
            <a:fillRect/>
          </a:stretch>
        </p:blipFill>
        <p:spPr>
          <a:xfrm>
            <a:off x="5964275" y="1739488"/>
            <a:ext cx="2076450" cy="1800225"/>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34" name="Shape 1534"/>
        <p:cNvGrpSpPr/>
        <p:nvPr/>
      </p:nvGrpSpPr>
      <p:grpSpPr>
        <a:xfrm>
          <a:off x="0" y="0"/>
          <a:ext cx="0" cy="0"/>
          <a:chOff x="0" y="0"/>
          <a:chExt cx="0" cy="0"/>
        </a:xfrm>
      </p:grpSpPr>
      <p:sp>
        <p:nvSpPr>
          <p:cNvPr id="1535" name="Google Shape;1535;p155"/>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Half Past What?</a:t>
            </a:r>
            <a:endParaRPr b="0" sz="2600">
              <a:solidFill>
                <a:srgbClr val="595959"/>
              </a:solidFill>
              <a:latin typeface="Hepta Slab"/>
              <a:ea typeface="Hepta Slab"/>
              <a:cs typeface="Hepta Slab"/>
              <a:sym typeface="Hepta Slab"/>
            </a:endParaRPr>
          </a:p>
        </p:txBody>
      </p:sp>
      <p:sp>
        <p:nvSpPr>
          <p:cNvPr id="1536" name="Google Shape;1536;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37" name="Google Shape;1537;p155"/>
          <p:cNvSpPr txBox="1"/>
          <p:nvPr/>
        </p:nvSpPr>
        <p:spPr>
          <a:xfrm>
            <a:off x="578200" y="1923800"/>
            <a:ext cx="4986000" cy="1431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What time is shown on each clock?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half past, color the clock red.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If the time is o’clock, color the clock blue.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Write the time in words using half past or o’clock.</a:t>
            </a:r>
            <a:endParaRPr>
              <a:latin typeface="Quicksand"/>
              <a:ea typeface="Quicksand"/>
              <a:cs typeface="Quicksand"/>
              <a:sym typeface="Quicksand"/>
            </a:endParaRPr>
          </a:p>
        </p:txBody>
      </p:sp>
      <p:pic>
        <p:nvPicPr>
          <p:cNvPr id="1538" name="Google Shape;1538;p155"/>
          <p:cNvPicPr preferRelativeResize="0"/>
          <p:nvPr/>
        </p:nvPicPr>
        <p:blipFill>
          <a:blip r:embed="rId3">
            <a:alphaModFix/>
          </a:blip>
          <a:stretch>
            <a:fillRect/>
          </a:stretch>
        </p:blipFill>
        <p:spPr>
          <a:xfrm>
            <a:off x="5926175" y="1720438"/>
            <a:ext cx="2114550" cy="1838325"/>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42" name="Shape 1542"/>
        <p:cNvGrpSpPr/>
        <p:nvPr/>
      </p:nvGrpSpPr>
      <p:grpSpPr>
        <a:xfrm>
          <a:off x="0" y="0"/>
          <a:ext cx="0" cy="0"/>
          <a:chOff x="0" y="0"/>
          <a:chExt cx="0" cy="0"/>
        </a:xfrm>
      </p:grpSpPr>
      <p:sp>
        <p:nvSpPr>
          <p:cNvPr id="1543" name="Google Shape;1543;p156"/>
          <p:cNvSpPr txBox="1"/>
          <p:nvPr>
            <p:ph type="ctrTitle"/>
          </p:nvPr>
        </p:nvSpPr>
        <p:spPr>
          <a:xfrm>
            <a:off x="556750" y="3079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dk2"/>
                </a:solidFill>
                <a:latin typeface="Hepta Slab"/>
                <a:ea typeface="Hepta Slab"/>
                <a:cs typeface="Hepta Slab"/>
                <a:sym typeface="Hepta Slab"/>
              </a:rPr>
              <a:t>Half Past What?</a:t>
            </a:r>
            <a:endParaRPr sz="2600">
              <a:solidFill>
                <a:srgbClr val="595959"/>
              </a:solidFill>
              <a:latin typeface="Hepta Slab"/>
              <a:ea typeface="Hepta Slab"/>
              <a:cs typeface="Hepta Slab"/>
              <a:sym typeface="Hepta Slab"/>
            </a:endParaRPr>
          </a:p>
        </p:txBody>
      </p:sp>
      <p:sp>
        <p:nvSpPr>
          <p:cNvPr id="1544" name="Google Shape;1544;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45" name="Google Shape;1545;p156"/>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156"/>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notice?</a:t>
            </a:r>
            <a:endParaRPr b="1" sz="1900">
              <a:solidFill>
                <a:srgbClr val="434343"/>
              </a:solidFill>
              <a:latin typeface="Caveat Brush"/>
              <a:ea typeface="Caveat Brush"/>
              <a:cs typeface="Caveat Brush"/>
              <a:sym typeface="Caveat Brush"/>
            </a:endParaRPr>
          </a:p>
        </p:txBody>
      </p:sp>
      <p:sp>
        <p:nvSpPr>
          <p:cNvPr id="1547" name="Google Shape;1547;p156"/>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56"/>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What do you wonder?</a:t>
            </a:r>
            <a:endParaRPr b="1" sz="1900">
              <a:solidFill>
                <a:srgbClr val="434343"/>
              </a:solidFill>
              <a:latin typeface="Caveat Brush"/>
              <a:ea typeface="Caveat Brush"/>
              <a:cs typeface="Caveat Brush"/>
              <a:sym typeface="Caveat Brush"/>
            </a:endParaRPr>
          </a:p>
        </p:txBody>
      </p:sp>
      <p:pic>
        <p:nvPicPr>
          <p:cNvPr id="1549" name="Google Shape;1549;p156"/>
          <p:cNvPicPr preferRelativeResize="0"/>
          <p:nvPr/>
        </p:nvPicPr>
        <p:blipFill>
          <a:blip r:embed="rId3">
            <a:alphaModFix/>
          </a:blip>
          <a:stretch>
            <a:fillRect/>
          </a:stretch>
        </p:blipFill>
        <p:spPr>
          <a:xfrm>
            <a:off x="2595238" y="2527981"/>
            <a:ext cx="4057650" cy="1743075"/>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53" name="Shape 1553"/>
        <p:cNvGrpSpPr/>
        <p:nvPr/>
      </p:nvGrpSpPr>
      <p:grpSpPr>
        <a:xfrm>
          <a:off x="0" y="0"/>
          <a:ext cx="0" cy="0"/>
          <a:chOff x="0" y="0"/>
          <a:chExt cx="0" cy="0"/>
        </a:xfrm>
      </p:grpSpPr>
      <p:sp>
        <p:nvSpPr>
          <p:cNvPr id="1554" name="Google Shape;1554;p15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55" name="Google Shape;1555;p157"/>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556" name="Google Shape;1556;p15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557" name="Google Shape;1557;p157"/>
          <p:cNvSpPr txBox="1"/>
          <p:nvPr/>
        </p:nvSpPr>
        <p:spPr>
          <a:xfrm>
            <a:off x="1229875" y="2676775"/>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558" name="Google Shape;1558;p157"/>
          <p:cNvPicPr preferRelativeResize="0"/>
          <p:nvPr/>
        </p:nvPicPr>
        <p:blipFill>
          <a:blip r:embed="rId3">
            <a:alphaModFix/>
          </a:blip>
          <a:stretch>
            <a:fillRect/>
          </a:stretch>
        </p:blipFill>
        <p:spPr>
          <a:xfrm>
            <a:off x="4165225" y="2949450"/>
            <a:ext cx="1706500" cy="1509900"/>
          </a:xfrm>
          <a:prstGeom prst="rect">
            <a:avLst/>
          </a:prstGeom>
          <a:noFill/>
          <a:ln>
            <a:noFill/>
          </a:ln>
        </p:spPr>
      </p:pic>
      <p:sp>
        <p:nvSpPr>
          <p:cNvPr id="1559" name="Google Shape;1559;p157"/>
          <p:cNvSpPr txBox="1"/>
          <p:nvPr/>
        </p:nvSpPr>
        <p:spPr>
          <a:xfrm>
            <a:off x="6344025" y="1827638"/>
            <a:ext cx="20085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ivvic"/>
              <a:ea typeface="Livvic"/>
              <a:cs typeface="Livvic"/>
              <a:sym typeface="Livvic"/>
            </a:endParaRPr>
          </a:p>
          <a:p>
            <a:pPr indent="0" lvl="0" marL="0" rtl="0" algn="ctr">
              <a:spcBef>
                <a:spcPts val="0"/>
              </a:spcBef>
              <a:spcAft>
                <a:spcPts val="0"/>
              </a:spcAft>
              <a:buNone/>
            </a:pPr>
            <a:r>
              <a:rPr lang="en">
                <a:solidFill>
                  <a:schemeClr val="dk1"/>
                </a:solidFill>
                <a:latin typeface="Livvic"/>
                <a:ea typeface="Livvic"/>
                <a:cs typeface="Livvic"/>
                <a:sym typeface="Livvic"/>
              </a:rPr>
              <a:t>What is the same about these clocks? What is different?</a:t>
            </a:r>
            <a:endParaRPr>
              <a:latin typeface="Livvic"/>
              <a:ea typeface="Livvic"/>
              <a:cs typeface="Livvic"/>
              <a:sym typeface="Livvic"/>
            </a:endParaRPr>
          </a:p>
        </p:txBody>
      </p:sp>
      <p:sp>
        <p:nvSpPr>
          <p:cNvPr id="1560" name="Google Shape;1560;p157"/>
          <p:cNvSpPr/>
          <p:nvPr/>
        </p:nvSpPr>
        <p:spPr>
          <a:xfrm>
            <a:off x="6145199" y="1573313"/>
            <a:ext cx="2406161"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157"/>
          <p:cNvSpPr txBox="1"/>
          <p:nvPr/>
        </p:nvSpPr>
        <p:spPr>
          <a:xfrm>
            <a:off x="879125" y="590450"/>
            <a:ext cx="69738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latin typeface="Quicksand"/>
                <a:ea typeface="Quicksand"/>
                <a:cs typeface="Quicksand"/>
                <a:sym typeface="Quicksand"/>
              </a:rPr>
              <a:t>We’ve looked at clocks that show times in hours and half-hours.</a:t>
            </a:r>
            <a:endParaRPr sz="2300">
              <a:latin typeface="Quicksand"/>
              <a:ea typeface="Quicksand"/>
              <a:cs typeface="Quicksand"/>
              <a:sym typeface="Quicksand"/>
            </a:endParaRPr>
          </a:p>
        </p:txBody>
      </p:sp>
      <p:pic>
        <p:nvPicPr>
          <p:cNvPr id="1562" name="Google Shape;1562;p157"/>
          <p:cNvPicPr preferRelativeResize="0"/>
          <p:nvPr/>
        </p:nvPicPr>
        <p:blipFill rotWithShape="1">
          <a:blip r:embed="rId4">
            <a:alphaModFix/>
          </a:blip>
          <a:srcRect b="0" l="20382" r="19898" t="0"/>
          <a:stretch/>
        </p:blipFill>
        <p:spPr>
          <a:xfrm>
            <a:off x="946700" y="1483250"/>
            <a:ext cx="1706500" cy="1600200"/>
          </a:xfrm>
          <a:prstGeom prst="rect">
            <a:avLst/>
          </a:prstGeom>
          <a:noFill/>
          <a:ln>
            <a:noFill/>
          </a:ln>
        </p:spPr>
      </p:pic>
      <p:pic>
        <p:nvPicPr>
          <p:cNvPr id="1563" name="Google Shape;1563;p157"/>
          <p:cNvPicPr preferRelativeResize="0"/>
          <p:nvPr/>
        </p:nvPicPr>
        <p:blipFill rotWithShape="1">
          <a:blip r:embed="rId5">
            <a:alphaModFix/>
          </a:blip>
          <a:srcRect b="10023" l="0" r="0" t="0"/>
          <a:stretch/>
        </p:blipFill>
        <p:spPr>
          <a:xfrm>
            <a:off x="2396700" y="2978862"/>
            <a:ext cx="1495062" cy="1451080"/>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67" name="Shape 1567"/>
        <p:cNvGrpSpPr/>
        <p:nvPr/>
      </p:nvGrpSpPr>
      <p:grpSpPr>
        <a:xfrm>
          <a:off x="0" y="0"/>
          <a:ext cx="0" cy="0"/>
          <a:chOff x="0" y="0"/>
          <a:chExt cx="0" cy="0"/>
        </a:xfrm>
      </p:grpSpPr>
      <p:sp>
        <p:nvSpPr>
          <p:cNvPr id="1568" name="Google Shape;1568;p158"/>
          <p:cNvSpPr txBox="1"/>
          <p:nvPr>
            <p:ph type="ctrTitle"/>
          </p:nvPr>
        </p:nvSpPr>
        <p:spPr>
          <a:xfrm>
            <a:off x="523800" y="1554600"/>
            <a:ext cx="82845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Write Times</a:t>
            </a:r>
            <a:endParaRPr sz="4000">
              <a:solidFill>
                <a:srgbClr val="434343"/>
              </a:solidFill>
              <a:latin typeface="Hepta Slab"/>
              <a:ea typeface="Hepta Slab"/>
              <a:cs typeface="Hepta Slab"/>
              <a:sym typeface="Hepta Slab"/>
            </a:endParaRPr>
          </a:p>
        </p:txBody>
      </p:sp>
      <p:sp>
        <p:nvSpPr>
          <p:cNvPr id="1569" name="Google Shape;1569;p158"/>
          <p:cNvSpPr txBox="1"/>
          <p:nvPr/>
        </p:nvSpPr>
        <p:spPr>
          <a:xfrm>
            <a:off x="3227100" y="2292600"/>
            <a:ext cx="4543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times in hours and half hours.</a:t>
            </a:r>
            <a:endParaRPr>
              <a:latin typeface="Quicksand"/>
              <a:ea typeface="Quicksand"/>
              <a:cs typeface="Quicksand"/>
              <a:sym typeface="Quicksand"/>
            </a:endParaRPr>
          </a:p>
        </p:txBody>
      </p:sp>
      <p:sp>
        <p:nvSpPr>
          <p:cNvPr id="1570" name="Google Shape;1570;p158"/>
          <p:cNvSpPr/>
          <p:nvPr/>
        </p:nvSpPr>
        <p:spPr>
          <a:xfrm>
            <a:off x="2839927" y="2292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15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1.MD.B.3, 1.NBT.A.1, 1.OA.D.7</a:t>
            </a:r>
            <a:endParaRPr sz="1100">
              <a:latin typeface="Quicksand"/>
              <a:ea typeface="Quicksand"/>
              <a:cs typeface="Quicksand"/>
              <a:sym typeface="Quicksand"/>
            </a:endParaRPr>
          </a:p>
        </p:txBody>
      </p:sp>
      <p:sp>
        <p:nvSpPr>
          <p:cNvPr id="1572" name="Google Shape;1572;p15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76" name="Shape 1576"/>
        <p:cNvGrpSpPr/>
        <p:nvPr/>
      </p:nvGrpSpPr>
      <p:grpSpPr>
        <a:xfrm>
          <a:off x="0" y="0"/>
          <a:ext cx="0" cy="0"/>
          <a:chOff x="0" y="0"/>
          <a:chExt cx="0" cy="0"/>
        </a:xfrm>
      </p:grpSpPr>
      <p:sp>
        <p:nvSpPr>
          <p:cNvPr id="1577" name="Google Shape;1577;p159"/>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159"/>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Close To 30</a:t>
            </a:r>
            <a:endParaRPr b="0" sz="2800">
              <a:solidFill>
                <a:srgbClr val="595959"/>
              </a:solidFill>
              <a:latin typeface="Hepta Slab"/>
              <a:ea typeface="Hepta Slab"/>
              <a:cs typeface="Hepta Slab"/>
              <a:sym typeface="Hepta Slab"/>
            </a:endParaRPr>
          </a:p>
        </p:txBody>
      </p:sp>
      <p:sp>
        <p:nvSpPr>
          <p:cNvPr id="1579" name="Google Shape;1579;p15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80" name="Google Shape;1580;p159"/>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Decide if each statement is true or false.</a:t>
            </a:r>
            <a:endParaRPr sz="1900">
              <a:solidFill>
                <a:schemeClr val="dk2"/>
              </a:solidFill>
              <a:latin typeface="Caveat Brush"/>
              <a:ea typeface="Caveat Brush"/>
              <a:cs typeface="Caveat Brush"/>
              <a:sym typeface="Caveat Brush"/>
            </a:endParaRPr>
          </a:p>
        </p:txBody>
      </p:sp>
      <p:sp>
        <p:nvSpPr>
          <p:cNvPr id="1581" name="Google Shape;1581;p159"/>
          <p:cNvSpPr/>
          <p:nvPr/>
        </p:nvSpPr>
        <p:spPr>
          <a:xfrm rot="802209">
            <a:off x="6418167" y="3204631"/>
            <a:ext cx="2514570" cy="1285052"/>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159"/>
          <p:cNvSpPr txBox="1"/>
          <p:nvPr/>
        </p:nvSpPr>
        <p:spPr>
          <a:xfrm rot="747374">
            <a:off x="6834953" y="3269209"/>
            <a:ext cx="1746921" cy="87863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Be prepared to explain your reasoning.</a:t>
            </a:r>
            <a:endParaRPr sz="1900">
              <a:solidFill>
                <a:schemeClr val="dk2"/>
              </a:solidFill>
              <a:latin typeface="Caveat Brush"/>
              <a:ea typeface="Caveat Brush"/>
              <a:cs typeface="Caveat Brush"/>
              <a:sym typeface="Caveat Brush"/>
            </a:endParaRPr>
          </a:p>
        </p:txBody>
      </p:sp>
      <p:pic>
        <p:nvPicPr>
          <p:cNvPr id="1583" name="Google Shape;1583;p159"/>
          <p:cNvPicPr preferRelativeResize="0"/>
          <p:nvPr/>
        </p:nvPicPr>
        <p:blipFill>
          <a:blip r:embed="rId3">
            <a:alphaModFix/>
          </a:blip>
          <a:stretch>
            <a:fillRect/>
          </a:stretch>
        </p:blipFill>
        <p:spPr>
          <a:xfrm>
            <a:off x="3358713" y="2273395"/>
            <a:ext cx="2895600" cy="933450"/>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87" name="Shape 1587"/>
        <p:cNvGrpSpPr/>
        <p:nvPr/>
      </p:nvGrpSpPr>
      <p:grpSpPr>
        <a:xfrm>
          <a:off x="0" y="0"/>
          <a:ext cx="0" cy="0"/>
          <a:chOff x="0" y="0"/>
          <a:chExt cx="0" cy="0"/>
        </a:xfrm>
      </p:grpSpPr>
      <p:sp>
        <p:nvSpPr>
          <p:cNvPr id="1588" name="Google Shape;1588;p160"/>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160"/>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Close To 30</a:t>
            </a:r>
            <a:endParaRPr b="0" sz="2800">
              <a:solidFill>
                <a:srgbClr val="595959"/>
              </a:solidFill>
              <a:latin typeface="Hepta Slab"/>
              <a:ea typeface="Hepta Slab"/>
              <a:cs typeface="Hepta Slab"/>
              <a:sym typeface="Hepta Slab"/>
            </a:endParaRPr>
          </a:p>
        </p:txBody>
      </p:sp>
      <p:sp>
        <p:nvSpPr>
          <p:cNvPr id="1590" name="Google Shape;1590;p16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91" name="Google Shape;1591;p160"/>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Decide if each statement is true or false.</a:t>
            </a:r>
            <a:endParaRPr sz="1900">
              <a:solidFill>
                <a:schemeClr val="dk2"/>
              </a:solidFill>
              <a:latin typeface="Caveat Brush"/>
              <a:ea typeface="Caveat Brush"/>
              <a:cs typeface="Caveat Brush"/>
              <a:sym typeface="Caveat Brush"/>
            </a:endParaRPr>
          </a:p>
        </p:txBody>
      </p:sp>
      <p:sp>
        <p:nvSpPr>
          <p:cNvPr id="1592" name="Google Shape;1592;p160"/>
          <p:cNvSpPr/>
          <p:nvPr/>
        </p:nvSpPr>
        <p:spPr>
          <a:xfrm rot="802209">
            <a:off x="6418167" y="3204631"/>
            <a:ext cx="2514570" cy="1285052"/>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160"/>
          <p:cNvSpPr txBox="1"/>
          <p:nvPr/>
        </p:nvSpPr>
        <p:spPr>
          <a:xfrm rot="747374">
            <a:off x="6834953" y="3269209"/>
            <a:ext cx="1746921" cy="87863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Be prepared to explain your reasoning.</a:t>
            </a:r>
            <a:endParaRPr sz="1900">
              <a:solidFill>
                <a:schemeClr val="dk2"/>
              </a:solidFill>
              <a:latin typeface="Caveat Brush"/>
              <a:ea typeface="Caveat Brush"/>
              <a:cs typeface="Caveat Brush"/>
              <a:sym typeface="Caveat Brush"/>
            </a:endParaRPr>
          </a:p>
        </p:txBody>
      </p:sp>
      <p:pic>
        <p:nvPicPr>
          <p:cNvPr id="1594" name="Google Shape;1594;p160"/>
          <p:cNvPicPr preferRelativeResize="0"/>
          <p:nvPr/>
        </p:nvPicPr>
        <p:blipFill>
          <a:blip r:embed="rId3">
            <a:alphaModFix/>
          </a:blip>
          <a:stretch>
            <a:fillRect/>
          </a:stretch>
        </p:blipFill>
        <p:spPr>
          <a:xfrm>
            <a:off x="2960325" y="2404624"/>
            <a:ext cx="3980775" cy="775275"/>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98" name="Shape 1598"/>
        <p:cNvGrpSpPr/>
        <p:nvPr/>
      </p:nvGrpSpPr>
      <p:grpSpPr>
        <a:xfrm>
          <a:off x="0" y="0"/>
          <a:ext cx="0" cy="0"/>
          <a:chOff x="0" y="0"/>
          <a:chExt cx="0" cy="0"/>
        </a:xfrm>
      </p:grpSpPr>
      <p:sp>
        <p:nvSpPr>
          <p:cNvPr id="1599" name="Google Shape;1599;p161"/>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61"/>
          <p:cNvSpPr txBox="1"/>
          <p:nvPr>
            <p:ph type="ctrTitle"/>
          </p:nvPr>
        </p:nvSpPr>
        <p:spPr>
          <a:xfrm>
            <a:off x="749550" y="3352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True or False: Close To 30</a:t>
            </a:r>
            <a:endParaRPr b="0" sz="2800">
              <a:solidFill>
                <a:srgbClr val="595959"/>
              </a:solidFill>
              <a:latin typeface="Hepta Slab"/>
              <a:ea typeface="Hepta Slab"/>
              <a:cs typeface="Hepta Slab"/>
              <a:sym typeface="Hepta Slab"/>
            </a:endParaRPr>
          </a:p>
        </p:txBody>
      </p:sp>
      <p:sp>
        <p:nvSpPr>
          <p:cNvPr id="1601" name="Google Shape;1601;p1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02" name="Google Shape;1602;p161"/>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Decide if each statement is true or false.</a:t>
            </a:r>
            <a:endParaRPr sz="1900">
              <a:solidFill>
                <a:schemeClr val="dk2"/>
              </a:solidFill>
              <a:latin typeface="Caveat Brush"/>
              <a:ea typeface="Caveat Brush"/>
              <a:cs typeface="Caveat Brush"/>
              <a:sym typeface="Caveat Brush"/>
            </a:endParaRPr>
          </a:p>
        </p:txBody>
      </p:sp>
      <p:sp>
        <p:nvSpPr>
          <p:cNvPr id="1603" name="Google Shape;1603;p161"/>
          <p:cNvSpPr/>
          <p:nvPr/>
        </p:nvSpPr>
        <p:spPr>
          <a:xfrm rot="802209">
            <a:off x="6418167" y="3204631"/>
            <a:ext cx="2514570" cy="1285052"/>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161"/>
          <p:cNvSpPr txBox="1"/>
          <p:nvPr/>
        </p:nvSpPr>
        <p:spPr>
          <a:xfrm rot="747374">
            <a:off x="6834953" y="3269209"/>
            <a:ext cx="1746921" cy="87863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Be prepared to explain your reasoning.</a:t>
            </a:r>
            <a:endParaRPr sz="1900">
              <a:solidFill>
                <a:schemeClr val="dk2"/>
              </a:solidFill>
              <a:latin typeface="Caveat Brush"/>
              <a:ea typeface="Caveat Brush"/>
              <a:cs typeface="Caveat Brush"/>
              <a:sym typeface="Caveat Brush"/>
            </a:endParaRPr>
          </a:p>
        </p:txBody>
      </p:sp>
      <p:pic>
        <p:nvPicPr>
          <p:cNvPr id="1605" name="Google Shape;1605;p161"/>
          <p:cNvPicPr preferRelativeResize="0"/>
          <p:nvPr/>
        </p:nvPicPr>
        <p:blipFill>
          <a:blip r:embed="rId3">
            <a:alphaModFix/>
          </a:blip>
          <a:stretch>
            <a:fillRect/>
          </a:stretch>
        </p:blipFill>
        <p:spPr>
          <a:xfrm>
            <a:off x="3219525" y="2399724"/>
            <a:ext cx="3906844" cy="718500"/>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09" name="Shape 1609"/>
        <p:cNvGrpSpPr/>
        <p:nvPr/>
      </p:nvGrpSpPr>
      <p:grpSpPr>
        <a:xfrm>
          <a:off x="0" y="0"/>
          <a:ext cx="0" cy="0"/>
          <a:chOff x="0" y="0"/>
          <a:chExt cx="0" cy="0"/>
        </a:xfrm>
      </p:grpSpPr>
      <p:sp>
        <p:nvSpPr>
          <p:cNvPr id="1610" name="Google Shape;1610;p162"/>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Count the Minutes</a:t>
            </a:r>
            <a:endParaRPr b="0" sz="2600">
              <a:solidFill>
                <a:srgbClr val="595959"/>
              </a:solidFill>
              <a:latin typeface="Hepta Slab"/>
              <a:ea typeface="Hepta Slab"/>
              <a:cs typeface="Hepta Slab"/>
              <a:sym typeface="Hepta Slab"/>
            </a:endParaRPr>
          </a:p>
        </p:txBody>
      </p:sp>
      <p:sp>
        <p:nvSpPr>
          <p:cNvPr id="1611" name="Google Shape;1611;p1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12" name="Google Shape;1612;p162"/>
          <p:cNvSpPr txBox="1"/>
          <p:nvPr/>
        </p:nvSpPr>
        <p:spPr>
          <a:xfrm>
            <a:off x="691425" y="1701825"/>
            <a:ext cx="4740900" cy="184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Start at 12.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Count the minutes around the clock until you get to half the clock.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Circle where you stop.</a:t>
            </a:r>
            <a:endParaRPr sz="1800">
              <a:latin typeface="Quicksand"/>
              <a:ea typeface="Quicksand"/>
              <a:cs typeface="Quicksand"/>
              <a:sym typeface="Quicksand"/>
            </a:endParaRPr>
          </a:p>
        </p:txBody>
      </p:sp>
      <p:pic>
        <p:nvPicPr>
          <p:cNvPr id="1613" name="Google Shape;1613;p162"/>
          <p:cNvPicPr preferRelativeResize="0"/>
          <p:nvPr/>
        </p:nvPicPr>
        <p:blipFill>
          <a:blip r:embed="rId3">
            <a:alphaModFix/>
          </a:blip>
          <a:stretch>
            <a:fillRect/>
          </a:stretch>
        </p:blipFill>
        <p:spPr>
          <a:xfrm>
            <a:off x="5432325" y="1254975"/>
            <a:ext cx="2985525" cy="2740800"/>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17" name="Shape 1617"/>
        <p:cNvGrpSpPr/>
        <p:nvPr/>
      </p:nvGrpSpPr>
      <p:grpSpPr>
        <a:xfrm>
          <a:off x="0" y="0"/>
          <a:ext cx="0" cy="0"/>
          <a:chOff x="0" y="0"/>
          <a:chExt cx="0" cy="0"/>
        </a:xfrm>
      </p:grpSpPr>
      <p:sp>
        <p:nvSpPr>
          <p:cNvPr id="1618" name="Google Shape;1618;p163"/>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Count the Minutes</a:t>
            </a:r>
            <a:endParaRPr b="0" sz="2600">
              <a:solidFill>
                <a:srgbClr val="595959"/>
              </a:solidFill>
              <a:latin typeface="Hepta Slab"/>
              <a:ea typeface="Hepta Slab"/>
              <a:cs typeface="Hepta Slab"/>
              <a:sym typeface="Hepta Slab"/>
            </a:endParaRPr>
          </a:p>
        </p:txBody>
      </p:sp>
      <p:sp>
        <p:nvSpPr>
          <p:cNvPr id="1619" name="Google Shape;1619;p1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20" name="Google Shape;1620;p163"/>
          <p:cNvSpPr txBox="1"/>
          <p:nvPr/>
        </p:nvSpPr>
        <p:spPr>
          <a:xfrm>
            <a:off x="691425" y="1701825"/>
            <a:ext cx="47409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Which hand tells the hours and which tells the minutes?</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We can write the time as 2:30 because it is 30 minutes past 2 or half past 2. Write 2:30.</a:t>
            </a:r>
            <a:endParaRPr sz="1800">
              <a:latin typeface="Quicksand"/>
              <a:ea typeface="Quicksand"/>
              <a:cs typeface="Quicksand"/>
              <a:sym typeface="Quicksand"/>
            </a:endParaRPr>
          </a:p>
        </p:txBody>
      </p:sp>
      <p:pic>
        <p:nvPicPr>
          <p:cNvPr id="1621" name="Google Shape;1621;p163"/>
          <p:cNvPicPr preferRelativeResize="0"/>
          <p:nvPr/>
        </p:nvPicPr>
        <p:blipFill>
          <a:blip r:embed="rId3">
            <a:alphaModFix/>
          </a:blip>
          <a:stretch>
            <a:fillRect/>
          </a:stretch>
        </p:blipFill>
        <p:spPr>
          <a:xfrm>
            <a:off x="5886525" y="1315688"/>
            <a:ext cx="2305050" cy="2619375"/>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25" name="Shape 1625"/>
        <p:cNvGrpSpPr/>
        <p:nvPr/>
      </p:nvGrpSpPr>
      <p:grpSpPr>
        <a:xfrm>
          <a:off x="0" y="0"/>
          <a:ext cx="0" cy="0"/>
          <a:chOff x="0" y="0"/>
          <a:chExt cx="0" cy="0"/>
        </a:xfrm>
      </p:grpSpPr>
      <p:sp>
        <p:nvSpPr>
          <p:cNvPr id="1626" name="Google Shape;1626;p164"/>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Count the Minutes</a:t>
            </a:r>
            <a:endParaRPr b="0" sz="2600">
              <a:solidFill>
                <a:srgbClr val="595959"/>
              </a:solidFill>
              <a:latin typeface="Hepta Slab"/>
              <a:ea typeface="Hepta Slab"/>
              <a:cs typeface="Hepta Slab"/>
              <a:sym typeface="Hepta Slab"/>
            </a:endParaRPr>
          </a:p>
        </p:txBody>
      </p:sp>
      <p:sp>
        <p:nvSpPr>
          <p:cNvPr id="1627" name="Google Shape;1627;p1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28" name="Google Shape;1628;p164"/>
          <p:cNvSpPr txBox="1"/>
          <p:nvPr/>
        </p:nvSpPr>
        <p:spPr>
          <a:xfrm>
            <a:off x="691425" y="1701825"/>
            <a:ext cx="4740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How would we write the time?</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For these two clocks, how could you describe where the hour hand is</a:t>
            </a:r>
            <a:endParaRPr sz="1800">
              <a:latin typeface="Quicksand"/>
              <a:ea typeface="Quicksand"/>
              <a:cs typeface="Quicksand"/>
              <a:sym typeface="Quicksand"/>
            </a:endParaRPr>
          </a:p>
        </p:txBody>
      </p:sp>
      <p:pic>
        <p:nvPicPr>
          <p:cNvPr id="1629" name="Google Shape;1629;p164"/>
          <p:cNvPicPr preferRelativeResize="0"/>
          <p:nvPr/>
        </p:nvPicPr>
        <p:blipFill>
          <a:blip r:embed="rId3">
            <a:alphaModFix/>
          </a:blip>
          <a:stretch>
            <a:fillRect/>
          </a:stretch>
        </p:blipFill>
        <p:spPr>
          <a:xfrm>
            <a:off x="5925875" y="1295400"/>
            <a:ext cx="2324100" cy="2552700"/>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33" name="Shape 1633"/>
        <p:cNvGrpSpPr/>
        <p:nvPr/>
      </p:nvGrpSpPr>
      <p:grpSpPr>
        <a:xfrm>
          <a:off x="0" y="0"/>
          <a:ext cx="0" cy="0"/>
          <a:chOff x="0" y="0"/>
          <a:chExt cx="0" cy="0"/>
        </a:xfrm>
      </p:grpSpPr>
      <p:sp>
        <p:nvSpPr>
          <p:cNvPr id="1634" name="Google Shape;1634;p165"/>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All the Time in the World</a:t>
            </a:r>
            <a:endParaRPr b="0" sz="2600">
              <a:solidFill>
                <a:srgbClr val="595959"/>
              </a:solidFill>
              <a:latin typeface="Hepta Slab"/>
              <a:ea typeface="Hepta Slab"/>
              <a:cs typeface="Hepta Slab"/>
              <a:sym typeface="Hepta Slab"/>
            </a:endParaRPr>
          </a:p>
        </p:txBody>
      </p:sp>
      <p:sp>
        <p:nvSpPr>
          <p:cNvPr id="1635" name="Google Shape;1635;p1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36" name="Google Shape;1636;p165"/>
          <p:cNvSpPr txBox="1"/>
          <p:nvPr/>
        </p:nvSpPr>
        <p:spPr>
          <a:xfrm>
            <a:off x="835825" y="782250"/>
            <a:ext cx="7204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1. For each clock, write the time.</a:t>
            </a:r>
            <a:endParaRPr sz="1800">
              <a:latin typeface="Quicksand"/>
              <a:ea typeface="Quicksand"/>
              <a:cs typeface="Quicksand"/>
              <a:sym typeface="Quicksand"/>
            </a:endParaRPr>
          </a:p>
        </p:txBody>
      </p:sp>
      <p:pic>
        <p:nvPicPr>
          <p:cNvPr id="1637" name="Google Shape;1637;p165"/>
          <p:cNvPicPr preferRelativeResize="0"/>
          <p:nvPr/>
        </p:nvPicPr>
        <p:blipFill>
          <a:blip r:embed="rId3">
            <a:alphaModFix/>
          </a:blip>
          <a:stretch>
            <a:fillRect/>
          </a:stretch>
        </p:blipFill>
        <p:spPr>
          <a:xfrm>
            <a:off x="1286725" y="1566913"/>
            <a:ext cx="3209925" cy="2428875"/>
          </a:xfrm>
          <a:prstGeom prst="rect">
            <a:avLst/>
          </a:prstGeom>
          <a:noFill/>
          <a:ln>
            <a:noFill/>
          </a:ln>
        </p:spPr>
      </p:pic>
      <p:pic>
        <p:nvPicPr>
          <p:cNvPr id="1638" name="Google Shape;1638;p165"/>
          <p:cNvPicPr preferRelativeResize="0"/>
          <p:nvPr/>
        </p:nvPicPr>
        <p:blipFill>
          <a:blip r:embed="rId4">
            <a:alphaModFix/>
          </a:blip>
          <a:stretch>
            <a:fillRect/>
          </a:stretch>
        </p:blipFill>
        <p:spPr>
          <a:xfrm>
            <a:off x="5350225" y="1581200"/>
            <a:ext cx="3000375" cy="2400300"/>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42" name="Shape 1642"/>
        <p:cNvGrpSpPr/>
        <p:nvPr/>
      </p:nvGrpSpPr>
      <p:grpSpPr>
        <a:xfrm>
          <a:off x="0" y="0"/>
          <a:ext cx="0" cy="0"/>
          <a:chOff x="0" y="0"/>
          <a:chExt cx="0" cy="0"/>
        </a:xfrm>
      </p:grpSpPr>
      <p:sp>
        <p:nvSpPr>
          <p:cNvPr id="1643" name="Google Shape;1643;p166"/>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All the Time in the World</a:t>
            </a:r>
            <a:endParaRPr b="0" sz="2600">
              <a:solidFill>
                <a:srgbClr val="595959"/>
              </a:solidFill>
              <a:latin typeface="Hepta Slab"/>
              <a:ea typeface="Hepta Slab"/>
              <a:cs typeface="Hepta Slab"/>
              <a:sym typeface="Hepta Slab"/>
            </a:endParaRPr>
          </a:p>
        </p:txBody>
      </p:sp>
      <p:sp>
        <p:nvSpPr>
          <p:cNvPr id="1644" name="Google Shape;1644;p1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45" name="Google Shape;1645;p166"/>
          <p:cNvSpPr txBox="1"/>
          <p:nvPr/>
        </p:nvSpPr>
        <p:spPr>
          <a:xfrm>
            <a:off x="835825" y="782250"/>
            <a:ext cx="7204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1. For each clock, write the time.</a:t>
            </a:r>
            <a:endParaRPr sz="1800">
              <a:latin typeface="Quicksand"/>
              <a:ea typeface="Quicksand"/>
              <a:cs typeface="Quicksand"/>
              <a:sym typeface="Quicksand"/>
            </a:endParaRPr>
          </a:p>
        </p:txBody>
      </p:sp>
      <p:pic>
        <p:nvPicPr>
          <p:cNvPr id="1646" name="Google Shape;1646;p166"/>
          <p:cNvPicPr preferRelativeResize="0"/>
          <p:nvPr/>
        </p:nvPicPr>
        <p:blipFill>
          <a:blip r:embed="rId3">
            <a:alphaModFix/>
          </a:blip>
          <a:stretch>
            <a:fillRect/>
          </a:stretch>
        </p:blipFill>
        <p:spPr>
          <a:xfrm>
            <a:off x="1241425" y="1472750"/>
            <a:ext cx="3114675" cy="2428875"/>
          </a:xfrm>
          <a:prstGeom prst="rect">
            <a:avLst/>
          </a:prstGeom>
          <a:noFill/>
          <a:ln>
            <a:noFill/>
          </a:ln>
        </p:spPr>
      </p:pic>
      <p:pic>
        <p:nvPicPr>
          <p:cNvPr id="1647" name="Google Shape;1647;p166"/>
          <p:cNvPicPr preferRelativeResize="0"/>
          <p:nvPr/>
        </p:nvPicPr>
        <p:blipFill>
          <a:blip r:embed="rId4">
            <a:alphaModFix/>
          </a:blip>
          <a:stretch>
            <a:fillRect/>
          </a:stretch>
        </p:blipFill>
        <p:spPr>
          <a:xfrm>
            <a:off x="4954625" y="1501313"/>
            <a:ext cx="3086100" cy="2371725"/>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51" name="Shape 1651"/>
        <p:cNvGrpSpPr/>
        <p:nvPr/>
      </p:nvGrpSpPr>
      <p:grpSpPr>
        <a:xfrm>
          <a:off x="0" y="0"/>
          <a:ext cx="0" cy="0"/>
          <a:chOff x="0" y="0"/>
          <a:chExt cx="0" cy="0"/>
        </a:xfrm>
      </p:grpSpPr>
      <p:sp>
        <p:nvSpPr>
          <p:cNvPr id="1652" name="Google Shape;1652;p167"/>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All the Time in the World</a:t>
            </a:r>
            <a:endParaRPr b="0" sz="2600">
              <a:solidFill>
                <a:srgbClr val="595959"/>
              </a:solidFill>
              <a:latin typeface="Hepta Slab"/>
              <a:ea typeface="Hepta Slab"/>
              <a:cs typeface="Hepta Slab"/>
              <a:sym typeface="Hepta Slab"/>
            </a:endParaRPr>
          </a:p>
        </p:txBody>
      </p:sp>
      <p:sp>
        <p:nvSpPr>
          <p:cNvPr id="1653" name="Google Shape;1653;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54" name="Google Shape;1654;p167"/>
          <p:cNvSpPr txBox="1"/>
          <p:nvPr/>
        </p:nvSpPr>
        <p:spPr>
          <a:xfrm>
            <a:off x="835825" y="782250"/>
            <a:ext cx="7204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1. For each clock, write the time.</a:t>
            </a:r>
            <a:endParaRPr sz="1800">
              <a:latin typeface="Quicksand"/>
              <a:ea typeface="Quicksand"/>
              <a:cs typeface="Quicksand"/>
              <a:sym typeface="Quicksand"/>
            </a:endParaRPr>
          </a:p>
        </p:txBody>
      </p:sp>
      <p:pic>
        <p:nvPicPr>
          <p:cNvPr id="1655" name="Google Shape;1655;p167"/>
          <p:cNvPicPr preferRelativeResize="0"/>
          <p:nvPr/>
        </p:nvPicPr>
        <p:blipFill>
          <a:blip r:embed="rId3">
            <a:alphaModFix/>
          </a:blip>
          <a:stretch>
            <a:fillRect/>
          </a:stretch>
        </p:blipFill>
        <p:spPr>
          <a:xfrm>
            <a:off x="2942800" y="1400175"/>
            <a:ext cx="2990850" cy="2343150"/>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59" name="Shape 1659"/>
        <p:cNvGrpSpPr/>
        <p:nvPr/>
      </p:nvGrpSpPr>
      <p:grpSpPr>
        <a:xfrm>
          <a:off x="0" y="0"/>
          <a:ext cx="0" cy="0"/>
          <a:chOff x="0" y="0"/>
          <a:chExt cx="0" cy="0"/>
        </a:xfrm>
      </p:grpSpPr>
      <p:sp>
        <p:nvSpPr>
          <p:cNvPr id="1660" name="Google Shape;1660;p168"/>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All the Time in the World</a:t>
            </a:r>
            <a:endParaRPr b="0" sz="2600">
              <a:solidFill>
                <a:srgbClr val="595959"/>
              </a:solidFill>
              <a:latin typeface="Hepta Slab"/>
              <a:ea typeface="Hepta Slab"/>
              <a:cs typeface="Hepta Slab"/>
              <a:sym typeface="Hepta Slab"/>
            </a:endParaRPr>
          </a:p>
        </p:txBody>
      </p:sp>
      <p:sp>
        <p:nvSpPr>
          <p:cNvPr id="1661" name="Google Shape;1661;p1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62" name="Google Shape;1662;p168"/>
          <p:cNvSpPr txBox="1"/>
          <p:nvPr/>
        </p:nvSpPr>
        <p:spPr>
          <a:xfrm>
            <a:off x="835825" y="782250"/>
            <a:ext cx="7204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2. For each clock, draw the minute hand and write the time.</a:t>
            </a:r>
            <a:endParaRPr sz="1800">
              <a:latin typeface="Quicksand"/>
              <a:ea typeface="Quicksand"/>
              <a:cs typeface="Quicksand"/>
              <a:sym typeface="Quicksand"/>
            </a:endParaRPr>
          </a:p>
        </p:txBody>
      </p:sp>
      <p:pic>
        <p:nvPicPr>
          <p:cNvPr id="1663" name="Google Shape;1663;p168"/>
          <p:cNvPicPr preferRelativeResize="0"/>
          <p:nvPr/>
        </p:nvPicPr>
        <p:blipFill>
          <a:blip r:embed="rId3">
            <a:alphaModFix/>
          </a:blip>
          <a:stretch>
            <a:fillRect/>
          </a:stretch>
        </p:blipFill>
        <p:spPr>
          <a:xfrm>
            <a:off x="1110250" y="1527588"/>
            <a:ext cx="3076575" cy="2419350"/>
          </a:xfrm>
          <a:prstGeom prst="rect">
            <a:avLst/>
          </a:prstGeom>
          <a:noFill/>
          <a:ln>
            <a:noFill/>
          </a:ln>
        </p:spPr>
      </p:pic>
      <p:pic>
        <p:nvPicPr>
          <p:cNvPr id="1664" name="Google Shape;1664;p168"/>
          <p:cNvPicPr preferRelativeResize="0"/>
          <p:nvPr/>
        </p:nvPicPr>
        <p:blipFill>
          <a:blip r:embed="rId4">
            <a:alphaModFix/>
          </a:blip>
          <a:stretch>
            <a:fillRect/>
          </a:stretch>
        </p:blipFill>
        <p:spPr>
          <a:xfrm>
            <a:off x="5060900" y="1503763"/>
            <a:ext cx="2924175" cy="2466975"/>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68" name="Shape 1668"/>
        <p:cNvGrpSpPr/>
        <p:nvPr/>
      </p:nvGrpSpPr>
      <p:grpSpPr>
        <a:xfrm>
          <a:off x="0" y="0"/>
          <a:ext cx="0" cy="0"/>
          <a:chOff x="0" y="0"/>
          <a:chExt cx="0" cy="0"/>
        </a:xfrm>
      </p:grpSpPr>
      <p:sp>
        <p:nvSpPr>
          <p:cNvPr id="1669" name="Google Shape;1669;p169"/>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All the Time in the World</a:t>
            </a:r>
            <a:endParaRPr b="0" sz="2600">
              <a:solidFill>
                <a:srgbClr val="595959"/>
              </a:solidFill>
              <a:latin typeface="Hepta Slab"/>
              <a:ea typeface="Hepta Slab"/>
              <a:cs typeface="Hepta Slab"/>
              <a:sym typeface="Hepta Slab"/>
            </a:endParaRPr>
          </a:p>
        </p:txBody>
      </p:sp>
      <p:sp>
        <p:nvSpPr>
          <p:cNvPr id="1670" name="Google Shape;1670;p1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71" name="Google Shape;1671;p169"/>
          <p:cNvSpPr txBox="1"/>
          <p:nvPr/>
        </p:nvSpPr>
        <p:spPr>
          <a:xfrm>
            <a:off x="835825" y="782250"/>
            <a:ext cx="7204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2. For each clock, draw the minute hand and write the time.</a:t>
            </a:r>
            <a:endParaRPr sz="1800">
              <a:latin typeface="Quicksand"/>
              <a:ea typeface="Quicksand"/>
              <a:cs typeface="Quicksand"/>
              <a:sym typeface="Quicksand"/>
            </a:endParaRPr>
          </a:p>
        </p:txBody>
      </p:sp>
      <p:pic>
        <p:nvPicPr>
          <p:cNvPr id="1672" name="Google Shape;1672;p169"/>
          <p:cNvPicPr preferRelativeResize="0"/>
          <p:nvPr/>
        </p:nvPicPr>
        <p:blipFill>
          <a:blip r:embed="rId3">
            <a:alphaModFix/>
          </a:blip>
          <a:stretch>
            <a:fillRect/>
          </a:stretch>
        </p:blipFill>
        <p:spPr>
          <a:xfrm>
            <a:off x="1123375" y="1488200"/>
            <a:ext cx="3086100" cy="2428875"/>
          </a:xfrm>
          <a:prstGeom prst="rect">
            <a:avLst/>
          </a:prstGeom>
          <a:noFill/>
          <a:ln>
            <a:noFill/>
          </a:ln>
        </p:spPr>
      </p:pic>
      <p:pic>
        <p:nvPicPr>
          <p:cNvPr id="1673" name="Google Shape;1673;p169"/>
          <p:cNvPicPr preferRelativeResize="0"/>
          <p:nvPr/>
        </p:nvPicPr>
        <p:blipFill>
          <a:blip r:embed="rId4">
            <a:alphaModFix/>
          </a:blip>
          <a:stretch>
            <a:fillRect/>
          </a:stretch>
        </p:blipFill>
        <p:spPr>
          <a:xfrm>
            <a:off x="4781750" y="1469150"/>
            <a:ext cx="3038475" cy="2466975"/>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77" name="Shape 1677"/>
        <p:cNvGrpSpPr/>
        <p:nvPr/>
      </p:nvGrpSpPr>
      <p:grpSpPr>
        <a:xfrm>
          <a:off x="0" y="0"/>
          <a:ext cx="0" cy="0"/>
          <a:chOff x="0" y="0"/>
          <a:chExt cx="0" cy="0"/>
        </a:xfrm>
      </p:grpSpPr>
      <p:sp>
        <p:nvSpPr>
          <p:cNvPr id="1678" name="Google Shape;1678;p170"/>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All the Time in the World</a:t>
            </a:r>
            <a:endParaRPr b="0" sz="2600">
              <a:solidFill>
                <a:srgbClr val="595959"/>
              </a:solidFill>
              <a:latin typeface="Hepta Slab"/>
              <a:ea typeface="Hepta Slab"/>
              <a:cs typeface="Hepta Slab"/>
              <a:sym typeface="Hepta Slab"/>
            </a:endParaRPr>
          </a:p>
        </p:txBody>
      </p:sp>
      <p:sp>
        <p:nvSpPr>
          <p:cNvPr id="1679" name="Google Shape;1679;p1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80" name="Google Shape;1680;p170"/>
          <p:cNvSpPr txBox="1"/>
          <p:nvPr/>
        </p:nvSpPr>
        <p:spPr>
          <a:xfrm>
            <a:off x="835825" y="782250"/>
            <a:ext cx="7204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2. For each clock, draw the minute hand and write the time.</a:t>
            </a:r>
            <a:endParaRPr sz="1800">
              <a:latin typeface="Quicksand"/>
              <a:ea typeface="Quicksand"/>
              <a:cs typeface="Quicksand"/>
              <a:sym typeface="Quicksand"/>
            </a:endParaRPr>
          </a:p>
        </p:txBody>
      </p:sp>
      <p:pic>
        <p:nvPicPr>
          <p:cNvPr id="1681" name="Google Shape;1681;p170"/>
          <p:cNvPicPr preferRelativeResize="0"/>
          <p:nvPr/>
        </p:nvPicPr>
        <p:blipFill>
          <a:blip r:embed="rId3">
            <a:alphaModFix/>
          </a:blip>
          <a:stretch>
            <a:fillRect/>
          </a:stretch>
        </p:blipFill>
        <p:spPr>
          <a:xfrm>
            <a:off x="3078400" y="1435725"/>
            <a:ext cx="3133725" cy="2428875"/>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85" name="Shape 1685"/>
        <p:cNvGrpSpPr/>
        <p:nvPr/>
      </p:nvGrpSpPr>
      <p:grpSpPr>
        <a:xfrm>
          <a:off x="0" y="0"/>
          <a:ext cx="0" cy="0"/>
          <a:chOff x="0" y="0"/>
          <a:chExt cx="0" cy="0"/>
        </a:xfrm>
      </p:grpSpPr>
      <p:sp>
        <p:nvSpPr>
          <p:cNvPr id="1686" name="Google Shape;1686;p171"/>
          <p:cNvSpPr txBox="1"/>
          <p:nvPr>
            <p:ph type="ctrTitle"/>
          </p:nvPr>
        </p:nvSpPr>
        <p:spPr>
          <a:xfrm>
            <a:off x="578200" y="115001"/>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All the Time in the World</a:t>
            </a:r>
            <a:endParaRPr b="0" sz="2600">
              <a:solidFill>
                <a:srgbClr val="595959"/>
              </a:solidFill>
              <a:latin typeface="Hepta Slab"/>
              <a:ea typeface="Hepta Slab"/>
              <a:cs typeface="Hepta Slab"/>
              <a:sym typeface="Hepta Slab"/>
            </a:endParaRPr>
          </a:p>
        </p:txBody>
      </p:sp>
      <p:sp>
        <p:nvSpPr>
          <p:cNvPr id="1687" name="Google Shape;1687;p1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88" name="Google Shape;1688;p171"/>
          <p:cNvSpPr txBox="1"/>
          <p:nvPr/>
        </p:nvSpPr>
        <p:spPr>
          <a:xfrm>
            <a:off x="455300" y="1831950"/>
            <a:ext cx="43470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Quicksand"/>
                <a:ea typeface="Quicksand"/>
                <a:cs typeface="Quicksand"/>
                <a:sym typeface="Quicksand"/>
              </a:rPr>
              <a:t>3. This clock only has a minute hand.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What time could it be? </a:t>
            </a:r>
            <a:endParaRPr sz="1800">
              <a:latin typeface="Quicksand"/>
              <a:ea typeface="Quicksand"/>
              <a:cs typeface="Quicksand"/>
              <a:sym typeface="Quicksand"/>
            </a:endParaRPr>
          </a:p>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ctr">
              <a:spcBef>
                <a:spcPts val="0"/>
              </a:spcBef>
              <a:spcAft>
                <a:spcPts val="0"/>
              </a:spcAft>
              <a:buNone/>
            </a:pPr>
            <a:r>
              <a:rPr lang="en" sz="1800">
                <a:latin typeface="Quicksand"/>
                <a:ea typeface="Quicksand"/>
                <a:cs typeface="Quicksand"/>
                <a:sym typeface="Quicksand"/>
              </a:rPr>
              <a:t>Draw an hour hand and write the time.</a:t>
            </a:r>
            <a:endParaRPr sz="1800">
              <a:latin typeface="Quicksand"/>
              <a:ea typeface="Quicksand"/>
              <a:cs typeface="Quicksand"/>
              <a:sym typeface="Quicksand"/>
            </a:endParaRPr>
          </a:p>
        </p:txBody>
      </p:sp>
      <p:pic>
        <p:nvPicPr>
          <p:cNvPr id="1689" name="Google Shape;1689;p171"/>
          <p:cNvPicPr preferRelativeResize="0"/>
          <p:nvPr/>
        </p:nvPicPr>
        <p:blipFill>
          <a:blip r:embed="rId3">
            <a:alphaModFix/>
          </a:blip>
          <a:stretch>
            <a:fillRect/>
          </a:stretch>
        </p:blipFill>
        <p:spPr>
          <a:xfrm>
            <a:off x="5741950" y="1255650"/>
            <a:ext cx="2385575" cy="3071085"/>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93" name="Shape 1693"/>
        <p:cNvGrpSpPr/>
        <p:nvPr/>
      </p:nvGrpSpPr>
      <p:grpSpPr>
        <a:xfrm>
          <a:off x="0" y="0"/>
          <a:ext cx="0" cy="0"/>
          <a:chOff x="0" y="0"/>
          <a:chExt cx="0" cy="0"/>
        </a:xfrm>
      </p:grpSpPr>
      <p:sp>
        <p:nvSpPr>
          <p:cNvPr id="1694" name="Google Shape;1694;p17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695" name="Google Shape;1695;p172"/>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696" name="Google Shape;1696;p17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697" name="Google Shape;1697;p172"/>
          <p:cNvSpPr txBox="1"/>
          <p:nvPr/>
        </p:nvSpPr>
        <p:spPr>
          <a:xfrm>
            <a:off x="1229875" y="2676775"/>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698" name="Google Shape;1698;p172"/>
          <p:cNvPicPr preferRelativeResize="0"/>
          <p:nvPr/>
        </p:nvPicPr>
        <p:blipFill>
          <a:blip r:embed="rId3">
            <a:alphaModFix/>
          </a:blip>
          <a:stretch>
            <a:fillRect/>
          </a:stretch>
        </p:blipFill>
        <p:spPr>
          <a:xfrm>
            <a:off x="2686475" y="2891097"/>
            <a:ext cx="2008500" cy="1777115"/>
          </a:xfrm>
          <a:prstGeom prst="rect">
            <a:avLst/>
          </a:prstGeom>
          <a:noFill/>
          <a:ln>
            <a:noFill/>
          </a:ln>
        </p:spPr>
      </p:pic>
      <p:sp>
        <p:nvSpPr>
          <p:cNvPr id="1699" name="Google Shape;1699;p172"/>
          <p:cNvSpPr txBox="1"/>
          <p:nvPr/>
        </p:nvSpPr>
        <p:spPr>
          <a:xfrm>
            <a:off x="5424600" y="1248900"/>
            <a:ext cx="2896200" cy="151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900">
              <a:solidFill>
                <a:schemeClr val="dk1"/>
              </a:solidFill>
              <a:latin typeface="Livvic"/>
              <a:ea typeface="Livvic"/>
              <a:cs typeface="Livvic"/>
              <a:sym typeface="Livvic"/>
            </a:endParaRPr>
          </a:p>
          <a:p>
            <a:pPr indent="0" lvl="0" marL="0" rtl="0" algn="ctr">
              <a:spcBef>
                <a:spcPts val="0"/>
              </a:spcBef>
              <a:spcAft>
                <a:spcPts val="0"/>
              </a:spcAft>
              <a:buNone/>
            </a:pPr>
            <a:r>
              <a:rPr lang="en" sz="1900">
                <a:solidFill>
                  <a:schemeClr val="dk1"/>
                </a:solidFill>
                <a:latin typeface="Livvic"/>
                <a:ea typeface="Livvic"/>
                <a:cs typeface="Livvic"/>
                <a:sym typeface="Livvic"/>
              </a:rPr>
              <a:t>Which clock shows 3:30? How do you know?</a:t>
            </a:r>
            <a:endParaRPr sz="1900">
              <a:latin typeface="Livvic"/>
              <a:ea typeface="Livvic"/>
              <a:cs typeface="Livvic"/>
              <a:sym typeface="Livvic"/>
            </a:endParaRPr>
          </a:p>
        </p:txBody>
      </p:sp>
      <p:sp>
        <p:nvSpPr>
          <p:cNvPr id="1700" name="Google Shape;1700;p172"/>
          <p:cNvSpPr/>
          <p:nvPr/>
        </p:nvSpPr>
        <p:spPr>
          <a:xfrm>
            <a:off x="5138175" y="954550"/>
            <a:ext cx="3469070" cy="253568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01" name="Google Shape;1701;p172"/>
          <p:cNvPicPr preferRelativeResize="0"/>
          <p:nvPr/>
        </p:nvPicPr>
        <p:blipFill>
          <a:blip r:embed="rId4">
            <a:alphaModFix/>
          </a:blip>
          <a:stretch>
            <a:fillRect/>
          </a:stretch>
        </p:blipFill>
        <p:spPr>
          <a:xfrm>
            <a:off x="795350" y="900300"/>
            <a:ext cx="3469050" cy="1318125"/>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705" name="Shape 1705"/>
        <p:cNvGrpSpPr/>
        <p:nvPr/>
      </p:nvGrpSpPr>
      <p:grpSpPr>
        <a:xfrm>
          <a:off x="0" y="0"/>
          <a:ext cx="0" cy="0"/>
          <a:chOff x="0" y="0"/>
          <a:chExt cx="0" cy="0"/>
        </a:xfrm>
      </p:grpSpPr>
      <p:sp>
        <p:nvSpPr>
          <p:cNvPr id="1706" name="Google Shape;1706;p173"/>
          <p:cNvSpPr txBox="1"/>
          <p:nvPr>
            <p:ph type="ctrTitle"/>
          </p:nvPr>
        </p:nvSpPr>
        <p:spPr>
          <a:xfrm>
            <a:off x="577925" y="1951200"/>
            <a:ext cx="8055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Hard Times</a:t>
            </a:r>
            <a:endParaRPr sz="4000">
              <a:solidFill>
                <a:srgbClr val="434343"/>
              </a:solidFill>
              <a:latin typeface="Hepta Slab"/>
              <a:ea typeface="Hepta Slab"/>
              <a:cs typeface="Hepta Slab"/>
              <a:sym typeface="Hepta Slab"/>
            </a:endParaRPr>
          </a:p>
        </p:txBody>
      </p:sp>
      <p:sp>
        <p:nvSpPr>
          <p:cNvPr id="1707" name="Google Shape;1707;p173"/>
          <p:cNvSpPr txBox="1"/>
          <p:nvPr/>
        </p:nvSpPr>
        <p:spPr>
          <a:xfrm>
            <a:off x="2921800"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show time in hours and half-hours.</a:t>
            </a:r>
            <a:endParaRPr>
              <a:latin typeface="Quicksand"/>
              <a:ea typeface="Quicksand"/>
              <a:cs typeface="Quicksand"/>
              <a:sym typeface="Quicksand"/>
            </a:endParaRPr>
          </a:p>
        </p:txBody>
      </p:sp>
      <p:sp>
        <p:nvSpPr>
          <p:cNvPr id="1708" name="Google Shape;1708;p173"/>
          <p:cNvSpPr/>
          <p:nvPr/>
        </p:nvSpPr>
        <p:spPr>
          <a:xfrm>
            <a:off x="2311027" y="2611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17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1.MD.B.3, 1.NBT.C.4</a:t>
            </a:r>
            <a:endParaRPr sz="1100">
              <a:latin typeface="Quicksand"/>
              <a:ea typeface="Quicksand"/>
              <a:cs typeface="Quicksand"/>
              <a:sym typeface="Quicksand"/>
            </a:endParaRPr>
          </a:p>
        </p:txBody>
      </p:sp>
      <p:sp>
        <p:nvSpPr>
          <p:cNvPr id="1710" name="Google Shape;1710;p17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14" name="Shape 1714"/>
        <p:cNvGrpSpPr/>
        <p:nvPr/>
      </p:nvGrpSpPr>
      <p:grpSpPr>
        <a:xfrm>
          <a:off x="0" y="0"/>
          <a:ext cx="0" cy="0"/>
          <a:chOff x="0" y="0"/>
          <a:chExt cx="0" cy="0"/>
        </a:xfrm>
      </p:grpSpPr>
      <p:sp>
        <p:nvSpPr>
          <p:cNvPr id="1715" name="Google Shape;1715;p174"/>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174"/>
          <p:cNvSpPr txBox="1"/>
          <p:nvPr>
            <p:ph type="ctrTitle"/>
          </p:nvPr>
        </p:nvSpPr>
        <p:spPr>
          <a:xfrm>
            <a:off x="663825" y="6138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Tens and Ones</a:t>
            </a:r>
            <a:endParaRPr b="0" sz="2800">
              <a:solidFill>
                <a:srgbClr val="595959"/>
              </a:solidFill>
              <a:latin typeface="Hepta Slab"/>
              <a:ea typeface="Hepta Slab"/>
              <a:cs typeface="Hepta Slab"/>
              <a:sym typeface="Hepta Slab"/>
            </a:endParaRPr>
          </a:p>
        </p:txBody>
      </p:sp>
      <p:sp>
        <p:nvSpPr>
          <p:cNvPr id="1717" name="Google Shape;1717;p1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18" name="Google Shape;1718;p174"/>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1719" name="Google Shape;1719;p174"/>
          <p:cNvPicPr preferRelativeResize="0"/>
          <p:nvPr/>
        </p:nvPicPr>
        <p:blipFill>
          <a:blip r:embed="rId3">
            <a:alphaModFix/>
          </a:blip>
          <a:stretch>
            <a:fillRect/>
          </a:stretch>
        </p:blipFill>
        <p:spPr>
          <a:xfrm>
            <a:off x="3212775" y="2167050"/>
            <a:ext cx="4931246" cy="1633475"/>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23" name="Shape 1723"/>
        <p:cNvGrpSpPr/>
        <p:nvPr/>
      </p:nvGrpSpPr>
      <p:grpSpPr>
        <a:xfrm>
          <a:off x="0" y="0"/>
          <a:ext cx="0" cy="0"/>
          <a:chOff x="0" y="0"/>
          <a:chExt cx="0" cy="0"/>
        </a:xfrm>
      </p:grpSpPr>
      <p:sp>
        <p:nvSpPr>
          <p:cNvPr id="1724" name="Google Shape;1724;p175"/>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175"/>
          <p:cNvSpPr txBox="1"/>
          <p:nvPr>
            <p:ph type="ctrTitle"/>
          </p:nvPr>
        </p:nvSpPr>
        <p:spPr>
          <a:xfrm>
            <a:off x="663825" y="6138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Tens and Ones</a:t>
            </a:r>
            <a:endParaRPr b="0" sz="2800">
              <a:solidFill>
                <a:srgbClr val="595959"/>
              </a:solidFill>
              <a:latin typeface="Hepta Slab"/>
              <a:ea typeface="Hepta Slab"/>
              <a:cs typeface="Hepta Slab"/>
              <a:sym typeface="Hepta Slab"/>
            </a:endParaRPr>
          </a:p>
        </p:txBody>
      </p:sp>
      <p:sp>
        <p:nvSpPr>
          <p:cNvPr id="1726" name="Google Shape;1726;p1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27" name="Google Shape;1727;p175"/>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1728" name="Google Shape;1728;p175"/>
          <p:cNvPicPr preferRelativeResize="0"/>
          <p:nvPr/>
        </p:nvPicPr>
        <p:blipFill>
          <a:blip r:embed="rId3">
            <a:alphaModFix/>
          </a:blip>
          <a:stretch>
            <a:fillRect/>
          </a:stretch>
        </p:blipFill>
        <p:spPr>
          <a:xfrm>
            <a:off x="3282975" y="2035825"/>
            <a:ext cx="5131550" cy="1681025"/>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32" name="Shape 1732"/>
        <p:cNvGrpSpPr/>
        <p:nvPr/>
      </p:nvGrpSpPr>
      <p:grpSpPr>
        <a:xfrm>
          <a:off x="0" y="0"/>
          <a:ext cx="0" cy="0"/>
          <a:chOff x="0" y="0"/>
          <a:chExt cx="0" cy="0"/>
        </a:xfrm>
      </p:grpSpPr>
      <p:sp>
        <p:nvSpPr>
          <p:cNvPr id="1733" name="Google Shape;1733;p176"/>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176"/>
          <p:cNvSpPr txBox="1"/>
          <p:nvPr>
            <p:ph type="ctrTitle"/>
          </p:nvPr>
        </p:nvSpPr>
        <p:spPr>
          <a:xfrm>
            <a:off x="663825" y="6138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Tens and Ones</a:t>
            </a:r>
            <a:endParaRPr b="0" sz="2800">
              <a:solidFill>
                <a:srgbClr val="595959"/>
              </a:solidFill>
              <a:latin typeface="Hepta Slab"/>
              <a:ea typeface="Hepta Slab"/>
              <a:cs typeface="Hepta Slab"/>
              <a:sym typeface="Hepta Slab"/>
            </a:endParaRPr>
          </a:p>
        </p:txBody>
      </p:sp>
      <p:sp>
        <p:nvSpPr>
          <p:cNvPr id="1735" name="Google Shape;1735;p17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36" name="Google Shape;1736;p176"/>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1737" name="Google Shape;1737;p176"/>
          <p:cNvPicPr preferRelativeResize="0"/>
          <p:nvPr/>
        </p:nvPicPr>
        <p:blipFill>
          <a:blip r:embed="rId3">
            <a:alphaModFix/>
          </a:blip>
          <a:stretch>
            <a:fillRect/>
          </a:stretch>
        </p:blipFill>
        <p:spPr>
          <a:xfrm>
            <a:off x="3382875" y="1828850"/>
            <a:ext cx="4429350" cy="1485797"/>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41" name="Shape 1741"/>
        <p:cNvGrpSpPr/>
        <p:nvPr/>
      </p:nvGrpSpPr>
      <p:grpSpPr>
        <a:xfrm>
          <a:off x="0" y="0"/>
          <a:ext cx="0" cy="0"/>
          <a:chOff x="0" y="0"/>
          <a:chExt cx="0" cy="0"/>
        </a:xfrm>
      </p:grpSpPr>
      <p:sp>
        <p:nvSpPr>
          <p:cNvPr id="1742" name="Google Shape;1742;p177"/>
          <p:cNvSpPr/>
          <p:nvPr/>
        </p:nvSpPr>
        <p:spPr>
          <a:xfrm rot="-567788">
            <a:off x="679914" y="1635171"/>
            <a:ext cx="2514547" cy="128507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177"/>
          <p:cNvSpPr txBox="1"/>
          <p:nvPr>
            <p:ph type="ctrTitle"/>
          </p:nvPr>
        </p:nvSpPr>
        <p:spPr>
          <a:xfrm>
            <a:off x="663825" y="6138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Tens and Ones</a:t>
            </a:r>
            <a:endParaRPr b="0" sz="2800">
              <a:solidFill>
                <a:srgbClr val="595959"/>
              </a:solidFill>
              <a:latin typeface="Hepta Slab"/>
              <a:ea typeface="Hepta Slab"/>
              <a:cs typeface="Hepta Slab"/>
              <a:sym typeface="Hepta Slab"/>
            </a:endParaRPr>
          </a:p>
        </p:txBody>
      </p:sp>
      <p:sp>
        <p:nvSpPr>
          <p:cNvPr id="1744" name="Google Shape;1744;p1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45" name="Google Shape;1745;p177"/>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dk2"/>
                </a:solidFill>
                <a:latin typeface="Caveat Brush"/>
                <a:ea typeface="Caveat Brush"/>
                <a:cs typeface="Caveat Brush"/>
                <a:sym typeface="Caveat Brush"/>
              </a:rPr>
              <a:t>Find the value of each expression mentally.</a:t>
            </a:r>
            <a:endParaRPr sz="1900">
              <a:solidFill>
                <a:schemeClr val="dk2"/>
              </a:solidFill>
              <a:latin typeface="Caveat Brush"/>
              <a:ea typeface="Caveat Brush"/>
              <a:cs typeface="Caveat Brush"/>
              <a:sym typeface="Caveat Brush"/>
            </a:endParaRPr>
          </a:p>
        </p:txBody>
      </p:sp>
      <p:pic>
        <p:nvPicPr>
          <p:cNvPr id="1746" name="Google Shape;1746;p177"/>
          <p:cNvPicPr preferRelativeResize="0"/>
          <p:nvPr/>
        </p:nvPicPr>
        <p:blipFill>
          <a:blip r:embed="rId3">
            <a:alphaModFix/>
          </a:blip>
          <a:stretch>
            <a:fillRect/>
          </a:stretch>
        </p:blipFill>
        <p:spPr>
          <a:xfrm>
            <a:off x="3435375" y="2088325"/>
            <a:ext cx="4708650" cy="1368793"/>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50" name="Shape 1750"/>
        <p:cNvGrpSpPr/>
        <p:nvPr/>
      </p:nvGrpSpPr>
      <p:grpSpPr>
        <a:xfrm>
          <a:off x="0" y="0"/>
          <a:ext cx="0" cy="0"/>
          <a:chOff x="0" y="0"/>
          <a:chExt cx="0" cy="0"/>
        </a:xfrm>
      </p:grpSpPr>
      <p:sp>
        <p:nvSpPr>
          <p:cNvPr id="1751" name="Google Shape;1751;p178"/>
          <p:cNvSpPr txBox="1"/>
          <p:nvPr>
            <p:ph type="ctrTitle"/>
          </p:nvPr>
        </p:nvSpPr>
        <p:spPr>
          <a:xfrm>
            <a:off x="4003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What’s the Time?</a:t>
            </a:r>
            <a:endParaRPr b="0" sz="2300">
              <a:solidFill>
                <a:srgbClr val="595959"/>
              </a:solidFill>
              <a:latin typeface="Hepta Slab"/>
              <a:ea typeface="Hepta Slab"/>
              <a:cs typeface="Hepta Slab"/>
              <a:sym typeface="Hepta Slab"/>
            </a:endParaRPr>
          </a:p>
        </p:txBody>
      </p:sp>
      <p:sp>
        <p:nvSpPr>
          <p:cNvPr id="1752" name="Google Shape;1752;p1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753" name="Google Shape;1753;p178"/>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p:txBody>
      </p:sp>
      <p:sp>
        <p:nvSpPr>
          <p:cNvPr id="1754" name="Google Shape;1754;p178"/>
          <p:cNvSpPr txBox="1"/>
          <p:nvPr/>
        </p:nvSpPr>
        <p:spPr>
          <a:xfrm>
            <a:off x="653025" y="1258875"/>
            <a:ext cx="7980600" cy="22386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From your pile of cards, take out 12:00, 12:30, 6:00, 6:30.</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What do these clocks have in common? How are they the same and different?</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What time does each clock show? How do you know?</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ctr">
              <a:spcBef>
                <a:spcPts val="1000"/>
              </a:spcBef>
              <a:spcAft>
                <a:spcPts val="1000"/>
              </a:spcAft>
              <a:buNone/>
            </a:pPr>
            <a:r>
              <a:rPr lang="en">
                <a:latin typeface="Quicksand"/>
                <a:ea typeface="Quicksand"/>
                <a:cs typeface="Quicksand"/>
                <a:sym typeface="Quicksand"/>
              </a:rPr>
              <a:t>You are going to play a game with your partner using all your cards. Hold up a clock card for your partner and cover up the written time. Your partner reads the time and you check what they say with the time on the card. Then switch roles.</a:t>
            </a:r>
            <a:endParaRPr>
              <a:latin typeface="Quicksand"/>
              <a:ea typeface="Quicksand"/>
              <a:cs typeface="Quicksand"/>
              <a:sym typeface="Quicksand"/>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58" name="Shape 1758"/>
        <p:cNvGrpSpPr/>
        <p:nvPr/>
      </p:nvGrpSpPr>
      <p:grpSpPr>
        <a:xfrm>
          <a:off x="0" y="0"/>
          <a:ext cx="0" cy="0"/>
          <a:chOff x="0" y="0"/>
          <a:chExt cx="0" cy="0"/>
        </a:xfrm>
      </p:grpSpPr>
      <p:sp>
        <p:nvSpPr>
          <p:cNvPr id="1759" name="Google Shape;1759;p179"/>
          <p:cNvSpPr txBox="1"/>
          <p:nvPr>
            <p:ph type="ctrTitle"/>
          </p:nvPr>
        </p:nvSpPr>
        <p:spPr>
          <a:xfrm>
            <a:off x="4003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What’s the Time, Again?</a:t>
            </a:r>
            <a:endParaRPr b="0" sz="2300">
              <a:solidFill>
                <a:srgbClr val="595959"/>
              </a:solidFill>
              <a:latin typeface="Hepta Slab"/>
              <a:ea typeface="Hepta Slab"/>
              <a:cs typeface="Hepta Slab"/>
              <a:sym typeface="Hepta Slab"/>
            </a:endParaRPr>
          </a:p>
        </p:txBody>
      </p:sp>
      <p:sp>
        <p:nvSpPr>
          <p:cNvPr id="1760" name="Google Shape;1760;p1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761" name="Google Shape;1761;p179"/>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p:txBody>
      </p:sp>
      <p:sp>
        <p:nvSpPr>
          <p:cNvPr id="1762" name="Google Shape;1762;p179"/>
          <p:cNvSpPr txBox="1"/>
          <p:nvPr/>
        </p:nvSpPr>
        <p:spPr>
          <a:xfrm>
            <a:off x="679275" y="1617163"/>
            <a:ext cx="4110000" cy="223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Diego says this clock shows 6:00. </a:t>
            </a:r>
            <a:endParaRPr sz="1800">
              <a:latin typeface="Quicksand"/>
              <a:ea typeface="Quicksand"/>
              <a:cs typeface="Quicksand"/>
              <a:sym typeface="Quicksand"/>
            </a:endParaRPr>
          </a:p>
          <a:p>
            <a:pPr indent="0" lvl="0" marL="0" rtl="0" algn="ctr">
              <a:spcBef>
                <a:spcPts val="1000"/>
              </a:spcBef>
              <a:spcAft>
                <a:spcPts val="0"/>
              </a:spcAft>
              <a:buNone/>
            </a:pPr>
            <a:r>
              <a:rPr lang="en" sz="1800">
                <a:latin typeface="Quicksand"/>
                <a:ea typeface="Quicksand"/>
                <a:cs typeface="Quicksand"/>
                <a:sym typeface="Quicksand"/>
              </a:rPr>
              <a:t>Priya says the clock shows 12:30. </a:t>
            </a:r>
            <a:endParaRPr sz="1800">
              <a:latin typeface="Quicksand"/>
              <a:ea typeface="Quicksand"/>
              <a:cs typeface="Quicksand"/>
              <a:sym typeface="Quicksand"/>
            </a:endParaRPr>
          </a:p>
          <a:p>
            <a:pPr indent="0" lvl="0" marL="0" rtl="0" algn="ctr">
              <a:spcBef>
                <a:spcPts val="1000"/>
              </a:spcBef>
              <a:spcAft>
                <a:spcPts val="0"/>
              </a:spcAft>
              <a:buNone/>
            </a:pPr>
            <a:r>
              <a:rPr lang="en" sz="1800">
                <a:latin typeface="Quicksand"/>
                <a:ea typeface="Quicksand"/>
                <a:cs typeface="Quicksand"/>
                <a:sym typeface="Quicksand"/>
              </a:rPr>
              <a:t>Who do you agree with? Why? </a:t>
            </a:r>
            <a:endParaRPr sz="1800">
              <a:latin typeface="Quicksand"/>
              <a:ea typeface="Quicksand"/>
              <a:cs typeface="Quicksand"/>
              <a:sym typeface="Quicksand"/>
            </a:endParaRPr>
          </a:p>
          <a:p>
            <a:pPr indent="0" lvl="0" marL="0" rtl="0" algn="ctr">
              <a:spcBef>
                <a:spcPts val="1000"/>
              </a:spcBef>
              <a:spcAft>
                <a:spcPts val="1000"/>
              </a:spcAft>
              <a:buNone/>
            </a:pPr>
            <a:r>
              <a:rPr lang="en" sz="1800">
                <a:latin typeface="Quicksand"/>
                <a:ea typeface="Quicksand"/>
                <a:cs typeface="Quicksand"/>
                <a:sym typeface="Quicksand"/>
              </a:rPr>
              <a:t>Explain your thinking.</a:t>
            </a:r>
            <a:endParaRPr sz="1800">
              <a:latin typeface="Quicksand"/>
              <a:ea typeface="Quicksand"/>
              <a:cs typeface="Quicksand"/>
              <a:sym typeface="Quicksand"/>
            </a:endParaRPr>
          </a:p>
        </p:txBody>
      </p:sp>
      <p:pic>
        <p:nvPicPr>
          <p:cNvPr id="1763" name="Google Shape;1763;p179"/>
          <p:cNvPicPr preferRelativeResize="0"/>
          <p:nvPr/>
        </p:nvPicPr>
        <p:blipFill>
          <a:blip r:embed="rId3">
            <a:alphaModFix/>
          </a:blip>
          <a:stretch>
            <a:fillRect/>
          </a:stretch>
        </p:blipFill>
        <p:spPr>
          <a:xfrm>
            <a:off x="5282825" y="1431725"/>
            <a:ext cx="3125300" cy="2609474"/>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67" name="Shape 1767"/>
        <p:cNvGrpSpPr/>
        <p:nvPr/>
      </p:nvGrpSpPr>
      <p:grpSpPr>
        <a:xfrm>
          <a:off x="0" y="0"/>
          <a:ext cx="0" cy="0"/>
          <a:chOff x="0" y="0"/>
          <a:chExt cx="0" cy="0"/>
        </a:xfrm>
      </p:grpSpPr>
      <p:sp>
        <p:nvSpPr>
          <p:cNvPr id="1768" name="Google Shape;1768;p180"/>
          <p:cNvSpPr txBox="1"/>
          <p:nvPr>
            <p:ph type="ctrTitle"/>
          </p:nvPr>
        </p:nvSpPr>
        <p:spPr>
          <a:xfrm>
            <a:off x="4003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What’s the Time, Again?</a:t>
            </a:r>
            <a:endParaRPr b="0" sz="2300">
              <a:solidFill>
                <a:srgbClr val="595959"/>
              </a:solidFill>
              <a:latin typeface="Hepta Slab"/>
              <a:ea typeface="Hepta Slab"/>
              <a:cs typeface="Hepta Slab"/>
              <a:sym typeface="Hepta Slab"/>
            </a:endParaRPr>
          </a:p>
        </p:txBody>
      </p:sp>
      <p:sp>
        <p:nvSpPr>
          <p:cNvPr id="1769" name="Google Shape;1769;p1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770" name="Google Shape;1770;p180"/>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p:txBody>
      </p:sp>
      <p:sp>
        <p:nvSpPr>
          <p:cNvPr id="1771" name="Google Shape;1771;p180"/>
          <p:cNvSpPr txBox="1"/>
          <p:nvPr/>
        </p:nvSpPr>
        <p:spPr>
          <a:xfrm>
            <a:off x="679275" y="1617163"/>
            <a:ext cx="4110000" cy="223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Why do you think Priya got mixed up? What could you say to help her revise her thinking?</a:t>
            </a:r>
            <a:endParaRPr sz="1800">
              <a:latin typeface="Quicksand"/>
              <a:ea typeface="Quicksand"/>
              <a:cs typeface="Quicksand"/>
              <a:sym typeface="Quicksand"/>
            </a:endParaRPr>
          </a:p>
          <a:p>
            <a:pPr indent="0" lvl="0" marL="0" rtl="0" algn="ctr">
              <a:spcBef>
                <a:spcPts val="1000"/>
              </a:spcBef>
              <a:spcAft>
                <a:spcPts val="0"/>
              </a:spcAft>
              <a:buNone/>
            </a:pPr>
            <a:r>
              <a:t/>
            </a:r>
            <a:endParaRPr sz="1800">
              <a:latin typeface="Quicksand"/>
              <a:ea typeface="Quicksand"/>
              <a:cs typeface="Quicksand"/>
              <a:sym typeface="Quicksand"/>
            </a:endParaRPr>
          </a:p>
          <a:p>
            <a:pPr indent="0" lvl="0" marL="0" rtl="0" algn="ctr">
              <a:spcBef>
                <a:spcPts val="1000"/>
              </a:spcBef>
              <a:spcAft>
                <a:spcPts val="0"/>
              </a:spcAft>
              <a:buNone/>
            </a:pPr>
            <a:r>
              <a:t/>
            </a:r>
            <a:endParaRPr sz="1800">
              <a:latin typeface="Quicksand"/>
              <a:ea typeface="Quicksand"/>
              <a:cs typeface="Quicksand"/>
              <a:sym typeface="Quicksand"/>
            </a:endParaRPr>
          </a:p>
          <a:p>
            <a:pPr indent="0" lvl="0" marL="0" rtl="0" algn="ctr">
              <a:spcBef>
                <a:spcPts val="1000"/>
              </a:spcBef>
              <a:spcAft>
                <a:spcPts val="1000"/>
              </a:spcAft>
              <a:buNone/>
            </a:pPr>
            <a:r>
              <a:rPr lang="en" sz="1800">
                <a:latin typeface="Quicksand"/>
                <a:ea typeface="Quicksand"/>
                <a:cs typeface="Quicksand"/>
                <a:sym typeface="Quicksand"/>
              </a:rPr>
              <a:t>On the blank clock, draw hands to show 12:30.</a:t>
            </a:r>
            <a:endParaRPr sz="1800">
              <a:latin typeface="Quicksand"/>
              <a:ea typeface="Quicksand"/>
              <a:cs typeface="Quicksand"/>
              <a:sym typeface="Quicksand"/>
            </a:endParaRPr>
          </a:p>
        </p:txBody>
      </p:sp>
      <p:pic>
        <p:nvPicPr>
          <p:cNvPr id="1772" name="Google Shape;1772;p180"/>
          <p:cNvPicPr preferRelativeResize="0"/>
          <p:nvPr/>
        </p:nvPicPr>
        <p:blipFill>
          <a:blip r:embed="rId3">
            <a:alphaModFix/>
          </a:blip>
          <a:stretch>
            <a:fillRect/>
          </a:stretch>
        </p:blipFill>
        <p:spPr>
          <a:xfrm>
            <a:off x="5768300" y="1523575"/>
            <a:ext cx="2579075" cy="2439025"/>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76" name="Shape 1776"/>
        <p:cNvGrpSpPr/>
        <p:nvPr/>
      </p:nvGrpSpPr>
      <p:grpSpPr>
        <a:xfrm>
          <a:off x="0" y="0"/>
          <a:ext cx="0" cy="0"/>
          <a:chOff x="0" y="0"/>
          <a:chExt cx="0" cy="0"/>
        </a:xfrm>
      </p:grpSpPr>
      <p:sp>
        <p:nvSpPr>
          <p:cNvPr id="1777" name="Google Shape;1777;p181"/>
          <p:cNvSpPr txBox="1"/>
          <p:nvPr>
            <p:ph type="ctrTitle"/>
          </p:nvPr>
        </p:nvSpPr>
        <p:spPr>
          <a:xfrm>
            <a:off x="40030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Sunday Schedule</a:t>
            </a:r>
            <a:endParaRPr b="0" sz="2300">
              <a:solidFill>
                <a:srgbClr val="595959"/>
              </a:solidFill>
              <a:latin typeface="Hepta Slab"/>
              <a:ea typeface="Hepta Slab"/>
              <a:cs typeface="Hepta Slab"/>
              <a:sym typeface="Hepta Slab"/>
            </a:endParaRPr>
          </a:p>
        </p:txBody>
      </p:sp>
      <p:sp>
        <p:nvSpPr>
          <p:cNvPr id="1778" name="Google Shape;1778;p1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779" name="Google Shape;1779;p181"/>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p:txBody>
      </p:sp>
      <p:sp>
        <p:nvSpPr>
          <p:cNvPr id="1780" name="Google Shape;1780;p181"/>
          <p:cNvSpPr txBox="1"/>
          <p:nvPr/>
        </p:nvSpPr>
        <p:spPr>
          <a:xfrm>
            <a:off x="692400" y="997188"/>
            <a:ext cx="7416600" cy="52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1800">
                <a:latin typeface="Quicksand"/>
                <a:ea typeface="Quicksand"/>
                <a:cs typeface="Quicksand"/>
                <a:sym typeface="Quicksand"/>
              </a:rPr>
              <a:t>Fill in the blanks to show your ideal Sunday schedule.</a:t>
            </a:r>
            <a:endParaRPr sz="1800">
              <a:latin typeface="Quicksand"/>
              <a:ea typeface="Quicksand"/>
              <a:cs typeface="Quicksand"/>
              <a:sym typeface="Quicksand"/>
            </a:endParaRPr>
          </a:p>
        </p:txBody>
      </p:sp>
      <p:pic>
        <p:nvPicPr>
          <p:cNvPr id="1781" name="Google Shape;1781;p181"/>
          <p:cNvPicPr preferRelativeResize="0"/>
          <p:nvPr/>
        </p:nvPicPr>
        <p:blipFill>
          <a:blip r:embed="rId3">
            <a:alphaModFix/>
          </a:blip>
          <a:stretch>
            <a:fillRect/>
          </a:stretch>
        </p:blipFill>
        <p:spPr>
          <a:xfrm>
            <a:off x="1652562" y="1518899"/>
            <a:ext cx="2774875" cy="3129600"/>
          </a:xfrm>
          <a:prstGeom prst="rect">
            <a:avLst/>
          </a:prstGeom>
          <a:noFill/>
          <a:ln>
            <a:noFill/>
          </a:ln>
        </p:spPr>
      </p:pic>
      <p:pic>
        <p:nvPicPr>
          <p:cNvPr id="1782" name="Google Shape;1782;p181"/>
          <p:cNvPicPr preferRelativeResize="0"/>
          <p:nvPr/>
        </p:nvPicPr>
        <p:blipFill>
          <a:blip r:embed="rId4">
            <a:alphaModFix/>
          </a:blip>
          <a:stretch>
            <a:fillRect/>
          </a:stretch>
        </p:blipFill>
        <p:spPr>
          <a:xfrm>
            <a:off x="4881603" y="1722222"/>
            <a:ext cx="2861525" cy="2396275"/>
          </a:xfrm>
          <a:prstGeom prst="rect">
            <a:avLst/>
          </a:prstGeom>
          <a:noFill/>
          <a:ln>
            <a:noFill/>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86" name="Shape 1786"/>
        <p:cNvGrpSpPr/>
        <p:nvPr/>
      </p:nvGrpSpPr>
      <p:grpSpPr>
        <a:xfrm>
          <a:off x="0" y="0"/>
          <a:ext cx="0" cy="0"/>
          <a:chOff x="0" y="0"/>
          <a:chExt cx="0" cy="0"/>
        </a:xfrm>
      </p:grpSpPr>
      <p:sp>
        <p:nvSpPr>
          <p:cNvPr id="1787" name="Google Shape;1787;p18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788" name="Google Shape;1788;p182"/>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789" name="Google Shape;1789;p18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1790" name="Google Shape;1790;p182"/>
          <p:cNvPicPr preferRelativeResize="0"/>
          <p:nvPr/>
        </p:nvPicPr>
        <p:blipFill>
          <a:blip r:embed="rId3">
            <a:alphaModFix/>
          </a:blip>
          <a:stretch>
            <a:fillRect/>
          </a:stretch>
        </p:blipFill>
        <p:spPr>
          <a:xfrm>
            <a:off x="5710550" y="2674276"/>
            <a:ext cx="2091375" cy="1850436"/>
          </a:xfrm>
          <a:prstGeom prst="rect">
            <a:avLst/>
          </a:prstGeom>
          <a:noFill/>
          <a:ln>
            <a:noFill/>
          </a:ln>
        </p:spPr>
      </p:pic>
      <p:grpSp>
        <p:nvGrpSpPr>
          <p:cNvPr id="1791" name="Google Shape;1791;p182"/>
          <p:cNvGrpSpPr/>
          <p:nvPr/>
        </p:nvGrpSpPr>
        <p:grpSpPr>
          <a:xfrm>
            <a:off x="1115265" y="1347352"/>
            <a:ext cx="4059562" cy="2300213"/>
            <a:chOff x="994067" y="1577524"/>
            <a:chExt cx="1757082" cy="2040281"/>
          </a:xfrm>
        </p:grpSpPr>
        <p:sp>
          <p:nvSpPr>
            <p:cNvPr id="1792" name="Google Shape;1792;p182"/>
            <p:cNvSpPr/>
            <p:nvPr/>
          </p:nvSpPr>
          <p:spPr>
            <a:xfrm flipH="1">
              <a:off x="994067" y="1577524"/>
              <a:ext cx="1757082" cy="204028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182"/>
            <p:cNvSpPr txBox="1"/>
            <p:nvPr/>
          </p:nvSpPr>
          <p:spPr>
            <a:xfrm>
              <a:off x="1215881" y="1915894"/>
              <a:ext cx="13833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t>In this unit, we studied shapes, split shapes into equal parts, and learned to tell time. What did you like best in this unit? Why?</a:t>
              </a:r>
              <a:endParaRPr sz="1700"/>
            </a:p>
          </p:txBody>
        </p:sp>
      </p:gr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797" name="Shape 1797"/>
        <p:cNvGrpSpPr/>
        <p:nvPr/>
      </p:nvGrpSpPr>
      <p:grpSpPr>
        <a:xfrm>
          <a:off x="0" y="0"/>
          <a:ext cx="0" cy="0"/>
          <a:chOff x="0" y="0"/>
          <a:chExt cx="0" cy="0"/>
        </a:xfrm>
      </p:grpSpPr>
      <p:sp>
        <p:nvSpPr>
          <p:cNvPr id="1798" name="Google Shape;1798;p18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799" name="Google Shape;1799;p18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800" name="Google Shape;1800;p18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801" name="Google Shape;1801;p183"/>
          <p:cNvSpPr txBox="1"/>
          <p:nvPr/>
        </p:nvSpPr>
        <p:spPr>
          <a:xfrm>
            <a:off x="1229875" y="2676775"/>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802" name="Google Shape;1802;p183"/>
          <p:cNvSpPr txBox="1"/>
          <p:nvPr/>
        </p:nvSpPr>
        <p:spPr>
          <a:xfrm>
            <a:off x="2625300" y="356500"/>
            <a:ext cx="36756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Hepta Slab"/>
                <a:ea typeface="Hepta Slab"/>
                <a:cs typeface="Hepta Slab"/>
                <a:sym typeface="Hepta Slab"/>
              </a:rPr>
              <a:t>Lesson 16 Summary</a:t>
            </a:r>
            <a:endParaRPr sz="2500">
              <a:latin typeface="Hepta Slab"/>
              <a:ea typeface="Hepta Slab"/>
              <a:cs typeface="Hepta Slab"/>
              <a:sym typeface="Hepta Slab"/>
            </a:endParaRPr>
          </a:p>
        </p:txBody>
      </p:sp>
      <p:sp>
        <p:nvSpPr>
          <p:cNvPr id="1803" name="Google Shape;1803;p183"/>
          <p:cNvSpPr txBox="1"/>
          <p:nvPr/>
        </p:nvSpPr>
        <p:spPr>
          <a:xfrm>
            <a:off x="567925" y="953700"/>
            <a:ext cx="8444100" cy="280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Quicksand"/>
                <a:ea typeface="Quicksand"/>
                <a:cs typeface="Quicksand"/>
                <a:sym typeface="Quicksand"/>
              </a:rPr>
              <a:t>We learned how to tell time to the hour and half hour. We learned when the minute hand points to the 12, the hour hand points to a number. We say “___ o’clock.”</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We learned when the minute hand has gone half way around the clock and points to the 6, the hour hand points between 2 numbers. We say “half past ___.”</a:t>
            </a:r>
            <a:endParaRPr sz="1700">
              <a:latin typeface="Quicksand"/>
              <a:ea typeface="Quicksand"/>
              <a:cs typeface="Quicksand"/>
              <a:sym typeface="Quicksand"/>
            </a:endParaRPr>
          </a:p>
          <a:p>
            <a:pPr indent="0" lvl="0" marL="1371600" rtl="0" algn="l">
              <a:spcBef>
                <a:spcPts val="0"/>
              </a:spcBef>
              <a:spcAft>
                <a:spcPts val="0"/>
              </a:spcAft>
              <a:buNone/>
            </a:pPr>
            <a:r>
              <a:t/>
            </a:r>
            <a:endParaRPr sz="1700">
              <a:latin typeface="Quicksand"/>
              <a:ea typeface="Quicksand"/>
              <a:cs typeface="Quicksand"/>
              <a:sym typeface="Quicksand"/>
            </a:endParaRPr>
          </a:p>
        </p:txBody>
      </p:sp>
      <p:pic>
        <p:nvPicPr>
          <p:cNvPr id="1804" name="Google Shape;1804;p183"/>
          <p:cNvPicPr preferRelativeResize="0"/>
          <p:nvPr/>
        </p:nvPicPr>
        <p:blipFill>
          <a:blip r:embed="rId3">
            <a:alphaModFix/>
          </a:blip>
          <a:stretch>
            <a:fillRect/>
          </a:stretch>
        </p:blipFill>
        <p:spPr>
          <a:xfrm>
            <a:off x="3615072" y="1705500"/>
            <a:ext cx="2126981" cy="1063500"/>
          </a:xfrm>
          <a:prstGeom prst="rect">
            <a:avLst/>
          </a:prstGeom>
          <a:noFill/>
          <a:ln>
            <a:noFill/>
          </a:ln>
        </p:spPr>
      </p:pic>
      <p:pic>
        <p:nvPicPr>
          <p:cNvPr id="1805" name="Google Shape;1805;p183"/>
          <p:cNvPicPr preferRelativeResize="0"/>
          <p:nvPr/>
        </p:nvPicPr>
        <p:blipFill>
          <a:blip r:embed="rId4">
            <a:alphaModFix/>
          </a:blip>
          <a:stretch>
            <a:fillRect/>
          </a:stretch>
        </p:blipFill>
        <p:spPr>
          <a:xfrm>
            <a:off x="3622774" y="3482999"/>
            <a:ext cx="2111580" cy="1063500"/>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809" name="Shape 1809"/>
        <p:cNvGrpSpPr/>
        <p:nvPr/>
      </p:nvGrpSpPr>
      <p:grpSpPr>
        <a:xfrm>
          <a:off x="0" y="0"/>
          <a:ext cx="0" cy="0"/>
          <a:chOff x="0" y="0"/>
          <a:chExt cx="0" cy="0"/>
        </a:xfrm>
      </p:grpSpPr>
      <p:sp>
        <p:nvSpPr>
          <p:cNvPr id="1810" name="Google Shape;1810;p18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811" name="Google Shape;1811;p184"/>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812" name="Google Shape;1812;p184"/>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813" name="Google Shape;1813;p184"/>
          <p:cNvSpPr txBox="1"/>
          <p:nvPr/>
        </p:nvSpPr>
        <p:spPr>
          <a:xfrm>
            <a:off x="1229875" y="2676775"/>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814" name="Google Shape;1814;p184"/>
          <p:cNvSpPr txBox="1"/>
          <p:nvPr/>
        </p:nvSpPr>
        <p:spPr>
          <a:xfrm>
            <a:off x="2625300" y="356500"/>
            <a:ext cx="36756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Hepta Slab"/>
                <a:ea typeface="Hepta Slab"/>
                <a:cs typeface="Hepta Slab"/>
                <a:sym typeface="Hepta Slab"/>
              </a:rPr>
              <a:t>Lesson 16 Summary</a:t>
            </a:r>
            <a:endParaRPr sz="2500">
              <a:latin typeface="Hepta Slab"/>
              <a:ea typeface="Hepta Slab"/>
              <a:cs typeface="Hepta Slab"/>
              <a:sym typeface="Hepta Slab"/>
            </a:endParaRPr>
          </a:p>
        </p:txBody>
      </p:sp>
      <p:sp>
        <p:nvSpPr>
          <p:cNvPr id="1815" name="Google Shape;1815;p184"/>
          <p:cNvSpPr txBox="1"/>
          <p:nvPr/>
        </p:nvSpPr>
        <p:spPr>
          <a:xfrm>
            <a:off x="241050" y="978400"/>
            <a:ext cx="84441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We learned how to write time.</a:t>
            </a:r>
            <a:endParaRPr sz="1700">
              <a:latin typeface="Quicksand"/>
              <a:ea typeface="Quicksand"/>
              <a:cs typeface="Quicksand"/>
              <a:sym typeface="Quicksand"/>
            </a:endParaRPr>
          </a:p>
        </p:txBody>
      </p:sp>
      <p:pic>
        <p:nvPicPr>
          <p:cNvPr id="1816" name="Google Shape;1816;p184"/>
          <p:cNvPicPr preferRelativeResize="0"/>
          <p:nvPr/>
        </p:nvPicPr>
        <p:blipFill>
          <a:blip r:embed="rId3">
            <a:alphaModFix/>
          </a:blip>
          <a:stretch>
            <a:fillRect/>
          </a:stretch>
        </p:blipFill>
        <p:spPr>
          <a:xfrm>
            <a:off x="2391413" y="1807225"/>
            <a:ext cx="4143375" cy="2076450"/>
          </a:xfrm>
          <a:prstGeom prst="rect">
            <a:avLst/>
          </a:prstGeom>
          <a:noFill/>
          <a:ln>
            <a:noFill/>
          </a:ln>
        </p:spPr>
      </p:pic>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820" name="Shape 1820"/>
        <p:cNvGrpSpPr/>
        <p:nvPr/>
      </p:nvGrpSpPr>
      <p:grpSpPr>
        <a:xfrm>
          <a:off x="0" y="0"/>
          <a:ext cx="0" cy="0"/>
          <a:chOff x="0" y="0"/>
          <a:chExt cx="0" cy="0"/>
        </a:xfrm>
      </p:grpSpPr>
      <p:sp>
        <p:nvSpPr>
          <p:cNvPr id="1821" name="Google Shape;1821;p185"/>
          <p:cNvSpPr txBox="1"/>
          <p:nvPr>
            <p:ph type="ctrTitle"/>
          </p:nvPr>
        </p:nvSpPr>
        <p:spPr>
          <a:xfrm>
            <a:off x="523800" y="1554600"/>
            <a:ext cx="82845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Center Day 3</a:t>
            </a:r>
            <a:endParaRPr sz="4000">
              <a:solidFill>
                <a:srgbClr val="434343"/>
              </a:solidFill>
              <a:latin typeface="Hepta Slab"/>
              <a:ea typeface="Hepta Slab"/>
              <a:cs typeface="Hepta Slab"/>
              <a:sym typeface="Hepta Slab"/>
            </a:endParaRPr>
          </a:p>
        </p:txBody>
      </p:sp>
      <p:sp>
        <p:nvSpPr>
          <p:cNvPr id="1822" name="Google Shape;1822;p185"/>
          <p:cNvSpPr txBox="1"/>
          <p:nvPr/>
        </p:nvSpPr>
        <p:spPr>
          <a:xfrm>
            <a:off x="2636050" y="2292600"/>
            <a:ext cx="45435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tell time in hours and half hours.</a:t>
            </a:r>
            <a:endParaRPr>
              <a:latin typeface="Quicksand"/>
              <a:ea typeface="Quicksand"/>
              <a:cs typeface="Quicksand"/>
              <a:sym typeface="Quicksand"/>
            </a:endParaRPr>
          </a:p>
        </p:txBody>
      </p:sp>
      <p:sp>
        <p:nvSpPr>
          <p:cNvPr id="1823" name="Google Shape;1823;p185"/>
          <p:cNvSpPr/>
          <p:nvPr/>
        </p:nvSpPr>
        <p:spPr>
          <a:xfrm>
            <a:off x="2821052" y="2292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18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1.G.A.2, 1.MD.B.3</a:t>
            </a:r>
            <a:endParaRPr sz="1100">
              <a:latin typeface="Quicksand"/>
              <a:ea typeface="Quicksand"/>
              <a:cs typeface="Quicksand"/>
              <a:sym typeface="Quicksand"/>
            </a:endParaRPr>
          </a:p>
        </p:txBody>
      </p:sp>
      <p:sp>
        <p:nvSpPr>
          <p:cNvPr id="1825" name="Google Shape;1825;p18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29" name="Shape 1829"/>
        <p:cNvGrpSpPr/>
        <p:nvPr/>
      </p:nvGrpSpPr>
      <p:grpSpPr>
        <a:xfrm>
          <a:off x="0" y="0"/>
          <a:ext cx="0" cy="0"/>
          <a:chOff x="0" y="0"/>
          <a:chExt cx="0" cy="0"/>
        </a:xfrm>
      </p:grpSpPr>
      <p:sp>
        <p:nvSpPr>
          <p:cNvPr id="1830" name="Google Shape;1830;p186"/>
          <p:cNvSpPr txBox="1"/>
          <p:nvPr>
            <p:ph type="ctrTitle"/>
          </p:nvPr>
        </p:nvSpPr>
        <p:spPr>
          <a:xfrm>
            <a:off x="335025" y="658750"/>
            <a:ext cx="78090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Which One Doesn’t Belong: </a:t>
            </a:r>
            <a:endParaRPr sz="27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700">
                <a:solidFill>
                  <a:srgbClr val="595959"/>
                </a:solidFill>
                <a:latin typeface="Hepta Slab"/>
                <a:ea typeface="Hepta Slab"/>
                <a:cs typeface="Hepta Slab"/>
                <a:sym typeface="Hepta Slab"/>
              </a:rPr>
              <a:t>Clocks</a:t>
            </a:r>
            <a:endParaRPr b="0" sz="2700">
              <a:solidFill>
                <a:srgbClr val="595959"/>
              </a:solidFill>
              <a:latin typeface="Hepta Slab"/>
              <a:ea typeface="Hepta Slab"/>
              <a:cs typeface="Hepta Slab"/>
              <a:sym typeface="Hepta Slab"/>
            </a:endParaRPr>
          </a:p>
        </p:txBody>
      </p:sp>
      <p:sp>
        <p:nvSpPr>
          <p:cNvPr id="1831" name="Google Shape;1831;p1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32" name="Google Shape;1832;p186"/>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600">
              <a:solidFill>
                <a:srgbClr val="0097A7"/>
              </a:solidFill>
              <a:latin typeface="Caveat Brush"/>
              <a:ea typeface="Caveat Brush"/>
              <a:cs typeface="Caveat Brush"/>
              <a:sym typeface="Caveat Brush"/>
            </a:endParaRPr>
          </a:p>
        </p:txBody>
      </p:sp>
      <p:sp>
        <p:nvSpPr>
          <p:cNvPr id="1833" name="Google Shape;1833;p186"/>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186"/>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Which one doesn’t belong?</a:t>
            </a:r>
            <a:endParaRPr b="1" sz="1900">
              <a:solidFill>
                <a:srgbClr val="434343"/>
              </a:solidFill>
              <a:latin typeface="Caveat Brush"/>
              <a:ea typeface="Caveat Brush"/>
              <a:cs typeface="Caveat Brush"/>
              <a:sym typeface="Caveat Brush"/>
            </a:endParaRPr>
          </a:p>
        </p:txBody>
      </p:sp>
      <p:pic>
        <p:nvPicPr>
          <p:cNvPr id="1835" name="Google Shape;1835;p186"/>
          <p:cNvPicPr preferRelativeResize="0"/>
          <p:nvPr/>
        </p:nvPicPr>
        <p:blipFill>
          <a:blip r:embed="rId3">
            <a:alphaModFix/>
          </a:blip>
          <a:stretch>
            <a:fillRect/>
          </a:stretch>
        </p:blipFill>
        <p:spPr>
          <a:xfrm>
            <a:off x="3533826" y="1600175"/>
            <a:ext cx="3289199" cy="2742175"/>
          </a:xfrm>
          <a:prstGeom prst="rect">
            <a:avLst/>
          </a:prstGeom>
          <a:noFill/>
          <a:ln>
            <a:noFill/>
          </a:ln>
        </p:spPr>
      </p:pic>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39" name="Shape 1839"/>
        <p:cNvGrpSpPr/>
        <p:nvPr/>
      </p:nvGrpSpPr>
      <p:grpSpPr>
        <a:xfrm>
          <a:off x="0" y="0"/>
          <a:ext cx="0" cy="0"/>
          <a:chOff x="0" y="0"/>
          <a:chExt cx="0" cy="0"/>
        </a:xfrm>
      </p:grpSpPr>
      <p:sp>
        <p:nvSpPr>
          <p:cNvPr id="1840" name="Google Shape;1840;p187"/>
          <p:cNvSpPr txBox="1"/>
          <p:nvPr>
            <p:ph type="ctrTitle"/>
          </p:nvPr>
        </p:nvSpPr>
        <p:spPr>
          <a:xfrm>
            <a:off x="448700" y="436009"/>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Introduce What Time Is It?</a:t>
            </a:r>
            <a:endParaRPr b="0" sz="3000">
              <a:solidFill>
                <a:srgbClr val="434343"/>
              </a:solidFill>
              <a:latin typeface="Hepta Slab"/>
              <a:ea typeface="Hepta Slab"/>
              <a:cs typeface="Hepta Slab"/>
              <a:sym typeface="Hepta Slab"/>
            </a:endParaRPr>
          </a:p>
        </p:txBody>
      </p:sp>
      <p:sp>
        <p:nvSpPr>
          <p:cNvPr id="1841" name="Google Shape;1841;p1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842" name="Google Shape;1842;p187"/>
          <p:cNvSpPr txBox="1"/>
          <p:nvPr/>
        </p:nvSpPr>
        <p:spPr>
          <a:xfrm>
            <a:off x="383100" y="1550400"/>
            <a:ext cx="8377800" cy="2324100"/>
          </a:xfrm>
          <a:prstGeom prst="rect">
            <a:avLst/>
          </a:prstGeom>
          <a:noFill/>
          <a:ln>
            <a:noFill/>
          </a:ln>
        </p:spPr>
        <p:txBody>
          <a:bodyPr anchorCtr="0" anchor="t" bIns="91425" lIns="91425" spcFirstLastPara="1" rIns="91425" wrap="square" tIns="91425">
            <a:spAutoFit/>
          </a:bodyPr>
          <a:lstStyle/>
          <a:p>
            <a:pPr indent="-349250" lvl="0" marL="457200" rtl="0" algn="l">
              <a:spcBef>
                <a:spcPts val="0"/>
              </a:spcBef>
              <a:spcAft>
                <a:spcPts val="0"/>
              </a:spcAft>
              <a:buSzPts val="1900"/>
              <a:buFont typeface="Quicksand"/>
              <a:buChar char="●"/>
            </a:pPr>
            <a:r>
              <a:rPr lang="en" sz="1900">
                <a:latin typeface="Quicksand"/>
                <a:ea typeface="Quicksand"/>
                <a:cs typeface="Quicksand"/>
                <a:sym typeface="Quicksand"/>
              </a:rPr>
              <a:t>You and your partner are going to take turns showing a card with the written time covered. </a:t>
            </a:r>
            <a:endParaRPr sz="1900">
              <a:latin typeface="Quicksand"/>
              <a:ea typeface="Quicksand"/>
              <a:cs typeface="Quicksand"/>
              <a:sym typeface="Quicksand"/>
            </a:endParaRPr>
          </a:p>
          <a:p>
            <a:pPr indent="-349250" lvl="0" marL="457200" rtl="0" algn="l">
              <a:spcBef>
                <a:spcPts val="1000"/>
              </a:spcBef>
              <a:spcAft>
                <a:spcPts val="0"/>
              </a:spcAft>
              <a:buSzPts val="1900"/>
              <a:buFont typeface="Quicksand"/>
              <a:buChar char="●"/>
            </a:pPr>
            <a:r>
              <a:rPr lang="en" sz="1900">
                <a:latin typeface="Quicksand"/>
                <a:ea typeface="Quicksand"/>
                <a:cs typeface="Quicksand"/>
                <a:sym typeface="Quicksand"/>
              </a:rPr>
              <a:t>If your partner says the correct time, they get to keep the card and add it to their pile. </a:t>
            </a:r>
            <a:endParaRPr sz="1900">
              <a:latin typeface="Quicksand"/>
              <a:ea typeface="Quicksand"/>
              <a:cs typeface="Quicksand"/>
              <a:sym typeface="Quicksand"/>
            </a:endParaRPr>
          </a:p>
          <a:p>
            <a:pPr indent="-349250" lvl="0" marL="457200" rtl="0" algn="l">
              <a:spcBef>
                <a:spcPts val="1000"/>
              </a:spcBef>
              <a:spcAft>
                <a:spcPts val="0"/>
              </a:spcAft>
              <a:buSzPts val="1900"/>
              <a:buFont typeface="Quicksand"/>
              <a:buChar char="●"/>
            </a:pPr>
            <a:r>
              <a:rPr lang="en" sz="1900">
                <a:latin typeface="Quicksand"/>
                <a:ea typeface="Quicksand"/>
                <a:cs typeface="Quicksand"/>
                <a:sym typeface="Quicksand"/>
              </a:rPr>
              <a:t>If your partner does not say the correct time, you keep it in your pile. </a:t>
            </a:r>
            <a:endParaRPr sz="1900">
              <a:latin typeface="Quicksand"/>
              <a:ea typeface="Quicksand"/>
              <a:cs typeface="Quicksand"/>
              <a:sym typeface="Quicksand"/>
            </a:endParaRPr>
          </a:p>
          <a:p>
            <a:pPr indent="-349250" lvl="0" marL="457200" rtl="0" algn="l">
              <a:spcBef>
                <a:spcPts val="1000"/>
              </a:spcBef>
              <a:spcAft>
                <a:spcPts val="1000"/>
              </a:spcAft>
              <a:buSzPts val="1900"/>
              <a:buFont typeface="Quicksand"/>
              <a:buChar char="●"/>
            </a:pPr>
            <a:r>
              <a:rPr lang="en" sz="1900">
                <a:latin typeface="Quicksand"/>
                <a:ea typeface="Quicksand"/>
                <a:cs typeface="Quicksand"/>
                <a:sym typeface="Quicksand"/>
              </a:rPr>
              <a:t>At the end, the partner with the most cards wins.</a:t>
            </a:r>
            <a:endParaRPr sz="1900">
              <a:latin typeface="Quicksand"/>
              <a:ea typeface="Quicksand"/>
              <a:cs typeface="Quicksand"/>
              <a:sym typeface="Quicksand"/>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46" name="Shape 1846"/>
        <p:cNvGrpSpPr/>
        <p:nvPr/>
      </p:nvGrpSpPr>
      <p:grpSpPr>
        <a:xfrm>
          <a:off x="0" y="0"/>
          <a:ext cx="0" cy="0"/>
          <a:chOff x="0" y="0"/>
          <a:chExt cx="0" cy="0"/>
        </a:xfrm>
      </p:grpSpPr>
      <p:sp>
        <p:nvSpPr>
          <p:cNvPr id="1847" name="Google Shape;1847;p188"/>
          <p:cNvSpPr txBox="1"/>
          <p:nvPr>
            <p:ph type="ctrTitle"/>
          </p:nvPr>
        </p:nvSpPr>
        <p:spPr>
          <a:xfrm>
            <a:off x="403175" y="383509"/>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Centers: Choice Time</a:t>
            </a:r>
            <a:endParaRPr b="0" sz="3000">
              <a:solidFill>
                <a:srgbClr val="434343"/>
              </a:solidFill>
              <a:latin typeface="Hepta Slab"/>
              <a:ea typeface="Hepta Slab"/>
              <a:cs typeface="Hepta Slab"/>
              <a:sym typeface="Hepta Slab"/>
            </a:endParaRPr>
          </a:p>
        </p:txBody>
      </p:sp>
      <p:sp>
        <p:nvSpPr>
          <p:cNvPr id="1848" name="Google Shape;1848;p1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49" name="Google Shape;1849;p188"/>
          <p:cNvSpPr txBox="1"/>
          <p:nvPr/>
        </p:nvSpPr>
        <p:spPr>
          <a:xfrm>
            <a:off x="564200" y="1430200"/>
            <a:ext cx="2663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Get to 95</a:t>
            </a:r>
            <a:endParaRPr sz="1600">
              <a:latin typeface="Quicksand"/>
              <a:ea typeface="Quicksand"/>
              <a:cs typeface="Quicksand"/>
              <a:sym typeface="Quicksand"/>
            </a:endParaRPr>
          </a:p>
        </p:txBody>
      </p:sp>
      <p:sp>
        <p:nvSpPr>
          <p:cNvPr id="1850" name="Google Shape;1850;p188"/>
          <p:cNvSpPr txBox="1"/>
          <p:nvPr/>
        </p:nvSpPr>
        <p:spPr>
          <a:xfrm>
            <a:off x="5511875" y="1430200"/>
            <a:ext cx="2663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Measuring Length</a:t>
            </a:r>
            <a:endParaRPr sz="1600">
              <a:latin typeface="Quicksand"/>
              <a:ea typeface="Quicksand"/>
              <a:cs typeface="Quicksand"/>
              <a:sym typeface="Quicksand"/>
            </a:endParaRPr>
          </a:p>
        </p:txBody>
      </p:sp>
      <p:sp>
        <p:nvSpPr>
          <p:cNvPr id="1851" name="Google Shape;1851;p188"/>
          <p:cNvSpPr txBox="1"/>
          <p:nvPr/>
        </p:nvSpPr>
        <p:spPr>
          <a:xfrm>
            <a:off x="3122050" y="2894725"/>
            <a:ext cx="2663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Quicksand"/>
                <a:ea typeface="Quicksand"/>
                <a:cs typeface="Quicksand"/>
                <a:sym typeface="Quicksand"/>
              </a:rPr>
              <a:t>Split the Shapes</a:t>
            </a:r>
            <a:endParaRPr sz="1600">
              <a:latin typeface="Quicksand"/>
              <a:ea typeface="Quicksand"/>
              <a:cs typeface="Quicksand"/>
              <a:sym typeface="Quicksand"/>
            </a:endParaRPr>
          </a:p>
        </p:txBody>
      </p:sp>
      <p:pic>
        <p:nvPicPr>
          <p:cNvPr id="1852" name="Google Shape;1852;p188"/>
          <p:cNvPicPr preferRelativeResize="0"/>
          <p:nvPr/>
        </p:nvPicPr>
        <p:blipFill>
          <a:blip r:embed="rId3">
            <a:alphaModFix/>
          </a:blip>
          <a:stretch>
            <a:fillRect/>
          </a:stretch>
        </p:blipFill>
        <p:spPr>
          <a:xfrm>
            <a:off x="2867988" y="3451975"/>
            <a:ext cx="3171825" cy="895350"/>
          </a:xfrm>
          <a:prstGeom prst="rect">
            <a:avLst/>
          </a:prstGeom>
          <a:noFill/>
          <a:ln>
            <a:noFill/>
          </a:ln>
        </p:spPr>
      </p:pic>
      <p:pic>
        <p:nvPicPr>
          <p:cNvPr id="1853" name="Google Shape;1853;p188"/>
          <p:cNvPicPr preferRelativeResize="0"/>
          <p:nvPr/>
        </p:nvPicPr>
        <p:blipFill>
          <a:blip r:embed="rId4">
            <a:alphaModFix/>
          </a:blip>
          <a:stretch>
            <a:fillRect/>
          </a:stretch>
        </p:blipFill>
        <p:spPr>
          <a:xfrm>
            <a:off x="1250323" y="1948075"/>
            <a:ext cx="1291450" cy="1056650"/>
          </a:xfrm>
          <a:prstGeom prst="rect">
            <a:avLst/>
          </a:prstGeom>
          <a:noFill/>
          <a:ln>
            <a:noFill/>
          </a:ln>
        </p:spPr>
      </p:pic>
      <p:pic>
        <p:nvPicPr>
          <p:cNvPr id="1854" name="Google Shape;1854;p188"/>
          <p:cNvPicPr preferRelativeResize="0"/>
          <p:nvPr/>
        </p:nvPicPr>
        <p:blipFill>
          <a:blip r:embed="rId5">
            <a:alphaModFix/>
          </a:blip>
          <a:stretch>
            <a:fillRect/>
          </a:stretch>
        </p:blipFill>
        <p:spPr>
          <a:xfrm>
            <a:off x="5785738" y="1899363"/>
            <a:ext cx="2533650" cy="762000"/>
          </a:xfrm>
          <a:prstGeom prst="rect">
            <a:avLst/>
          </a:prstGeom>
          <a:noFill/>
          <a:ln>
            <a:noFill/>
          </a:ln>
        </p:spPr>
      </p:pic>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58" name="Shape 1858"/>
        <p:cNvGrpSpPr/>
        <p:nvPr/>
      </p:nvGrpSpPr>
      <p:grpSpPr>
        <a:xfrm>
          <a:off x="0" y="0"/>
          <a:ext cx="0" cy="0"/>
          <a:chOff x="0" y="0"/>
          <a:chExt cx="0" cy="0"/>
        </a:xfrm>
      </p:grpSpPr>
      <p:sp>
        <p:nvSpPr>
          <p:cNvPr id="1859" name="Google Shape;1859;p18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860" name="Google Shape;1860;p189"/>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861" name="Google Shape;1861;p189"/>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862" name="Google Shape;1862;p189"/>
          <p:cNvSpPr txBox="1"/>
          <p:nvPr/>
        </p:nvSpPr>
        <p:spPr>
          <a:xfrm>
            <a:off x="1229875" y="2676775"/>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863" name="Google Shape;1863;p189"/>
          <p:cNvPicPr preferRelativeResize="0"/>
          <p:nvPr/>
        </p:nvPicPr>
        <p:blipFill>
          <a:blip r:embed="rId3">
            <a:alphaModFix/>
          </a:blip>
          <a:stretch>
            <a:fillRect/>
          </a:stretch>
        </p:blipFill>
        <p:spPr>
          <a:xfrm>
            <a:off x="1754875" y="2817647"/>
            <a:ext cx="2008500" cy="1777115"/>
          </a:xfrm>
          <a:prstGeom prst="rect">
            <a:avLst/>
          </a:prstGeom>
          <a:noFill/>
          <a:ln>
            <a:noFill/>
          </a:ln>
        </p:spPr>
      </p:pic>
      <p:sp>
        <p:nvSpPr>
          <p:cNvPr id="1864" name="Google Shape;1864;p189"/>
          <p:cNvSpPr txBox="1"/>
          <p:nvPr/>
        </p:nvSpPr>
        <p:spPr>
          <a:xfrm>
            <a:off x="4531094" y="1526759"/>
            <a:ext cx="2723700" cy="151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Livvic"/>
                <a:ea typeface="Livvic"/>
                <a:cs typeface="Livvic"/>
                <a:sym typeface="Livvic"/>
              </a:rPr>
              <a:t>How did you and your partner work together during centers? What went well? What can we continue to work on?”</a:t>
            </a:r>
            <a:endParaRPr>
              <a:solidFill>
                <a:schemeClr val="dk1"/>
              </a:solidFill>
              <a:latin typeface="Livvic"/>
              <a:ea typeface="Livvic"/>
              <a:cs typeface="Livvic"/>
              <a:sym typeface="Livvic"/>
            </a:endParaRPr>
          </a:p>
        </p:txBody>
      </p:sp>
      <p:sp>
        <p:nvSpPr>
          <p:cNvPr id="1865" name="Google Shape;1865;p189"/>
          <p:cNvSpPr/>
          <p:nvPr/>
        </p:nvSpPr>
        <p:spPr>
          <a:xfrm>
            <a:off x="4071300" y="1061950"/>
            <a:ext cx="3643303" cy="278605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