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5" r:id="rId4"/>
    <p:sldMasterId id="214748367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</p:sldIdLst>
  <p:sldSz cy="5143500" cx="9144000"/>
  <p:notesSz cx="6858000" cy="9144000"/>
  <p:embeddedFontLst>
    <p:embeddedFont>
      <p:font typeface="Raleway"/>
      <p:regular r:id="rId120"/>
      <p:bold r:id="rId121"/>
      <p:italic r:id="rId122"/>
      <p:boldItalic r:id="rId123"/>
    </p:embeddedFont>
    <p:embeddedFont>
      <p:font typeface="Raleway ExtraBold"/>
      <p:bold r:id="rId124"/>
      <p:boldItalic r:id="rId125"/>
    </p:embeddedFont>
    <p:embeddedFont>
      <p:font typeface="Amatic SC"/>
      <p:regular r:id="rId126"/>
      <p:bold r:id="rId127"/>
    </p:embeddedFont>
    <p:embeddedFont>
      <p:font typeface="Nixie One"/>
      <p:regular r:id="rId128"/>
    </p:embeddedFont>
    <p:embeddedFont>
      <p:font typeface="Hepta Slab"/>
      <p:regular r:id="rId129"/>
      <p:bold r:id="rId130"/>
    </p:embeddedFont>
    <p:embeddedFont>
      <p:font typeface="Livvic"/>
      <p:regular r:id="rId131"/>
      <p:bold r:id="rId132"/>
      <p:italic r:id="rId133"/>
      <p:boldItalic r:id="rId134"/>
    </p:embeddedFont>
    <p:embeddedFont>
      <p:font typeface="Quicksand"/>
      <p:regular r:id="rId135"/>
      <p:bold r:id="rId136"/>
    </p:embeddedFont>
    <p:embeddedFont>
      <p:font typeface="Bitter"/>
      <p:regular r:id="rId137"/>
      <p:bold r:id="rId138"/>
      <p:italic r:id="rId139"/>
      <p:boldItalic r:id="rId140"/>
    </p:embeddedFont>
    <p:embeddedFont>
      <p:font typeface="Caveat Brush"/>
      <p:regular r:id="rId141"/>
    </p:embeddedFont>
    <p:embeddedFont>
      <p:font typeface="Love Ya Like A Sister"/>
      <p:regular r:id="rId1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953C28-9FFB-4527-84FB-906A7E17B164}">
  <a:tblStyle styleId="{15953C28-9FFB-4527-84FB-906A7E17B1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29" Type="http://schemas.openxmlformats.org/officeDocument/2006/relationships/font" Target="fonts/HeptaSlab-regular.fntdata"/><Relationship Id="rId128" Type="http://schemas.openxmlformats.org/officeDocument/2006/relationships/font" Target="fonts/NixieOne-regular.fntdata"/><Relationship Id="rId127" Type="http://schemas.openxmlformats.org/officeDocument/2006/relationships/font" Target="fonts/AmaticSC-bold.fntdata"/><Relationship Id="rId126" Type="http://schemas.openxmlformats.org/officeDocument/2006/relationships/font" Target="fonts/AmaticSC-regular.fntdata"/><Relationship Id="rId26" Type="http://schemas.openxmlformats.org/officeDocument/2006/relationships/slide" Target="slides/slide20.xml"/><Relationship Id="rId121" Type="http://schemas.openxmlformats.org/officeDocument/2006/relationships/font" Target="fonts/Raleway-bold.fntdata"/><Relationship Id="rId25" Type="http://schemas.openxmlformats.org/officeDocument/2006/relationships/slide" Target="slides/slide19.xml"/><Relationship Id="rId120" Type="http://schemas.openxmlformats.org/officeDocument/2006/relationships/font" Target="fonts/Raleway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125" Type="http://schemas.openxmlformats.org/officeDocument/2006/relationships/font" Target="fonts/RalewayExtraBold-boldItalic.fntdata"/><Relationship Id="rId29" Type="http://schemas.openxmlformats.org/officeDocument/2006/relationships/slide" Target="slides/slide23.xml"/><Relationship Id="rId124" Type="http://schemas.openxmlformats.org/officeDocument/2006/relationships/font" Target="fonts/RalewayExtraBold-bold.fntdata"/><Relationship Id="rId123" Type="http://schemas.openxmlformats.org/officeDocument/2006/relationships/font" Target="fonts/Raleway-boldItalic.fntdata"/><Relationship Id="rId122" Type="http://schemas.openxmlformats.org/officeDocument/2006/relationships/font" Target="fonts/Raleway-italic.fntdata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2" Type="http://schemas.openxmlformats.org/officeDocument/2006/relationships/font" Target="fonts/LoveYaLikeASister-regular.fntdata"/><Relationship Id="rId141" Type="http://schemas.openxmlformats.org/officeDocument/2006/relationships/font" Target="fonts/CaveatBrush-regular.fntdata"/><Relationship Id="rId140" Type="http://schemas.openxmlformats.org/officeDocument/2006/relationships/font" Target="fonts/Bitter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9" Type="http://schemas.openxmlformats.org/officeDocument/2006/relationships/font" Target="fonts/Bitter-italic.fntdata"/><Relationship Id="rId138" Type="http://schemas.openxmlformats.org/officeDocument/2006/relationships/font" Target="fonts/Bitter-bold.fntdata"/><Relationship Id="rId137" Type="http://schemas.openxmlformats.org/officeDocument/2006/relationships/font" Target="fonts/Bitter-regular.fntdata"/><Relationship Id="rId132" Type="http://schemas.openxmlformats.org/officeDocument/2006/relationships/font" Target="fonts/Livvic-bold.fntdata"/><Relationship Id="rId131" Type="http://schemas.openxmlformats.org/officeDocument/2006/relationships/font" Target="fonts/Livvic-regular.fntdata"/><Relationship Id="rId130" Type="http://schemas.openxmlformats.org/officeDocument/2006/relationships/font" Target="fonts/HeptaSlab-bold.fntdata"/><Relationship Id="rId136" Type="http://schemas.openxmlformats.org/officeDocument/2006/relationships/font" Target="fonts/Quicksand-bold.fntdata"/><Relationship Id="rId135" Type="http://schemas.openxmlformats.org/officeDocument/2006/relationships/font" Target="fonts/Quicksand-regular.fntdata"/><Relationship Id="rId134" Type="http://schemas.openxmlformats.org/officeDocument/2006/relationships/font" Target="fonts/Livvic-boldItalic.fntdata"/><Relationship Id="rId133" Type="http://schemas.openxmlformats.org/officeDocument/2006/relationships/font" Target="fonts/Livvic-italic.fntdata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cc8ad3f27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cc8ad3f2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a1c5e0f9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a1c5e0f9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e0abad9c7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e0abad9c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ae6a61f5b7_0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ae6a61f5b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ae6a61f5b7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ae6a61f5b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8fbd7c5916_0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8fbd7c5916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8fbd7c5916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8fbd7c591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ae6a61f5b7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ae6a61f5b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ae6a61f5b7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ae6a61f5b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cc8ad3f27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7cc8ad3f2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7cc8ad3f27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7cc8ad3f2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ae6a61f5b7_0_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ae6a61f5b7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901e918335_0_1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901e91833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b061ad0b36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b061ad0b3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769c54a84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769c54a8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769c54a84e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769c54a84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ae6a61f5b7_0_1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ae6a61f5b7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ae6a61f5b7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ae6a61f5b7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ae6a61f5b7_0_1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ae6a61f5b7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ae6a61f5b7_0_2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ae6a61f5b7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8e3100820c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8e310082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ae6a61f5b7_0_2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ae6a61f5b7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901e918335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901e91833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ae6a61f5b7_0_2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ae6a61f5b7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ae6a61f5b7_0_2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ae6a61f5b7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769c54a84e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769c54a84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ae6a61f5b7_0_2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ae6a61f5b7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769c54a84e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769c54a84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9858233435_0_5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9858233435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901e918335_0_2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901e918335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ae6a61f5b7_0_2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ae6a61f5b7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901e918335_0_2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901e918335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8a1c706384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8a1c70638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901e918335_0_2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901e91833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ae6a61f5b7_0_3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ae6a61f5b7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ae6a61f5b7_0_3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ae6a61f5b7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b061ad0b36_0_2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b061ad0b36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8a1c706384_0_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8a1c70638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901e918335_0_2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901e918335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8a1c706384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8a1c70638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ae6a61f5b7_0_3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ae6a61f5b7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ae6a61f5b7_0_3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ae6a61f5b7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ae6a61f5b7_0_3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ae6a61f5b7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ae6a61f5b7_0_3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ae6a61f5b7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8a1c706384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8a1c706384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ae6a61f5b7_0_3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ae6a61f5b7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ae6a61f5b7_0_3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ae6a61f5b7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8a1c706384_0_1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8a1c706384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e6a61f5b7_0_4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ae6a61f5b7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8e3100820c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8e3100820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8a1c706384_0_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8a1c706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8e3100820c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8e3100820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9858233435_0_7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9858233435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ae6a61f5b7_0_4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ae6a61f5b7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8e3100820c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8e3100820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ae6a61f5b7_0_4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ae6a61f5b7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ae6a61f5b7_0_4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ae6a61f5b7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8e3100820c_0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8e3100820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ae6a61f5b7_0_5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ae6a61f5b7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8b65898bb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8b65898b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ae6a61f5b7_0_5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ae6a61f5b7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ae6a61f5b7_0_5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ae6a61f5b7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ae6a61f5b7_0_5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ae6a61f5b7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ae6a61f5b7_0_5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ae6a61f5b7_0_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ae6a61f5b7_0_5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ae6a61f5b7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8e3100820c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8e3100820c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8b65898bb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8b65898bb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ae6a61f5b7_0_5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ae6a61f5b7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ae6a61f5b7_0_5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ae6a61f5b7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ae6a61f5b7_0_6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ae6a61f5b7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ae6a61f5b7_0_6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ae6a61f5b7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8b65898bbc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8b65898bb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9858233435_0_9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9858233435_0_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ae6a61f5b7_0_6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ae6a61f5b7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ae6a61f5b7_0_6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ae6a61f5b7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ae6a61f5b7_0_6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ae6a61f5b7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8e3100820c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8e3100820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8b0f34d5a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8b0f34d5a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b061ad0b36_0_4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b061ad0b36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ae6a61f5b7_0_6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ae6a61f5b7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ae6a61f5b7_0_6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ae6a61f5b7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8e3100820c_0_2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8e3100820c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8b0f34d5af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8b0f34d5a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ae6a61f5b7_0_7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ae6a61f5b7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8e3100820c_0_2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8e3100820c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8bb5fff223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8bb5fff2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8e3100820c_0_2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8e3100820c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8e3100820c_0_2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8e3100820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8bb5fff223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8bb5fff22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8e3100820c_0_2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8e3100820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8e3100820c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8e3100820c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b061ad0b36_0_5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b061ad0b36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ae6a61f5b7_0_7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ae6a61f5b7_0_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ae6a61f5b7_0_7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ae6a61f5b7_0_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ae6a61f5b7_0_7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ae6a61f5b7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8e3100820c_0_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8e3100820c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b061ad0b36_0_6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b061ad0b36_0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ae6a61f5b7_0_7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ae6a61f5b7_0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8e3100820c_0_3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8e3100820c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ae6a61f5b7_0_7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ae6a61f5b7_0_7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8ff048375d_0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8ff048375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ae6a61f5b7_0_7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" name="Google Shape;1136;gae6a61f5b7_0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8ff048375d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8ff048375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ae6a61f5b7_0_8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ae6a61f5b7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8ff048375d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8ff048375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8ff048375d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8ff048375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ae6a61f5b7_0_8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ae6a61f5b7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8ff048375d_0_1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8ff048375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ae6a61f5b7_0_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ae6a61f5b7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9213878287_0_1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9213878287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8ff048375d_0_1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8ff048375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9" name="Google Shape;99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0" name="Google Shape;100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7" name="Google Shape;107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8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8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80.xml"/><Relationship Id="rId20" Type="http://schemas.openxmlformats.org/officeDocument/2006/relationships/slide" Target="/ppt/slides/slide62.xml"/><Relationship Id="rId42" Type="http://schemas.openxmlformats.org/officeDocument/2006/relationships/hyperlink" Target="https://toytheater.com/" TargetMode="External"/><Relationship Id="rId41" Type="http://schemas.openxmlformats.org/officeDocument/2006/relationships/slide" Target="/ppt/slides/slide108.xml"/><Relationship Id="rId22" Type="http://schemas.openxmlformats.org/officeDocument/2006/relationships/slide" Target="/ppt/slides/slide62.xml"/><Relationship Id="rId21" Type="http://schemas.openxmlformats.org/officeDocument/2006/relationships/slide" Target="/ppt/slides/slide62.xml"/><Relationship Id="rId43" Type="http://schemas.openxmlformats.org/officeDocument/2006/relationships/image" Target="../media/image2.png"/><Relationship Id="rId24" Type="http://schemas.openxmlformats.org/officeDocument/2006/relationships/slide" Target="/ppt/slides/slide69.xml"/><Relationship Id="rId23" Type="http://schemas.openxmlformats.org/officeDocument/2006/relationships/slide" Target="/ppt/slides/slide69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Relationship Id="rId9" Type="http://schemas.openxmlformats.org/officeDocument/2006/relationships/slide" Target="/ppt/slides/slide30.xml"/><Relationship Id="rId26" Type="http://schemas.openxmlformats.org/officeDocument/2006/relationships/hyperlink" Target="https://www.flourishkh.com/" TargetMode="External"/><Relationship Id="rId25" Type="http://schemas.openxmlformats.org/officeDocument/2006/relationships/slide" Target="/ppt/slides/slide69.xml"/><Relationship Id="rId28" Type="http://schemas.openxmlformats.org/officeDocument/2006/relationships/hyperlink" Target="https://www.gregtangmath.com/games" TargetMode="External"/><Relationship Id="rId27" Type="http://schemas.openxmlformats.org/officeDocument/2006/relationships/image" Target="../media/image14.png"/><Relationship Id="rId5" Type="http://schemas.openxmlformats.org/officeDocument/2006/relationships/slide" Target="/ppt/slides/slide13.xml"/><Relationship Id="rId6" Type="http://schemas.openxmlformats.org/officeDocument/2006/relationships/slide" Target="/ppt/slides/slide13.xml"/><Relationship Id="rId29" Type="http://schemas.openxmlformats.org/officeDocument/2006/relationships/image" Target="../media/image4.png"/><Relationship Id="rId7" Type="http://schemas.openxmlformats.org/officeDocument/2006/relationships/slide" Target="/ppt/slides/slide18.xml"/><Relationship Id="rId8" Type="http://schemas.openxmlformats.org/officeDocument/2006/relationships/slide" Target="/ppt/slides/slide18.xml"/><Relationship Id="rId31" Type="http://schemas.openxmlformats.org/officeDocument/2006/relationships/slide" Target="/ppt/slides/slide80.xml"/><Relationship Id="rId30" Type="http://schemas.openxmlformats.org/officeDocument/2006/relationships/slide" Target="/ppt/slides/slide80.xml"/><Relationship Id="rId11" Type="http://schemas.openxmlformats.org/officeDocument/2006/relationships/slide" Target="/ppt/slides/slide35.xml"/><Relationship Id="rId33" Type="http://schemas.openxmlformats.org/officeDocument/2006/relationships/slide" Target="/ppt/slides/slide80.xml"/><Relationship Id="rId10" Type="http://schemas.openxmlformats.org/officeDocument/2006/relationships/slide" Target="/ppt/slides/slide30.xml"/><Relationship Id="rId32" Type="http://schemas.openxmlformats.org/officeDocument/2006/relationships/slide" Target="/ppt/slides/slide80.xml"/><Relationship Id="rId13" Type="http://schemas.openxmlformats.org/officeDocument/2006/relationships/slide" Target="/ppt/slides/slide35.xml"/><Relationship Id="rId35" Type="http://schemas.openxmlformats.org/officeDocument/2006/relationships/slide" Target="/ppt/slides/slide88.xml"/><Relationship Id="rId12" Type="http://schemas.openxmlformats.org/officeDocument/2006/relationships/slide" Target="/ppt/slides/slide35.xml"/><Relationship Id="rId34" Type="http://schemas.openxmlformats.org/officeDocument/2006/relationships/slide" Target="/ppt/slides/slide88.xml"/><Relationship Id="rId15" Type="http://schemas.openxmlformats.org/officeDocument/2006/relationships/slide" Target="/ppt/slides/slide42.xml"/><Relationship Id="rId37" Type="http://schemas.openxmlformats.org/officeDocument/2006/relationships/slide" Target="/ppt/slides/slide93.xml"/><Relationship Id="rId14" Type="http://schemas.openxmlformats.org/officeDocument/2006/relationships/slide" Target="/ppt/slides/slide42.xml"/><Relationship Id="rId36" Type="http://schemas.openxmlformats.org/officeDocument/2006/relationships/slide" Target="/ppt/slides/slide80.xml"/><Relationship Id="rId17" Type="http://schemas.openxmlformats.org/officeDocument/2006/relationships/slide" Target="/ppt/slides/slide53.xml"/><Relationship Id="rId39" Type="http://schemas.openxmlformats.org/officeDocument/2006/relationships/slide" Target="/ppt/slides/slide103.xml"/><Relationship Id="rId16" Type="http://schemas.openxmlformats.org/officeDocument/2006/relationships/slide" Target="/ppt/slides/slide42.xml"/><Relationship Id="rId38" Type="http://schemas.openxmlformats.org/officeDocument/2006/relationships/slide" Target="/ppt/slides/slide80.xml"/><Relationship Id="rId19" Type="http://schemas.openxmlformats.org/officeDocument/2006/relationships/slide" Target="/ppt/slides/slide53.xml"/><Relationship Id="rId18" Type="http://schemas.openxmlformats.org/officeDocument/2006/relationships/slide" Target="/ppt/slides/slide5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7.png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1.png"/><Relationship Id="rId4" Type="http://schemas.openxmlformats.org/officeDocument/2006/relationships/image" Target="../media/image44.png"/><Relationship Id="rId5" Type="http://schemas.openxmlformats.org/officeDocument/2006/relationships/image" Target="../media/image38.png"/><Relationship Id="rId6" Type="http://schemas.openxmlformats.org/officeDocument/2006/relationships/image" Target="../media/image4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Relationship Id="rId4" Type="http://schemas.openxmlformats.org/officeDocument/2006/relationships/image" Target="../media/image6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3.png"/><Relationship Id="rId4" Type="http://schemas.openxmlformats.org/officeDocument/2006/relationships/image" Target="../media/image39.png"/><Relationship Id="rId5" Type="http://schemas.openxmlformats.org/officeDocument/2006/relationships/image" Target="../media/image5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Relationship Id="rId4" Type="http://schemas.openxmlformats.org/officeDocument/2006/relationships/image" Target="../media/image43.png"/><Relationship Id="rId5" Type="http://schemas.openxmlformats.org/officeDocument/2006/relationships/image" Target="../media/image4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8.png"/><Relationship Id="rId4" Type="http://schemas.openxmlformats.org/officeDocument/2006/relationships/image" Target="../media/image5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1.png"/><Relationship Id="rId4" Type="http://schemas.openxmlformats.org/officeDocument/2006/relationships/image" Target="../media/image77.png"/><Relationship Id="rId5" Type="http://schemas.openxmlformats.org/officeDocument/2006/relationships/image" Target="../media/image5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4.png"/><Relationship Id="rId4" Type="http://schemas.openxmlformats.org/officeDocument/2006/relationships/image" Target="../media/image57.png"/><Relationship Id="rId5" Type="http://schemas.openxmlformats.org/officeDocument/2006/relationships/image" Target="../media/image7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2.png"/><Relationship Id="rId4" Type="http://schemas.openxmlformats.org/officeDocument/2006/relationships/image" Target="../media/image91.png"/><Relationship Id="rId5" Type="http://schemas.openxmlformats.org/officeDocument/2006/relationships/image" Target="../media/image7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3.png"/><Relationship Id="rId4" Type="http://schemas.openxmlformats.org/officeDocument/2006/relationships/image" Target="../media/image70.png"/><Relationship Id="rId5" Type="http://schemas.openxmlformats.org/officeDocument/2006/relationships/image" Target="../media/image8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5.png"/><Relationship Id="rId4" Type="http://schemas.openxmlformats.org/officeDocument/2006/relationships/image" Target="../media/image13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9.png"/><Relationship Id="rId4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7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6.png"/><Relationship Id="rId4" Type="http://schemas.openxmlformats.org/officeDocument/2006/relationships/image" Target="../media/image8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90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8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8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39.png"/><Relationship Id="rId4" Type="http://schemas.openxmlformats.org/officeDocument/2006/relationships/image" Target="../media/image50.png"/><Relationship Id="rId5" Type="http://schemas.openxmlformats.org/officeDocument/2006/relationships/image" Target="../media/image9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3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9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8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9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98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5.png"/><Relationship Id="rId4" Type="http://schemas.openxmlformats.org/officeDocument/2006/relationships/image" Target="../media/image9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86.png"/><Relationship Id="rId4" Type="http://schemas.openxmlformats.org/officeDocument/2006/relationships/image" Target="../media/image9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92.png"/><Relationship Id="rId4" Type="http://schemas.openxmlformats.org/officeDocument/2006/relationships/image" Target="../media/image9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92.png"/><Relationship Id="rId4" Type="http://schemas.openxmlformats.org/officeDocument/2006/relationships/image" Target="../media/image99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2.png"/><Relationship Id="rId4" Type="http://schemas.openxmlformats.org/officeDocument/2006/relationships/image" Target="../media/image109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3.png"/><Relationship Id="rId4" Type="http://schemas.openxmlformats.org/officeDocument/2006/relationships/image" Target="../media/image103.png"/><Relationship Id="rId5" Type="http://schemas.openxmlformats.org/officeDocument/2006/relationships/image" Target="../media/image11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96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2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7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0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10.png"/><Relationship Id="rId4" Type="http://schemas.openxmlformats.org/officeDocument/2006/relationships/image" Target="../media/image11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23.png"/><Relationship Id="rId4" Type="http://schemas.openxmlformats.org/officeDocument/2006/relationships/image" Target="../media/image10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3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01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27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00.png"/><Relationship Id="rId4" Type="http://schemas.openxmlformats.org/officeDocument/2006/relationships/image" Target="../media/image108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3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16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17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21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24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15.png"/><Relationship Id="rId4" Type="http://schemas.openxmlformats.org/officeDocument/2006/relationships/image" Target="../media/image119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20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3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31.png"/><Relationship Id="rId4" Type="http://schemas.openxmlformats.org/officeDocument/2006/relationships/image" Target="../media/image126.png"/><Relationship Id="rId5" Type="http://schemas.openxmlformats.org/officeDocument/2006/relationships/image" Target="../media/image130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13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35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39.png"/><Relationship Id="rId4" Type="http://schemas.openxmlformats.org/officeDocument/2006/relationships/image" Target="../media/image136.png"/><Relationship Id="rId5" Type="http://schemas.openxmlformats.org/officeDocument/2006/relationships/image" Target="../media/image129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3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34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32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32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28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ctrTitle"/>
          </p:nvPr>
        </p:nvSpPr>
        <p:spPr>
          <a:xfrm>
            <a:off x="952750" y="755050"/>
            <a:ext cx="7116000" cy="205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Adding </a:t>
            </a:r>
            <a:endParaRPr sz="6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within 100</a:t>
            </a:r>
            <a:endParaRPr sz="6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" name="Google Shape;125;p30"/>
          <p:cNvSpPr txBox="1"/>
          <p:nvPr>
            <p:ph idx="1" type="subTitle"/>
          </p:nvPr>
        </p:nvSpPr>
        <p:spPr>
          <a:xfrm>
            <a:off x="2112300" y="2957951"/>
            <a:ext cx="4919400" cy="3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Grade 1</a:t>
            </a: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: Unit 5</a:t>
            </a:r>
            <a:endParaRPr sz="2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" name="Google Shape;126;p30"/>
          <p:cNvSpPr txBox="1"/>
          <p:nvPr/>
        </p:nvSpPr>
        <p:spPr>
          <a:xfrm>
            <a:off x="533600" y="4012863"/>
            <a:ext cx="7640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Standards addressed: 1.NBT.A.1, 1.NBT.C.4, 1.OA.A.1, 1.OA.C.6, 1.OA.D.8, 1.NBT.B, 1.NBT.C.5, 1.NBT.C.6,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27" name="Google Shape;127;p3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70425" y="129300"/>
            <a:ext cx="992875" cy="102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0"/>
          <p:cNvSpPr txBox="1"/>
          <p:nvPr/>
        </p:nvSpPr>
        <p:spPr>
          <a:xfrm>
            <a:off x="0" y="4768825"/>
            <a:ext cx="9144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These slides have been created by Britnee Wright- Southeast Arkansas Education Cooperative  and are not official IM materials. Images and language are taken from IM Grade 1, Unit 5  by Illustrative Mathematics.  </a:t>
            </a:r>
            <a:endParaRPr sz="8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latin typeface="Times New Roman"/>
                <a:ea typeface="Times New Roman"/>
                <a:cs typeface="Times New Roman"/>
                <a:sym typeface="Times New Roman"/>
              </a:rPr>
              <a:t>Copyright 2020 by Illustrative Mathematics. All Rights Reserved, adapted and shared with permission.</a:t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31"/>
          <p:cNvGrpSpPr/>
          <p:nvPr/>
        </p:nvGrpSpPr>
        <p:grpSpPr>
          <a:xfrm>
            <a:off x="5506335" y="1547226"/>
            <a:ext cx="3044219" cy="2107652"/>
            <a:chOff x="5632317" y="1189775"/>
            <a:chExt cx="3305700" cy="2439977"/>
          </a:xfrm>
        </p:grpSpPr>
        <p:sp>
          <p:nvSpPr>
            <p:cNvPr id="134" name="Google Shape;134;p31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5" name="Google Shape;135;p31"/>
            <p:cNvSpPr txBox="1"/>
            <p:nvPr/>
          </p:nvSpPr>
          <p:spPr>
            <a:xfrm>
              <a:off x="6064550" y="2041852"/>
              <a:ext cx="2328900" cy="15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Add 2 two-digit numbers within 100, with composing a ten.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Use equations to represent addition strategies.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6" name="Google Shape;136;p31"/>
          <p:cNvGrpSpPr/>
          <p:nvPr/>
        </p:nvGrpSpPr>
        <p:grpSpPr>
          <a:xfrm>
            <a:off x="404198" y="1547226"/>
            <a:ext cx="2904202" cy="2861802"/>
            <a:chOff x="-46069" y="2038956"/>
            <a:chExt cx="3546900" cy="3292076"/>
          </a:xfrm>
        </p:grpSpPr>
        <p:sp>
          <p:nvSpPr>
            <p:cNvPr id="137" name="Google Shape;137;p31"/>
            <p:cNvSpPr/>
            <p:nvPr/>
          </p:nvSpPr>
          <p:spPr>
            <a:xfrm>
              <a:off x="-46069" y="2038956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8" name="Google Shape;138;p31"/>
            <p:cNvSpPr txBox="1"/>
            <p:nvPr/>
          </p:nvSpPr>
          <p:spPr>
            <a:xfrm>
              <a:off x="288026" y="2917532"/>
              <a:ext cx="2466300" cy="24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Add within 100 without composing a ten.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Use equations to represent addition strategies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9" name="Google Shape;139;p31"/>
          <p:cNvGrpSpPr/>
          <p:nvPr/>
        </p:nvGrpSpPr>
        <p:grpSpPr>
          <a:xfrm>
            <a:off x="2973109" y="1547224"/>
            <a:ext cx="2904327" cy="2487896"/>
            <a:chOff x="2918100" y="1098556"/>
            <a:chExt cx="2777400" cy="2880176"/>
          </a:xfrm>
        </p:grpSpPr>
        <p:sp>
          <p:nvSpPr>
            <p:cNvPr id="140" name="Google Shape;140;p31"/>
            <p:cNvSpPr/>
            <p:nvPr/>
          </p:nvSpPr>
          <p:spPr>
            <a:xfrm>
              <a:off x="2918100" y="1098556"/>
              <a:ext cx="2777400" cy="669000"/>
            </a:xfrm>
            <a:prstGeom prst="chevron">
              <a:avLst>
                <a:gd fmla="val 50000" name="adj"/>
              </a:avLst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41" name="Google Shape;141;p31"/>
            <p:cNvSpPr txBox="1"/>
            <p:nvPr/>
          </p:nvSpPr>
          <p:spPr>
            <a:xfrm>
              <a:off x="2950470" y="2002332"/>
              <a:ext cx="2642700" cy="19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Add a one-digit and a two-digit number within 100 with composing a ten. </a:t>
              </a:r>
              <a:endParaRPr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Use equations to represent addition strategies.</a:t>
              </a: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42" name="Google Shape;142;p31"/>
          <p:cNvSpPr txBox="1"/>
          <p:nvPr/>
        </p:nvSpPr>
        <p:spPr>
          <a:xfrm>
            <a:off x="773388" y="1452375"/>
            <a:ext cx="23250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A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1-4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Quicksand"/>
                <a:ea typeface="Quicksand"/>
                <a:cs typeface="Quicksand"/>
                <a:sym typeface="Quicksand"/>
              </a:rPr>
              <a:t>1.NBT.A.1, 1.NBT.C.4, 1.OA.A.1, 1.OA.C.6, 1.OA.D.8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3" name="Google Shape;143;p31"/>
          <p:cNvSpPr txBox="1"/>
          <p:nvPr/>
        </p:nvSpPr>
        <p:spPr>
          <a:xfrm>
            <a:off x="2972975" y="1452375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B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5-8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icksand"/>
                <a:ea typeface="Quicksand"/>
                <a:cs typeface="Quicksand"/>
                <a:sym typeface="Quicksand"/>
              </a:rPr>
              <a:t>1.NBT.C.4, 1.OA.C.6, 1.OA.D.8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5615675" y="1452375"/>
            <a:ext cx="27939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9-14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Quicksand"/>
                <a:ea typeface="Quicksand"/>
                <a:cs typeface="Quicksand"/>
                <a:sym typeface="Quicksand"/>
              </a:rPr>
              <a:t>1.NBT.A.1, 1.NBT.B, 1.NBT.C.4, 1.NBT.C.5, 1.NBT.C.6, 1.OA.A.1, 1.OA.C.6, 1.OA.D.8 </a:t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31"/>
          <p:cNvSpPr txBox="1"/>
          <p:nvPr/>
        </p:nvSpPr>
        <p:spPr>
          <a:xfrm>
            <a:off x="1144400" y="475550"/>
            <a:ext cx="70386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Unit 5 Progression Overview</a:t>
            </a:r>
            <a:endParaRPr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pta Slab"/>
                <a:ea typeface="Hepta Slab"/>
                <a:cs typeface="Hepta Slab"/>
                <a:sym typeface="Hepta Slab"/>
              </a:rPr>
              <a:t>Adding within 100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200" y="3599695"/>
            <a:ext cx="23526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5337" y="3654876"/>
            <a:ext cx="1031363" cy="129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3641" y="3654866"/>
            <a:ext cx="1096011" cy="12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/>
          <p:nvPr>
            <p:ph type="ctrTitle"/>
          </p:nvPr>
        </p:nvSpPr>
        <p:spPr>
          <a:xfrm>
            <a:off x="1680950" y="583250"/>
            <a:ext cx="5276100" cy="57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Gayathri"/>
                <a:ea typeface="Gayathri"/>
                <a:cs typeface="Gayathri"/>
                <a:sym typeface="Gayathri"/>
              </a:rPr>
              <a:t>Unit 5 Quick Links</a:t>
            </a:r>
            <a:endParaRPr sz="3200">
              <a:solidFill>
                <a:srgbClr val="434343"/>
              </a:solidFill>
              <a:latin typeface="Gayathri"/>
              <a:ea typeface="Gayathri"/>
              <a:cs typeface="Gayathri"/>
              <a:sym typeface="Gayathri"/>
            </a:endParaRPr>
          </a:p>
        </p:txBody>
      </p:sp>
      <p:sp>
        <p:nvSpPr>
          <p:cNvPr id="154" name="Google Shape;154;p32">
            <a:hlinkClick action="ppaction://hlinksldjump" r:id="rId3"/>
          </p:cNvPr>
          <p:cNvSpPr txBox="1"/>
          <p:nvPr/>
        </p:nvSpPr>
        <p:spPr>
          <a:xfrm>
            <a:off x="2676963" y="1387275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endParaRPr b="1" sz="2200">
              <a:solidFill>
                <a:schemeClr val="dk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5" name="Google Shape;155;p32">
            <a:hlinkClick action="ppaction://hlinksldjump" r:id="rId5"/>
          </p:cNvPr>
          <p:cNvSpPr txBox="1"/>
          <p:nvPr/>
        </p:nvSpPr>
        <p:spPr>
          <a:xfrm>
            <a:off x="3570338" y="1387275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6" name="Google Shape;156;p32">
            <a:hlinkClick action="ppaction://hlinksldjump" r:id="rId7"/>
          </p:cNvPr>
          <p:cNvSpPr txBox="1"/>
          <p:nvPr/>
        </p:nvSpPr>
        <p:spPr>
          <a:xfrm>
            <a:off x="4463725" y="1387275"/>
            <a:ext cx="5799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L3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7" name="Google Shape;157;p32">
            <a:hlinkClick action="ppaction://hlinksldjump" r:id="rId9"/>
          </p:cNvPr>
          <p:cNvSpPr txBox="1"/>
          <p:nvPr/>
        </p:nvSpPr>
        <p:spPr>
          <a:xfrm>
            <a:off x="5314925" y="1402275"/>
            <a:ext cx="580200" cy="65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L4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8" name="Google Shape;158;p32">
            <a:hlinkClick action="ppaction://hlinksldjump" r:id="rId11"/>
          </p:cNvPr>
          <p:cNvSpPr txBox="1"/>
          <p:nvPr/>
        </p:nvSpPr>
        <p:spPr>
          <a:xfrm>
            <a:off x="1726950" y="2481250"/>
            <a:ext cx="580200" cy="750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9" name="Google Shape;159;p32">
            <a:hlinkClick action="ppaction://hlinksldjump" r:id="rId14"/>
          </p:cNvPr>
          <p:cNvSpPr txBox="1"/>
          <p:nvPr/>
        </p:nvSpPr>
        <p:spPr>
          <a:xfrm>
            <a:off x="2752975" y="24317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0" name="Google Shape;160;p32">
            <a:hlinkClick action="ppaction://hlinksldjump" r:id="rId17"/>
          </p:cNvPr>
          <p:cNvSpPr txBox="1"/>
          <p:nvPr/>
        </p:nvSpPr>
        <p:spPr>
          <a:xfrm>
            <a:off x="3692050" y="24482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1" name="Google Shape;161;p32">
            <a:hlinkClick action="ppaction://hlinksldjump" r:id="rId20"/>
          </p:cNvPr>
          <p:cNvSpPr txBox="1"/>
          <p:nvPr/>
        </p:nvSpPr>
        <p:spPr>
          <a:xfrm>
            <a:off x="4566100" y="24482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" name="Google Shape;162;p32">
            <a:hlinkClick action="ppaction://hlinksldjump" r:id="rId23"/>
          </p:cNvPr>
          <p:cNvSpPr txBox="1"/>
          <p:nvPr/>
        </p:nvSpPr>
        <p:spPr>
          <a:xfrm>
            <a:off x="5502700" y="24482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9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3" name="Google Shape;163;p32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015874" y="1355625"/>
            <a:ext cx="548700" cy="560038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32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000211" y="2232861"/>
            <a:ext cx="580025" cy="506289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5" name="Google Shape;165;p32">
            <a:hlinkClick action="ppaction://hlinksldjump" r:id="rId30"/>
          </p:cNvPr>
          <p:cNvSpPr txBox="1"/>
          <p:nvPr/>
        </p:nvSpPr>
        <p:spPr>
          <a:xfrm>
            <a:off x="1694400" y="37311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166" name="Google Shape;166;p32"/>
          <p:cNvGrpSpPr/>
          <p:nvPr/>
        </p:nvGrpSpPr>
        <p:grpSpPr>
          <a:xfrm>
            <a:off x="8000373" y="283909"/>
            <a:ext cx="780563" cy="669288"/>
            <a:chOff x="570875" y="4322250"/>
            <a:chExt cx="443300" cy="443325"/>
          </a:xfrm>
        </p:grpSpPr>
        <p:sp>
          <p:nvSpPr>
            <p:cNvPr id="167" name="Google Shape;167;p32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2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2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2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" name="Google Shape;171;p32">
            <a:hlinkClick action="ppaction://hlinksldjump" r:id="rId33"/>
          </p:cNvPr>
          <p:cNvSpPr txBox="1"/>
          <p:nvPr/>
        </p:nvSpPr>
        <p:spPr>
          <a:xfrm>
            <a:off x="2676950" y="37311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2" name="Google Shape;172;p32">
            <a:hlinkClick action="ppaction://hlinksldjump" r:id="rId36"/>
          </p:cNvPr>
          <p:cNvSpPr txBox="1"/>
          <p:nvPr/>
        </p:nvSpPr>
        <p:spPr>
          <a:xfrm>
            <a:off x="3659500" y="37311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L12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3" name="Google Shape;173;p32">
            <a:hlinkClick action="ppaction://hlinksldjump" r:id="rId38"/>
          </p:cNvPr>
          <p:cNvSpPr txBox="1"/>
          <p:nvPr/>
        </p:nvSpPr>
        <p:spPr>
          <a:xfrm>
            <a:off x="4566100" y="37311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L13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4" name="Google Shape;174;p32">
            <a:hlinkClick action="ppaction://hlinksldjump" r:id="rId40"/>
          </p:cNvPr>
          <p:cNvSpPr txBox="1"/>
          <p:nvPr/>
        </p:nvSpPr>
        <p:spPr>
          <a:xfrm>
            <a:off x="5558113" y="37311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L14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5" name="Google Shape;175;p32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8000212" y="2920763"/>
            <a:ext cx="580025" cy="564587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Tens or Ones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1" name="Google Shape;181;p33"/>
          <p:cNvSpPr txBox="1"/>
          <p:nvPr/>
        </p:nvSpPr>
        <p:spPr>
          <a:xfrm>
            <a:off x="2823425" y="2757150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tens or ones to two-digit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2" name="Google Shape;182;p33"/>
          <p:cNvSpPr/>
          <p:nvPr/>
        </p:nvSpPr>
        <p:spPr>
          <a:xfrm>
            <a:off x="2311027" y="27571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" name="Google Shape;184;p33"/>
          <p:cNvSpPr txBox="1"/>
          <p:nvPr/>
        </p:nvSpPr>
        <p:spPr>
          <a:xfrm>
            <a:off x="7770600" y="-1793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10-Frames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0" name="Google Shape;190;p3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1" name="Google Shape;191;p34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4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93" name="Google Shape;193;p34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4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0818" y="1726347"/>
            <a:ext cx="1600200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10-Frames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1" name="Google Shape;201;p3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2" name="Google Shape;202;p35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5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04" name="Google Shape;204;p35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5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06" name="Google Shape;2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7780" y="1395697"/>
            <a:ext cx="1638300" cy="30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10-Frames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12" name="Google Shape;212;p3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13" name="Google Shape;213;p36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6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15" name="Google Shape;215;p36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6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9405" y="1404872"/>
            <a:ext cx="1666875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ctrTitle"/>
          </p:nvPr>
        </p:nvSpPr>
        <p:spPr>
          <a:xfrm>
            <a:off x="493600" y="458247"/>
            <a:ext cx="7772400" cy="7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1.1: What Did I Add?</a:t>
            </a:r>
            <a:endParaRPr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24" name="Google Shape;224;p37"/>
          <p:cNvSpPr txBox="1"/>
          <p:nvPr/>
        </p:nvSpPr>
        <p:spPr>
          <a:xfrm>
            <a:off x="4696550" y="1278725"/>
            <a:ext cx="3827700" cy="28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Partner A: Spin to get a starting number.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Partner B: Pick a number card without showing your partner. Choose whether to add that many ones or tens to your starting number.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Partner 2: Tell your partner the sum. Don’t go over 99!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Partner 1: Tell your partner what number you think they added and explain your thinking.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Switch roles and repeat. •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5" name="Google Shape;2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400" y="1346510"/>
            <a:ext cx="3352800" cy="29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/>
          <p:nvPr>
            <p:ph type="ctrTitle"/>
          </p:nvPr>
        </p:nvSpPr>
        <p:spPr>
          <a:xfrm>
            <a:off x="6858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1.2: Add Tens or Ones </a:t>
            </a:r>
            <a:endParaRPr b="0"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31" name="Google Shape;231;p3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2" name="Google Shape;232;p38"/>
          <p:cNvSpPr txBox="1"/>
          <p:nvPr/>
        </p:nvSpPr>
        <p:spPr>
          <a:xfrm>
            <a:off x="655950" y="1108750"/>
            <a:ext cx="7832100" cy="29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         Find the value that makes each equation true.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3" name="Google Shape;2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13" y="1957388"/>
            <a:ext cx="2371725" cy="1857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4" name="Google Shape;23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7863" y="1900238"/>
            <a:ext cx="2343150" cy="1971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5" name="Google Shape;23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2500" y="1957388"/>
            <a:ext cx="2495550" cy="1800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ctrTitle"/>
          </p:nvPr>
        </p:nvSpPr>
        <p:spPr>
          <a:xfrm>
            <a:off x="6858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1.2: Add Tens or Ones </a:t>
            </a:r>
            <a:endParaRPr b="0"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41" name="Google Shape;241;p3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2" name="Google Shape;242;p39"/>
          <p:cNvSpPr txBox="1"/>
          <p:nvPr/>
        </p:nvSpPr>
        <p:spPr>
          <a:xfrm>
            <a:off x="655950" y="1108750"/>
            <a:ext cx="7832100" cy="29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         Find the value that makes each equation true.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Show your thinking using drawings, numbers or words.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3" name="Google Shape;2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25" y="2210188"/>
            <a:ext cx="2645683" cy="1019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4" name="Google Shape;24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4600" y="2188413"/>
            <a:ext cx="2601100" cy="1062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5" name="Google Shape;24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2399" y="2210175"/>
            <a:ext cx="2270525" cy="1019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0"/>
          <p:cNvSpPr txBox="1"/>
          <p:nvPr>
            <p:ph type="ctrTitle"/>
          </p:nvPr>
        </p:nvSpPr>
        <p:spPr>
          <a:xfrm>
            <a:off x="6858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1.3: Mai and Andre Share Their Thinking</a:t>
            </a:r>
            <a:endParaRPr b="0"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51" name="Google Shape;251;p4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2" name="Google Shape;252;p40"/>
          <p:cNvSpPr txBox="1"/>
          <p:nvPr/>
        </p:nvSpPr>
        <p:spPr>
          <a:xfrm>
            <a:off x="655950" y="1108750"/>
            <a:ext cx="7832100" cy="29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Mai and Andre are sharing their answers for the sum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                            </a:t>
            </a:r>
            <a:r>
              <a:rPr b="1" lang="en" sz="20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      5 + 34</a:t>
            </a:r>
            <a:endParaRPr b="1" sz="20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Andre says the sum is 84.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Mai says the sum is 39.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Who do you agree with? Why? 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Show your thinking with drawings, numbers, or words.</a:t>
            </a:r>
            <a:endParaRPr b="1" sz="1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3" name="Google Shape;25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750" y="1888700"/>
            <a:ext cx="1389925" cy="178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/>
          <p:nvPr/>
        </p:nvSpPr>
        <p:spPr>
          <a:xfrm>
            <a:off x="7801950" y="267250"/>
            <a:ext cx="1219200" cy="10272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59" name="Google Shape;25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8638" y="3300700"/>
            <a:ext cx="1401400" cy="12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1"/>
          <p:cNvSpPr/>
          <p:nvPr/>
        </p:nvSpPr>
        <p:spPr>
          <a:xfrm flipH="1">
            <a:off x="1465477" y="2222725"/>
            <a:ext cx="3533848" cy="16609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1"/>
          <p:cNvSpPr txBox="1"/>
          <p:nvPr/>
        </p:nvSpPr>
        <p:spPr>
          <a:xfrm>
            <a:off x="1956825" y="2365350"/>
            <a:ext cx="26316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How would you explain to Andre how he can determine whether to add tens or ones?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62" name="Google Shape;26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5775" y="620825"/>
            <a:ext cx="4215830" cy="1239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type="ctrTitle"/>
          </p:nvPr>
        </p:nvSpPr>
        <p:spPr>
          <a:xfrm>
            <a:off x="653700" y="1384675"/>
            <a:ext cx="7836600" cy="12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How Did You Add?</a:t>
            </a:r>
            <a:endParaRPr sz="4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68" name="Google Shape;268;p42"/>
          <p:cNvSpPr txBox="1"/>
          <p:nvPr/>
        </p:nvSpPr>
        <p:spPr>
          <a:xfrm>
            <a:off x="2606150" y="2618875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numbers and find matching equations.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9" name="Google Shape;269;p42"/>
          <p:cNvSpPr/>
          <p:nvPr/>
        </p:nvSpPr>
        <p:spPr>
          <a:xfrm>
            <a:off x="2009602" y="26188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2"/>
          <p:cNvSpPr txBox="1"/>
          <p:nvPr/>
        </p:nvSpPr>
        <p:spPr>
          <a:xfrm>
            <a:off x="0" y="4834325"/>
            <a:ext cx="34638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1" name="Google Shape;271;p42"/>
          <p:cNvSpPr txBox="1"/>
          <p:nvPr/>
        </p:nvSpPr>
        <p:spPr>
          <a:xfrm>
            <a:off x="7770600" y="-1702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3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Choral Count: Count Back From 70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77" name="Google Shape;277;p4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8" name="Google Shape;278;p43"/>
          <p:cNvSpPr txBox="1"/>
          <p:nvPr/>
        </p:nvSpPr>
        <p:spPr>
          <a:xfrm>
            <a:off x="1223200" y="2069925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Count backward 1, starting at 70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Stop counting and recording at 20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ivvic"/>
              <a:ea typeface="Livvic"/>
              <a:cs typeface="Livvic"/>
              <a:sym typeface="Livvic"/>
            </a:endParaRPr>
          </a:p>
        </p:txBody>
      </p:sp>
      <p:grpSp>
        <p:nvGrpSpPr>
          <p:cNvPr id="279" name="Google Shape;279;p43"/>
          <p:cNvGrpSpPr/>
          <p:nvPr/>
        </p:nvGrpSpPr>
        <p:grpSpPr>
          <a:xfrm rot="-801510">
            <a:off x="554980" y="1271158"/>
            <a:ext cx="1993856" cy="955396"/>
            <a:chOff x="522450" y="1769275"/>
            <a:chExt cx="2343168" cy="950076"/>
          </a:xfrm>
        </p:grpSpPr>
        <p:sp>
          <p:nvSpPr>
            <p:cNvPr id="280" name="Google Shape;280;p43"/>
            <p:cNvSpPr/>
            <p:nvPr/>
          </p:nvSpPr>
          <p:spPr>
            <a:xfrm>
              <a:off x="522450" y="1769275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3"/>
            <p:cNvSpPr txBox="1"/>
            <p:nvPr/>
          </p:nvSpPr>
          <p:spPr>
            <a:xfrm>
              <a:off x="842293" y="1879370"/>
              <a:ext cx="16101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do you 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notice?</a:t>
              </a:r>
              <a:endParaRPr/>
            </a:p>
          </p:txBody>
        </p:sp>
      </p:grpSp>
      <p:grpSp>
        <p:nvGrpSpPr>
          <p:cNvPr id="282" name="Google Shape;282;p43"/>
          <p:cNvGrpSpPr/>
          <p:nvPr/>
        </p:nvGrpSpPr>
        <p:grpSpPr>
          <a:xfrm rot="862304">
            <a:off x="6663884" y="3078331"/>
            <a:ext cx="1863493" cy="885824"/>
            <a:chOff x="1071656" y="2098704"/>
            <a:chExt cx="2343168" cy="950076"/>
          </a:xfrm>
        </p:grpSpPr>
        <p:sp>
          <p:nvSpPr>
            <p:cNvPr id="283" name="Google Shape;283;p43"/>
            <p:cNvSpPr/>
            <p:nvPr/>
          </p:nvSpPr>
          <p:spPr>
            <a:xfrm>
              <a:off x="1071656" y="2098704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3"/>
            <p:cNvSpPr txBox="1"/>
            <p:nvPr/>
          </p:nvSpPr>
          <p:spPr>
            <a:xfrm>
              <a:off x="1432514" y="2241845"/>
              <a:ext cx="17679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patterns do you see?</a:t>
              </a:r>
              <a:endParaRPr/>
            </a:p>
          </p:txBody>
        </p:sp>
      </p:grpSp>
      <p:pic>
        <p:nvPicPr>
          <p:cNvPr id="285" name="Google Shape;28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0913" y="3118523"/>
            <a:ext cx="1558367" cy="132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4"/>
          <p:cNvSpPr txBox="1"/>
          <p:nvPr>
            <p:ph type="title"/>
          </p:nvPr>
        </p:nvSpPr>
        <p:spPr>
          <a:xfrm>
            <a:off x="311700" y="160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Find the Sum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91" name="Google Shape;291;p4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2" name="Google Shape;292;p44"/>
          <p:cNvSpPr txBox="1"/>
          <p:nvPr>
            <p:ph idx="1" type="body"/>
          </p:nvPr>
        </p:nvSpPr>
        <p:spPr>
          <a:xfrm>
            <a:off x="-59075" y="1516800"/>
            <a:ext cx="8868600" cy="19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Find the sum of:		23 + 45</a:t>
            </a: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Show your thinking using drawings, numbers or words. </a:t>
            </a: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3" name="Google Shape;293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4" name="Google Shape;29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398706">
            <a:off x="575720" y="473695"/>
            <a:ext cx="1314525" cy="13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43925">
            <a:off x="7206020" y="3440795"/>
            <a:ext cx="1314525" cy="131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/>
          <p:nvPr>
            <p:ph type="title"/>
          </p:nvPr>
        </p:nvSpPr>
        <p:spPr>
          <a:xfrm>
            <a:off x="12485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Elena and Andre Represent 63 + 25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01" name="Google Shape;301;p4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2" name="Google Shape;302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3" name="Google Shape;303;p45"/>
          <p:cNvSpPr txBox="1"/>
          <p:nvPr/>
        </p:nvSpPr>
        <p:spPr>
          <a:xfrm>
            <a:off x="0" y="854200"/>
            <a:ext cx="40923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Here are two drawings students made for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 63 + 25 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04" name="Google Shape;30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300" y="1756600"/>
            <a:ext cx="1608525" cy="249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303" y="1756600"/>
            <a:ext cx="2519950" cy="15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5"/>
          <p:cNvSpPr txBox="1"/>
          <p:nvPr/>
        </p:nvSpPr>
        <p:spPr>
          <a:xfrm>
            <a:off x="391475" y="1524700"/>
            <a:ext cx="10215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Quicksand"/>
                <a:ea typeface="Quicksand"/>
                <a:cs typeface="Quicksand"/>
                <a:sym typeface="Quicksand"/>
              </a:rPr>
              <a:t>Elena's work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7" name="Google Shape;307;p45"/>
          <p:cNvSpPr txBox="1"/>
          <p:nvPr/>
        </p:nvSpPr>
        <p:spPr>
          <a:xfrm>
            <a:off x="2792525" y="3259950"/>
            <a:ext cx="10215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Quicksand"/>
                <a:ea typeface="Quicksand"/>
                <a:cs typeface="Quicksand"/>
                <a:sym typeface="Quicksand"/>
              </a:rPr>
              <a:t>Andre’s work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8" name="Google Shape;308;p45"/>
          <p:cNvSpPr txBox="1"/>
          <p:nvPr/>
        </p:nvSpPr>
        <p:spPr>
          <a:xfrm>
            <a:off x="4923425" y="1756600"/>
            <a:ext cx="41472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Which equations go with which drawings?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Quicksand"/>
                <a:ea typeface="Quicksand"/>
                <a:cs typeface="Quicksand"/>
                <a:sym typeface="Quicksand"/>
              </a:rPr>
              <a:t>Be ready to explain how you know so that others can understand.</a:t>
            </a:r>
            <a:endParaRPr sz="1000" u="sng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09" name="Google Shape;30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5925" y="2480300"/>
            <a:ext cx="1647825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7200" y="2422750"/>
            <a:ext cx="1185240" cy="133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6"/>
          <p:cNvSpPr txBox="1"/>
          <p:nvPr/>
        </p:nvSpPr>
        <p:spPr>
          <a:xfrm>
            <a:off x="7790375" y="267250"/>
            <a:ext cx="1230900" cy="9927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16" name="Google Shape;31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825" y="3221475"/>
            <a:ext cx="1482450" cy="131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6"/>
          <p:cNvSpPr txBox="1"/>
          <p:nvPr/>
        </p:nvSpPr>
        <p:spPr>
          <a:xfrm>
            <a:off x="3043350" y="813600"/>
            <a:ext cx="3057300" cy="6054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         15 + 34 = ? </a:t>
            </a:r>
            <a:endParaRPr b="1" sz="2500"/>
          </a:p>
        </p:txBody>
      </p:sp>
      <p:sp>
        <p:nvSpPr>
          <p:cNvPr id="318" name="Google Shape;318;p46"/>
          <p:cNvSpPr/>
          <p:nvPr/>
        </p:nvSpPr>
        <p:spPr>
          <a:xfrm flipH="1">
            <a:off x="480802" y="1741275"/>
            <a:ext cx="3533848" cy="16609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6"/>
          <p:cNvSpPr txBox="1"/>
          <p:nvPr/>
        </p:nvSpPr>
        <p:spPr>
          <a:xfrm>
            <a:off x="972150" y="1883900"/>
            <a:ext cx="26316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How could we use Elena’s method to find the sum? How could we use Andre’s method?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20" name="Google Shape;320;p46"/>
          <p:cNvSpPr/>
          <p:nvPr/>
        </p:nvSpPr>
        <p:spPr>
          <a:xfrm>
            <a:off x="5177352" y="1741275"/>
            <a:ext cx="3533848" cy="16609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 txBox="1"/>
          <p:nvPr/>
        </p:nvSpPr>
        <p:spPr>
          <a:xfrm flipH="1">
            <a:off x="5588252" y="1883900"/>
            <a:ext cx="26316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What equations could represent the methods you described?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7"/>
          <p:cNvSpPr txBox="1"/>
          <p:nvPr>
            <p:ph type="ctrTitle"/>
          </p:nvPr>
        </p:nvSpPr>
        <p:spPr>
          <a:xfrm>
            <a:off x="1373250" y="1430275"/>
            <a:ext cx="6813600" cy="15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It, Explain It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27" name="Google Shape;327;p47"/>
          <p:cNvSpPr txBox="1"/>
          <p:nvPr/>
        </p:nvSpPr>
        <p:spPr>
          <a:xfrm>
            <a:off x="2642150" y="2959700"/>
            <a:ext cx="5440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numbers and write equations to show our work.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8" name="Google Shape;328;p47"/>
          <p:cNvSpPr/>
          <p:nvPr/>
        </p:nvSpPr>
        <p:spPr>
          <a:xfrm>
            <a:off x="2151277" y="300865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1.NBT.C.4, 1.OA.C.6, 1.OA.D.8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0" name="Google Shape;330;p47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8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13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37" name="Google Shape;337;p4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8" name="Google Shape;338;p48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39" name="Google Shape;33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5376" y="2037900"/>
            <a:ext cx="3048000" cy="13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9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9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13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6" name="Google Shape;346;p4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7" name="Google Shape;347;p49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48" name="Google Shape;34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51" y="2080725"/>
            <a:ext cx="277177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13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55" name="Google Shape;355;p5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56" name="Google Shape;356;p5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57" name="Google Shape;35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26" y="1813300"/>
            <a:ext cx="3171825" cy="13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1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13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64" name="Google Shape;364;p5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65" name="Google Shape;365;p51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66" name="Google Shape;36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026" y="2092950"/>
            <a:ext cx="325755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2"/>
          <p:cNvSpPr txBox="1"/>
          <p:nvPr>
            <p:ph type="ctrTitle"/>
          </p:nvPr>
        </p:nvSpPr>
        <p:spPr>
          <a:xfrm>
            <a:off x="499625" y="353950"/>
            <a:ext cx="76188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Lin and Han Add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72" name="Google Shape;372;p5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73" name="Google Shape;37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750" y="1108750"/>
            <a:ext cx="6723100" cy="567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4" name="Google Shape;37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525" y="1956775"/>
            <a:ext cx="5276850" cy="2209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3"/>
          <p:cNvSpPr txBox="1"/>
          <p:nvPr>
            <p:ph type="ctrTitle"/>
          </p:nvPr>
        </p:nvSpPr>
        <p:spPr>
          <a:xfrm>
            <a:off x="499625" y="353950"/>
            <a:ext cx="76188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Lin and Han Add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80" name="Google Shape;380;p5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81" name="Google Shape;38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750" y="1108750"/>
            <a:ext cx="6723100" cy="567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2" name="Google Shape;38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1975" y="1926175"/>
            <a:ext cx="5419725" cy="2371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4"/>
          <p:cNvSpPr txBox="1"/>
          <p:nvPr>
            <p:ph type="ctrTitle"/>
          </p:nvPr>
        </p:nvSpPr>
        <p:spPr>
          <a:xfrm>
            <a:off x="446325" y="315100"/>
            <a:ext cx="79305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Show With Equations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88" name="Google Shape;388;p5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89" name="Google Shape;38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250" y="1395725"/>
            <a:ext cx="7507900" cy="2481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5"/>
          <p:cNvSpPr txBox="1"/>
          <p:nvPr>
            <p:ph type="ctrTitle"/>
          </p:nvPr>
        </p:nvSpPr>
        <p:spPr>
          <a:xfrm>
            <a:off x="446325" y="315100"/>
            <a:ext cx="79305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Show With Equations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5" name="Google Shape;395;p5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96" name="Google Shape;39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050" y="1303975"/>
            <a:ext cx="7385900" cy="2714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6"/>
          <p:cNvSpPr txBox="1"/>
          <p:nvPr>
            <p:ph type="ctrTitle"/>
          </p:nvPr>
        </p:nvSpPr>
        <p:spPr>
          <a:xfrm>
            <a:off x="446325" y="315100"/>
            <a:ext cx="79305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Show With Equations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02" name="Google Shape;402;p5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03" name="Google Shape;40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5100" y="1224563"/>
            <a:ext cx="6000750" cy="2828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09" name="Google Shape;409;p57"/>
          <p:cNvSpPr/>
          <p:nvPr/>
        </p:nvSpPr>
        <p:spPr>
          <a:xfrm flipH="1">
            <a:off x="883785" y="2171326"/>
            <a:ext cx="2675765" cy="151673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7"/>
          <p:cNvSpPr txBox="1"/>
          <p:nvPr/>
        </p:nvSpPr>
        <p:spPr>
          <a:xfrm>
            <a:off x="5982413" y="1972475"/>
            <a:ext cx="21162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the equations help you understand how your classmates added?</a:t>
            </a:r>
            <a:endParaRPr/>
          </a:p>
        </p:txBody>
      </p:sp>
      <p:pic>
        <p:nvPicPr>
          <p:cNvPr id="411" name="Google Shape;41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3413" y="2885375"/>
            <a:ext cx="20669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5725" y="598850"/>
            <a:ext cx="3359400" cy="101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57"/>
          <p:cNvSpPr/>
          <p:nvPr/>
        </p:nvSpPr>
        <p:spPr>
          <a:xfrm>
            <a:off x="5702635" y="1813389"/>
            <a:ext cx="2675765" cy="151673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57"/>
          <p:cNvSpPr txBox="1"/>
          <p:nvPr/>
        </p:nvSpPr>
        <p:spPr>
          <a:xfrm>
            <a:off x="1163563" y="2375625"/>
            <a:ext cx="21162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Why are there so many different ways to add?</a:t>
            </a:r>
            <a:endParaRPr sz="1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8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3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20" name="Google Shape;420;p58"/>
          <p:cNvSpPr txBox="1"/>
          <p:nvPr/>
        </p:nvSpPr>
        <p:spPr>
          <a:xfrm>
            <a:off x="715075" y="587525"/>
            <a:ext cx="76398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We added numbers within 100. We learned different methods to add and recorded our thinking with equations.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21" name="Google Shape;42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625" y="1516700"/>
            <a:ext cx="2367475" cy="1800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2" name="Google Shape;42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5050" y="3467700"/>
            <a:ext cx="1485900" cy="942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3" name="Google Shape;423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9025" y="1516700"/>
            <a:ext cx="1252000" cy="26178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4" name="Google Shape;424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6900" y="2183325"/>
            <a:ext cx="1302300" cy="1229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9"/>
          <p:cNvSpPr txBox="1"/>
          <p:nvPr>
            <p:ph type="ctrTitle"/>
          </p:nvPr>
        </p:nvSpPr>
        <p:spPr>
          <a:xfrm>
            <a:off x="1372200" y="1705600"/>
            <a:ext cx="6853200" cy="94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1</a:t>
            </a:r>
            <a:endParaRPr sz="3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30" name="Google Shape;430;p59"/>
          <p:cNvSpPr txBox="1"/>
          <p:nvPr/>
        </p:nvSpPr>
        <p:spPr>
          <a:xfrm>
            <a:off x="3547425" y="2906325"/>
            <a:ext cx="3527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Let’s add and subtract tens.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1" name="Google Shape;431;p59"/>
          <p:cNvSpPr/>
          <p:nvPr/>
        </p:nvSpPr>
        <p:spPr>
          <a:xfrm>
            <a:off x="3099327" y="29063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5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1.NBT.C.4, 1.NBT.C.5,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3" name="Google Shape;433;p59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Act It Out: Trucks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39" name="Google Shape;439;p6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40" name="Google Shape;440;p60"/>
          <p:cNvSpPr txBox="1"/>
          <p:nvPr/>
        </p:nvSpPr>
        <p:spPr>
          <a:xfrm>
            <a:off x="1070350" y="1571950"/>
            <a:ext cx="6794700" cy="24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Quicksand"/>
                <a:ea typeface="Quicksand"/>
                <a:cs typeface="Quicksand"/>
                <a:sym typeface="Quicksand"/>
              </a:rPr>
              <a:t>Kiran and Priya each have some toy trucks. 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500">
                <a:latin typeface="Quicksand"/>
                <a:ea typeface="Quicksand"/>
                <a:cs typeface="Quicksand"/>
                <a:sym typeface="Quicksand"/>
              </a:rPr>
              <a:t>Kiran has 15 toy trucks. 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500">
                <a:latin typeface="Quicksand"/>
                <a:ea typeface="Quicksand"/>
                <a:cs typeface="Quicksand"/>
                <a:sym typeface="Quicksand"/>
              </a:rPr>
              <a:t>Priya has 18 toy trucks.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41" name="Google Shape;44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550" y="2566725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1"/>
          <p:cNvSpPr txBox="1"/>
          <p:nvPr>
            <p:ph type="ctrTitle"/>
          </p:nvPr>
        </p:nvSpPr>
        <p:spPr>
          <a:xfrm>
            <a:off x="1260325" y="319450"/>
            <a:ext cx="6328200" cy="73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Introduce 5 in a Row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47" name="Google Shape;447;p6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48" name="Google Shape;448;p61"/>
          <p:cNvSpPr txBox="1"/>
          <p:nvPr/>
        </p:nvSpPr>
        <p:spPr>
          <a:xfrm>
            <a:off x="790850" y="1056550"/>
            <a:ext cx="7869300" cy="21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We are going to play a game where the goal is to get 5 squares in a row.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449" name="Google Shape;449;p61"/>
          <p:cNvSpPr txBox="1"/>
          <p:nvPr/>
        </p:nvSpPr>
        <p:spPr>
          <a:xfrm>
            <a:off x="477125" y="1779900"/>
            <a:ext cx="5076300" cy="15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Directions: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Player 1 puts a paper clip on the 2 numbers you will add.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Player 1 puts a counter on the sum.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Player 2 moves 1 of the paper clips, adds the numbers, and puts a counter on the sum.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Continue taking turns until someone gets 5 in a row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50" name="Google Shape;45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5225" y="1602544"/>
            <a:ext cx="3130650" cy="2292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1" name="Google Shape;45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175" y="3432000"/>
            <a:ext cx="4414499" cy="107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2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Centers: Choice Time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57" name="Google Shape;457;p6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58" name="Google Shape;458;p62"/>
          <p:cNvSpPr txBox="1"/>
          <p:nvPr/>
        </p:nvSpPr>
        <p:spPr>
          <a:xfrm>
            <a:off x="978725" y="153055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Counting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Collections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459" name="Google Shape;459;p62"/>
          <p:cNvSpPr txBox="1"/>
          <p:nvPr/>
        </p:nvSpPr>
        <p:spPr>
          <a:xfrm>
            <a:off x="3518750" y="153055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Number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Puzzles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460" name="Google Shape;460;p62"/>
          <p:cNvSpPr txBox="1"/>
          <p:nvPr/>
        </p:nvSpPr>
        <p:spPr>
          <a:xfrm>
            <a:off x="6453925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5 in a Row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461" name="Google Shape;46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525" y="2412925"/>
            <a:ext cx="2169450" cy="1226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2" name="Google Shape;462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0075" y="2663700"/>
            <a:ext cx="2169450" cy="62276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3" name="Google Shape;463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1314" y="2243801"/>
            <a:ext cx="1338325" cy="131538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69" name="Google Shape;469;p63"/>
          <p:cNvSpPr/>
          <p:nvPr/>
        </p:nvSpPr>
        <p:spPr>
          <a:xfrm flipH="1">
            <a:off x="1377054" y="1364648"/>
            <a:ext cx="3198296" cy="212588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63"/>
          <p:cNvSpPr txBox="1"/>
          <p:nvPr/>
        </p:nvSpPr>
        <p:spPr>
          <a:xfrm>
            <a:off x="1865025" y="1637575"/>
            <a:ext cx="2086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How did you and your partner work together during centers? What went well? What can we continue to work on?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471" name="Google Shape;47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6598" y="2445778"/>
            <a:ext cx="1697400" cy="1501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4"/>
          <p:cNvSpPr txBox="1"/>
          <p:nvPr>
            <p:ph type="ctrTitle"/>
          </p:nvPr>
        </p:nvSpPr>
        <p:spPr>
          <a:xfrm>
            <a:off x="570150" y="841450"/>
            <a:ext cx="7703100" cy="17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Compose a Ten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77" name="Google Shape;477;p64"/>
          <p:cNvSpPr txBox="1"/>
          <p:nvPr/>
        </p:nvSpPr>
        <p:spPr>
          <a:xfrm flipH="1">
            <a:off x="2837125" y="2570650"/>
            <a:ext cx="51165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two-digit and one-digit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8" name="Google Shape;478;p64"/>
          <p:cNvSpPr/>
          <p:nvPr/>
        </p:nvSpPr>
        <p:spPr>
          <a:xfrm>
            <a:off x="2308477" y="25706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4"/>
          <p:cNvSpPr txBox="1"/>
          <p:nvPr/>
        </p:nvSpPr>
        <p:spPr>
          <a:xfrm>
            <a:off x="0" y="4834325"/>
            <a:ext cx="3915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80" name="Google Shape;480;p64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5"/>
          <p:cNvSpPr txBox="1"/>
          <p:nvPr>
            <p:ph type="ctrTitle"/>
          </p:nvPr>
        </p:nvSpPr>
        <p:spPr>
          <a:xfrm>
            <a:off x="335025" y="3694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Many 10-frames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86" name="Google Shape;486;p6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87" name="Google Shape;487;p65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88" name="Google Shape;488;p65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65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90" name="Google Shape;490;p65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65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492" name="Google Shape;49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8930" y="1377400"/>
            <a:ext cx="1676400" cy="31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6"/>
          <p:cNvSpPr txBox="1"/>
          <p:nvPr>
            <p:ph type="ctrTitle"/>
          </p:nvPr>
        </p:nvSpPr>
        <p:spPr>
          <a:xfrm>
            <a:off x="335025" y="3694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Many 10-frames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98" name="Google Shape;498;p6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99" name="Google Shape;499;p66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00" name="Google Shape;500;p66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6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02" name="Google Shape;502;p66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66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04" name="Google Shape;50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472" y="1291800"/>
            <a:ext cx="1253750" cy="299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7"/>
          <p:cNvSpPr txBox="1"/>
          <p:nvPr>
            <p:ph type="ctrTitle"/>
          </p:nvPr>
        </p:nvSpPr>
        <p:spPr>
          <a:xfrm>
            <a:off x="335025" y="3694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Many 10-frames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10" name="Google Shape;510;p6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1" name="Google Shape;511;p67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12" name="Google Shape;512;p67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67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14" name="Google Shape;514;p67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67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16" name="Google Shape;51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4563" y="1192200"/>
            <a:ext cx="1179000" cy="3320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8"/>
          <p:cNvSpPr txBox="1"/>
          <p:nvPr>
            <p:ph type="ctrTitle"/>
          </p:nvPr>
        </p:nvSpPr>
        <p:spPr>
          <a:xfrm>
            <a:off x="747400" y="509225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Choose a Way to Add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22" name="Google Shape;522;p6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23" name="Google Shape;52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475" y="1866600"/>
            <a:ext cx="6574250" cy="1350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24" name="Google Shape;52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875" y="3556350"/>
            <a:ext cx="1198350" cy="963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25" name="Google Shape;525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875" y="601850"/>
            <a:ext cx="1198350" cy="963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9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‘Em Up Partner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31" name="Google Shape;531;p6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32" name="Google Shape;532;p69"/>
          <p:cNvSpPr txBox="1"/>
          <p:nvPr/>
        </p:nvSpPr>
        <p:spPr>
          <a:xfrm>
            <a:off x="583675" y="1174625"/>
            <a:ext cx="4568700" cy="18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“You will find a partner and find the sum of your two numbers. In your group, one student should have a one-digit number and the other should have a two-digit number.  Let's do one round together.”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33" name="Google Shape;53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8175" y="1467973"/>
            <a:ext cx="3276301" cy="2359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69"/>
          <p:cNvSpPr txBox="1"/>
          <p:nvPr/>
        </p:nvSpPr>
        <p:spPr>
          <a:xfrm>
            <a:off x="954175" y="2605525"/>
            <a:ext cx="4198200" cy="12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Find the sum.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Then write an equation that shows the sum you found.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Now we will play 2 more rounds.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40" name="Google Shape;540;p70"/>
          <p:cNvSpPr/>
          <p:nvPr/>
        </p:nvSpPr>
        <p:spPr>
          <a:xfrm flipH="1">
            <a:off x="1296812" y="2391720"/>
            <a:ext cx="2926938" cy="124752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70"/>
          <p:cNvSpPr txBox="1"/>
          <p:nvPr/>
        </p:nvSpPr>
        <p:spPr>
          <a:xfrm>
            <a:off x="1626125" y="2575738"/>
            <a:ext cx="22683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 about these expressions?</a:t>
            </a:r>
            <a:endParaRPr/>
          </a:p>
        </p:txBody>
      </p:sp>
      <p:pic>
        <p:nvPicPr>
          <p:cNvPr id="542" name="Google Shape;54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747" y="3168200"/>
            <a:ext cx="1644250" cy="145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100" y="702825"/>
            <a:ext cx="1566275" cy="6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2650" y="702825"/>
            <a:ext cx="1686959" cy="65782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70"/>
          <p:cNvSpPr/>
          <p:nvPr/>
        </p:nvSpPr>
        <p:spPr>
          <a:xfrm>
            <a:off x="5705912" y="1920670"/>
            <a:ext cx="2926938" cy="124752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70"/>
          <p:cNvSpPr txBox="1"/>
          <p:nvPr/>
        </p:nvSpPr>
        <p:spPr>
          <a:xfrm flipH="1">
            <a:off x="6035237" y="2039988"/>
            <a:ext cx="22683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Sometimes when adding two-digit and one-digit numbers we compose a ten, and sometimes we don’t.</a:t>
            </a:r>
            <a:endParaRPr sz="11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1"/>
          <p:cNvSpPr txBox="1"/>
          <p:nvPr>
            <p:ph type="ctrTitle"/>
          </p:nvPr>
        </p:nvSpPr>
        <p:spPr>
          <a:xfrm>
            <a:off x="839550" y="1622300"/>
            <a:ext cx="7464900" cy="9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Compose a Ten and Make Sense of Equations </a:t>
            </a:r>
            <a:endParaRPr sz="4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52" name="Google Shape;552;p71"/>
          <p:cNvSpPr txBox="1"/>
          <p:nvPr/>
        </p:nvSpPr>
        <p:spPr>
          <a:xfrm>
            <a:off x="1761475" y="2679425"/>
            <a:ext cx="656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one-digit and two-digit numbers and make sense of equations.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3" name="Google Shape;553;p71"/>
          <p:cNvSpPr/>
          <p:nvPr/>
        </p:nvSpPr>
        <p:spPr>
          <a:xfrm>
            <a:off x="1254402" y="26794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71"/>
          <p:cNvSpPr txBox="1"/>
          <p:nvPr/>
        </p:nvSpPr>
        <p:spPr>
          <a:xfrm>
            <a:off x="0" y="4834325"/>
            <a:ext cx="36651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1.NBT.C.4,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5" name="Google Shape;555;p71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72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62" name="Google Shape;562;p7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63" name="Google Shape;563;p7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64" name="Google Shape;564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5076" y="2135775"/>
            <a:ext cx="2143125" cy="10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7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71" name="Google Shape;571;p7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72" name="Google Shape;572;p7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73" name="Google Shape;57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651" y="2085975"/>
            <a:ext cx="2162175" cy="9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7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80" name="Google Shape;580;p7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81" name="Google Shape;581;p7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82" name="Google Shape;58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2151" y="2141875"/>
            <a:ext cx="2381250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7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89" name="Google Shape;589;p7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90" name="Google Shape;590;p7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91" name="Google Shape;59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3226" y="2068500"/>
            <a:ext cx="2609850" cy="10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6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to the Next Ten?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97" name="Google Shape;597;p7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98" name="Google Shape;598;p76"/>
          <p:cNvSpPr txBox="1"/>
          <p:nvPr/>
        </p:nvSpPr>
        <p:spPr>
          <a:xfrm>
            <a:off x="660600" y="978700"/>
            <a:ext cx="72228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Find the value that makes each equation true.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ready to explain your thinking in a way that makes sense to others.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99" name="Google Shape;59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6050" y="1712500"/>
            <a:ext cx="3553925" cy="2952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77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to the Next Ten?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5" name="Google Shape;605;p7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06" name="Google Shape;606;p77"/>
          <p:cNvSpPr txBox="1"/>
          <p:nvPr/>
        </p:nvSpPr>
        <p:spPr>
          <a:xfrm>
            <a:off x="660600" y="978700"/>
            <a:ext cx="72228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Find the value that makes each equation true.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ready to explain your thinking in a way that makes sense to others.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07" name="Google Shape;60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650" y="1779275"/>
            <a:ext cx="3706100" cy="2483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8" name="Google Shape;608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0900" y="1725713"/>
            <a:ext cx="2314575" cy="2590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78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to the Next Ten?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14" name="Google Shape;614;p7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15" name="Google Shape;615;p78"/>
          <p:cNvSpPr txBox="1"/>
          <p:nvPr/>
        </p:nvSpPr>
        <p:spPr>
          <a:xfrm>
            <a:off x="660600" y="978700"/>
            <a:ext cx="72228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Find the value that makes each equation true.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ready to explain your thinking in a way that makes sense to others.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16" name="Google Shape;61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325" y="1851100"/>
            <a:ext cx="1829225" cy="1894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7" name="Google Shape;61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625" y="1767025"/>
            <a:ext cx="1731300" cy="1978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8" name="Google Shape;618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9163" y="3959200"/>
            <a:ext cx="4836429" cy="677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79"/>
          <p:cNvSpPr txBox="1"/>
          <p:nvPr>
            <p:ph type="ctrTitle"/>
          </p:nvPr>
        </p:nvSpPr>
        <p:spPr>
          <a:xfrm>
            <a:off x="835700" y="431650"/>
            <a:ext cx="70008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Elena Adds 34 + 9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24" name="Google Shape;624;p7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25" name="Google Shape;62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525" y="1872725"/>
            <a:ext cx="3067050" cy="1343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26" name="Google Shape;626;p79"/>
          <p:cNvSpPr txBox="1"/>
          <p:nvPr/>
        </p:nvSpPr>
        <p:spPr>
          <a:xfrm>
            <a:off x="3975425" y="1253925"/>
            <a:ext cx="4972200" cy="3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Solve each equation using Elena’s method.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27" name="Google Shape;627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3500" y="1949225"/>
            <a:ext cx="2047875" cy="752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8" name="Google Shape;62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9213" y="2848275"/>
            <a:ext cx="2076450" cy="1181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0"/>
          <p:cNvSpPr txBox="1"/>
          <p:nvPr>
            <p:ph type="ctrTitle"/>
          </p:nvPr>
        </p:nvSpPr>
        <p:spPr>
          <a:xfrm>
            <a:off x="835700" y="431650"/>
            <a:ext cx="70008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Get to 95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4" name="Google Shape;634;p8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35" name="Google Shape;635;p80"/>
          <p:cNvSpPr txBox="1"/>
          <p:nvPr/>
        </p:nvSpPr>
        <p:spPr>
          <a:xfrm>
            <a:off x="422075" y="1217225"/>
            <a:ext cx="5394300" cy="3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We are going to play a new game called Get to 95.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play a round together. First, mix up your number cards.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Directions: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Start at 55.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Pick a number card.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Add it to your starting number.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Write an equation.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● The sum becomes the starting number in the next equation.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36" name="Google Shape;63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9100" y="1197775"/>
            <a:ext cx="3022824" cy="320090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42" name="Google Shape;64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0275" y="3090575"/>
            <a:ext cx="1717075" cy="151927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81"/>
          <p:cNvSpPr txBox="1"/>
          <p:nvPr/>
        </p:nvSpPr>
        <p:spPr>
          <a:xfrm>
            <a:off x="728825" y="489450"/>
            <a:ext cx="71217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Choose one of your favorite equations from the game. Explain to a partner how you found the sum. You may use connecting cubes or 10-frames and counters to help you explain your strategy.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44" name="Google Shape;644;p81"/>
          <p:cNvSpPr txBox="1"/>
          <p:nvPr/>
        </p:nvSpPr>
        <p:spPr>
          <a:xfrm>
            <a:off x="2470925" y="1382350"/>
            <a:ext cx="38958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Love Ya Like A Sister"/>
                <a:ea typeface="Love Ya Like A Sister"/>
                <a:cs typeface="Love Ya Like A Sister"/>
                <a:sym typeface="Love Ya Like A Sister"/>
              </a:rPr>
              <a:t>“I heard you say…….”</a:t>
            </a:r>
            <a:endParaRPr sz="23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645" name="Google Shape;645;p81"/>
          <p:cNvSpPr/>
          <p:nvPr/>
        </p:nvSpPr>
        <p:spPr>
          <a:xfrm flipH="1">
            <a:off x="880775" y="2391725"/>
            <a:ext cx="3791875" cy="191405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81"/>
          <p:cNvSpPr txBox="1"/>
          <p:nvPr/>
        </p:nvSpPr>
        <p:spPr>
          <a:xfrm>
            <a:off x="1363925" y="2575750"/>
            <a:ext cx="27828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going to practice restating what our partner tells us.  Use the sentence ‘I heard you say . . .’ to restate their thinking.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82"/>
          <p:cNvSpPr txBox="1"/>
          <p:nvPr>
            <p:ph type="ctrTitle"/>
          </p:nvPr>
        </p:nvSpPr>
        <p:spPr>
          <a:xfrm>
            <a:off x="1440900" y="1522075"/>
            <a:ext cx="6262200" cy="12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Does it Make a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New Ten?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2" name="Google Shape;652;p82"/>
          <p:cNvSpPr txBox="1"/>
          <p:nvPr/>
        </p:nvSpPr>
        <p:spPr>
          <a:xfrm>
            <a:off x="2425325" y="2842725"/>
            <a:ext cx="6309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one-digit to two-digit numbers and write equations.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53" name="Google Shape;653;p82"/>
          <p:cNvSpPr/>
          <p:nvPr/>
        </p:nvSpPr>
        <p:spPr>
          <a:xfrm>
            <a:off x="1951252" y="28284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82"/>
          <p:cNvSpPr txBox="1"/>
          <p:nvPr/>
        </p:nvSpPr>
        <p:spPr>
          <a:xfrm>
            <a:off x="0" y="4834325"/>
            <a:ext cx="34776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55" name="Google Shape;655;p82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83"/>
          <p:cNvSpPr txBox="1"/>
          <p:nvPr>
            <p:ph type="ctrTitle"/>
          </p:nvPr>
        </p:nvSpPr>
        <p:spPr>
          <a:xfrm>
            <a:off x="408550" y="377250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Belong: Expressions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61" name="Google Shape;661;p8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62" name="Google Shape;66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3150" y="1175575"/>
            <a:ext cx="5143500" cy="3162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4"/>
          <p:cNvSpPr txBox="1"/>
          <p:nvPr>
            <p:ph type="ctrTitle"/>
          </p:nvPr>
        </p:nvSpPr>
        <p:spPr>
          <a:xfrm>
            <a:off x="1661600" y="310325"/>
            <a:ext cx="56334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A Ten or Not a Ten?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68" name="Google Shape;668;p8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69" name="Google Shape;669;p84"/>
          <p:cNvSpPr txBox="1"/>
          <p:nvPr/>
        </p:nvSpPr>
        <p:spPr>
          <a:xfrm>
            <a:off x="593475" y="1218200"/>
            <a:ext cx="8305200" cy="8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Does the expression make a new ten?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If it makes a new ten, circle “Yes.” If it doesn’t make a new ten, circle “No.”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670" name="Google Shape;670;p84"/>
          <p:cNvSpPr txBox="1"/>
          <p:nvPr/>
        </p:nvSpPr>
        <p:spPr>
          <a:xfrm>
            <a:off x="544400" y="2042875"/>
            <a:ext cx="44157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1. Does the expression make a new ten?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Explain how you know: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Find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how you found t</a:t>
            </a: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71" name="Google Shape;67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1600" y="2513300"/>
            <a:ext cx="927878" cy="677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2" name="Google Shape;672;p84"/>
          <p:cNvSpPr txBox="1"/>
          <p:nvPr/>
        </p:nvSpPr>
        <p:spPr>
          <a:xfrm>
            <a:off x="4728300" y="2018400"/>
            <a:ext cx="44157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2</a:t>
            </a: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. Does the expression make a new ten?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Explain how you know: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Find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how you found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73" name="Google Shape;673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0375" y="2421263"/>
            <a:ext cx="927875" cy="65323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4" name="Google Shape;674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78637">
            <a:off x="1560797" y="563443"/>
            <a:ext cx="648432" cy="80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40286">
            <a:off x="6868897" y="545693"/>
            <a:ext cx="648432" cy="801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85"/>
          <p:cNvSpPr txBox="1"/>
          <p:nvPr>
            <p:ph type="ctrTitle"/>
          </p:nvPr>
        </p:nvSpPr>
        <p:spPr>
          <a:xfrm>
            <a:off x="1661600" y="310325"/>
            <a:ext cx="56334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A Ten or Not a Ten?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81" name="Google Shape;681;p8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82" name="Google Shape;682;p85"/>
          <p:cNvSpPr txBox="1"/>
          <p:nvPr/>
        </p:nvSpPr>
        <p:spPr>
          <a:xfrm>
            <a:off x="593475" y="1218200"/>
            <a:ext cx="8305200" cy="8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Does the expression make a new ten?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If it makes a new ten, circle “Yes.” If it doesn’t make a new ten, circle “No.”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683" name="Google Shape;683;p85"/>
          <p:cNvSpPr txBox="1"/>
          <p:nvPr/>
        </p:nvSpPr>
        <p:spPr>
          <a:xfrm>
            <a:off x="544400" y="2042875"/>
            <a:ext cx="44157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3</a:t>
            </a: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. Does the expression make a new ten?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Explain how you know: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Find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how you found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84" name="Google Shape;684;p85"/>
          <p:cNvSpPr txBox="1"/>
          <p:nvPr/>
        </p:nvSpPr>
        <p:spPr>
          <a:xfrm>
            <a:off x="4728300" y="2018400"/>
            <a:ext cx="44157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4</a:t>
            </a: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. Does the expression make a new ten?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Explain how you know: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Find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how you found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85" name="Google Shape;68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78637">
            <a:off x="1560797" y="563443"/>
            <a:ext cx="648432" cy="80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40286">
            <a:off x="6868897" y="545693"/>
            <a:ext cx="648432" cy="80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8925" y="2452000"/>
            <a:ext cx="927875" cy="71809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8" name="Google Shape;688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1675" y="2400700"/>
            <a:ext cx="927875" cy="74060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86"/>
          <p:cNvSpPr txBox="1"/>
          <p:nvPr>
            <p:ph type="ctrTitle"/>
          </p:nvPr>
        </p:nvSpPr>
        <p:spPr>
          <a:xfrm>
            <a:off x="570150" y="267250"/>
            <a:ext cx="68409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Missing Numbers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94" name="Google Shape;694;p8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95" name="Google Shape;695;p86"/>
          <p:cNvSpPr txBox="1"/>
          <p:nvPr/>
        </p:nvSpPr>
        <p:spPr>
          <a:xfrm>
            <a:off x="477125" y="893075"/>
            <a:ext cx="7516500" cy="5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Lin’s brother spilled water on her math work again!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Figure out what number Lin wrote before it got smudged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6" name="Google Shape;696;p86"/>
          <p:cNvSpPr txBox="1"/>
          <p:nvPr/>
        </p:nvSpPr>
        <p:spPr>
          <a:xfrm>
            <a:off x="581100" y="1602525"/>
            <a:ext cx="3792000" cy="28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1. Lin wrote a one-digit number with which you will make a new ten when you find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What could Lin’s number be?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your thinking.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7" name="Google Shape;697;p86"/>
          <p:cNvSpPr txBox="1"/>
          <p:nvPr/>
        </p:nvSpPr>
        <p:spPr>
          <a:xfrm>
            <a:off x="4690525" y="1602525"/>
            <a:ext cx="3792000" cy="28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2. Lin wrote a one-digit number with which you will not make a new ten when you find the sum.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What could Lin’s number be?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your thinking.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98" name="Google Shape;69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175" y="2218225"/>
            <a:ext cx="1714500" cy="87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9" name="Google Shape;699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6100" y="2242025"/>
            <a:ext cx="1504950" cy="828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87"/>
          <p:cNvSpPr txBox="1"/>
          <p:nvPr>
            <p:ph type="ctrTitle"/>
          </p:nvPr>
        </p:nvSpPr>
        <p:spPr>
          <a:xfrm>
            <a:off x="570150" y="267250"/>
            <a:ext cx="68409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Missing Numbers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05" name="Google Shape;705;p8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06" name="Google Shape;706;p87"/>
          <p:cNvSpPr txBox="1"/>
          <p:nvPr/>
        </p:nvSpPr>
        <p:spPr>
          <a:xfrm>
            <a:off x="477125" y="893075"/>
            <a:ext cx="7516500" cy="5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Lin’s brother spilled water on her math work again!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Figure out what number Lin wrote before it got smudged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7" name="Google Shape;707;p87"/>
          <p:cNvSpPr txBox="1"/>
          <p:nvPr/>
        </p:nvSpPr>
        <p:spPr>
          <a:xfrm>
            <a:off x="581100" y="1602525"/>
            <a:ext cx="3792000" cy="28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3. Lin wrote a two-digit number with which you will make a new ten when you find the sum.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What could Lin’s number be?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your thinking.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8" name="Google Shape;708;p87"/>
          <p:cNvSpPr txBox="1"/>
          <p:nvPr/>
        </p:nvSpPr>
        <p:spPr>
          <a:xfrm>
            <a:off x="4690525" y="1602525"/>
            <a:ext cx="3792000" cy="28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4. Lin wrote a two-digit number with which you will not make a new ten when you find the sum.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What could Lin’s number be?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equations to show your thinking.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09" name="Google Shape;70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3650" y="2277675"/>
            <a:ext cx="1504950" cy="857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0" name="Google Shape;710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4013" y="2263375"/>
            <a:ext cx="1438275" cy="885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8"/>
          <p:cNvSpPr txBox="1"/>
          <p:nvPr>
            <p:ph type="ctrTitle"/>
          </p:nvPr>
        </p:nvSpPr>
        <p:spPr>
          <a:xfrm>
            <a:off x="839250" y="267250"/>
            <a:ext cx="68409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Missing Numbers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16" name="Google Shape;716;p8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17" name="Google Shape;71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675" y="1527337"/>
            <a:ext cx="7709526" cy="1228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8" name="Google Shape;718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3125" y="3556300"/>
            <a:ext cx="1714500" cy="87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9" name="Google Shape;719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5300" y="3580113"/>
            <a:ext cx="1504950" cy="828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0" name="Google Shape;720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4075" y="3235563"/>
            <a:ext cx="1504950" cy="857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89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26" name="Google Shape;726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5887" y="2913900"/>
            <a:ext cx="1627025" cy="143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89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28" name="Google Shape;728;p89"/>
          <p:cNvSpPr/>
          <p:nvPr/>
        </p:nvSpPr>
        <p:spPr>
          <a:xfrm flipH="1">
            <a:off x="1237908" y="1290200"/>
            <a:ext cx="4035442" cy="162370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89"/>
          <p:cNvSpPr txBox="1"/>
          <p:nvPr/>
        </p:nvSpPr>
        <p:spPr>
          <a:xfrm flipH="1">
            <a:off x="1759667" y="1533850"/>
            <a:ext cx="2991900" cy="12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How do you know whether or not you will make a new ten when you are finding a sum?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90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7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735" name="Google Shape;735;p90"/>
          <p:cNvSpPr txBox="1"/>
          <p:nvPr/>
        </p:nvSpPr>
        <p:spPr>
          <a:xfrm>
            <a:off x="647800" y="734300"/>
            <a:ext cx="76398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icksand"/>
                <a:ea typeface="Quicksand"/>
                <a:cs typeface="Quicksand"/>
                <a:sym typeface="Quicksand"/>
              </a:rPr>
              <a:t>We added one-digit numbers and two-digit numbers and composed a new ten.</a:t>
            </a:r>
            <a:endParaRPr sz="21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36" name="Google Shape;73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200" y="1645350"/>
            <a:ext cx="1222625" cy="2776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7" name="Google Shape;737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8375" y="2409625"/>
            <a:ext cx="1933575" cy="86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91"/>
          <p:cNvSpPr txBox="1"/>
          <p:nvPr>
            <p:ph type="ctrTitle"/>
          </p:nvPr>
        </p:nvSpPr>
        <p:spPr>
          <a:xfrm>
            <a:off x="601350" y="1849800"/>
            <a:ext cx="7941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2</a:t>
            </a:r>
            <a:endParaRPr sz="43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43" name="Google Shape;743;p91"/>
          <p:cNvSpPr txBox="1"/>
          <p:nvPr/>
        </p:nvSpPr>
        <p:spPr>
          <a:xfrm>
            <a:off x="3435900" y="2634050"/>
            <a:ext cx="53949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within 100.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44" name="Google Shape;744;p91"/>
          <p:cNvSpPr/>
          <p:nvPr/>
        </p:nvSpPr>
        <p:spPr>
          <a:xfrm>
            <a:off x="2953202" y="26690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91"/>
          <p:cNvSpPr txBox="1"/>
          <p:nvPr/>
        </p:nvSpPr>
        <p:spPr>
          <a:xfrm>
            <a:off x="0" y="4834325"/>
            <a:ext cx="3435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1.NBT.C.4, 1.OA.C.6, 1.OA.D.8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46" name="Google Shape;746;p91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8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9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92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53" name="Google Shape;753;p9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54" name="Google Shape;754;p9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755" name="Google Shape;75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3401" y="2184700"/>
            <a:ext cx="2505075" cy="11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9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9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62" name="Google Shape;762;p9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63" name="Google Shape;763;p9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764" name="Google Shape;76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276" y="2086850"/>
            <a:ext cx="2809875" cy="123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9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9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71" name="Google Shape;771;p9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72" name="Google Shape;772;p9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773" name="Google Shape;77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5951" y="2166350"/>
            <a:ext cx="3076575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9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9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80" name="Google Shape;780;p9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81" name="Google Shape;781;p9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782" name="Google Shape;782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9526" y="2019550"/>
            <a:ext cx="2590800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96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Centers: Choice Time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88" name="Google Shape;788;p9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89" name="Google Shape;789;p96"/>
          <p:cNvSpPr txBox="1"/>
          <p:nvPr/>
        </p:nvSpPr>
        <p:spPr>
          <a:xfrm>
            <a:off x="897700" y="169570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Get to 95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790" name="Google Shape;790;p96"/>
          <p:cNvSpPr txBox="1"/>
          <p:nvPr/>
        </p:nvSpPr>
        <p:spPr>
          <a:xfrm>
            <a:off x="3518750" y="153055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Number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Puzzles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791" name="Google Shape;791;p96"/>
          <p:cNvSpPr txBox="1"/>
          <p:nvPr/>
        </p:nvSpPr>
        <p:spPr>
          <a:xfrm>
            <a:off x="6453925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5 in a Row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792" name="Google Shape;792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0075" y="2663700"/>
            <a:ext cx="2169450" cy="62276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3" name="Google Shape;793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1314" y="2243801"/>
            <a:ext cx="1338325" cy="131538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4" name="Google Shape;794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8588" y="2333677"/>
            <a:ext cx="1511325" cy="1282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9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00" name="Google Shape;800;p97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801" name="Google Shape;80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5174" y="2994525"/>
            <a:ext cx="1806925" cy="159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97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03" name="Google Shape;803;p97"/>
          <p:cNvSpPr/>
          <p:nvPr/>
        </p:nvSpPr>
        <p:spPr>
          <a:xfrm flipH="1" rot="690263">
            <a:off x="310332" y="1560659"/>
            <a:ext cx="4035439" cy="162371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97"/>
          <p:cNvSpPr txBox="1"/>
          <p:nvPr/>
        </p:nvSpPr>
        <p:spPr>
          <a:xfrm flipH="1" rot="690223">
            <a:off x="815861" y="1802687"/>
            <a:ext cx="2992004" cy="12980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How did you and your partner work together during centers? 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05" name="Google Shape;805;p97"/>
          <p:cNvSpPr/>
          <p:nvPr/>
        </p:nvSpPr>
        <p:spPr>
          <a:xfrm rot="-595020">
            <a:off x="5908498" y="1516923"/>
            <a:ext cx="3168023" cy="129807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97"/>
          <p:cNvSpPr txBox="1"/>
          <p:nvPr/>
        </p:nvSpPr>
        <p:spPr>
          <a:xfrm flipH="1" rot="-595167">
            <a:off x="5979495" y="1731217"/>
            <a:ext cx="2991927" cy="1297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What went well? What can you continue to work on?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98"/>
          <p:cNvSpPr txBox="1"/>
          <p:nvPr>
            <p:ph type="ctrTitle"/>
          </p:nvPr>
        </p:nvSpPr>
        <p:spPr>
          <a:xfrm>
            <a:off x="1175400" y="1443575"/>
            <a:ext cx="6793200" cy="103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latin typeface="Hepta Slab"/>
                <a:ea typeface="Hepta Slab"/>
                <a:cs typeface="Hepta Slab"/>
                <a:sym typeface="Hepta Slab"/>
              </a:rPr>
              <a:t>Compose a Ten to Add 2 Two-digit Numbers</a:t>
            </a:r>
            <a:endParaRPr sz="41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12" name="Google Shape;812;p98"/>
          <p:cNvSpPr txBox="1"/>
          <p:nvPr/>
        </p:nvSpPr>
        <p:spPr>
          <a:xfrm>
            <a:off x="3460025" y="2635600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two-digit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3" name="Google Shape;813;p98"/>
          <p:cNvSpPr/>
          <p:nvPr/>
        </p:nvSpPr>
        <p:spPr>
          <a:xfrm>
            <a:off x="2932702" y="263560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9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5" name="Google Shape;815;p98"/>
          <p:cNvSpPr txBox="1"/>
          <p:nvPr/>
        </p:nvSpPr>
        <p:spPr>
          <a:xfrm>
            <a:off x="7713425" y="-1450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9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99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99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Compose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22" name="Google Shape;822;p9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23" name="Google Shape;823;p99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24" name="Google Shape;82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2651" y="2178575"/>
            <a:ext cx="2781300" cy="10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0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10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Compose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31" name="Google Shape;831;p10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32" name="Google Shape;832;p10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33" name="Google Shape;83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6051" y="2123550"/>
            <a:ext cx="2609850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01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101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Compose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0" name="Google Shape;840;p10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41" name="Google Shape;841;p101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42" name="Google Shape;84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9351" y="2160225"/>
            <a:ext cx="271462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0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102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Compose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9" name="Google Shape;849;p10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50" name="Google Shape;850;p10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51" name="Google Shape;851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401" y="2068475"/>
            <a:ext cx="2943225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03"/>
          <p:cNvSpPr txBox="1"/>
          <p:nvPr>
            <p:ph type="ctrTitle"/>
          </p:nvPr>
        </p:nvSpPr>
        <p:spPr>
          <a:xfrm>
            <a:off x="542475" y="706634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17 + 36</a:t>
            </a:r>
            <a:endParaRPr b="0" sz="3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57" name="Google Shape;857;p10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58" name="Google Shape;85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200" y="1706900"/>
            <a:ext cx="7057675" cy="1729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9" name="Google Shape;859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02716">
            <a:off x="662253" y="628923"/>
            <a:ext cx="1079892" cy="76442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0" name="Google Shape;860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27020">
            <a:off x="7309753" y="3753698"/>
            <a:ext cx="1079892" cy="76442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04"/>
          <p:cNvSpPr txBox="1"/>
          <p:nvPr>
            <p:ph type="ctrTitle"/>
          </p:nvPr>
        </p:nvSpPr>
        <p:spPr>
          <a:xfrm>
            <a:off x="533225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Grab and Add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6" name="Google Shape;866;p10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67" name="Google Shape;86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138" y="1332025"/>
            <a:ext cx="6430075" cy="2402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8" name="Google Shape;868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3095" y="366359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9" name="Google Shape;869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95" y="7454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05"/>
          <p:cNvSpPr txBox="1"/>
          <p:nvPr>
            <p:ph type="ctrTitle"/>
          </p:nvPr>
        </p:nvSpPr>
        <p:spPr>
          <a:xfrm>
            <a:off x="533225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Grab and Add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5" name="Google Shape;875;p10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76" name="Google Shape;876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3095" y="366359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7" name="Google Shape;87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95" y="7454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8" name="Google Shape;878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0675" y="1417150"/>
            <a:ext cx="6383800" cy="2160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06"/>
          <p:cNvSpPr txBox="1"/>
          <p:nvPr>
            <p:ph type="ctrTitle"/>
          </p:nvPr>
        </p:nvSpPr>
        <p:spPr>
          <a:xfrm>
            <a:off x="533225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Grab and Add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84" name="Google Shape;884;p10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85" name="Google Shape;88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3095" y="366359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6" name="Google Shape;88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95" y="7454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7" name="Google Shape;887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4150" y="1413200"/>
            <a:ext cx="6175700" cy="221691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7"/>
          <p:cNvSpPr txBox="1"/>
          <p:nvPr>
            <p:ph type="ctrTitle"/>
          </p:nvPr>
        </p:nvSpPr>
        <p:spPr>
          <a:xfrm>
            <a:off x="533225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Grab and Add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3" name="Google Shape;893;p10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94" name="Google Shape;89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3095" y="366359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5" name="Google Shape;89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95" y="74545"/>
            <a:ext cx="1288025" cy="128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6" name="Google Shape;896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1138" y="1447700"/>
            <a:ext cx="6181725" cy="2166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0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02" name="Google Shape;902;p108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903" name="Google Shape;903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625" y="3103500"/>
            <a:ext cx="2017718" cy="1785262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108"/>
          <p:cNvSpPr/>
          <p:nvPr/>
        </p:nvSpPr>
        <p:spPr>
          <a:xfrm flipH="1">
            <a:off x="864180" y="2294325"/>
            <a:ext cx="315337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108"/>
          <p:cNvSpPr txBox="1"/>
          <p:nvPr/>
        </p:nvSpPr>
        <p:spPr>
          <a:xfrm>
            <a:off x="1194663" y="2662900"/>
            <a:ext cx="2492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past you found sums like 56 + 13 . In this lesson you found sums like 56 + 19 . </a:t>
            </a:r>
            <a:endParaRPr/>
          </a:p>
        </p:txBody>
      </p:sp>
      <p:sp>
        <p:nvSpPr>
          <p:cNvPr id="906" name="Google Shape;906;p108"/>
          <p:cNvSpPr/>
          <p:nvPr/>
        </p:nvSpPr>
        <p:spPr>
          <a:xfrm>
            <a:off x="6145360" y="1709475"/>
            <a:ext cx="231894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108"/>
          <p:cNvSpPr txBox="1"/>
          <p:nvPr/>
        </p:nvSpPr>
        <p:spPr>
          <a:xfrm>
            <a:off x="6577025" y="2123375"/>
            <a:ext cx="14556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How are these the same and how are they different?</a:t>
            </a:r>
            <a:endParaRPr/>
          </a:p>
        </p:txBody>
      </p:sp>
      <p:pic>
        <p:nvPicPr>
          <p:cNvPr id="908" name="Google Shape;908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7875" y="831500"/>
            <a:ext cx="2610157" cy="78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9" name="Google Shape;909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6175" y="745413"/>
            <a:ext cx="2395925" cy="869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09"/>
          <p:cNvSpPr txBox="1"/>
          <p:nvPr>
            <p:ph type="ctrTitle"/>
          </p:nvPr>
        </p:nvSpPr>
        <p:spPr>
          <a:xfrm>
            <a:off x="630800" y="1314475"/>
            <a:ext cx="7691100" cy="146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Tens and Tens,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Ones and Ones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15" name="Google Shape;915;p109"/>
          <p:cNvSpPr txBox="1"/>
          <p:nvPr/>
        </p:nvSpPr>
        <p:spPr>
          <a:xfrm>
            <a:off x="3236575" y="2742375"/>
            <a:ext cx="479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two-digit numbers.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6" name="Google Shape;916;p109"/>
          <p:cNvSpPr/>
          <p:nvPr/>
        </p:nvSpPr>
        <p:spPr>
          <a:xfrm>
            <a:off x="2670152" y="27423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109"/>
          <p:cNvSpPr txBox="1"/>
          <p:nvPr/>
        </p:nvSpPr>
        <p:spPr>
          <a:xfrm>
            <a:off x="0" y="4834325"/>
            <a:ext cx="3129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8" name="Google Shape;918;p109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10"/>
          <p:cNvSpPr/>
          <p:nvPr/>
        </p:nvSpPr>
        <p:spPr>
          <a:xfrm rot="-633394">
            <a:off x="859102" y="1661718"/>
            <a:ext cx="1783238" cy="1030799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110"/>
          <p:cNvSpPr txBox="1"/>
          <p:nvPr>
            <p:ph type="ctrTitle"/>
          </p:nvPr>
        </p:nvSpPr>
        <p:spPr>
          <a:xfrm>
            <a:off x="426900" y="695225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Tens and Ones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25" name="Google Shape;925;p11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26" name="Google Shape;926;p110"/>
          <p:cNvSpPr txBox="1"/>
          <p:nvPr/>
        </p:nvSpPr>
        <p:spPr>
          <a:xfrm rot="-887247">
            <a:off x="864199" y="1760547"/>
            <a:ext cx="1853592" cy="841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27" name="Google Shape;927;p110"/>
          <p:cNvSpPr/>
          <p:nvPr/>
        </p:nvSpPr>
        <p:spPr>
          <a:xfrm rot="1226884">
            <a:off x="6768595" y="3115490"/>
            <a:ext cx="1851120" cy="1030817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110"/>
          <p:cNvSpPr txBox="1"/>
          <p:nvPr/>
        </p:nvSpPr>
        <p:spPr>
          <a:xfrm rot="972852">
            <a:off x="6772547" y="3224264"/>
            <a:ext cx="1853317" cy="8416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929" name="Google Shape;929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507" y="1537925"/>
            <a:ext cx="1704975" cy="3133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1"/>
          <p:cNvSpPr/>
          <p:nvPr/>
        </p:nvSpPr>
        <p:spPr>
          <a:xfrm rot="-633394">
            <a:off x="859102" y="1661718"/>
            <a:ext cx="1783238" cy="1030799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111"/>
          <p:cNvSpPr txBox="1"/>
          <p:nvPr>
            <p:ph type="ctrTitle"/>
          </p:nvPr>
        </p:nvSpPr>
        <p:spPr>
          <a:xfrm>
            <a:off x="426900" y="695225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Tens and Ones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36" name="Google Shape;936;p11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37" name="Google Shape;937;p111"/>
          <p:cNvSpPr txBox="1"/>
          <p:nvPr/>
        </p:nvSpPr>
        <p:spPr>
          <a:xfrm rot="-887247">
            <a:off x="864199" y="1760547"/>
            <a:ext cx="1853592" cy="841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38" name="Google Shape;938;p111"/>
          <p:cNvSpPr/>
          <p:nvPr/>
        </p:nvSpPr>
        <p:spPr>
          <a:xfrm rot="1226884">
            <a:off x="6768595" y="3115490"/>
            <a:ext cx="1851120" cy="1030817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111"/>
          <p:cNvSpPr txBox="1"/>
          <p:nvPr/>
        </p:nvSpPr>
        <p:spPr>
          <a:xfrm rot="972852">
            <a:off x="6772547" y="3224264"/>
            <a:ext cx="1853317" cy="8416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940" name="Google Shape;940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1395" y="1475175"/>
            <a:ext cx="1666875" cy="3133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2"/>
          <p:cNvSpPr/>
          <p:nvPr/>
        </p:nvSpPr>
        <p:spPr>
          <a:xfrm rot="-633394">
            <a:off x="859102" y="1661718"/>
            <a:ext cx="1783238" cy="1030799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112"/>
          <p:cNvSpPr txBox="1"/>
          <p:nvPr>
            <p:ph type="ctrTitle"/>
          </p:nvPr>
        </p:nvSpPr>
        <p:spPr>
          <a:xfrm>
            <a:off x="426900" y="695225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Tens and Ones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47" name="Google Shape;947;p11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48" name="Google Shape;948;p112"/>
          <p:cNvSpPr txBox="1"/>
          <p:nvPr/>
        </p:nvSpPr>
        <p:spPr>
          <a:xfrm rot="-887247">
            <a:off x="864199" y="1760547"/>
            <a:ext cx="1853592" cy="841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49" name="Google Shape;949;p112"/>
          <p:cNvSpPr/>
          <p:nvPr/>
        </p:nvSpPr>
        <p:spPr>
          <a:xfrm rot="1226884">
            <a:off x="6768595" y="3115490"/>
            <a:ext cx="1851120" cy="1030817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112"/>
          <p:cNvSpPr txBox="1"/>
          <p:nvPr/>
        </p:nvSpPr>
        <p:spPr>
          <a:xfrm rot="972852">
            <a:off x="6772547" y="3224264"/>
            <a:ext cx="1853317" cy="8416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951" name="Google Shape;951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8557" y="1475175"/>
            <a:ext cx="1666875" cy="3171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13"/>
          <p:cNvSpPr txBox="1"/>
          <p:nvPr>
            <p:ph type="ctrTitle"/>
          </p:nvPr>
        </p:nvSpPr>
        <p:spPr>
          <a:xfrm>
            <a:off x="320825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Priya‘s Work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57" name="Google Shape;957;p11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58" name="Google Shape;958;p113"/>
          <p:cNvSpPr txBox="1"/>
          <p:nvPr/>
        </p:nvSpPr>
        <p:spPr>
          <a:xfrm>
            <a:off x="409775" y="1290600"/>
            <a:ext cx="3094800" cy="20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Find the sum: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37 + 26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959" name="Google Shape;95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8750" y="930025"/>
            <a:ext cx="1337400" cy="315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113"/>
          <p:cNvSpPr txBox="1"/>
          <p:nvPr/>
        </p:nvSpPr>
        <p:spPr>
          <a:xfrm>
            <a:off x="4935625" y="1235575"/>
            <a:ext cx="12048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Priya’s work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1" name="Google Shape;961;p113"/>
          <p:cNvSpPr txBox="1"/>
          <p:nvPr/>
        </p:nvSpPr>
        <p:spPr>
          <a:xfrm>
            <a:off x="1914375" y="3889875"/>
            <a:ext cx="39753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How did Priya find the sum?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14"/>
          <p:cNvSpPr txBox="1"/>
          <p:nvPr>
            <p:ph type="ctrTitle"/>
          </p:nvPr>
        </p:nvSpPr>
        <p:spPr>
          <a:xfrm>
            <a:off x="50847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Finish the Work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67" name="Google Shape;967;p11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68" name="Google Shape;968;p114"/>
          <p:cNvSpPr txBox="1"/>
          <p:nvPr/>
        </p:nvSpPr>
        <p:spPr>
          <a:xfrm>
            <a:off x="756425" y="1306238"/>
            <a:ext cx="7725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1. Each expression shows a first step to find the sum.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Finish the work to find the sum.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69" name="Google Shape;969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450" y="2702975"/>
            <a:ext cx="2095500" cy="971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0" name="Google Shape;97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950" y="2702963"/>
            <a:ext cx="1828800" cy="1057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15"/>
          <p:cNvSpPr txBox="1"/>
          <p:nvPr>
            <p:ph type="ctrTitle"/>
          </p:nvPr>
        </p:nvSpPr>
        <p:spPr>
          <a:xfrm>
            <a:off x="50847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Finish the Work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76" name="Google Shape;976;p11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77" name="Google Shape;977;p115"/>
          <p:cNvSpPr txBox="1"/>
          <p:nvPr/>
        </p:nvSpPr>
        <p:spPr>
          <a:xfrm>
            <a:off x="315125" y="1288563"/>
            <a:ext cx="7725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2. Find the sum.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78" name="Google Shape;97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2400" y="2654607"/>
            <a:ext cx="2106950" cy="747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9" name="Google Shape;979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0425" y="2616505"/>
            <a:ext cx="1881832" cy="785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1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85" name="Google Shape;985;p116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86" name="Google Shape;986;p116"/>
          <p:cNvSpPr txBox="1"/>
          <p:nvPr/>
        </p:nvSpPr>
        <p:spPr>
          <a:xfrm>
            <a:off x="1860900" y="3837400"/>
            <a:ext cx="52821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87" name="Google Shape;98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5825" y="2208700"/>
            <a:ext cx="2347641" cy="2077175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116"/>
          <p:cNvSpPr/>
          <p:nvPr/>
        </p:nvSpPr>
        <p:spPr>
          <a:xfrm flipH="1">
            <a:off x="1566857" y="1061950"/>
            <a:ext cx="2776568" cy="216030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116"/>
          <p:cNvSpPr txBox="1"/>
          <p:nvPr/>
        </p:nvSpPr>
        <p:spPr>
          <a:xfrm>
            <a:off x="2016338" y="1357775"/>
            <a:ext cx="19677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We can use equations to show different ways to find the sum. You can add the tens first or the ones first.</a:t>
            </a:r>
            <a:endParaRPr sz="120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17"/>
          <p:cNvSpPr txBox="1"/>
          <p:nvPr>
            <p:ph type="ctrTitle"/>
          </p:nvPr>
        </p:nvSpPr>
        <p:spPr>
          <a:xfrm>
            <a:off x="1219000" y="1835000"/>
            <a:ext cx="70437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What’s the Equation?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95" name="Google Shape;995;p117"/>
          <p:cNvSpPr txBox="1"/>
          <p:nvPr/>
        </p:nvSpPr>
        <p:spPr>
          <a:xfrm>
            <a:off x="2159000" y="2654125"/>
            <a:ext cx="58842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two-digit numbers and make sense of equations.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96" name="Google Shape;996;p117"/>
          <p:cNvSpPr/>
          <p:nvPr/>
        </p:nvSpPr>
        <p:spPr>
          <a:xfrm>
            <a:off x="1692527" y="26541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11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1.NBT.C.4, 1.OA.A.1 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98" name="Google Shape;998;p11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11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18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Act It Out: Lightning Bugs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04" name="Google Shape;1004;p11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05" name="Google Shape;1005;p118"/>
          <p:cNvSpPr txBox="1"/>
          <p:nvPr/>
        </p:nvSpPr>
        <p:spPr>
          <a:xfrm>
            <a:off x="862425" y="1412950"/>
            <a:ext cx="6537900" cy="27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Mai has 13 lightning bugs in a jar.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Some lightning bugs fly away.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Mai has 7 lightning bugs left in the jar.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How many lightning bugs flew away?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06" name="Google Shape;1006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7138" y="1502788"/>
            <a:ext cx="2333625" cy="2333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19"/>
          <p:cNvSpPr txBox="1"/>
          <p:nvPr>
            <p:ph type="ctrTitle"/>
          </p:nvPr>
        </p:nvSpPr>
        <p:spPr>
          <a:xfrm>
            <a:off x="386225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Two-digit Numbers in Different Ways</a:t>
            </a:r>
            <a:endParaRPr b="0"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12" name="Google Shape;1012;p11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13" name="Google Shape;1013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600" y="1047025"/>
            <a:ext cx="2741800" cy="3552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14" name="Google Shape;1014;p119"/>
          <p:cNvSpPr txBox="1"/>
          <p:nvPr/>
        </p:nvSpPr>
        <p:spPr>
          <a:xfrm>
            <a:off x="4085525" y="1474100"/>
            <a:ext cx="44829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Three students found the sum of 37 +25 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With your partner, explain how each student found the sum.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Be ready to explain your thinking in a way that others will understand.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20"/>
          <p:cNvSpPr txBox="1"/>
          <p:nvPr>
            <p:ph type="ctrTitle"/>
          </p:nvPr>
        </p:nvSpPr>
        <p:spPr>
          <a:xfrm>
            <a:off x="508775" y="4808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23 + 68</a:t>
            </a:r>
            <a:endParaRPr b="0" sz="3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0" name="Google Shape;1020;p12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21" name="Google Shape;1021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025" y="1267275"/>
            <a:ext cx="7555949" cy="1546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2" name="Google Shape;1022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162" y="2990849"/>
            <a:ext cx="1163675" cy="1633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2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28" name="Google Shape;1028;p121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029" name="Google Shape;1029;p121"/>
          <p:cNvSpPr txBox="1"/>
          <p:nvPr/>
        </p:nvSpPr>
        <p:spPr>
          <a:xfrm>
            <a:off x="1260450" y="3815575"/>
            <a:ext cx="66231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030" name="Google Shape;1030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401" y="2470475"/>
            <a:ext cx="2264814" cy="2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121"/>
          <p:cNvSpPr/>
          <p:nvPr/>
        </p:nvSpPr>
        <p:spPr>
          <a:xfrm flipH="1">
            <a:off x="1351631" y="772875"/>
            <a:ext cx="2729844" cy="233401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121"/>
          <p:cNvSpPr txBox="1"/>
          <p:nvPr/>
        </p:nvSpPr>
        <p:spPr>
          <a:xfrm>
            <a:off x="1765550" y="1046250"/>
            <a:ext cx="19827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Livvic"/>
                <a:ea typeface="Livvic"/>
                <a:cs typeface="Livvic"/>
                <a:sym typeface="Livvic"/>
              </a:rPr>
              <a:t>How do the different equations match how you found the sum?</a:t>
            </a:r>
            <a:endParaRPr sz="16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22"/>
          <p:cNvSpPr txBox="1"/>
          <p:nvPr>
            <p:ph type="ctrTitle"/>
          </p:nvPr>
        </p:nvSpPr>
        <p:spPr>
          <a:xfrm>
            <a:off x="1418275" y="1865950"/>
            <a:ext cx="61107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 it Up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8" name="Google Shape;1038;p122"/>
          <p:cNvSpPr txBox="1"/>
          <p:nvPr/>
        </p:nvSpPr>
        <p:spPr>
          <a:xfrm>
            <a:off x="2970300" y="26113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two-digit numbers and write equations.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9" name="Google Shape;1039;p122"/>
          <p:cNvSpPr/>
          <p:nvPr/>
        </p:nvSpPr>
        <p:spPr>
          <a:xfrm>
            <a:off x="2543702" y="2611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12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1" name="Google Shape;1041;p122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12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2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123"/>
          <p:cNvSpPr txBox="1"/>
          <p:nvPr>
            <p:ph type="ctrTitle"/>
          </p:nvPr>
        </p:nvSpPr>
        <p:spPr>
          <a:xfrm>
            <a:off x="7556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Make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8" name="Google Shape;1048;p12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49" name="Google Shape;1049;p12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50" name="Google Shape;1050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8351" y="2233650"/>
            <a:ext cx="2419350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2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24"/>
          <p:cNvSpPr txBox="1"/>
          <p:nvPr>
            <p:ph type="ctrTitle"/>
          </p:nvPr>
        </p:nvSpPr>
        <p:spPr>
          <a:xfrm>
            <a:off x="7556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Make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57" name="Google Shape;1057;p12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58" name="Google Shape;1058;p12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59" name="Google Shape;1059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4976" y="2123550"/>
            <a:ext cx="2714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2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125"/>
          <p:cNvSpPr txBox="1"/>
          <p:nvPr>
            <p:ph type="ctrTitle"/>
          </p:nvPr>
        </p:nvSpPr>
        <p:spPr>
          <a:xfrm>
            <a:off x="7556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Make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66" name="Google Shape;1066;p12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67" name="Google Shape;1067;p12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68" name="Google Shape;1068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2251" y="2117425"/>
            <a:ext cx="25908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26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126"/>
          <p:cNvSpPr txBox="1"/>
          <p:nvPr>
            <p:ph type="ctrTitle"/>
          </p:nvPr>
        </p:nvSpPr>
        <p:spPr>
          <a:xfrm>
            <a:off x="7556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Make a Ten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5" name="Google Shape;1075;p12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76" name="Google Shape;1076;p126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77" name="Google Shape;1077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2726" y="2227525"/>
            <a:ext cx="2724150" cy="12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27"/>
          <p:cNvSpPr txBox="1"/>
          <p:nvPr>
            <p:ph type="ctrTitle"/>
          </p:nvPr>
        </p:nvSpPr>
        <p:spPr>
          <a:xfrm>
            <a:off x="410025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Two-digit Numbers Within 100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83" name="Google Shape;1083;p12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84" name="Google Shape;1084;p127"/>
          <p:cNvSpPr txBox="1"/>
          <p:nvPr/>
        </p:nvSpPr>
        <p:spPr>
          <a:xfrm>
            <a:off x="373150" y="1260025"/>
            <a:ext cx="8030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Find the sum using any method that you want.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Write equations to represent your thinking.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85" name="Google Shape;1085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75" y="2702725"/>
            <a:ext cx="2619257" cy="972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6" name="Google Shape;1086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9975" y="2702725"/>
            <a:ext cx="2250100" cy="1037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28"/>
          <p:cNvSpPr txBox="1"/>
          <p:nvPr>
            <p:ph type="ctrTitle"/>
          </p:nvPr>
        </p:nvSpPr>
        <p:spPr>
          <a:xfrm>
            <a:off x="1055850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Reason About Addition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92" name="Google Shape;1092;p12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93" name="Google Shape;1093;p128"/>
          <p:cNvSpPr txBox="1"/>
          <p:nvPr/>
        </p:nvSpPr>
        <p:spPr>
          <a:xfrm>
            <a:off x="519925" y="1682025"/>
            <a:ext cx="4513500" cy="23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37       22      18       56       41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Choose 2 numbers from above and write an addition expression where the sum: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94" name="Google Shape;1094;p128"/>
          <p:cNvSpPr txBox="1"/>
          <p:nvPr/>
        </p:nvSpPr>
        <p:spPr>
          <a:xfrm>
            <a:off x="5033425" y="1174425"/>
            <a:ext cx="35718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Quicksand"/>
              <a:buChar char="●"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makes the smallest possible number. Expression:____________________ 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Quicksand"/>
              <a:buChar char="●"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makes the largest possible number. Expression:____________________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Quicksand"/>
              <a:buChar char="●"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does not make a new ten. Expression:____________________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Quicksand"/>
              <a:buChar char="●"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makes a new ten and some ones. Expression:____________________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Quicksand"/>
              <a:buChar char="●"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makes a new ten with no more ones. Expression:____________________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Be ready to explain how you know in a way that others will be able to understand.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29"/>
          <p:cNvSpPr txBox="1"/>
          <p:nvPr>
            <p:ph type="ctrTitle"/>
          </p:nvPr>
        </p:nvSpPr>
        <p:spPr>
          <a:xfrm>
            <a:off x="1055850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Reason About Addition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00" name="Google Shape;1100;p12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01" name="Google Shape;1101;p129"/>
          <p:cNvSpPr txBox="1"/>
          <p:nvPr/>
        </p:nvSpPr>
        <p:spPr>
          <a:xfrm>
            <a:off x="593325" y="1174425"/>
            <a:ext cx="80118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If you have time: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Choose 2 numbers from above and write an addition equation where the sum is closest to 95.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How do you know your sum is closest to 95?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02" name="Google Shape;1102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2022" y="2862425"/>
            <a:ext cx="1768400" cy="1640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3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08" name="Google Shape;1108;p130"/>
          <p:cNvSpPr txBox="1"/>
          <p:nvPr/>
        </p:nvSpPr>
        <p:spPr>
          <a:xfrm>
            <a:off x="7584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109" name="Google Shape;1109;p130"/>
          <p:cNvSpPr txBox="1"/>
          <p:nvPr/>
        </p:nvSpPr>
        <p:spPr>
          <a:xfrm>
            <a:off x="6506050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110" name="Google Shape;1110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672" y="3242075"/>
            <a:ext cx="1582150" cy="13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130"/>
          <p:cNvSpPr/>
          <p:nvPr/>
        </p:nvSpPr>
        <p:spPr>
          <a:xfrm flipH="1">
            <a:off x="853535" y="1541375"/>
            <a:ext cx="3054614" cy="222119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130"/>
          <p:cNvSpPr txBox="1"/>
          <p:nvPr/>
        </p:nvSpPr>
        <p:spPr>
          <a:xfrm>
            <a:off x="1217086" y="1836540"/>
            <a:ext cx="2331600" cy="11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Hepta Slab"/>
                <a:ea typeface="Hepta Slab"/>
                <a:cs typeface="Hepta Slab"/>
                <a:sym typeface="Hepta Slab"/>
              </a:rPr>
              <a:t>During this unit you learned how to add within 100. What are some things that you learned?</a:t>
            </a:r>
            <a:endParaRPr sz="800"/>
          </a:p>
        </p:txBody>
      </p:sp>
      <p:sp>
        <p:nvSpPr>
          <p:cNvPr id="1113" name="Google Shape;1113;p130"/>
          <p:cNvSpPr/>
          <p:nvPr/>
        </p:nvSpPr>
        <p:spPr>
          <a:xfrm>
            <a:off x="5884900" y="2250825"/>
            <a:ext cx="2787560" cy="190581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130"/>
          <p:cNvSpPr txBox="1"/>
          <p:nvPr/>
        </p:nvSpPr>
        <p:spPr>
          <a:xfrm flipH="1">
            <a:off x="6212817" y="2504081"/>
            <a:ext cx="21279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latin typeface="Hepta Slab"/>
                <a:ea typeface="Hepta Slab"/>
                <a:cs typeface="Hepta Slab"/>
                <a:sym typeface="Hepta Slab"/>
              </a:rPr>
              <a:t>What are you most proud of learning? What do you still need to work on?</a:t>
            </a:r>
            <a:endParaRPr sz="90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31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12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20" name="Google Shape;1120;p131"/>
          <p:cNvSpPr txBox="1"/>
          <p:nvPr/>
        </p:nvSpPr>
        <p:spPr>
          <a:xfrm>
            <a:off x="286975" y="556950"/>
            <a:ext cx="82143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We learned to add any 2 two-digit numbers within 100.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We added tens and tens and ones and ones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21" name="Google Shape;1121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500" y="1339525"/>
            <a:ext cx="1269475" cy="27032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2" name="Google Shape;1122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9750" y="1749075"/>
            <a:ext cx="1315700" cy="1186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23" name="Google Shape;1123;p131"/>
          <p:cNvSpPr txBox="1"/>
          <p:nvPr/>
        </p:nvSpPr>
        <p:spPr>
          <a:xfrm>
            <a:off x="3963200" y="2061225"/>
            <a:ext cx="4678800" cy="14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We broke apart an addend to make a new ten.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24" name="Google Shape;1124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5425" y="2641875"/>
            <a:ext cx="1549523" cy="1297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32"/>
          <p:cNvSpPr txBox="1"/>
          <p:nvPr>
            <p:ph type="ctrTitle"/>
          </p:nvPr>
        </p:nvSpPr>
        <p:spPr>
          <a:xfrm>
            <a:off x="577925" y="1951200"/>
            <a:ext cx="8055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3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0" name="Google Shape;1130;p132"/>
          <p:cNvSpPr txBox="1"/>
          <p:nvPr/>
        </p:nvSpPr>
        <p:spPr>
          <a:xfrm>
            <a:off x="3832625" y="26113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work in centers.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1" name="Google Shape;1131;p132"/>
          <p:cNvSpPr/>
          <p:nvPr/>
        </p:nvSpPr>
        <p:spPr>
          <a:xfrm>
            <a:off x="3278477" y="2611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13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1.NBT.C.4, 1.NBT.C.6,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3" name="Google Shape;1133;p132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13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133"/>
          <p:cNvSpPr txBox="1"/>
          <p:nvPr>
            <p:ph type="ctrTitle"/>
          </p:nvPr>
        </p:nvSpPr>
        <p:spPr>
          <a:xfrm>
            <a:off x="528850" y="434172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Choral Count: Count Back from 100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9" name="Google Shape;1139;p13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40" name="Google Shape;1140;p133"/>
          <p:cNvSpPr txBox="1"/>
          <p:nvPr/>
        </p:nvSpPr>
        <p:spPr>
          <a:xfrm>
            <a:off x="1223200" y="2069925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Count backwards by 1, starting at 100.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Stop counting and recording at 70.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ivvic"/>
              <a:ea typeface="Livvic"/>
              <a:cs typeface="Livvic"/>
              <a:sym typeface="Livvic"/>
            </a:endParaRPr>
          </a:p>
        </p:txBody>
      </p:sp>
      <p:grpSp>
        <p:nvGrpSpPr>
          <p:cNvPr id="1141" name="Google Shape;1141;p133"/>
          <p:cNvGrpSpPr/>
          <p:nvPr/>
        </p:nvGrpSpPr>
        <p:grpSpPr>
          <a:xfrm rot="-801510">
            <a:off x="554980" y="1271158"/>
            <a:ext cx="1993856" cy="955396"/>
            <a:chOff x="522450" y="1769275"/>
            <a:chExt cx="2343168" cy="950076"/>
          </a:xfrm>
        </p:grpSpPr>
        <p:sp>
          <p:nvSpPr>
            <p:cNvPr id="1142" name="Google Shape;1142;p133"/>
            <p:cNvSpPr/>
            <p:nvPr/>
          </p:nvSpPr>
          <p:spPr>
            <a:xfrm>
              <a:off x="522450" y="1769275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133"/>
            <p:cNvSpPr txBox="1"/>
            <p:nvPr/>
          </p:nvSpPr>
          <p:spPr>
            <a:xfrm>
              <a:off x="842293" y="1879370"/>
              <a:ext cx="16101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do you 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notice?</a:t>
              </a:r>
              <a:endParaRPr/>
            </a:p>
          </p:txBody>
        </p:sp>
      </p:grpSp>
      <p:grpSp>
        <p:nvGrpSpPr>
          <p:cNvPr id="1144" name="Google Shape;1144;p133"/>
          <p:cNvGrpSpPr/>
          <p:nvPr/>
        </p:nvGrpSpPr>
        <p:grpSpPr>
          <a:xfrm rot="862304">
            <a:off x="6663884" y="3078331"/>
            <a:ext cx="1863493" cy="885824"/>
            <a:chOff x="1071656" y="2098704"/>
            <a:chExt cx="2343168" cy="950076"/>
          </a:xfrm>
        </p:grpSpPr>
        <p:sp>
          <p:nvSpPr>
            <p:cNvPr id="1145" name="Google Shape;1145;p133"/>
            <p:cNvSpPr/>
            <p:nvPr/>
          </p:nvSpPr>
          <p:spPr>
            <a:xfrm>
              <a:off x="1071656" y="2098704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133"/>
            <p:cNvSpPr txBox="1"/>
            <p:nvPr/>
          </p:nvSpPr>
          <p:spPr>
            <a:xfrm>
              <a:off x="1432514" y="2241845"/>
              <a:ext cx="17679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patterns do you see?</a:t>
              </a:r>
              <a:endParaRPr/>
            </a:p>
          </p:txBody>
        </p:sp>
      </p:grpSp>
      <p:pic>
        <p:nvPicPr>
          <p:cNvPr id="1147" name="Google Shape;1147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4775" y="2977425"/>
            <a:ext cx="1602950" cy="166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134"/>
          <p:cNvSpPr txBox="1"/>
          <p:nvPr>
            <p:ph type="ctrTitle"/>
          </p:nvPr>
        </p:nvSpPr>
        <p:spPr>
          <a:xfrm>
            <a:off x="400300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How Close, Close to 100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53" name="Google Shape;1153;p13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54" name="Google Shape;1154;p134"/>
          <p:cNvSpPr txBox="1"/>
          <p:nvPr/>
        </p:nvSpPr>
        <p:spPr>
          <a:xfrm>
            <a:off x="1548800" y="1722225"/>
            <a:ext cx="1664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55" name="Google Shape;1155;p134"/>
          <p:cNvSpPr txBox="1"/>
          <p:nvPr/>
        </p:nvSpPr>
        <p:spPr>
          <a:xfrm>
            <a:off x="697600" y="1197375"/>
            <a:ext cx="7632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Livvic"/>
                <a:ea typeface="Livvic"/>
                <a:cs typeface="Livvic"/>
                <a:sym typeface="Livvic"/>
              </a:rPr>
              <a:t>We are going to play a new stage of the game “How Close?</a:t>
            </a:r>
            <a:endParaRPr sz="19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56" name="Google Shape;1156;p134"/>
          <p:cNvSpPr txBox="1"/>
          <p:nvPr/>
        </p:nvSpPr>
        <p:spPr>
          <a:xfrm>
            <a:off x="449225" y="1968950"/>
            <a:ext cx="5747400" cy="22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Directions: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Take 7 cards.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2. Use 4 cards to make 2 two-digit numbers.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3. Write an equation to show the sum of the numbers you made.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4. Compare sums with your partner, whoever is closer to 100 wins.</a:t>
            </a:r>
            <a:endParaRPr/>
          </a:p>
        </p:txBody>
      </p:sp>
      <p:pic>
        <p:nvPicPr>
          <p:cNvPr id="1157" name="Google Shape;1157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3075" y="2039225"/>
            <a:ext cx="2600975" cy="19071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35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Centers: Choice Time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63" name="Google Shape;1163;p13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64" name="Google Shape;1164;p135"/>
          <p:cNvSpPr txBox="1"/>
          <p:nvPr/>
        </p:nvSpPr>
        <p:spPr>
          <a:xfrm>
            <a:off x="935900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How Close?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65" name="Google Shape;1165;p135"/>
          <p:cNvSpPr txBox="1"/>
          <p:nvPr/>
        </p:nvSpPr>
        <p:spPr>
          <a:xfrm>
            <a:off x="3857238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Number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Puzzles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66" name="Google Shape;1166;p135"/>
          <p:cNvSpPr txBox="1"/>
          <p:nvPr/>
        </p:nvSpPr>
        <p:spPr>
          <a:xfrm>
            <a:off x="6453925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Get to 95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167" name="Google Shape;1167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4225" y="2480075"/>
            <a:ext cx="2169450" cy="62276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8" name="Google Shape;1168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346" y="2480076"/>
            <a:ext cx="2482750" cy="499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9" name="Google Shape;1169;p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8563" y="2172853"/>
            <a:ext cx="1289419" cy="1113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13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75" name="Google Shape;1175;p136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176" name="Google Shape;1176;p136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177" name="Google Shape;1177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550" y="2674276"/>
            <a:ext cx="2091375" cy="18504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8" name="Google Shape;1178;p136"/>
          <p:cNvGrpSpPr/>
          <p:nvPr/>
        </p:nvGrpSpPr>
        <p:grpSpPr>
          <a:xfrm>
            <a:off x="1239061" y="1347405"/>
            <a:ext cx="3935864" cy="2040281"/>
            <a:chOff x="994067" y="1577524"/>
            <a:chExt cx="1757082" cy="2040281"/>
          </a:xfrm>
        </p:grpSpPr>
        <p:sp>
          <p:nvSpPr>
            <p:cNvPr id="1179" name="Google Shape;1179;p136"/>
            <p:cNvSpPr/>
            <p:nvPr/>
          </p:nvSpPr>
          <p:spPr>
            <a:xfrm flipH="1">
              <a:off x="994067" y="1577524"/>
              <a:ext cx="1757082" cy="2040281"/>
            </a:xfrm>
            <a:custGeom>
              <a:rect b="b" l="l" r="r" t="t"/>
              <a:pathLst>
                <a:path extrusionOk="0" h="15403" w="16717">
                  <a:moveTo>
                    <a:pt x="9149" y="511"/>
                  </a:moveTo>
                  <a:lnTo>
                    <a:pt x="9587" y="560"/>
                  </a:lnTo>
                  <a:lnTo>
                    <a:pt x="10025" y="608"/>
                  </a:lnTo>
                  <a:lnTo>
                    <a:pt x="10439" y="681"/>
                  </a:lnTo>
                  <a:lnTo>
                    <a:pt x="10877" y="779"/>
                  </a:lnTo>
                  <a:lnTo>
                    <a:pt x="11290" y="900"/>
                  </a:lnTo>
                  <a:lnTo>
                    <a:pt x="11704" y="1046"/>
                  </a:lnTo>
                  <a:lnTo>
                    <a:pt x="12093" y="1217"/>
                  </a:lnTo>
                  <a:lnTo>
                    <a:pt x="12483" y="1411"/>
                  </a:lnTo>
                  <a:lnTo>
                    <a:pt x="12994" y="1703"/>
                  </a:lnTo>
                  <a:lnTo>
                    <a:pt x="13505" y="2020"/>
                  </a:lnTo>
                  <a:lnTo>
                    <a:pt x="13967" y="2360"/>
                  </a:lnTo>
                  <a:lnTo>
                    <a:pt x="14210" y="2555"/>
                  </a:lnTo>
                  <a:lnTo>
                    <a:pt x="14405" y="2750"/>
                  </a:lnTo>
                  <a:lnTo>
                    <a:pt x="14332" y="2871"/>
                  </a:lnTo>
                  <a:lnTo>
                    <a:pt x="14308" y="3017"/>
                  </a:lnTo>
                  <a:lnTo>
                    <a:pt x="14308" y="3066"/>
                  </a:lnTo>
                  <a:lnTo>
                    <a:pt x="14332" y="3090"/>
                  </a:lnTo>
                  <a:lnTo>
                    <a:pt x="14405" y="3139"/>
                  </a:lnTo>
                  <a:lnTo>
                    <a:pt x="14478" y="3139"/>
                  </a:lnTo>
                  <a:lnTo>
                    <a:pt x="14551" y="3090"/>
                  </a:lnTo>
                  <a:lnTo>
                    <a:pt x="14624" y="2993"/>
                  </a:lnTo>
                  <a:lnTo>
                    <a:pt x="14867" y="3285"/>
                  </a:lnTo>
                  <a:lnTo>
                    <a:pt x="14770" y="3358"/>
                  </a:lnTo>
                  <a:lnTo>
                    <a:pt x="14697" y="3431"/>
                  </a:lnTo>
                  <a:lnTo>
                    <a:pt x="14600" y="3601"/>
                  </a:lnTo>
                  <a:lnTo>
                    <a:pt x="14575" y="3674"/>
                  </a:lnTo>
                  <a:lnTo>
                    <a:pt x="14575" y="3723"/>
                  </a:lnTo>
                  <a:lnTo>
                    <a:pt x="14575" y="3772"/>
                  </a:lnTo>
                  <a:lnTo>
                    <a:pt x="14600" y="3796"/>
                  </a:lnTo>
                  <a:lnTo>
                    <a:pt x="14648" y="3796"/>
                  </a:lnTo>
                  <a:lnTo>
                    <a:pt x="14721" y="3772"/>
                  </a:lnTo>
                  <a:lnTo>
                    <a:pt x="14867" y="3699"/>
                  </a:lnTo>
                  <a:lnTo>
                    <a:pt x="15086" y="3601"/>
                  </a:lnTo>
                  <a:lnTo>
                    <a:pt x="15208" y="3820"/>
                  </a:lnTo>
                  <a:lnTo>
                    <a:pt x="15305" y="4064"/>
                  </a:lnTo>
                  <a:lnTo>
                    <a:pt x="15111" y="4137"/>
                  </a:lnTo>
                  <a:lnTo>
                    <a:pt x="15013" y="4185"/>
                  </a:lnTo>
                  <a:lnTo>
                    <a:pt x="14916" y="4234"/>
                  </a:lnTo>
                  <a:lnTo>
                    <a:pt x="14892" y="4307"/>
                  </a:lnTo>
                  <a:lnTo>
                    <a:pt x="14892" y="4380"/>
                  </a:lnTo>
                  <a:lnTo>
                    <a:pt x="14940" y="4429"/>
                  </a:lnTo>
                  <a:lnTo>
                    <a:pt x="15013" y="4453"/>
                  </a:lnTo>
                  <a:lnTo>
                    <a:pt x="15135" y="4453"/>
                  </a:lnTo>
                  <a:lnTo>
                    <a:pt x="15232" y="4429"/>
                  </a:lnTo>
                  <a:lnTo>
                    <a:pt x="15427" y="4380"/>
                  </a:lnTo>
                  <a:lnTo>
                    <a:pt x="15573" y="4915"/>
                  </a:lnTo>
                  <a:lnTo>
                    <a:pt x="15403" y="4964"/>
                  </a:lnTo>
                  <a:lnTo>
                    <a:pt x="15232" y="5061"/>
                  </a:lnTo>
                  <a:lnTo>
                    <a:pt x="15086" y="5183"/>
                  </a:lnTo>
                  <a:lnTo>
                    <a:pt x="15038" y="5256"/>
                  </a:lnTo>
                  <a:lnTo>
                    <a:pt x="15013" y="5329"/>
                  </a:lnTo>
                  <a:lnTo>
                    <a:pt x="15013" y="5378"/>
                  </a:lnTo>
                  <a:lnTo>
                    <a:pt x="15038" y="5402"/>
                  </a:lnTo>
                  <a:lnTo>
                    <a:pt x="15062" y="5426"/>
                  </a:lnTo>
                  <a:lnTo>
                    <a:pt x="15111" y="5451"/>
                  </a:lnTo>
                  <a:lnTo>
                    <a:pt x="15208" y="5451"/>
                  </a:lnTo>
                  <a:lnTo>
                    <a:pt x="15305" y="5426"/>
                  </a:lnTo>
                  <a:lnTo>
                    <a:pt x="15476" y="5353"/>
                  </a:lnTo>
                  <a:lnTo>
                    <a:pt x="15695" y="5305"/>
                  </a:lnTo>
                  <a:lnTo>
                    <a:pt x="15792" y="5743"/>
                  </a:lnTo>
                  <a:lnTo>
                    <a:pt x="15622" y="5816"/>
                  </a:lnTo>
                  <a:lnTo>
                    <a:pt x="15451" y="5864"/>
                  </a:lnTo>
                  <a:lnTo>
                    <a:pt x="15305" y="5937"/>
                  </a:lnTo>
                  <a:lnTo>
                    <a:pt x="15159" y="6035"/>
                  </a:lnTo>
                  <a:lnTo>
                    <a:pt x="15013" y="6132"/>
                  </a:lnTo>
                  <a:lnTo>
                    <a:pt x="15013" y="6181"/>
                  </a:lnTo>
                  <a:lnTo>
                    <a:pt x="15013" y="6205"/>
                  </a:lnTo>
                  <a:lnTo>
                    <a:pt x="15038" y="6229"/>
                  </a:lnTo>
                  <a:lnTo>
                    <a:pt x="15403" y="6229"/>
                  </a:lnTo>
                  <a:lnTo>
                    <a:pt x="15719" y="6181"/>
                  </a:lnTo>
                  <a:lnTo>
                    <a:pt x="15914" y="6156"/>
                  </a:lnTo>
                  <a:lnTo>
                    <a:pt x="16035" y="6594"/>
                  </a:lnTo>
                  <a:lnTo>
                    <a:pt x="15768" y="6691"/>
                  </a:lnTo>
                  <a:lnTo>
                    <a:pt x="15549" y="6764"/>
                  </a:lnTo>
                  <a:lnTo>
                    <a:pt x="15184" y="6910"/>
                  </a:lnTo>
                  <a:lnTo>
                    <a:pt x="15135" y="6935"/>
                  </a:lnTo>
                  <a:lnTo>
                    <a:pt x="15062" y="6983"/>
                  </a:lnTo>
                  <a:lnTo>
                    <a:pt x="15038" y="7032"/>
                  </a:lnTo>
                  <a:lnTo>
                    <a:pt x="15013" y="7081"/>
                  </a:lnTo>
                  <a:lnTo>
                    <a:pt x="15038" y="7056"/>
                  </a:lnTo>
                  <a:lnTo>
                    <a:pt x="15013" y="7105"/>
                  </a:lnTo>
                  <a:lnTo>
                    <a:pt x="15013" y="7129"/>
                  </a:lnTo>
                  <a:lnTo>
                    <a:pt x="15038" y="7154"/>
                  </a:lnTo>
                  <a:lnTo>
                    <a:pt x="15086" y="7202"/>
                  </a:lnTo>
                  <a:lnTo>
                    <a:pt x="15208" y="7227"/>
                  </a:lnTo>
                  <a:lnTo>
                    <a:pt x="15403" y="7227"/>
                  </a:lnTo>
                  <a:lnTo>
                    <a:pt x="15622" y="7178"/>
                  </a:lnTo>
                  <a:lnTo>
                    <a:pt x="15841" y="7129"/>
                  </a:lnTo>
                  <a:lnTo>
                    <a:pt x="16108" y="7056"/>
                  </a:lnTo>
                  <a:lnTo>
                    <a:pt x="16108" y="7397"/>
                  </a:lnTo>
                  <a:lnTo>
                    <a:pt x="16108" y="7713"/>
                  </a:lnTo>
                  <a:lnTo>
                    <a:pt x="16035" y="7713"/>
                  </a:lnTo>
                  <a:lnTo>
                    <a:pt x="15670" y="7762"/>
                  </a:lnTo>
                  <a:lnTo>
                    <a:pt x="15330" y="7786"/>
                  </a:lnTo>
                  <a:lnTo>
                    <a:pt x="14965" y="7835"/>
                  </a:lnTo>
                  <a:lnTo>
                    <a:pt x="14600" y="7932"/>
                  </a:lnTo>
                  <a:lnTo>
                    <a:pt x="14575" y="7957"/>
                  </a:lnTo>
                  <a:lnTo>
                    <a:pt x="14575" y="7981"/>
                  </a:lnTo>
                  <a:lnTo>
                    <a:pt x="14575" y="8005"/>
                  </a:lnTo>
                  <a:lnTo>
                    <a:pt x="14600" y="8030"/>
                  </a:lnTo>
                  <a:lnTo>
                    <a:pt x="15330" y="8151"/>
                  </a:lnTo>
                  <a:lnTo>
                    <a:pt x="15500" y="8176"/>
                  </a:lnTo>
                  <a:lnTo>
                    <a:pt x="15695" y="8200"/>
                  </a:lnTo>
                  <a:lnTo>
                    <a:pt x="15865" y="8176"/>
                  </a:lnTo>
                  <a:lnTo>
                    <a:pt x="16035" y="8127"/>
                  </a:lnTo>
                  <a:lnTo>
                    <a:pt x="16035" y="8176"/>
                  </a:lnTo>
                  <a:lnTo>
                    <a:pt x="15938" y="8565"/>
                  </a:lnTo>
                  <a:lnTo>
                    <a:pt x="15816" y="8930"/>
                  </a:lnTo>
                  <a:lnTo>
                    <a:pt x="15524" y="8881"/>
                  </a:lnTo>
                  <a:lnTo>
                    <a:pt x="15232" y="8833"/>
                  </a:lnTo>
                  <a:lnTo>
                    <a:pt x="15013" y="8784"/>
                  </a:lnTo>
                  <a:lnTo>
                    <a:pt x="14794" y="8760"/>
                  </a:lnTo>
                  <a:lnTo>
                    <a:pt x="14332" y="8784"/>
                  </a:lnTo>
                  <a:lnTo>
                    <a:pt x="14308" y="8784"/>
                  </a:lnTo>
                  <a:lnTo>
                    <a:pt x="14308" y="8808"/>
                  </a:lnTo>
                  <a:lnTo>
                    <a:pt x="14308" y="8833"/>
                  </a:lnTo>
                  <a:lnTo>
                    <a:pt x="14332" y="8833"/>
                  </a:lnTo>
                  <a:lnTo>
                    <a:pt x="14478" y="8881"/>
                  </a:lnTo>
                  <a:lnTo>
                    <a:pt x="14624" y="8954"/>
                  </a:lnTo>
                  <a:lnTo>
                    <a:pt x="14965" y="9125"/>
                  </a:lnTo>
                  <a:lnTo>
                    <a:pt x="15281" y="9271"/>
                  </a:lnTo>
                  <a:lnTo>
                    <a:pt x="15451" y="9319"/>
                  </a:lnTo>
                  <a:lnTo>
                    <a:pt x="15622" y="9368"/>
                  </a:lnTo>
                  <a:lnTo>
                    <a:pt x="15500" y="9636"/>
                  </a:lnTo>
                  <a:lnTo>
                    <a:pt x="15354" y="9903"/>
                  </a:lnTo>
                  <a:lnTo>
                    <a:pt x="15135" y="9782"/>
                  </a:lnTo>
                  <a:lnTo>
                    <a:pt x="14916" y="9684"/>
                  </a:lnTo>
                  <a:lnTo>
                    <a:pt x="14429" y="9563"/>
                  </a:lnTo>
                  <a:lnTo>
                    <a:pt x="14210" y="9490"/>
                  </a:lnTo>
                  <a:lnTo>
                    <a:pt x="13943" y="9441"/>
                  </a:lnTo>
                  <a:lnTo>
                    <a:pt x="13699" y="9417"/>
                  </a:lnTo>
                  <a:lnTo>
                    <a:pt x="13553" y="9417"/>
                  </a:lnTo>
                  <a:lnTo>
                    <a:pt x="13456" y="9465"/>
                  </a:lnTo>
                  <a:lnTo>
                    <a:pt x="13432" y="9490"/>
                  </a:lnTo>
                  <a:lnTo>
                    <a:pt x="13432" y="9514"/>
                  </a:lnTo>
                  <a:lnTo>
                    <a:pt x="13578" y="9636"/>
                  </a:lnTo>
                  <a:lnTo>
                    <a:pt x="13772" y="9733"/>
                  </a:lnTo>
                  <a:lnTo>
                    <a:pt x="14137" y="9855"/>
                  </a:lnTo>
                  <a:lnTo>
                    <a:pt x="14648" y="10049"/>
                  </a:lnTo>
                  <a:lnTo>
                    <a:pt x="14892" y="10147"/>
                  </a:lnTo>
                  <a:lnTo>
                    <a:pt x="15135" y="10244"/>
                  </a:lnTo>
                  <a:lnTo>
                    <a:pt x="14794" y="10706"/>
                  </a:lnTo>
                  <a:lnTo>
                    <a:pt x="14721" y="10658"/>
                  </a:lnTo>
                  <a:lnTo>
                    <a:pt x="14624" y="10633"/>
                  </a:lnTo>
                  <a:lnTo>
                    <a:pt x="14405" y="10560"/>
                  </a:lnTo>
                  <a:lnTo>
                    <a:pt x="13991" y="10512"/>
                  </a:lnTo>
                  <a:lnTo>
                    <a:pt x="13772" y="10439"/>
                  </a:lnTo>
                  <a:lnTo>
                    <a:pt x="13505" y="10366"/>
                  </a:lnTo>
                  <a:lnTo>
                    <a:pt x="13359" y="10341"/>
                  </a:lnTo>
                  <a:lnTo>
                    <a:pt x="13213" y="10317"/>
                  </a:lnTo>
                  <a:lnTo>
                    <a:pt x="13115" y="10341"/>
                  </a:lnTo>
                  <a:lnTo>
                    <a:pt x="12994" y="10390"/>
                  </a:lnTo>
                  <a:lnTo>
                    <a:pt x="12994" y="10414"/>
                  </a:lnTo>
                  <a:lnTo>
                    <a:pt x="13018" y="10536"/>
                  </a:lnTo>
                  <a:lnTo>
                    <a:pt x="13091" y="10609"/>
                  </a:lnTo>
                  <a:lnTo>
                    <a:pt x="13188" y="10682"/>
                  </a:lnTo>
                  <a:lnTo>
                    <a:pt x="13310" y="10731"/>
                  </a:lnTo>
                  <a:lnTo>
                    <a:pt x="13553" y="10828"/>
                  </a:lnTo>
                  <a:lnTo>
                    <a:pt x="13772" y="10877"/>
                  </a:lnTo>
                  <a:lnTo>
                    <a:pt x="14113" y="10998"/>
                  </a:lnTo>
                  <a:lnTo>
                    <a:pt x="14308" y="11047"/>
                  </a:lnTo>
                  <a:lnTo>
                    <a:pt x="14502" y="11071"/>
                  </a:lnTo>
                  <a:lnTo>
                    <a:pt x="14089" y="11509"/>
                  </a:lnTo>
                  <a:lnTo>
                    <a:pt x="13943" y="11412"/>
                  </a:lnTo>
                  <a:lnTo>
                    <a:pt x="13772" y="11339"/>
                  </a:lnTo>
                  <a:lnTo>
                    <a:pt x="13432" y="11242"/>
                  </a:lnTo>
                  <a:lnTo>
                    <a:pt x="13067" y="11144"/>
                  </a:lnTo>
                  <a:lnTo>
                    <a:pt x="12702" y="11071"/>
                  </a:lnTo>
                  <a:lnTo>
                    <a:pt x="12337" y="11047"/>
                  </a:lnTo>
                  <a:lnTo>
                    <a:pt x="11972" y="11096"/>
                  </a:lnTo>
                  <a:lnTo>
                    <a:pt x="11947" y="11096"/>
                  </a:lnTo>
                  <a:lnTo>
                    <a:pt x="11899" y="11120"/>
                  </a:lnTo>
                  <a:lnTo>
                    <a:pt x="11874" y="11193"/>
                  </a:lnTo>
                  <a:lnTo>
                    <a:pt x="11850" y="11266"/>
                  </a:lnTo>
                  <a:lnTo>
                    <a:pt x="11874" y="11290"/>
                  </a:lnTo>
                  <a:lnTo>
                    <a:pt x="11899" y="11363"/>
                  </a:lnTo>
                  <a:lnTo>
                    <a:pt x="11972" y="11412"/>
                  </a:lnTo>
                  <a:lnTo>
                    <a:pt x="12580" y="11509"/>
                  </a:lnTo>
                  <a:lnTo>
                    <a:pt x="12872" y="11582"/>
                  </a:lnTo>
                  <a:lnTo>
                    <a:pt x="13164" y="11655"/>
                  </a:lnTo>
                  <a:lnTo>
                    <a:pt x="13432" y="11753"/>
                  </a:lnTo>
                  <a:lnTo>
                    <a:pt x="13675" y="11850"/>
                  </a:lnTo>
                  <a:lnTo>
                    <a:pt x="13359" y="12118"/>
                  </a:lnTo>
                  <a:lnTo>
                    <a:pt x="13018" y="12337"/>
                  </a:lnTo>
                  <a:lnTo>
                    <a:pt x="12994" y="12288"/>
                  </a:lnTo>
                  <a:lnTo>
                    <a:pt x="12945" y="12239"/>
                  </a:lnTo>
                  <a:lnTo>
                    <a:pt x="12775" y="12166"/>
                  </a:lnTo>
                  <a:lnTo>
                    <a:pt x="12604" y="12142"/>
                  </a:lnTo>
                  <a:lnTo>
                    <a:pt x="12410" y="12118"/>
                  </a:lnTo>
                  <a:lnTo>
                    <a:pt x="12215" y="12069"/>
                  </a:lnTo>
                  <a:lnTo>
                    <a:pt x="11850" y="11947"/>
                  </a:lnTo>
                  <a:lnTo>
                    <a:pt x="11558" y="11826"/>
                  </a:lnTo>
                  <a:lnTo>
                    <a:pt x="11242" y="11704"/>
                  </a:lnTo>
                  <a:lnTo>
                    <a:pt x="11096" y="11655"/>
                  </a:lnTo>
                  <a:lnTo>
                    <a:pt x="10950" y="11607"/>
                  </a:lnTo>
                  <a:lnTo>
                    <a:pt x="10779" y="11582"/>
                  </a:lnTo>
                  <a:lnTo>
                    <a:pt x="10633" y="11582"/>
                  </a:lnTo>
                  <a:lnTo>
                    <a:pt x="10609" y="11607"/>
                  </a:lnTo>
                  <a:lnTo>
                    <a:pt x="10609" y="11655"/>
                  </a:lnTo>
                  <a:lnTo>
                    <a:pt x="10682" y="11753"/>
                  </a:lnTo>
                  <a:lnTo>
                    <a:pt x="10804" y="11874"/>
                  </a:lnTo>
                  <a:lnTo>
                    <a:pt x="10925" y="11947"/>
                  </a:lnTo>
                  <a:lnTo>
                    <a:pt x="11047" y="12045"/>
                  </a:lnTo>
                  <a:lnTo>
                    <a:pt x="11315" y="12166"/>
                  </a:lnTo>
                  <a:lnTo>
                    <a:pt x="11582" y="12288"/>
                  </a:lnTo>
                  <a:lnTo>
                    <a:pt x="11826" y="12385"/>
                  </a:lnTo>
                  <a:lnTo>
                    <a:pt x="12093" y="12483"/>
                  </a:lnTo>
                  <a:lnTo>
                    <a:pt x="12361" y="12556"/>
                  </a:lnTo>
                  <a:lnTo>
                    <a:pt x="12507" y="12580"/>
                  </a:lnTo>
                  <a:lnTo>
                    <a:pt x="12629" y="12580"/>
                  </a:lnTo>
                  <a:lnTo>
                    <a:pt x="12239" y="12799"/>
                  </a:lnTo>
                  <a:lnTo>
                    <a:pt x="11850" y="12969"/>
                  </a:lnTo>
                  <a:lnTo>
                    <a:pt x="11801" y="12921"/>
                  </a:lnTo>
                  <a:lnTo>
                    <a:pt x="11680" y="12823"/>
                  </a:lnTo>
                  <a:lnTo>
                    <a:pt x="11558" y="12775"/>
                  </a:lnTo>
                  <a:lnTo>
                    <a:pt x="11266" y="12677"/>
                  </a:lnTo>
                  <a:lnTo>
                    <a:pt x="10998" y="12604"/>
                  </a:lnTo>
                  <a:lnTo>
                    <a:pt x="10731" y="12531"/>
                  </a:lnTo>
                  <a:lnTo>
                    <a:pt x="10585" y="12458"/>
                  </a:lnTo>
                  <a:lnTo>
                    <a:pt x="10439" y="12385"/>
                  </a:lnTo>
                  <a:lnTo>
                    <a:pt x="10171" y="12239"/>
                  </a:lnTo>
                  <a:lnTo>
                    <a:pt x="10025" y="12166"/>
                  </a:lnTo>
                  <a:lnTo>
                    <a:pt x="9879" y="12118"/>
                  </a:lnTo>
                  <a:lnTo>
                    <a:pt x="9733" y="12093"/>
                  </a:lnTo>
                  <a:lnTo>
                    <a:pt x="9563" y="12093"/>
                  </a:lnTo>
                  <a:lnTo>
                    <a:pt x="9514" y="12118"/>
                  </a:lnTo>
                  <a:lnTo>
                    <a:pt x="9490" y="12142"/>
                  </a:lnTo>
                  <a:lnTo>
                    <a:pt x="9490" y="12191"/>
                  </a:lnTo>
                  <a:lnTo>
                    <a:pt x="9514" y="12215"/>
                  </a:lnTo>
                  <a:lnTo>
                    <a:pt x="9733" y="12410"/>
                  </a:lnTo>
                  <a:lnTo>
                    <a:pt x="9952" y="12580"/>
                  </a:lnTo>
                  <a:lnTo>
                    <a:pt x="10220" y="12750"/>
                  </a:lnTo>
                  <a:lnTo>
                    <a:pt x="10463" y="12872"/>
                  </a:lnTo>
                  <a:lnTo>
                    <a:pt x="10682" y="12969"/>
                  </a:lnTo>
                  <a:lnTo>
                    <a:pt x="10901" y="13042"/>
                  </a:lnTo>
                  <a:lnTo>
                    <a:pt x="11363" y="13188"/>
                  </a:lnTo>
                  <a:lnTo>
                    <a:pt x="10852" y="13359"/>
                  </a:lnTo>
                  <a:lnTo>
                    <a:pt x="10317" y="13505"/>
                  </a:lnTo>
                  <a:lnTo>
                    <a:pt x="10317" y="13480"/>
                  </a:lnTo>
                  <a:lnTo>
                    <a:pt x="10366" y="13359"/>
                  </a:lnTo>
                  <a:lnTo>
                    <a:pt x="10366" y="13310"/>
                  </a:lnTo>
                  <a:lnTo>
                    <a:pt x="10342" y="13261"/>
                  </a:lnTo>
                  <a:lnTo>
                    <a:pt x="10293" y="13213"/>
                  </a:lnTo>
                  <a:lnTo>
                    <a:pt x="10244" y="13164"/>
                  </a:lnTo>
                  <a:lnTo>
                    <a:pt x="9198" y="12604"/>
                  </a:lnTo>
                  <a:lnTo>
                    <a:pt x="9028" y="12507"/>
                  </a:lnTo>
                  <a:lnTo>
                    <a:pt x="8809" y="12410"/>
                  </a:lnTo>
                  <a:lnTo>
                    <a:pt x="8711" y="12385"/>
                  </a:lnTo>
                  <a:lnTo>
                    <a:pt x="8590" y="12361"/>
                  </a:lnTo>
                  <a:lnTo>
                    <a:pt x="8492" y="12385"/>
                  </a:lnTo>
                  <a:lnTo>
                    <a:pt x="8419" y="12434"/>
                  </a:lnTo>
                  <a:lnTo>
                    <a:pt x="8419" y="12458"/>
                  </a:lnTo>
                  <a:lnTo>
                    <a:pt x="8444" y="12556"/>
                  </a:lnTo>
                  <a:lnTo>
                    <a:pt x="8517" y="12629"/>
                  </a:lnTo>
                  <a:lnTo>
                    <a:pt x="8687" y="12799"/>
                  </a:lnTo>
                  <a:lnTo>
                    <a:pt x="9028" y="13042"/>
                  </a:lnTo>
                  <a:lnTo>
                    <a:pt x="9490" y="13334"/>
                  </a:lnTo>
                  <a:lnTo>
                    <a:pt x="9733" y="13456"/>
                  </a:lnTo>
                  <a:lnTo>
                    <a:pt x="10001" y="13553"/>
                  </a:lnTo>
                  <a:lnTo>
                    <a:pt x="9539" y="13651"/>
                  </a:lnTo>
                  <a:lnTo>
                    <a:pt x="9076" y="13699"/>
                  </a:lnTo>
                  <a:lnTo>
                    <a:pt x="9052" y="13651"/>
                  </a:lnTo>
                  <a:lnTo>
                    <a:pt x="8857" y="13480"/>
                  </a:lnTo>
                  <a:lnTo>
                    <a:pt x="8638" y="13334"/>
                  </a:lnTo>
                  <a:lnTo>
                    <a:pt x="8176" y="13067"/>
                  </a:lnTo>
                  <a:lnTo>
                    <a:pt x="7762" y="12799"/>
                  </a:lnTo>
                  <a:lnTo>
                    <a:pt x="7568" y="12677"/>
                  </a:lnTo>
                  <a:lnTo>
                    <a:pt x="7349" y="12604"/>
                  </a:lnTo>
                  <a:lnTo>
                    <a:pt x="7300" y="12604"/>
                  </a:lnTo>
                  <a:lnTo>
                    <a:pt x="7276" y="12653"/>
                  </a:lnTo>
                  <a:lnTo>
                    <a:pt x="7276" y="12775"/>
                  </a:lnTo>
                  <a:lnTo>
                    <a:pt x="7300" y="12872"/>
                  </a:lnTo>
                  <a:lnTo>
                    <a:pt x="7373" y="12969"/>
                  </a:lnTo>
                  <a:lnTo>
                    <a:pt x="7446" y="13042"/>
                  </a:lnTo>
                  <a:lnTo>
                    <a:pt x="7616" y="13213"/>
                  </a:lnTo>
                  <a:lnTo>
                    <a:pt x="7787" y="13334"/>
                  </a:lnTo>
                  <a:lnTo>
                    <a:pt x="8103" y="13553"/>
                  </a:lnTo>
                  <a:lnTo>
                    <a:pt x="8444" y="13748"/>
                  </a:lnTo>
                  <a:lnTo>
                    <a:pt x="8346" y="13748"/>
                  </a:lnTo>
                  <a:lnTo>
                    <a:pt x="7835" y="13772"/>
                  </a:lnTo>
                  <a:lnTo>
                    <a:pt x="7349" y="13724"/>
                  </a:lnTo>
                  <a:lnTo>
                    <a:pt x="7373" y="13699"/>
                  </a:lnTo>
                  <a:lnTo>
                    <a:pt x="7397" y="13651"/>
                  </a:lnTo>
                  <a:lnTo>
                    <a:pt x="7422" y="13578"/>
                  </a:lnTo>
                  <a:lnTo>
                    <a:pt x="7397" y="13529"/>
                  </a:lnTo>
                  <a:lnTo>
                    <a:pt x="7373" y="13456"/>
                  </a:lnTo>
                  <a:lnTo>
                    <a:pt x="7324" y="13383"/>
                  </a:lnTo>
                  <a:lnTo>
                    <a:pt x="7203" y="13286"/>
                  </a:lnTo>
                  <a:lnTo>
                    <a:pt x="6911" y="13091"/>
                  </a:lnTo>
                  <a:lnTo>
                    <a:pt x="6643" y="12872"/>
                  </a:lnTo>
                  <a:lnTo>
                    <a:pt x="6521" y="12799"/>
                  </a:lnTo>
                  <a:lnTo>
                    <a:pt x="6448" y="12750"/>
                  </a:lnTo>
                  <a:lnTo>
                    <a:pt x="6424" y="12702"/>
                  </a:lnTo>
                  <a:lnTo>
                    <a:pt x="6424" y="12677"/>
                  </a:lnTo>
                  <a:lnTo>
                    <a:pt x="6400" y="12677"/>
                  </a:lnTo>
                  <a:lnTo>
                    <a:pt x="6375" y="12702"/>
                  </a:lnTo>
                  <a:lnTo>
                    <a:pt x="6351" y="12775"/>
                  </a:lnTo>
                  <a:lnTo>
                    <a:pt x="6327" y="12823"/>
                  </a:lnTo>
                  <a:lnTo>
                    <a:pt x="6351" y="12969"/>
                  </a:lnTo>
                  <a:lnTo>
                    <a:pt x="6400" y="13042"/>
                  </a:lnTo>
                  <a:lnTo>
                    <a:pt x="6448" y="13140"/>
                  </a:lnTo>
                  <a:lnTo>
                    <a:pt x="6570" y="13286"/>
                  </a:lnTo>
                  <a:lnTo>
                    <a:pt x="6716" y="13432"/>
                  </a:lnTo>
                  <a:lnTo>
                    <a:pt x="6862" y="13553"/>
                  </a:lnTo>
                  <a:lnTo>
                    <a:pt x="7032" y="13675"/>
                  </a:lnTo>
                  <a:lnTo>
                    <a:pt x="7032" y="13675"/>
                  </a:lnTo>
                  <a:lnTo>
                    <a:pt x="6619" y="13578"/>
                  </a:lnTo>
                  <a:lnTo>
                    <a:pt x="6229" y="13456"/>
                  </a:lnTo>
                  <a:lnTo>
                    <a:pt x="5864" y="13334"/>
                  </a:lnTo>
                  <a:lnTo>
                    <a:pt x="5670" y="13286"/>
                  </a:lnTo>
                  <a:lnTo>
                    <a:pt x="5475" y="13261"/>
                  </a:lnTo>
                  <a:lnTo>
                    <a:pt x="5280" y="13237"/>
                  </a:lnTo>
                  <a:lnTo>
                    <a:pt x="5086" y="13261"/>
                  </a:lnTo>
                  <a:lnTo>
                    <a:pt x="4988" y="13286"/>
                  </a:lnTo>
                  <a:lnTo>
                    <a:pt x="4915" y="13334"/>
                  </a:lnTo>
                  <a:lnTo>
                    <a:pt x="4842" y="13407"/>
                  </a:lnTo>
                  <a:lnTo>
                    <a:pt x="4818" y="13505"/>
                  </a:lnTo>
                  <a:lnTo>
                    <a:pt x="4672" y="13651"/>
                  </a:lnTo>
                  <a:lnTo>
                    <a:pt x="4502" y="13797"/>
                  </a:lnTo>
                  <a:lnTo>
                    <a:pt x="4331" y="13943"/>
                  </a:lnTo>
                  <a:lnTo>
                    <a:pt x="4161" y="14064"/>
                  </a:lnTo>
                  <a:lnTo>
                    <a:pt x="3869" y="14259"/>
                  </a:lnTo>
                  <a:lnTo>
                    <a:pt x="3553" y="14405"/>
                  </a:lnTo>
                  <a:lnTo>
                    <a:pt x="3212" y="14551"/>
                  </a:lnTo>
                  <a:lnTo>
                    <a:pt x="2896" y="14648"/>
                  </a:lnTo>
                  <a:lnTo>
                    <a:pt x="2555" y="14745"/>
                  </a:lnTo>
                  <a:lnTo>
                    <a:pt x="2190" y="14818"/>
                  </a:lnTo>
                  <a:lnTo>
                    <a:pt x="1825" y="14867"/>
                  </a:lnTo>
                  <a:lnTo>
                    <a:pt x="1485" y="14891"/>
                  </a:lnTo>
                  <a:lnTo>
                    <a:pt x="1314" y="14891"/>
                  </a:lnTo>
                  <a:lnTo>
                    <a:pt x="1144" y="14867"/>
                  </a:lnTo>
                  <a:lnTo>
                    <a:pt x="1436" y="14672"/>
                  </a:lnTo>
                  <a:lnTo>
                    <a:pt x="1728" y="14453"/>
                  </a:lnTo>
                  <a:lnTo>
                    <a:pt x="1996" y="14210"/>
                  </a:lnTo>
                  <a:lnTo>
                    <a:pt x="2239" y="13991"/>
                  </a:lnTo>
                  <a:lnTo>
                    <a:pt x="2604" y="13626"/>
                  </a:lnTo>
                  <a:lnTo>
                    <a:pt x="2774" y="13432"/>
                  </a:lnTo>
                  <a:lnTo>
                    <a:pt x="2944" y="13188"/>
                  </a:lnTo>
                  <a:lnTo>
                    <a:pt x="3066" y="12945"/>
                  </a:lnTo>
                  <a:lnTo>
                    <a:pt x="3163" y="12702"/>
                  </a:lnTo>
                  <a:lnTo>
                    <a:pt x="3212" y="12458"/>
                  </a:lnTo>
                  <a:lnTo>
                    <a:pt x="3212" y="12337"/>
                  </a:lnTo>
                  <a:lnTo>
                    <a:pt x="3212" y="12215"/>
                  </a:lnTo>
                  <a:lnTo>
                    <a:pt x="3236" y="12118"/>
                  </a:lnTo>
                  <a:lnTo>
                    <a:pt x="3212" y="12045"/>
                  </a:lnTo>
                  <a:lnTo>
                    <a:pt x="3188" y="11972"/>
                  </a:lnTo>
                  <a:lnTo>
                    <a:pt x="3115" y="11923"/>
                  </a:lnTo>
                  <a:lnTo>
                    <a:pt x="2920" y="11826"/>
                  </a:lnTo>
                  <a:lnTo>
                    <a:pt x="2750" y="11704"/>
                  </a:lnTo>
                  <a:lnTo>
                    <a:pt x="2409" y="11461"/>
                  </a:lnTo>
                  <a:lnTo>
                    <a:pt x="2117" y="11169"/>
                  </a:lnTo>
                  <a:lnTo>
                    <a:pt x="1850" y="10852"/>
                  </a:lnTo>
                  <a:lnTo>
                    <a:pt x="1631" y="10512"/>
                  </a:lnTo>
                  <a:lnTo>
                    <a:pt x="1412" y="10147"/>
                  </a:lnTo>
                  <a:lnTo>
                    <a:pt x="1241" y="9757"/>
                  </a:lnTo>
                  <a:lnTo>
                    <a:pt x="1095" y="9368"/>
                  </a:lnTo>
                  <a:lnTo>
                    <a:pt x="949" y="8979"/>
                  </a:lnTo>
                  <a:lnTo>
                    <a:pt x="828" y="8565"/>
                  </a:lnTo>
                  <a:lnTo>
                    <a:pt x="755" y="8127"/>
                  </a:lnTo>
                  <a:lnTo>
                    <a:pt x="682" y="7689"/>
                  </a:lnTo>
                  <a:lnTo>
                    <a:pt x="657" y="7251"/>
                  </a:lnTo>
                  <a:lnTo>
                    <a:pt x="657" y="6837"/>
                  </a:lnTo>
                  <a:lnTo>
                    <a:pt x="706" y="6399"/>
                  </a:lnTo>
                  <a:lnTo>
                    <a:pt x="803" y="5986"/>
                  </a:lnTo>
                  <a:lnTo>
                    <a:pt x="925" y="5548"/>
                  </a:lnTo>
                  <a:lnTo>
                    <a:pt x="1120" y="5110"/>
                  </a:lnTo>
                  <a:lnTo>
                    <a:pt x="1339" y="4696"/>
                  </a:lnTo>
                  <a:lnTo>
                    <a:pt x="1606" y="4307"/>
                  </a:lnTo>
                  <a:lnTo>
                    <a:pt x="1898" y="3869"/>
                  </a:lnTo>
                  <a:lnTo>
                    <a:pt x="2166" y="3431"/>
                  </a:lnTo>
                  <a:lnTo>
                    <a:pt x="2434" y="3017"/>
                  </a:lnTo>
                  <a:lnTo>
                    <a:pt x="2604" y="2823"/>
                  </a:lnTo>
                  <a:lnTo>
                    <a:pt x="2774" y="2628"/>
                  </a:lnTo>
                  <a:lnTo>
                    <a:pt x="3115" y="2336"/>
                  </a:lnTo>
                  <a:lnTo>
                    <a:pt x="3431" y="2068"/>
                  </a:lnTo>
                  <a:lnTo>
                    <a:pt x="3772" y="1825"/>
                  </a:lnTo>
                  <a:lnTo>
                    <a:pt x="4137" y="1582"/>
                  </a:lnTo>
                  <a:lnTo>
                    <a:pt x="4502" y="1387"/>
                  </a:lnTo>
                  <a:lnTo>
                    <a:pt x="4867" y="1192"/>
                  </a:lnTo>
                  <a:lnTo>
                    <a:pt x="5256" y="1046"/>
                  </a:lnTo>
                  <a:lnTo>
                    <a:pt x="5670" y="900"/>
                  </a:lnTo>
                  <a:lnTo>
                    <a:pt x="6083" y="803"/>
                  </a:lnTo>
                  <a:lnTo>
                    <a:pt x="6497" y="706"/>
                  </a:lnTo>
                  <a:lnTo>
                    <a:pt x="6935" y="633"/>
                  </a:lnTo>
                  <a:lnTo>
                    <a:pt x="7373" y="584"/>
                  </a:lnTo>
                  <a:lnTo>
                    <a:pt x="7811" y="535"/>
                  </a:lnTo>
                  <a:lnTo>
                    <a:pt x="8249" y="511"/>
                  </a:lnTo>
                  <a:close/>
                  <a:moveTo>
                    <a:pt x="8444" y="0"/>
                  </a:moveTo>
                  <a:lnTo>
                    <a:pt x="7641" y="24"/>
                  </a:lnTo>
                  <a:lnTo>
                    <a:pt x="6838" y="122"/>
                  </a:lnTo>
                  <a:lnTo>
                    <a:pt x="6351" y="195"/>
                  </a:lnTo>
                  <a:lnTo>
                    <a:pt x="5889" y="292"/>
                  </a:lnTo>
                  <a:lnTo>
                    <a:pt x="5426" y="414"/>
                  </a:lnTo>
                  <a:lnTo>
                    <a:pt x="4964" y="560"/>
                  </a:lnTo>
                  <a:lnTo>
                    <a:pt x="4502" y="730"/>
                  </a:lnTo>
                  <a:lnTo>
                    <a:pt x="4088" y="949"/>
                  </a:lnTo>
                  <a:lnTo>
                    <a:pt x="3674" y="1217"/>
                  </a:lnTo>
                  <a:lnTo>
                    <a:pt x="3285" y="1509"/>
                  </a:lnTo>
                  <a:lnTo>
                    <a:pt x="2823" y="1922"/>
                  </a:lnTo>
                  <a:lnTo>
                    <a:pt x="2385" y="2312"/>
                  </a:lnTo>
                  <a:lnTo>
                    <a:pt x="2166" y="2531"/>
                  </a:lnTo>
                  <a:lnTo>
                    <a:pt x="1947" y="2725"/>
                  </a:lnTo>
                  <a:lnTo>
                    <a:pt x="1752" y="2969"/>
                  </a:lnTo>
                  <a:lnTo>
                    <a:pt x="1582" y="3212"/>
                  </a:lnTo>
                  <a:lnTo>
                    <a:pt x="1266" y="3723"/>
                  </a:lnTo>
                  <a:lnTo>
                    <a:pt x="974" y="4283"/>
                  </a:lnTo>
                  <a:lnTo>
                    <a:pt x="682" y="4842"/>
                  </a:lnTo>
                  <a:lnTo>
                    <a:pt x="438" y="5402"/>
                  </a:lnTo>
                  <a:lnTo>
                    <a:pt x="341" y="5645"/>
                  </a:lnTo>
                  <a:lnTo>
                    <a:pt x="268" y="5889"/>
                  </a:lnTo>
                  <a:lnTo>
                    <a:pt x="195" y="6132"/>
                  </a:lnTo>
                  <a:lnTo>
                    <a:pt x="146" y="6375"/>
                  </a:lnTo>
                  <a:lnTo>
                    <a:pt x="122" y="6886"/>
                  </a:lnTo>
                  <a:lnTo>
                    <a:pt x="122" y="7397"/>
                  </a:lnTo>
                  <a:lnTo>
                    <a:pt x="171" y="7908"/>
                  </a:lnTo>
                  <a:lnTo>
                    <a:pt x="268" y="8419"/>
                  </a:lnTo>
                  <a:lnTo>
                    <a:pt x="390" y="8906"/>
                  </a:lnTo>
                  <a:lnTo>
                    <a:pt x="536" y="9392"/>
                  </a:lnTo>
                  <a:lnTo>
                    <a:pt x="682" y="9830"/>
                  </a:lnTo>
                  <a:lnTo>
                    <a:pt x="876" y="10244"/>
                  </a:lnTo>
                  <a:lnTo>
                    <a:pt x="1095" y="10658"/>
                  </a:lnTo>
                  <a:lnTo>
                    <a:pt x="1339" y="11047"/>
                  </a:lnTo>
                  <a:lnTo>
                    <a:pt x="1631" y="11412"/>
                  </a:lnTo>
                  <a:lnTo>
                    <a:pt x="1947" y="11728"/>
                  </a:lnTo>
                  <a:lnTo>
                    <a:pt x="2117" y="11874"/>
                  </a:lnTo>
                  <a:lnTo>
                    <a:pt x="2312" y="12020"/>
                  </a:lnTo>
                  <a:lnTo>
                    <a:pt x="2507" y="12142"/>
                  </a:lnTo>
                  <a:lnTo>
                    <a:pt x="2701" y="12239"/>
                  </a:lnTo>
                  <a:lnTo>
                    <a:pt x="2677" y="12458"/>
                  </a:lnTo>
                  <a:lnTo>
                    <a:pt x="2604" y="12653"/>
                  </a:lnTo>
                  <a:lnTo>
                    <a:pt x="2482" y="12848"/>
                  </a:lnTo>
                  <a:lnTo>
                    <a:pt x="2361" y="13042"/>
                  </a:lnTo>
                  <a:lnTo>
                    <a:pt x="2215" y="13213"/>
                  </a:lnTo>
                  <a:lnTo>
                    <a:pt x="2069" y="13359"/>
                  </a:lnTo>
                  <a:lnTo>
                    <a:pt x="1752" y="13675"/>
                  </a:lnTo>
                  <a:lnTo>
                    <a:pt x="1412" y="13967"/>
                  </a:lnTo>
                  <a:lnTo>
                    <a:pt x="1047" y="14259"/>
                  </a:lnTo>
                  <a:lnTo>
                    <a:pt x="828" y="14381"/>
                  </a:lnTo>
                  <a:lnTo>
                    <a:pt x="633" y="14478"/>
                  </a:lnTo>
                  <a:lnTo>
                    <a:pt x="414" y="14575"/>
                  </a:lnTo>
                  <a:lnTo>
                    <a:pt x="195" y="14648"/>
                  </a:lnTo>
                  <a:lnTo>
                    <a:pt x="98" y="14697"/>
                  </a:lnTo>
                  <a:lnTo>
                    <a:pt x="25" y="14794"/>
                  </a:lnTo>
                  <a:lnTo>
                    <a:pt x="0" y="14891"/>
                  </a:lnTo>
                  <a:lnTo>
                    <a:pt x="25" y="14989"/>
                  </a:lnTo>
                  <a:lnTo>
                    <a:pt x="49" y="15086"/>
                  </a:lnTo>
                  <a:lnTo>
                    <a:pt x="146" y="15159"/>
                  </a:lnTo>
                  <a:lnTo>
                    <a:pt x="244" y="15208"/>
                  </a:lnTo>
                  <a:lnTo>
                    <a:pt x="365" y="15208"/>
                  </a:lnTo>
                  <a:lnTo>
                    <a:pt x="414" y="15183"/>
                  </a:lnTo>
                  <a:lnTo>
                    <a:pt x="560" y="15256"/>
                  </a:lnTo>
                  <a:lnTo>
                    <a:pt x="682" y="15305"/>
                  </a:lnTo>
                  <a:lnTo>
                    <a:pt x="998" y="15378"/>
                  </a:lnTo>
                  <a:lnTo>
                    <a:pt x="1314" y="15402"/>
                  </a:lnTo>
                  <a:lnTo>
                    <a:pt x="1679" y="15402"/>
                  </a:lnTo>
                  <a:lnTo>
                    <a:pt x="2020" y="15354"/>
                  </a:lnTo>
                  <a:lnTo>
                    <a:pt x="2336" y="15305"/>
                  </a:lnTo>
                  <a:lnTo>
                    <a:pt x="2896" y="15183"/>
                  </a:lnTo>
                  <a:lnTo>
                    <a:pt x="3261" y="15062"/>
                  </a:lnTo>
                  <a:lnTo>
                    <a:pt x="3626" y="14916"/>
                  </a:lnTo>
                  <a:lnTo>
                    <a:pt x="3991" y="14770"/>
                  </a:lnTo>
                  <a:lnTo>
                    <a:pt x="4331" y="14575"/>
                  </a:lnTo>
                  <a:lnTo>
                    <a:pt x="4575" y="14429"/>
                  </a:lnTo>
                  <a:lnTo>
                    <a:pt x="4818" y="14259"/>
                  </a:lnTo>
                  <a:lnTo>
                    <a:pt x="5037" y="14040"/>
                  </a:lnTo>
                  <a:lnTo>
                    <a:pt x="5134" y="13918"/>
                  </a:lnTo>
                  <a:lnTo>
                    <a:pt x="5207" y="13797"/>
                  </a:lnTo>
                  <a:lnTo>
                    <a:pt x="5426" y="13821"/>
                  </a:lnTo>
                  <a:lnTo>
                    <a:pt x="5645" y="13845"/>
                  </a:lnTo>
                  <a:lnTo>
                    <a:pt x="6059" y="13967"/>
                  </a:lnTo>
                  <a:lnTo>
                    <a:pt x="6497" y="14113"/>
                  </a:lnTo>
                  <a:lnTo>
                    <a:pt x="6692" y="14186"/>
                  </a:lnTo>
                  <a:lnTo>
                    <a:pt x="6911" y="14235"/>
                  </a:lnTo>
                  <a:lnTo>
                    <a:pt x="7178" y="14283"/>
                  </a:lnTo>
                  <a:lnTo>
                    <a:pt x="7446" y="14308"/>
                  </a:lnTo>
                  <a:lnTo>
                    <a:pt x="7981" y="14332"/>
                  </a:lnTo>
                  <a:lnTo>
                    <a:pt x="8517" y="14308"/>
                  </a:lnTo>
                  <a:lnTo>
                    <a:pt x="9052" y="14259"/>
                  </a:lnTo>
                  <a:lnTo>
                    <a:pt x="9490" y="14210"/>
                  </a:lnTo>
                  <a:lnTo>
                    <a:pt x="9952" y="14137"/>
                  </a:lnTo>
                  <a:lnTo>
                    <a:pt x="10390" y="14040"/>
                  </a:lnTo>
                  <a:lnTo>
                    <a:pt x="10828" y="13918"/>
                  </a:lnTo>
                  <a:lnTo>
                    <a:pt x="11266" y="13797"/>
                  </a:lnTo>
                  <a:lnTo>
                    <a:pt x="11680" y="13651"/>
                  </a:lnTo>
                  <a:lnTo>
                    <a:pt x="12093" y="13480"/>
                  </a:lnTo>
                  <a:lnTo>
                    <a:pt x="12507" y="13286"/>
                  </a:lnTo>
                  <a:lnTo>
                    <a:pt x="12921" y="13067"/>
                  </a:lnTo>
                  <a:lnTo>
                    <a:pt x="13310" y="12823"/>
                  </a:lnTo>
                  <a:lnTo>
                    <a:pt x="13699" y="12556"/>
                  </a:lnTo>
                  <a:lnTo>
                    <a:pt x="14089" y="12264"/>
                  </a:lnTo>
                  <a:lnTo>
                    <a:pt x="14429" y="11947"/>
                  </a:lnTo>
                  <a:lnTo>
                    <a:pt x="14770" y="11607"/>
                  </a:lnTo>
                  <a:lnTo>
                    <a:pt x="15111" y="11266"/>
                  </a:lnTo>
                  <a:lnTo>
                    <a:pt x="15403" y="10901"/>
                  </a:lnTo>
                  <a:lnTo>
                    <a:pt x="15670" y="10512"/>
                  </a:lnTo>
                  <a:lnTo>
                    <a:pt x="15914" y="10098"/>
                  </a:lnTo>
                  <a:lnTo>
                    <a:pt x="16133" y="9684"/>
                  </a:lnTo>
                  <a:lnTo>
                    <a:pt x="16327" y="9246"/>
                  </a:lnTo>
                  <a:lnTo>
                    <a:pt x="16473" y="8808"/>
                  </a:lnTo>
                  <a:lnTo>
                    <a:pt x="16595" y="8346"/>
                  </a:lnTo>
                  <a:lnTo>
                    <a:pt x="16668" y="7884"/>
                  </a:lnTo>
                  <a:lnTo>
                    <a:pt x="16717" y="7421"/>
                  </a:lnTo>
                  <a:lnTo>
                    <a:pt x="16717" y="7178"/>
                  </a:lnTo>
                  <a:lnTo>
                    <a:pt x="16692" y="6959"/>
                  </a:lnTo>
                  <a:lnTo>
                    <a:pt x="16595" y="6497"/>
                  </a:lnTo>
                  <a:lnTo>
                    <a:pt x="16473" y="6035"/>
                  </a:lnTo>
                  <a:lnTo>
                    <a:pt x="16352" y="5597"/>
                  </a:lnTo>
                  <a:lnTo>
                    <a:pt x="16206" y="5134"/>
                  </a:lnTo>
                  <a:lnTo>
                    <a:pt x="16084" y="4672"/>
                  </a:lnTo>
                  <a:lnTo>
                    <a:pt x="15962" y="4210"/>
                  </a:lnTo>
                  <a:lnTo>
                    <a:pt x="15792" y="3772"/>
                  </a:lnTo>
                  <a:lnTo>
                    <a:pt x="15597" y="3358"/>
                  </a:lnTo>
                  <a:lnTo>
                    <a:pt x="15354" y="2993"/>
                  </a:lnTo>
                  <a:lnTo>
                    <a:pt x="15062" y="2652"/>
                  </a:lnTo>
                  <a:lnTo>
                    <a:pt x="14770" y="2336"/>
                  </a:lnTo>
                  <a:lnTo>
                    <a:pt x="14429" y="2044"/>
                  </a:lnTo>
                  <a:lnTo>
                    <a:pt x="14089" y="1776"/>
                  </a:lnTo>
                  <a:lnTo>
                    <a:pt x="13724" y="1509"/>
                  </a:lnTo>
                  <a:lnTo>
                    <a:pt x="13334" y="1265"/>
                  </a:lnTo>
                  <a:lnTo>
                    <a:pt x="12969" y="1046"/>
                  </a:lnTo>
                  <a:lnTo>
                    <a:pt x="12580" y="827"/>
                  </a:lnTo>
                  <a:lnTo>
                    <a:pt x="12166" y="633"/>
                  </a:lnTo>
                  <a:lnTo>
                    <a:pt x="11777" y="487"/>
                  </a:lnTo>
                  <a:lnTo>
                    <a:pt x="11363" y="341"/>
                  </a:lnTo>
                  <a:lnTo>
                    <a:pt x="10950" y="219"/>
                  </a:lnTo>
                  <a:lnTo>
                    <a:pt x="10512" y="146"/>
                  </a:lnTo>
                  <a:lnTo>
                    <a:pt x="10074" y="73"/>
                  </a:lnTo>
                  <a:lnTo>
                    <a:pt x="92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136"/>
            <p:cNvSpPr txBox="1"/>
            <p:nvPr/>
          </p:nvSpPr>
          <p:spPr>
            <a:xfrm>
              <a:off x="1135508" y="2012544"/>
              <a:ext cx="1462800" cy="106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/>
                <a:t>What are some strategies you used for adding two numbers? </a:t>
              </a:r>
              <a:endParaRPr sz="1900"/>
            </a:p>
          </p:txBody>
        </p:sp>
      </p:grp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37"/>
          <p:cNvSpPr txBox="1"/>
          <p:nvPr>
            <p:ph type="ctrTitle"/>
          </p:nvPr>
        </p:nvSpPr>
        <p:spPr>
          <a:xfrm>
            <a:off x="523800" y="1554600"/>
            <a:ext cx="7683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Food Drive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86" name="Google Shape;1186;p137"/>
          <p:cNvSpPr txBox="1"/>
          <p:nvPr/>
        </p:nvSpPr>
        <p:spPr>
          <a:xfrm>
            <a:off x="3272100" y="2292600"/>
            <a:ext cx="3214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2-digit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7" name="Google Shape;1187;p137"/>
          <p:cNvSpPr/>
          <p:nvPr/>
        </p:nvSpPr>
        <p:spPr>
          <a:xfrm>
            <a:off x="2749527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13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1.NBT.B, 1.NBT.C.4, 1.NBT.C.5,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9" name="Google Shape;1189;p13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38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Food Drive 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5" name="Google Shape;1195;p13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96" name="Google Shape;1196;p138"/>
          <p:cNvSpPr/>
          <p:nvPr/>
        </p:nvSpPr>
        <p:spPr>
          <a:xfrm rot="-685861">
            <a:off x="426232" y="1329065"/>
            <a:ext cx="2856563" cy="1684265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138"/>
          <p:cNvSpPr txBox="1"/>
          <p:nvPr/>
        </p:nvSpPr>
        <p:spPr>
          <a:xfrm rot="-751127">
            <a:off x="738979" y="1582833"/>
            <a:ext cx="2231043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cans did the first graders collect for the food drive?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98" name="Google Shape;1198;p138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1199" name="Google Shape;1199;p138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{15953C28-9FFB-4527-84FB-906A7E17B164}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00" name="Google Shape;1200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3926" y="2095725"/>
            <a:ext cx="2724423" cy="175728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139"/>
          <p:cNvSpPr txBox="1"/>
          <p:nvPr>
            <p:ph type="ctrTitle"/>
          </p:nvPr>
        </p:nvSpPr>
        <p:spPr>
          <a:xfrm>
            <a:off x="556750" y="3079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Cans for the Food Drive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6" name="Google Shape;1206;p13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07" name="Google Shape;1207;p139"/>
          <p:cNvSpPr txBox="1"/>
          <p:nvPr/>
        </p:nvSpPr>
        <p:spPr>
          <a:xfrm>
            <a:off x="530025" y="1734700"/>
            <a:ext cx="71151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Partner A: 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Write an equation to represent your thinking.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How many cans did Lin and Priya collect altogether?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How many cans did Han and Tyler collect altogether?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3. How many cans did all four students collect altogether?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08" name="Google Shape;1208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9950" y="1400175"/>
            <a:ext cx="2438400" cy="2343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40"/>
          <p:cNvSpPr txBox="1"/>
          <p:nvPr>
            <p:ph type="ctrTitle"/>
          </p:nvPr>
        </p:nvSpPr>
        <p:spPr>
          <a:xfrm>
            <a:off x="556750" y="3079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Cans for the Food Drive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14" name="Google Shape;1214;p14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15" name="Google Shape;1215;p140"/>
          <p:cNvSpPr txBox="1"/>
          <p:nvPr/>
        </p:nvSpPr>
        <p:spPr>
          <a:xfrm>
            <a:off x="530025" y="1734700"/>
            <a:ext cx="71151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Partner B: 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Write an equation to represent your thinking.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How many cans did Tyler and Priya collect altogether?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How many cans did Lin and Han collect altogether?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3. How many cans did all four students collect altogether?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16" name="Google Shape;1216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9950" y="1400175"/>
            <a:ext cx="2438400" cy="2343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41"/>
          <p:cNvSpPr txBox="1"/>
          <p:nvPr>
            <p:ph type="ctrTitle"/>
          </p:nvPr>
        </p:nvSpPr>
        <p:spPr>
          <a:xfrm>
            <a:off x="438250" y="3296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Boxes of Cans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22" name="Google Shape;1222;p14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23" name="Google Shape;1223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250" y="1159312"/>
            <a:ext cx="2698925" cy="3179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4" name="Google Shape;1224;p141"/>
          <p:cNvSpPr txBox="1"/>
          <p:nvPr/>
        </p:nvSpPr>
        <p:spPr>
          <a:xfrm>
            <a:off x="3204800" y="1159300"/>
            <a:ext cx="5895900" cy="1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How can the boxes be packed so that they each hold 35 to 65 cans?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Try to find as many different ways as you can.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Write an equation to represent your thinking.</a:t>
            </a:r>
            <a:r>
              <a:rPr lang="en" sz="1300"/>
              <a:t> </a:t>
            </a:r>
            <a:endParaRPr sz="13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If you have time: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Can any box have cans from 3 grade levels?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What is the least amount of boxes the school can pack to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send to the Food Bank?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4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30" name="Google Shape;1230;p142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31" name="Google Shape;1231;p142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32" name="Google Shape;1232;p142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142"/>
          <p:cNvSpPr/>
          <p:nvPr/>
        </p:nvSpPr>
        <p:spPr>
          <a:xfrm flipH="1">
            <a:off x="507699" y="1624600"/>
            <a:ext cx="3088549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4" name="Google Shape;1234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7100" y="2574125"/>
            <a:ext cx="2256879" cy="199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142"/>
          <p:cNvSpPr txBox="1"/>
          <p:nvPr/>
        </p:nvSpPr>
        <p:spPr>
          <a:xfrm>
            <a:off x="6440700" y="2398300"/>
            <a:ext cx="20085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Which grade levels could not have their cans packed together? How do you know?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236" name="Google Shape;1236;p142"/>
          <p:cNvSpPr/>
          <p:nvPr/>
        </p:nvSpPr>
        <p:spPr>
          <a:xfrm>
            <a:off x="6241874" y="2143975"/>
            <a:ext cx="2406161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142"/>
          <p:cNvSpPr txBox="1"/>
          <p:nvPr/>
        </p:nvSpPr>
        <p:spPr>
          <a:xfrm>
            <a:off x="1102725" y="1776488"/>
            <a:ext cx="17613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What methods did you use to determine which grade level’s cans could be packed together in the boxes?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238" name="Google Shape;1238;p142"/>
          <p:cNvSpPr txBox="1"/>
          <p:nvPr/>
        </p:nvSpPr>
        <p:spPr>
          <a:xfrm>
            <a:off x="807375" y="458850"/>
            <a:ext cx="68436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Today we represented and solved real world problems about a food drive and packing cans in boxes to take to the Food Bank.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