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170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5" r:id="rId4"/>
    <p:sldMasterId id="214748367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</p:sldIdLst>
  <p:sldSz cy="5143500" cx="9144000"/>
  <p:notesSz cx="6858000" cy="9144000"/>
  <p:embeddedFontLst>
    <p:embeddedFont>
      <p:font typeface="Raleway"/>
      <p:regular r:id="rId177"/>
      <p:bold r:id="rId178"/>
      <p:italic r:id="rId179"/>
      <p:boldItalic r:id="rId180"/>
    </p:embeddedFont>
    <p:embeddedFont>
      <p:font typeface="Raleway ExtraBold"/>
      <p:bold r:id="rId181"/>
      <p:boldItalic r:id="rId182"/>
    </p:embeddedFont>
    <p:embeddedFont>
      <p:font typeface="Amatic SC"/>
      <p:regular r:id="rId183"/>
      <p:bold r:id="rId184"/>
    </p:embeddedFont>
    <p:embeddedFont>
      <p:font typeface="Nixie One"/>
      <p:regular r:id="rId185"/>
    </p:embeddedFont>
    <p:embeddedFont>
      <p:font typeface="Hepta Slab"/>
      <p:regular r:id="rId186"/>
      <p:bold r:id="rId187"/>
    </p:embeddedFont>
    <p:embeddedFont>
      <p:font typeface="Livvic"/>
      <p:regular r:id="rId188"/>
      <p:bold r:id="rId189"/>
      <p:italic r:id="rId190"/>
      <p:boldItalic r:id="rId191"/>
    </p:embeddedFont>
    <p:embeddedFont>
      <p:font typeface="Quicksand"/>
      <p:regular r:id="rId192"/>
      <p:bold r:id="rId193"/>
    </p:embeddedFont>
    <p:embeddedFont>
      <p:font typeface="Bitter"/>
      <p:regular r:id="rId194"/>
      <p:bold r:id="rId195"/>
      <p:italic r:id="rId196"/>
      <p:boldItalic r:id="rId197"/>
    </p:embeddedFont>
    <p:embeddedFont>
      <p:font typeface="Caveat Brush"/>
      <p:regular r:id="rId19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7A243C-EB97-454D-8616-EA9EFD867D26}">
  <a:tblStyle styleId="{767A243C-EB97-454D-8616-EA9EFD867D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190" Type="http://schemas.openxmlformats.org/officeDocument/2006/relationships/font" Target="fonts/Livvic-italic.fnt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194" Type="http://schemas.openxmlformats.org/officeDocument/2006/relationships/font" Target="fonts/Bitter-regular.fntdata"/><Relationship Id="rId43" Type="http://schemas.openxmlformats.org/officeDocument/2006/relationships/slide" Target="slides/slide37.xml"/><Relationship Id="rId193" Type="http://schemas.openxmlformats.org/officeDocument/2006/relationships/font" Target="fonts/Quicksand-bold.fntdata"/><Relationship Id="rId46" Type="http://schemas.openxmlformats.org/officeDocument/2006/relationships/slide" Target="slides/slide40.xml"/><Relationship Id="rId192" Type="http://schemas.openxmlformats.org/officeDocument/2006/relationships/font" Target="fonts/Quicksand-regular.fntdata"/><Relationship Id="rId45" Type="http://schemas.openxmlformats.org/officeDocument/2006/relationships/slide" Target="slides/slide39.xml"/><Relationship Id="rId191" Type="http://schemas.openxmlformats.org/officeDocument/2006/relationships/font" Target="fonts/Livvic-boldItalic.fntdata"/><Relationship Id="rId48" Type="http://schemas.openxmlformats.org/officeDocument/2006/relationships/slide" Target="slides/slide42.xml"/><Relationship Id="rId187" Type="http://schemas.openxmlformats.org/officeDocument/2006/relationships/font" Target="fonts/HeptaSlab-bold.fntdata"/><Relationship Id="rId47" Type="http://schemas.openxmlformats.org/officeDocument/2006/relationships/slide" Target="slides/slide41.xml"/><Relationship Id="rId186" Type="http://schemas.openxmlformats.org/officeDocument/2006/relationships/font" Target="fonts/HeptaSlab-regular.fntdata"/><Relationship Id="rId185" Type="http://schemas.openxmlformats.org/officeDocument/2006/relationships/font" Target="fonts/NixieOne-regular.fntdata"/><Relationship Id="rId49" Type="http://schemas.openxmlformats.org/officeDocument/2006/relationships/slide" Target="slides/slide43.xml"/><Relationship Id="rId184" Type="http://schemas.openxmlformats.org/officeDocument/2006/relationships/font" Target="fonts/AmaticSC-bold.fntdata"/><Relationship Id="rId189" Type="http://schemas.openxmlformats.org/officeDocument/2006/relationships/font" Target="fonts/Livvic-bold.fntdata"/><Relationship Id="rId188" Type="http://schemas.openxmlformats.org/officeDocument/2006/relationships/font" Target="fonts/Livvic-regular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183" Type="http://schemas.openxmlformats.org/officeDocument/2006/relationships/font" Target="fonts/AmaticSC-regular.fntdata"/><Relationship Id="rId32" Type="http://schemas.openxmlformats.org/officeDocument/2006/relationships/slide" Target="slides/slide26.xml"/><Relationship Id="rId182" Type="http://schemas.openxmlformats.org/officeDocument/2006/relationships/font" Target="fonts/RalewayExtraBold-boldItalic.fntdata"/><Relationship Id="rId35" Type="http://schemas.openxmlformats.org/officeDocument/2006/relationships/slide" Target="slides/slide29.xml"/><Relationship Id="rId181" Type="http://schemas.openxmlformats.org/officeDocument/2006/relationships/font" Target="fonts/RalewayExtraBold-bold.fntdata"/><Relationship Id="rId34" Type="http://schemas.openxmlformats.org/officeDocument/2006/relationships/slide" Target="slides/slide28.xml"/><Relationship Id="rId180" Type="http://schemas.openxmlformats.org/officeDocument/2006/relationships/font" Target="fonts/Raleway-boldItalic.fntdata"/><Relationship Id="rId37" Type="http://schemas.openxmlformats.org/officeDocument/2006/relationships/slide" Target="slides/slide31.xml"/><Relationship Id="rId176" Type="http://schemas.openxmlformats.org/officeDocument/2006/relationships/slide" Target="slides/slide170.xml"/><Relationship Id="rId36" Type="http://schemas.openxmlformats.org/officeDocument/2006/relationships/slide" Target="slides/slide30.xml"/><Relationship Id="rId175" Type="http://schemas.openxmlformats.org/officeDocument/2006/relationships/slide" Target="slides/slide169.xml"/><Relationship Id="rId39" Type="http://schemas.openxmlformats.org/officeDocument/2006/relationships/slide" Target="slides/slide33.xml"/><Relationship Id="rId174" Type="http://schemas.openxmlformats.org/officeDocument/2006/relationships/slide" Target="slides/slide168.xml"/><Relationship Id="rId38" Type="http://schemas.openxmlformats.org/officeDocument/2006/relationships/slide" Target="slides/slide32.xml"/><Relationship Id="rId173" Type="http://schemas.openxmlformats.org/officeDocument/2006/relationships/slide" Target="slides/slide167.xml"/><Relationship Id="rId179" Type="http://schemas.openxmlformats.org/officeDocument/2006/relationships/font" Target="fonts/Raleway-italic.fntdata"/><Relationship Id="rId178" Type="http://schemas.openxmlformats.org/officeDocument/2006/relationships/font" Target="fonts/Raleway-bold.fntdata"/><Relationship Id="rId177" Type="http://schemas.openxmlformats.org/officeDocument/2006/relationships/font" Target="fonts/Raleway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98" Type="http://schemas.openxmlformats.org/officeDocument/2006/relationships/font" Target="fonts/CaveatBrush-regular.fntdata"/><Relationship Id="rId14" Type="http://schemas.openxmlformats.org/officeDocument/2006/relationships/slide" Target="slides/slide8.xml"/><Relationship Id="rId197" Type="http://schemas.openxmlformats.org/officeDocument/2006/relationships/font" Target="fonts/Bitter-boldItalic.fntdata"/><Relationship Id="rId17" Type="http://schemas.openxmlformats.org/officeDocument/2006/relationships/slide" Target="slides/slide11.xml"/><Relationship Id="rId196" Type="http://schemas.openxmlformats.org/officeDocument/2006/relationships/font" Target="fonts/Bitter-italic.fntdata"/><Relationship Id="rId16" Type="http://schemas.openxmlformats.org/officeDocument/2006/relationships/slide" Target="slides/slide10.xml"/><Relationship Id="rId195" Type="http://schemas.openxmlformats.org/officeDocument/2006/relationships/font" Target="fonts/Bitter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150" Type="http://schemas.openxmlformats.org/officeDocument/2006/relationships/slide" Target="slides/slide144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149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2.xml"/><Relationship Id="rId9" Type="http://schemas.openxmlformats.org/officeDocument/2006/relationships/slide" Target="slides/slide3.xml"/><Relationship Id="rId143" Type="http://schemas.openxmlformats.org/officeDocument/2006/relationships/slide" Target="slides/slide137.xml"/><Relationship Id="rId142" Type="http://schemas.openxmlformats.org/officeDocument/2006/relationships/slide" Target="slides/slide136.xml"/><Relationship Id="rId141" Type="http://schemas.openxmlformats.org/officeDocument/2006/relationships/slide" Target="slides/slide135.xml"/><Relationship Id="rId140" Type="http://schemas.openxmlformats.org/officeDocument/2006/relationships/slide" Target="slides/slide134.xml"/><Relationship Id="rId5" Type="http://schemas.openxmlformats.org/officeDocument/2006/relationships/slideMaster" Target="slideMasters/slideMaster2.xml"/><Relationship Id="rId147" Type="http://schemas.openxmlformats.org/officeDocument/2006/relationships/slide" Target="slides/slide141.xml"/><Relationship Id="rId6" Type="http://schemas.openxmlformats.org/officeDocument/2006/relationships/notesMaster" Target="notesMasters/notesMaster1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145" Type="http://schemas.openxmlformats.org/officeDocument/2006/relationships/slide" Target="slides/slide139.xml"/><Relationship Id="rId8" Type="http://schemas.openxmlformats.org/officeDocument/2006/relationships/slide" Target="slides/slide2.xml"/><Relationship Id="rId144" Type="http://schemas.openxmlformats.org/officeDocument/2006/relationships/slide" Target="slides/slide138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9" Type="http://schemas.openxmlformats.org/officeDocument/2006/relationships/slide" Target="slides/slide133.xml"/><Relationship Id="rId138" Type="http://schemas.openxmlformats.org/officeDocument/2006/relationships/slide" Target="slides/slide132.xml"/><Relationship Id="rId137" Type="http://schemas.openxmlformats.org/officeDocument/2006/relationships/slide" Target="slides/slide131.xml"/><Relationship Id="rId132" Type="http://schemas.openxmlformats.org/officeDocument/2006/relationships/slide" Target="slides/slide126.xml"/><Relationship Id="rId131" Type="http://schemas.openxmlformats.org/officeDocument/2006/relationships/slide" Target="slides/slide125.xml"/><Relationship Id="rId130" Type="http://schemas.openxmlformats.org/officeDocument/2006/relationships/slide" Target="slides/slide124.xml"/><Relationship Id="rId136" Type="http://schemas.openxmlformats.org/officeDocument/2006/relationships/slide" Target="slides/slide130.xml"/><Relationship Id="rId135" Type="http://schemas.openxmlformats.org/officeDocument/2006/relationships/slide" Target="slides/slide129.xml"/><Relationship Id="rId134" Type="http://schemas.openxmlformats.org/officeDocument/2006/relationships/slide" Target="slides/slide128.xml"/><Relationship Id="rId133" Type="http://schemas.openxmlformats.org/officeDocument/2006/relationships/slide" Target="slides/slide12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172" Type="http://schemas.openxmlformats.org/officeDocument/2006/relationships/slide" Target="slides/slide166.xml"/><Relationship Id="rId65" Type="http://schemas.openxmlformats.org/officeDocument/2006/relationships/slide" Target="slides/slide59.xml"/><Relationship Id="rId171" Type="http://schemas.openxmlformats.org/officeDocument/2006/relationships/slide" Target="slides/slide165.xml"/><Relationship Id="rId68" Type="http://schemas.openxmlformats.org/officeDocument/2006/relationships/slide" Target="slides/slide62.xml"/><Relationship Id="rId170" Type="http://schemas.openxmlformats.org/officeDocument/2006/relationships/slide" Target="slides/slide164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165" Type="http://schemas.openxmlformats.org/officeDocument/2006/relationships/slide" Target="slides/slide159.xml"/><Relationship Id="rId69" Type="http://schemas.openxmlformats.org/officeDocument/2006/relationships/slide" Target="slides/slide63.xml"/><Relationship Id="rId164" Type="http://schemas.openxmlformats.org/officeDocument/2006/relationships/slide" Target="slides/slide158.xml"/><Relationship Id="rId163" Type="http://schemas.openxmlformats.org/officeDocument/2006/relationships/slide" Target="slides/slide157.xml"/><Relationship Id="rId162" Type="http://schemas.openxmlformats.org/officeDocument/2006/relationships/slide" Target="slides/slide156.xml"/><Relationship Id="rId169" Type="http://schemas.openxmlformats.org/officeDocument/2006/relationships/slide" Target="slides/slide163.xml"/><Relationship Id="rId168" Type="http://schemas.openxmlformats.org/officeDocument/2006/relationships/slide" Target="slides/slide162.xml"/><Relationship Id="rId167" Type="http://schemas.openxmlformats.org/officeDocument/2006/relationships/slide" Target="slides/slide161.xml"/><Relationship Id="rId166" Type="http://schemas.openxmlformats.org/officeDocument/2006/relationships/slide" Target="slides/slide160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161" Type="http://schemas.openxmlformats.org/officeDocument/2006/relationships/slide" Target="slides/slide155.xml"/><Relationship Id="rId54" Type="http://schemas.openxmlformats.org/officeDocument/2006/relationships/slide" Target="slides/slide48.xml"/><Relationship Id="rId160" Type="http://schemas.openxmlformats.org/officeDocument/2006/relationships/slide" Target="slides/slide154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159" Type="http://schemas.openxmlformats.org/officeDocument/2006/relationships/slide" Target="slides/slide153.xml"/><Relationship Id="rId59" Type="http://schemas.openxmlformats.org/officeDocument/2006/relationships/slide" Target="slides/slide53.xml"/><Relationship Id="rId154" Type="http://schemas.openxmlformats.org/officeDocument/2006/relationships/slide" Target="slides/slide148.xml"/><Relationship Id="rId58" Type="http://schemas.openxmlformats.org/officeDocument/2006/relationships/slide" Target="slides/slide52.xml"/><Relationship Id="rId153" Type="http://schemas.openxmlformats.org/officeDocument/2006/relationships/slide" Target="slides/slide147.xml"/><Relationship Id="rId152" Type="http://schemas.openxmlformats.org/officeDocument/2006/relationships/slide" Target="slides/slide146.xml"/><Relationship Id="rId151" Type="http://schemas.openxmlformats.org/officeDocument/2006/relationships/slide" Target="slides/slide145.xml"/><Relationship Id="rId158" Type="http://schemas.openxmlformats.org/officeDocument/2006/relationships/slide" Target="slides/slide152.xml"/><Relationship Id="rId157" Type="http://schemas.openxmlformats.org/officeDocument/2006/relationships/slide" Target="slides/slide151.xml"/><Relationship Id="rId156" Type="http://schemas.openxmlformats.org/officeDocument/2006/relationships/slide" Target="slides/slide150.xml"/><Relationship Id="rId155" Type="http://schemas.openxmlformats.org/officeDocument/2006/relationships/slide" Target="slides/slide14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121" Type="http://schemas.openxmlformats.org/officeDocument/2006/relationships/slide" Target="slides/slide115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24" Type="http://schemas.openxmlformats.org/officeDocument/2006/relationships/slide" Target="slides/slide118.xml"/><Relationship Id="rId123" Type="http://schemas.openxmlformats.org/officeDocument/2006/relationships/slide" Target="slides/slide117.xml"/><Relationship Id="rId122" Type="http://schemas.openxmlformats.org/officeDocument/2006/relationships/slide" Target="slides/slide116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99" Type="http://schemas.openxmlformats.org/officeDocument/2006/relationships/slide" Target="slides/slide93.xml"/><Relationship Id="rId98" Type="http://schemas.openxmlformats.org/officeDocument/2006/relationships/slide" Target="slides/slide92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10" Type="http://schemas.openxmlformats.org/officeDocument/2006/relationships/slide" Target="slides/slide104.xml"/><Relationship Id="rId114" Type="http://schemas.openxmlformats.org/officeDocument/2006/relationships/slide" Target="slides/slide108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cc8ad3f27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cc8ad3f2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a1c5e0f9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a1c5e0f9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8e0abad9c7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8e0abad9c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8fbd7c5916_0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8fbd7c5916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8fbd7c5916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8fbd7c591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7cc8ad3f27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7cc8ad3f2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7cc8ad3f27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7cc8ad3f2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7cc8ad3f27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7cc8ad3f2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061ad0b36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b061ad0b36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901e918335_0_1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901e91833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061ad0b36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061ad0b3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9858233435_0_4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9858233435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769c54a84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769c54a8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69c54a84e_0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769c54a84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6e3a74acf6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6e3a74acf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b061ad0b36_0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b061ad0b36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b061ad0b36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b061ad0b36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8e3100820c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8e310082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901e918335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901e91833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b061ad0b36_0_1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b061ad0b36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769c54a84e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769c54a84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769c54a84e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769c54a84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9858233435_0_5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9858233435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b061ad0b36_0_2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b061ad0b36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b061ad0b36_0_2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b061ad0b36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b061ad0b36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b061ad0b36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901e918335_0_2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901e918335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69c54a84e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69c54a84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901e918335_0_2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901e918335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b061ad0b36_0_2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b061ad0b36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8a1c706384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8a1c70638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901e918335_0_2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901e91833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b061ad0b36_0_2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b061ad0b36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8a1c706384_0_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8a1c70638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901e918335_0_2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901e918335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8a1c706384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8a1c70638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8a1c706384_0_1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8a1c706384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8a1c706384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8a1c706384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8a1c706384_0_1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8a1c706384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8e3100820c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8e3100820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8a1c706384_0_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8a1c706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e3100820c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e3100820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9858233435_0_7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9858233435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8e3100820c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8e3100820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8e3100820c_0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8e3100820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8b65898bb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8b65898b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b061ad0b36_0_3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b061ad0b36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b061ad0b36_0_3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b061ad0b36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8e3100820c_0_1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8e3100820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8b65898bbc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8b65898bb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8e3100820c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8e3100820c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8b65898bb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8b65898bb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8b65898bbc_0_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8b65898bb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8b65898bbc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8b65898bb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9858233435_0_9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9858233435_0_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8e3100820c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8e3100820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8b0f34d5a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8b0f34d5a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b061ad0b36_0_4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b061ad0b36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8e3100820c_0_2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8e3100820c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8b0f34d5af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8b0f34d5a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a4c41ba303_0_2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a4c41ba303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b061ad0b36_0_5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b061ad0b36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b061ad0b36_0_5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b061ad0b36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b061ad0b36_0_5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b061ad0b36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b061ad0b36_0_5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b061ad0b36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8e3100820c_0_2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8e3100820c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8bb5fff223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8bb5fff2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8e3100820c_0_2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8e3100820c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a4bf47f6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a4bf47f6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a4bf47f687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a4bf47f68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8e3100820c_0_2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8e3100820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8bb5fff223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8bb5fff22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b061ad0b36_0_5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b061ad0b36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8e3100820c_0_2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8e3100820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b061ad0b36_0_5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b061ad0b36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8e3100820c_0_3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8e3100820c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b061ad0b36_0_5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b061ad0b36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061ad0b36_0_6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061ad0b36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b061ad0b36_0_6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b061ad0b36_0_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b061ad0b36_0_6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b061ad0b36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8e3100820c_0_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8e3100820c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b061ad0b36_0_6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b061ad0b36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b061ad0b36_0_6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b061ad0b36_0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8e3100820c_0_3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8e3100820c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8ff048375d_0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8ff048375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b061ad0b36_0_6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b061ad0b36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b061ad0b36_0_6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b061ad0b36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b061ad0b36_0_7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b061ad0b36_0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b061ad0b36_0_7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b061ad0b36_0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8ff048375d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8ff048375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8ff048375d_0_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8ff048375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8ff048375d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8ff048375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8ff048375d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8ff048375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8ff048375d_0_1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8ff048375d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8ff048375d_0_1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8ff048375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9213878287_0_1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9213878287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8ff048375d_0_1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8ff048375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8ff048375d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8ff048375d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b061ad0b36_0_7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" name="Google Shape;1232;gb061ad0b36_0_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b061ad0b36_0_7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b061ad0b36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b061ad0b36_0_7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b061ad0b36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gb061ad0b36_0_7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" name="Google Shape;1259;gb061ad0b36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8ff048375d_0_1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8ff048375d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b061ad0b36_0_8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b061ad0b36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gb061ad0b36_0_8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" name="Google Shape;1284;gb061ad0b36_0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8ff048375d_0_1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8ff048375d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8ff048375d_0_2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8ff048375d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997b899fd0_2_3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997b899fd0_2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b061ad0b36_0_8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b061ad0b36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a4bf47f687_0_2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a4bf47f687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b061ad0b36_0_8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b061ad0b36_0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b061ad0b36_0_8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b061ad0b36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997b899fd0_2_3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997b899fd0_2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997b899fd0_2_3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997b899fd0_2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997b899fd0_2_4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997b899fd0_2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997b899fd0_2_4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997b899fd0_2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997b899fd0_2_4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997b899fd0_2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b061ad0b36_0_8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b061ad0b36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997b899fd0_2_4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997b899fd0_2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b061ad0b36_0_9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b061ad0b36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997b899fd0_2_4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997b899fd0_2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b061ad0b36_0_9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b061ad0b36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b061ad0b36_0_9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b061ad0b36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b061ad0b36_0_9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0" name="Google Shape;1470;gb061ad0b36_0_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b061ad0b36_0_9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b061ad0b36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b061ad0b36_0_9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Google Shape;1488;gb061ad0b36_0_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b061ad0b36_0_9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b061ad0b36_0_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997b899fd0_2_5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997b899fd0_2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g997b899fd0_2_5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8" name="Google Shape;1518;g997b899fd0_2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997b899fd0_2_5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997b899fd0_2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997b899fd0_2_5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997b899fd0_2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997b899fd0_2_6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997b899fd0_2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997b899fd0_2_5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9" name="Google Shape;1549;g997b899fd0_2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997b899fd0_2_6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997b899fd0_2_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b061ad0b36_0_9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b061ad0b36_0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b061ad0b36_0_10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1" name="Google Shape;1581;gb061ad0b36_0_1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a4bf47f687_0_5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a4bf47f687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ga4bf47f687_0_5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" name="Google Shape;1600;ga4bf47f687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a4bf47f687_0_5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a4bf47f687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997b899fd0_2_8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997b899fd0_2_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b061ad0b36_0_10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b061ad0b36_0_1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b061ad0b36_0_10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b061ad0b36_0_1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gb061ad0b36_0_10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2" name="Google Shape;1652;gb061ad0b36_0_1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gb061ad0b36_0_10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1" name="Google Shape;1661;gb061ad0b36_0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Optional Warm UP Activity</a:t>
            </a:r>
            <a:endParaRPr b="1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997b899fd0_2_8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997b899fd0_2_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ga4bf47f687_0_5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7" name="Google Shape;1677;ga4bf47f687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b061ad0b36_0_10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b061ad0b36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gb061ad0b36_0_10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6" name="Google Shape;1696;gb061ad0b36_0_1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gb061ad0b36_0_11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6" name="Google Shape;1706;gb061ad0b36_0_1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Google Shape;1715;gb061ad0b36_0_1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6" name="Google Shape;1716;gb061ad0b36_0_1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gb061ad0b36_0_1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6" name="Google Shape;1726;gb061ad0b36_0_1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b061ad0b36_0_1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b061ad0b36_0_1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997b899fd0_2_8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6" name="Google Shape;1746;g997b899fd0_2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3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gb061ad0b36_0_11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5" name="Google Shape;1755;gb061ad0b36_0_1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g997b899fd0_2_8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Google Shape;1763;g997b899fd0_2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gb061ad0b36_0_11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2" name="Google Shape;1772;gb061ad0b36_0_1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b061ad0b36_0_11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b061ad0b36_0_1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b061ad0b36_0_11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b061ad0b36_0_1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997b899fd0_2_9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997b899fd0_2_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favorite equation. Show how you found the difference using drawings, words, or numbers.</a:t>
            </a: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997b899fd0_2_9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997b899fd0_2_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g997b899fd0_2_9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5" name="Google Shape;1825;g997b899fd0_2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a4bf47f687_0_6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a4bf47f687_0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gb061ad0b36_0_12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5" name="Google Shape;1845;gb061ad0b36_0_1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ga4bf47f687_0_6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6" name="Google Shape;1856;ga4bf47f687_0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favorite equation. Show how you found the difference using drawings, words, or numbers. </a:t>
            </a: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b061ad0b36_0_12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b061ad0b36_0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favorite equation. Show how you found the difference using drawings, words, or numbers. </a:t>
            </a: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gb061ad0b36_0_12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0" name="Google Shape;1870;gb061ad0b36_0_1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favorite equation. Show how you found the difference using drawings, words, or numbers. </a:t>
            </a: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a4bf47f687_0_6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7" name="Google Shape;1877;ga4bf47f687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your favorite equation. Show how you found the difference using drawings, words, or numbers.</a:t>
            </a: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a4bf47f687_0_7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7" name="Google Shape;1887;ga4bf47f687_0_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9" name="Google Shape;99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0" name="Google Shape;100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7" name="Google Shape;107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8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8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1pPr>
            <a:lvl2pPr indent="-4191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2pPr>
            <a:lvl3pPr indent="-4191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3pPr>
            <a:lvl4pPr indent="-4191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4pPr>
            <a:lvl5pPr indent="-4191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5pPr>
            <a:lvl6pPr indent="-4191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6pPr>
            <a:lvl7pPr indent="-4191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i="1" sz="3000">
                <a:solidFill>
                  <a:schemeClr val="dk1"/>
                </a:solidFill>
              </a:defRPr>
            </a:lvl7pPr>
            <a:lvl8pPr indent="-4191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i="1" sz="3000">
                <a:solidFill>
                  <a:schemeClr val="dk1"/>
                </a:solidFill>
              </a:defRPr>
            </a:lvl8pPr>
            <a:lvl9pPr indent="-4191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Char char="■"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59.xml"/><Relationship Id="rId42" Type="http://schemas.openxmlformats.org/officeDocument/2006/relationships/slide" Target="/ppt/slides/slide59.xml"/><Relationship Id="rId41" Type="http://schemas.openxmlformats.org/officeDocument/2006/relationships/slide" Target="/ppt/slides/slide95.xml"/><Relationship Id="rId44" Type="http://schemas.openxmlformats.org/officeDocument/2006/relationships/hyperlink" Target="https://toytheater.com/" TargetMode="External"/><Relationship Id="rId43" Type="http://schemas.openxmlformats.org/officeDocument/2006/relationships/slide" Target="/ppt/slides/slide100.xml"/><Relationship Id="rId46" Type="http://schemas.openxmlformats.org/officeDocument/2006/relationships/slide" Target="/ppt/slides/slide110.xml"/><Relationship Id="rId45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Relationship Id="rId9" Type="http://schemas.openxmlformats.org/officeDocument/2006/relationships/slide" Target="/ppt/slides/slide24.xml"/><Relationship Id="rId48" Type="http://schemas.openxmlformats.org/officeDocument/2006/relationships/slide" Target="/ppt/slides/slide110.xml"/><Relationship Id="rId47" Type="http://schemas.openxmlformats.org/officeDocument/2006/relationships/slide" Target="/ppt/slides/slide110.xml"/><Relationship Id="rId49" Type="http://schemas.openxmlformats.org/officeDocument/2006/relationships/slide" Target="/ppt/slides/slide116.xml"/><Relationship Id="rId5" Type="http://schemas.openxmlformats.org/officeDocument/2006/relationships/slide" Target="/ppt/slides/slide9.xml"/><Relationship Id="rId6" Type="http://schemas.openxmlformats.org/officeDocument/2006/relationships/slide" Target="/ppt/slides/slide9.xml"/><Relationship Id="rId7" Type="http://schemas.openxmlformats.org/officeDocument/2006/relationships/slide" Target="/ppt/slides/slide16.xml"/><Relationship Id="rId8" Type="http://schemas.openxmlformats.org/officeDocument/2006/relationships/slide" Target="/ppt/slides/slide16.xml"/><Relationship Id="rId31" Type="http://schemas.openxmlformats.org/officeDocument/2006/relationships/slide" Target="/ppt/slides/slide59.xml"/><Relationship Id="rId30" Type="http://schemas.openxmlformats.org/officeDocument/2006/relationships/slide" Target="/ppt/slides/slide59.xml"/><Relationship Id="rId33" Type="http://schemas.openxmlformats.org/officeDocument/2006/relationships/slide" Target="/ppt/slides/slide59.xml"/><Relationship Id="rId32" Type="http://schemas.openxmlformats.org/officeDocument/2006/relationships/slide" Target="/ppt/slides/slide59.xml"/><Relationship Id="rId35" Type="http://schemas.openxmlformats.org/officeDocument/2006/relationships/slide" Target="/ppt/slides/slide69.xml"/><Relationship Id="rId34" Type="http://schemas.openxmlformats.org/officeDocument/2006/relationships/slide" Target="/ppt/slides/slide69.xml"/><Relationship Id="rId37" Type="http://schemas.openxmlformats.org/officeDocument/2006/relationships/slide" Target="/ppt/slides/slide78.xml"/><Relationship Id="rId36" Type="http://schemas.openxmlformats.org/officeDocument/2006/relationships/slide" Target="/ppt/slides/slide59.xml"/><Relationship Id="rId39" Type="http://schemas.openxmlformats.org/officeDocument/2006/relationships/slide" Target="/ppt/slides/slide87.xml"/><Relationship Id="rId38" Type="http://schemas.openxmlformats.org/officeDocument/2006/relationships/slide" Target="/ppt/slides/slide59.xml"/><Relationship Id="rId62" Type="http://schemas.openxmlformats.org/officeDocument/2006/relationships/slide" Target="/ppt/slides/slide59.xml"/><Relationship Id="rId61" Type="http://schemas.openxmlformats.org/officeDocument/2006/relationships/slide" Target="/ppt/slides/slide157.xml"/><Relationship Id="rId20" Type="http://schemas.openxmlformats.org/officeDocument/2006/relationships/slide" Target="/ppt/slides/slide48.xml"/><Relationship Id="rId64" Type="http://schemas.openxmlformats.org/officeDocument/2006/relationships/slide" Target="/ppt/slides/slide164.xml"/><Relationship Id="rId63" Type="http://schemas.openxmlformats.org/officeDocument/2006/relationships/slide" Target="/ppt/slides/slide164.xml"/><Relationship Id="rId22" Type="http://schemas.openxmlformats.org/officeDocument/2006/relationships/slide" Target="/ppt/slides/slide48.xml"/><Relationship Id="rId21" Type="http://schemas.openxmlformats.org/officeDocument/2006/relationships/slide" Target="/ppt/slides/slide48.xml"/><Relationship Id="rId24" Type="http://schemas.openxmlformats.org/officeDocument/2006/relationships/slide" Target="/ppt/slides/slide54.xml"/><Relationship Id="rId23" Type="http://schemas.openxmlformats.org/officeDocument/2006/relationships/slide" Target="/ppt/slides/slide54.xml"/><Relationship Id="rId60" Type="http://schemas.openxmlformats.org/officeDocument/2006/relationships/slide" Target="/ppt/slides/slide157.xml"/><Relationship Id="rId26" Type="http://schemas.openxmlformats.org/officeDocument/2006/relationships/hyperlink" Target="https://www.flourishkh.com/" TargetMode="External"/><Relationship Id="rId25" Type="http://schemas.openxmlformats.org/officeDocument/2006/relationships/slide" Target="/ppt/slides/slide54.xml"/><Relationship Id="rId28" Type="http://schemas.openxmlformats.org/officeDocument/2006/relationships/hyperlink" Target="https://www.gregtangmath.com/games" TargetMode="External"/><Relationship Id="rId27" Type="http://schemas.openxmlformats.org/officeDocument/2006/relationships/image" Target="../media/image9.png"/><Relationship Id="rId29" Type="http://schemas.openxmlformats.org/officeDocument/2006/relationships/image" Target="../media/image1.png"/><Relationship Id="rId51" Type="http://schemas.openxmlformats.org/officeDocument/2006/relationships/slide" Target="/ppt/slides/slide59.xml"/><Relationship Id="rId50" Type="http://schemas.openxmlformats.org/officeDocument/2006/relationships/slide" Target="/ppt/slides/slide116.xml"/><Relationship Id="rId53" Type="http://schemas.openxmlformats.org/officeDocument/2006/relationships/slide" Target="/ppt/slides/slide59.xml"/><Relationship Id="rId52" Type="http://schemas.openxmlformats.org/officeDocument/2006/relationships/slide" Target="/ppt/slides/slide123.xml"/><Relationship Id="rId11" Type="http://schemas.openxmlformats.org/officeDocument/2006/relationships/slide" Target="/ppt/slides/slide33.xml"/><Relationship Id="rId55" Type="http://schemas.openxmlformats.org/officeDocument/2006/relationships/slide" Target="/ppt/slides/slide59.xml"/><Relationship Id="rId10" Type="http://schemas.openxmlformats.org/officeDocument/2006/relationships/slide" Target="/ppt/slides/slide24.xml"/><Relationship Id="rId54" Type="http://schemas.openxmlformats.org/officeDocument/2006/relationships/slide" Target="/ppt/slides/slide131.xml"/><Relationship Id="rId13" Type="http://schemas.openxmlformats.org/officeDocument/2006/relationships/slide" Target="/ppt/slides/slide33.xml"/><Relationship Id="rId57" Type="http://schemas.openxmlformats.org/officeDocument/2006/relationships/slide" Target="/ppt/slides/slide59.xml"/><Relationship Id="rId12" Type="http://schemas.openxmlformats.org/officeDocument/2006/relationships/slide" Target="/ppt/slides/slide33.xml"/><Relationship Id="rId56" Type="http://schemas.openxmlformats.org/officeDocument/2006/relationships/slide" Target="/ppt/slides/slide136.xml"/><Relationship Id="rId15" Type="http://schemas.openxmlformats.org/officeDocument/2006/relationships/slide" Target="/ppt/slides/slide38.xml"/><Relationship Id="rId59" Type="http://schemas.openxmlformats.org/officeDocument/2006/relationships/slide" Target="/ppt/slides/slide59.xml"/><Relationship Id="rId14" Type="http://schemas.openxmlformats.org/officeDocument/2006/relationships/slide" Target="/ppt/slides/slide38.xml"/><Relationship Id="rId58" Type="http://schemas.openxmlformats.org/officeDocument/2006/relationships/slide" Target="/ppt/slides/slide142.xml"/><Relationship Id="rId17" Type="http://schemas.openxmlformats.org/officeDocument/2006/relationships/slide" Target="/ppt/slides/slide43.xml"/><Relationship Id="rId16" Type="http://schemas.openxmlformats.org/officeDocument/2006/relationships/slide" Target="/ppt/slides/slide38.xml"/><Relationship Id="rId19" Type="http://schemas.openxmlformats.org/officeDocument/2006/relationships/slide" Target="/ppt/slides/slide43.xml"/><Relationship Id="rId18" Type="http://schemas.openxmlformats.org/officeDocument/2006/relationships/slide" Target="/ppt/slides/slide4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20.png"/><Relationship Id="rId7" Type="http://schemas.openxmlformats.org/officeDocument/2006/relationships/image" Target="../media/image31.png"/><Relationship Id="rId8" Type="http://schemas.openxmlformats.org/officeDocument/2006/relationships/image" Target="../media/image12.png"/><Relationship Id="rId11" Type="http://schemas.openxmlformats.org/officeDocument/2006/relationships/image" Target="../media/image16.png"/><Relationship Id="rId10" Type="http://schemas.openxmlformats.org/officeDocument/2006/relationships/image" Target="../media/image23.png"/><Relationship Id="rId13" Type="http://schemas.openxmlformats.org/officeDocument/2006/relationships/image" Target="../media/image26.png"/><Relationship Id="rId12" Type="http://schemas.openxmlformats.org/officeDocument/2006/relationships/image" Target="../media/image15.png"/><Relationship Id="rId15" Type="http://schemas.openxmlformats.org/officeDocument/2006/relationships/image" Target="../media/image22.png"/><Relationship Id="rId14" Type="http://schemas.openxmlformats.org/officeDocument/2006/relationships/image" Target="../media/image39.png"/><Relationship Id="rId17" Type="http://schemas.openxmlformats.org/officeDocument/2006/relationships/image" Target="../media/image24.png"/><Relationship Id="rId16" Type="http://schemas.openxmlformats.org/officeDocument/2006/relationships/image" Target="../media/image30.png"/><Relationship Id="rId18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41.png"/><Relationship Id="rId9" Type="http://schemas.openxmlformats.org/officeDocument/2006/relationships/image" Target="../media/image37.png"/><Relationship Id="rId5" Type="http://schemas.openxmlformats.org/officeDocument/2006/relationships/image" Target="../media/image29.png"/><Relationship Id="rId6" Type="http://schemas.openxmlformats.org/officeDocument/2006/relationships/image" Target="../media/image35.png"/><Relationship Id="rId7" Type="http://schemas.openxmlformats.org/officeDocument/2006/relationships/image" Target="../media/image28.png"/><Relationship Id="rId8" Type="http://schemas.openxmlformats.org/officeDocument/2006/relationships/image" Target="../media/image36.png"/><Relationship Id="rId11" Type="http://schemas.openxmlformats.org/officeDocument/2006/relationships/image" Target="../media/image34.png"/><Relationship Id="rId10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29.png"/><Relationship Id="rId5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Relationship Id="rId5" Type="http://schemas.openxmlformats.org/officeDocument/2006/relationships/image" Target="../media/image44.png"/><Relationship Id="rId6" Type="http://schemas.openxmlformats.org/officeDocument/2006/relationships/image" Target="../media/image43.png"/><Relationship Id="rId7" Type="http://schemas.openxmlformats.org/officeDocument/2006/relationships/image" Target="../media/image45.png"/><Relationship Id="rId8" Type="http://schemas.openxmlformats.org/officeDocument/2006/relationships/image" Target="../media/image47.png"/><Relationship Id="rId11" Type="http://schemas.openxmlformats.org/officeDocument/2006/relationships/image" Target="../media/image51.png"/><Relationship Id="rId10" Type="http://schemas.openxmlformats.org/officeDocument/2006/relationships/image" Target="../media/image5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56.png"/><Relationship Id="rId9" Type="http://schemas.openxmlformats.org/officeDocument/2006/relationships/image" Target="../media/image65.png"/><Relationship Id="rId5" Type="http://schemas.openxmlformats.org/officeDocument/2006/relationships/image" Target="../media/image57.png"/><Relationship Id="rId6" Type="http://schemas.openxmlformats.org/officeDocument/2006/relationships/image" Target="../media/image60.png"/><Relationship Id="rId7" Type="http://schemas.openxmlformats.org/officeDocument/2006/relationships/image" Target="../media/image66.png"/><Relationship Id="rId8" Type="http://schemas.openxmlformats.org/officeDocument/2006/relationships/image" Target="../media/image62.png"/><Relationship Id="rId11" Type="http://schemas.openxmlformats.org/officeDocument/2006/relationships/image" Target="../media/image59.png"/><Relationship Id="rId10" Type="http://schemas.openxmlformats.org/officeDocument/2006/relationships/image" Target="../media/image6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3.png"/><Relationship Id="rId4" Type="http://schemas.openxmlformats.org/officeDocument/2006/relationships/image" Target="../media/image6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Relationship Id="rId4" Type="http://schemas.openxmlformats.org/officeDocument/2006/relationships/image" Target="../media/image63.png"/><Relationship Id="rId5" Type="http://schemas.openxmlformats.org/officeDocument/2006/relationships/image" Target="../media/image8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3.png"/><Relationship Id="rId4" Type="http://schemas.openxmlformats.org/officeDocument/2006/relationships/image" Target="../media/image87.png"/><Relationship Id="rId5" Type="http://schemas.openxmlformats.org/officeDocument/2006/relationships/image" Target="../media/image85.png"/><Relationship Id="rId6" Type="http://schemas.openxmlformats.org/officeDocument/2006/relationships/image" Target="../media/image80.png"/><Relationship Id="rId7" Type="http://schemas.openxmlformats.org/officeDocument/2006/relationships/image" Target="../media/image83.png"/><Relationship Id="rId8" Type="http://schemas.openxmlformats.org/officeDocument/2006/relationships/image" Target="../media/image7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0.png"/><Relationship Id="rId4" Type="http://schemas.openxmlformats.org/officeDocument/2006/relationships/image" Target="../media/image7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2.png"/><Relationship Id="rId4" Type="http://schemas.openxmlformats.org/officeDocument/2006/relationships/image" Target="../media/image8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81.png"/><Relationship Id="rId5" Type="http://schemas.openxmlformats.org/officeDocument/2006/relationships/image" Target="../media/image79.png"/><Relationship Id="rId6" Type="http://schemas.openxmlformats.org/officeDocument/2006/relationships/image" Target="../media/image8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0.png"/><Relationship Id="rId4" Type="http://schemas.openxmlformats.org/officeDocument/2006/relationships/image" Target="../media/image8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5.png"/><Relationship Id="rId4" Type="http://schemas.openxmlformats.org/officeDocument/2006/relationships/image" Target="../media/image9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9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Relationship Id="rId4" Type="http://schemas.openxmlformats.org/officeDocument/2006/relationships/image" Target="../media/image9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9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9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0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Relationship Id="rId4" Type="http://schemas.openxmlformats.org/officeDocument/2006/relationships/image" Target="../media/image116.png"/><Relationship Id="rId5" Type="http://schemas.openxmlformats.org/officeDocument/2006/relationships/image" Target="../media/image115.png"/><Relationship Id="rId6" Type="http://schemas.openxmlformats.org/officeDocument/2006/relationships/image" Target="../media/image11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00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13.png"/><Relationship Id="rId4" Type="http://schemas.openxmlformats.org/officeDocument/2006/relationships/image" Target="../media/image81.png"/><Relationship Id="rId5" Type="http://schemas.openxmlformats.org/officeDocument/2006/relationships/image" Target="../media/image79.png"/><Relationship Id="rId6" Type="http://schemas.openxmlformats.org/officeDocument/2006/relationships/image" Target="../media/image10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97.png"/><Relationship Id="rId4" Type="http://schemas.openxmlformats.org/officeDocument/2006/relationships/image" Target="../media/image96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.png"/><Relationship Id="rId4" Type="http://schemas.openxmlformats.org/officeDocument/2006/relationships/image" Target="../media/image81.png"/><Relationship Id="rId5" Type="http://schemas.openxmlformats.org/officeDocument/2006/relationships/image" Target="../media/image79.png"/><Relationship Id="rId6" Type="http://schemas.openxmlformats.org/officeDocument/2006/relationships/image" Target="../media/image99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0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8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03.png"/><Relationship Id="rId4" Type="http://schemas.openxmlformats.org/officeDocument/2006/relationships/image" Target="../media/image11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0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06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1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2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23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.png"/><Relationship Id="rId4" Type="http://schemas.openxmlformats.org/officeDocument/2006/relationships/image" Target="../media/image11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29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2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1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20.png"/><Relationship Id="rId4" Type="http://schemas.openxmlformats.org/officeDocument/2006/relationships/image" Target="../media/image125.png"/><Relationship Id="rId5" Type="http://schemas.openxmlformats.org/officeDocument/2006/relationships/image" Target="../media/image133.png"/><Relationship Id="rId6" Type="http://schemas.openxmlformats.org/officeDocument/2006/relationships/image" Target="../media/image128.png"/><Relationship Id="rId7" Type="http://schemas.openxmlformats.org/officeDocument/2006/relationships/image" Target="../media/image127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2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26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45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39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53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35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49.png"/><Relationship Id="rId4" Type="http://schemas.openxmlformats.org/officeDocument/2006/relationships/image" Target="../media/image146.png"/><Relationship Id="rId5" Type="http://schemas.openxmlformats.org/officeDocument/2006/relationships/image" Target="../media/image141.png"/><Relationship Id="rId6" Type="http://schemas.openxmlformats.org/officeDocument/2006/relationships/image" Target="../media/image144.png"/><Relationship Id="rId7" Type="http://schemas.openxmlformats.org/officeDocument/2006/relationships/image" Target="../media/image138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36.png"/><Relationship Id="rId4" Type="http://schemas.openxmlformats.org/officeDocument/2006/relationships/image" Target="../media/image13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4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4.png"/><Relationship Id="rId4" Type="http://schemas.openxmlformats.org/officeDocument/2006/relationships/image" Target="../media/image148.png"/><Relationship Id="rId5" Type="http://schemas.openxmlformats.org/officeDocument/2006/relationships/image" Target="../media/image143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37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40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47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50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60.png"/><Relationship Id="rId4" Type="http://schemas.openxmlformats.org/officeDocument/2006/relationships/image" Target="../media/image15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54.png"/><Relationship Id="rId4" Type="http://schemas.openxmlformats.org/officeDocument/2006/relationships/image" Target="../media/image152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4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0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74.png"/><Relationship Id="rId4" Type="http://schemas.openxmlformats.org/officeDocument/2006/relationships/image" Target="../media/image163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64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4.png"/><Relationship Id="rId4" Type="http://schemas.openxmlformats.org/officeDocument/2006/relationships/image" Target="../media/image170.png"/><Relationship Id="rId5" Type="http://schemas.openxmlformats.org/officeDocument/2006/relationships/image" Target="../media/image161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59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67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65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72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62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58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57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56.png"/><Relationship Id="rId4" Type="http://schemas.openxmlformats.org/officeDocument/2006/relationships/image" Target="../media/image168.png"/><Relationship Id="rId5" Type="http://schemas.openxmlformats.org/officeDocument/2006/relationships/image" Target="../media/image166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4.png"/><Relationship Id="rId4" Type="http://schemas.openxmlformats.org/officeDocument/2006/relationships/image" Target="../media/image179.png"/><Relationship Id="rId5" Type="http://schemas.openxmlformats.org/officeDocument/2006/relationships/image" Target="../media/image169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73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71.png"/><Relationship Id="rId4" Type="http://schemas.openxmlformats.org/officeDocument/2006/relationships/image" Target="../media/image184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76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80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4.png"/><Relationship Id="rId4" Type="http://schemas.openxmlformats.org/officeDocument/2006/relationships/image" Target="../media/image178.png"/><Relationship Id="rId5" Type="http://schemas.openxmlformats.org/officeDocument/2006/relationships/image" Target="../media/image181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95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93.png"/><Relationship Id="rId4" Type="http://schemas.openxmlformats.org/officeDocument/2006/relationships/image" Target="../media/image192.png"/><Relationship Id="rId5" Type="http://schemas.openxmlformats.org/officeDocument/2006/relationships/image" Target="../media/image197.png"/><Relationship Id="rId6" Type="http://schemas.openxmlformats.org/officeDocument/2006/relationships/image" Target="../media/image191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82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77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4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86.png"/><Relationship Id="rId4" Type="http://schemas.openxmlformats.org/officeDocument/2006/relationships/image" Target="../media/image175.png"/><Relationship Id="rId5" Type="http://schemas.openxmlformats.org/officeDocument/2006/relationships/image" Target="../media/image183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85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200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89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90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70.png"/><Relationship Id="rId4" Type="http://schemas.openxmlformats.org/officeDocument/2006/relationships/image" Target="../media/image75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54.png"/><Relationship Id="rId4" Type="http://schemas.openxmlformats.org/officeDocument/2006/relationships/image" Target="../media/image188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4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96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94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98.png"/><Relationship Id="rId4" Type="http://schemas.openxmlformats.org/officeDocument/2006/relationships/image" Target="../media/image187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4.png"/><Relationship Id="rId4" Type="http://schemas.openxmlformats.org/officeDocument/2006/relationships/image" Target="../media/image199.pn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208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216.pn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203.png"/><Relationship Id="rId4" Type="http://schemas.openxmlformats.org/officeDocument/2006/relationships/image" Target="../media/image209.pn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205.png"/><Relationship Id="rId4" Type="http://schemas.openxmlformats.org/officeDocument/2006/relationships/image" Target="../media/image206.png"/><Relationship Id="rId5" Type="http://schemas.openxmlformats.org/officeDocument/2006/relationships/image" Target="../media/image214.png"/><Relationship Id="rId6" Type="http://schemas.openxmlformats.org/officeDocument/2006/relationships/image" Target="../media/image207.png"/><Relationship Id="rId7" Type="http://schemas.openxmlformats.org/officeDocument/2006/relationships/image" Target="../media/image201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4.png"/><Relationship Id="rId4" Type="http://schemas.openxmlformats.org/officeDocument/2006/relationships/image" Target="../media/image202.png"/><Relationship Id="rId5" Type="http://schemas.openxmlformats.org/officeDocument/2006/relationships/image" Target="../media/image211.png"/><Relationship Id="rId6" Type="http://schemas.openxmlformats.org/officeDocument/2006/relationships/image" Target="../media/image212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221.pn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213.pn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218.pn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204.pn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210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215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217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222.pn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223.png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2.xml"/><Relationship Id="rId3" Type="http://schemas.openxmlformats.org/officeDocument/2006/relationships/image" Target="../media/image219.png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224.png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220.png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4.png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6.xml"/><Relationship Id="rId3" Type="http://schemas.openxmlformats.org/officeDocument/2006/relationships/image" Target="../media/image226.png"/><Relationship Id="rId4" Type="http://schemas.openxmlformats.org/officeDocument/2006/relationships/image" Target="../media/image227.png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8.xml"/><Relationship Id="rId3" Type="http://schemas.openxmlformats.org/officeDocument/2006/relationships/image" Target="../media/image229.png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228.png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238.png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1.xml"/><Relationship Id="rId3" Type="http://schemas.openxmlformats.org/officeDocument/2006/relationships/image" Target="../media/image171.png"/><Relationship Id="rId4" Type="http://schemas.openxmlformats.org/officeDocument/2006/relationships/image" Target="../media/image184.png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2.xml"/><Relationship Id="rId3" Type="http://schemas.openxmlformats.org/officeDocument/2006/relationships/image" Target="../media/image225.png"/><Relationship Id="rId4" Type="http://schemas.openxmlformats.org/officeDocument/2006/relationships/image" Target="../media/image236.png"/><Relationship Id="rId5" Type="http://schemas.openxmlformats.org/officeDocument/2006/relationships/image" Target="../media/image237.png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3.xml"/><Relationship Id="rId3" Type="http://schemas.openxmlformats.org/officeDocument/2006/relationships/image" Target="../media/image4.png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5.xml"/><Relationship Id="rId3" Type="http://schemas.openxmlformats.org/officeDocument/2006/relationships/image" Target="../media/image230.png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6.xml"/><Relationship Id="rId3" Type="http://schemas.openxmlformats.org/officeDocument/2006/relationships/image" Target="../media/image234.png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7.xml"/><Relationship Id="rId3" Type="http://schemas.openxmlformats.org/officeDocument/2006/relationships/image" Target="../media/image232.png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8.xml"/><Relationship Id="rId3" Type="http://schemas.openxmlformats.org/officeDocument/2006/relationships/image" Target="../media/image235.png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9.xml"/><Relationship Id="rId3" Type="http://schemas.openxmlformats.org/officeDocument/2006/relationships/image" Target="../media/image231.png"/><Relationship Id="rId4" Type="http://schemas.openxmlformats.org/officeDocument/2006/relationships/image" Target="../media/image240.png"/><Relationship Id="rId5" Type="http://schemas.openxmlformats.org/officeDocument/2006/relationships/image" Target="../media/image239.png"/><Relationship Id="rId6" Type="http://schemas.openxmlformats.org/officeDocument/2006/relationships/image" Target="../media/image233.png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ctrTitle"/>
          </p:nvPr>
        </p:nvSpPr>
        <p:spPr>
          <a:xfrm>
            <a:off x="952750" y="755050"/>
            <a:ext cx="7116000" cy="205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Numbers to 99</a:t>
            </a:r>
            <a:endParaRPr sz="6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" name="Google Shape;125;p30"/>
          <p:cNvSpPr txBox="1"/>
          <p:nvPr>
            <p:ph idx="1" type="subTitle"/>
          </p:nvPr>
        </p:nvSpPr>
        <p:spPr>
          <a:xfrm>
            <a:off x="2112300" y="2957951"/>
            <a:ext cx="4919400" cy="3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Grade 1</a:t>
            </a:r>
            <a:r>
              <a:rPr lang="en" sz="2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: Unit 4</a:t>
            </a:r>
            <a:endParaRPr sz="2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" name="Google Shape;126;p30"/>
          <p:cNvSpPr txBox="1"/>
          <p:nvPr/>
        </p:nvSpPr>
        <p:spPr>
          <a:xfrm>
            <a:off x="533600" y="4012863"/>
            <a:ext cx="7640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Standards addressed: </a:t>
            </a:r>
            <a:r>
              <a:rPr lang="en" sz="12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1.NBT.A.1, 1.NBT.B.2, 1.NBT.C.4, 1.NBT.C.5, 1.NBT.C.6, 1.OA.C.6, 1.OA.D.8, 1.NBT.B, 1.NBT.B.3, 1.NBT.C.4, 1.NBT.C.5, 1.NBT.C.6, 1, 1.NBT.A.1,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27" name="Google Shape;127;p3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970425" y="129300"/>
            <a:ext cx="992875" cy="102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0"/>
          <p:cNvSpPr txBox="1"/>
          <p:nvPr/>
        </p:nvSpPr>
        <p:spPr>
          <a:xfrm>
            <a:off x="0" y="4768825"/>
            <a:ext cx="9144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These slides have been created by Britnee Wright- Southeast Arkansas Education Cooperative  and are not official IM materials. Images and language are taken from IM Grade 1, Unit 4  by Illustrative Mathematics.  </a:t>
            </a:r>
            <a:endParaRPr sz="8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latin typeface="Times New Roman"/>
                <a:ea typeface="Times New Roman"/>
                <a:cs typeface="Times New Roman"/>
                <a:sym typeface="Times New Roman"/>
              </a:rPr>
              <a:t>Copyright 2020 by Illustrative Mathematics. All Rights Reserved, adapted and shared with permission.</a:t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31"/>
          <p:cNvGrpSpPr/>
          <p:nvPr/>
        </p:nvGrpSpPr>
        <p:grpSpPr>
          <a:xfrm>
            <a:off x="4361116" y="1575153"/>
            <a:ext cx="2904057" cy="2107652"/>
            <a:chOff x="5632317" y="1189775"/>
            <a:chExt cx="3305700" cy="2439977"/>
          </a:xfrm>
        </p:grpSpPr>
        <p:sp>
          <p:nvSpPr>
            <p:cNvPr id="134" name="Google Shape;134;p31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5" name="Google Shape;135;p31"/>
            <p:cNvSpPr txBox="1"/>
            <p:nvPr/>
          </p:nvSpPr>
          <p:spPr>
            <a:xfrm>
              <a:off x="6064550" y="2041852"/>
              <a:ext cx="2328900" cy="15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Compare two two-digit numbers based on the values of the tens and ones digits, recording the results of comparisons with the symbols &gt;, =, and &lt;.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6" name="Google Shape;136;p31"/>
          <p:cNvGrpSpPr/>
          <p:nvPr/>
        </p:nvGrpSpPr>
        <p:grpSpPr>
          <a:xfrm>
            <a:off x="-42604" y="1575158"/>
            <a:ext cx="2635701" cy="2861802"/>
            <a:chOff x="-46069" y="2038956"/>
            <a:chExt cx="3546900" cy="3292076"/>
          </a:xfrm>
        </p:grpSpPr>
        <p:sp>
          <p:nvSpPr>
            <p:cNvPr id="137" name="Google Shape;137;p31"/>
            <p:cNvSpPr/>
            <p:nvPr/>
          </p:nvSpPr>
          <p:spPr>
            <a:xfrm>
              <a:off x="-46069" y="2038956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38" name="Google Shape;138;p31"/>
            <p:cNvSpPr txBox="1"/>
            <p:nvPr/>
          </p:nvSpPr>
          <p:spPr>
            <a:xfrm>
              <a:off x="288026" y="2917532"/>
              <a:ext cx="2466300" cy="24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Add and subtract multiples of 10.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Represent the base-ten structure of multiples of 10 up to 90 using pictures, words and symbols.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39" name="Google Shape;139;p31"/>
          <p:cNvGrpSpPr/>
          <p:nvPr/>
        </p:nvGrpSpPr>
        <p:grpSpPr>
          <a:xfrm>
            <a:off x="2175313" y="1575150"/>
            <a:ext cx="2711020" cy="2487896"/>
            <a:chOff x="2918100" y="1098556"/>
            <a:chExt cx="2777400" cy="2880176"/>
          </a:xfrm>
        </p:grpSpPr>
        <p:sp>
          <p:nvSpPr>
            <p:cNvPr id="140" name="Google Shape;140;p31"/>
            <p:cNvSpPr/>
            <p:nvPr/>
          </p:nvSpPr>
          <p:spPr>
            <a:xfrm>
              <a:off x="2918100" y="1098556"/>
              <a:ext cx="2777400" cy="669000"/>
            </a:xfrm>
            <a:prstGeom prst="chevron">
              <a:avLst>
                <a:gd fmla="val 50000" name="adj"/>
              </a:avLst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41" name="Google Shape;141;p31"/>
            <p:cNvSpPr txBox="1"/>
            <p:nvPr/>
          </p:nvSpPr>
          <p:spPr>
            <a:xfrm>
              <a:off x="2950470" y="2002332"/>
              <a:ext cx="2642700" cy="19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Add and subtract multiples of 10. </a:t>
              </a:r>
              <a:endParaRPr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Represent the base-ten structure of numbers up to 99 using pictures, numbers and words. </a:t>
              </a:r>
              <a:endParaRPr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-3048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Quicksand"/>
                <a:buChar char="➔"/>
              </a:pPr>
              <a:r>
                <a:rPr lang="en" sz="11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Understand that the two digits of a two-digit number represent amounts of tens and ones. </a:t>
              </a:r>
              <a:r>
                <a:rPr lang="en" sz="1200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 </a:t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42" name="Google Shape;142;p31"/>
          <p:cNvSpPr txBox="1"/>
          <p:nvPr/>
        </p:nvSpPr>
        <p:spPr>
          <a:xfrm>
            <a:off x="-42600" y="1516550"/>
            <a:ext cx="23250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A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1-5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Quicksand"/>
                <a:ea typeface="Quicksand"/>
                <a:cs typeface="Quicksand"/>
                <a:sym typeface="Quicksand"/>
              </a:rPr>
              <a:t>1.NBT.A., 1.NBT.B. 1,1.NBT.C., 1.OA.C.6, 1.OA.D.8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3" name="Google Shape;143;p31"/>
          <p:cNvSpPr txBox="1"/>
          <p:nvPr/>
        </p:nvSpPr>
        <p:spPr>
          <a:xfrm>
            <a:off x="2175313" y="1516550"/>
            <a:ext cx="2642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B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6-13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icksand"/>
                <a:ea typeface="Quicksand"/>
                <a:cs typeface="Quicksand"/>
                <a:sym typeface="Quicksand"/>
              </a:rPr>
              <a:t>1.NBT.A., 1.NBT.B, 1.NBT.C.,1.OA.C.6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4890800" y="1516550"/>
            <a:ext cx="18447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14-18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icksand"/>
                <a:ea typeface="Quicksand"/>
                <a:cs typeface="Quicksand"/>
                <a:sym typeface="Quicksand"/>
              </a:rPr>
              <a:t>1.NBT.B.3, 1.NBT.C.,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31"/>
          <p:cNvSpPr txBox="1"/>
          <p:nvPr/>
        </p:nvSpPr>
        <p:spPr>
          <a:xfrm>
            <a:off x="1052700" y="677275"/>
            <a:ext cx="70386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Unit 4 Progression Overview</a:t>
            </a:r>
            <a:endParaRPr sz="2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pta Slab"/>
                <a:ea typeface="Hepta Slab"/>
                <a:cs typeface="Hepta Slab"/>
                <a:sym typeface="Hepta Slab"/>
              </a:rPr>
              <a:t>Numbers to 99</a:t>
            </a:r>
            <a:endParaRPr sz="18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6" name="Google Shape;146;p31"/>
          <p:cNvSpPr/>
          <p:nvPr/>
        </p:nvSpPr>
        <p:spPr>
          <a:xfrm>
            <a:off x="6735500" y="1575150"/>
            <a:ext cx="2408400" cy="577800"/>
          </a:xfrm>
          <a:prstGeom prst="chevron">
            <a:avLst>
              <a:gd fmla="val 50000" name="adj"/>
            </a:avLst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7" name="Google Shape;147;p31"/>
          <p:cNvSpPr txBox="1"/>
          <p:nvPr/>
        </p:nvSpPr>
        <p:spPr>
          <a:xfrm>
            <a:off x="6886300" y="1457275"/>
            <a:ext cx="21972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Section 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Lessons 19-23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Quicksand"/>
                <a:ea typeface="Quicksand"/>
                <a:cs typeface="Quicksand"/>
                <a:sym typeface="Quicksand"/>
              </a:rPr>
              <a:t>1.NBT.A., 1.NBT.B,  1.NBT.C., 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8" name="Google Shape;148;p31"/>
          <p:cNvSpPr txBox="1"/>
          <p:nvPr/>
        </p:nvSpPr>
        <p:spPr>
          <a:xfrm>
            <a:off x="6785658" y="2320252"/>
            <a:ext cx="20460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icksand"/>
              <a:buChar char="➔"/>
            </a:pPr>
            <a:r>
              <a:rPr lang="en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Breaking apart two-digit numbers using different amounts of tens and ones. 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9" name="Google Shape;1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369" y="3919544"/>
            <a:ext cx="1610899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4750" y="3682800"/>
            <a:ext cx="1860293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type="ctrTitle"/>
          </p:nvPr>
        </p:nvSpPr>
        <p:spPr>
          <a:xfrm>
            <a:off x="1680950" y="583250"/>
            <a:ext cx="5276100" cy="57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Gayathri"/>
                <a:ea typeface="Gayathri"/>
                <a:cs typeface="Gayathri"/>
                <a:sym typeface="Gayathri"/>
              </a:rPr>
              <a:t>Unit 4 Quick Links</a:t>
            </a:r>
            <a:endParaRPr sz="3200">
              <a:solidFill>
                <a:srgbClr val="434343"/>
              </a:solidFill>
              <a:latin typeface="Gayathri"/>
              <a:ea typeface="Gayathri"/>
              <a:cs typeface="Gayathri"/>
              <a:sym typeface="Gayathri"/>
            </a:endParaRPr>
          </a:p>
        </p:txBody>
      </p:sp>
      <p:sp>
        <p:nvSpPr>
          <p:cNvPr id="156" name="Google Shape;156;p32">
            <a:hlinkClick action="ppaction://hlinksldjump" r:id="rId3"/>
          </p:cNvPr>
          <p:cNvSpPr txBox="1"/>
          <p:nvPr/>
        </p:nvSpPr>
        <p:spPr>
          <a:xfrm>
            <a:off x="1143613" y="1231400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endParaRPr b="1" sz="2200">
              <a:solidFill>
                <a:schemeClr val="dk2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7" name="Google Shape;157;p32">
            <a:hlinkClick action="ppaction://hlinksldjump" r:id="rId5"/>
          </p:cNvPr>
          <p:cNvSpPr txBox="1"/>
          <p:nvPr/>
        </p:nvSpPr>
        <p:spPr>
          <a:xfrm>
            <a:off x="2172775" y="1231400"/>
            <a:ext cx="5802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8" name="Google Shape;158;p32">
            <a:hlinkClick action="ppaction://hlinksldjump" r:id="rId7"/>
          </p:cNvPr>
          <p:cNvSpPr txBox="1"/>
          <p:nvPr/>
        </p:nvSpPr>
        <p:spPr>
          <a:xfrm>
            <a:off x="2932600" y="1264375"/>
            <a:ext cx="579900" cy="68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L3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9" name="Google Shape;159;p32">
            <a:hlinkClick action="ppaction://hlinksldjump" r:id="rId9"/>
          </p:cNvPr>
          <p:cNvSpPr txBox="1"/>
          <p:nvPr/>
        </p:nvSpPr>
        <p:spPr>
          <a:xfrm>
            <a:off x="3692050" y="1246375"/>
            <a:ext cx="580200" cy="654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L4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0" name="Google Shape;160;p32">
            <a:hlinkClick action="ppaction://hlinksldjump" r:id="rId11"/>
          </p:cNvPr>
          <p:cNvSpPr txBox="1"/>
          <p:nvPr/>
        </p:nvSpPr>
        <p:spPr>
          <a:xfrm>
            <a:off x="4526700" y="1231375"/>
            <a:ext cx="580200" cy="750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1" name="Google Shape;161;p32">
            <a:hlinkClick action="ppaction://hlinksldjump" r:id="rId14"/>
          </p:cNvPr>
          <p:cNvSpPr txBox="1"/>
          <p:nvPr/>
        </p:nvSpPr>
        <p:spPr>
          <a:xfrm>
            <a:off x="5211400" y="1165375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" name="Google Shape;162;p32">
            <a:hlinkClick action="ppaction://hlinksldjump" r:id="rId17"/>
          </p:cNvPr>
          <p:cNvSpPr txBox="1"/>
          <p:nvPr/>
        </p:nvSpPr>
        <p:spPr>
          <a:xfrm>
            <a:off x="6120950" y="12227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3" name="Google Shape;163;p32">
            <a:hlinkClick action="ppaction://hlinksldjump" r:id="rId20"/>
          </p:cNvPr>
          <p:cNvSpPr txBox="1"/>
          <p:nvPr/>
        </p:nvSpPr>
        <p:spPr>
          <a:xfrm>
            <a:off x="673850" y="223066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4" name="Google Shape;164;p32">
            <a:hlinkClick action="ppaction://hlinksldjump" r:id="rId23"/>
          </p:cNvPr>
          <p:cNvSpPr txBox="1"/>
          <p:nvPr/>
        </p:nvSpPr>
        <p:spPr>
          <a:xfrm>
            <a:off x="1439700" y="223066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22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9</a:t>
            </a:r>
            <a:endParaRPr b="1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5" name="Google Shape;165;p32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015874" y="1355625"/>
            <a:ext cx="548700" cy="560038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32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8000211" y="2232861"/>
            <a:ext cx="580025" cy="506289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7" name="Google Shape;167;p32">
            <a:hlinkClick action="ppaction://hlinksldjump" r:id="rId30"/>
          </p:cNvPr>
          <p:cNvSpPr txBox="1"/>
          <p:nvPr/>
        </p:nvSpPr>
        <p:spPr>
          <a:xfrm>
            <a:off x="2205550" y="2230663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grpSp>
        <p:nvGrpSpPr>
          <p:cNvPr id="168" name="Google Shape;168;p32"/>
          <p:cNvGrpSpPr/>
          <p:nvPr/>
        </p:nvGrpSpPr>
        <p:grpSpPr>
          <a:xfrm>
            <a:off x="8000373" y="283909"/>
            <a:ext cx="780563" cy="669288"/>
            <a:chOff x="570875" y="4322250"/>
            <a:chExt cx="443300" cy="443325"/>
          </a:xfrm>
        </p:grpSpPr>
        <p:sp>
          <p:nvSpPr>
            <p:cNvPr id="169" name="Google Shape;169;p32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2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2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2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3" name="Google Shape;173;p32">
            <a:hlinkClick action="ppaction://hlinksldjump" r:id="rId33"/>
          </p:cNvPr>
          <p:cNvSpPr txBox="1"/>
          <p:nvPr/>
        </p:nvSpPr>
        <p:spPr>
          <a:xfrm>
            <a:off x="2997850" y="229233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4" name="Google Shape;174;p32">
            <a:hlinkClick action="ppaction://hlinksldjump" r:id="rId36"/>
          </p:cNvPr>
          <p:cNvSpPr txBox="1"/>
          <p:nvPr/>
        </p:nvSpPr>
        <p:spPr>
          <a:xfrm>
            <a:off x="3790150" y="22824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L12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5" name="Google Shape;175;p32">
            <a:hlinkClick action="ppaction://hlinksldjump" r:id="rId38"/>
          </p:cNvPr>
          <p:cNvSpPr txBox="1"/>
          <p:nvPr/>
        </p:nvSpPr>
        <p:spPr>
          <a:xfrm>
            <a:off x="4556000" y="22824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3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L13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6" name="Google Shape;176;p32">
            <a:hlinkClick action="ppaction://hlinksldjump" r:id="rId40"/>
          </p:cNvPr>
          <p:cNvSpPr txBox="1"/>
          <p:nvPr/>
        </p:nvSpPr>
        <p:spPr>
          <a:xfrm>
            <a:off x="5374738" y="2282488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L14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7" name="Google Shape;177;p32">
            <a:hlinkClick action="ppaction://hlinksldjump" r:id="rId42"/>
          </p:cNvPr>
          <p:cNvSpPr txBox="1"/>
          <p:nvPr/>
        </p:nvSpPr>
        <p:spPr>
          <a:xfrm>
            <a:off x="6167050" y="22328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L15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78" name="Google Shape;178;p32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000212" y="2920763"/>
            <a:ext cx="580025" cy="564587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32">
            <a:hlinkClick action="ppaction://hlinksldjump" r:id="rId46"/>
          </p:cNvPr>
          <p:cNvSpPr txBox="1"/>
          <p:nvPr/>
        </p:nvSpPr>
        <p:spPr>
          <a:xfrm>
            <a:off x="637150" y="33619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0" name="Google Shape;180;p32">
            <a:hlinkClick/>
          </p:cNvPr>
          <p:cNvSpPr txBox="1"/>
          <p:nvPr/>
        </p:nvSpPr>
        <p:spPr>
          <a:xfrm>
            <a:off x="1445638" y="33619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4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</a:t>
            </a: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1" name="Google Shape;181;p32">
            <a:hlinkClick action="ppaction://hlinksldjump" r:id="rId51"/>
          </p:cNvPr>
          <p:cNvSpPr txBox="1"/>
          <p:nvPr/>
        </p:nvSpPr>
        <p:spPr>
          <a:xfrm>
            <a:off x="2254150" y="33619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L18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2" name="Google Shape;182;p32">
            <a:hlinkClick action="ppaction://hlinksldjump" r:id="rId53"/>
          </p:cNvPr>
          <p:cNvSpPr txBox="1"/>
          <p:nvPr/>
        </p:nvSpPr>
        <p:spPr>
          <a:xfrm>
            <a:off x="3030250" y="33619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L19</a:t>
            </a:r>
            <a:endParaRPr b="1" sz="1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3" name="Google Shape;183;p32">
            <a:hlinkClick action="ppaction://hlinksldjump" r:id="rId55"/>
          </p:cNvPr>
          <p:cNvSpPr txBox="1"/>
          <p:nvPr/>
        </p:nvSpPr>
        <p:spPr>
          <a:xfrm>
            <a:off x="3806350" y="33619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L20</a:t>
            </a:r>
            <a:endParaRPr b="1" sz="1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4" name="Google Shape;184;p32">
            <a:hlinkClick action="ppaction://hlinksldjump" r:id="rId57"/>
          </p:cNvPr>
          <p:cNvSpPr txBox="1"/>
          <p:nvPr/>
        </p:nvSpPr>
        <p:spPr>
          <a:xfrm>
            <a:off x="4582450" y="33422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5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L21</a:t>
            </a:r>
            <a:endParaRPr b="1" sz="1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5" name="Google Shape;185;p32">
            <a:hlinkClick action="ppaction://hlinksldjump" r:id="rId59"/>
          </p:cNvPr>
          <p:cNvSpPr txBox="1"/>
          <p:nvPr/>
        </p:nvSpPr>
        <p:spPr>
          <a:xfrm>
            <a:off x="5374750" y="33422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r>
              <a:rPr b="1" lang="en" sz="17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</a:t>
            </a:r>
            <a:endParaRPr b="1" sz="1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6" name="Google Shape;186;p32">
            <a:hlinkClick action="ppaction://hlinksldjump" r:id="rId62"/>
          </p:cNvPr>
          <p:cNvSpPr txBox="1"/>
          <p:nvPr/>
        </p:nvSpPr>
        <p:spPr>
          <a:xfrm>
            <a:off x="6167050" y="3361950"/>
            <a:ext cx="645300" cy="8163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L2</a:t>
            </a:r>
            <a:r>
              <a:rPr b="1" lang="en" sz="1700" u="sng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  <a:hlinkClick action="ppaction://hlinksldjump" r:id="rId6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</a:t>
            </a:r>
            <a:endParaRPr b="1" sz="1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>
            <p:ph type="ctrTitle"/>
          </p:nvPr>
        </p:nvSpPr>
        <p:spPr>
          <a:xfrm>
            <a:off x="699900" y="1808050"/>
            <a:ext cx="7744200" cy="10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Counting Collections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92" name="Google Shape;192;p33"/>
          <p:cNvSpPr txBox="1"/>
          <p:nvPr/>
        </p:nvSpPr>
        <p:spPr>
          <a:xfrm>
            <a:off x="2823425" y="2757150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count objects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3" name="Google Shape;193;p33"/>
          <p:cNvSpPr/>
          <p:nvPr/>
        </p:nvSpPr>
        <p:spPr>
          <a:xfrm>
            <a:off x="2311027" y="27571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1.NBT.A.1, 1.NBT.B.2, 1.NBT.B.2.c,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7770600" y="-1793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ctrTitle"/>
          </p:nvPr>
        </p:nvSpPr>
        <p:spPr>
          <a:xfrm>
            <a:off x="583900" y="525897"/>
            <a:ext cx="7772400" cy="65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Choral Count: Multiples of 10</a:t>
            </a:r>
            <a:endParaRPr b="0" sz="26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1" name="Google Shape;201;p3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2" name="Google Shape;202;p34"/>
          <p:cNvSpPr txBox="1"/>
          <p:nvPr/>
        </p:nvSpPr>
        <p:spPr>
          <a:xfrm>
            <a:off x="1264850" y="1542775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Count by 10, starting at 30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Stop at 100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Count back down to 30 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203" name="Google Shape;203;p34"/>
          <p:cNvPicPr preferRelativeResize="0"/>
          <p:nvPr/>
        </p:nvPicPr>
        <p:blipFill rotWithShape="1">
          <a:blip r:embed="rId3">
            <a:alphaModFix/>
          </a:blip>
          <a:srcRect b="24452" l="0" r="0" t="23894"/>
          <a:stretch/>
        </p:blipFill>
        <p:spPr>
          <a:xfrm>
            <a:off x="2907500" y="3514725"/>
            <a:ext cx="3485275" cy="9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ctrTitle"/>
          </p:nvPr>
        </p:nvSpPr>
        <p:spPr>
          <a:xfrm>
            <a:off x="493600" y="458247"/>
            <a:ext cx="7772400" cy="7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Counting Collections 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10" name="Google Shape;210;p35"/>
          <p:cNvSpPr txBox="1"/>
          <p:nvPr/>
        </p:nvSpPr>
        <p:spPr>
          <a:xfrm>
            <a:off x="4760725" y="1471275"/>
            <a:ext cx="3827700" cy="28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Quicksand"/>
              <a:buChar char="●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You and your partner will get a bag of objects. Your job is to figure out how many are in the bag.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1000"/>
              </a:spcAft>
              <a:buSzPts val="1900"/>
              <a:buFont typeface="Quicksand"/>
              <a:buChar char="●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Work with your partner to count the collection. Each partner will show on paper how many there are and how you counted them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1" name="Google Shape;21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225" y="1591752"/>
            <a:ext cx="3263600" cy="265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>
            <p:ph type="ctrTitle"/>
          </p:nvPr>
        </p:nvSpPr>
        <p:spPr>
          <a:xfrm>
            <a:off x="685800" y="344802"/>
            <a:ext cx="7772400" cy="68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 More Than One Collection 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17" name="Google Shape;217;p3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18" name="Google Shape;218;p36"/>
          <p:cNvSpPr txBox="1"/>
          <p:nvPr/>
        </p:nvSpPr>
        <p:spPr>
          <a:xfrm>
            <a:off x="655950" y="1108750"/>
            <a:ext cx="7832100" cy="29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Quicksand"/>
              <a:buAutoNum type="arabicPeriod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Work with your partner to count the collection. Each partner will show on paper how many there are and show how you counted them.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Quicksand"/>
              <a:buAutoNum type="arabicPeriod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Switch bags with another group. Work with your partner to count the collection. Each partner will show on paper how many there are and show how you counted them.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9" name="Google Shape;21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413" y="3092050"/>
            <a:ext cx="2219325" cy="1466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9538" y="3182525"/>
            <a:ext cx="1609725" cy="1285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4625" y="2980138"/>
            <a:ext cx="1733550" cy="1400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/>
        </p:nvSpPr>
        <p:spPr>
          <a:xfrm>
            <a:off x="7801950" y="267250"/>
            <a:ext cx="1219200" cy="10272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27" name="Google Shape;22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7788" y="3199675"/>
            <a:ext cx="1401400" cy="12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7"/>
          <p:cNvSpPr/>
          <p:nvPr/>
        </p:nvSpPr>
        <p:spPr>
          <a:xfrm flipH="1">
            <a:off x="841824" y="2250275"/>
            <a:ext cx="3349251" cy="166094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7"/>
          <p:cNvSpPr txBox="1"/>
          <p:nvPr/>
        </p:nvSpPr>
        <p:spPr>
          <a:xfrm>
            <a:off x="1157775" y="2530675"/>
            <a:ext cx="26316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What went well when you worked with your partner today?”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30" name="Google Shape;230;p37"/>
          <p:cNvSpPr/>
          <p:nvPr/>
        </p:nvSpPr>
        <p:spPr>
          <a:xfrm flipH="1" rot="383259">
            <a:off x="3265896" y="538145"/>
            <a:ext cx="3349273" cy="166093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7"/>
          <p:cNvSpPr txBox="1"/>
          <p:nvPr/>
        </p:nvSpPr>
        <p:spPr>
          <a:xfrm rot="383268">
            <a:off x="3606437" y="815148"/>
            <a:ext cx="2631739" cy="6626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What can you and your partner improve for next time?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32" name="Google Shape;232;p37"/>
          <p:cNvSpPr/>
          <p:nvPr/>
        </p:nvSpPr>
        <p:spPr>
          <a:xfrm rot="-383278">
            <a:off x="6108976" y="2134530"/>
            <a:ext cx="3011038" cy="1660936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7"/>
          <p:cNvSpPr txBox="1"/>
          <p:nvPr/>
        </p:nvSpPr>
        <p:spPr>
          <a:xfrm flipH="1" rot="-383227">
            <a:off x="6594327" y="2351715"/>
            <a:ext cx="1860750" cy="6626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What did you learn from your partner today?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type="ctrTitle"/>
          </p:nvPr>
        </p:nvSpPr>
        <p:spPr>
          <a:xfrm>
            <a:off x="653700" y="1384675"/>
            <a:ext cx="7836600" cy="12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It’s a Match!</a:t>
            </a:r>
            <a:endParaRPr sz="4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39" name="Google Shape;239;p38"/>
          <p:cNvSpPr txBox="1"/>
          <p:nvPr/>
        </p:nvSpPr>
        <p:spPr>
          <a:xfrm>
            <a:off x="3376300" y="2618875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learn how to show 10.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2862277" y="26967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8"/>
          <p:cNvSpPr txBox="1"/>
          <p:nvPr/>
        </p:nvSpPr>
        <p:spPr>
          <a:xfrm>
            <a:off x="0" y="4834325"/>
            <a:ext cx="34638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 1.NBT.A.1, 1.NBT.B.2, 1.NBT.B.2.c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2" name="Google Shape;242;p38"/>
          <p:cNvSpPr txBox="1"/>
          <p:nvPr/>
        </p:nvSpPr>
        <p:spPr>
          <a:xfrm>
            <a:off x="7770600" y="-1702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9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Cubes and Towers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9" name="Google Shape;249;p39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9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Round 1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cubes?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251" name="Google Shape;2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9284" y="2213750"/>
            <a:ext cx="3714025" cy="2226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2" name="Google Shape;252;p39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253" name="Google Shape;253;p39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Cubes and Towers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59" name="Google Shape;259;p4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0" name="Google Shape;260;p40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0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Round 2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cubes?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62" name="Google Shape;262;p40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263" name="Google Shape;263;p40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4" name="Google Shape;26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563" y="1450225"/>
            <a:ext cx="2742425" cy="3103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Representations of Tens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70" name="Google Shape;270;p4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1" name="Google Shape;271;p41"/>
          <p:cNvSpPr txBox="1"/>
          <p:nvPr>
            <p:ph idx="1" type="body"/>
          </p:nvPr>
        </p:nvSpPr>
        <p:spPr>
          <a:xfrm>
            <a:off x="334500" y="1516800"/>
            <a:ext cx="8475000" cy="19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Today you will be playing a game in which you try to find cards that match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9144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Quicksand"/>
              <a:buChar char="●"/>
            </a:pPr>
            <a:r>
              <a:rPr lang="en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To play this game, each of you will get one card. 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Quicksand"/>
              <a:buChar char="●"/>
            </a:pPr>
            <a:r>
              <a:rPr lang="en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Find the other two students who have cards with the same value. 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Quicksand"/>
              <a:buChar char="●"/>
            </a:pPr>
            <a:r>
              <a:rPr lang="en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Each time you compare cards with another student, discuss whether or not your cards have the same value and how you know.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2" name="Google Shape;27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>
            <p:ph type="title"/>
          </p:nvPr>
        </p:nvSpPr>
        <p:spPr>
          <a:xfrm>
            <a:off x="1524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Representations of Tens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278" name="Google Shape;278;p4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9" name="Google Shape;27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0" name="Google Shape;28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075" y="974800"/>
            <a:ext cx="1606577" cy="572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1" name="Google Shape;2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825" y="1949600"/>
            <a:ext cx="1709521" cy="393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2" name="Google Shape;28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824" y="2814625"/>
            <a:ext cx="1761522" cy="393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3" name="Google Shape;28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824" y="3590725"/>
            <a:ext cx="1709525" cy="41286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4" name="Google Shape;28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83973" y="2685700"/>
            <a:ext cx="918400" cy="393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5" name="Google Shape;285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42424" y="983225"/>
            <a:ext cx="918400" cy="43296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6" name="Google Shape;286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8772" y="1826688"/>
            <a:ext cx="980400" cy="5100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7" name="Google Shape;287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70249" y="3590725"/>
            <a:ext cx="1062771" cy="412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8" name="Google Shape;288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34478" y="1183000"/>
            <a:ext cx="1709525" cy="130498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9" name="Google Shape;289;p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15278" y="2230014"/>
            <a:ext cx="1124087" cy="13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0" name="Google Shape;290;p4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64278" y="700227"/>
            <a:ext cx="2266725" cy="12493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4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19596" y="3807458"/>
            <a:ext cx="1839532" cy="1249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2" name="Google Shape;292;p4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39575" y="4258825"/>
            <a:ext cx="1124100" cy="45116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5325" y="4258822"/>
            <a:ext cx="980400" cy="51706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4" name="Google Shape;294;p4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68388" y="3706825"/>
            <a:ext cx="1458502" cy="130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5" name="Google Shape;295;p4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059420" y="2424545"/>
            <a:ext cx="1290050" cy="1173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3"/>
          <p:cNvSpPr txBox="1"/>
          <p:nvPr>
            <p:ph type="ctrTitle"/>
          </p:nvPr>
        </p:nvSpPr>
        <p:spPr>
          <a:xfrm>
            <a:off x="527350" y="267250"/>
            <a:ext cx="76530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66666"/>
                </a:solidFill>
                <a:latin typeface="Hepta Slab"/>
                <a:ea typeface="Hepta Slab"/>
                <a:cs typeface="Hepta Slab"/>
                <a:sym typeface="Hepta Slab"/>
              </a:rPr>
              <a:t>Number Match</a:t>
            </a:r>
            <a:endParaRPr b="0" sz="2400">
              <a:solidFill>
                <a:srgbClr val="666666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01" name="Google Shape;301;p4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2" name="Google Shape;302;p43"/>
          <p:cNvSpPr txBox="1"/>
          <p:nvPr/>
        </p:nvSpPr>
        <p:spPr>
          <a:xfrm>
            <a:off x="642950" y="813325"/>
            <a:ext cx="77046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Quicksand"/>
                <a:ea typeface="Quicksand"/>
                <a:cs typeface="Quicksand"/>
                <a:sym typeface="Quicksand"/>
              </a:rPr>
              <a:t>Match each picture to the number and words that show the same amount. 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3" name="Google Shape;303;p43"/>
          <p:cNvSpPr txBox="1"/>
          <p:nvPr/>
        </p:nvSpPr>
        <p:spPr>
          <a:xfrm>
            <a:off x="482200" y="14144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30 thirty</a:t>
            </a:r>
            <a:endParaRPr b="1" sz="1200"/>
          </a:p>
        </p:txBody>
      </p:sp>
      <p:sp>
        <p:nvSpPr>
          <p:cNvPr id="304" name="Google Shape;304;p43"/>
          <p:cNvSpPr txBox="1"/>
          <p:nvPr/>
        </p:nvSpPr>
        <p:spPr>
          <a:xfrm>
            <a:off x="1468050" y="14144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50 fifty</a:t>
            </a:r>
            <a:endParaRPr b="1" sz="1200"/>
          </a:p>
        </p:txBody>
      </p:sp>
      <p:sp>
        <p:nvSpPr>
          <p:cNvPr id="305" name="Google Shape;305;p43"/>
          <p:cNvSpPr txBox="1"/>
          <p:nvPr/>
        </p:nvSpPr>
        <p:spPr>
          <a:xfrm>
            <a:off x="428650" y="2027625"/>
            <a:ext cx="9804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20 twenty</a:t>
            </a:r>
            <a:endParaRPr b="1" sz="1200"/>
          </a:p>
        </p:txBody>
      </p:sp>
      <p:sp>
        <p:nvSpPr>
          <p:cNvPr id="306" name="Google Shape;306;p43"/>
          <p:cNvSpPr txBox="1"/>
          <p:nvPr/>
        </p:nvSpPr>
        <p:spPr>
          <a:xfrm>
            <a:off x="1516250" y="202762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60 sixty</a:t>
            </a:r>
            <a:endParaRPr b="1" sz="1200"/>
          </a:p>
        </p:txBody>
      </p:sp>
      <p:sp>
        <p:nvSpPr>
          <p:cNvPr id="307" name="Google Shape;307;p43"/>
          <p:cNvSpPr txBox="1"/>
          <p:nvPr/>
        </p:nvSpPr>
        <p:spPr>
          <a:xfrm>
            <a:off x="482200" y="258127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10 ten</a:t>
            </a:r>
            <a:endParaRPr b="1" sz="1200"/>
          </a:p>
        </p:txBody>
      </p:sp>
      <p:sp>
        <p:nvSpPr>
          <p:cNvPr id="308" name="Google Shape;308;p43"/>
          <p:cNvSpPr txBox="1"/>
          <p:nvPr/>
        </p:nvSpPr>
        <p:spPr>
          <a:xfrm>
            <a:off x="1516250" y="258127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80 eighty</a:t>
            </a:r>
            <a:endParaRPr b="1" sz="1200"/>
          </a:p>
        </p:txBody>
      </p:sp>
      <p:sp>
        <p:nvSpPr>
          <p:cNvPr id="309" name="Google Shape;309;p43"/>
          <p:cNvSpPr txBox="1"/>
          <p:nvPr/>
        </p:nvSpPr>
        <p:spPr>
          <a:xfrm>
            <a:off x="482200" y="313492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40 forty</a:t>
            </a:r>
            <a:endParaRPr b="1" sz="1200"/>
          </a:p>
        </p:txBody>
      </p:sp>
      <p:sp>
        <p:nvSpPr>
          <p:cNvPr id="310" name="Google Shape;310;p43"/>
          <p:cNvSpPr txBox="1"/>
          <p:nvPr/>
        </p:nvSpPr>
        <p:spPr>
          <a:xfrm>
            <a:off x="1516250" y="3134925"/>
            <a:ext cx="9804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70 seventy</a:t>
            </a:r>
            <a:endParaRPr b="1" sz="1200"/>
          </a:p>
        </p:txBody>
      </p:sp>
      <p:sp>
        <p:nvSpPr>
          <p:cNvPr id="311" name="Google Shape;311;p43"/>
          <p:cNvSpPr txBox="1"/>
          <p:nvPr/>
        </p:nvSpPr>
        <p:spPr>
          <a:xfrm>
            <a:off x="878675" y="368857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90 ninety</a:t>
            </a:r>
            <a:endParaRPr b="1" sz="1200"/>
          </a:p>
        </p:txBody>
      </p:sp>
      <p:pic>
        <p:nvPicPr>
          <p:cNvPr id="312" name="Google Shape;31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6900" y="1308650"/>
            <a:ext cx="533400" cy="781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3" name="Google Shape;31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7650" y="1280075"/>
            <a:ext cx="838200" cy="838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4" name="Google Shape;314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3575" y="1294363"/>
            <a:ext cx="628650" cy="809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5" name="Google Shape;315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49050" y="2270675"/>
            <a:ext cx="1485900" cy="790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6" name="Google Shape;316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7350" y="2270675"/>
            <a:ext cx="1647825" cy="790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7" name="Google Shape;317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49050" y="3213650"/>
            <a:ext cx="1371600" cy="84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8" name="Google Shape;318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24338" y="3208888"/>
            <a:ext cx="695325" cy="857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9" name="Google Shape;319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37450" y="3227925"/>
            <a:ext cx="1323975" cy="800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0" name="Google Shape;320;p4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92175" y="4122113"/>
            <a:ext cx="795285" cy="77256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1" name="Google Shape;321;p43"/>
          <p:cNvSpPr txBox="1"/>
          <p:nvPr/>
        </p:nvSpPr>
        <p:spPr>
          <a:xfrm>
            <a:off x="6121025" y="128007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7 tens</a:t>
            </a:r>
            <a:endParaRPr b="1" sz="1200"/>
          </a:p>
        </p:txBody>
      </p:sp>
      <p:sp>
        <p:nvSpPr>
          <p:cNvPr id="322" name="Google Shape;322;p43"/>
          <p:cNvSpPr txBox="1"/>
          <p:nvPr/>
        </p:nvSpPr>
        <p:spPr>
          <a:xfrm>
            <a:off x="7307050" y="1280075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5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3" name="Google Shape;323;p43"/>
          <p:cNvSpPr txBox="1"/>
          <p:nvPr/>
        </p:nvSpPr>
        <p:spPr>
          <a:xfrm>
            <a:off x="6121025" y="1881388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1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4" name="Google Shape;324;p43"/>
          <p:cNvSpPr txBox="1"/>
          <p:nvPr/>
        </p:nvSpPr>
        <p:spPr>
          <a:xfrm>
            <a:off x="7381900" y="188140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4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5" name="Google Shape;325;p43"/>
          <p:cNvSpPr txBox="1"/>
          <p:nvPr/>
        </p:nvSpPr>
        <p:spPr>
          <a:xfrm>
            <a:off x="6173425" y="23896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8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6" name="Google Shape;326;p43"/>
          <p:cNvSpPr txBox="1"/>
          <p:nvPr/>
        </p:nvSpPr>
        <p:spPr>
          <a:xfrm>
            <a:off x="7381900" y="23896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3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7" name="Google Shape;327;p43"/>
          <p:cNvSpPr txBox="1"/>
          <p:nvPr/>
        </p:nvSpPr>
        <p:spPr>
          <a:xfrm>
            <a:off x="6574650" y="30612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9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8" name="Google Shape;328;p43"/>
          <p:cNvSpPr txBox="1"/>
          <p:nvPr/>
        </p:nvSpPr>
        <p:spPr>
          <a:xfrm>
            <a:off x="7661175" y="30182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2</a:t>
            </a:r>
            <a:r>
              <a:rPr b="1" lang="en" sz="1200"/>
              <a:t> tens</a:t>
            </a:r>
            <a:endParaRPr b="1" sz="1200"/>
          </a:p>
        </p:txBody>
      </p:sp>
      <p:sp>
        <p:nvSpPr>
          <p:cNvPr id="329" name="Google Shape;329;p43"/>
          <p:cNvSpPr txBox="1"/>
          <p:nvPr/>
        </p:nvSpPr>
        <p:spPr>
          <a:xfrm>
            <a:off x="7167425" y="364685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6</a:t>
            </a:r>
            <a:r>
              <a:rPr b="1" lang="en" sz="1200"/>
              <a:t> tens</a:t>
            </a:r>
            <a:endParaRPr b="1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4"/>
          <p:cNvSpPr txBox="1"/>
          <p:nvPr/>
        </p:nvSpPr>
        <p:spPr>
          <a:xfrm>
            <a:off x="7790375" y="267250"/>
            <a:ext cx="1230900" cy="9927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Synthesis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35" name="Google Shape;33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7700" y="1723050"/>
            <a:ext cx="1482450" cy="131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4"/>
          <p:cNvSpPr txBox="1"/>
          <p:nvPr/>
        </p:nvSpPr>
        <p:spPr>
          <a:xfrm>
            <a:off x="765550" y="693775"/>
            <a:ext cx="70248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aveat Brush"/>
                <a:ea typeface="Caveat Brush"/>
                <a:cs typeface="Caveat Brush"/>
                <a:sym typeface="Caveat Brush"/>
              </a:rPr>
              <a:t>Today we thought about how to count things that are arranged in groups of 10 and looked at the numbers that represent them.</a:t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37" name="Google Shape;33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7525" y="1723038"/>
            <a:ext cx="628650" cy="809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8" name="Google Shape;338;p44"/>
          <p:cNvSpPr txBox="1"/>
          <p:nvPr/>
        </p:nvSpPr>
        <p:spPr>
          <a:xfrm>
            <a:off x="664350" y="1945763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30 thirty</a:t>
            </a:r>
            <a:endParaRPr b="1" sz="1200"/>
          </a:p>
        </p:txBody>
      </p:sp>
      <p:sp>
        <p:nvSpPr>
          <p:cNvPr id="339" name="Google Shape;339;p44"/>
          <p:cNvSpPr txBox="1"/>
          <p:nvPr/>
        </p:nvSpPr>
        <p:spPr>
          <a:xfrm>
            <a:off x="2765288" y="1875300"/>
            <a:ext cx="873300" cy="364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3 tens</a:t>
            </a:r>
            <a:endParaRPr b="1" sz="1200"/>
          </a:p>
        </p:txBody>
      </p:sp>
      <p:sp>
        <p:nvSpPr>
          <p:cNvPr id="340" name="Google Shape;340;p44"/>
          <p:cNvSpPr txBox="1"/>
          <p:nvPr/>
        </p:nvSpPr>
        <p:spPr>
          <a:xfrm>
            <a:off x="750100" y="3203975"/>
            <a:ext cx="4018200" cy="7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What do you notice about the towers of 10 and the number that represents them?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41" name="Google Shape;34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6700" y="1955000"/>
            <a:ext cx="1371600" cy="84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42" name="Google Shape;342;p44"/>
          <p:cNvSpPr txBox="1"/>
          <p:nvPr/>
        </p:nvSpPr>
        <p:spPr>
          <a:xfrm>
            <a:off x="5700700" y="3034700"/>
            <a:ext cx="3127800" cy="7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Font typeface="Caveat Brush"/>
              <a:buChar char="●"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How many cubes are there?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Font typeface="Caveat Brush"/>
              <a:buChar char="●"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How many tens are there?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5"/>
          <p:cNvSpPr txBox="1"/>
          <p:nvPr>
            <p:ph type="ctrTitle"/>
          </p:nvPr>
        </p:nvSpPr>
        <p:spPr>
          <a:xfrm>
            <a:off x="1373250" y="1430275"/>
            <a:ext cx="6813600" cy="150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Addition and Subtraction with Multiples of 10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48" name="Google Shape;348;p45"/>
          <p:cNvSpPr txBox="1"/>
          <p:nvPr/>
        </p:nvSpPr>
        <p:spPr>
          <a:xfrm>
            <a:off x="3739050" y="2984175"/>
            <a:ext cx="4447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and subtract tens.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9" name="Google Shape;349;p45"/>
          <p:cNvSpPr/>
          <p:nvPr/>
        </p:nvSpPr>
        <p:spPr>
          <a:xfrm>
            <a:off x="3239927" y="298417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5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1.NBT.B.2, 1.NBT.C.5,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1" name="Google Shape;351;p45"/>
          <p:cNvSpPr txBox="1"/>
          <p:nvPr/>
        </p:nvSpPr>
        <p:spPr>
          <a:xfrm>
            <a:off x="7770600" y="-1977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8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6"/>
          <p:cNvSpPr txBox="1"/>
          <p:nvPr>
            <p:ph type="ctrTitle"/>
          </p:nvPr>
        </p:nvSpPr>
        <p:spPr>
          <a:xfrm>
            <a:off x="1577550" y="964900"/>
            <a:ext cx="5988900" cy="59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Multiples of 10</a:t>
            </a:r>
            <a:endParaRPr b="0" sz="3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57" name="Google Shape;357;p4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58" name="Google Shape;358;p46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6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60" name="Google Shape;360;p46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6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62" name="Google Shape;36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0071" y="1835922"/>
            <a:ext cx="980400" cy="215101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ctrTitle"/>
          </p:nvPr>
        </p:nvSpPr>
        <p:spPr>
          <a:xfrm>
            <a:off x="1577550" y="964900"/>
            <a:ext cx="5988900" cy="59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Multiples of 10</a:t>
            </a:r>
            <a:endParaRPr b="0" sz="3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68" name="Google Shape;368;p4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69" name="Google Shape;369;p47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7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71" name="Google Shape;371;p47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7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73" name="Google Shape;37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6013" y="1865710"/>
            <a:ext cx="1508525" cy="2382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8"/>
          <p:cNvSpPr txBox="1"/>
          <p:nvPr>
            <p:ph type="ctrTitle"/>
          </p:nvPr>
        </p:nvSpPr>
        <p:spPr>
          <a:xfrm>
            <a:off x="1577550" y="964900"/>
            <a:ext cx="5988900" cy="59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Do You See: Multiples of 10</a:t>
            </a:r>
            <a:endParaRPr b="0" sz="3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79" name="Google Shape;379;p4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80" name="Google Shape;380;p48"/>
          <p:cNvSpPr/>
          <p:nvPr/>
        </p:nvSpPr>
        <p:spPr>
          <a:xfrm rot="-685871">
            <a:off x="650566" y="1723220"/>
            <a:ext cx="2181897" cy="105776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8"/>
          <p:cNvSpPr txBox="1"/>
          <p:nvPr/>
        </p:nvSpPr>
        <p:spPr>
          <a:xfrm rot="-751522">
            <a:off x="871795" y="1772992"/>
            <a:ext cx="1628150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do you see?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382" name="Google Shape;382;p48"/>
          <p:cNvSpPr/>
          <p:nvPr/>
        </p:nvSpPr>
        <p:spPr>
          <a:xfrm rot="963557">
            <a:off x="6798015" y="2305789"/>
            <a:ext cx="2052388" cy="965110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8"/>
          <p:cNvSpPr txBox="1"/>
          <p:nvPr/>
        </p:nvSpPr>
        <p:spPr>
          <a:xfrm rot="892251">
            <a:off x="7078742" y="2416259"/>
            <a:ext cx="1663413" cy="6503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do you see them?</a:t>
            </a:r>
            <a:endParaRPr b="1"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84" name="Google Shape;38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0663" y="1952505"/>
            <a:ext cx="1519225" cy="1868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9"/>
          <p:cNvSpPr txBox="1"/>
          <p:nvPr>
            <p:ph type="ctrTitle"/>
          </p:nvPr>
        </p:nvSpPr>
        <p:spPr>
          <a:xfrm>
            <a:off x="446050" y="267250"/>
            <a:ext cx="7618800" cy="118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Bingo, Add or Subtract 10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0" name="Google Shape;390;p4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91" name="Google Shape;391;p49"/>
          <p:cNvSpPr txBox="1"/>
          <p:nvPr/>
        </p:nvSpPr>
        <p:spPr>
          <a:xfrm>
            <a:off x="499625" y="1017525"/>
            <a:ext cx="39045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Today we’re going to learn a new way to play a bingo. In this game, you and your partner will take turns flipping over cards and decide whether to add or subtract 10. The first partner to get 5 in a row wins.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I am going to flip one card over. Now I will decide if I want to add 10 to the number or subtract 10 from the number. I am going to choose to add 10. What is the sum? How do you know?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2" name="Google Shape;392;p49"/>
          <p:cNvSpPr txBox="1"/>
          <p:nvPr/>
        </p:nvSpPr>
        <p:spPr>
          <a:xfrm>
            <a:off x="4581400" y="1017525"/>
            <a:ext cx="39483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Now, I put a counter on the sum on my bingo board. Now it’s my partner’s turn.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SzPts val="1500"/>
              <a:buFont typeface="Quicksand"/>
              <a:buChar char="●"/>
            </a:pPr>
            <a:r>
              <a:rPr lang="en" sz="1500">
                <a:latin typeface="Quicksand"/>
                <a:ea typeface="Quicksand"/>
                <a:cs typeface="Quicksand"/>
                <a:sym typeface="Quicksand"/>
              </a:rPr>
              <a:t>Take turns flipping one card over, choosing to add or subtract 10 to from the number, and placing your counter on the bingo board to cover that number.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93" name="Google Shape;39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1675" y="3377375"/>
            <a:ext cx="2085975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0"/>
          <p:cNvSpPr txBox="1"/>
          <p:nvPr>
            <p:ph type="ctrTitle"/>
          </p:nvPr>
        </p:nvSpPr>
        <p:spPr>
          <a:xfrm>
            <a:off x="446325" y="315100"/>
            <a:ext cx="79305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Tens Now?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399" name="Google Shape;399;p5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00" name="Google Shape;400;p50"/>
          <p:cNvSpPr txBox="1"/>
          <p:nvPr/>
        </p:nvSpPr>
        <p:spPr>
          <a:xfrm>
            <a:off x="446325" y="859400"/>
            <a:ext cx="83214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Determine whether each equation is true or false.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Be ready to explain your reasoning in a way that others can understand.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01" name="Google Shape;40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32550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238525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498075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704050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910025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32550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238525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498075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704050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3775" y="1747800"/>
            <a:ext cx="2021725" cy="54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1" name="Google Shape;41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0200" y="2497800"/>
            <a:ext cx="2890894" cy="54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2" name="Google Shape;412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2838" y="3292075"/>
            <a:ext cx="2985615" cy="54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3" name="Google Shape;413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2850" y="4086350"/>
            <a:ext cx="3133436" cy="54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4" name="Google Shape;414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3413" y="1663100"/>
            <a:ext cx="3123409" cy="545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5" name="Google Shape;415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64050" y="2346650"/>
            <a:ext cx="3498725" cy="63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6" name="Google Shape;416;p5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64050" y="3116550"/>
            <a:ext cx="3498725" cy="59978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7" name="Google Shape;417;p5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40500" y="3917825"/>
            <a:ext cx="3422276" cy="63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8" name="Google Shape;41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704050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910025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1"/>
          <p:cNvSpPr txBox="1"/>
          <p:nvPr>
            <p:ph type="ctrTitle"/>
          </p:nvPr>
        </p:nvSpPr>
        <p:spPr>
          <a:xfrm>
            <a:off x="446325" y="315100"/>
            <a:ext cx="79305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Tens Now?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25" name="Google Shape;425;p5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26" name="Google Shape;426;p51"/>
          <p:cNvSpPr txBox="1"/>
          <p:nvPr/>
        </p:nvSpPr>
        <p:spPr>
          <a:xfrm>
            <a:off x="446325" y="859400"/>
            <a:ext cx="83214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Determine whether each equation is true or false.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Quicksand"/>
                <a:ea typeface="Quicksand"/>
                <a:cs typeface="Quicksand"/>
                <a:sym typeface="Quicksand"/>
              </a:rPr>
              <a:t>Be ready to explain your reasoning in a way that others can understand.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27" name="Google Shape;42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32550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238525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498075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704050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910025" y="232602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32550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238525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498075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704050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800" y="1663100"/>
            <a:ext cx="2932990" cy="63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37" name="Google Shape;43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910025" y="3706175"/>
            <a:ext cx="1295450" cy="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9650" y="2447300"/>
            <a:ext cx="3041076" cy="550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39" name="Google Shape;43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9650" y="3150000"/>
            <a:ext cx="3239262" cy="550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0" name="Google Shape;44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9650" y="3852700"/>
            <a:ext cx="3282882" cy="631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1" name="Google Shape;441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36971" y="1663096"/>
            <a:ext cx="3171953" cy="550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2" name="Google Shape;442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79096" y="2426813"/>
            <a:ext cx="3171949" cy="5912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3" name="Google Shape;443;p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71300" y="3150000"/>
            <a:ext cx="3041075" cy="58088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4" name="Google Shape;444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14925" y="3862771"/>
            <a:ext cx="3456685" cy="591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50" name="Google Shape;450;p52"/>
          <p:cNvSpPr/>
          <p:nvPr/>
        </p:nvSpPr>
        <p:spPr>
          <a:xfrm flipH="1">
            <a:off x="1758360" y="1949751"/>
            <a:ext cx="2675765" cy="220108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52"/>
          <p:cNvSpPr txBox="1"/>
          <p:nvPr/>
        </p:nvSpPr>
        <p:spPr>
          <a:xfrm>
            <a:off x="2081325" y="2388350"/>
            <a:ext cx="21162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What happens when you add or subtract 10 from a number?</a:t>
            </a:r>
            <a:endParaRPr sz="1500"/>
          </a:p>
        </p:txBody>
      </p:sp>
      <p:pic>
        <p:nvPicPr>
          <p:cNvPr id="452" name="Google Shape;45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8238" y="2873125"/>
            <a:ext cx="2066925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3"/>
          <p:cNvSpPr txBox="1"/>
          <p:nvPr>
            <p:ph type="ctrTitle"/>
          </p:nvPr>
        </p:nvSpPr>
        <p:spPr>
          <a:xfrm>
            <a:off x="1372200" y="1705600"/>
            <a:ext cx="6853200" cy="94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Addition and Subtraction with Multiples of 10</a:t>
            </a:r>
            <a:endParaRPr sz="37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58" name="Google Shape;458;p53"/>
          <p:cNvSpPr txBox="1"/>
          <p:nvPr/>
        </p:nvSpPr>
        <p:spPr>
          <a:xfrm>
            <a:off x="3547425" y="2906325"/>
            <a:ext cx="3527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Quicksand"/>
                <a:ea typeface="Quicksand"/>
                <a:cs typeface="Quicksand"/>
                <a:sym typeface="Quicksand"/>
              </a:rPr>
              <a:t>Let’s add and subtract tens.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9" name="Google Shape;459;p53"/>
          <p:cNvSpPr/>
          <p:nvPr/>
        </p:nvSpPr>
        <p:spPr>
          <a:xfrm>
            <a:off x="3099327" y="29063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5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1.NBT.C.4, 1.NBT.C.5,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61" name="Google Shape;461;p53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5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Number Talk: Plus or Minus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68" name="Google Shape;468;p5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69" name="Google Shape;469;p5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470" name="Google Shape;47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423" y="2039100"/>
            <a:ext cx="2792250" cy="84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Number Talk: Plus or Minus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77" name="Google Shape;477;p5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78" name="Google Shape;478;p5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479" name="Google Shape;47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1025" y="2253378"/>
            <a:ext cx="2542075" cy="76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6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56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Number Talk: Plus or Minus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86" name="Google Shape;486;p5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87" name="Google Shape;487;p56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488" name="Google Shape;48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774" y="2212500"/>
            <a:ext cx="2384114" cy="7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7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57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Number Talk: Plus or Minus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495" name="Google Shape;495;p5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96" name="Google Shape;496;p57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497" name="Google Shape;49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2398" y="2413925"/>
            <a:ext cx="2792250" cy="84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8"/>
          <p:cNvSpPr txBox="1"/>
          <p:nvPr>
            <p:ph type="ctrTitle"/>
          </p:nvPr>
        </p:nvSpPr>
        <p:spPr>
          <a:xfrm>
            <a:off x="1327600" y="434250"/>
            <a:ext cx="6328200" cy="118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Are in the Bag?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03" name="Google Shape;503;p5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04" name="Google Shape;504;p58"/>
          <p:cNvSpPr txBox="1"/>
          <p:nvPr/>
        </p:nvSpPr>
        <p:spPr>
          <a:xfrm>
            <a:off x="478950" y="1436850"/>
            <a:ext cx="3966900" cy="21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1. Jada is counting collections of cubes.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In Bag A there are 30 cubes.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In Bag B there are 2 towers of 10.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How many cubes are in the two bags altogether?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Show your thinking using drawings, numbers, or words.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505" name="Google Shape;505;p58"/>
          <p:cNvSpPr txBox="1"/>
          <p:nvPr/>
        </p:nvSpPr>
        <p:spPr>
          <a:xfrm>
            <a:off x="4639950" y="1384775"/>
            <a:ext cx="4116600" cy="21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2. Tyler is counting a collection of cubes. In Bag C there are 7 towers of 10.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He takes 40 cubes out of the bag.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How many cubes does he have left in the bag?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Show your thinking using drawings, numbers, or words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506" name="Google Shape;50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8521" y="3488075"/>
            <a:ext cx="1669625" cy="125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9"/>
          <p:cNvSpPr txBox="1"/>
          <p:nvPr>
            <p:ph type="ctrTitle"/>
          </p:nvPr>
        </p:nvSpPr>
        <p:spPr>
          <a:xfrm>
            <a:off x="709925" y="741250"/>
            <a:ext cx="7330800" cy="64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Make The Number, </a:t>
            </a:r>
            <a:endParaRPr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or Subtract Tens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12" name="Google Shape;512;p5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3" name="Google Shape;513;p59"/>
          <p:cNvSpPr txBox="1"/>
          <p:nvPr/>
        </p:nvSpPr>
        <p:spPr>
          <a:xfrm>
            <a:off x="3493700" y="1346525"/>
            <a:ext cx="5107200" cy="30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Quicksand"/>
              <a:buChar char="●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We’ve played this game before. Describe the game to your partner.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Quicksand"/>
              <a:buChar char="●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This game is different because it has cards with different representations of ten.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14" name="Google Shape;51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7875" y="3219200"/>
            <a:ext cx="4825449" cy="766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5" name="Google Shape;515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75" y="1388950"/>
            <a:ext cx="2896925" cy="3045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21" name="Google Shape;521;p60"/>
          <p:cNvSpPr/>
          <p:nvPr/>
        </p:nvSpPr>
        <p:spPr>
          <a:xfrm flipH="1">
            <a:off x="1114079" y="2040748"/>
            <a:ext cx="3198296" cy="2125884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60"/>
          <p:cNvSpPr txBox="1"/>
          <p:nvPr/>
        </p:nvSpPr>
        <p:spPr>
          <a:xfrm>
            <a:off x="1742700" y="2230825"/>
            <a:ext cx="2086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Han said that if they have these cards, they can think about addition and subtraction facts they know to find the sum or difference. What does Han mean?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523" name="Google Shape;52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6898" y="3198053"/>
            <a:ext cx="1697400" cy="1501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4875" y="694263"/>
            <a:ext cx="1085850" cy="752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25" name="Google Shape;525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7475" y="589625"/>
            <a:ext cx="922650" cy="961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1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4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31" name="Google Shape;531;p61"/>
          <p:cNvSpPr txBox="1"/>
          <p:nvPr/>
        </p:nvSpPr>
        <p:spPr>
          <a:xfrm>
            <a:off x="715075" y="587525"/>
            <a:ext cx="76398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that 10 ones make a unit called a ten.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how to show tens in different ways.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learned how to add and subtract tens from other tens.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2" name="Google Shape;53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475" y="586875"/>
            <a:ext cx="1000925" cy="1079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3" name="Google Shape;53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5000" y="649350"/>
            <a:ext cx="695850" cy="954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4" name="Google Shape;534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1650" y="2786625"/>
            <a:ext cx="1096600" cy="1274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5" name="Google Shape;535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1500" y="2970733"/>
            <a:ext cx="1361575" cy="905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6" name="Google Shape;536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27450" y="2828275"/>
            <a:ext cx="1034498" cy="1308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7" name="Google Shape;537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10224" y="3064000"/>
            <a:ext cx="2088575" cy="836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62"/>
          <p:cNvSpPr txBox="1"/>
          <p:nvPr>
            <p:ph type="ctrTitle"/>
          </p:nvPr>
        </p:nvSpPr>
        <p:spPr>
          <a:xfrm>
            <a:off x="570150" y="841450"/>
            <a:ext cx="7703100" cy="17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1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43" name="Google Shape;543;p62"/>
          <p:cNvSpPr txBox="1"/>
          <p:nvPr/>
        </p:nvSpPr>
        <p:spPr>
          <a:xfrm flipH="1">
            <a:off x="3509875" y="2570650"/>
            <a:ext cx="51165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and subtract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44" name="Google Shape;544;p62"/>
          <p:cNvSpPr/>
          <p:nvPr/>
        </p:nvSpPr>
        <p:spPr>
          <a:xfrm>
            <a:off x="2987352" y="26243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62"/>
          <p:cNvSpPr txBox="1"/>
          <p:nvPr/>
        </p:nvSpPr>
        <p:spPr>
          <a:xfrm>
            <a:off x="0" y="4834325"/>
            <a:ext cx="3915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1.NBT.B.2, 1.NBT.C.4, 1.NBT.C.5, 1.NBT.C.6, 1.OA.C.6, 1.OA.D.8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46" name="Google Shape;546;p62"/>
          <p:cNvSpPr txBox="1"/>
          <p:nvPr/>
        </p:nvSpPr>
        <p:spPr>
          <a:xfrm>
            <a:off x="7724775" y="-22445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63"/>
          <p:cNvSpPr txBox="1"/>
          <p:nvPr>
            <p:ph type="ctrTitle"/>
          </p:nvPr>
        </p:nvSpPr>
        <p:spPr>
          <a:xfrm>
            <a:off x="335025" y="369450"/>
            <a:ext cx="78090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Belong: Tens </a:t>
            </a:r>
            <a:endParaRPr b="0" sz="3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52" name="Google Shape;552;p6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53" name="Google Shape;553;p63"/>
          <p:cNvSpPr txBox="1"/>
          <p:nvPr/>
        </p:nvSpPr>
        <p:spPr>
          <a:xfrm rot="-751223">
            <a:off x="878038" y="1829688"/>
            <a:ext cx="1105695" cy="6659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97A7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554" name="Google Shape;55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060" y="1175600"/>
            <a:ext cx="4216430" cy="3236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4"/>
          <p:cNvSpPr txBox="1"/>
          <p:nvPr>
            <p:ph type="ctrTitle"/>
          </p:nvPr>
        </p:nvSpPr>
        <p:spPr>
          <a:xfrm>
            <a:off x="447725" y="2095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 Choice Time: Add and Subtract within 20 </a:t>
            </a:r>
            <a:endParaRPr b="0" sz="21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60" name="Google Shape;560;p6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61" name="Google Shape;56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075" y="2354400"/>
            <a:ext cx="2606750" cy="1463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2" name="Google Shape;56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1325" y="2180875"/>
            <a:ext cx="2115650" cy="1810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3" name="Google Shape;563;p64"/>
          <p:cNvSpPr txBox="1"/>
          <p:nvPr/>
        </p:nvSpPr>
        <p:spPr>
          <a:xfrm>
            <a:off x="978725" y="1530550"/>
            <a:ext cx="34152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Bingo, Stage 6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564" name="Google Shape;564;p64"/>
          <p:cNvSpPr txBox="1"/>
          <p:nvPr/>
        </p:nvSpPr>
        <p:spPr>
          <a:xfrm>
            <a:off x="4973125" y="1530550"/>
            <a:ext cx="34152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Make the Number, Stage 6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5"/>
          <p:cNvSpPr txBox="1"/>
          <p:nvPr>
            <p:ph type="ctrTitle"/>
          </p:nvPr>
        </p:nvSpPr>
        <p:spPr>
          <a:xfrm>
            <a:off x="583675" y="209550"/>
            <a:ext cx="72933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 Choice Time: Plus or Minus 10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70" name="Google Shape;570;p6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71" name="Google Shape;571;p65"/>
          <p:cNvSpPr txBox="1"/>
          <p:nvPr/>
        </p:nvSpPr>
        <p:spPr>
          <a:xfrm>
            <a:off x="978725" y="1530550"/>
            <a:ext cx="34152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Number Puzzles, Stage 2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572" name="Google Shape;572;p65"/>
          <p:cNvSpPr txBox="1"/>
          <p:nvPr/>
        </p:nvSpPr>
        <p:spPr>
          <a:xfrm>
            <a:off x="4973125" y="1530550"/>
            <a:ext cx="34152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How Close?, Stage 3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573" name="Google Shape;57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450" y="2255750"/>
            <a:ext cx="3607175" cy="992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4" name="Google Shape;574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775" y="2302410"/>
            <a:ext cx="3415200" cy="71429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6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80" name="Google Shape;580;p66"/>
          <p:cNvSpPr/>
          <p:nvPr/>
        </p:nvSpPr>
        <p:spPr>
          <a:xfrm flipH="1">
            <a:off x="1468062" y="1061950"/>
            <a:ext cx="2926938" cy="1973278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66"/>
          <p:cNvSpPr txBox="1"/>
          <p:nvPr/>
        </p:nvSpPr>
        <p:spPr>
          <a:xfrm>
            <a:off x="1797375" y="1245975"/>
            <a:ext cx="22683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you and your partner work together during centers? What went well? What can we continue to work on?</a:t>
            </a:r>
            <a:endParaRPr/>
          </a:p>
        </p:txBody>
      </p:sp>
      <p:pic>
        <p:nvPicPr>
          <p:cNvPr id="582" name="Google Shape;58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788" y="2463950"/>
            <a:ext cx="2066925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7"/>
          <p:cNvSpPr txBox="1"/>
          <p:nvPr>
            <p:ph type="ctrTitle"/>
          </p:nvPr>
        </p:nvSpPr>
        <p:spPr>
          <a:xfrm>
            <a:off x="839550" y="1622300"/>
            <a:ext cx="7464900" cy="9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More Counting Collections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88" name="Google Shape;588;p67"/>
          <p:cNvSpPr txBox="1"/>
          <p:nvPr/>
        </p:nvSpPr>
        <p:spPr>
          <a:xfrm>
            <a:off x="3372850" y="2679425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organize and count collections.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89" name="Google Shape;589;p67"/>
          <p:cNvSpPr/>
          <p:nvPr/>
        </p:nvSpPr>
        <p:spPr>
          <a:xfrm>
            <a:off x="2869027" y="26794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7"/>
          <p:cNvSpPr txBox="1"/>
          <p:nvPr/>
        </p:nvSpPr>
        <p:spPr>
          <a:xfrm>
            <a:off x="0" y="4834325"/>
            <a:ext cx="36651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1.NBT.A.1, 1.NBT.B, 1.NBT.B.2, 1.NBT.B.2.a, 1.NBT.B.2.c</a:t>
            </a:r>
            <a:endParaRPr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91" name="Google Shape;591;p67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8"/>
          <p:cNvSpPr txBox="1"/>
          <p:nvPr>
            <p:ph type="ctrTitle"/>
          </p:nvPr>
        </p:nvSpPr>
        <p:spPr>
          <a:xfrm>
            <a:off x="1309075" y="386875"/>
            <a:ext cx="6380100" cy="62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Choral Count: Count to 81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597" name="Google Shape;597;p6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98" name="Google Shape;598;p68"/>
          <p:cNvSpPr txBox="1"/>
          <p:nvPr/>
        </p:nvSpPr>
        <p:spPr>
          <a:xfrm>
            <a:off x="1223200" y="1532350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Count by 1, starting at 50.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Stop at 81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What patterns do you see?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599" name="Google Shape;59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2525" y="3319450"/>
            <a:ext cx="2541425" cy="16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9"/>
          <p:cNvSpPr txBox="1"/>
          <p:nvPr>
            <p:ph type="ctrTitle"/>
          </p:nvPr>
        </p:nvSpPr>
        <p:spPr>
          <a:xfrm>
            <a:off x="672375" y="349450"/>
            <a:ext cx="74100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 a Collection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05" name="Google Shape;605;p6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06" name="Google Shape;606;p69"/>
          <p:cNvSpPr txBox="1"/>
          <p:nvPr/>
        </p:nvSpPr>
        <p:spPr>
          <a:xfrm>
            <a:off x="4354650" y="1325525"/>
            <a:ext cx="3827700" cy="28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Quicksand"/>
              <a:buChar char="●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You and your partner will get a bag or objects. Your job is to figure out how many are in the bag</a:t>
            </a: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1000"/>
              </a:spcAft>
              <a:buSzPts val="1900"/>
              <a:buFont typeface="Quicksand"/>
              <a:buChar char="●"/>
            </a:pPr>
            <a:r>
              <a:rPr lang="en" sz="1900">
                <a:latin typeface="Quicksand"/>
                <a:ea typeface="Quicksand"/>
                <a:cs typeface="Quicksand"/>
                <a:sym typeface="Quicksand"/>
              </a:rPr>
              <a:t>Work with your partner to count the collection. Each partner will show on paper how many there are and show how you counted them.</a:t>
            </a:r>
            <a:endParaRPr sz="19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07" name="Google Shape;60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450" y="1446002"/>
            <a:ext cx="3263600" cy="265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0"/>
          <p:cNvSpPr txBox="1"/>
          <p:nvPr>
            <p:ph type="ctrTitle"/>
          </p:nvPr>
        </p:nvSpPr>
        <p:spPr>
          <a:xfrm>
            <a:off x="835700" y="431650"/>
            <a:ext cx="70008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Noah Counts a Collection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13" name="Google Shape;613;p7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14" name="Google Shape;614;p70"/>
          <p:cNvSpPr txBox="1"/>
          <p:nvPr/>
        </p:nvSpPr>
        <p:spPr>
          <a:xfrm>
            <a:off x="562250" y="1322325"/>
            <a:ext cx="37899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Noah organized his collection using connecting cubes.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615" name="Google Shape;61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3450" y="1967850"/>
            <a:ext cx="1861800" cy="24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70"/>
          <p:cNvSpPr txBox="1"/>
          <p:nvPr/>
        </p:nvSpPr>
        <p:spPr>
          <a:xfrm>
            <a:off x="4518775" y="1176550"/>
            <a:ext cx="3915000" cy="34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He counts and says there are 5 tens or 50 cubes. 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Do you agree or disagree? 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Explain how you know: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71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22" name="Google Shape;62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1550" y="2638000"/>
            <a:ext cx="1717075" cy="1519274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71"/>
          <p:cNvSpPr txBox="1"/>
          <p:nvPr/>
        </p:nvSpPr>
        <p:spPr>
          <a:xfrm>
            <a:off x="728825" y="489450"/>
            <a:ext cx="71217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Today we learned that a collection can be made up of tens and ones. Knowing how many tens and how many ones can help us determine how many are in a collection.</a:t>
            </a:r>
            <a:endParaRPr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624" name="Google Shape;624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706950" y="1825700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921825" y="1832762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136700" y="1832762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351575" y="1832762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618475" y="1825700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1975" y="14158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1975" y="1620325"/>
            <a:ext cx="141375" cy="130287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71"/>
          <p:cNvSpPr txBox="1"/>
          <p:nvPr/>
        </p:nvSpPr>
        <p:spPr>
          <a:xfrm>
            <a:off x="822550" y="2696700"/>
            <a:ext cx="5205900" cy="19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Here is a representation from one of our counting collections. How many tens are there?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How many ones are there?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How can knowing that this representation has 5 tens 2 ones help us read the number?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632" name="Google Shape;632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1075" y="3487850"/>
            <a:ext cx="1155350" cy="53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72"/>
          <p:cNvSpPr txBox="1"/>
          <p:nvPr>
            <p:ph type="ctrTitle"/>
          </p:nvPr>
        </p:nvSpPr>
        <p:spPr>
          <a:xfrm>
            <a:off x="1440900" y="1522075"/>
            <a:ext cx="6262200" cy="12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Numbers With Tens and Ones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38" name="Google Shape;638;p72"/>
          <p:cNvSpPr txBox="1"/>
          <p:nvPr/>
        </p:nvSpPr>
        <p:spPr>
          <a:xfrm>
            <a:off x="3293800" y="2828450"/>
            <a:ext cx="6309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learn more about tens and ones.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39" name="Google Shape;639;p72"/>
          <p:cNvSpPr/>
          <p:nvPr/>
        </p:nvSpPr>
        <p:spPr>
          <a:xfrm>
            <a:off x="2789127" y="28284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72"/>
          <p:cNvSpPr txBox="1"/>
          <p:nvPr/>
        </p:nvSpPr>
        <p:spPr>
          <a:xfrm>
            <a:off x="0" y="4834325"/>
            <a:ext cx="34776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1.NBT.B.2, 1.NBT.B.2.b, 1.NBT.B.2.c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41" name="Google Shape;641;p72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3"/>
          <p:cNvSpPr/>
          <p:nvPr/>
        </p:nvSpPr>
        <p:spPr>
          <a:xfrm rot="-633359">
            <a:off x="406055" y="1665882"/>
            <a:ext cx="2644641" cy="1030799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73"/>
          <p:cNvSpPr txBox="1"/>
          <p:nvPr>
            <p:ph type="ctrTitle"/>
          </p:nvPr>
        </p:nvSpPr>
        <p:spPr>
          <a:xfrm>
            <a:off x="426900" y="695225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One- and Two-Digit Numbers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48" name="Google Shape;648;p7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49" name="Google Shape;64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4825" y="1455000"/>
            <a:ext cx="522950" cy="322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7750" y="1790875"/>
            <a:ext cx="765425" cy="2194225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73"/>
          <p:cNvSpPr txBox="1"/>
          <p:nvPr/>
        </p:nvSpPr>
        <p:spPr>
          <a:xfrm rot="-887247">
            <a:off x="864199" y="1760547"/>
            <a:ext cx="1853592" cy="841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652" name="Google Shape;652;p73"/>
          <p:cNvSpPr/>
          <p:nvPr/>
        </p:nvSpPr>
        <p:spPr>
          <a:xfrm rot="1226873">
            <a:off x="5865179" y="2720751"/>
            <a:ext cx="2644702" cy="1030817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73"/>
          <p:cNvSpPr txBox="1"/>
          <p:nvPr/>
        </p:nvSpPr>
        <p:spPr>
          <a:xfrm rot="972852">
            <a:off x="6314422" y="2847614"/>
            <a:ext cx="1853317" cy="8416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74"/>
          <p:cNvSpPr txBox="1"/>
          <p:nvPr>
            <p:ph type="ctrTitle"/>
          </p:nvPr>
        </p:nvSpPr>
        <p:spPr>
          <a:xfrm>
            <a:off x="1661600" y="310325"/>
            <a:ext cx="56334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7.1: Make It: Tens and Ones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59" name="Google Shape;659;p7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60" name="Google Shape;660;p74"/>
          <p:cNvSpPr txBox="1"/>
          <p:nvPr/>
        </p:nvSpPr>
        <p:spPr>
          <a:xfrm>
            <a:off x="593475" y="1218200"/>
            <a:ext cx="4477200" cy="3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Partner 1 draws 2 number cards and uses them to make a two-digit number.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Each partner says the number.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Partner 2 builds the number using cubes.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Partner 1 checks to see if they agree.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Each partner makes a drawing of the number.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Switch roles and repeat.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661" name="Google Shape;66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099" y="1320900"/>
            <a:ext cx="3165175" cy="1044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2" name="Google Shape;662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2125" y="2699074"/>
            <a:ext cx="3165174" cy="118951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5"/>
          <p:cNvSpPr txBox="1"/>
          <p:nvPr>
            <p:ph type="ctrTitle"/>
          </p:nvPr>
        </p:nvSpPr>
        <p:spPr>
          <a:xfrm>
            <a:off x="570150" y="267250"/>
            <a:ext cx="68409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Who Do You Agree With?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68" name="Google Shape;668;p7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69" name="Google Shape;66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5475" y="1098800"/>
            <a:ext cx="5095875" cy="1847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0" name="Google Shape;670;p75"/>
          <p:cNvSpPr txBox="1"/>
          <p:nvPr/>
        </p:nvSpPr>
        <p:spPr>
          <a:xfrm>
            <a:off x="570150" y="1244100"/>
            <a:ext cx="2925600" cy="16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ivvic"/>
                <a:ea typeface="Livvic"/>
                <a:cs typeface="Livvic"/>
                <a:sym typeface="Livvic"/>
              </a:rPr>
              <a:t>Clare says that this shows 68 (sixty-eight) </a:t>
            </a:r>
            <a:endParaRPr sz="16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ivvic"/>
                <a:ea typeface="Livvic"/>
                <a:cs typeface="Livvic"/>
                <a:sym typeface="Livvic"/>
              </a:rPr>
              <a:t>Diego says that this shows 86 (eighty-six).</a:t>
            </a:r>
            <a:endParaRPr sz="16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671" name="Google Shape;671;p75"/>
          <p:cNvSpPr txBox="1"/>
          <p:nvPr/>
        </p:nvSpPr>
        <p:spPr>
          <a:xfrm>
            <a:off x="1103650" y="3456750"/>
            <a:ext cx="7319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Who do you agree with?       Explain how you know: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6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77" name="Google Shape;67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900" y="3011850"/>
            <a:ext cx="1627025" cy="143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76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79" name="Google Shape;679;p76"/>
          <p:cNvSpPr/>
          <p:nvPr/>
        </p:nvSpPr>
        <p:spPr>
          <a:xfrm>
            <a:off x="4439900" y="2040000"/>
            <a:ext cx="4035442" cy="207274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76"/>
          <p:cNvSpPr txBox="1"/>
          <p:nvPr/>
        </p:nvSpPr>
        <p:spPr>
          <a:xfrm>
            <a:off x="5013950" y="2365625"/>
            <a:ext cx="2991900" cy="12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Brush"/>
                <a:ea typeface="Caveat Brush"/>
                <a:cs typeface="Caveat Brush"/>
                <a:sym typeface="Caveat Brush"/>
              </a:rPr>
              <a:t>This is a two-digit number. This sticky note is covering one of the digits in the number. What number could this be? How do you know?</a:t>
            </a:r>
            <a:endParaRPr sz="16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681" name="Google Shape;681;p76"/>
          <p:cNvGrpSpPr/>
          <p:nvPr/>
        </p:nvGrpSpPr>
        <p:grpSpPr>
          <a:xfrm>
            <a:off x="3123723" y="745858"/>
            <a:ext cx="2201472" cy="1063483"/>
            <a:chOff x="3317625" y="902050"/>
            <a:chExt cx="1955300" cy="899275"/>
          </a:xfrm>
        </p:grpSpPr>
        <p:pic>
          <p:nvPicPr>
            <p:cNvPr id="682" name="Google Shape;682;p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317625" y="902050"/>
              <a:ext cx="923925" cy="8763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683" name="Google Shape;683;p76"/>
            <p:cNvSpPr/>
            <p:nvPr/>
          </p:nvSpPr>
          <p:spPr>
            <a:xfrm>
              <a:off x="4383425" y="905825"/>
              <a:ext cx="889500" cy="895500"/>
            </a:xfrm>
            <a:prstGeom prst="rect">
              <a:avLst/>
            </a:prstGeom>
            <a:solidFill>
              <a:srgbClr val="FFFF00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77"/>
          <p:cNvSpPr txBox="1"/>
          <p:nvPr>
            <p:ph type="ctrTitle"/>
          </p:nvPr>
        </p:nvSpPr>
        <p:spPr>
          <a:xfrm>
            <a:off x="601350" y="1849800"/>
            <a:ext cx="7941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Different Representations of Tens and Ones</a:t>
            </a:r>
            <a:endParaRPr sz="43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89" name="Google Shape;689;p77"/>
          <p:cNvSpPr txBox="1"/>
          <p:nvPr/>
        </p:nvSpPr>
        <p:spPr>
          <a:xfrm>
            <a:off x="2778450" y="2634050"/>
            <a:ext cx="53949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think about how two-digit numbers can be represented.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0" name="Google Shape;690;p77"/>
          <p:cNvSpPr/>
          <p:nvPr/>
        </p:nvSpPr>
        <p:spPr>
          <a:xfrm>
            <a:off x="2311027" y="27119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77"/>
          <p:cNvSpPr txBox="1"/>
          <p:nvPr/>
        </p:nvSpPr>
        <p:spPr>
          <a:xfrm>
            <a:off x="0" y="4834325"/>
            <a:ext cx="3435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1.NBT.B.2, 1.NBT.B.2.a, 1.NBT.B.2.b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2" name="Google Shape;692;p77"/>
          <p:cNvSpPr txBox="1"/>
          <p:nvPr/>
        </p:nvSpPr>
        <p:spPr>
          <a:xfrm>
            <a:off x="7724775" y="-5427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8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8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Squares?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698" name="Google Shape;698;p7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699" name="Google Shape;699;p78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78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1. How many cubes do you see?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01" name="Google Shape;701;p78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702" name="Google Shape;702;p78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03" name="Google Shape;70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550" y="2241484"/>
            <a:ext cx="3505200" cy="2038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79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How Many Squares?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09" name="Google Shape;709;p7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10" name="Google Shape;710;p79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79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2. How many cubes do you see?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712" name="Google Shape;712;p79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713" name="Google Shape;713;p79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14" name="Google Shape;71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6325" y="1929109"/>
            <a:ext cx="2628900" cy="1981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80"/>
          <p:cNvSpPr txBox="1"/>
          <p:nvPr>
            <p:ph type="ctrTitle"/>
          </p:nvPr>
        </p:nvSpPr>
        <p:spPr>
          <a:xfrm>
            <a:off x="1283600" y="267250"/>
            <a:ext cx="61233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 Counting Collection Represented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0" name="Google Shape;720;p8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21" name="Google Shape;72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50" y="871475"/>
            <a:ext cx="3121400" cy="38242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2" name="Google Shape;722;p80"/>
          <p:cNvSpPr txBox="1"/>
          <p:nvPr/>
        </p:nvSpPr>
        <p:spPr>
          <a:xfrm>
            <a:off x="4154375" y="1186950"/>
            <a:ext cx="4695900" cy="3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Did the students count the same collection?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How do you know?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Show your thinking using drawings, numbers, or words.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81"/>
          <p:cNvSpPr txBox="1"/>
          <p:nvPr>
            <p:ph type="ctrTitle"/>
          </p:nvPr>
        </p:nvSpPr>
        <p:spPr>
          <a:xfrm>
            <a:off x="393900" y="4273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Concentration</a:t>
            </a:r>
            <a:endParaRPr b="0"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28" name="Google Shape;728;p8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29" name="Google Shape;72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6625" y="1108750"/>
            <a:ext cx="4690749" cy="1687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30" name="Google Shape;730;p81"/>
          <p:cNvSpPr txBox="1"/>
          <p:nvPr/>
        </p:nvSpPr>
        <p:spPr>
          <a:xfrm>
            <a:off x="2388275" y="2868250"/>
            <a:ext cx="4529100" cy="15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Players take turns.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On your turn: Flip over 2 cards.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If they match, keep them.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If they don’t match, turn them back over.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Font typeface="Livvic"/>
              <a:buChar char="●"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Play until all of the cards are matched.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8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36" name="Google Shape;736;p82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737" name="Google Shape;73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3071" y="2238575"/>
            <a:ext cx="2135983" cy="1889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82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739" name="Google Shape;739;p82"/>
          <p:cNvSpPr txBox="1"/>
          <p:nvPr/>
        </p:nvSpPr>
        <p:spPr>
          <a:xfrm>
            <a:off x="531000" y="603900"/>
            <a:ext cx="7455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Hepta Slab"/>
                <a:ea typeface="Hepta Slab"/>
                <a:cs typeface="Hepta Slab"/>
                <a:sym typeface="Hepta Slab"/>
              </a:rPr>
              <a:t>Today we thought about different ways to represent numbers.</a:t>
            </a:r>
            <a:endParaRPr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740" name="Google Shape;740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150" y="1327200"/>
            <a:ext cx="1744661" cy="662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1" name="Google Shape;741;p82"/>
          <p:cNvSpPr txBox="1"/>
          <p:nvPr/>
        </p:nvSpPr>
        <p:spPr>
          <a:xfrm>
            <a:off x="221750" y="2238575"/>
            <a:ext cx="30402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What number does this represent?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742" name="Google Shape;742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2088" y="3283875"/>
            <a:ext cx="1744650" cy="66388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3" name="Google Shape;743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0916" y="1256100"/>
            <a:ext cx="1190625" cy="1038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4" name="Google Shape;744;p82"/>
          <p:cNvSpPr txBox="1"/>
          <p:nvPr/>
        </p:nvSpPr>
        <p:spPr>
          <a:xfrm>
            <a:off x="5789050" y="2616075"/>
            <a:ext cx="30402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How can we represent this number?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83"/>
          <p:cNvSpPr txBox="1"/>
          <p:nvPr>
            <p:ph type="ctrTitle"/>
          </p:nvPr>
        </p:nvSpPr>
        <p:spPr>
          <a:xfrm>
            <a:off x="1175400" y="1443575"/>
            <a:ext cx="6793200" cy="103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Hepta Slab"/>
                <a:ea typeface="Hepta Slab"/>
                <a:cs typeface="Hepta Slab"/>
                <a:sym typeface="Hepta Slab"/>
              </a:rPr>
              <a:t>Show Me Your Number</a:t>
            </a:r>
            <a:endParaRPr sz="4400"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50" name="Google Shape;750;p83"/>
          <p:cNvSpPr txBox="1"/>
          <p:nvPr/>
        </p:nvSpPr>
        <p:spPr>
          <a:xfrm>
            <a:off x="3460025" y="2635600"/>
            <a:ext cx="425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show numbers in different ways.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1" name="Google Shape;751;p83"/>
          <p:cNvSpPr/>
          <p:nvPr/>
        </p:nvSpPr>
        <p:spPr>
          <a:xfrm>
            <a:off x="2932702" y="2635603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8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1.NBT.B.2, 1.NBT.B.2.b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3" name="Google Shape;753;p83"/>
          <p:cNvSpPr txBox="1"/>
          <p:nvPr/>
        </p:nvSpPr>
        <p:spPr>
          <a:xfrm>
            <a:off x="7713425" y="-145025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9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84"/>
          <p:cNvSpPr txBox="1"/>
          <p:nvPr>
            <p:ph type="ctrTitle"/>
          </p:nvPr>
        </p:nvSpPr>
        <p:spPr>
          <a:xfrm>
            <a:off x="455300" y="31709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Which One Doesn’t Belong: Tens and Ones 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59" name="Google Shape;759;p8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760" name="Google Shape;76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6988" y="1053750"/>
            <a:ext cx="4469025" cy="34657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85"/>
          <p:cNvSpPr txBox="1"/>
          <p:nvPr>
            <p:ph type="ctrTitle"/>
          </p:nvPr>
        </p:nvSpPr>
        <p:spPr>
          <a:xfrm>
            <a:off x="547050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Create a Counting Collection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66" name="Google Shape;766;p8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67" name="Google Shape;767;p85"/>
          <p:cNvSpPr txBox="1"/>
          <p:nvPr/>
        </p:nvSpPr>
        <p:spPr>
          <a:xfrm>
            <a:off x="4081475" y="1311900"/>
            <a:ext cx="4560600" cy="3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ivvic"/>
              <a:buChar char="●"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Use your number cards to make a number and write the number in the blank.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Livvic"/>
              <a:buChar char="●"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Work with your partner to create a collection of cubes that represents the number you wrote.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Font typeface="Livvic"/>
              <a:buChar char="●"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Then each partner will represent the collection in as many ways as they can in your workbook.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768" name="Google Shape;76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575" y="1540675"/>
            <a:ext cx="3300000" cy="6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457950" y="2971000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72825" y="2978062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887700" y="2978062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102575" y="2978062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369475" y="2971000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2975" y="25611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2975" y="2765625"/>
            <a:ext cx="141375" cy="130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0975" y="25611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0975" y="27763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2975" y="297010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0975" y="29915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2975" y="3174575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0975" y="32067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2975" y="33790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0975" y="3379050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0549" y="2479550"/>
            <a:ext cx="1332725" cy="152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86"/>
          <p:cNvSpPr txBox="1"/>
          <p:nvPr>
            <p:ph type="ctrTitle"/>
          </p:nvPr>
        </p:nvSpPr>
        <p:spPr>
          <a:xfrm>
            <a:off x="533225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Represent Collections In Many Ways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790" name="Google Shape;790;p8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791" name="Google Shape;791;p86"/>
          <p:cNvSpPr txBox="1"/>
          <p:nvPr/>
        </p:nvSpPr>
        <p:spPr>
          <a:xfrm>
            <a:off x="461400" y="1386400"/>
            <a:ext cx="82212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Quicksand"/>
                <a:ea typeface="Quicksand"/>
                <a:cs typeface="Quicksand"/>
                <a:sym typeface="Quicksand"/>
              </a:rPr>
              <a:t>Represent each collection in as many ways as you can.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Quicksand"/>
                <a:ea typeface="Quicksand"/>
                <a:cs typeface="Quicksand"/>
                <a:sym typeface="Quicksand"/>
              </a:rPr>
              <a:t>Visit at least 4 collections.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92" name="Google Shape;79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925" y="2884950"/>
            <a:ext cx="1800225" cy="1171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3" name="Google Shape;793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6025" y="3430100"/>
            <a:ext cx="1460300" cy="1047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4" name="Google Shape;79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9625" y="3279313"/>
            <a:ext cx="1497000" cy="1047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5" name="Google Shape;795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9325" y="2821850"/>
            <a:ext cx="1243404" cy="1047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8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01" name="Google Shape;801;p87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802" name="Google Shape;802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625" y="3103500"/>
            <a:ext cx="2017718" cy="1785262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87"/>
          <p:cNvSpPr/>
          <p:nvPr/>
        </p:nvSpPr>
        <p:spPr>
          <a:xfrm flipH="1">
            <a:off x="864180" y="2294325"/>
            <a:ext cx="315337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87"/>
          <p:cNvSpPr txBox="1"/>
          <p:nvPr/>
        </p:nvSpPr>
        <p:spPr>
          <a:xfrm>
            <a:off x="1281350" y="2620075"/>
            <a:ext cx="23190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are all the ways I can represent this collection?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There is a different way that we can represent this collection.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87"/>
          <p:cNvSpPr/>
          <p:nvPr/>
        </p:nvSpPr>
        <p:spPr>
          <a:xfrm>
            <a:off x="6145360" y="1709475"/>
            <a:ext cx="231894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87"/>
          <p:cNvSpPr txBox="1"/>
          <p:nvPr/>
        </p:nvSpPr>
        <p:spPr>
          <a:xfrm>
            <a:off x="6577025" y="1860375"/>
            <a:ext cx="14556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this representation the same and different from the others?</a:t>
            </a:r>
            <a:endParaRPr/>
          </a:p>
        </p:txBody>
      </p:sp>
      <p:pic>
        <p:nvPicPr>
          <p:cNvPr id="807" name="Google Shape;80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36450" y="1232225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151325" y="1239287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366200" y="1239287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581075" y="1239287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847975" y="1232225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1475" y="822375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1475" y="1026850"/>
            <a:ext cx="141375" cy="130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1475" y="1231325"/>
            <a:ext cx="141375" cy="1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721575" y="1239287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506700" y="1239287"/>
            <a:ext cx="1100825" cy="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9500" y="668125"/>
            <a:ext cx="1057275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8"/>
          <p:cNvSpPr txBox="1"/>
          <p:nvPr>
            <p:ph type="ctrTitle"/>
          </p:nvPr>
        </p:nvSpPr>
        <p:spPr>
          <a:xfrm>
            <a:off x="630800" y="1314475"/>
            <a:ext cx="7691100" cy="146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Write Two-digit Numbers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23" name="Google Shape;823;p88"/>
          <p:cNvSpPr txBox="1"/>
          <p:nvPr/>
        </p:nvSpPr>
        <p:spPr>
          <a:xfrm>
            <a:off x="3676925" y="2779075"/>
            <a:ext cx="479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write two-digit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4" name="Google Shape;824;p88"/>
          <p:cNvSpPr/>
          <p:nvPr/>
        </p:nvSpPr>
        <p:spPr>
          <a:xfrm>
            <a:off x="3177777" y="27790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88"/>
          <p:cNvSpPr txBox="1"/>
          <p:nvPr/>
        </p:nvSpPr>
        <p:spPr>
          <a:xfrm>
            <a:off x="0" y="4834325"/>
            <a:ext cx="3129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6" name="Google Shape;826;p88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89"/>
          <p:cNvSpPr/>
          <p:nvPr/>
        </p:nvSpPr>
        <p:spPr>
          <a:xfrm rot="-633394">
            <a:off x="859102" y="1661718"/>
            <a:ext cx="1783238" cy="1030799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89"/>
          <p:cNvSpPr txBox="1"/>
          <p:nvPr>
            <p:ph type="ctrTitle"/>
          </p:nvPr>
        </p:nvSpPr>
        <p:spPr>
          <a:xfrm>
            <a:off x="426900" y="695225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Same Digit, Different Place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33" name="Google Shape;833;p8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34" name="Google Shape;834;p89"/>
          <p:cNvSpPr txBox="1"/>
          <p:nvPr/>
        </p:nvSpPr>
        <p:spPr>
          <a:xfrm rot="-887247">
            <a:off x="864199" y="1760547"/>
            <a:ext cx="1853592" cy="841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835" name="Google Shape;835;p89"/>
          <p:cNvSpPr/>
          <p:nvPr/>
        </p:nvSpPr>
        <p:spPr>
          <a:xfrm rot="1226884">
            <a:off x="6768595" y="3115490"/>
            <a:ext cx="1851120" cy="1030817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89"/>
          <p:cNvSpPr txBox="1"/>
          <p:nvPr/>
        </p:nvSpPr>
        <p:spPr>
          <a:xfrm rot="972852">
            <a:off x="6772547" y="3224264"/>
            <a:ext cx="1853317" cy="8416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837" name="Google Shape;83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9850" y="1461650"/>
            <a:ext cx="3551513" cy="315266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90"/>
          <p:cNvSpPr txBox="1"/>
          <p:nvPr>
            <p:ph type="ctrTitle"/>
          </p:nvPr>
        </p:nvSpPr>
        <p:spPr>
          <a:xfrm>
            <a:off x="320825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 and Make a New Ten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43" name="Google Shape;843;p9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844" name="Google Shape;844;p90"/>
          <p:cNvGrpSpPr/>
          <p:nvPr/>
        </p:nvGrpSpPr>
        <p:grpSpPr>
          <a:xfrm>
            <a:off x="737020" y="1283495"/>
            <a:ext cx="2001383" cy="2412744"/>
            <a:chOff x="1018125" y="1304325"/>
            <a:chExt cx="1699400" cy="1600600"/>
          </a:xfrm>
        </p:grpSpPr>
        <p:pic>
          <p:nvPicPr>
            <p:cNvPr id="845" name="Google Shape;845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922449" y="2000715"/>
              <a:ext cx="1590396" cy="197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6" name="Google Shape;846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1222805" y="2010918"/>
              <a:ext cx="1590396" cy="197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7" name="Google Shape;847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1523162" y="2010918"/>
              <a:ext cx="1590396" cy="197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8" name="Google Shape;848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1823519" y="2010918"/>
              <a:ext cx="1590396" cy="197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9" name="Google Shape;849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622092" y="2010918"/>
              <a:ext cx="1590396" cy="197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0" name="Google Shape;850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321735" y="2010918"/>
              <a:ext cx="1590396" cy="1976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1" name="Google Shape;851;p90"/>
          <p:cNvSpPr txBox="1"/>
          <p:nvPr/>
        </p:nvSpPr>
        <p:spPr>
          <a:xfrm>
            <a:off x="2967400" y="1443475"/>
            <a:ext cx="5643300" cy="20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Today we are going to choral count, but instead of just saying and writing the numbers, you will add cubes to the collection I have here. 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ivvic"/>
                <a:ea typeface="Livvic"/>
                <a:cs typeface="Livvic"/>
                <a:sym typeface="Livvic"/>
              </a:rPr>
              <a:t>Together we will count by 1, starting at 60.</a:t>
            </a:r>
            <a:endParaRPr sz="20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91"/>
          <p:cNvSpPr txBox="1"/>
          <p:nvPr>
            <p:ph type="ctrTitle"/>
          </p:nvPr>
        </p:nvSpPr>
        <p:spPr>
          <a:xfrm>
            <a:off x="508475" y="698272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Write Numbers, </a:t>
            </a:r>
            <a:endParaRPr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Numbers to 99 by 1 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57" name="Google Shape;857;p9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58" name="Google Shape;858;p91"/>
          <p:cNvSpPr txBox="1"/>
          <p:nvPr/>
        </p:nvSpPr>
        <p:spPr>
          <a:xfrm>
            <a:off x="780900" y="1540975"/>
            <a:ext cx="7725600" cy="26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For this activity you and your partner will practice writing numbers. First, one partner will take 2 number cards and make a two-digit number.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Let’s say the number I made out loud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Each partner writes the number in the top box of a column. Each partner independently fills in the column with the numbers you say when you count forward by ones. Give me a signal when you are done.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Once both partners have written all the numbers, compare your numbers. Say them out loud together. Did you both write them the same way?</a:t>
            </a:r>
            <a:endParaRPr/>
          </a:p>
        </p:txBody>
      </p:sp>
      <p:pic>
        <p:nvPicPr>
          <p:cNvPr id="859" name="Google Shape;85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725" y="2182850"/>
            <a:ext cx="549431" cy="6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825" y="2182850"/>
            <a:ext cx="531920" cy="62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92"/>
          <p:cNvSpPr txBox="1"/>
          <p:nvPr>
            <p:ph type="ctrTitle"/>
          </p:nvPr>
        </p:nvSpPr>
        <p:spPr>
          <a:xfrm>
            <a:off x="414975" y="4544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Match Base-Ten Representations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66" name="Google Shape;866;p9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67" name="Google Shape;867;p92"/>
          <p:cNvSpPr txBox="1"/>
          <p:nvPr/>
        </p:nvSpPr>
        <p:spPr>
          <a:xfrm>
            <a:off x="676775" y="1108738"/>
            <a:ext cx="7673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Write the number that matches each representation.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868" name="Google Shape;86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025" y="1776500"/>
            <a:ext cx="5029201" cy="2985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93"/>
          <p:cNvSpPr txBox="1"/>
          <p:nvPr>
            <p:ph type="ctrTitle"/>
          </p:nvPr>
        </p:nvSpPr>
        <p:spPr>
          <a:xfrm>
            <a:off x="414975" y="4544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Match Base-Ten Representations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74" name="Google Shape;874;p9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75" name="Google Shape;875;p93"/>
          <p:cNvSpPr txBox="1"/>
          <p:nvPr/>
        </p:nvSpPr>
        <p:spPr>
          <a:xfrm>
            <a:off x="676775" y="1108738"/>
            <a:ext cx="7673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Write the number that matches each representation.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876" name="Google Shape;87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788" y="2198102"/>
            <a:ext cx="6875675" cy="1347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94"/>
          <p:cNvSpPr txBox="1"/>
          <p:nvPr>
            <p:ph type="ctrTitle"/>
          </p:nvPr>
        </p:nvSpPr>
        <p:spPr>
          <a:xfrm>
            <a:off x="414975" y="4544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Match Base-Ten Representations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82" name="Google Shape;882;p9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83" name="Google Shape;883;p94"/>
          <p:cNvSpPr txBox="1"/>
          <p:nvPr/>
        </p:nvSpPr>
        <p:spPr>
          <a:xfrm>
            <a:off x="676775" y="1108738"/>
            <a:ext cx="7673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Write the number that matches each representation.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884" name="Google Shape;88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4500" y="1698313"/>
            <a:ext cx="4857750" cy="2819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95"/>
          <p:cNvSpPr txBox="1"/>
          <p:nvPr>
            <p:ph type="ctrTitle"/>
          </p:nvPr>
        </p:nvSpPr>
        <p:spPr>
          <a:xfrm>
            <a:off x="414975" y="4544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Match Base-Ten Representations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0" name="Google Shape;890;p9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91" name="Google Shape;891;p95"/>
          <p:cNvSpPr txBox="1"/>
          <p:nvPr/>
        </p:nvSpPr>
        <p:spPr>
          <a:xfrm>
            <a:off x="676775" y="1108738"/>
            <a:ext cx="7673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Write the number that matches each representation.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892" name="Google Shape;892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0" y="1708738"/>
            <a:ext cx="5334000" cy="2695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96"/>
          <p:cNvSpPr txBox="1"/>
          <p:nvPr>
            <p:ph type="ctrTitle"/>
          </p:nvPr>
        </p:nvSpPr>
        <p:spPr>
          <a:xfrm>
            <a:off x="414975" y="4544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Write Numbers to Match Base-Ten Representations</a:t>
            </a:r>
            <a:endParaRPr b="0" sz="22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898" name="Google Shape;898;p9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#3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99" name="Google Shape;899;p96"/>
          <p:cNvSpPr txBox="1"/>
          <p:nvPr/>
        </p:nvSpPr>
        <p:spPr>
          <a:xfrm>
            <a:off x="676775" y="1108738"/>
            <a:ext cx="7673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Write the number that matches each representation. 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900" name="Google Shape;90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3650" y="1635863"/>
            <a:ext cx="4981575" cy="3124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97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06" name="Google Shape;906;p97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07" name="Google Shape;907;p97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08" name="Google Shape;908;p97"/>
          <p:cNvSpPr txBox="1"/>
          <p:nvPr/>
        </p:nvSpPr>
        <p:spPr>
          <a:xfrm>
            <a:off x="1860900" y="3837400"/>
            <a:ext cx="52821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09" name="Google Shape;90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8175" y="2294325"/>
            <a:ext cx="2347641" cy="2077175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97"/>
          <p:cNvSpPr/>
          <p:nvPr/>
        </p:nvSpPr>
        <p:spPr>
          <a:xfrm flipH="1">
            <a:off x="576082" y="1744175"/>
            <a:ext cx="2776568" cy="216030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97"/>
          <p:cNvSpPr txBox="1"/>
          <p:nvPr/>
        </p:nvSpPr>
        <p:spPr>
          <a:xfrm>
            <a:off x="1025563" y="2040000"/>
            <a:ext cx="19677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Clare counted a collection of seventy-two objects. This is the number she wrote. Give a thumbs up if you agree and a thumbs down if you disagree</a:t>
            </a:r>
            <a:endParaRPr sz="1200"/>
          </a:p>
        </p:txBody>
      </p:sp>
      <p:sp>
        <p:nvSpPr>
          <p:cNvPr id="912" name="Google Shape;912;p97"/>
          <p:cNvSpPr/>
          <p:nvPr/>
        </p:nvSpPr>
        <p:spPr>
          <a:xfrm>
            <a:off x="6006760" y="2185538"/>
            <a:ext cx="231894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97"/>
          <p:cNvSpPr txBox="1"/>
          <p:nvPr/>
        </p:nvSpPr>
        <p:spPr>
          <a:xfrm flipH="1">
            <a:off x="6424410" y="2363625"/>
            <a:ext cx="15807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What advice do you have for Clare about writing numbers that have tens and ones?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914" name="Google Shape;914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5450" y="579300"/>
            <a:ext cx="150495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98"/>
          <p:cNvSpPr txBox="1"/>
          <p:nvPr>
            <p:ph type="ctrTitle"/>
          </p:nvPr>
        </p:nvSpPr>
        <p:spPr>
          <a:xfrm>
            <a:off x="1353550" y="1951200"/>
            <a:ext cx="6417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Add Tens to Two-digit Numbers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20" name="Google Shape;920;p98"/>
          <p:cNvSpPr txBox="1"/>
          <p:nvPr/>
        </p:nvSpPr>
        <p:spPr>
          <a:xfrm>
            <a:off x="3297950" y="26113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tens to two-digit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1" name="Google Shape;921;p98"/>
          <p:cNvSpPr/>
          <p:nvPr/>
        </p:nvSpPr>
        <p:spPr>
          <a:xfrm>
            <a:off x="2781177" y="2611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98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1.NBT.B.2, 1.NBT.C.4, 1.NBT.C.5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3" name="Google Shape;923;p98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11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99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Tens and Ones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29" name="Google Shape;929;p9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30" name="Google Shape;930;p99"/>
          <p:cNvSpPr txBox="1"/>
          <p:nvPr/>
        </p:nvSpPr>
        <p:spPr>
          <a:xfrm>
            <a:off x="628950" y="15600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Decide whether each statement is true or false.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31" name="Google Shape;931;p99"/>
          <p:cNvSpPr txBox="1"/>
          <p:nvPr/>
        </p:nvSpPr>
        <p:spPr>
          <a:xfrm>
            <a:off x="6023800" y="14887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prepared to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32" name="Google Shape;932;p99"/>
          <p:cNvSpPr/>
          <p:nvPr/>
        </p:nvSpPr>
        <p:spPr>
          <a:xfrm>
            <a:off x="3927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99"/>
          <p:cNvSpPr/>
          <p:nvPr/>
        </p:nvSpPr>
        <p:spPr>
          <a:xfrm>
            <a:off x="57153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4" name="Google Shape;93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9950" y="2619050"/>
            <a:ext cx="4943475" cy="962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0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Teen Numbers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40" name="Google Shape;940;p10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41" name="Google Shape;941;p100"/>
          <p:cNvSpPr txBox="1"/>
          <p:nvPr/>
        </p:nvSpPr>
        <p:spPr>
          <a:xfrm>
            <a:off x="628950" y="15600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Decide whether each statement is true or false.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2" name="Google Shape;942;p100"/>
          <p:cNvSpPr txBox="1"/>
          <p:nvPr/>
        </p:nvSpPr>
        <p:spPr>
          <a:xfrm>
            <a:off x="6023800" y="14887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prepared to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3" name="Google Shape;943;p100"/>
          <p:cNvSpPr/>
          <p:nvPr/>
        </p:nvSpPr>
        <p:spPr>
          <a:xfrm>
            <a:off x="392700" y="1194538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100"/>
          <p:cNvSpPr/>
          <p:nvPr/>
        </p:nvSpPr>
        <p:spPr>
          <a:xfrm>
            <a:off x="57153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5" name="Google Shape;94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263" y="2688775"/>
            <a:ext cx="4943475" cy="990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01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Teen Numbers</a:t>
            </a:r>
            <a:endParaRPr b="0" sz="3000">
              <a:solidFill>
                <a:schemeClr val="accent5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51" name="Google Shape;951;p10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52" name="Google Shape;952;p101"/>
          <p:cNvSpPr txBox="1"/>
          <p:nvPr/>
        </p:nvSpPr>
        <p:spPr>
          <a:xfrm>
            <a:off x="628950" y="15600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Decide whether each statement is true or false.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3" name="Google Shape;953;p101"/>
          <p:cNvSpPr txBox="1"/>
          <p:nvPr/>
        </p:nvSpPr>
        <p:spPr>
          <a:xfrm>
            <a:off x="6023800" y="14887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prepared to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4" name="Google Shape;954;p101"/>
          <p:cNvSpPr/>
          <p:nvPr/>
        </p:nvSpPr>
        <p:spPr>
          <a:xfrm>
            <a:off x="3927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101"/>
          <p:cNvSpPr/>
          <p:nvPr/>
        </p:nvSpPr>
        <p:spPr>
          <a:xfrm>
            <a:off x="57153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6" name="Google Shape;95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8363" y="2619050"/>
            <a:ext cx="4867275" cy="914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02"/>
          <p:cNvSpPr/>
          <p:nvPr/>
        </p:nvSpPr>
        <p:spPr>
          <a:xfrm>
            <a:off x="62475" y="1030775"/>
            <a:ext cx="3717036" cy="2103246"/>
          </a:xfrm>
          <a:prstGeom prst="irregularSeal2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102"/>
          <p:cNvSpPr txBox="1"/>
          <p:nvPr>
            <p:ph type="ctrTitle"/>
          </p:nvPr>
        </p:nvSpPr>
        <p:spPr>
          <a:xfrm>
            <a:off x="453500" y="4997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Add Two-digit Numbers and Tens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63" name="Google Shape;963;p10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64" name="Google Shape;964;p102"/>
          <p:cNvSpPr txBox="1"/>
          <p:nvPr/>
        </p:nvSpPr>
        <p:spPr>
          <a:xfrm rot="-961271">
            <a:off x="640897" y="1665929"/>
            <a:ext cx="2212015" cy="3957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Hepta Slab"/>
                <a:ea typeface="Hepta Slab"/>
                <a:cs typeface="Hepta Slab"/>
                <a:sym typeface="Hepta Slab"/>
              </a:rPr>
              <a:t>Find the value that makes each equation true</a:t>
            </a:r>
            <a:endParaRPr b="1" sz="1700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965" name="Google Shape;96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3255" y="1240321"/>
            <a:ext cx="2057400" cy="590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66" name="Google Shape;966;p102"/>
          <p:cNvSpPr txBox="1"/>
          <p:nvPr/>
        </p:nvSpPr>
        <p:spPr>
          <a:xfrm>
            <a:off x="2228600" y="3984175"/>
            <a:ext cx="59973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Show your thinking using drawings, numbers, or words. 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967" name="Google Shape;967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3243" y="2002746"/>
            <a:ext cx="2143125" cy="695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8" name="Google Shape;968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7800" y="2922020"/>
            <a:ext cx="2362200" cy="838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9" name="Google Shape;969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2400" y="1261146"/>
            <a:ext cx="2162175" cy="885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0" name="Google Shape;970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42400" y="2299371"/>
            <a:ext cx="2286000" cy="857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03"/>
          <p:cNvSpPr txBox="1"/>
          <p:nvPr>
            <p:ph type="ctrTitle"/>
          </p:nvPr>
        </p:nvSpPr>
        <p:spPr>
          <a:xfrm>
            <a:off x="508775" y="326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The Missing Digit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76" name="Google Shape;976;p10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977" name="Google Shape;97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8425" y="1052950"/>
            <a:ext cx="5886450" cy="3419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04"/>
          <p:cNvSpPr txBox="1"/>
          <p:nvPr>
            <p:ph type="ctrTitle"/>
          </p:nvPr>
        </p:nvSpPr>
        <p:spPr>
          <a:xfrm>
            <a:off x="508775" y="3262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The Missing Digit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983" name="Google Shape;983;p10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984" name="Google Shape;98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238" y="1302800"/>
            <a:ext cx="6467475" cy="2781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05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90" name="Google Shape;990;p105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91" name="Google Shape;991;p105"/>
          <p:cNvSpPr txBox="1"/>
          <p:nvPr/>
        </p:nvSpPr>
        <p:spPr>
          <a:xfrm>
            <a:off x="1260450" y="3815575"/>
            <a:ext cx="66231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92" name="Google Shape;992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401" y="2470475"/>
            <a:ext cx="2264814" cy="2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105"/>
          <p:cNvSpPr/>
          <p:nvPr/>
        </p:nvSpPr>
        <p:spPr>
          <a:xfrm flipH="1">
            <a:off x="1351631" y="772875"/>
            <a:ext cx="2729844" cy="2334017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105"/>
          <p:cNvSpPr txBox="1"/>
          <p:nvPr/>
        </p:nvSpPr>
        <p:spPr>
          <a:xfrm>
            <a:off x="1765550" y="1046250"/>
            <a:ext cx="19827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Livvic"/>
                <a:ea typeface="Livvic"/>
                <a:cs typeface="Livvic"/>
                <a:sym typeface="Livvic"/>
              </a:rPr>
              <a:t>What would you tell a friend to help them quickly add tens to a two-digit number?</a:t>
            </a:r>
            <a:endParaRPr sz="16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06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11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00" name="Google Shape;1000;p106"/>
          <p:cNvSpPr txBox="1"/>
          <p:nvPr/>
        </p:nvSpPr>
        <p:spPr>
          <a:xfrm>
            <a:off x="715075" y="587525"/>
            <a:ext cx="76398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that two-digit numbers are made up of tens and ones.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We represented two-digit numbers in many different ways.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We added tens to two-digit numbers to tens.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1" name="Google Shape;100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025" y="1738800"/>
            <a:ext cx="3106549" cy="22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106"/>
          <p:cNvSpPr txBox="1"/>
          <p:nvPr/>
        </p:nvSpPr>
        <p:spPr>
          <a:xfrm>
            <a:off x="4091875" y="2415550"/>
            <a:ext cx="4779000" cy="26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We mentally added and subtracted 10 from two-digit numbers.</a:t>
            </a:r>
            <a:r>
              <a:rPr lang="en"/>
              <a:t> </a:t>
            </a:r>
            <a:endParaRPr/>
          </a:p>
        </p:txBody>
      </p:sp>
      <p:pic>
        <p:nvPicPr>
          <p:cNvPr id="1003" name="Google Shape;1003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8174" y="3002400"/>
            <a:ext cx="1647825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07"/>
          <p:cNvSpPr txBox="1"/>
          <p:nvPr>
            <p:ph type="ctrTitle"/>
          </p:nvPr>
        </p:nvSpPr>
        <p:spPr>
          <a:xfrm>
            <a:off x="1418275" y="1865950"/>
            <a:ext cx="61107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Mentally Add and Subtract Tens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09" name="Google Shape;1009;p107"/>
          <p:cNvSpPr txBox="1"/>
          <p:nvPr/>
        </p:nvSpPr>
        <p:spPr>
          <a:xfrm>
            <a:off x="2970300" y="26113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add and subtract tens in our heads.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0" name="Google Shape;1010;p107"/>
          <p:cNvSpPr/>
          <p:nvPr/>
        </p:nvSpPr>
        <p:spPr>
          <a:xfrm>
            <a:off x="2543702" y="2611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107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1.NBT.B.3, 1.NBT.C.5,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2" name="Google Shape;1012;p107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12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108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108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19" name="Google Shape;1019;p10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20" name="Google Shape;1020;p108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21" name="Google Shape;102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276" y="2226500"/>
            <a:ext cx="2762250" cy="933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09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109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28" name="Google Shape;1028;p10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29" name="Google Shape;1029;p109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30" name="Google Shape;103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6901" y="2236925"/>
            <a:ext cx="2505075" cy="971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1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11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37" name="Google Shape;1037;p11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38" name="Google Shape;1038;p11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39" name="Google Shape;1039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276" y="2247350"/>
            <a:ext cx="2600325" cy="971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11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111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46" name="Google Shape;1046;p11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47" name="Google Shape;1047;p111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048" name="Google Shape;1048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4826" y="2070475"/>
            <a:ext cx="2581275" cy="1047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12"/>
          <p:cNvSpPr/>
          <p:nvPr/>
        </p:nvSpPr>
        <p:spPr>
          <a:xfrm>
            <a:off x="270700" y="843375"/>
            <a:ext cx="2998620" cy="12286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12"/>
          <p:cNvSpPr txBox="1"/>
          <p:nvPr>
            <p:ph type="ctrTitle"/>
          </p:nvPr>
        </p:nvSpPr>
        <p:spPr>
          <a:xfrm>
            <a:off x="1076675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and Subtract 10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55" name="Google Shape;1055;p11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56" name="Google Shape;1056;p112"/>
          <p:cNvSpPr txBox="1"/>
          <p:nvPr/>
        </p:nvSpPr>
        <p:spPr>
          <a:xfrm>
            <a:off x="593475" y="992500"/>
            <a:ext cx="24363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1: Find the value that makes each equation true. Then tell what you notice.</a:t>
            </a:r>
            <a:endParaRPr/>
          </a:p>
        </p:txBody>
      </p:sp>
      <p:pic>
        <p:nvPicPr>
          <p:cNvPr id="1057" name="Google Shape;1057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125" y="2203550"/>
            <a:ext cx="1490915" cy="905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8" name="Google Shape;1058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1599" y="3291450"/>
            <a:ext cx="1588450" cy="1185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9" name="Google Shape;1059;p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3600" y="2264950"/>
            <a:ext cx="1671958" cy="1026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0" name="Google Shape;1060;p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5348" y="3371025"/>
            <a:ext cx="1588450" cy="102649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1" name="Google Shape;1061;p1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6383" y="1729675"/>
            <a:ext cx="3076575" cy="2514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13"/>
          <p:cNvSpPr/>
          <p:nvPr/>
        </p:nvSpPr>
        <p:spPr>
          <a:xfrm>
            <a:off x="270700" y="792750"/>
            <a:ext cx="3644244" cy="12286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113"/>
          <p:cNvSpPr txBox="1"/>
          <p:nvPr>
            <p:ph type="ctrTitle"/>
          </p:nvPr>
        </p:nvSpPr>
        <p:spPr>
          <a:xfrm>
            <a:off x="1055850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and Subtract 10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68" name="Google Shape;1068;p11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69" name="Google Shape;1069;p113"/>
          <p:cNvSpPr txBox="1"/>
          <p:nvPr/>
        </p:nvSpPr>
        <p:spPr>
          <a:xfrm>
            <a:off x="583075" y="930025"/>
            <a:ext cx="29256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Part 2: Find the value that makes each equation true. After each set of equations, tell what pattern you notice.</a:t>
            </a:r>
            <a:endParaRPr sz="1300"/>
          </a:p>
        </p:txBody>
      </p:sp>
      <p:pic>
        <p:nvPicPr>
          <p:cNvPr id="1070" name="Google Shape;1070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850" y="2112971"/>
            <a:ext cx="2962275" cy="2228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1" name="Google Shape;107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1449" y="2052179"/>
            <a:ext cx="2859275" cy="235042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14"/>
          <p:cNvSpPr/>
          <p:nvPr/>
        </p:nvSpPr>
        <p:spPr>
          <a:xfrm>
            <a:off x="270700" y="792750"/>
            <a:ext cx="3644244" cy="12286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114"/>
          <p:cNvSpPr txBox="1"/>
          <p:nvPr>
            <p:ph type="ctrTitle"/>
          </p:nvPr>
        </p:nvSpPr>
        <p:spPr>
          <a:xfrm>
            <a:off x="1055850" y="3210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Add and Subtract 10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078" name="Google Shape;1078;p11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79" name="Google Shape;1079;p114"/>
          <p:cNvSpPr txBox="1"/>
          <p:nvPr/>
        </p:nvSpPr>
        <p:spPr>
          <a:xfrm>
            <a:off x="583075" y="930025"/>
            <a:ext cx="29256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Part 2: Find the value that makes each equation true. After each set of equations, tell what pattern you notice.</a:t>
            </a:r>
            <a:endParaRPr sz="1300"/>
          </a:p>
        </p:txBody>
      </p:sp>
      <p:pic>
        <p:nvPicPr>
          <p:cNvPr id="1080" name="Google Shape;1080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4738" y="1835733"/>
            <a:ext cx="2714625" cy="2371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15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86" name="Google Shape;1086;p115"/>
          <p:cNvSpPr txBox="1"/>
          <p:nvPr/>
        </p:nvSpPr>
        <p:spPr>
          <a:xfrm>
            <a:off x="7584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087" name="Google Shape;1087;p115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088" name="Google Shape;108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0922" y="3333800"/>
            <a:ext cx="1582150" cy="13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115"/>
          <p:cNvSpPr/>
          <p:nvPr/>
        </p:nvSpPr>
        <p:spPr>
          <a:xfrm flipH="1">
            <a:off x="853557" y="2085775"/>
            <a:ext cx="2513693" cy="167680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115"/>
          <p:cNvSpPr txBox="1"/>
          <p:nvPr/>
        </p:nvSpPr>
        <p:spPr>
          <a:xfrm>
            <a:off x="1152725" y="2308600"/>
            <a:ext cx="19188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What statements can you make about these two numbers?</a:t>
            </a:r>
            <a:endParaRPr sz="1000"/>
          </a:p>
        </p:txBody>
      </p:sp>
      <p:pic>
        <p:nvPicPr>
          <p:cNvPr id="1091" name="Google Shape;1091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760" y="818750"/>
            <a:ext cx="2284739" cy="879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2" name="Google Shape;1092;p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7975" y="1231725"/>
            <a:ext cx="2293950" cy="808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3" name="Google Shape;1093;p115"/>
          <p:cNvSpPr/>
          <p:nvPr/>
        </p:nvSpPr>
        <p:spPr>
          <a:xfrm>
            <a:off x="5507982" y="2308600"/>
            <a:ext cx="2513693" cy="1676809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115"/>
          <p:cNvSpPr txBox="1"/>
          <p:nvPr/>
        </p:nvSpPr>
        <p:spPr>
          <a:xfrm flipH="1">
            <a:off x="5803707" y="2531425"/>
            <a:ext cx="19188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Hepta Slab"/>
                <a:ea typeface="Hepta Slab"/>
                <a:cs typeface="Hepta Slab"/>
                <a:sym typeface="Hepta Slab"/>
              </a:rPr>
              <a:t>What statements can you make about these two numbers</a:t>
            </a:r>
            <a:endParaRPr sz="100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16"/>
          <p:cNvSpPr txBox="1"/>
          <p:nvPr>
            <p:ph type="ctrTitle"/>
          </p:nvPr>
        </p:nvSpPr>
        <p:spPr>
          <a:xfrm>
            <a:off x="577925" y="1951200"/>
            <a:ext cx="8055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2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00" name="Google Shape;1100;p116"/>
          <p:cNvSpPr txBox="1"/>
          <p:nvPr/>
        </p:nvSpPr>
        <p:spPr>
          <a:xfrm>
            <a:off x="3832625" y="2611325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work in centers.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01" name="Google Shape;1101;p116"/>
          <p:cNvSpPr/>
          <p:nvPr/>
        </p:nvSpPr>
        <p:spPr>
          <a:xfrm>
            <a:off x="3278477" y="26113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116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1.NBT.C.4, 1.NBT.C.6, 1.OA.C.6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03" name="Google Shape;1103;p116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13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117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117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10" name="Google Shape;1110;p11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11" name="Google Shape;1111;p117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12" name="Google Shape;1112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9376" y="2257750"/>
            <a:ext cx="2200275" cy="990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18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118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19" name="Google Shape;1119;p11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20" name="Google Shape;1120;p118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21" name="Google Shape;1121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976" y="2203825"/>
            <a:ext cx="2057400" cy="914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119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119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28" name="Google Shape;1128;p11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29" name="Google Shape;1129;p119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30" name="Google Shape;1130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276" y="2278600"/>
            <a:ext cx="2314575" cy="895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2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12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and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37" name="Google Shape;1137;p12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38" name="Google Shape;1138;p12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139" name="Google Shape;1139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1026" y="2039125"/>
            <a:ext cx="2057400" cy="914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21"/>
          <p:cNvSpPr txBox="1"/>
          <p:nvPr>
            <p:ph type="ctrTitle"/>
          </p:nvPr>
        </p:nvSpPr>
        <p:spPr>
          <a:xfrm>
            <a:off x="449225" y="5830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Write Numbers, </a:t>
            </a:r>
            <a:endParaRPr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Numbers to 99 by 1 and 10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45" name="Google Shape;1145;p12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46" name="Google Shape;1146;p121"/>
          <p:cNvSpPr txBox="1"/>
          <p:nvPr/>
        </p:nvSpPr>
        <p:spPr>
          <a:xfrm>
            <a:off x="1548800" y="1722225"/>
            <a:ext cx="16644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47" name="Google Shape;1147;p121"/>
          <p:cNvSpPr txBox="1"/>
          <p:nvPr/>
        </p:nvSpPr>
        <p:spPr>
          <a:xfrm>
            <a:off x="697600" y="1197375"/>
            <a:ext cx="76320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We are going to play Write Numbers again, but this time you are going to write the numbers for counting forward or backwards by 1 or 10. First, Partner A will take 2 number cards and make a two-digit number.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48" name="Google Shape;1148;p121"/>
          <p:cNvSpPr txBox="1"/>
          <p:nvPr/>
        </p:nvSpPr>
        <p:spPr>
          <a:xfrm>
            <a:off x="2571750" y="3373475"/>
            <a:ext cx="5997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9" name="Google Shape;1149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575" y="2719950"/>
            <a:ext cx="937500" cy="7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7788" y="2717984"/>
            <a:ext cx="937500" cy="769589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121"/>
          <p:cNvSpPr txBox="1"/>
          <p:nvPr/>
        </p:nvSpPr>
        <p:spPr>
          <a:xfrm>
            <a:off x="3665000" y="2259400"/>
            <a:ext cx="4977000" cy="22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Let’s say the number I made out loud. Each partner writes the number in the top box of a column.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Partner A also spins the spinner to know which direction to count and what numbers to count by.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shows count forward by 10.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Each partner independently fills in the column with the numbers you say when you count forward by 10.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Once both partners have written all the numbers, compare your numbers. Say them out loud together.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122"/>
          <p:cNvSpPr txBox="1"/>
          <p:nvPr>
            <p:ph type="ctrTitle"/>
          </p:nvPr>
        </p:nvSpPr>
        <p:spPr>
          <a:xfrm>
            <a:off x="765225" y="473900"/>
            <a:ext cx="7772400" cy="63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 Choice Time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57" name="Google Shape;1157;p12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158" name="Google Shape;1158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813" y="2229475"/>
            <a:ext cx="3414875" cy="1872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9" name="Google Shape;1159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2650" y="2203450"/>
            <a:ext cx="2250900" cy="1924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0" name="Google Shape;1160;p122"/>
          <p:cNvSpPr txBox="1"/>
          <p:nvPr/>
        </p:nvSpPr>
        <p:spPr>
          <a:xfrm>
            <a:off x="531000" y="1499325"/>
            <a:ext cx="37794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veat Brush"/>
                <a:ea typeface="Caveat Brush"/>
                <a:cs typeface="Caveat Brush"/>
                <a:sym typeface="Caveat Brush"/>
              </a:rPr>
              <a:t>Counting Collections </a:t>
            </a:r>
            <a:endParaRPr sz="21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61" name="Google Shape;1161;p122"/>
          <p:cNvSpPr txBox="1"/>
          <p:nvPr/>
        </p:nvSpPr>
        <p:spPr>
          <a:xfrm>
            <a:off x="4931500" y="1499325"/>
            <a:ext cx="37794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veat Brush"/>
                <a:ea typeface="Caveat Brush"/>
                <a:cs typeface="Caveat Brush"/>
                <a:sym typeface="Caveat Brush"/>
              </a:rPr>
              <a:t>Make the Number </a:t>
            </a:r>
            <a:endParaRPr sz="21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23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67" name="Google Shape;1167;p123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168" name="Google Shape;1168;p123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169" name="Google Shape;1169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0550" y="2674276"/>
            <a:ext cx="2091375" cy="18504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0" name="Google Shape;1170;p123"/>
          <p:cNvGrpSpPr/>
          <p:nvPr/>
        </p:nvGrpSpPr>
        <p:grpSpPr>
          <a:xfrm>
            <a:off x="1239061" y="1347405"/>
            <a:ext cx="3935864" cy="2040281"/>
            <a:chOff x="994067" y="1577524"/>
            <a:chExt cx="1757082" cy="2040281"/>
          </a:xfrm>
        </p:grpSpPr>
        <p:sp>
          <p:nvSpPr>
            <p:cNvPr id="1171" name="Google Shape;1171;p123"/>
            <p:cNvSpPr/>
            <p:nvPr/>
          </p:nvSpPr>
          <p:spPr>
            <a:xfrm flipH="1">
              <a:off x="994067" y="1577524"/>
              <a:ext cx="1757082" cy="2040281"/>
            </a:xfrm>
            <a:custGeom>
              <a:rect b="b" l="l" r="r" t="t"/>
              <a:pathLst>
                <a:path extrusionOk="0" h="15403" w="16717">
                  <a:moveTo>
                    <a:pt x="9149" y="511"/>
                  </a:moveTo>
                  <a:lnTo>
                    <a:pt x="9587" y="560"/>
                  </a:lnTo>
                  <a:lnTo>
                    <a:pt x="10025" y="608"/>
                  </a:lnTo>
                  <a:lnTo>
                    <a:pt x="10439" y="681"/>
                  </a:lnTo>
                  <a:lnTo>
                    <a:pt x="10877" y="779"/>
                  </a:lnTo>
                  <a:lnTo>
                    <a:pt x="11290" y="900"/>
                  </a:lnTo>
                  <a:lnTo>
                    <a:pt x="11704" y="1046"/>
                  </a:lnTo>
                  <a:lnTo>
                    <a:pt x="12093" y="1217"/>
                  </a:lnTo>
                  <a:lnTo>
                    <a:pt x="12483" y="1411"/>
                  </a:lnTo>
                  <a:lnTo>
                    <a:pt x="12994" y="1703"/>
                  </a:lnTo>
                  <a:lnTo>
                    <a:pt x="13505" y="2020"/>
                  </a:lnTo>
                  <a:lnTo>
                    <a:pt x="13967" y="2360"/>
                  </a:lnTo>
                  <a:lnTo>
                    <a:pt x="14210" y="2555"/>
                  </a:lnTo>
                  <a:lnTo>
                    <a:pt x="14405" y="2750"/>
                  </a:lnTo>
                  <a:lnTo>
                    <a:pt x="14332" y="2871"/>
                  </a:lnTo>
                  <a:lnTo>
                    <a:pt x="14308" y="3017"/>
                  </a:lnTo>
                  <a:lnTo>
                    <a:pt x="14308" y="3066"/>
                  </a:lnTo>
                  <a:lnTo>
                    <a:pt x="14332" y="3090"/>
                  </a:lnTo>
                  <a:lnTo>
                    <a:pt x="14405" y="3139"/>
                  </a:lnTo>
                  <a:lnTo>
                    <a:pt x="14478" y="3139"/>
                  </a:lnTo>
                  <a:lnTo>
                    <a:pt x="14551" y="3090"/>
                  </a:lnTo>
                  <a:lnTo>
                    <a:pt x="14624" y="2993"/>
                  </a:lnTo>
                  <a:lnTo>
                    <a:pt x="14867" y="3285"/>
                  </a:lnTo>
                  <a:lnTo>
                    <a:pt x="14770" y="3358"/>
                  </a:lnTo>
                  <a:lnTo>
                    <a:pt x="14697" y="3431"/>
                  </a:lnTo>
                  <a:lnTo>
                    <a:pt x="14600" y="3601"/>
                  </a:lnTo>
                  <a:lnTo>
                    <a:pt x="14575" y="3674"/>
                  </a:lnTo>
                  <a:lnTo>
                    <a:pt x="14575" y="3723"/>
                  </a:lnTo>
                  <a:lnTo>
                    <a:pt x="14575" y="3772"/>
                  </a:lnTo>
                  <a:lnTo>
                    <a:pt x="14600" y="3796"/>
                  </a:lnTo>
                  <a:lnTo>
                    <a:pt x="14648" y="3796"/>
                  </a:lnTo>
                  <a:lnTo>
                    <a:pt x="14721" y="3772"/>
                  </a:lnTo>
                  <a:lnTo>
                    <a:pt x="14867" y="3699"/>
                  </a:lnTo>
                  <a:lnTo>
                    <a:pt x="15086" y="3601"/>
                  </a:lnTo>
                  <a:lnTo>
                    <a:pt x="15208" y="3820"/>
                  </a:lnTo>
                  <a:lnTo>
                    <a:pt x="15305" y="4064"/>
                  </a:lnTo>
                  <a:lnTo>
                    <a:pt x="15111" y="4137"/>
                  </a:lnTo>
                  <a:lnTo>
                    <a:pt x="15013" y="4185"/>
                  </a:lnTo>
                  <a:lnTo>
                    <a:pt x="14916" y="4234"/>
                  </a:lnTo>
                  <a:lnTo>
                    <a:pt x="14892" y="4307"/>
                  </a:lnTo>
                  <a:lnTo>
                    <a:pt x="14892" y="4380"/>
                  </a:lnTo>
                  <a:lnTo>
                    <a:pt x="14940" y="4429"/>
                  </a:lnTo>
                  <a:lnTo>
                    <a:pt x="15013" y="4453"/>
                  </a:lnTo>
                  <a:lnTo>
                    <a:pt x="15135" y="4453"/>
                  </a:lnTo>
                  <a:lnTo>
                    <a:pt x="15232" y="4429"/>
                  </a:lnTo>
                  <a:lnTo>
                    <a:pt x="15427" y="4380"/>
                  </a:lnTo>
                  <a:lnTo>
                    <a:pt x="15573" y="4915"/>
                  </a:lnTo>
                  <a:lnTo>
                    <a:pt x="15403" y="4964"/>
                  </a:lnTo>
                  <a:lnTo>
                    <a:pt x="15232" y="5061"/>
                  </a:lnTo>
                  <a:lnTo>
                    <a:pt x="15086" y="5183"/>
                  </a:lnTo>
                  <a:lnTo>
                    <a:pt x="15038" y="5256"/>
                  </a:lnTo>
                  <a:lnTo>
                    <a:pt x="15013" y="5329"/>
                  </a:lnTo>
                  <a:lnTo>
                    <a:pt x="15013" y="5378"/>
                  </a:lnTo>
                  <a:lnTo>
                    <a:pt x="15038" y="5402"/>
                  </a:lnTo>
                  <a:lnTo>
                    <a:pt x="15062" y="5426"/>
                  </a:lnTo>
                  <a:lnTo>
                    <a:pt x="15111" y="5451"/>
                  </a:lnTo>
                  <a:lnTo>
                    <a:pt x="15208" y="5451"/>
                  </a:lnTo>
                  <a:lnTo>
                    <a:pt x="15305" y="5426"/>
                  </a:lnTo>
                  <a:lnTo>
                    <a:pt x="15476" y="5353"/>
                  </a:lnTo>
                  <a:lnTo>
                    <a:pt x="15695" y="5305"/>
                  </a:lnTo>
                  <a:lnTo>
                    <a:pt x="15792" y="5743"/>
                  </a:lnTo>
                  <a:lnTo>
                    <a:pt x="15622" y="5816"/>
                  </a:lnTo>
                  <a:lnTo>
                    <a:pt x="15451" y="5864"/>
                  </a:lnTo>
                  <a:lnTo>
                    <a:pt x="15305" y="5937"/>
                  </a:lnTo>
                  <a:lnTo>
                    <a:pt x="15159" y="6035"/>
                  </a:lnTo>
                  <a:lnTo>
                    <a:pt x="15013" y="6132"/>
                  </a:lnTo>
                  <a:lnTo>
                    <a:pt x="15013" y="6181"/>
                  </a:lnTo>
                  <a:lnTo>
                    <a:pt x="15013" y="6205"/>
                  </a:lnTo>
                  <a:lnTo>
                    <a:pt x="15038" y="6229"/>
                  </a:lnTo>
                  <a:lnTo>
                    <a:pt x="15403" y="6229"/>
                  </a:lnTo>
                  <a:lnTo>
                    <a:pt x="15719" y="6181"/>
                  </a:lnTo>
                  <a:lnTo>
                    <a:pt x="15914" y="6156"/>
                  </a:lnTo>
                  <a:lnTo>
                    <a:pt x="16035" y="6594"/>
                  </a:lnTo>
                  <a:lnTo>
                    <a:pt x="15768" y="6691"/>
                  </a:lnTo>
                  <a:lnTo>
                    <a:pt x="15549" y="6764"/>
                  </a:lnTo>
                  <a:lnTo>
                    <a:pt x="15184" y="6910"/>
                  </a:lnTo>
                  <a:lnTo>
                    <a:pt x="15135" y="6935"/>
                  </a:lnTo>
                  <a:lnTo>
                    <a:pt x="15062" y="6983"/>
                  </a:lnTo>
                  <a:lnTo>
                    <a:pt x="15038" y="7032"/>
                  </a:lnTo>
                  <a:lnTo>
                    <a:pt x="15013" y="7081"/>
                  </a:lnTo>
                  <a:lnTo>
                    <a:pt x="15038" y="7056"/>
                  </a:lnTo>
                  <a:lnTo>
                    <a:pt x="15013" y="7105"/>
                  </a:lnTo>
                  <a:lnTo>
                    <a:pt x="15013" y="7129"/>
                  </a:lnTo>
                  <a:lnTo>
                    <a:pt x="15038" y="7154"/>
                  </a:lnTo>
                  <a:lnTo>
                    <a:pt x="15086" y="7202"/>
                  </a:lnTo>
                  <a:lnTo>
                    <a:pt x="15208" y="7227"/>
                  </a:lnTo>
                  <a:lnTo>
                    <a:pt x="15403" y="7227"/>
                  </a:lnTo>
                  <a:lnTo>
                    <a:pt x="15622" y="7178"/>
                  </a:lnTo>
                  <a:lnTo>
                    <a:pt x="15841" y="7129"/>
                  </a:lnTo>
                  <a:lnTo>
                    <a:pt x="16108" y="7056"/>
                  </a:lnTo>
                  <a:lnTo>
                    <a:pt x="16108" y="7397"/>
                  </a:lnTo>
                  <a:lnTo>
                    <a:pt x="16108" y="7713"/>
                  </a:lnTo>
                  <a:lnTo>
                    <a:pt x="16035" y="7713"/>
                  </a:lnTo>
                  <a:lnTo>
                    <a:pt x="15670" y="7762"/>
                  </a:lnTo>
                  <a:lnTo>
                    <a:pt x="15330" y="7786"/>
                  </a:lnTo>
                  <a:lnTo>
                    <a:pt x="14965" y="7835"/>
                  </a:lnTo>
                  <a:lnTo>
                    <a:pt x="14600" y="7932"/>
                  </a:lnTo>
                  <a:lnTo>
                    <a:pt x="14575" y="7957"/>
                  </a:lnTo>
                  <a:lnTo>
                    <a:pt x="14575" y="7981"/>
                  </a:lnTo>
                  <a:lnTo>
                    <a:pt x="14575" y="8005"/>
                  </a:lnTo>
                  <a:lnTo>
                    <a:pt x="14600" y="8030"/>
                  </a:lnTo>
                  <a:lnTo>
                    <a:pt x="15330" y="8151"/>
                  </a:lnTo>
                  <a:lnTo>
                    <a:pt x="15500" y="8176"/>
                  </a:lnTo>
                  <a:lnTo>
                    <a:pt x="15695" y="8200"/>
                  </a:lnTo>
                  <a:lnTo>
                    <a:pt x="15865" y="8176"/>
                  </a:lnTo>
                  <a:lnTo>
                    <a:pt x="16035" y="8127"/>
                  </a:lnTo>
                  <a:lnTo>
                    <a:pt x="16035" y="8176"/>
                  </a:lnTo>
                  <a:lnTo>
                    <a:pt x="15938" y="8565"/>
                  </a:lnTo>
                  <a:lnTo>
                    <a:pt x="15816" y="8930"/>
                  </a:lnTo>
                  <a:lnTo>
                    <a:pt x="15524" y="8881"/>
                  </a:lnTo>
                  <a:lnTo>
                    <a:pt x="15232" y="8833"/>
                  </a:lnTo>
                  <a:lnTo>
                    <a:pt x="15013" y="8784"/>
                  </a:lnTo>
                  <a:lnTo>
                    <a:pt x="14794" y="8760"/>
                  </a:lnTo>
                  <a:lnTo>
                    <a:pt x="14332" y="8784"/>
                  </a:lnTo>
                  <a:lnTo>
                    <a:pt x="14308" y="8784"/>
                  </a:lnTo>
                  <a:lnTo>
                    <a:pt x="14308" y="8808"/>
                  </a:lnTo>
                  <a:lnTo>
                    <a:pt x="14308" y="8833"/>
                  </a:lnTo>
                  <a:lnTo>
                    <a:pt x="14332" y="8833"/>
                  </a:lnTo>
                  <a:lnTo>
                    <a:pt x="14478" y="8881"/>
                  </a:lnTo>
                  <a:lnTo>
                    <a:pt x="14624" y="8954"/>
                  </a:lnTo>
                  <a:lnTo>
                    <a:pt x="14965" y="9125"/>
                  </a:lnTo>
                  <a:lnTo>
                    <a:pt x="15281" y="9271"/>
                  </a:lnTo>
                  <a:lnTo>
                    <a:pt x="15451" y="9319"/>
                  </a:lnTo>
                  <a:lnTo>
                    <a:pt x="15622" y="9368"/>
                  </a:lnTo>
                  <a:lnTo>
                    <a:pt x="15500" y="9636"/>
                  </a:lnTo>
                  <a:lnTo>
                    <a:pt x="15354" y="9903"/>
                  </a:lnTo>
                  <a:lnTo>
                    <a:pt x="15135" y="9782"/>
                  </a:lnTo>
                  <a:lnTo>
                    <a:pt x="14916" y="9684"/>
                  </a:lnTo>
                  <a:lnTo>
                    <a:pt x="14429" y="9563"/>
                  </a:lnTo>
                  <a:lnTo>
                    <a:pt x="14210" y="9490"/>
                  </a:lnTo>
                  <a:lnTo>
                    <a:pt x="13943" y="9441"/>
                  </a:lnTo>
                  <a:lnTo>
                    <a:pt x="13699" y="9417"/>
                  </a:lnTo>
                  <a:lnTo>
                    <a:pt x="13553" y="9417"/>
                  </a:lnTo>
                  <a:lnTo>
                    <a:pt x="13456" y="9465"/>
                  </a:lnTo>
                  <a:lnTo>
                    <a:pt x="13432" y="9490"/>
                  </a:lnTo>
                  <a:lnTo>
                    <a:pt x="13432" y="9514"/>
                  </a:lnTo>
                  <a:lnTo>
                    <a:pt x="13578" y="9636"/>
                  </a:lnTo>
                  <a:lnTo>
                    <a:pt x="13772" y="9733"/>
                  </a:lnTo>
                  <a:lnTo>
                    <a:pt x="14137" y="9855"/>
                  </a:lnTo>
                  <a:lnTo>
                    <a:pt x="14648" y="10049"/>
                  </a:lnTo>
                  <a:lnTo>
                    <a:pt x="14892" y="10147"/>
                  </a:lnTo>
                  <a:lnTo>
                    <a:pt x="15135" y="10244"/>
                  </a:lnTo>
                  <a:lnTo>
                    <a:pt x="14794" y="10706"/>
                  </a:lnTo>
                  <a:lnTo>
                    <a:pt x="14721" y="10658"/>
                  </a:lnTo>
                  <a:lnTo>
                    <a:pt x="14624" y="10633"/>
                  </a:lnTo>
                  <a:lnTo>
                    <a:pt x="14405" y="10560"/>
                  </a:lnTo>
                  <a:lnTo>
                    <a:pt x="13991" y="10512"/>
                  </a:lnTo>
                  <a:lnTo>
                    <a:pt x="13772" y="10439"/>
                  </a:lnTo>
                  <a:lnTo>
                    <a:pt x="13505" y="10366"/>
                  </a:lnTo>
                  <a:lnTo>
                    <a:pt x="13359" y="10341"/>
                  </a:lnTo>
                  <a:lnTo>
                    <a:pt x="13213" y="10317"/>
                  </a:lnTo>
                  <a:lnTo>
                    <a:pt x="13115" y="10341"/>
                  </a:lnTo>
                  <a:lnTo>
                    <a:pt x="12994" y="10390"/>
                  </a:lnTo>
                  <a:lnTo>
                    <a:pt x="12994" y="10414"/>
                  </a:lnTo>
                  <a:lnTo>
                    <a:pt x="13018" y="10536"/>
                  </a:lnTo>
                  <a:lnTo>
                    <a:pt x="13091" y="10609"/>
                  </a:lnTo>
                  <a:lnTo>
                    <a:pt x="13188" y="10682"/>
                  </a:lnTo>
                  <a:lnTo>
                    <a:pt x="13310" y="10731"/>
                  </a:lnTo>
                  <a:lnTo>
                    <a:pt x="13553" y="10828"/>
                  </a:lnTo>
                  <a:lnTo>
                    <a:pt x="13772" y="10877"/>
                  </a:lnTo>
                  <a:lnTo>
                    <a:pt x="14113" y="10998"/>
                  </a:lnTo>
                  <a:lnTo>
                    <a:pt x="14308" y="11047"/>
                  </a:lnTo>
                  <a:lnTo>
                    <a:pt x="14502" y="11071"/>
                  </a:lnTo>
                  <a:lnTo>
                    <a:pt x="14089" y="11509"/>
                  </a:lnTo>
                  <a:lnTo>
                    <a:pt x="13943" y="11412"/>
                  </a:lnTo>
                  <a:lnTo>
                    <a:pt x="13772" y="11339"/>
                  </a:lnTo>
                  <a:lnTo>
                    <a:pt x="13432" y="11242"/>
                  </a:lnTo>
                  <a:lnTo>
                    <a:pt x="13067" y="11144"/>
                  </a:lnTo>
                  <a:lnTo>
                    <a:pt x="12702" y="11071"/>
                  </a:lnTo>
                  <a:lnTo>
                    <a:pt x="12337" y="11047"/>
                  </a:lnTo>
                  <a:lnTo>
                    <a:pt x="11972" y="11096"/>
                  </a:lnTo>
                  <a:lnTo>
                    <a:pt x="11947" y="11096"/>
                  </a:lnTo>
                  <a:lnTo>
                    <a:pt x="11899" y="11120"/>
                  </a:lnTo>
                  <a:lnTo>
                    <a:pt x="11874" y="11193"/>
                  </a:lnTo>
                  <a:lnTo>
                    <a:pt x="11850" y="11266"/>
                  </a:lnTo>
                  <a:lnTo>
                    <a:pt x="11874" y="11290"/>
                  </a:lnTo>
                  <a:lnTo>
                    <a:pt x="11899" y="11363"/>
                  </a:lnTo>
                  <a:lnTo>
                    <a:pt x="11972" y="11412"/>
                  </a:lnTo>
                  <a:lnTo>
                    <a:pt x="12580" y="11509"/>
                  </a:lnTo>
                  <a:lnTo>
                    <a:pt x="12872" y="11582"/>
                  </a:lnTo>
                  <a:lnTo>
                    <a:pt x="13164" y="11655"/>
                  </a:lnTo>
                  <a:lnTo>
                    <a:pt x="13432" y="11753"/>
                  </a:lnTo>
                  <a:lnTo>
                    <a:pt x="13675" y="11850"/>
                  </a:lnTo>
                  <a:lnTo>
                    <a:pt x="13359" y="12118"/>
                  </a:lnTo>
                  <a:lnTo>
                    <a:pt x="13018" y="12337"/>
                  </a:lnTo>
                  <a:lnTo>
                    <a:pt x="12994" y="12288"/>
                  </a:lnTo>
                  <a:lnTo>
                    <a:pt x="12945" y="12239"/>
                  </a:lnTo>
                  <a:lnTo>
                    <a:pt x="12775" y="12166"/>
                  </a:lnTo>
                  <a:lnTo>
                    <a:pt x="12604" y="12142"/>
                  </a:lnTo>
                  <a:lnTo>
                    <a:pt x="12410" y="12118"/>
                  </a:lnTo>
                  <a:lnTo>
                    <a:pt x="12215" y="12069"/>
                  </a:lnTo>
                  <a:lnTo>
                    <a:pt x="11850" y="11947"/>
                  </a:lnTo>
                  <a:lnTo>
                    <a:pt x="11558" y="11826"/>
                  </a:lnTo>
                  <a:lnTo>
                    <a:pt x="11242" y="11704"/>
                  </a:lnTo>
                  <a:lnTo>
                    <a:pt x="11096" y="11655"/>
                  </a:lnTo>
                  <a:lnTo>
                    <a:pt x="10950" y="11607"/>
                  </a:lnTo>
                  <a:lnTo>
                    <a:pt x="10779" y="11582"/>
                  </a:lnTo>
                  <a:lnTo>
                    <a:pt x="10633" y="11582"/>
                  </a:lnTo>
                  <a:lnTo>
                    <a:pt x="10609" y="11607"/>
                  </a:lnTo>
                  <a:lnTo>
                    <a:pt x="10609" y="11655"/>
                  </a:lnTo>
                  <a:lnTo>
                    <a:pt x="10682" y="11753"/>
                  </a:lnTo>
                  <a:lnTo>
                    <a:pt x="10804" y="11874"/>
                  </a:lnTo>
                  <a:lnTo>
                    <a:pt x="10925" y="11947"/>
                  </a:lnTo>
                  <a:lnTo>
                    <a:pt x="11047" y="12045"/>
                  </a:lnTo>
                  <a:lnTo>
                    <a:pt x="11315" y="12166"/>
                  </a:lnTo>
                  <a:lnTo>
                    <a:pt x="11582" y="12288"/>
                  </a:lnTo>
                  <a:lnTo>
                    <a:pt x="11826" y="12385"/>
                  </a:lnTo>
                  <a:lnTo>
                    <a:pt x="12093" y="12483"/>
                  </a:lnTo>
                  <a:lnTo>
                    <a:pt x="12361" y="12556"/>
                  </a:lnTo>
                  <a:lnTo>
                    <a:pt x="12507" y="12580"/>
                  </a:lnTo>
                  <a:lnTo>
                    <a:pt x="12629" y="12580"/>
                  </a:lnTo>
                  <a:lnTo>
                    <a:pt x="12239" y="12799"/>
                  </a:lnTo>
                  <a:lnTo>
                    <a:pt x="11850" y="12969"/>
                  </a:lnTo>
                  <a:lnTo>
                    <a:pt x="11801" y="12921"/>
                  </a:lnTo>
                  <a:lnTo>
                    <a:pt x="11680" y="12823"/>
                  </a:lnTo>
                  <a:lnTo>
                    <a:pt x="11558" y="12775"/>
                  </a:lnTo>
                  <a:lnTo>
                    <a:pt x="11266" y="12677"/>
                  </a:lnTo>
                  <a:lnTo>
                    <a:pt x="10998" y="12604"/>
                  </a:lnTo>
                  <a:lnTo>
                    <a:pt x="10731" y="12531"/>
                  </a:lnTo>
                  <a:lnTo>
                    <a:pt x="10585" y="12458"/>
                  </a:lnTo>
                  <a:lnTo>
                    <a:pt x="10439" y="12385"/>
                  </a:lnTo>
                  <a:lnTo>
                    <a:pt x="10171" y="12239"/>
                  </a:lnTo>
                  <a:lnTo>
                    <a:pt x="10025" y="12166"/>
                  </a:lnTo>
                  <a:lnTo>
                    <a:pt x="9879" y="12118"/>
                  </a:lnTo>
                  <a:lnTo>
                    <a:pt x="9733" y="12093"/>
                  </a:lnTo>
                  <a:lnTo>
                    <a:pt x="9563" y="12093"/>
                  </a:lnTo>
                  <a:lnTo>
                    <a:pt x="9514" y="12118"/>
                  </a:lnTo>
                  <a:lnTo>
                    <a:pt x="9490" y="12142"/>
                  </a:lnTo>
                  <a:lnTo>
                    <a:pt x="9490" y="12191"/>
                  </a:lnTo>
                  <a:lnTo>
                    <a:pt x="9514" y="12215"/>
                  </a:lnTo>
                  <a:lnTo>
                    <a:pt x="9733" y="12410"/>
                  </a:lnTo>
                  <a:lnTo>
                    <a:pt x="9952" y="12580"/>
                  </a:lnTo>
                  <a:lnTo>
                    <a:pt x="10220" y="12750"/>
                  </a:lnTo>
                  <a:lnTo>
                    <a:pt x="10463" y="12872"/>
                  </a:lnTo>
                  <a:lnTo>
                    <a:pt x="10682" y="12969"/>
                  </a:lnTo>
                  <a:lnTo>
                    <a:pt x="10901" y="13042"/>
                  </a:lnTo>
                  <a:lnTo>
                    <a:pt x="11363" y="13188"/>
                  </a:lnTo>
                  <a:lnTo>
                    <a:pt x="10852" y="13359"/>
                  </a:lnTo>
                  <a:lnTo>
                    <a:pt x="10317" y="13505"/>
                  </a:lnTo>
                  <a:lnTo>
                    <a:pt x="10317" y="13480"/>
                  </a:lnTo>
                  <a:lnTo>
                    <a:pt x="10366" y="13359"/>
                  </a:lnTo>
                  <a:lnTo>
                    <a:pt x="10366" y="13310"/>
                  </a:lnTo>
                  <a:lnTo>
                    <a:pt x="10342" y="13261"/>
                  </a:lnTo>
                  <a:lnTo>
                    <a:pt x="10293" y="13213"/>
                  </a:lnTo>
                  <a:lnTo>
                    <a:pt x="10244" y="13164"/>
                  </a:lnTo>
                  <a:lnTo>
                    <a:pt x="9198" y="12604"/>
                  </a:lnTo>
                  <a:lnTo>
                    <a:pt x="9028" y="12507"/>
                  </a:lnTo>
                  <a:lnTo>
                    <a:pt x="8809" y="12410"/>
                  </a:lnTo>
                  <a:lnTo>
                    <a:pt x="8711" y="12385"/>
                  </a:lnTo>
                  <a:lnTo>
                    <a:pt x="8590" y="12361"/>
                  </a:lnTo>
                  <a:lnTo>
                    <a:pt x="8492" y="12385"/>
                  </a:lnTo>
                  <a:lnTo>
                    <a:pt x="8419" y="12434"/>
                  </a:lnTo>
                  <a:lnTo>
                    <a:pt x="8419" y="12458"/>
                  </a:lnTo>
                  <a:lnTo>
                    <a:pt x="8444" y="12556"/>
                  </a:lnTo>
                  <a:lnTo>
                    <a:pt x="8517" y="12629"/>
                  </a:lnTo>
                  <a:lnTo>
                    <a:pt x="8687" y="12799"/>
                  </a:lnTo>
                  <a:lnTo>
                    <a:pt x="9028" y="13042"/>
                  </a:lnTo>
                  <a:lnTo>
                    <a:pt x="9490" y="13334"/>
                  </a:lnTo>
                  <a:lnTo>
                    <a:pt x="9733" y="13456"/>
                  </a:lnTo>
                  <a:lnTo>
                    <a:pt x="10001" y="13553"/>
                  </a:lnTo>
                  <a:lnTo>
                    <a:pt x="9539" y="13651"/>
                  </a:lnTo>
                  <a:lnTo>
                    <a:pt x="9076" y="13699"/>
                  </a:lnTo>
                  <a:lnTo>
                    <a:pt x="9052" y="13651"/>
                  </a:lnTo>
                  <a:lnTo>
                    <a:pt x="8857" y="13480"/>
                  </a:lnTo>
                  <a:lnTo>
                    <a:pt x="8638" y="13334"/>
                  </a:lnTo>
                  <a:lnTo>
                    <a:pt x="8176" y="13067"/>
                  </a:lnTo>
                  <a:lnTo>
                    <a:pt x="7762" y="12799"/>
                  </a:lnTo>
                  <a:lnTo>
                    <a:pt x="7568" y="12677"/>
                  </a:lnTo>
                  <a:lnTo>
                    <a:pt x="7349" y="12604"/>
                  </a:lnTo>
                  <a:lnTo>
                    <a:pt x="7300" y="12604"/>
                  </a:lnTo>
                  <a:lnTo>
                    <a:pt x="7276" y="12653"/>
                  </a:lnTo>
                  <a:lnTo>
                    <a:pt x="7276" y="12775"/>
                  </a:lnTo>
                  <a:lnTo>
                    <a:pt x="7300" y="12872"/>
                  </a:lnTo>
                  <a:lnTo>
                    <a:pt x="7373" y="12969"/>
                  </a:lnTo>
                  <a:lnTo>
                    <a:pt x="7446" y="13042"/>
                  </a:lnTo>
                  <a:lnTo>
                    <a:pt x="7616" y="13213"/>
                  </a:lnTo>
                  <a:lnTo>
                    <a:pt x="7787" y="13334"/>
                  </a:lnTo>
                  <a:lnTo>
                    <a:pt x="8103" y="13553"/>
                  </a:lnTo>
                  <a:lnTo>
                    <a:pt x="8444" y="13748"/>
                  </a:lnTo>
                  <a:lnTo>
                    <a:pt x="8346" y="13748"/>
                  </a:lnTo>
                  <a:lnTo>
                    <a:pt x="7835" y="13772"/>
                  </a:lnTo>
                  <a:lnTo>
                    <a:pt x="7349" y="13724"/>
                  </a:lnTo>
                  <a:lnTo>
                    <a:pt x="7373" y="13699"/>
                  </a:lnTo>
                  <a:lnTo>
                    <a:pt x="7397" y="13651"/>
                  </a:lnTo>
                  <a:lnTo>
                    <a:pt x="7422" y="13578"/>
                  </a:lnTo>
                  <a:lnTo>
                    <a:pt x="7397" y="13529"/>
                  </a:lnTo>
                  <a:lnTo>
                    <a:pt x="7373" y="13456"/>
                  </a:lnTo>
                  <a:lnTo>
                    <a:pt x="7324" y="13383"/>
                  </a:lnTo>
                  <a:lnTo>
                    <a:pt x="7203" y="13286"/>
                  </a:lnTo>
                  <a:lnTo>
                    <a:pt x="6911" y="13091"/>
                  </a:lnTo>
                  <a:lnTo>
                    <a:pt x="6643" y="12872"/>
                  </a:lnTo>
                  <a:lnTo>
                    <a:pt x="6521" y="12799"/>
                  </a:lnTo>
                  <a:lnTo>
                    <a:pt x="6448" y="12750"/>
                  </a:lnTo>
                  <a:lnTo>
                    <a:pt x="6424" y="12702"/>
                  </a:lnTo>
                  <a:lnTo>
                    <a:pt x="6424" y="12677"/>
                  </a:lnTo>
                  <a:lnTo>
                    <a:pt x="6400" y="12677"/>
                  </a:lnTo>
                  <a:lnTo>
                    <a:pt x="6375" y="12702"/>
                  </a:lnTo>
                  <a:lnTo>
                    <a:pt x="6351" y="12775"/>
                  </a:lnTo>
                  <a:lnTo>
                    <a:pt x="6327" y="12823"/>
                  </a:lnTo>
                  <a:lnTo>
                    <a:pt x="6351" y="12969"/>
                  </a:lnTo>
                  <a:lnTo>
                    <a:pt x="6400" y="13042"/>
                  </a:lnTo>
                  <a:lnTo>
                    <a:pt x="6448" y="13140"/>
                  </a:lnTo>
                  <a:lnTo>
                    <a:pt x="6570" y="13286"/>
                  </a:lnTo>
                  <a:lnTo>
                    <a:pt x="6716" y="13432"/>
                  </a:lnTo>
                  <a:lnTo>
                    <a:pt x="6862" y="13553"/>
                  </a:lnTo>
                  <a:lnTo>
                    <a:pt x="7032" y="13675"/>
                  </a:lnTo>
                  <a:lnTo>
                    <a:pt x="7032" y="13675"/>
                  </a:lnTo>
                  <a:lnTo>
                    <a:pt x="6619" y="13578"/>
                  </a:lnTo>
                  <a:lnTo>
                    <a:pt x="6229" y="13456"/>
                  </a:lnTo>
                  <a:lnTo>
                    <a:pt x="5864" y="13334"/>
                  </a:lnTo>
                  <a:lnTo>
                    <a:pt x="5670" y="13286"/>
                  </a:lnTo>
                  <a:lnTo>
                    <a:pt x="5475" y="13261"/>
                  </a:lnTo>
                  <a:lnTo>
                    <a:pt x="5280" y="13237"/>
                  </a:lnTo>
                  <a:lnTo>
                    <a:pt x="5086" y="13261"/>
                  </a:lnTo>
                  <a:lnTo>
                    <a:pt x="4988" y="13286"/>
                  </a:lnTo>
                  <a:lnTo>
                    <a:pt x="4915" y="13334"/>
                  </a:lnTo>
                  <a:lnTo>
                    <a:pt x="4842" y="13407"/>
                  </a:lnTo>
                  <a:lnTo>
                    <a:pt x="4818" y="13505"/>
                  </a:lnTo>
                  <a:lnTo>
                    <a:pt x="4672" y="13651"/>
                  </a:lnTo>
                  <a:lnTo>
                    <a:pt x="4502" y="13797"/>
                  </a:lnTo>
                  <a:lnTo>
                    <a:pt x="4331" y="13943"/>
                  </a:lnTo>
                  <a:lnTo>
                    <a:pt x="4161" y="14064"/>
                  </a:lnTo>
                  <a:lnTo>
                    <a:pt x="3869" y="14259"/>
                  </a:lnTo>
                  <a:lnTo>
                    <a:pt x="3553" y="14405"/>
                  </a:lnTo>
                  <a:lnTo>
                    <a:pt x="3212" y="14551"/>
                  </a:lnTo>
                  <a:lnTo>
                    <a:pt x="2896" y="14648"/>
                  </a:lnTo>
                  <a:lnTo>
                    <a:pt x="2555" y="14745"/>
                  </a:lnTo>
                  <a:lnTo>
                    <a:pt x="2190" y="14818"/>
                  </a:lnTo>
                  <a:lnTo>
                    <a:pt x="1825" y="14867"/>
                  </a:lnTo>
                  <a:lnTo>
                    <a:pt x="1485" y="14891"/>
                  </a:lnTo>
                  <a:lnTo>
                    <a:pt x="1314" y="14891"/>
                  </a:lnTo>
                  <a:lnTo>
                    <a:pt x="1144" y="14867"/>
                  </a:lnTo>
                  <a:lnTo>
                    <a:pt x="1436" y="14672"/>
                  </a:lnTo>
                  <a:lnTo>
                    <a:pt x="1728" y="14453"/>
                  </a:lnTo>
                  <a:lnTo>
                    <a:pt x="1996" y="14210"/>
                  </a:lnTo>
                  <a:lnTo>
                    <a:pt x="2239" y="13991"/>
                  </a:lnTo>
                  <a:lnTo>
                    <a:pt x="2604" y="13626"/>
                  </a:lnTo>
                  <a:lnTo>
                    <a:pt x="2774" y="13432"/>
                  </a:lnTo>
                  <a:lnTo>
                    <a:pt x="2944" y="13188"/>
                  </a:lnTo>
                  <a:lnTo>
                    <a:pt x="3066" y="12945"/>
                  </a:lnTo>
                  <a:lnTo>
                    <a:pt x="3163" y="12702"/>
                  </a:lnTo>
                  <a:lnTo>
                    <a:pt x="3212" y="12458"/>
                  </a:lnTo>
                  <a:lnTo>
                    <a:pt x="3212" y="12337"/>
                  </a:lnTo>
                  <a:lnTo>
                    <a:pt x="3212" y="12215"/>
                  </a:lnTo>
                  <a:lnTo>
                    <a:pt x="3236" y="12118"/>
                  </a:lnTo>
                  <a:lnTo>
                    <a:pt x="3212" y="12045"/>
                  </a:lnTo>
                  <a:lnTo>
                    <a:pt x="3188" y="11972"/>
                  </a:lnTo>
                  <a:lnTo>
                    <a:pt x="3115" y="11923"/>
                  </a:lnTo>
                  <a:lnTo>
                    <a:pt x="2920" y="11826"/>
                  </a:lnTo>
                  <a:lnTo>
                    <a:pt x="2750" y="11704"/>
                  </a:lnTo>
                  <a:lnTo>
                    <a:pt x="2409" y="11461"/>
                  </a:lnTo>
                  <a:lnTo>
                    <a:pt x="2117" y="11169"/>
                  </a:lnTo>
                  <a:lnTo>
                    <a:pt x="1850" y="10852"/>
                  </a:lnTo>
                  <a:lnTo>
                    <a:pt x="1631" y="10512"/>
                  </a:lnTo>
                  <a:lnTo>
                    <a:pt x="1412" y="10147"/>
                  </a:lnTo>
                  <a:lnTo>
                    <a:pt x="1241" y="9757"/>
                  </a:lnTo>
                  <a:lnTo>
                    <a:pt x="1095" y="9368"/>
                  </a:lnTo>
                  <a:lnTo>
                    <a:pt x="949" y="8979"/>
                  </a:lnTo>
                  <a:lnTo>
                    <a:pt x="828" y="8565"/>
                  </a:lnTo>
                  <a:lnTo>
                    <a:pt x="755" y="8127"/>
                  </a:lnTo>
                  <a:lnTo>
                    <a:pt x="682" y="7689"/>
                  </a:lnTo>
                  <a:lnTo>
                    <a:pt x="657" y="7251"/>
                  </a:lnTo>
                  <a:lnTo>
                    <a:pt x="657" y="6837"/>
                  </a:lnTo>
                  <a:lnTo>
                    <a:pt x="706" y="6399"/>
                  </a:lnTo>
                  <a:lnTo>
                    <a:pt x="803" y="5986"/>
                  </a:lnTo>
                  <a:lnTo>
                    <a:pt x="925" y="5548"/>
                  </a:lnTo>
                  <a:lnTo>
                    <a:pt x="1120" y="5110"/>
                  </a:lnTo>
                  <a:lnTo>
                    <a:pt x="1339" y="4696"/>
                  </a:lnTo>
                  <a:lnTo>
                    <a:pt x="1606" y="4307"/>
                  </a:lnTo>
                  <a:lnTo>
                    <a:pt x="1898" y="3869"/>
                  </a:lnTo>
                  <a:lnTo>
                    <a:pt x="2166" y="3431"/>
                  </a:lnTo>
                  <a:lnTo>
                    <a:pt x="2434" y="3017"/>
                  </a:lnTo>
                  <a:lnTo>
                    <a:pt x="2604" y="2823"/>
                  </a:lnTo>
                  <a:lnTo>
                    <a:pt x="2774" y="2628"/>
                  </a:lnTo>
                  <a:lnTo>
                    <a:pt x="3115" y="2336"/>
                  </a:lnTo>
                  <a:lnTo>
                    <a:pt x="3431" y="2068"/>
                  </a:lnTo>
                  <a:lnTo>
                    <a:pt x="3772" y="1825"/>
                  </a:lnTo>
                  <a:lnTo>
                    <a:pt x="4137" y="1582"/>
                  </a:lnTo>
                  <a:lnTo>
                    <a:pt x="4502" y="1387"/>
                  </a:lnTo>
                  <a:lnTo>
                    <a:pt x="4867" y="1192"/>
                  </a:lnTo>
                  <a:lnTo>
                    <a:pt x="5256" y="1046"/>
                  </a:lnTo>
                  <a:lnTo>
                    <a:pt x="5670" y="900"/>
                  </a:lnTo>
                  <a:lnTo>
                    <a:pt x="6083" y="803"/>
                  </a:lnTo>
                  <a:lnTo>
                    <a:pt x="6497" y="706"/>
                  </a:lnTo>
                  <a:lnTo>
                    <a:pt x="6935" y="633"/>
                  </a:lnTo>
                  <a:lnTo>
                    <a:pt x="7373" y="584"/>
                  </a:lnTo>
                  <a:lnTo>
                    <a:pt x="7811" y="535"/>
                  </a:lnTo>
                  <a:lnTo>
                    <a:pt x="8249" y="511"/>
                  </a:lnTo>
                  <a:close/>
                  <a:moveTo>
                    <a:pt x="8444" y="0"/>
                  </a:moveTo>
                  <a:lnTo>
                    <a:pt x="7641" y="24"/>
                  </a:lnTo>
                  <a:lnTo>
                    <a:pt x="6838" y="122"/>
                  </a:lnTo>
                  <a:lnTo>
                    <a:pt x="6351" y="195"/>
                  </a:lnTo>
                  <a:lnTo>
                    <a:pt x="5889" y="292"/>
                  </a:lnTo>
                  <a:lnTo>
                    <a:pt x="5426" y="414"/>
                  </a:lnTo>
                  <a:lnTo>
                    <a:pt x="4964" y="560"/>
                  </a:lnTo>
                  <a:lnTo>
                    <a:pt x="4502" y="730"/>
                  </a:lnTo>
                  <a:lnTo>
                    <a:pt x="4088" y="949"/>
                  </a:lnTo>
                  <a:lnTo>
                    <a:pt x="3674" y="1217"/>
                  </a:lnTo>
                  <a:lnTo>
                    <a:pt x="3285" y="1509"/>
                  </a:lnTo>
                  <a:lnTo>
                    <a:pt x="2823" y="1922"/>
                  </a:lnTo>
                  <a:lnTo>
                    <a:pt x="2385" y="2312"/>
                  </a:lnTo>
                  <a:lnTo>
                    <a:pt x="2166" y="2531"/>
                  </a:lnTo>
                  <a:lnTo>
                    <a:pt x="1947" y="2725"/>
                  </a:lnTo>
                  <a:lnTo>
                    <a:pt x="1752" y="2969"/>
                  </a:lnTo>
                  <a:lnTo>
                    <a:pt x="1582" y="3212"/>
                  </a:lnTo>
                  <a:lnTo>
                    <a:pt x="1266" y="3723"/>
                  </a:lnTo>
                  <a:lnTo>
                    <a:pt x="974" y="4283"/>
                  </a:lnTo>
                  <a:lnTo>
                    <a:pt x="682" y="4842"/>
                  </a:lnTo>
                  <a:lnTo>
                    <a:pt x="438" y="5402"/>
                  </a:lnTo>
                  <a:lnTo>
                    <a:pt x="341" y="5645"/>
                  </a:lnTo>
                  <a:lnTo>
                    <a:pt x="268" y="5889"/>
                  </a:lnTo>
                  <a:lnTo>
                    <a:pt x="195" y="6132"/>
                  </a:lnTo>
                  <a:lnTo>
                    <a:pt x="146" y="6375"/>
                  </a:lnTo>
                  <a:lnTo>
                    <a:pt x="122" y="6886"/>
                  </a:lnTo>
                  <a:lnTo>
                    <a:pt x="122" y="7397"/>
                  </a:lnTo>
                  <a:lnTo>
                    <a:pt x="171" y="7908"/>
                  </a:lnTo>
                  <a:lnTo>
                    <a:pt x="268" y="8419"/>
                  </a:lnTo>
                  <a:lnTo>
                    <a:pt x="390" y="8906"/>
                  </a:lnTo>
                  <a:lnTo>
                    <a:pt x="536" y="9392"/>
                  </a:lnTo>
                  <a:lnTo>
                    <a:pt x="682" y="9830"/>
                  </a:lnTo>
                  <a:lnTo>
                    <a:pt x="876" y="10244"/>
                  </a:lnTo>
                  <a:lnTo>
                    <a:pt x="1095" y="10658"/>
                  </a:lnTo>
                  <a:lnTo>
                    <a:pt x="1339" y="11047"/>
                  </a:lnTo>
                  <a:lnTo>
                    <a:pt x="1631" y="11412"/>
                  </a:lnTo>
                  <a:lnTo>
                    <a:pt x="1947" y="11728"/>
                  </a:lnTo>
                  <a:lnTo>
                    <a:pt x="2117" y="11874"/>
                  </a:lnTo>
                  <a:lnTo>
                    <a:pt x="2312" y="12020"/>
                  </a:lnTo>
                  <a:lnTo>
                    <a:pt x="2507" y="12142"/>
                  </a:lnTo>
                  <a:lnTo>
                    <a:pt x="2701" y="12239"/>
                  </a:lnTo>
                  <a:lnTo>
                    <a:pt x="2677" y="12458"/>
                  </a:lnTo>
                  <a:lnTo>
                    <a:pt x="2604" y="12653"/>
                  </a:lnTo>
                  <a:lnTo>
                    <a:pt x="2482" y="12848"/>
                  </a:lnTo>
                  <a:lnTo>
                    <a:pt x="2361" y="13042"/>
                  </a:lnTo>
                  <a:lnTo>
                    <a:pt x="2215" y="13213"/>
                  </a:lnTo>
                  <a:lnTo>
                    <a:pt x="2069" y="13359"/>
                  </a:lnTo>
                  <a:lnTo>
                    <a:pt x="1752" y="13675"/>
                  </a:lnTo>
                  <a:lnTo>
                    <a:pt x="1412" y="13967"/>
                  </a:lnTo>
                  <a:lnTo>
                    <a:pt x="1047" y="14259"/>
                  </a:lnTo>
                  <a:lnTo>
                    <a:pt x="828" y="14381"/>
                  </a:lnTo>
                  <a:lnTo>
                    <a:pt x="633" y="14478"/>
                  </a:lnTo>
                  <a:lnTo>
                    <a:pt x="414" y="14575"/>
                  </a:lnTo>
                  <a:lnTo>
                    <a:pt x="195" y="14648"/>
                  </a:lnTo>
                  <a:lnTo>
                    <a:pt x="98" y="14697"/>
                  </a:lnTo>
                  <a:lnTo>
                    <a:pt x="25" y="14794"/>
                  </a:lnTo>
                  <a:lnTo>
                    <a:pt x="0" y="14891"/>
                  </a:lnTo>
                  <a:lnTo>
                    <a:pt x="25" y="14989"/>
                  </a:lnTo>
                  <a:lnTo>
                    <a:pt x="49" y="15086"/>
                  </a:lnTo>
                  <a:lnTo>
                    <a:pt x="146" y="15159"/>
                  </a:lnTo>
                  <a:lnTo>
                    <a:pt x="244" y="15208"/>
                  </a:lnTo>
                  <a:lnTo>
                    <a:pt x="365" y="15208"/>
                  </a:lnTo>
                  <a:lnTo>
                    <a:pt x="414" y="15183"/>
                  </a:lnTo>
                  <a:lnTo>
                    <a:pt x="560" y="15256"/>
                  </a:lnTo>
                  <a:lnTo>
                    <a:pt x="682" y="15305"/>
                  </a:lnTo>
                  <a:lnTo>
                    <a:pt x="998" y="15378"/>
                  </a:lnTo>
                  <a:lnTo>
                    <a:pt x="1314" y="15402"/>
                  </a:lnTo>
                  <a:lnTo>
                    <a:pt x="1679" y="15402"/>
                  </a:lnTo>
                  <a:lnTo>
                    <a:pt x="2020" y="15354"/>
                  </a:lnTo>
                  <a:lnTo>
                    <a:pt x="2336" y="15305"/>
                  </a:lnTo>
                  <a:lnTo>
                    <a:pt x="2896" y="15183"/>
                  </a:lnTo>
                  <a:lnTo>
                    <a:pt x="3261" y="15062"/>
                  </a:lnTo>
                  <a:lnTo>
                    <a:pt x="3626" y="14916"/>
                  </a:lnTo>
                  <a:lnTo>
                    <a:pt x="3991" y="14770"/>
                  </a:lnTo>
                  <a:lnTo>
                    <a:pt x="4331" y="14575"/>
                  </a:lnTo>
                  <a:lnTo>
                    <a:pt x="4575" y="14429"/>
                  </a:lnTo>
                  <a:lnTo>
                    <a:pt x="4818" y="14259"/>
                  </a:lnTo>
                  <a:lnTo>
                    <a:pt x="5037" y="14040"/>
                  </a:lnTo>
                  <a:lnTo>
                    <a:pt x="5134" y="13918"/>
                  </a:lnTo>
                  <a:lnTo>
                    <a:pt x="5207" y="13797"/>
                  </a:lnTo>
                  <a:lnTo>
                    <a:pt x="5426" y="13821"/>
                  </a:lnTo>
                  <a:lnTo>
                    <a:pt x="5645" y="13845"/>
                  </a:lnTo>
                  <a:lnTo>
                    <a:pt x="6059" y="13967"/>
                  </a:lnTo>
                  <a:lnTo>
                    <a:pt x="6497" y="14113"/>
                  </a:lnTo>
                  <a:lnTo>
                    <a:pt x="6692" y="14186"/>
                  </a:lnTo>
                  <a:lnTo>
                    <a:pt x="6911" y="14235"/>
                  </a:lnTo>
                  <a:lnTo>
                    <a:pt x="7178" y="14283"/>
                  </a:lnTo>
                  <a:lnTo>
                    <a:pt x="7446" y="14308"/>
                  </a:lnTo>
                  <a:lnTo>
                    <a:pt x="7981" y="14332"/>
                  </a:lnTo>
                  <a:lnTo>
                    <a:pt x="8517" y="14308"/>
                  </a:lnTo>
                  <a:lnTo>
                    <a:pt x="9052" y="14259"/>
                  </a:lnTo>
                  <a:lnTo>
                    <a:pt x="9490" y="14210"/>
                  </a:lnTo>
                  <a:lnTo>
                    <a:pt x="9952" y="14137"/>
                  </a:lnTo>
                  <a:lnTo>
                    <a:pt x="10390" y="14040"/>
                  </a:lnTo>
                  <a:lnTo>
                    <a:pt x="10828" y="13918"/>
                  </a:lnTo>
                  <a:lnTo>
                    <a:pt x="11266" y="13797"/>
                  </a:lnTo>
                  <a:lnTo>
                    <a:pt x="11680" y="13651"/>
                  </a:lnTo>
                  <a:lnTo>
                    <a:pt x="12093" y="13480"/>
                  </a:lnTo>
                  <a:lnTo>
                    <a:pt x="12507" y="13286"/>
                  </a:lnTo>
                  <a:lnTo>
                    <a:pt x="12921" y="13067"/>
                  </a:lnTo>
                  <a:lnTo>
                    <a:pt x="13310" y="12823"/>
                  </a:lnTo>
                  <a:lnTo>
                    <a:pt x="13699" y="12556"/>
                  </a:lnTo>
                  <a:lnTo>
                    <a:pt x="14089" y="12264"/>
                  </a:lnTo>
                  <a:lnTo>
                    <a:pt x="14429" y="11947"/>
                  </a:lnTo>
                  <a:lnTo>
                    <a:pt x="14770" y="11607"/>
                  </a:lnTo>
                  <a:lnTo>
                    <a:pt x="15111" y="11266"/>
                  </a:lnTo>
                  <a:lnTo>
                    <a:pt x="15403" y="10901"/>
                  </a:lnTo>
                  <a:lnTo>
                    <a:pt x="15670" y="10512"/>
                  </a:lnTo>
                  <a:lnTo>
                    <a:pt x="15914" y="10098"/>
                  </a:lnTo>
                  <a:lnTo>
                    <a:pt x="16133" y="9684"/>
                  </a:lnTo>
                  <a:lnTo>
                    <a:pt x="16327" y="9246"/>
                  </a:lnTo>
                  <a:lnTo>
                    <a:pt x="16473" y="8808"/>
                  </a:lnTo>
                  <a:lnTo>
                    <a:pt x="16595" y="8346"/>
                  </a:lnTo>
                  <a:lnTo>
                    <a:pt x="16668" y="7884"/>
                  </a:lnTo>
                  <a:lnTo>
                    <a:pt x="16717" y="7421"/>
                  </a:lnTo>
                  <a:lnTo>
                    <a:pt x="16717" y="7178"/>
                  </a:lnTo>
                  <a:lnTo>
                    <a:pt x="16692" y="6959"/>
                  </a:lnTo>
                  <a:lnTo>
                    <a:pt x="16595" y="6497"/>
                  </a:lnTo>
                  <a:lnTo>
                    <a:pt x="16473" y="6035"/>
                  </a:lnTo>
                  <a:lnTo>
                    <a:pt x="16352" y="5597"/>
                  </a:lnTo>
                  <a:lnTo>
                    <a:pt x="16206" y="5134"/>
                  </a:lnTo>
                  <a:lnTo>
                    <a:pt x="16084" y="4672"/>
                  </a:lnTo>
                  <a:lnTo>
                    <a:pt x="15962" y="4210"/>
                  </a:lnTo>
                  <a:lnTo>
                    <a:pt x="15792" y="3772"/>
                  </a:lnTo>
                  <a:lnTo>
                    <a:pt x="15597" y="3358"/>
                  </a:lnTo>
                  <a:lnTo>
                    <a:pt x="15354" y="2993"/>
                  </a:lnTo>
                  <a:lnTo>
                    <a:pt x="15062" y="2652"/>
                  </a:lnTo>
                  <a:lnTo>
                    <a:pt x="14770" y="2336"/>
                  </a:lnTo>
                  <a:lnTo>
                    <a:pt x="14429" y="2044"/>
                  </a:lnTo>
                  <a:lnTo>
                    <a:pt x="14089" y="1776"/>
                  </a:lnTo>
                  <a:lnTo>
                    <a:pt x="13724" y="1509"/>
                  </a:lnTo>
                  <a:lnTo>
                    <a:pt x="13334" y="1265"/>
                  </a:lnTo>
                  <a:lnTo>
                    <a:pt x="12969" y="1046"/>
                  </a:lnTo>
                  <a:lnTo>
                    <a:pt x="12580" y="827"/>
                  </a:lnTo>
                  <a:lnTo>
                    <a:pt x="12166" y="633"/>
                  </a:lnTo>
                  <a:lnTo>
                    <a:pt x="11777" y="487"/>
                  </a:lnTo>
                  <a:lnTo>
                    <a:pt x="11363" y="341"/>
                  </a:lnTo>
                  <a:lnTo>
                    <a:pt x="10950" y="219"/>
                  </a:lnTo>
                  <a:lnTo>
                    <a:pt x="10512" y="146"/>
                  </a:lnTo>
                  <a:lnTo>
                    <a:pt x="10074" y="73"/>
                  </a:lnTo>
                  <a:lnTo>
                    <a:pt x="92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123"/>
            <p:cNvSpPr txBox="1"/>
            <p:nvPr/>
          </p:nvSpPr>
          <p:spPr>
            <a:xfrm>
              <a:off x="1135508" y="2012544"/>
              <a:ext cx="1462800" cy="106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How did you and your partner work together during centers? What went well? What can we continue to work on?</a:t>
              </a:r>
              <a:endParaRPr sz="1300"/>
            </a:p>
          </p:txBody>
        </p: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24"/>
          <p:cNvSpPr txBox="1"/>
          <p:nvPr>
            <p:ph type="ctrTitle"/>
          </p:nvPr>
        </p:nvSpPr>
        <p:spPr>
          <a:xfrm>
            <a:off x="927450" y="1550000"/>
            <a:ext cx="7683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Let’s Compare</a:t>
            </a:r>
            <a:endParaRPr sz="40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78" name="Google Shape;1178;p124"/>
          <p:cNvSpPr txBox="1"/>
          <p:nvPr/>
        </p:nvSpPr>
        <p:spPr>
          <a:xfrm>
            <a:off x="4217000" y="2292600"/>
            <a:ext cx="2269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compare numbers.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79" name="Google Shape;1179;p124"/>
          <p:cNvSpPr/>
          <p:nvPr/>
        </p:nvSpPr>
        <p:spPr>
          <a:xfrm>
            <a:off x="3581302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124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1.NBT.B.3, 1.NBT.C.5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1" name="Google Shape;1181;p124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14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25"/>
          <p:cNvSpPr txBox="1"/>
          <p:nvPr>
            <p:ph type="ctrTitle"/>
          </p:nvPr>
        </p:nvSpPr>
        <p:spPr>
          <a:xfrm>
            <a:off x="508950" y="572521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Choral Count: Plus 10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87" name="Google Shape;1187;p12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88" name="Google Shape;1188;p125"/>
          <p:cNvSpPr txBox="1"/>
          <p:nvPr/>
        </p:nvSpPr>
        <p:spPr>
          <a:xfrm>
            <a:off x="1264850" y="1542775"/>
            <a:ext cx="6493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Count by 10, starting at 3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Stop at 93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-419100" lvl="0" marL="457200" rtl="0" algn="ctr">
              <a:spcBef>
                <a:spcPts val="0"/>
              </a:spcBef>
              <a:spcAft>
                <a:spcPts val="0"/>
              </a:spcAft>
              <a:buSzPts val="3000"/>
              <a:buFont typeface="Livvic"/>
              <a:buChar char="●"/>
            </a:pPr>
            <a:r>
              <a:rPr lang="en" sz="3000">
                <a:latin typeface="Livvic"/>
                <a:ea typeface="Livvic"/>
                <a:cs typeface="Livvic"/>
                <a:sym typeface="Livvic"/>
              </a:rPr>
              <a:t>Count back by 10</a:t>
            </a:r>
            <a:endParaRPr sz="3000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189" name="Google Shape;1189;p125"/>
          <p:cNvPicPr preferRelativeResize="0"/>
          <p:nvPr/>
        </p:nvPicPr>
        <p:blipFill rotWithShape="1">
          <a:blip r:embed="rId3">
            <a:alphaModFix/>
          </a:blip>
          <a:srcRect b="24452" l="0" r="0" t="23894"/>
          <a:stretch/>
        </p:blipFill>
        <p:spPr>
          <a:xfrm>
            <a:off x="2907500" y="3514725"/>
            <a:ext cx="3485275" cy="9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26"/>
          <p:cNvSpPr txBox="1"/>
          <p:nvPr>
            <p:ph type="ctrTitle"/>
          </p:nvPr>
        </p:nvSpPr>
        <p:spPr>
          <a:xfrm>
            <a:off x="556750" y="307901"/>
            <a:ext cx="7772400" cy="7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is Greater?</a:t>
            </a:r>
            <a:endParaRPr b="0" sz="26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195" name="Google Shape;1195;p12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96" name="Google Shape;1196;p126"/>
          <p:cNvSpPr txBox="1"/>
          <p:nvPr/>
        </p:nvSpPr>
        <p:spPr>
          <a:xfrm>
            <a:off x="3043675" y="1294338"/>
            <a:ext cx="4077000" cy="1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Each partner spins a spinner. 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Each partner represents the number any way they choose. 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Compare with your partner. 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" sz="1700"/>
              <a:t>Which number is more? </a:t>
            </a:r>
            <a:endParaRPr sz="1700"/>
          </a:p>
        </p:txBody>
      </p:sp>
      <p:pic>
        <p:nvPicPr>
          <p:cNvPr id="1197" name="Google Shape;1197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125" y="1022925"/>
            <a:ext cx="2127375" cy="234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9525" y="2479450"/>
            <a:ext cx="2043374" cy="222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27"/>
          <p:cNvSpPr txBox="1"/>
          <p:nvPr>
            <p:ph type="ctrTitle"/>
          </p:nvPr>
        </p:nvSpPr>
        <p:spPr>
          <a:xfrm>
            <a:off x="438250" y="3296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Noah Compares Numbers</a:t>
            </a: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04" name="Google Shape;1204;p12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205" name="Google Shape;1205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7200" y="1365250"/>
            <a:ext cx="4989600" cy="2237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12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11" name="Google Shape;1211;p128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12" name="Google Shape;1212;p128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13" name="Google Shape;1213;p128"/>
          <p:cNvSpPr txBox="1"/>
          <p:nvPr/>
        </p:nvSpPr>
        <p:spPr>
          <a:xfrm>
            <a:off x="1260450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128"/>
          <p:cNvSpPr/>
          <p:nvPr/>
        </p:nvSpPr>
        <p:spPr>
          <a:xfrm flipH="1">
            <a:off x="1010808" y="1061950"/>
            <a:ext cx="2278193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5" name="Google Shape;1215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928" y="2345075"/>
            <a:ext cx="2522675" cy="2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6" name="Google Shape;1216;p128"/>
          <p:cNvSpPr txBox="1"/>
          <p:nvPr/>
        </p:nvSpPr>
        <p:spPr>
          <a:xfrm>
            <a:off x="6490125" y="2323125"/>
            <a:ext cx="17613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Which is less? How do you know?</a:t>
            </a:r>
            <a:endParaRPr sz="1700"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217" name="Google Shape;1217;p128"/>
          <p:cNvSpPr/>
          <p:nvPr/>
        </p:nvSpPr>
        <p:spPr>
          <a:xfrm>
            <a:off x="6382530" y="2040000"/>
            <a:ext cx="1976493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128"/>
          <p:cNvSpPr txBox="1"/>
          <p:nvPr/>
        </p:nvSpPr>
        <p:spPr>
          <a:xfrm>
            <a:off x="1322900" y="1367625"/>
            <a:ext cx="17613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ivvic"/>
                <a:ea typeface="Livvic"/>
                <a:cs typeface="Livvic"/>
                <a:sym typeface="Livvic"/>
              </a:rPr>
              <a:t>Which is greater? How do you know?</a:t>
            </a:r>
            <a:endParaRPr sz="17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219" name="Google Shape;1219;p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75" y="3570175"/>
            <a:ext cx="2008486" cy="84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4275" y="1250413"/>
            <a:ext cx="1847875" cy="60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29"/>
          <p:cNvSpPr txBox="1"/>
          <p:nvPr>
            <p:ph type="ctrTitle"/>
          </p:nvPr>
        </p:nvSpPr>
        <p:spPr>
          <a:xfrm>
            <a:off x="744825" y="1951200"/>
            <a:ext cx="7140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Greater Than,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Less Than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26" name="Google Shape;1226;p129"/>
          <p:cNvSpPr txBox="1"/>
          <p:nvPr/>
        </p:nvSpPr>
        <p:spPr>
          <a:xfrm>
            <a:off x="3085375" y="2770650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symbols to compare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27" name="Google Shape;1227;p129"/>
          <p:cNvSpPr/>
          <p:nvPr/>
        </p:nvSpPr>
        <p:spPr>
          <a:xfrm>
            <a:off x="2698202" y="27706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129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1.NBT.B.3, 1.NBT.C.5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29" name="Google Shape;1229;p129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15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130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130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or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36" name="Google Shape;1236;p13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37" name="Google Shape;1237;p130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238" name="Google Shape;1238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7326" y="2241925"/>
            <a:ext cx="2619375" cy="87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131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131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or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45" name="Google Shape;1245;p13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46" name="Google Shape;1246;p131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247" name="Google Shape;1247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6501" y="2176463"/>
            <a:ext cx="2486025" cy="790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3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132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or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54" name="Google Shape;1254;p13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55" name="Google Shape;1255;p13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256" name="Google Shape;1256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151" y="2413925"/>
            <a:ext cx="2562225" cy="828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13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13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 or Subtract 10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63" name="Google Shape;1263;p13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64" name="Google Shape;1264;p13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265" name="Google Shape;1265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0751" y="2241925"/>
            <a:ext cx="2581275" cy="87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134"/>
          <p:cNvSpPr txBox="1"/>
          <p:nvPr>
            <p:ph type="ctrTitle"/>
          </p:nvPr>
        </p:nvSpPr>
        <p:spPr>
          <a:xfrm>
            <a:off x="442475" y="3433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is Greater, Which is Less?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1" name="Google Shape;1271;p134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72" name="Google Shape;1272;p134"/>
          <p:cNvSpPr txBox="1"/>
          <p:nvPr/>
        </p:nvSpPr>
        <p:spPr>
          <a:xfrm>
            <a:off x="1265025" y="1032700"/>
            <a:ext cx="62838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Circle the statement that is true in each pair. </a:t>
            </a:r>
            <a:endParaRPr b="1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Be ready to explain how you know so that others can understand.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273" name="Google Shape;1273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31" y="1999281"/>
            <a:ext cx="5733025" cy="2123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135"/>
          <p:cNvSpPr txBox="1"/>
          <p:nvPr>
            <p:ph type="ctrTitle"/>
          </p:nvPr>
        </p:nvSpPr>
        <p:spPr>
          <a:xfrm>
            <a:off x="442475" y="3433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is Greater, Which is Less?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79" name="Google Shape;1279;p13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0" name="Google Shape;1280;p135"/>
          <p:cNvSpPr txBox="1"/>
          <p:nvPr/>
        </p:nvSpPr>
        <p:spPr>
          <a:xfrm>
            <a:off x="1265025" y="1032700"/>
            <a:ext cx="62838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Circle the statement that is true in each pair. </a:t>
            </a:r>
            <a:endParaRPr b="1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Be ready to explain how you know so that others can understand.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281" name="Google Shape;1281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750" y="2028425"/>
            <a:ext cx="5128500" cy="1959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36"/>
          <p:cNvSpPr txBox="1"/>
          <p:nvPr>
            <p:ph type="ctrTitle"/>
          </p:nvPr>
        </p:nvSpPr>
        <p:spPr>
          <a:xfrm>
            <a:off x="442475" y="3433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is Greater, Which is Less?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87" name="Google Shape;1287;p13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88" name="Google Shape;1288;p136"/>
          <p:cNvSpPr txBox="1"/>
          <p:nvPr/>
        </p:nvSpPr>
        <p:spPr>
          <a:xfrm>
            <a:off x="1265025" y="1032700"/>
            <a:ext cx="62838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Circle the statement that is true in each pair. </a:t>
            </a:r>
            <a:endParaRPr b="1">
              <a:latin typeface="Livvic"/>
              <a:ea typeface="Livvic"/>
              <a:cs typeface="Livvic"/>
              <a:sym typeface="Livv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Be ready to explain how you know so that others can understand.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289" name="Google Shape;1289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200" y="1948900"/>
            <a:ext cx="5545975" cy="2021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37"/>
          <p:cNvSpPr txBox="1"/>
          <p:nvPr>
            <p:ph type="ctrTitle"/>
          </p:nvPr>
        </p:nvSpPr>
        <p:spPr>
          <a:xfrm>
            <a:off x="585975" y="43397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 Comparisons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295" name="Google Shape;1295;p13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96" name="Google Shape;1296;p137"/>
          <p:cNvSpPr/>
          <p:nvPr/>
        </p:nvSpPr>
        <p:spPr>
          <a:xfrm>
            <a:off x="493950" y="1663075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137"/>
          <p:cNvSpPr/>
          <p:nvPr/>
        </p:nvSpPr>
        <p:spPr>
          <a:xfrm>
            <a:off x="5614050" y="1663075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137"/>
          <p:cNvSpPr txBox="1"/>
          <p:nvPr/>
        </p:nvSpPr>
        <p:spPr>
          <a:xfrm>
            <a:off x="934200" y="1915800"/>
            <a:ext cx="18534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Determine whether each statement is true or false. </a:t>
            </a:r>
            <a:endParaRPr/>
          </a:p>
        </p:txBody>
      </p:sp>
      <p:sp>
        <p:nvSpPr>
          <p:cNvPr id="1299" name="Google Shape;1299;p137"/>
          <p:cNvSpPr txBox="1"/>
          <p:nvPr/>
        </p:nvSpPr>
        <p:spPr>
          <a:xfrm>
            <a:off x="6114675" y="1915800"/>
            <a:ext cx="19782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Be ready to explain how you know so that others can understand.</a:t>
            </a:r>
            <a:endParaRPr sz="1300"/>
          </a:p>
        </p:txBody>
      </p:sp>
      <p:pic>
        <p:nvPicPr>
          <p:cNvPr id="1300" name="Google Shape;1300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1163" y="1352325"/>
            <a:ext cx="1247075" cy="267890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01" name="Google Shape;1301;p137"/>
          <p:cNvSpPr txBox="1"/>
          <p:nvPr/>
        </p:nvSpPr>
        <p:spPr>
          <a:xfrm>
            <a:off x="832950" y="4227250"/>
            <a:ext cx="76425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If you have time, rewrite each false statement to make it true. 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302" name="Google Shape;1302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27645">
            <a:off x="585975" y="3772125"/>
            <a:ext cx="767575" cy="7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89301">
            <a:off x="7946923" y="3770700"/>
            <a:ext cx="663750" cy="74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38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09" name="Google Shape;1309;p138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310" name="Google Shape;1310;p138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11" name="Google Shape;1311;p138"/>
          <p:cNvSpPr txBox="1"/>
          <p:nvPr/>
        </p:nvSpPr>
        <p:spPr>
          <a:xfrm>
            <a:off x="1285088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2" name="Google Shape;1312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6300" y="2699100"/>
            <a:ext cx="2152800" cy="1904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3" name="Google Shape;1313;p138"/>
          <p:cNvGrpSpPr/>
          <p:nvPr/>
        </p:nvGrpSpPr>
        <p:grpSpPr>
          <a:xfrm>
            <a:off x="499807" y="1655499"/>
            <a:ext cx="3009018" cy="2267129"/>
            <a:chOff x="526532" y="1145224"/>
            <a:chExt cx="3009018" cy="2267129"/>
          </a:xfrm>
        </p:grpSpPr>
        <p:sp>
          <p:nvSpPr>
            <p:cNvPr id="1314" name="Google Shape;1314;p138"/>
            <p:cNvSpPr/>
            <p:nvPr/>
          </p:nvSpPr>
          <p:spPr>
            <a:xfrm flipH="1">
              <a:off x="526532" y="1145224"/>
              <a:ext cx="3009018" cy="2267129"/>
            </a:xfrm>
            <a:custGeom>
              <a:rect b="b" l="l" r="r" t="t"/>
              <a:pathLst>
                <a:path extrusionOk="0" h="15403" w="16717">
                  <a:moveTo>
                    <a:pt x="9149" y="511"/>
                  </a:moveTo>
                  <a:lnTo>
                    <a:pt x="9587" y="560"/>
                  </a:lnTo>
                  <a:lnTo>
                    <a:pt x="10025" y="608"/>
                  </a:lnTo>
                  <a:lnTo>
                    <a:pt x="10439" y="681"/>
                  </a:lnTo>
                  <a:lnTo>
                    <a:pt x="10877" y="779"/>
                  </a:lnTo>
                  <a:lnTo>
                    <a:pt x="11290" y="900"/>
                  </a:lnTo>
                  <a:lnTo>
                    <a:pt x="11704" y="1046"/>
                  </a:lnTo>
                  <a:lnTo>
                    <a:pt x="12093" y="1217"/>
                  </a:lnTo>
                  <a:lnTo>
                    <a:pt x="12483" y="1411"/>
                  </a:lnTo>
                  <a:lnTo>
                    <a:pt x="12994" y="1703"/>
                  </a:lnTo>
                  <a:lnTo>
                    <a:pt x="13505" y="2020"/>
                  </a:lnTo>
                  <a:lnTo>
                    <a:pt x="13967" y="2360"/>
                  </a:lnTo>
                  <a:lnTo>
                    <a:pt x="14210" y="2555"/>
                  </a:lnTo>
                  <a:lnTo>
                    <a:pt x="14405" y="2750"/>
                  </a:lnTo>
                  <a:lnTo>
                    <a:pt x="14332" y="2871"/>
                  </a:lnTo>
                  <a:lnTo>
                    <a:pt x="14308" y="3017"/>
                  </a:lnTo>
                  <a:lnTo>
                    <a:pt x="14308" y="3066"/>
                  </a:lnTo>
                  <a:lnTo>
                    <a:pt x="14332" y="3090"/>
                  </a:lnTo>
                  <a:lnTo>
                    <a:pt x="14405" y="3139"/>
                  </a:lnTo>
                  <a:lnTo>
                    <a:pt x="14478" y="3139"/>
                  </a:lnTo>
                  <a:lnTo>
                    <a:pt x="14551" y="3090"/>
                  </a:lnTo>
                  <a:lnTo>
                    <a:pt x="14624" y="2993"/>
                  </a:lnTo>
                  <a:lnTo>
                    <a:pt x="14867" y="3285"/>
                  </a:lnTo>
                  <a:lnTo>
                    <a:pt x="14770" y="3358"/>
                  </a:lnTo>
                  <a:lnTo>
                    <a:pt x="14697" y="3431"/>
                  </a:lnTo>
                  <a:lnTo>
                    <a:pt x="14600" y="3601"/>
                  </a:lnTo>
                  <a:lnTo>
                    <a:pt x="14575" y="3674"/>
                  </a:lnTo>
                  <a:lnTo>
                    <a:pt x="14575" y="3723"/>
                  </a:lnTo>
                  <a:lnTo>
                    <a:pt x="14575" y="3772"/>
                  </a:lnTo>
                  <a:lnTo>
                    <a:pt x="14600" y="3796"/>
                  </a:lnTo>
                  <a:lnTo>
                    <a:pt x="14648" y="3796"/>
                  </a:lnTo>
                  <a:lnTo>
                    <a:pt x="14721" y="3772"/>
                  </a:lnTo>
                  <a:lnTo>
                    <a:pt x="14867" y="3699"/>
                  </a:lnTo>
                  <a:lnTo>
                    <a:pt x="15086" y="3601"/>
                  </a:lnTo>
                  <a:lnTo>
                    <a:pt x="15208" y="3820"/>
                  </a:lnTo>
                  <a:lnTo>
                    <a:pt x="15305" y="4064"/>
                  </a:lnTo>
                  <a:lnTo>
                    <a:pt x="15111" y="4137"/>
                  </a:lnTo>
                  <a:lnTo>
                    <a:pt x="15013" y="4185"/>
                  </a:lnTo>
                  <a:lnTo>
                    <a:pt x="14916" y="4234"/>
                  </a:lnTo>
                  <a:lnTo>
                    <a:pt x="14892" y="4307"/>
                  </a:lnTo>
                  <a:lnTo>
                    <a:pt x="14892" y="4380"/>
                  </a:lnTo>
                  <a:lnTo>
                    <a:pt x="14940" y="4429"/>
                  </a:lnTo>
                  <a:lnTo>
                    <a:pt x="15013" y="4453"/>
                  </a:lnTo>
                  <a:lnTo>
                    <a:pt x="15135" y="4453"/>
                  </a:lnTo>
                  <a:lnTo>
                    <a:pt x="15232" y="4429"/>
                  </a:lnTo>
                  <a:lnTo>
                    <a:pt x="15427" y="4380"/>
                  </a:lnTo>
                  <a:lnTo>
                    <a:pt x="15573" y="4915"/>
                  </a:lnTo>
                  <a:lnTo>
                    <a:pt x="15403" y="4964"/>
                  </a:lnTo>
                  <a:lnTo>
                    <a:pt x="15232" y="5061"/>
                  </a:lnTo>
                  <a:lnTo>
                    <a:pt x="15086" y="5183"/>
                  </a:lnTo>
                  <a:lnTo>
                    <a:pt x="15038" y="5256"/>
                  </a:lnTo>
                  <a:lnTo>
                    <a:pt x="15013" y="5329"/>
                  </a:lnTo>
                  <a:lnTo>
                    <a:pt x="15013" y="5378"/>
                  </a:lnTo>
                  <a:lnTo>
                    <a:pt x="15038" y="5402"/>
                  </a:lnTo>
                  <a:lnTo>
                    <a:pt x="15062" y="5426"/>
                  </a:lnTo>
                  <a:lnTo>
                    <a:pt x="15111" y="5451"/>
                  </a:lnTo>
                  <a:lnTo>
                    <a:pt x="15208" y="5451"/>
                  </a:lnTo>
                  <a:lnTo>
                    <a:pt x="15305" y="5426"/>
                  </a:lnTo>
                  <a:lnTo>
                    <a:pt x="15476" y="5353"/>
                  </a:lnTo>
                  <a:lnTo>
                    <a:pt x="15695" y="5305"/>
                  </a:lnTo>
                  <a:lnTo>
                    <a:pt x="15792" y="5743"/>
                  </a:lnTo>
                  <a:lnTo>
                    <a:pt x="15622" y="5816"/>
                  </a:lnTo>
                  <a:lnTo>
                    <a:pt x="15451" y="5864"/>
                  </a:lnTo>
                  <a:lnTo>
                    <a:pt x="15305" y="5937"/>
                  </a:lnTo>
                  <a:lnTo>
                    <a:pt x="15159" y="6035"/>
                  </a:lnTo>
                  <a:lnTo>
                    <a:pt x="15013" y="6132"/>
                  </a:lnTo>
                  <a:lnTo>
                    <a:pt x="15013" y="6181"/>
                  </a:lnTo>
                  <a:lnTo>
                    <a:pt x="15013" y="6205"/>
                  </a:lnTo>
                  <a:lnTo>
                    <a:pt x="15038" y="6229"/>
                  </a:lnTo>
                  <a:lnTo>
                    <a:pt x="15403" y="6229"/>
                  </a:lnTo>
                  <a:lnTo>
                    <a:pt x="15719" y="6181"/>
                  </a:lnTo>
                  <a:lnTo>
                    <a:pt x="15914" y="6156"/>
                  </a:lnTo>
                  <a:lnTo>
                    <a:pt x="16035" y="6594"/>
                  </a:lnTo>
                  <a:lnTo>
                    <a:pt x="15768" y="6691"/>
                  </a:lnTo>
                  <a:lnTo>
                    <a:pt x="15549" y="6764"/>
                  </a:lnTo>
                  <a:lnTo>
                    <a:pt x="15184" y="6910"/>
                  </a:lnTo>
                  <a:lnTo>
                    <a:pt x="15135" y="6935"/>
                  </a:lnTo>
                  <a:lnTo>
                    <a:pt x="15062" y="6983"/>
                  </a:lnTo>
                  <a:lnTo>
                    <a:pt x="15038" y="7032"/>
                  </a:lnTo>
                  <a:lnTo>
                    <a:pt x="15013" y="7081"/>
                  </a:lnTo>
                  <a:lnTo>
                    <a:pt x="15038" y="7056"/>
                  </a:lnTo>
                  <a:lnTo>
                    <a:pt x="15013" y="7105"/>
                  </a:lnTo>
                  <a:lnTo>
                    <a:pt x="15013" y="7129"/>
                  </a:lnTo>
                  <a:lnTo>
                    <a:pt x="15038" y="7154"/>
                  </a:lnTo>
                  <a:lnTo>
                    <a:pt x="15086" y="7202"/>
                  </a:lnTo>
                  <a:lnTo>
                    <a:pt x="15208" y="7227"/>
                  </a:lnTo>
                  <a:lnTo>
                    <a:pt x="15403" y="7227"/>
                  </a:lnTo>
                  <a:lnTo>
                    <a:pt x="15622" y="7178"/>
                  </a:lnTo>
                  <a:lnTo>
                    <a:pt x="15841" y="7129"/>
                  </a:lnTo>
                  <a:lnTo>
                    <a:pt x="16108" y="7056"/>
                  </a:lnTo>
                  <a:lnTo>
                    <a:pt x="16108" y="7397"/>
                  </a:lnTo>
                  <a:lnTo>
                    <a:pt x="16108" y="7713"/>
                  </a:lnTo>
                  <a:lnTo>
                    <a:pt x="16035" y="7713"/>
                  </a:lnTo>
                  <a:lnTo>
                    <a:pt x="15670" y="7762"/>
                  </a:lnTo>
                  <a:lnTo>
                    <a:pt x="15330" y="7786"/>
                  </a:lnTo>
                  <a:lnTo>
                    <a:pt x="14965" y="7835"/>
                  </a:lnTo>
                  <a:lnTo>
                    <a:pt x="14600" y="7932"/>
                  </a:lnTo>
                  <a:lnTo>
                    <a:pt x="14575" y="7957"/>
                  </a:lnTo>
                  <a:lnTo>
                    <a:pt x="14575" y="7981"/>
                  </a:lnTo>
                  <a:lnTo>
                    <a:pt x="14575" y="8005"/>
                  </a:lnTo>
                  <a:lnTo>
                    <a:pt x="14600" y="8030"/>
                  </a:lnTo>
                  <a:lnTo>
                    <a:pt x="15330" y="8151"/>
                  </a:lnTo>
                  <a:lnTo>
                    <a:pt x="15500" y="8176"/>
                  </a:lnTo>
                  <a:lnTo>
                    <a:pt x="15695" y="8200"/>
                  </a:lnTo>
                  <a:lnTo>
                    <a:pt x="15865" y="8176"/>
                  </a:lnTo>
                  <a:lnTo>
                    <a:pt x="16035" y="8127"/>
                  </a:lnTo>
                  <a:lnTo>
                    <a:pt x="16035" y="8176"/>
                  </a:lnTo>
                  <a:lnTo>
                    <a:pt x="15938" y="8565"/>
                  </a:lnTo>
                  <a:lnTo>
                    <a:pt x="15816" y="8930"/>
                  </a:lnTo>
                  <a:lnTo>
                    <a:pt x="15524" y="8881"/>
                  </a:lnTo>
                  <a:lnTo>
                    <a:pt x="15232" y="8833"/>
                  </a:lnTo>
                  <a:lnTo>
                    <a:pt x="15013" y="8784"/>
                  </a:lnTo>
                  <a:lnTo>
                    <a:pt x="14794" y="8760"/>
                  </a:lnTo>
                  <a:lnTo>
                    <a:pt x="14332" y="8784"/>
                  </a:lnTo>
                  <a:lnTo>
                    <a:pt x="14308" y="8784"/>
                  </a:lnTo>
                  <a:lnTo>
                    <a:pt x="14308" y="8808"/>
                  </a:lnTo>
                  <a:lnTo>
                    <a:pt x="14308" y="8833"/>
                  </a:lnTo>
                  <a:lnTo>
                    <a:pt x="14332" y="8833"/>
                  </a:lnTo>
                  <a:lnTo>
                    <a:pt x="14478" y="8881"/>
                  </a:lnTo>
                  <a:lnTo>
                    <a:pt x="14624" y="8954"/>
                  </a:lnTo>
                  <a:lnTo>
                    <a:pt x="14965" y="9125"/>
                  </a:lnTo>
                  <a:lnTo>
                    <a:pt x="15281" y="9271"/>
                  </a:lnTo>
                  <a:lnTo>
                    <a:pt x="15451" y="9319"/>
                  </a:lnTo>
                  <a:lnTo>
                    <a:pt x="15622" y="9368"/>
                  </a:lnTo>
                  <a:lnTo>
                    <a:pt x="15500" y="9636"/>
                  </a:lnTo>
                  <a:lnTo>
                    <a:pt x="15354" y="9903"/>
                  </a:lnTo>
                  <a:lnTo>
                    <a:pt x="15135" y="9782"/>
                  </a:lnTo>
                  <a:lnTo>
                    <a:pt x="14916" y="9684"/>
                  </a:lnTo>
                  <a:lnTo>
                    <a:pt x="14429" y="9563"/>
                  </a:lnTo>
                  <a:lnTo>
                    <a:pt x="14210" y="9490"/>
                  </a:lnTo>
                  <a:lnTo>
                    <a:pt x="13943" y="9441"/>
                  </a:lnTo>
                  <a:lnTo>
                    <a:pt x="13699" y="9417"/>
                  </a:lnTo>
                  <a:lnTo>
                    <a:pt x="13553" y="9417"/>
                  </a:lnTo>
                  <a:lnTo>
                    <a:pt x="13456" y="9465"/>
                  </a:lnTo>
                  <a:lnTo>
                    <a:pt x="13432" y="9490"/>
                  </a:lnTo>
                  <a:lnTo>
                    <a:pt x="13432" y="9514"/>
                  </a:lnTo>
                  <a:lnTo>
                    <a:pt x="13578" y="9636"/>
                  </a:lnTo>
                  <a:lnTo>
                    <a:pt x="13772" y="9733"/>
                  </a:lnTo>
                  <a:lnTo>
                    <a:pt x="14137" y="9855"/>
                  </a:lnTo>
                  <a:lnTo>
                    <a:pt x="14648" y="10049"/>
                  </a:lnTo>
                  <a:lnTo>
                    <a:pt x="14892" y="10147"/>
                  </a:lnTo>
                  <a:lnTo>
                    <a:pt x="15135" y="10244"/>
                  </a:lnTo>
                  <a:lnTo>
                    <a:pt x="14794" y="10706"/>
                  </a:lnTo>
                  <a:lnTo>
                    <a:pt x="14721" y="10658"/>
                  </a:lnTo>
                  <a:lnTo>
                    <a:pt x="14624" y="10633"/>
                  </a:lnTo>
                  <a:lnTo>
                    <a:pt x="14405" y="10560"/>
                  </a:lnTo>
                  <a:lnTo>
                    <a:pt x="13991" y="10512"/>
                  </a:lnTo>
                  <a:lnTo>
                    <a:pt x="13772" y="10439"/>
                  </a:lnTo>
                  <a:lnTo>
                    <a:pt x="13505" y="10366"/>
                  </a:lnTo>
                  <a:lnTo>
                    <a:pt x="13359" y="10341"/>
                  </a:lnTo>
                  <a:lnTo>
                    <a:pt x="13213" y="10317"/>
                  </a:lnTo>
                  <a:lnTo>
                    <a:pt x="13115" y="10341"/>
                  </a:lnTo>
                  <a:lnTo>
                    <a:pt x="12994" y="10390"/>
                  </a:lnTo>
                  <a:lnTo>
                    <a:pt x="12994" y="10414"/>
                  </a:lnTo>
                  <a:lnTo>
                    <a:pt x="13018" y="10536"/>
                  </a:lnTo>
                  <a:lnTo>
                    <a:pt x="13091" y="10609"/>
                  </a:lnTo>
                  <a:lnTo>
                    <a:pt x="13188" y="10682"/>
                  </a:lnTo>
                  <a:lnTo>
                    <a:pt x="13310" y="10731"/>
                  </a:lnTo>
                  <a:lnTo>
                    <a:pt x="13553" y="10828"/>
                  </a:lnTo>
                  <a:lnTo>
                    <a:pt x="13772" y="10877"/>
                  </a:lnTo>
                  <a:lnTo>
                    <a:pt x="14113" y="10998"/>
                  </a:lnTo>
                  <a:lnTo>
                    <a:pt x="14308" y="11047"/>
                  </a:lnTo>
                  <a:lnTo>
                    <a:pt x="14502" y="11071"/>
                  </a:lnTo>
                  <a:lnTo>
                    <a:pt x="14089" y="11509"/>
                  </a:lnTo>
                  <a:lnTo>
                    <a:pt x="13943" y="11412"/>
                  </a:lnTo>
                  <a:lnTo>
                    <a:pt x="13772" y="11339"/>
                  </a:lnTo>
                  <a:lnTo>
                    <a:pt x="13432" y="11242"/>
                  </a:lnTo>
                  <a:lnTo>
                    <a:pt x="13067" y="11144"/>
                  </a:lnTo>
                  <a:lnTo>
                    <a:pt x="12702" y="11071"/>
                  </a:lnTo>
                  <a:lnTo>
                    <a:pt x="12337" y="11047"/>
                  </a:lnTo>
                  <a:lnTo>
                    <a:pt x="11972" y="11096"/>
                  </a:lnTo>
                  <a:lnTo>
                    <a:pt x="11947" y="11096"/>
                  </a:lnTo>
                  <a:lnTo>
                    <a:pt x="11899" y="11120"/>
                  </a:lnTo>
                  <a:lnTo>
                    <a:pt x="11874" y="11193"/>
                  </a:lnTo>
                  <a:lnTo>
                    <a:pt x="11850" y="11266"/>
                  </a:lnTo>
                  <a:lnTo>
                    <a:pt x="11874" y="11290"/>
                  </a:lnTo>
                  <a:lnTo>
                    <a:pt x="11899" y="11363"/>
                  </a:lnTo>
                  <a:lnTo>
                    <a:pt x="11972" y="11412"/>
                  </a:lnTo>
                  <a:lnTo>
                    <a:pt x="12580" y="11509"/>
                  </a:lnTo>
                  <a:lnTo>
                    <a:pt x="12872" y="11582"/>
                  </a:lnTo>
                  <a:lnTo>
                    <a:pt x="13164" y="11655"/>
                  </a:lnTo>
                  <a:lnTo>
                    <a:pt x="13432" y="11753"/>
                  </a:lnTo>
                  <a:lnTo>
                    <a:pt x="13675" y="11850"/>
                  </a:lnTo>
                  <a:lnTo>
                    <a:pt x="13359" y="12118"/>
                  </a:lnTo>
                  <a:lnTo>
                    <a:pt x="13018" y="12337"/>
                  </a:lnTo>
                  <a:lnTo>
                    <a:pt x="12994" y="12288"/>
                  </a:lnTo>
                  <a:lnTo>
                    <a:pt x="12945" y="12239"/>
                  </a:lnTo>
                  <a:lnTo>
                    <a:pt x="12775" y="12166"/>
                  </a:lnTo>
                  <a:lnTo>
                    <a:pt x="12604" y="12142"/>
                  </a:lnTo>
                  <a:lnTo>
                    <a:pt x="12410" y="12118"/>
                  </a:lnTo>
                  <a:lnTo>
                    <a:pt x="12215" y="12069"/>
                  </a:lnTo>
                  <a:lnTo>
                    <a:pt x="11850" y="11947"/>
                  </a:lnTo>
                  <a:lnTo>
                    <a:pt x="11558" y="11826"/>
                  </a:lnTo>
                  <a:lnTo>
                    <a:pt x="11242" y="11704"/>
                  </a:lnTo>
                  <a:lnTo>
                    <a:pt x="11096" y="11655"/>
                  </a:lnTo>
                  <a:lnTo>
                    <a:pt x="10950" y="11607"/>
                  </a:lnTo>
                  <a:lnTo>
                    <a:pt x="10779" y="11582"/>
                  </a:lnTo>
                  <a:lnTo>
                    <a:pt x="10633" y="11582"/>
                  </a:lnTo>
                  <a:lnTo>
                    <a:pt x="10609" y="11607"/>
                  </a:lnTo>
                  <a:lnTo>
                    <a:pt x="10609" y="11655"/>
                  </a:lnTo>
                  <a:lnTo>
                    <a:pt x="10682" y="11753"/>
                  </a:lnTo>
                  <a:lnTo>
                    <a:pt x="10804" y="11874"/>
                  </a:lnTo>
                  <a:lnTo>
                    <a:pt x="10925" y="11947"/>
                  </a:lnTo>
                  <a:lnTo>
                    <a:pt x="11047" y="12045"/>
                  </a:lnTo>
                  <a:lnTo>
                    <a:pt x="11315" y="12166"/>
                  </a:lnTo>
                  <a:lnTo>
                    <a:pt x="11582" y="12288"/>
                  </a:lnTo>
                  <a:lnTo>
                    <a:pt x="11826" y="12385"/>
                  </a:lnTo>
                  <a:lnTo>
                    <a:pt x="12093" y="12483"/>
                  </a:lnTo>
                  <a:lnTo>
                    <a:pt x="12361" y="12556"/>
                  </a:lnTo>
                  <a:lnTo>
                    <a:pt x="12507" y="12580"/>
                  </a:lnTo>
                  <a:lnTo>
                    <a:pt x="12629" y="12580"/>
                  </a:lnTo>
                  <a:lnTo>
                    <a:pt x="12239" y="12799"/>
                  </a:lnTo>
                  <a:lnTo>
                    <a:pt x="11850" y="12969"/>
                  </a:lnTo>
                  <a:lnTo>
                    <a:pt x="11801" y="12921"/>
                  </a:lnTo>
                  <a:lnTo>
                    <a:pt x="11680" y="12823"/>
                  </a:lnTo>
                  <a:lnTo>
                    <a:pt x="11558" y="12775"/>
                  </a:lnTo>
                  <a:lnTo>
                    <a:pt x="11266" y="12677"/>
                  </a:lnTo>
                  <a:lnTo>
                    <a:pt x="10998" y="12604"/>
                  </a:lnTo>
                  <a:lnTo>
                    <a:pt x="10731" y="12531"/>
                  </a:lnTo>
                  <a:lnTo>
                    <a:pt x="10585" y="12458"/>
                  </a:lnTo>
                  <a:lnTo>
                    <a:pt x="10439" y="12385"/>
                  </a:lnTo>
                  <a:lnTo>
                    <a:pt x="10171" y="12239"/>
                  </a:lnTo>
                  <a:lnTo>
                    <a:pt x="10025" y="12166"/>
                  </a:lnTo>
                  <a:lnTo>
                    <a:pt x="9879" y="12118"/>
                  </a:lnTo>
                  <a:lnTo>
                    <a:pt x="9733" y="12093"/>
                  </a:lnTo>
                  <a:lnTo>
                    <a:pt x="9563" y="12093"/>
                  </a:lnTo>
                  <a:lnTo>
                    <a:pt x="9514" y="12118"/>
                  </a:lnTo>
                  <a:lnTo>
                    <a:pt x="9490" y="12142"/>
                  </a:lnTo>
                  <a:lnTo>
                    <a:pt x="9490" y="12191"/>
                  </a:lnTo>
                  <a:lnTo>
                    <a:pt x="9514" y="12215"/>
                  </a:lnTo>
                  <a:lnTo>
                    <a:pt x="9733" y="12410"/>
                  </a:lnTo>
                  <a:lnTo>
                    <a:pt x="9952" y="12580"/>
                  </a:lnTo>
                  <a:lnTo>
                    <a:pt x="10220" y="12750"/>
                  </a:lnTo>
                  <a:lnTo>
                    <a:pt x="10463" y="12872"/>
                  </a:lnTo>
                  <a:lnTo>
                    <a:pt x="10682" y="12969"/>
                  </a:lnTo>
                  <a:lnTo>
                    <a:pt x="10901" y="13042"/>
                  </a:lnTo>
                  <a:lnTo>
                    <a:pt x="11363" y="13188"/>
                  </a:lnTo>
                  <a:lnTo>
                    <a:pt x="10852" y="13359"/>
                  </a:lnTo>
                  <a:lnTo>
                    <a:pt x="10317" y="13505"/>
                  </a:lnTo>
                  <a:lnTo>
                    <a:pt x="10317" y="13480"/>
                  </a:lnTo>
                  <a:lnTo>
                    <a:pt x="10366" y="13359"/>
                  </a:lnTo>
                  <a:lnTo>
                    <a:pt x="10366" y="13310"/>
                  </a:lnTo>
                  <a:lnTo>
                    <a:pt x="10342" y="13261"/>
                  </a:lnTo>
                  <a:lnTo>
                    <a:pt x="10293" y="13213"/>
                  </a:lnTo>
                  <a:lnTo>
                    <a:pt x="10244" y="13164"/>
                  </a:lnTo>
                  <a:lnTo>
                    <a:pt x="9198" y="12604"/>
                  </a:lnTo>
                  <a:lnTo>
                    <a:pt x="9028" y="12507"/>
                  </a:lnTo>
                  <a:lnTo>
                    <a:pt x="8809" y="12410"/>
                  </a:lnTo>
                  <a:lnTo>
                    <a:pt x="8711" y="12385"/>
                  </a:lnTo>
                  <a:lnTo>
                    <a:pt x="8590" y="12361"/>
                  </a:lnTo>
                  <a:lnTo>
                    <a:pt x="8492" y="12385"/>
                  </a:lnTo>
                  <a:lnTo>
                    <a:pt x="8419" y="12434"/>
                  </a:lnTo>
                  <a:lnTo>
                    <a:pt x="8419" y="12458"/>
                  </a:lnTo>
                  <a:lnTo>
                    <a:pt x="8444" y="12556"/>
                  </a:lnTo>
                  <a:lnTo>
                    <a:pt x="8517" y="12629"/>
                  </a:lnTo>
                  <a:lnTo>
                    <a:pt x="8687" y="12799"/>
                  </a:lnTo>
                  <a:lnTo>
                    <a:pt x="9028" y="13042"/>
                  </a:lnTo>
                  <a:lnTo>
                    <a:pt x="9490" y="13334"/>
                  </a:lnTo>
                  <a:lnTo>
                    <a:pt x="9733" y="13456"/>
                  </a:lnTo>
                  <a:lnTo>
                    <a:pt x="10001" y="13553"/>
                  </a:lnTo>
                  <a:lnTo>
                    <a:pt x="9539" y="13651"/>
                  </a:lnTo>
                  <a:lnTo>
                    <a:pt x="9076" y="13699"/>
                  </a:lnTo>
                  <a:lnTo>
                    <a:pt x="9052" y="13651"/>
                  </a:lnTo>
                  <a:lnTo>
                    <a:pt x="8857" y="13480"/>
                  </a:lnTo>
                  <a:lnTo>
                    <a:pt x="8638" y="13334"/>
                  </a:lnTo>
                  <a:lnTo>
                    <a:pt x="8176" y="13067"/>
                  </a:lnTo>
                  <a:lnTo>
                    <a:pt x="7762" y="12799"/>
                  </a:lnTo>
                  <a:lnTo>
                    <a:pt x="7568" y="12677"/>
                  </a:lnTo>
                  <a:lnTo>
                    <a:pt x="7349" y="12604"/>
                  </a:lnTo>
                  <a:lnTo>
                    <a:pt x="7300" y="12604"/>
                  </a:lnTo>
                  <a:lnTo>
                    <a:pt x="7276" y="12653"/>
                  </a:lnTo>
                  <a:lnTo>
                    <a:pt x="7276" y="12775"/>
                  </a:lnTo>
                  <a:lnTo>
                    <a:pt x="7300" y="12872"/>
                  </a:lnTo>
                  <a:lnTo>
                    <a:pt x="7373" y="12969"/>
                  </a:lnTo>
                  <a:lnTo>
                    <a:pt x="7446" y="13042"/>
                  </a:lnTo>
                  <a:lnTo>
                    <a:pt x="7616" y="13213"/>
                  </a:lnTo>
                  <a:lnTo>
                    <a:pt x="7787" y="13334"/>
                  </a:lnTo>
                  <a:lnTo>
                    <a:pt x="8103" y="13553"/>
                  </a:lnTo>
                  <a:lnTo>
                    <a:pt x="8444" y="13748"/>
                  </a:lnTo>
                  <a:lnTo>
                    <a:pt x="8346" y="13748"/>
                  </a:lnTo>
                  <a:lnTo>
                    <a:pt x="7835" y="13772"/>
                  </a:lnTo>
                  <a:lnTo>
                    <a:pt x="7349" y="13724"/>
                  </a:lnTo>
                  <a:lnTo>
                    <a:pt x="7373" y="13699"/>
                  </a:lnTo>
                  <a:lnTo>
                    <a:pt x="7397" y="13651"/>
                  </a:lnTo>
                  <a:lnTo>
                    <a:pt x="7422" y="13578"/>
                  </a:lnTo>
                  <a:lnTo>
                    <a:pt x="7397" y="13529"/>
                  </a:lnTo>
                  <a:lnTo>
                    <a:pt x="7373" y="13456"/>
                  </a:lnTo>
                  <a:lnTo>
                    <a:pt x="7324" y="13383"/>
                  </a:lnTo>
                  <a:lnTo>
                    <a:pt x="7203" y="13286"/>
                  </a:lnTo>
                  <a:lnTo>
                    <a:pt x="6911" y="13091"/>
                  </a:lnTo>
                  <a:lnTo>
                    <a:pt x="6643" y="12872"/>
                  </a:lnTo>
                  <a:lnTo>
                    <a:pt x="6521" y="12799"/>
                  </a:lnTo>
                  <a:lnTo>
                    <a:pt x="6448" y="12750"/>
                  </a:lnTo>
                  <a:lnTo>
                    <a:pt x="6424" y="12702"/>
                  </a:lnTo>
                  <a:lnTo>
                    <a:pt x="6424" y="12677"/>
                  </a:lnTo>
                  <a:lnTo>
                    <a:pt x="6400" y="12677"/>
                  </a:lnTo>
                  <a:lnTo>
                    <a:pt x="6375" y="12702"/>
                  </a:lnTo>
                  <a:lnTo>
                    <a:pt x="6351" y="12775"/>
                  </a:lnTo>
                  <a:lnTo>
                    <a:pt x="6327" y="12823"/>
                  </a:lnTo>
                  <a:lnTo>
                    <a:pt x="6351" y="12969"/>
                  </a:lnTo>
                  <a:lnTo>
                    <a:pt x="6400" y="13042"/>
                  </a:lnTo>
                  <a:lnTo>
                    <a:pt x="6448" y="13140"/>
                  </a:lnTo>
                  <a:lnTo>
                    <a:pt x="6570" y="13286"/>
                  </a:lnTo>
                  <a:lnTo>
                    <a:pt x="6716" y="13432"/>
                  </a:lnTo>
                  <a:lnTo>
                    <a:pt x="6862" y="13553"/>
                  </a:lnTo>
                  <a:lnTo>
                    <a:pt x="7032" y="13675"/>
                  </a:lnTo>
                  <a:lnTo>
                    <a:pt x="7032" y="13675"/>
                  </a:lnTo>
                  <a:lnTo>
                    <a:pt x="6619" y="13578"/>
                  </a:lnTo>
                  <a:lnTo>
                    <a:pt x="6229" y="13456"/>
                  </a:lnTo>
                  <a:lnTo>
                    <a:pt x="5864" y="13334"/>
                  </a:lnTo>
                  <a:lnTo>
                    <a:pt x="5670" y="13286"/>
                  </a:lnTo>
                  <a:lnTo>
                    <a:pt x="5475" y="13261"/>
                  </a:lnTo>
                  <a:lnTo>
                    <a:pt x="5280" y="13237"/>
                  </a:lnTo>
                  <a:lnTo>
                    <a:pt x="5086" y="13261"/>
                  </a:lnTo>
                  <a:lnTo>
                    <a:pt x="4988" y="13286"/>
                  </a:lnTo>
                  <a:lnTo>
                    <a:pt x="4915" y="13334"/>
                  </a:lnTo>
                  <a:lnTo>
                    <a:pt x="4842" y="13407"/>
                  </a:lnTo>
                  <a:lnTo>
                    <a:pt x="4818" y="13505"/>
                  </a:lnTo>
                  <a:lnTo>
                    <a:pt x="4672" y="13651"/>
                  </a:lnTo>
                  <a:lnTo>
                    <a:pt x="4502" y="13797"/>
                  </a:lnTo>
                  <a:lnTo>
                    <a:pt x="4331" y="13943"/>
                  </a:lnTo>
                  <a:lnTo>
                    <a:pt x="4161" y="14064"/>
                  </a:lnTo>
                  <a:lnTo>
                    <a:pt x="3869" y="14259"/>
                  </a:lnTo>
                  <a:lnTo>
                    <a:pt x="3553" y="14405"/>
                  </a:lnTo>
                  <a:lnTo>
                    <a:pt x="3212" y="14551"/>
                  </a:lnTo>
                  <a:lnTo>
                    <a:pt x="2896" y="14648"/>
                  </a:lnTo>
                  <a:lnTo>
                    <a:pt x="2555" y="14745"/>
                  </a:lnTo>
                  <a:lnTo>
                    <a:pt x="2190" y="14818"/>
                  </a:lnTo>
                  <a:lnTo>
                    <a:pt x="1825" y="14867"/>
                  </a:lnTo>
                  <a:lnTo>
                    <a:pt x="1485" y="14891"/>
                  </a:lnTo>
                  <a:lnTo>
                    <a:pt x="1314" y="14891"/>
                  </a:lnTo>
                  <a:lnTo>
                    <a:pt x="1144" y="14867"/>
                  </a:lnTo>
                  <a:lnTo>
                    <a:pt x="1436" y="14672"/>
                  </a:lnTo>
                  <a:lnTo>
                    <a:pt x="1728" y="14453"/>
                  </a:lnTo>
                  <a:lnTo>
                    <a:pt x="1996" y="14210"/>
                  </a:lnTo>
                  <a:lnTo>
                    <a:pt x="2239" y="13991"/>
                  </a:lnTo>
                  <a:lnTo>
                    <a:pt x="2604" y="13626"/>
                  </a:lnTo>
                  <a:lnTo>
                    <a:pt x="2774" y="13432"/>
                  </a:lnTo>
                  <a:lnTo>
                    <a:pt x="2944" y="13188"/>
                  </a:lnTo>
                  <a:lnTo>
                    <a:pt x="3066" y="12945"/>
                  </a:lnTo>
                  <a:lnTo>
                    <a:pt x="3163" y="12702"/>
                  </a:lnTo>
                  <a:lnTo>
                    <a:pt x="3212" y="12458"/>
                  </a:lnTo>
                  <a:lnTo>
                    <a:pt x="3212" y="12337"/>
                  </a:lnTo>
                  <a:lnTo>
                    <a:pt x="3212" y="12215"/>
                  </a:lnTo>
                  <a:lnTo>
                    <a:pt x="3236" y="12118"/>
                  </a:lnTo>
                  <a:lnTo>
                    <a:pt x="3212" y="12045"/>
                  </a:lnTo>
                  <a:lnTo>
                    <a:pt x="3188" y="11972"/>
                  </a:lnTo>
                  <a:lnTo>
                    <a:pt x="3115" y="11923"/>
                  </a:lnTo>
                  <a:lnTo>
                    <a:pt x="2920" y="11826"/>
                  </a:lnTo>
                  <a:lnTo>
                    <a:pt x="2750" y="11704"/>
                  </a:lnTo>
                  <a:lnTo>
                    <a:pt x="2409" y="11461"/>
                  </a:lnTo>
                  <a:lnTo>
                    <a:pt x="2117" y="11169"/>
                  </a:lnTo>
                  <a:lnTo>
                    <a:pt x="1850" y="10852"/>
                  </a:lnTo>
                  <a:lnTo>
                    <a:pt x="1631" y="10512"/>
                  </a:lnTo>
                  <a:lnTo>
                    <a:pt x="1412" y="10147"/>
                  </a:lnTo>
                  <a:lnTo>
                    <a:pt x="1241" y="9757"/>
                  </a:lnTo>
                  <a:lnTo>
                    <a:pt x="1095" y="9368"/>
                  </a:lnTo>
                  <a:lnTo>
                    <a:pt x="949" y="8979"/>
                  </a:lnTo>
                  <a:lnTo>
                    <a:pt x="828" y="8565"/>
                  </a:lnTo>
                  <a:lnTo>
                    <a:pt x="755" y="8127"/>
                  </a:lnTo>
                  <a:lnTo>
                    <a:pt x="682" y="7689"/>
                  </a:lnTo>
                  <a:lnTo>
                    <a:pt x="657" y="7251"/>
                  </a:lnTo>
                  <a:lnTo>
                    <a:pt x="657" y="6837"/>
                  </a:lnTo>
                  <a:lnTo>
                    <a:pt x="706" y="6399"/>
                  </a:lnTo>
                  <a:lnTo>
                    <a:pt x="803" y="5986"/>
                  </a:lnTo>
                  <a:lnTo>
                    <a:pt x="925" y="5548"/>
                  </a:lnTo>
                  <a:lnTo>
                    <a:pt x="1120" y="5110"/>
                  </a:lnTo>
                  <a:lnTo>
                    <a:pt x="1339" y="4696"/>
                  </a:lnTo>
                  <a:lnTo>
                    <a:pt x="1606" y="4307"/>
                  </a:lnTo>
                  <a:lnTo>
                    <a:pt x="1898" y="3869"/>
                  </a:lnTo>
                  <a:lnTo>
                    <a:pt x="2166" y="3431"/>
                  </a:lnTo>
                  <a:lnTo>
                    <a:pt x="2434" y="3017"/>
                  </a:lnTo>
                  <a:lnTo>
                    <a:pt x="2604" y="2823"/>
                  </a:lnTo>
                  <a:lnTo>
                    <a:pt x="2774" y="2628"/>
                  </a:lnTo>
                  <a:lnTo>
                    <a:pt x="3115" y="2336"/>
                  </a:lnTo>
                  <a:lnTo>
                    <a:pt x="3431" y="2068"/>
                  </a:lnTo>
                  <a:lnTo>
                    <a:pt x="3772" y="1825"/>
                  </a:lnTo>
                  <a:lnTo>
                    <a:pt x="4137" y="1582"/>
                  </a:lnTo>
                  <a:lnTo>
                    <a:pt x="4502" y="1387"/>
                  </a:lnTo>
                  <a:lnTo>
                    <a:pt x="4867" y="1192"/>
                  </a:lnTo>
                  <a:lnTo>
                    <a:pt x="5256" y="1046"/>
                  </a:lnTo>
                  <a:lnTo>
                    <a:pt x="5670" y="900"/>
                  </a:lnTo>
                  <a:lnTo>
                    <a:pt x="6083" y="803"/>
                  </a:lnTo>
                  <a:lnTo>
                    <a:pt x="6497" y="706"/>
                  </a:lnTo>
                  <a:lnTo>
                    <a:pt x="6935" y="633"/>
                  </a:lnTo>
                  <a:lnTo>
                    <a:pt x="7373" y="584"/>
                  </a:lnTo>
                  <a:lnTo>
                    <a:pt x="7811" y="535"/>
                  </a:lnTo>
                  <a:lnTo>
                    <a:pt x="8249" y="511"/>
                  </a:lnTo>
                  <a:close/>
                  <a:moveTo>
                    <a:pt x="8444" y="0"/>
                  </a:moveTo>
                  <a:lnTo>
                    <a:pt x="7641" y="24"/>
                  </a:lnTo>
                  <a:lnTo>
                    <a:pt x="6838" y="122"/>
                  </a:lnTo>
                  <a:lnTo>
                    <a:pt x="6351" y="195"/>
                  </a:lnTo>
                  <a:lnTo>
                    <a:pt x="5889" y="292"/>
                  </a:lnTo>
                  <a:lnTo>
                    <a:pt x="5426" y="414"/>
                  </a:lnTo>
                  <a:lnTo>
                    <a:pt x="4964" y="560"/>
                  </a:lnTo>
                  <a:lnTo>
                    <a:pt x="4502" y="730"/>
                  </a:lnTo>
                  <a:lnTo>
                    <a:pt x="4088" y="949"/>
                  </a:lnTo>
                  <a:lnTo>
                    <a:pt x="3674" y="1217"/>
                  </a:lnTo>
                  <a:lnTo>
                    <a:pt x="3285" y="1509"/>
                  </a:lnTo>
                  <a:lnTo>
                    <a:pt x="2823" y="1922"/>
                  </a:lnTo>
                  <a:lnTo>
                    <a:pt x="2385" y="2312"/>
                  </a:lnTo>
                  <a:lnTo>
                    <a:pt x="2166" y="2531"/>
                  </a:lnTo>
                  <a:lnTo>
                    <a:pt x="1947" y="2725"/>
                  </a:lnTo>
                  <a:lnTo>
                    <a:pt x="1752" y="2969"/>
                  </a:lnTo>
                  <a:lnTo>
                    <a:pt x="1582" y="3212"/>
                  </a:lnTo>
                  <a:lnTo>
                    <a:pt x="1266" y="3723"/>
                  </a:lnTo>
                  <a:lnTo>
                    <a:pt x="974" y="4283"/>
                  </a:lnTo>
                  <a:lnTo>
                    <a:pt x="682" y="4842"/>
                  </a:lnTo>
                  <a:lnTo>
                    <a:pt x="438" y="5402"/>
                  </a:lnTo>
                  <a:lnTo>
                    <a:pt x="341" y="5645"/>
                  </a:lnTo>
                  <a:lnTo>
                    <a:pt x="268" y="5889"/>
                  </a:lnTo>
                  <a:lnTo>
                    <a:pt x="195" y="6132"/>
                  </a:lnTo>
                  <a:lnTo>
                    <a:pt x="146" y="6375"/>
                  </a:lnTo>
                  <a:lnTo>
                    <a:pt x="122" y="6886"/>
                  </a:lnTo>
                  <a:lnTo>
                    <a:pt x="122" y="7397"/>
                  </a:lnTo>
                  <a:lnTo>
                    <a:pt x="171" y="7908"/>
                  </a:lnTo>
                  <a:lnTo>
                    <a:pt x="268" y="8419"/>
                  </a:lnTo>
                  <a:lnTo>
                    <a:pt x="390" y="8906"/>
                  </a:lnTo>
                  <a:lnTo>
                    <a:pt x="536" y="9392"/>
                  </a:lnTo>
                  <a:lnTo>
                    <a:pt x="682" y="9830"/>
                  </a:lnTo>
                  <a:lnTo>
                    <a:pt x="876" y="10244"/>
                  </a:lnTo>
                  <a:lnTo>
                    <a:pt x="1095" y="10658"/>
                  </a:lnTo>
                  <a:lnTo>
                    <a:pt x="1339" y="11047"/>
                  </a:lnTo>
                  <a:lnTo>
                    <a:pt x="1631" y="11412"/>
                  </a:lnTo>
                  <a:lnTo>
                    <a:pt x="1947" y="11728"/>
                  </a:lnTo>
                  <a:lnTo>
                    <a:pt x="2117" y="11874"/>
                  </a:lnTo>
                  <a:lnTo>
                    <a:pt x="2312" y="12020"/>
                  </a:lnTo>
                  <a:lnTo>
                    <a:pt x="2507" y="12142"/>
                  </a:lnTo>
                  <a:lnTo>
                    <a:pt x="2701" y="12239"/>
                  </a:lnTo>
                  <a:lnTo>
                    <a:pt x="2677" y="12458"/>
                  </a:lnTo>
                  <a:lnTo>
                    <a:pt x="2604" y="12653"/>
                  </a:lnTo>
                  <a:lnTo>
                    <a:pt x="2482" y="12848"/>
                  </a:lnTo>
                  <a:lnTo>
                    <a:pt x="2361" y="13042"/>
                  </a:lnTo>
                  <a:lnTo>
                    <a:pt x="2215" y="13213"/>
                  </a:lnTo>
                  <a:lnTo>
                    <a:pt x="2069" y="13359"/>
                  </a:lnTo>
                  <a:lnTo>
                    <a:pt x="1752" y="13675"/>
                  </a:lnTo>
                  <a:lnTo>
                    <a:pt x="1412" y="13967"/>
                  </a:lnTo>
                  <a:lnTo>
                    <a:pt x="1047" y="14259"/>
                  </a:lnTo>
                  <a:lnTo>
                    <a:pt x="828" y="14381"/>
                  </a:lnTo>
                  <a:lnTo>
                    <a:pt x="633" y="14478"/>
                  </a:lnTo>
                  <a:lnTo>
                    <a:pt x="414" y="14575"/>
                  </a:lnTo>
                  <a:lnTo>
                    <a:pt x="195" y="14648"/>
                  </a:lnTo>
                  <a:lnTo>
                    <a:pt x="98" y="14697"/>
                  </a:lnTo>
                  <a:lnTo>
                    <a:pt x="25" y="14794"/>
                  </a:lnTo>
                  <a:lnTo>
                    <a:pt x="0" y="14891"/>
                  </a:lnTo>
                  <a:lnTo>
                    <a:pt x="25" y="14989"/>
                  </a:lnTo>
                  <a:lnTo>
                    <a:pt x="49" y="15086"/>
                  </a:lnTo>
                  <a:lnTo>
                    <a:pt x="146" y="15159"/>
                  </a:lnTo>
                  <a:lnTo>
                    <a:pt x="244" y="15208"/>
                  </a:lnTo>
                  <a:lnTo>
                    <a:pt x="365" y="15208"/>
                  </a:lnTo>
                  <a:lnTo>
                    <a:pt x="414" y="15183"/>
                  </a:lnTo>
                  <a:lnTo>
                    <a:pt x="560" y="15256"/>
                  </a:lnTo>
                  <a:lnTo>
                    <a:pt x="682" y="15305"/>
                  </a:lnTo>
                  <a:lnTo>
                    <a:pt x="998" y="15378"/>
                  </a:lnTo>
                  <a:lnTo>
                    <a:pt x="1314" y="15402"/>
                  </a:lnTo>
                  <a:lnTo>
                    <a:pt x="1679" y="15402"/>
                  </a:lnTo>
                  <a:lnTo>
                    <a:pt x="2020" y="15354"/>
                  </a:lnTo>
                  <a:lnTo>
                    <a:pt x="2336" y="15305"/>
                  </a:lnTo>
                  <a:lnTo>
                    <a:pt x="2896" y="15183"/>
                  </a:lnTo>
                  <a:lnTo>
                    <a:pt x="3261" y="15062"/>
                  </a:lnTo>
                  <a:lnTo>
                    <a:pt x="3626" y="14916"/>
                  </a:lnTo>
                  <a:lnTo>
                    <a:pt x="3991" y="14770"/>
                  </a:lnTo>
                  <a:lnTo>
                    <a:pt x="4331" y="14575"/>
                  </a:lnTo>
                  <a:lnTo>
                    <a:pt x="4575" y="14429"/>
                  </a:lnTo>
                  <a:lnTo>
                    <a:pt x="4818" y="14259"/>
                  </a:lnTo>
                  <a:lnTo>
                    <a:pt x="5037" y="14040"/>
                  </a:lnTo>
                  <a:lnTo>
                    <a:pt x="5134" y="13918"/>
                  </a:lnTo>
                  <a:lnTo>
                    <a:pt x="5207" y="13797"/>
                  </a:lnTo>
                  <a:lnTo>
                    <a:pt x="5426" y="13821"/>
                  </a:lnTo>
                  <a:lnTo>
                    <a:pt x="5645" y="13845"/>
                  </a:lnTo>
                  <a:lnTo>
                    <a:pt x="6059" y="13967"/>
                  </a:lnTo>
                  <a:lnTo>
                    <a:pt x="6497" y="14113"/>
                  </a:lnTo>
                  <a:lnTo>
                    <a:pt x="6692" y="14186"/>
                  </a:lnTo>
                  <a:lnTo>
                    <a:pt x="6911" y="14235"/>
                  </a:lnTo>
                  <a:lnTo>
                    <a:pt x="7178" y="14283"/>
                  </a:lnTo>
                  <a:lnTo>
                    <a:pt x="7446" y="14308"/>
                  </a:lnTo>
                  <a:lnTo>
                    <a:pt x="7981" y="14332"/>
                  </a:lnTo>
                  <a:lnTo>
                    <a:pt x="8517" y="14308"/>
                  </a:lnTo>
                  <a:lnTo>
                    <a:pt x="9052" y="14259"/>
                  </a:lnTo>
                  <a:lnTo>
                    <a:pt x="9490" y="14210"/>
                  </a:lnTo>
                  <a:lnTo>
                    <a:pt x="9952" y="14137"/>
                  </a:lnTo>
                  <a:lnTo>
                    <a:pt x="10390" y="14040"/>
                  </a:lnTo>
                  <a:lnTo>
                    <a:pt x="10828" y="13918"/>
                  </a:lnTo>
                  <a:lnTo>
                    <a:pt x="11266" y="13797"/>
                  </a:lnTo>
                  <a:lnTo>
                    <a:pt x="11680" y="13651"/>
                  </a:lnTo>
                  <a:lnTo>
                    <a:pt x="12093" y="13480"/>
                  </a:lnTo>
                  <a:lnTo>
                    <a:pt x="12507" y="13286"/>
                  </a:lnTo>
                  <a:lnTo>
                    <a:pt x="12921" y="13067"/>
                  </a:lnTo>
                  <a:lnTo>
                    <a:pt x="13310" y="12823"/>
                  </a:lnTo>
                  <a:lnTo>
                    <a:pt x="13699" y="12556"/>
                  </a:lnTo>
                  <a:lnTo>
                    <a:pt x="14089" y="12264"/>
                  </a:lnTo>
                  <a:lnTo>
                    <a:pt x="14429" y="11947"/>
                  </a:lnTo>
                  <a:lnTo>
                    <a:pt x="14770" y="11607"/>
                  </a:lnTo>
                  <a:lnTo>
                    <a:pt x="15111" y="11266"/>
                  </a:lnTo>
                  <a:lnTo>
                    <a:pt x="15403" y="10901"/>
                  </a:lnTo>
                  <a:lnTo>
                    <a:pt x="15670" y="10512"/>
                  </a:lnTo>
                  <a:lnTo>
                    <a:pt x="15914" y="10098"/>
                  </a:lnTo>
                  <a:lnTo>
                    <a:pt x="16133" y="9684"/>
                  </a:lnTo>
                  <a:lnTo>
                    <a:pt x="16327" y="9246"/>
                  </a:lnTo>
                  <a:lnTo>
                    <a:pt x="16473" y="8808"/>
                  </a:lnTo>
                  <a:lnTo>
                    <a:pt x="16595" y="8346"/>
                  </a:lnTo>
                  <a:lnTo>
                    <a:pt x="16668" y="7884"/>
                  </a:lnTo>
                  <a:lnTo>
                    <a:pt x="16717" y="7421"/>
                  </a:lnTo>
                  <a:lnTo>
                    <a:pt x="16717" y="7178"/>
                  </a:lnTo>
                  <a:lnTo>
                    <a:pt x="16692" y="6959"/>
                  </a:lnTo>
                  <a:lnTo>
                    <a:pt x="16595" y="6497"/>
                  </a:lnTo>
                  <a:lnTo>
                    <a:pt x="16473" y="6035"/>
                  </a:lnTo>
                  <a:lnTo>
                    <a:pt x="16352" y="5597"/>
                  </a:lnTo>
                  <a:lnTo>
                    <a:pt x="16206" y="5134"/>
                  </a:lnTo>
                  <a:lnTo>
                    <a:pt x="16084" y="4672"/>
                  </a:lnTo>
                  <a:lnTo>
                    <a:pt x="15962" y="4210"/>
                  </a:lnTo>
                  <a:lnTo>
                    <a:pt x="15792" y="3772"/>
                  </a:lnTo>
                  <a:lnTo>
                    <a:pt x="15597" y="3358"/>
                  </a:lnTo>
                  <a:lnTo>
                    <a:pt x="15354" y="2993"/>
                  </a:lnTo>
                  <a:lnTo>
                    <a:pt x="15062" y="2652"/>
                  </a:lnTo>
                  <a:lnTo>
                    <a:pt x="14770" y="2336"/>
                  </a:lnTo>
                  <a:lnTo>
                    <a:pt x="14429" y="2044"/>
                  </a:lnTo>
                  <a:lnTo>
                    <a:pt x="14089" y="1776"/>
                  </a:lnTo>
                  <a:lnTo>
                    <a:pt x="13724" y="1509"/>
                  </a:lnTo>
                  <a:lnTo>
                    <a:pt x="13334" y="1265"/>
                  </a:lnTo>
                  <a:lnTo>
                    <a:pt x="12969" y="1046"/>
                  </a:lnTo>
                  <a:lnTo>
                    <a:pt x="12580" y="827"/>
                  </a:lnTo>
                  <a:lnTo>
                    <a:pt x="12166" y="633"/>
                  </a:lnTo>
                  <a:lnTo>
                    <a:pt x="11777" y="487"/>
                  </a:lnTo>
                  <a:lnTo>
                    <a:pt x="11363" y="341"/>
                  </a:lnTo>
                  <a:lnTo>
                    <a:pt x="10950" y="219"/>
                  </a:lnTo>
                  <a:lnTo>
                    <a:pt x="10512" y="146"/>
                  </a:lnTo>
                  <a:lnTo>
                    <a:pt x="10074" y="73"/>
                  </a:lnTo>
                  <a:lnTo>
                    <a:pt x="92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38"/>
            <p:cNvSpPr txBox="1"/>
            <p:nvPr/>
          </p:nvSpPr>
          <p:spPr>
            <a:xfrm>
              <a:off x="1013075" y="1460425"/>
              <a:ext cx="2152800" cy="120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Livvic"/>
                  <a:ea typeface="Livvic"/>
                  <a:cs typeface="Livvic"/>
                  <a:sym typeface="Livvic"/>
                </a:rPr>
                <a:t>Use the words ‘greater than’ to compare the numbers.</a:t>
              </a:r>
              <a:endParaRPr>
                <a:latin typeface="Livvic"/>
                <a:ea typeface="Livvic"/>
                <a:cs typeface="Livvic"/>
                <a:sym typeface="Livv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Livvic"/>
                  <a:ea typeface="Livvic"/>
                  <a:cs typeface="Livvic"/>
                  <a:sym typeface="Livvic"/>
                </a:rPr>
                <a:t>How might I write this using the greater than symbol?</a:t>
              </a:r>
              <a:endParaRPr>
                <a:latin typeface="Livvic"/>
                <a:ea typeface="Livvic"/>
                <a:cs typeface="Livvic"/>
                <a:sym typeface="Livvic"/>
              </a:endParaRPr>
            </a:p>
          </p:txBody>
        </p:sp>
      </p:grpSp>
      <p:grpSp>
        <p:nvGrpSpPr>
          <p:cNvPr id="1316" name="Google Shape;1316;p138"/>
          <p:cNvGrpSpPr/>
          <p:nvPr/>
        </p:nvGrpSpPr>
        <p:grpSpPr>
          <a:xfrm flipH="1">
            <a:off x="6256465" y="1790677"/>
            <a:ext cx="2843564" cy="2132072"/>
            <a:chOff x="923143" y="1415450"/>
            <a:chExt cx="2338458" cy="1996883"/>
          </a:xfrm>
        </p:grpSpPr>
        <p:sp>
          <p:nvSpPr>
            <p:cNvPr id="1317" name="Google Shape;1317;p138"/>
            <p:cNvSpPr/>
            <p:nvPr/>
          </p:nvSpPr>
          <p:spPr>
            <a:xfrm flipH="1">
              <a:off x="923143" y="1415450"/>
              <a:ext cx="2338458" cy="1996883"/>
            </a:xfrm>
            <a:custGeom>
              <a:rect b="b" l="l" r="r" t="t"/>
              <a:pathLst>
                <a:path extrusionOk="0" h="15403" w="16717">
                  <a:moveTo>
                    <a:pt x="9149" y="511"/>
                  </a:moveTo>
                  <a:lnTo>
                    <a:pt x="9587" y="560"/>
                  </a:lnTo>
                  <a:lnTo>
                    <a:pt x="10025" y="608"/>
                  </a:lnTo>
                  <a:lnTo>
                    <a:pt x="10439" y="681"/>
                  </a:lnTo>
                  <a:lnTo>
                    <a:pt x="10877" y="779"/>
                  </a:lnTo>
                  <a:lnTo>
                    <a:pt x="11290" y="900"/>
                  </a:lnTo>
                  <a:lnTo>
                    <a:pt x="11704" y="1046"/>
                  </a:lnTo>
                  <a:lnTo>
                    <a:pt x="12093" y="1217"/>
                  </a:lnTo>
                  <a:lnTo>
                    <a:pt x="12483" y="1411"/>
                  </a:lnTo>
                  <a:lnTo>
                    <a:pt x="12994" y="1703"/>
                  </a:lnTo>
                  <a:lnTo>
                    <a:pt x="13505" y="2020"/>
                  </a:lnTo>
                  <a:lnTo>
                    <a:pt x="13967" y="2360"/>
                  </a:lnTo>
                  <a:lnTo>
                    <a:pt x="14210" y="2555"/>
                  </a:lnTo>
                  <a:lnTo>
                    <a:pt x="14405" y="2750"/>
                  </a:lnTo>
                  <a:lnTo>
                    <a:pt x="14332" y="2871"/>
                  </a:lnTo>
                  <a:lnTo>
                    <a:pt x="14308" y="3017"/>
                  </a:lnTo>
                  <a:lnTo>
                    <a:pt x="14308" y="3066"/>
                  </a:lnTo>
                  <a:lnTo>
                    <a:pt x="14332" y="3090"/>
                  </a:lnTo>
                  <a:lnTo>
                    <a:pt x="14405" y="3139"/>
                  </a:lnTo>
                  <a:lnTo>
                    <a:pt x="14478" y="3139"/>
                  </a:lnTo>
                  <a:lnTo>
                    <a:pt x="14551" y="3090"/>
                  </a:lnTo>
                  <a:lnTo>
                    <a:pt x="14624" y="2993"/>
                  </a:lnTo>
                  <a:lnTo>
                    <a:pt x="14867" y="3285"/>
                  </a:lnTo>
                  <a:lnTo>
                    <a:pt x="14770" y="3358"/>
                  </a:lnTo>
                  <a:lnTo>
                    <a:pt x="14697" y="3431"/>
                  </a:lnTo>
                  <a:lnTo>
                    <a:pt x="14600" y="3601"/>
                  </a:lnTo>
                  <a:lnTo>
                    <a:pt x="14575" y="3674"/>
                  </a:lnTo>
                  <a:lnTo>
                    <a:pt x="14575" y="3723"/>
                  </a:lnTo>
                  <a:lnTo>
                    <a:pt x="14575" y="3772"/>
                  </a:lnTo>
                  <a:lnTo>
                    <a:pt x="14600" y="3796"/>
                  </a:lnTo>
                  <a:lnTo>
                    <a:pt x="14648" y="3796"/>
                  </a:lnTo>
                  <a:lnTo>
                    <a:pt x="14721" y="3772"/>
                  </a:lnTo>
                  <a:lnTo>
                    <a:pt x="14867" y="3699"/>
                  </a:lnTo>
                  <a:lnTo>
                    <a:pt x="15086" y="3601"/>
                  </a:lnTo>
                  <a:lnTo>
                    <a:pt x="15208" y="3820"/>
                  </a:lnTo>
                  <a:lnTo>
                    <a:pt x="15305" y="4064"/>
                  </a:lnTo>
                  <a:lnTo>
                    <a:pt x="15111" y="4137"/>
                  </a:lnTo>
                  <a:lnTo>
                    <a:pt x="15013" y="4185"/>
                  </a:lnTo>
                  <a:lnTo>
                    <a:pt x="14916" y="4234"/>
                  </a:lnTo>
                  <a:lnTo>
                    <a:pt x="14892" y="4307"/>
                  </a:lnTo>
                  <a:lnTo>
                    <a:pt x="14892" y="4380"/>
                  </a:lnTo>
                  <a:lnTo>
                    <a:pt x="14940" y="4429"/>
                  </a:lnTo>
                  <a:lnTo>
                    <a:pt x="15013" y="4453"/>
                  </a:lnTo>
                  <a:lnTo>
                    <a:pt x="15135" y="4453"/>
                  </a:lnTo>
                  <a:lnTo>
                    <a:pt x="15232" y="4429"/>
                  </a:lnTo>
                  <a:lnTo>
                    <a:pt x="15427" y="4380"/>
                  </a:lnTo>
                  <a:lnTo>
                    <a:pt x="15573" y="4915"/>
                  </a:lnTo>
                  <a:lnTo>
                    <a:pt x="15403" y="4964"/>
                  </a:lnTo>
                  <a:lnTo>
                    <a:pt x="15232" y="5061"/>
                  </a:lnTo>
                  <a:lnTo>
                    <a:pt x="15086" y="5183"/>
                  </a:lnTo>
                  <a:lnTo>
                    <a:pt x="15038" y="5256"/>
                  </a:lnTo>
                  <a:lnTo>
                    <a:pt x="15013" y="5329"/>
                  </a:lnTo>
                  <a:lnTo>
                    <a:pt x="15013" y="5378"/>
                  </a:lnTo>
                  <a:lnTo>
                    <a:pt x="15038" y="5402"/>
                  </a:lnTo>
                  <a:lnTo>
                    <a:pt x="15062" y="5426"/>
                  </a:lnTo>
                  <a:lnTo>
                    <a:pt x="15111" y="5451"/>
                  </a:lnTo>
                  <a:lnTo>
                    <a:pt x="15208" y="5451"/>
                  </a:lnTo>
                  <a:lnTo>
                    <a:pt x="15305" y="5426"/>
                  </a:lnTo>
                  <a:lnTo>
                    <a:pt x="15476" y="5353"/>
                  </a:lnTo>
                  <a:lnTo>
                    <a:pt x="15695" y="5305"/>
                  </a:lnTo>
                  <a:lnTo>
                    <a:pt x="15792" y="5743"/>
                  </a:lnTo>
                  <a:lnTo>
                    <a:pt x="15622" y="5816"/>
                  </a:lnTo>
                  <a:lnTo>
                    <a:pt x="15451" y="5864"/>
                  </a:lnTo>
                  <a:lnTo>
                    <a:pt x="15305" y="5937"/>
                  </a:lnTo>
                  <a:lnTo>
                    <a:pt x="15159" y="6035"/>
                  </a:lnTo>
                  <a:lnTo>
                    <a:pt x="15013" y="6132"/>
                  </a:lnTo>
                  <a:lnTo>
                    <a:pt x="15013" y="6181"/>
                  </a:lnTo>
                  <a:lnTo>
                    <a:pt x="15013" y="6205"/>
                  </a:lnTo>
                  <a:lnTo>
                    <a:pt x="15038" y="6229"/>
                  </a:lnTo>
                  <a:lnTo>
                    <a:pt x="15403" y="6229"/>
                  </a:lnTo>
                  <a:lnTo>
                    <a:pt x="15719" y="6181"/>
                  </a:lnTo>
                  <a:lnTo>
                    <a:pt x="15914" y="6156"/>
                  </a:lnTo>
                  <a:lnTo>
                    <a:pt x="16035" y="6594"/>
                  </a:lnTo>
                  <a:lnTo>
                    <a:pt x="15768" y="6691"/>
                  </a:lnTo>
                  <a:lnTo>
                    <a:pt x="15549" y="6764"/>
                  </a:lnTo>
                  <a:lnTo>
                    <a:pt x="15184" y="6910"/>
                  </a:lnTo>
                  <a:lnTo>
                    <a:pt x="15135" y="6935"/>
                  </a:lnTo>
                  <a:lnTo>
                    <a:pt x="15062" y="6983"/>
                  </a:lnTo>
                  <a:lnTo>
                    <a:pt x="15038" y="7032"/>
                  </a:lnTo>
                  <a:lnTo>
                    <a:pt x="15013" y="7081"/>
                  </a:lnTo>
                  <a:lnTo>
                    <a:pt x="15038" y="7056"/>
                  </a:lnTo>
                  <a:lnTo>
                    <a:pt x="15013" y="7105"/>
                  </a:lnTo>
                  <a:lnTo>
                    <a:pt x="15013" y="7129"/>
                  </a:lnTo>
                  <a:lnTo>
                    <a:pt x="15038" y="7154"/>
                  </a:lnTo>
                  <a:lnTo>
                    <a:pt x="15086" y="7202"/>
                  </a:lnTo>
                  <a:lnTo>
                    <a:pt x="15208" y="7227"/>
                  </a:lnTo>
                  <a:lnTo>
                    <a:pt x="15403" y="7227"/>
                  </a:lnTo>
                  <a:lnTo>
                    <a:pt x="15622" y="7178"/>
                  </a:lnTo>
                  <a:lnTo>
                    <a:pt x="15841" y="7129"/>
                  </a:lnTo>
                  <a:lnTo>
                    <a:pt x="16108" y="7056"/>
                  </a:lnTo>
                  <a:lnTo>
                    <a:pt x="16108" y="7397"/>
                  </a:lnTo>
                  <a:lnTo>
                    <a:pt x="16108" y="7713"/>
                  </a:lnTo>
                  <a:lnTo>
                    <a:pt x="16035" y="7713"/>
                  </a:lnTo>
                  <a:lnTo>
                    <a:pt x="15670" y="7762"/>
                  </a:lnTo>
                  <a:lnTo>
                    <a:pt x="15330" y="7786"/>
                  </a:lnTo>
                  <a:lnTo>
                    <a:pt x="14965" y="7835"/>
                  </a:lnTo>
                  <a:lnTo>
                    <a:pt x="14600" y="7932"/>
                  </a:lnTo>
                  <a:lnTo>
                    <a:pt x="14575" y="7957"/>
                  </a:lnTo>
                  <a:lnTo>
                    <a:pt x="14575" y="7981"/>
                  </a:lnTo>
                  <a:lnTo>
                    <a:pt x="14575" y="8005"/>
                  </a:lnTo>
                  <a:lnTo>
                    <a:pt x="14600" y="8030"/>
                  </a:lnTo>
                  <a:lnTo>
                    <a:pt x="15330" y="8151"/>
                  </a:lnTo>
                  <a:lnTo>
                    <a:pt x="15500" y="8176"/>
                  </a:lnTo>
                  <a:lnTo>
                    <a:pt x="15695" y="8200"/>
                  </a:lnTo>
                  <a:lnTo>
                    <a:pt x="15865" y="8176"/>
                  </a:lnTo>
                  <a:lnTo>
                    <a:pt x="16035" y="8127"/>
                  </a:lnTo>
                  <a:lnTo>
                    <a:pt x="16035" y="8176"/>
                  </a:lnTo>
                  <a:lnTo>
                    <a:pt x="15938" y="8565"/>
                  </a:lnTo>
                  <a:lnTo>
                    <a:pt x="15816" y="8930"/>
                  </a:lnTo>
                  <a:lnTo>
                    <a:pt x="15524" y="8881"/>
                  </a:lnTo>
                  <a:lnTo>
                    <a:pt x="15232" y="8833"/>
                  </a:lnTo>
                  <a:lnTo>
                    <a:pt x="15013" y="8784"/>
                  </a:lnTo>
                  <a:lnTo>
                    <a:pt x="14794" y="8760"/>
                  </a:lnTo>
                  <a:lnTo>
                    <a:pt x="14332" y="8784"/>
                  </a:lnTo>
                  <a:lnTo>
                    <a:pt x="14308" y="8784"/>
                  </a:lnTo>
                  <a:lnTo>
                    <a:pt x="14308" y="8808"/>
                  </a:lnTo>
                  <a:lnTo>
                    <a:pt x="14308" y="8833"/>
                  </a:lnTo>
                  <a:lnTo>
                    <a:pt x="14332" y="8833"/>
                  </a:lnTo>
                  <a:lnTo>
                    <a:pt x="14478" y="8881"/>
                  </a:lnTo>
                  <a:lnTo>
                    <a:pt x="14624" y="8954"/>
                  </a:lnTo>
                  <a:lnTo>
                    <a:pt x="14965" y="9125"/>
                  </a:lnTo>
                  <a:lnTo>
                    <a:pt x="15281" y="9271"/>
                  </a:lnTo>
                  <a:lnTo>
                    <a:pt x="15451" y="9319"/>
                  </a:lnTo>
                  <a:lnTo>
                    <a:pt x="15622" y="9368"/>
                  </a:lnTo>
                  <a:lnTo>
                    <a:pt x="15500" y="9636"/>
                  </a:lnTo>
                  <a:lnTo>
                    <a:pt x="15354" y="9903"/>
                  </a:lnTo>
                  <a:lnTo>
                    <a:pt x="15135" y="9782"/>
                  </a:lnTo>
                  <a:lnTo>
                    <a:pt x="14916" y="9684"/>
                  </a:lnTo>
                  <a:lnTo>
                    <a:pt x="14429" y="9563"/>
                  </a:lnTo>
                  <a:lnTo>
                    <a:pt x="14210" y="9490"/>
                  </a:lnTo>
                  <a:lnTo>
                    <a:pt x="13943" y="9441"/>
                  </a:lnTo>
                  <a:lnTo>
                    <a:pt x="13699" y="9417"/>
                  </a:lnTo>
                  <a:lnTo>
                    <a:pt x="13553" y="9417"/>
                  </a:lnTo>
                  <a:lnTo>
                    <a:pt x="13456" y="9465"/>
                  </a:lnTo>
                  <a:lnTo>
                    <a:pt x="13432" y="9490"/>
                  </a:lnTo>
                  <a:lnTo>
                    <a:pt x="13432" y="9514"/>
                  </a:lnTo>
                  <a:lnTo>
                    <a:pt x="13578" y="9636"/>
                  </a:lnTo>
                  <a:lnTo>
                    <a:pt x="13772" y="9733"/>
                  </a:lnTo>
                  <a:lnTo>
                    <a:pt x="14137" y="9855"/>
                  </a:lnTo>
                  <a:lnTo>
                    <a:pt x="14648" y="10049"/>
                  </a:lnTo>
                  <a:lnTo>
                    <a:pt x="14892" y="10147"/>
                  </a:lnTo>
                  <a:lnTo>
                    <a:pt x="15135" y="10244"/>
                  </a:lnTo>
                  <a:lnTo>
                    <a:pt x="14794" y="10706"/>
                  </a:lnTo>
                  <a:lnTo>
                    <a:pt x="14721" y="10658"/>
                  </a:lnTo>
                  <a:lnTo>
                    <a:pt x="14624" y="10633"/>
                  </a:lnTo>
                  <a:lnTo>
                    <a:pt x="14405" y="10560"/>
                  </a:lnTo>
                  <a:lnTo>
                    <a:pt x="13991" y="10512"/>
                  </a:lnTo>
                  <a:lnTo>
                    <a:pt x="13772" y="10439"/>
                  </a:lnTo>
                  <a:lnTo>
                    <a:pt x="13505" y="10366"/>
                  </a:lnTo>
                  <a:lnTo>
                    <a:pt x="13359" y="10341"/>
                  </a:lnTo>
                  <a:lnTo>
                    <a:pt x="13213" y="10317"/>
                  </a:lnTo>
                  <a:lnTo>
                    <a:pt x="13115" y="10341"/>
                  </a:lnTo>
                  <a:lnTo>
                    <a:pt x="12994" y="10390"/>
                  </a:lnTo>
                  <a:lnTo>
                    <a:pt x="12994" y="10414"/>
                  </a:lnTo>
                  <a:lnTo>
                    <a:pt x="13018" y="10536"/>
                  </a:lnTo>
                  <a:lnTo>
                    <a:pt x="13091" y="10609"/>
                  </a:lnTo>
                  <a:lnTo>
                    <a:pt x="13188" y="10682"/>
                  </a:lnTo>
                  <a:lnTo>
                    <a:pt x="13310" y="10731"/>
                  </a:lnTo>
                  <a:lnTo>
                    <a:pt x="13553" y="10828"/>
                  </a:lnTo>
                  <a:lnTo>
                    <a:pt x="13772" y="10877"/>
                  </a:lnTo>
                  <a:lnTo>
                    <a:pt x="14113" y="10998"/>
                  </a:lnTo>
                  <a:lnTo>
                    <a:pt x="14308" y="11047"/>
                  </a:lnTo>
                  <a:lnTo>
                    <a:pt x="14502" y="11071"/>
                  </a:lnTo>
                  <a:lnTo>
                    <a:pt x="14089" y="11509"/>
                  </a:lnTo>
                  <a:lnTo>
                    <a:pt x="13943" y="11412"/>
                  </a:lnTo>
                  <a:lnTo>
                    <a:pt x="13772" y="11339"/>
                  </a:lnTo>
                  <a:lnTo>
                    <a:pt x="13432" y="11242"/>
                  </a:lnTo>
                  <a:lnTo>
                    <a:pt x="13067" y="11144"/>
                  </a:lnTo>
                  <a:lnTo>
                    <a:pt x="12702" y="11071"/>
                  </a:lnTo>
                  <a:lnTo>
                    <a:pt x="12337" y="11047"/>
                  </a:lnTo>
                  <a:lnTo>
                    <a:pt x="11972" y="11096"/>
                  </a:lnTo>
                  <a:lnTo>
                    <a:pt x="11947" y="11096"/>
                  </a:lnTo>
                  <a:lnTo>
                    <a:pt x="11899" y="11120"/>
                  </a:lnTo>
                  <a:lnTo>
                    <a:pt x="11874" y="11193"/>
                  </a:lnTo>
                  <a:lnTo>
                    <a:pt x="11850" y="11266"/>
                  </a:lnTo>
                  <a:lnTo>
                    <a:pt x="11874" y="11290"/>
                  </a:lnTo>
                  <a:lnTo>
                    <a:pt x="11899" y="11363"/>
                  </a:lnTo>
                  <a:lnTo>
                    <a:pt x="11972" y="11412"/>
                  </a:lnTo>
                  <a:lnTo>
                    <a:pt x="12580" y="11509"/>
                  </a:lnTo>
                  <a:lnTo>
                    <a:pt x="12872" y="11582"/>
                  </a:lnTo>
                  <a:lnTo>
                    <a:pt x="13164" y="11655"/>
                  </a:lnTo>
                  <a:lnTo>
                    <a:pt x="13432" y="11753"/>
                  </a:lnTo>
                  <a:lnTo>
                    <a:pt x="13675" y="11850"/>
                  </a:lnTo>
                  <a:lnTo>
                    <a:pt x="13359" y="12118"/>
                  </a:lnTo>
                  <a:lnTo>
                    <a:pt x="13018" y="12337"/>
                  </a:lnTo>
                  <a:lnTo>
                    <a:pt x="12994" y="12288"/>
                  </a:lnTo>
                  <a:lnTo>
                    <a:pt x="12945" y="12239"/>
                  </a:lnTo>
                  <a:lnTo>
                    <a:pt x="12775" y="12166"/>
                  </a:lnTo>
                  <a:lnTo>
                    <a:pt x="12604" y="12142"/>
                  </a:lnTo>
                  <a:lnTo>
                    <a:pt x="12410" y="12118"/>
                  </a:lnTo>
                  <a:lnTo>
                    <a:pt x="12215" y="12069"/>
                  </a:lnTo>
                  <a:lnTo>
                    <a:pt x="11850" y="11947"/>
                  </a:lnTo>
                  <a:lnTo>
                    <a:pt x="11558" y="11826"/>
                  </a:lnTo>
                  <a:lnTo>
                    <a:pt x="11242" y="11704"/>
                  </a:lnTo>
                  <a:lnTo>
                    <a:pt x="11096" y="11655"/>
                  </a:lnTo>
                  <a:lnTo>
                    <a:pt x="10950" y="11607"/>
                  </a:lnTo>
                  <a:lnTo>
                    <a:pt x="10779" y="11582"/>
                  </a:lnTo>
                  <a:lnTo>
                    <a:pt x="10633" y="11582"/>
                  </a:lnTo>
                  <a:lnTo>
                    <a:pt x="10609" y="11607"/>
                  </a:lnTo>
                  <a:lnTo>
                    <a:pt x="10609" y="11655"/>
                  </a:lnTo>
                  <a:lnTo>
                    <a:pt x="10682" y="11753"/>
                  </a:lnTo>
                  <a:lnTo>
                    <a:pt x="10804" y="11874"/>
                  </a:lnTo>
                  <a:lnTo>
                    <a:pt x="10925" y="11947"/>
                  </a:lnTo>
                  <a:lnTo>
                    <a:pt x="11047" y="12045"/>
                  </a:lnTo>
                  <a:lnTo>
                    <a:pt x="11315" y="12166"/>
                  </a:lnTo>
                  <a:lnTo>
                    <a:pt x="11582" y="12288"/>
                  </a:lnTo>
                  <a:lnTo>
                    <a:pt x="11826" y="12385"/>
                  </a:lnTo>
                  <a:lnTo>
                    <a:pt x="12093" y="12483"/>
                  </a:lnTo>
                  <a:lnTo>
                    <a:pt x="12361" y="12556"/>
                  </a:lnTo>
                  <a:lnTo>
                    <a:pt x="12507" y="12580"/>
                  </a:lnTo>
                  <a:lnTo>
                    <a:pt x="12629" y="12580"/>
                  </a:lnTo>
                  <a:lnTo>
                    <a:pt x="12239" y="12799"/>
                  </a:lnTo>
                  <a:lnTo>
                    <a:pt x="11850" y="12969"/>
                  </a:lnTo>
                  <a:lnTo>
                    <a:pt x="11801" y="12921"/>
                  </a:lnTo>
                  <a:lnTo>
                    <a:pt x="11680" y="12823"/>
                  </a:lnTo>
                  <a:lnTo>
                    <a:pt x="11558" y="12775"/>
                  </a:lnTo>
                  <a:lnTo>
                    <a:pt x="11266" y="12677"/>
                  </a:lnTo>
                  <a:lnTo>
                    <a:pt x="10998" y="12604"/>
                  </a:lnTo>
                  <a:lnTo>
                    <a:pt x="10731" y="12531"/>
                  </a:lnTo>
                  <a:lnTo>
                    <a:pt x="10585" y="12458"/>
                  </a:lnTo>
                  <a:lnTo>
                    <a:pt x="10439" y="12385"/>
                  </a:lnTo>
                  <a:lnTo>
                    <a:pt x="10171" y="12239"/>
                  </a:lnTo>
                  <a:lnTo>
                    <a:pt x="10025" y="12166"/>
                  </a:lnTo>
                  <a:lnTo>
                    <a:pt x="9879" y="12118"/>
                  </a:lnTo>
                  <a:lnTo>
                    <a:pt x="9733" y="12093"/>
                  </a:lnTo>
                  <a:lnTo>
                    <a:pt x="9563" y="12093"/>
                  </a:lnTo>
                  <a:lnTo>
                    <a:pt x="9514" y="12118"/>
                  </a:lnTo>
                  <a:lnTo>
                    <a:pt x="9490" y="12142"/>
                  </a:lnTo>
                  <a:lnTo>
                    <a:pt x="9490" y="12191"/>
                  </a:lnTo>
                  <a:lnTo>
                    <a:pt x="9514" y="12215"/>
                  </a:lnTo>
                  <a:lnTo>
                    <a:pt x="9733" y="12410"/>
                  </a:lnTo>
                  <a:lnTo>
                    <a:pt x="9952" y="12580"/>
                  </a:lnTo>
                  <a:lnTo>
                    <a:pt x="10220" y="12750"/>
                  </a:lnTo>
                  <a:lnTo>
                    <a:pt x="10463" y="12872"/>
                  </a:lnTo>
                  <a:lnTo>
                    <a:pt x="10682" y="12969"/>
                  </a:lnTo>
                  <a:lnTo>
                    <a:pt x="10901" y="13042"/>
                  </a:lnTo>
                  <a:lnTo>
                    <a:pt x="11363" y="13188"/>
                  </a:lnTo>
                  <a:lnTo>
                    <a:pt x="10852" y="13359"/>
                  </a:lnTo>
                  <a:lnTo>
                    <a:pt x="10317" y="13505"/>
                  </a:lnTo>
                  <a:lnTo>
                    <a:pt x="10317" y="13480"/>
                  </a:lnTo>
                  <a:lnTo>
                    <a:pt x="10366" y="13359"/>
                  </a:lnTo>
                  <a:lnTo>
                    <a:pt x="10366" y="13310"/>
                  </a:lnTo>
                  <a:lnTo>
                    <a:pt x="10342" y="13261"/>
                  </a:lnTo>
                  <a:lnTo>
                    <a:pt x="10293" y="13213"/>
                  </a:lnTo>
                  <a:lnTo>
                    <a:pt x="10244" y="13164"/>
                  </a:lnTo>
                  <a:lnTo>
                    <a:pt x="9198" y="12604"/>
                  </a:lnTo>
                  <a:lnTo>
                    <a:pt x="9028" y="12507"/>
                  </a:lnTo>
                  <a:lnTo>
                    <a:pt x="8809" y="12410"/>
                  </a:lnTo>
                  <a:lnTo>
                    <a:pt x="8711" y="12385"/>
                  </a:lnTo>
                  <a:lnTo>
                    <a:pt x="8590" y="12361"/>
                  </a:lnTo>
                  <a:lnTo>
                    <a:pt x="8492" y="12385"/>
                  </a:lnTo>
                  <a:lnTo>
                    <a:pt x="8419" y="12434"/>
                  </a:lnTo>
                  <a:lnTo>
                    <a:pt x="8419" y="12458"/>
                  </a:lnTo>
                  <a:lnTo>
                    <a:pt x="8444" y="12556"/>
                  </a:lnTo>
                  <a:lnTo>
                    <a:pt x="8517" y="12629"/>
                  </a:lnTo>
                  <a:lnTo>
                    <a:pt x="8687" y="12799"/>
                  </a:lnTo>
                  <a:lnTo>
                    <a:pt x="9028" y="13042"/>
                  </a:lnTo>
                  <a:lnTo>
                    <a:pt x="9490" y="13334"/>
                  </a:lnTo>
                  <a:lnTo>
                    <a:pt x="9733" y="13456"/>
                  </a:lnTo>
                  <a:lnTo>
                    <a:pt x="10001" y="13553"/>
                  </a:lnTo>
                  <a:lnTo>
                    <a:pt x="9539" y="13651"/>
                  </a:lnTo>
                  <a:lnTo>
                    <a:pt x="9076" y="13699"/>
                  </a:lnTo>
                  <a:lnTo>
                    <a:pt x="9052" y="13651"/>
                  </a:lnTo>
                  <a:lnTo>
                    <a:pt x="8857" y="13480"/>
                  </a:lnTo>
                  <a:lnTo>
                    <a:pt x="8638" y="13334"/>
                  </a:lnTo>
                  <a:lnTo>
                    <a:pt x="8176" y="13067"/>
                  </a:lnTo>
                  <a:lnTo>
                    <a:pt x="7762" y="12799"/>
                  </a:lnTo>
                  <a:lnTo>
                    <a:pt x="7568" y="12677"/>
                  </a:lnTo>
                  <a:lnTo>
                    <a:pt x="7349" y="12604"/>
                  </a:lnTo>
                  <a:lnTo>
                    <a:pt x="7300" y="12604"/>
                  </a:lnTo>
                  <a:lnTo>
                    <a:pt x="7276" y="12653"/>
                  </a:lnTo>
                  <a:lnTo>
                    <a:pt x="7276" y="12775"/>
                  </a:lnTo>
                  <a:lnTo>
                    <a:pt x="7300" y="12872"/>
                  </a:lnTo>
                  <a:lnTo>
                    <a:pt x="7373" y="12969"/>
                  </a:lnTo>
                  <a:lnTo>
                    <a:pt x="7446" y="13042"/>
                  </a:lnTo>
                  <a:lnTo>
                    <a:pt x="7616" y="13213"/>
                  </a:lnTo>
                  <a:lnTo>
                    <a:pt x="7787" y="13334"/>
                  </a:lnTo>
                  <a:lnTo>
                    <a:pt x="8103" y="13553"/>
                  </a:lnTo>
                  <a:lnTo>
                    <a:pt x="8444" y="13748"/>
                  </a:lnTo>
                  <a:lnTo>
                    <a:pt x="8346" y="13748"/>
                  </a:lnTo>
                  <a:lnTo>
                    <a:pt x="7835" y="13772"/>
                  </a:lnTo>
                  <a:lnTo>
                    <a:pt x="7349" y="13724"/>
                  </a:lnTo>
                  <a:lnTo>
                    <a:pt x="7373" y="13699"/>
                  </a:lnTo>
                  <a:lnTo>
                    <a:pt x="7397" y="13651"/>
                  </a:lnTo>
                  <a:lnTo>
                    <a:pt x="7422" y="13578"/>
                  </a:lnTo>
                  <a:lnTo>
                    <a:pt x="7397" y="13529"/>
                  </a:lnTo>
                  <a:lnTo>
                    <a:pt x="7373" y="13456"/>
                  </a:lnTo>
                  <a:lnTo>
                    <a:pt x="7324" y="13383"/>
                  </a:lnTo>
                  <a:lnTo>
                    <a:pt x="7203" y="13286"/>
                  </a:lnTo>
                  <a:lnTo>
                    <a:pt x="6911" y="13091"/>
                  </a:lnTo>
                  <a:lnTo>
                    <a:pt x="6643" y="12872"/>
                  </a:lnTo>
                  <a:lnTo>
                    <a:pt x="6521" y="12799"/>
                  </a:lnTo>
                  <a:lnTo>
                    <a:pt x="6448" y="12750"/>
                  </a:lnTo>
                  <a:lnTo>
                    <a:pt x="6424" y="12702"/>
                  </a:lnTo>
                  <a:lnTo>
                    <a:pt x="6424" y="12677"/>
                  </a:lnTo>
                  <a:lnTo>
                    <a:pt x="6400" y="12677"/>
                  </a:lnTo>
                  <a:lnTo>
                    <a:pt x="6375" y="12702"/>
                  </a:lnTo>
                  <a:lnTo>
                    <a:pt x="6351" y="12775"/>
                  </a:lnTo>
                  <a:lnTo>
                    <a:pt x="6327" y="12823"/>
                  </a:lnTo>
                  <a:lnTo>
                    <a:pt x="6351" y="12969"/>
                  </a:lnTo>
                  <a:lnTo>
                    <a:pt x="6400" y="13042"/>
                  </a:lnTo>
                  <a:lnTo>
                    <a:pt x="6448" y="13140"/>
                  </a:lnTo>
                  <a:lnTo>
                    <a:pt x="6570" y="13286"/>
                  </a:lnTo>
                  <a:lnTo>
                    <a:pt x="6716" y="13432"/>
                  </a:lnTo>
                  <a:lnTo>
                    <a:pt x="6862" y="13553"/>
                  </a:lnTo>
                  <a:lnTo>
                    <a:pt x="7032" y="13675"/>
                  </a:lnTo>
                  <a:lnTo>
                    <a:pt x="7032" y="13675"/>
                  </a:lnTo>
                  <a:lnTo>
                    <a:pt x="6619" y="13578"/>
                  </a:lnTo>
                  <a:lnTo>
                    <a:pt x="6229" y="13456"/>
                  </a:lnTo>
                  <a:lnTo>
                    <a:pt x="5864" y="13334"/>
                  </a:lnTo>
                  <a:lnTo>
                    <a:pt x="5670" y="13286"/>
                  </a:lnTo>
                  <a:lnTo>
                    <a:pt x="5475" y="13261"/>
                  </a:lnTo>
                  <a:lnTo>
                    <a:pt x="5280" y="13237"/>
                  </a:lnTo>
                  <a:lnTo>
                    <a:pt x="5086" y="13261"/>
                  </a:lnTo>
                  <a:lnTo>
                    <a:pt x="4988" y="13286"/>
                  </a:lnTo>
                  <a:lnTo>
                    <a:pt x="4915" y="13334"/>
                  </a:lnTo>
                  <a:lnTo>
                    <a:pt x="4842" y="13407"/>
                  </a:lnTo>
                  <a:lnTo>
                    <a:pt x="4818" y="13505"/>
                  </a:lnTo>
                  <a:lnTo>
                    <a:pt x="4672" y="13651"/>
                  </a:lnTo>
                  <a:lnTo>
                    <a:pt x="4502" y="13797"/>
                  </a:lnTo>
                  <a:lnTo>
                    <a:pt x="4331" y="13943"/>
                  </a:lnTo>
                  <a:lnTo>
                    <a:pt x="4161" y="14064"/>
                  </a:lnTo>
                  <a:lnTo>
                    <a:pt x="3869" y="14259"/>
                  </a:lnTo>
                  <a:lnTo>
                    <a:pt x="3553" y="14405"/>
                  </a:lnTo>
                  <a:lnTo>
                    <a:pt x="3212" y="14551"/>
                  </a:lnTo>
                  <a:lnTo>
                    <a:pt x="2896" y="14648"/>
                  </a:lnTo>
                  <a:lnTo>
                    <a:pt x="2555" y="14745"/>
                  </a:lnTo>
                  <a:lnTo>
                    <a:pt x="2190" y="14818"/>
                  </a:lnTo>
                  <a:lnTo>
                    <a:pt x="1825" y="14867"/>
                  </a:lnTo>
                  <a:lnTo>
                    <a:pt x="1485" y="14891"/>
                  </a:lnTo>
                  <a:lnTo>
                    <a:pt x="1314" y="14891"/>
                  </a:lnTo>
                  <a:lnTo>
                    <a:pt x="1144" y="14867"/>
                  </a:lnTo>
                  <a:lnTo>
                    <a:pt x="1436" y="14672"/>
                  </a:lnTo>
                  <a:lnTo>
                    <a:pt x="1728" y="14453"/>
                  </a:lnTo>
                  <a:lnTo>
                    <a:pt x="1996" y="14210"/>
                  </a:lnTo>
                  <a:lnTo>
                    <a:pt x="2239" y="13991"/>
                  </a:lnTo>
                  <a:lnTo>
                    <a:pt x="2604" y="13626"/>
                  </a:lnTo>
                  <a:lnTo>
                    <a:pt x="2774" y="13432"/>
                  </a:lnTo>
                  <a:lnTo>
                    <a:pt x="2944" y="13188"/>
                  </a:lnTo>
                  <a:lnTo>
                    <a:pt x="3066" y="12945"/>
                  </a:lnTo>
                  <a:lnTo>
                    <a:pt x="3163" y="12702"/>
                  </a:lnTo>
                  <a:lnTo>
                    <a:pt x="3212" y="12458"/>
                  </a:lnTo>
                  <a:lnTo>
                    <a:pt x="3212" y="12337"/>
                  </a:lnTo>
                  <a:lnTo>
                    <a:pt x="3212" y="12215"/>
                  </a:lnTo>
                  <a:lnTo>
                    <a:pt x="3236" y="12118"/>
                  </a:lnTo>
                  <a:lnTo>
                    <a:pt x="3212" y="12045"/>
                  </a:lnTo>
                  <a:lnTo>
                    <a:pt x="3188" y="11972"/>
                  </a:lnTo>
                  <a:lnTo>
                    <a:pt x="3115" y="11923"/>
                  </a:lnTo>
                  <a:lnTo>
                    <a:pt x="2920" y="11826"/>
                  </a:lnTo>
                  <a:lnTo>
                    <a:pt x="2750" y="11704"/>
                  </a:lnTo>
                  <a:lnTo>
                    <a:pt x="2409" y="11461"/>
                  </a:lnTo>
                  <a:lnTo>
                    <a:pt x="2117" y="11169"/>
                  </a:lnTo>
                  <a:lnTo>
                    <a:pt x="1850" y="10852"/>
                  </a:lnTo>
                  <a:lnTo>
                    <a:pt x="1631" y="10512"/>
                  </a:lnTo>
                  <a:lnTo>
                    <a:pt x="1412" y="10147"/>
                  </a:lnTo>
                  <a:lnTo>
                    <a:pt x="1241" y="9757"/>
                  </a:lnTo>
                  <a:lnTo>
                    <a:pt x="1095" y="9368"/>
                  </a:lnTo>
                  <a:lnTo>
                    <a:pt x="949" y="8979"/>
                  </a:lnTo>
                  <a:lnTo>
                    <a:pt x="828" y="8565"/>
                  </a:lnTo>
                  <a:lnTo>
                    <a:pt x="755" y="8127"/>
                  </a:lnTo>
                  <a:lnTo>
                    <a:pt x="682" y="7689"/>
                  </a:lnTo>
                  <a:lnTo>
                    <a:pt x="657" y="7251"/>
                  </a:lnTo>
                  <a:lnTo>
                    <a:pt x="657" y="6837"/>
                  </a:lnTo>
                  <a:lnTo>
                    <a:pt x="706" y="6399"/>
                  </a:lnTo>
                  <a:lnTo>
                    <a:pt x="803" y="5986"/>
                  </a:lnTo>
                  <a:lnTo>
                    <a:pt x="925" y="5548"/>
                  </a:lnTo>
                  <a:lnTo>
                    <a:pt x="1120" y="5110"/>
                  </a:lnTo>
                  <a:lnTo>
                    <a:pt x="1339" y="4696"/>
                  </a:lnTo>
                  <a:lnTo>
                    <a:pt x="1606" y="4307"/>
                  </a:lnTo>
                  <a:lnTo>
                    <a:pt x="1898" y="3869"/>
                  </a:lnTo>
                  <a:lnTo>
                    <a:pt x="2166" y="3431"/>
                  </a:lnTo>
                  <a:lnTo>
                    <a:pt x="2434" y="3017"/>
                  </a:lnTo>
                  <a:lnTo>
                    <a:pt x="2604" y="2823"/>
                  </a:lnTo>
                  <a:lnTo>
                    <a:pt x="2774" y="2628"/>
                  </a:lnTo>
                  <a:lnTo>
                    <a:pt x="3115" y="2336"/>
                  </a:lnTo>
                  <a:lnTo>
                    <a:pt x="3431" y="2068"/>
                  </a:lnTo>
                  <a:lnTo>
                    <a:pt x="3772" y="1825"/>
                  </a:lnTo>
                  <a:lnTo>
                    <a:pt x="4137" y="1582"/>
                  </a:lnTo>
                  <a:lnTo>
                    <a:pt x="4502" y="1387"/>
                  </a:lnTo>
                  <a:lnTo>
                    <a:pt x="4867" y="1192"/>
                  </a:lnTo>
                  <a:lnTo>
                    <a:pt x="5256" y="1046"/>
                  </a:lnTo>
                  <a:lnTo>
                    <a:pt x="5670" y="900"/>
                  </a:lnTo>
                  <a:lnTo>
                    <a:pt x="6083" y="803"/>
                  </a:lnTo>
                  <a:lnTo>
                    <a:pt x="6497" y="706"/>
                  </a:lnTo>
                  <a:lnTo>
                    <a:pt x="6935" y="633"/>
                  </a:lnTo>
                  <a:lnTo>
                    <a:pt x="7373" y="584"/>
                  </a:lnTo>
                  <a:lnTo>
                    <a:pt x="7811" y="535"/>
                  </a:lnTo>
                  <a:lnTo>
                    <a:pt x="8249" y="511"/>
                  </a:lnTo>
                  <a:close/>
                  <a:moveTo>
                    <a:pt x="8444" y="0"/>
                  </a:moveTo>
                  <a:lnTo>
                    <a:pt x="7641" y="24"/>
                  </a:lnTo>
                  <a:lnTo>
                    <a:pt x="6838" y="122"/>
                  </a:lnTo>
                  <a:lnTo>
                    <a:pt x="6351" y="195"/>
                  </a:lnTo>
                  <a:lnTo>
                    <a:pt x="5889" y="292"/>
                  </a:lnTo>
                  <a:lnTo>
                    <a:pt x="5426" y="414"/>
                  </a:lnTo>
                  <a:lnTo>
                    <a:pt x="4964" y="560"/>
                  </a:lnTo>
                  <a:lnTo>
                    <a:pt x="4502" y="730"/>
                  </a:lnTo>
                  <a:lnTo>
                    <a:pt x="4088" y="949"/>
                  </a:lnTo>
                  <a:lnTo>
                    <a:pt x="3674" y="1217"/>
                  </a:lnTo>
                  <a:lnTo>
                    <a:pt x="3285" y="1509"/>
                  </a:lnTo>
                  <a:lnTo>
                    <a:pt x="2823" y="1922"/>
                  </a:lnTo>
                  <a:lnTo>
                    <a:pt x="2385" y="2312"/>
                  </a:lnTo>
                  <a:lnTo>
                    <a:pt x="2166" y="2531"/>
                  </a:lnTo>
                  <a:lnTo>
                    <a:pt x="1947" y="2725"/>
                  </a:lnTo>
                  <a:lnTo>
                    <a:pt x="1752" y="2969"/>
                  </a:lnTo>
                  <a:lnTo>
                    <a:pt x="1582" y="3212"/>
                  </a:lnTo>
                  <a:lnTo>
                    <a:pt x="1266" y="3723"/>
                  </a:lnTo>
                  <a:lnTo>
                    <a:pt x="974" y="4283"/>
                  </a:lnTo>
                  <a:lnTo>
                    <a:pt x="682" y="4842"/>
                  </a:lnTo>
                  <a:lnTo>
                    <a:pt x="438" y="5402"/>
                  </a:lnTo>
                  <a:lnTo>
                    <a:pt x="341" y="5645"/>
                  </a:lnTo>
                  <a:lnTo>
                    <a:pt x="268" y="5889"/>
                  </a:lnTo>
                  <a:lnTo>
                    <a:pt x="195" y="6132"/>
                  </a:lnTo>
                  <a:lnTo>
                    <a:pt x="146" y="6375"/>
                  </a:lnTo>
                  <a:lnTo>
                    <a:pt x="122" y="6886"/>
                  </a:lnTo>
                  <a:lnTo>
                    <a:pt x="122" y="7397"/>
                  </a:lnTo>
                  <a:lnTo>
                    <a:pt x="171" y="7908"/>
                  </a:lnTo>
                  <a:lnTo>
                    <a:pt x="268" y="8419"/>
                  </a:lnTo>
                  <a:lnTo>
                    <a:pt x="390" y="8906"/>
                  </a:lnTo>
                  <a:lnTo>
                    <a:pt x="536" y="9392"/>
                  </a:lnTo>
                  <a:lnTo>
                    <a:pt x="682" y="9830"/>
                  </a:lnTo>
                  <a:lnTo>
                    <a:pt x="876" y="10244"/>
                  </a:lnTo>
                  <a:lnTo>
                    <a:pt x="1095" y="10658"/>
                  </a:lnTo>
                  <a:lnTo>
                    <a:pt x="1339" y="11047"/>
                  </a:lnTo>
                  <a:lnTo>
                    <a:pt x="1631" y="11412"/>
                  </a:lnTo>
                  <a:lnTo>
                    <a:pt x="1947" y="11728"/>
                  </a:lnTo>
                  <a:lnTo>
                    <a:pt x="2117" y="11874"/>
                  </a:lnTo>
                  <a:lnTo>
                    <a:pt x="2312" y="12020"/>
                  </a:lnTo>
                  <a:lnTo>
                    <a:pt x="2507" y="12142"/>
                  </a:lnTo>
                  <a:lnTo>
                    <a:pt x="2701" y="12239"/>
                  </a:lnTo>
                  <a:lnTo>
                    <a:pt x="2677" y="12458"/>
                  </a:lnTo>
                  <a:lnTo>
                    <a:pt x="2604" y="12653"/>
                  </a:lnTo>
                  <a:lnTo>
                    <a:pt x="2482" y="12848"/>
                  </a:lnTo>
                  <a:lnTo>
                    <a:pt x="2361" y="13042"/>
                  </a:lnTo>
                  <a:lnTo>
                    <a:pt x="2215" y="13213"/>
                  </a:lnTo>
                  <a:lnTo>
                    <a:pt x="2069" y="13359"/>
                  </a:lnTo>
                  <a:lnTo>
                    <a:pt x="1752" y="13675"/>
                  </a:lnTo>
                  <a:lnTo>
                    <a:pt x="1412" y="13967"/>
                  </a:lnTo>
                  <a:lnTo>
                    <a:pt x="1047" y="14259"/>
                  </a:lnTo>
                  <a:lnTo>
                    <a:pt x="828" y="14381"/>
                  </a:lnTo>
                  <a:lnTo>
                    <a:pt x="633" y="14478"/>
                  </a:lnTo>
                  <a:lnTo>
                    <a:pt x="414" y="14575"/>
                  </a:lnTo>
                  <a:lnTo>
                    <a:pt x="195" y="14648"/>
                  </a:lnTo>
                  <a:lnTo>
                    <a:pt x="98" y="14697"/>
                  </a:lnTo>
                  <a:lnTo>
                    <a:pt x="25" y="14794"/>
                  </a:lnTo>
                  <a:lnTo>
                    <a:pt x="0" y="14891"/>
                  </a:lnTo>
                  <a:lnTo>
                    <a:pt x="25" y="14989"/>
                  </a:lnTo>
                  <a:lnTo>
                    <a:pt x="49" y="15086"/>
                  </a:lnTo>
                  <a:lnTo>
                    <a:pt x="146" y="15159"/>
                  </a:lnTo>
                  <a:lnTo>
                    <a:pt x="244" y="15208"/>
                  </a:lnTo>
                  <a:lnTo>
                    <a:pt x="365" y="15208"/>
                  </a:lnTo>
                  <a:lnTo>
                    <a:pt x="414" y="15183"/>
                  </a:lnTo>
                  <a:lnTo>
                    <a:pt x="560" y="15256"/>
                  </a:lnTo>
                  <a:lnTo>
                    <a:pt x="682" y="15305"/>
                  </a:lnTo>
                  <a:lnTo>
                    <a:pt x="998" y="15378"/>
                  </a:lnTo>
                  <a:lnTo>
                    <a:pt x="1314" y="15402"/>
                  </a:lnTo>
                  <a:lnTo>
                    <a:pt x="1679" y="15402"/>
                  </a:lnTo>
                  <a:lnTo>
                    <a:pt x="2020" y="15354"/>
                  </a:lnTo>
                  <a:lnTo>
                    <a:pt x="2336" y="15305"/>
                  </a:lnTo>
                  <a:lnTo>
                    <a:pt x="2896" y="15183"/>
                  </a:lnTo>
                  <a:lnTo>
                    <a:pt x="3261" y="15062"/>
                  </a:lnTo>
                  <a:lnTo>
                    <a:pt x="3626" y="14916"/>
                  </a:lnTo>
                  <a:lnTo>
                    <a:pt x="3991" y="14770"/>
                  </a:lnTo>
                  <a:lnTo>
                    <a:pt x="4331" y="14575"/>
                  </a:lnTo>
                  <a:lnTo>
                    <a:pt x="4575" y="14429"/>
                  </a:lnTo>
                  <a:lnTo>
                    <a:pt x="4818" y="14259"/>
                  </a:lnTo>
                  <a:lnTo>
                    <a:pt x="5037" y="14040"/>
                  </a:lnTo>
                  <a:lnTo>
                    <a:pt x="5134" y="13918"/>
                  </a:lnTo>
                  <a:lnTo>
                    <a:pt x="5207" y="13797"/>
                  </a:lnTo>
                  <a:lnTo>
                    <a:pt x="5426" y="13821"/>
                  </a:lnTo>
                  <a:lnTo>
                    <a:pt x="5645" y="13845"/>
                  </a:lnTo>
                  <a:lnTo>
                    <a:pt x="6059" y="13967"/>
                  </a:lnTo>
                  <a:lnTo>
                    <a:pt x="6497" y="14113"/>
                  </a:lnTo>
                  <a:lnTo>
                    <a:pt x="6692" y="14186"/>
                  </a:lnTo>
                  <a:lnTo>
                    <a:pt x="6911" y="14235"/>
                  </a:lnTo>
                  <a:lnTo>
                    <a:pt x="7178" y="14283"/>
                  </a:lnTo>
                  <a:lnTo>
                    <a:pt x="7446" y="14308"/>
                  </a:lnTo>
                  <a:lnTo>
                    <a:pt x="7981" y="14332"/>
                  </a:lnTo>
                  <a:lnTo>
                    <a:pt x="8517" y="14308"/>
                  </a:lnTo>
                  <a:lnTo>
                    <a:pt x="9052" y="14259"/>
                  </a:lnTo>
                  <a:lnTo>
                    <a:pt x="9490" y="14210"/>
                  </a:lnTo>
                  <a:lnTo>
                    <a:pt x="9952" y="14137"/>
                  </a:lnTo>
                  <a:lnTo>
                    <a:pt x="10390" y="14040"/>
                  </a:lnTo>
                  <a:lnTo>
                    <a:pt x="10828" y="13918"/>
                  </a:lnTo>
                  <a:lnTo>
                    <a:pt x="11266" y="13797"/>
                  </a:lnTo>
                  <a:lnTo>
                    <a:pt x="11680" y="13651"/>
                  </a:lnTo>
                  <a:lnTo>
                    <a:pt x="12093" y="13480"/>
                  </a:lnTo>
                  <a:lnTo>
                    <a:pt x="12507" y="13286"/>
                  </a:lnTo>
                  <a:lnTo>
                    <a:pt x="12921" y="13067"/>
                  </a:lnTo>
                  <a:lnTo>
                    <a:pt x="13310" y="12823"/>
                  </a:lnTo>
                  <a:lnTo>
                    <a:pt x="13699" y="12556"/>
                  </a:lnTo>
                  <a:lnTo>
                    <a:pt x="14089" y="12264"/>
                  </a:lnTo>
                  <a:lnTo>
                    <a:pt x="14429" y="11947"/>
                  </a:lnTo>
                  <a:lnTo>
                    <a:pt x="14770" y="11607"/>
                  </a:lnTo>
                  <a:lnTo>
                    <a:pt x="15111" y="11266"/>
                  </a:lnTo>
                  <a:lnTo>
                    <a:pt x="15403" y="10901"/>
                  </a:lnTo>
                  <a:lnTo>
                    <a:pt x="15670" y="10512"/>
                  </a:lnTo>
                  <a:lnTo>
                    <a:pt x="15914" y="10098"/>
                  </a:lnTo>
                  <a:lnTo>
                    <a:pt x="16133" y="9684"/>
                  </a:lnTo>
                  <a:lnTo>
                    <a:pt x="16327" y="9246"/>
                  </a:lnTo>
                  <a:lnTo>
                    <a:pt x="16473" y="8808"/>
                  </a:lnTo>
                  <a:lnTo>
                    <a:pt x="16595" y="8346"/>
                  </a:lnTo>
                  <a:lnTo>
                    <a:pt x="16668" y="7884"/>
                  </a:lnTo>
                  <a:lnTo>
                    <a:pt x="16717" y="7421"/>
                  </a:lnTo>
                  <a:lnTo>
                    <a:pt x="16717" y="7178"/>
                  </a:lnTo>
                  <a:lnTo>
                    <a:pt x="16692" y="6959"/>
                  </a:lnTo>
                  <a:lnTo>
                    <a:pt x="16595" y="6497"/>
                  </a:lnTo>
                  <a:lnTo>
                    <a:pt x="16473" y="6035"/>
                  </a:lnTo>
                  <a:lnTo>
                    <a:pt x="16352" y="5597"/>
                  </a:lnTo>
                  <a:lnTo>
                    <a:pt x="16206" y="5134"/>
                  </a:lnTo>
                  <a:lnTo>
                    <a:pt x="16084" y="4672"/>
                  </a:lnTo>
                  <a:lnTo>
                    <a:pt x="15962" y="4210"/>
                  </a:lnTo>
                  <a:lnTo>
                    <a:pt x="15792" y="3772"/>
                  </a:lnTo>
                  <a:lnTo>
                    <a:pt x="15597" y="3358"/>
                  </a:lnTo>
                  <a:lnTo>
                    <a:pt x="15354" y="2993"/>
                  </a:lnTo>
                  <a:lnTo>
                    <a:pt x="15062" y="2652"/>
                  </a:lnTo>
                  <a:lnTo>
                    <a:pt x="14770" y="2336"/>
                  </a:lnTo>
                  <a:lnTo>
                    <a:pt x="14429" y="2044"/>
                  </a:lnTo>
                  <a:lnTo>
                    <a:pt x="14089" y="1776"/>
                  </a:lnTo>
                  <a:lnTo>
                    <a:pt x="13724" y="1509"/>
                  </a:lnTo>
                  <a:lnTo>
                    <a:pt x="13334" y="1265"/>
                  </a:lnTo>
                  <a:lnTo>
                    <a:pt x="12969" y="1046"/>
                  </a:lnTo>
                  <a:lnTo>
                    <a:pt x="12580" y="827"/>
                  </a:lnTo>
                  <a:lnTo>
                    <a:pt x="12166" y="633"/>
                  </a:lnTo>
                  <a:lnTo>
                    <a:pt x="11777" y="487"/>
                  </a:lnTo>
                  <a:lnTo>
                    <a:pt x="11363" y="341"/>
                  </a:lnTo>
                  <a:lnTo>
                    <a:pt x="10950" y="219"/>
                  </a:lnTo>
                  <a:lnTo>
                    <a:pt x="10512" y="146"/>
                  </a:lnTo>
                  <a:lnTo>
                    <a:pt x="10074" y="73"/>
                  </a:lnTo>
                  <a:lnTo>
                    <a:pt x="92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38"/>
            <p:cNvSpPr txBox="1"/>
            <p:nvPr/>
          </p:nvSpPr>
          <p:spPr>
            <a:xfrm>
              <a:off x="1211725" y="1602188"/>
              <a:ext cx="1761300" cy="120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rPr>
                <a:t>Use the words ‘greater than’ to compare the numbers.</a:t>
              </a:r>
              <a:endPara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rPr>
                <a:t>How might I write this using the greater than symbol?</a:t>
              </a:r>
              <a:endPara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latin typeface="Livvic"/>
                <a:ea typeface="Livvic"/>
                <a:cs typeface="Livvic"/>
                <a:sym typeface="Livvic"/>
              </a:endParaRPr>
            </a:p>
          </p:txBody>
        </p:sp>
      </p:grpSp>
      <p:pic>
        <p:nvPicPr>
          <p:cNvPr id="1319" name="Google Shape;1319;p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500" y="672975"/>
            <a:ext cx="1971514" cy="84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1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9101" y="1074525"/>
            <a:ext cx="1971525" cy="703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39"/>
          <p:cNvSpPr txBox="1"/>
          <p:nvPr>
            <p:ph type="ctrTitle"/>
          </p:nvPr>
        </p:nvSpPr>
        <p:spPr>
          <a:xfrm>
            <a:off x="1583550" y="1338750"/>
            <a:ext cx="5976900" cy="146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Use Symbols to Compare  </a:t>
            </a:r>
            <a:endParaRPr sz="44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26" name="Google Shape;1326;p139"/>
          <p:cNvSpPr txBox="1"/>
          <p:nvPr/>
        </p:nvSpPr>
        <p:spPr>
          <a:xfrm>
            <a:off x="3272650" y="2803350"/>
            <a:ext cx="479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use symbols to compare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27" name="Google Shape;1327;p139"/>
          <p:cNvSpPr/>
          <p:nvPr/>
        </p:nvSpPr>
        <p:spPr>
          <a:xfrm>
            <a:off x="2802177" y="280334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139"/>
          <p:cNvSpPr txBox="1"/>
          <p:nvPr/>
        </p:nvSpPr>
        <p:spPr>
          <a:xfrm>
            <a:off x="0" y="4834325"/>
            <a:ext cx="29199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1.NBT.B.3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29" name="Google Shape;1329;p139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16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40"/>
          <p:cNvSpPr/>
          <p:nvPr/>
        </p:nvSpPr>
        <p:spPr>
          <a:xfrm rot="-633394">
            <a:off x="859102" y="1661718"/>
            <a:ext cx="1783238" cy="1030799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140"/>
          <p:cNvSpPr txBox="1"/>
          <p:nvPr>
            <p:ph type="ctrTitle"/>
          </p:nvPr>
        </p:nvSpPr>
        <p:spPr>
          <a:xfrm>
            <a:off x="491325" y="377250"/>
            <a:ext cx="7652700" cy="6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Notice and Wonder: 49 and 45</a:t>
            </a:r>
            <a:endParaRPr b="0" sz="27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36" name="Google Shape;1336;p140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37" name="Google Shape;1337;p140"/>
          <p:cNvSpPr txBox="1"/>
          <p:nvPr/>
        </p:nvSpPr>
        <p:spPr>
          <a:xfrm rot="-887247">
            <a:off x="864199" y="1760547"/>
            <a:ext cx="1853592" cy="8414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338" name="Google Shape;1338;p140"/>
          <p:cNvSpPr/>
          <p:nvPr/>
        </p:nvSpPr>
        <p:spPr>
          <a:xfrm rot="1226884">
            <a:off x="6768595" y="3115490"/>
            <a:ext cx="1851120" cy="1030817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140"/>
          <p:cNvSpPr txBox="1"/>
          <p:nvPr/>
        </p:nvSpPr>
        <p:spPr>
          <a:xfrm rot="972852">
            <a:off x="6772547" y="3224264"/>
            <a:ext cx="1853317" cy="8416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veat Brush"/>
                <a:ea typeface="Caveat Brush"/>
                <a:cs typeface="Caveat Brush"/>
                <a:sym typeface="Caveat Brush"/>
              </a:rPr>
              <a:t>What do you wonder?</a:t>
            </a:r>
            <a:endParaRPr sz="20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40" name="Google Shape;1340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0678" y="1601800"/>
            <a:ext cx="2014500" cy="202888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141"/>
          <p:cNvSpPr txBox="1"/>
          <p:nvPr>
            <p:ph type="ctrTitle"/>
          </p:nvPr>
        </p:nvSpPr>
        <p:spPr>
          <a:xfrm>
            <a:off x="538200" y="5378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Make the Greatest Number, Two-digit Numbers</a:t>
            </a:r>
            <a:endParaRPr b="0"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46" name="Google Shape;1346;p14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47" name="Google Shape;1347;p141"/>
          <p:cNvSpPr txBox="1"/>
          <p:nvPr/>
        </p:nvSpPr>
        <p:spPr>
          <a:xfrm>
            <a:off x="728825" y="2280225"/>
            <a:ext cx="7871400" cy="21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8" name="Google Shape;134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5413" y="1254600"/>
            <a:ext cx="7115325" cy="1863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9" name="Google Shape;1349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6875" y="3279770"/>
            <a:ext cx="5915025" cy="1696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42"/>
          <p:cNvSpPr/>
          <p:nvPr/>
        </p:nvSpPr>
        <p:spPr>
          <a:xfrm>
            <a:off x="499750" y="1108750"/>
            <a:ext cx="3248532" cy="12286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142"/>
          <p:cNvSpPr txBox="1"/>
          <p:nvPr>
            <p:ph type="ctrTitle"/>
          </p:nvPr>
        </p:nvSpPr>
        <p:spPr>
          <a:xfrm>
            <a:off x="1087075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</a:rPr>
              <a:t>Make the Statement True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56" name="Google Shape;1356;p14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57" name="Google Shape;1357;p142"/>
          <p:cNvSpPr txBox="1"/>
          <p:nvPr/>
        </p:nvSpPr>
        <p:spPr>
          <a:xfrm>
            <a:off x="822525" y="1257875"/>
            <a:ext cx="25821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1: Compare the numbers. Write &lt;, &gt;, or = in each blank. Then read the comparison statement.</a:t>
            </a:r>
            <a:endParaRPr/>
          </a:p>
        </p:txBody>
      </p:sp>
      <p:pic>
        <p:nvPicPr>
          <p:cNvPr id="1358" name="Google Shape;1358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082" y="1198675"/>
            <a:ext cx="2038350" cy="3381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43"/>
          <p:cNvSpPr/>
          <p:nvPr/>
        </p:nvSpPr>
        <p:spPr>
          <a:xfrm>
            <a:off x="499750" y="1108750"/>
            <a:ext cx="3248532" cy="12286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143"/>
          <p:cNvSpPr txBox="1"/>
          <p:nvPr>
            <p:ph type="ctrTitle"/>
          </p:nvPr>
        </p:nvSpPr>
        <p:spPr>
          <a:xfrm>
            <a:off x="1087075" y="3834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</a:rPr>
              <a:t>Make the Statement True</a:t>
            </a:r>
            <a:endParaRPr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65" name="Google Shape;1365;p14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66" name="Google Shape;1366;p143"/>
          <p:cNvSpPr txBox="1"/>
          <p:nvPr/>
        </p:nvSpPr>
        <p:spPr>
          <a:xfrm>
            <a:off x="822525" y="1257875"/>
            <a:ext cx="25821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2: Fill in each box with a number to make each statement true.</a:t>
            </a:r>
            <a:endParaRPr/>
          </a:p>
        </p:txBody>
      </p:sp>
      <p:pic>
        <p:nvPicPr>
          <p:cNvPr id="1367" name="Google Shape;1367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550" y="992500"/>
            <a:ext cx="1928975" cy="36408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144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373" name="Google Shape;1373;p144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374" name="Google Shape;1374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4950" y="3270546"/>
            <a:ext cx="1726800" cy="1527854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144"/>
          <p:cNvSpPr/>
          <p:nvPr/>
        </p:nvSpPr>
        <p:spPr>
          <a:xfrm flipH="1">
            <a:off x="1309685" y="2294325"/>
            <a:ext cx="2318940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144"/>
          <p:cNvSpPr txBox="1"/>
          <p:nvPr/>
        </p:nvSpPr>
        <p:spPr>
          <a:xfrm>
            <a:off x="1605750" y="2607450"/>
            <a:ext cx="17268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/>
              <a:t>How did you know what the digit could be?</a:t>
            </a:r>
            <a:endParaRPr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377" name="Google Shape;1377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8550" y="541375"/>
            <a:ext cx="2494502" cy="98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44"/>
          <p:cNvSpPr txBox="1"/>
          <p:nvPr/>
        </p:nvSpPr>
        <p:spPr>
          <a:xfrm>
            <a:off x="1267125" y="603875"/>
            <a:ext cx="2009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Fill in a digit to make this true.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379" name="Google Shape;1379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550" y="1683700"/>
            <a:ext cx="2667450" cy="818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45"/>
          <p:cNvSpPr txBox="1"/>
          <p:nvPr>
            <p:ph type="ctrTitle"/>
          </p:nvPr>
        </p:nvSpPr>
        <p:spPr>
          <a:xfrm>
            <a:off x="1822050" y="1951200"/>
            <a:ext cx="6183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Compare and Order Numbers</a:t>
            </a:r>
            <a:endParaRPr sz="3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85" name="Google Shape;1385;p145"/>
          <p:cNvSpPr txBox="1"/>
          <p:nvPr/>
        </p:nvSpPr>
        <p:spPr>
          <a:xfrm>
            <a:off x="3478825" y="2754900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compare and order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6" name="Google Shape;1386;p145"/>
          <p:cNvSpPr/>
          <p:nvPr/>
        </p:nvSpPr>
        <p:spPr>
          <a:xfrm>
            <a:off x="2974002" y="275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145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1.NBT.B.3 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8" name="Google Shape;1388;p145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17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146"/>
          <p:cNvSpPr txBox="1"/>
          <p:nvPr>
            <p:ph type="ctrTitle"/>
          </p:nvPr>
        </p:nvSpPr>
        <p:spPr>
          <a:xfrm>
            <a:off x="650100" y="80079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Belong: Comparison Statements 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394" name="Google Shape;1394;p14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395" name="Google Shape;1395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8550" y="1564171"/>
            <a:ext cx="6057900" cy="2933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147"/>
          <p:cNvSpPr txBox="1"/>
          <p:nvPr>
            <p:ph type="ctrTitle"/>
          </p:nvPr>
        </p:nvSpPr>
        <p:spPr>
          <a:xfrm>
            <a:off x="651075" y="41935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Compare and Order Quantities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01" name="Google Shape;1401;p14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02" name="Google Shape;1402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650" y="1488025"/>
            <a:ext cx="3017575" cy="1435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3" name="Google Shape;1403;p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675" y="3083177"/>
            <a:ext cx="3515425" cy="841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4" name="Google Shape;1404;p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7613" y="1253075"/>
            <a:ext cx="4162556" cy="2089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5" name="Google Shape;1405;p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3650" y="3487350"/>
            <a:ext cx="3216984" cy="841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48"/>
          <p:cNvSpPr txBox="1"/>
          <p:nvPr>
            <p:ph type="ctrTitle"/>
          </p:nvPr>
        </p:nvSpPr>
        <p:spPr>
          <a:xfrm>
            <a:off x="487475" y="26725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Order Numbers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11" name="Google Shape;1411;p14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12" name="Google Shape;1412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575" y="956650"/>
            <a:ext cx="5214860" cy="37299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149"/>
          <p:cNvSpPr txBox="1"/>
          <p:nvPr>
            <p:ph type="ctrTitle"/>
          </p:nvPr>
        </p:nvSpPr>
        <p:spPr>
          <a:xfrm>
            <a:off x="487475" y="26725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Order Numbers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18" name="Google Shape;1418;p14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19" name="Google Shape;1419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2850" y="915000"/>
            <a:ext cx="5049047" cy="3882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5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25" name="Google Shape;1425;p150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426" name="Google Shape;1426;p150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27" name="Google Shape;1427;p150"/>
          <p:cNvSpPr txBox="1"/>
          <p:nvPr/>
        </p:nvSpPr>
        <p:spPr>
          <a:xfrm>
            <a:off x="1285088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8" name="Google Shape;1428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7400" y="2843450"/>
            <a:ext cx="1960801" cy="17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150"/>
          <p:cNvSpPr/>
          <p:nvPr/>
        </p:nvSpPr>
        <p:spPr>
          <a:xfrm flipH="1">
            <a:off x="1790841" y="1711925"/>
            <a:ext cx="3852349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150"/>
          <p:cNvSpPr txBox="1"/>
          <p:nvPr/>
        </p:nvSpPr>
        <p:spPr>
          <a:xfrm>
            <a:off x="2103925" y="2040000"/>
            <a:ext cx="32262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ivvic"/>
                <a:ea typeface="Livvic"/>
                <a:cs typeface="Livvic"/>
                <a:sym typeface="Livvic"/>
              </a:rPr>
              <a:t>In this section, we compared and ordered two-digit numbers. What are some things that can help us order numbers?</a:t>
            </a:r>
            <a:endParaRPr sz="15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51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17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36" name="Google Shape;1436;p151"/>
          <p:cNvSpPr txBox="1"/>
          <p:nvPr/>
        </p:nvSpPr>
        <p:spPr>
          <a:xfrm>
            <a:off x="715075" y="587525"/>
            <a:ext cx="76398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compared numbers using the number of tens and ones.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17 has 1 ten and 35 has 3 tens so 17 is less than 35.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151"/>
          <p:cNvSpPr txBox="1"/>
          <p:nvPr/>
        </p:nvSpPr>
        <p:spPr>
          <a:xfrm>
            <a:off x="4091875" y="2415550"/>
            <a:ext cx="4779000" cy="26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We learned there are symbols that mean greater than, less than, or equal to.</a:t>
            </a:r>
            <a:endParaRPr/>
          </a:p>
        </p:txBody>
      </p:sp>
      <p:pic>
        <p:nvPicPr>
          <p:cNvPr id="1438" name="Google Shape;1438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400" y="1367725"/>
            <a:ext cx="1044325" cy="19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4950" y="1367713"/>
            <a:ext cx="1366100" cy="18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1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2425" y="2858936"/>
            <a:ext cx="1557900" cy="172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52"/>
          <p:cNvSpPr txBox="1"/>
          <p:nvPr>
            <p:ph type="ctrTitle"/>
          </p:nvPr>
        </p:nvSpPr>
        <p:spPr>
          <a:xfrm>
            <a:off x="1480500" y="1597200"/>
            <a:ext cx="6183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3</a:t>
            </a:r>
            <a:endParaRPr sz="3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46" name="Google Shape;1446;p152"/>
          <p:cNvSpPr txBox="1"/>
          <p:nvPr/>
        </p:nvSpPr>
        <p:spPr>
          <a:xfrm>
            <a:off x="3656100" y="2335200"/>
            <a:ext cx="480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work in centers.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7" name="Google Shape;1447;p152"/>
          <p:cNvSpPr/>
          <p:nvPr/>
        </p:nvSpPr>
        <p:spPr>
          <a:xfrm>
            <a:off x="3019027" y="23704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152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1.NBT.B.3, 1.NBT.C.4, 1.NBT.C.5,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9" name="Google Shape;1449;p152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18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5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15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Start with 32 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56" name="Google Shape;1456;p15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57" name="Google Shape;1457;p15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458" name="Google Shape;1458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276" y="2205700"/>
            <a:ext cx="2486025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5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4" name="Google Shape;1464;p15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Start with 32 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65" name="Google Shape;1465;p15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66" name="Google Shape;1466;p15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467" name="Google Shape;1467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9726" y="2632575"/>
            <a:ext cx="4076700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15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15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Start with 32 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74" name="Google Shape;1474;p15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75" name="Google Shape;1475;p15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476" name="Google Shape;1476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2501" y="2318125"/>
            <a:ext cx="2533650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156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156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Start with 32 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83" name="Google Shape;1483;p15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84" name="Google Shape;1484;p156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485" name="Google Shape;1485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126" y="2403525"/>
            <a:ext cx="2600325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157"/>
          <p:cNvSpPr txBox="1"/>
          <p:nvPr>
            <p:ph type="ctrTitle"/>
          </p:nvPr>
        </p:nvSpPr>
        <p:spPr>
          <a:xfrm>
            <a:off x="478975" y="394450"/>
            <a:ext cx="7481400" cy="7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Hepta Slab"/>
                <a:ea typeface="Hepta Slab"/>
                <a:cs typeface="Hepta Slab"/>
                <a:sym typeface="Hepta Slab"/>
              </a:rPr>
              <a:t>Centers Choice Time: Plus or Minus 10</a:t>
            </a:r>
            <a:endParaRPr sz="2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491" name="Google Shape;1491;p15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492" name="Google Shape;1492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500" y="2113750"/>
            <a:ext cx="2606750" cy="14633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3" name="Google Shape;1493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5775" y="2201700"/>
            <a:ext cx="2115650" cy="1810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94" name="Google Shape;1494;p157"/>
          <p:cNvSpPr txBox="1"/>
          <p:nvPr/>
        </p:nvSpPr>
        <p:spPr>
          <a:xfrm>
            <a:off x="385275" y="1670575"/>
            <a:ext cx="34152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Bingo, Stage 6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495" name="Google Shape;1495;p157"/>
          <p:cNvSpPr txBox="1"/>
          <p:nvPr/>
        </p:nvSpPr>
        <p:spPr>
          <a:xfrm>
            <a:off x="5046000" y="1717950"/>
            <a:ext cx="34152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vvic"/>
                <a:ea typeface="Livvic"/>
                <a:cs typeface="Livvic"/>
                <a:sym typeface="Livvic"/>
              </a:rPr>
              <a:t>Make the Number, Stage 6 </a:t>
            </a:r>
            <a:endParaRPr sz="18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158"/>
          <p:cNvSpPr txBox="1"/>
          <p:nvPr>
            <p:ph type="ctrTitle"/>
          </p:nvPr>
        </p:nvSpPr>
        <p:spPr>
          <a:xfrm>
            <a:off x="765225" y="473900"/>
            <a:ext cx="7772400" cy="63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Centers Choice Time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01" name="Google Shape;1501;p15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02" name="Google Shape;1502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813" y="2229475"/>
            <a:ext cx="3414875" cy="1872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03" name="Google Shape;1503;p158"/>
          <p:cNvSpPr txBox="1"/>
          <p:nvPr/>
        </p:nvSpPr>
        <p:spPr>
          <a:xfrm>
            <a:off x="531000" y="1499325"/>
            <a:ext cx="37794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veat Brush"/>
                <a:ea typeface="Caveat Brush"/>
                <a:cs typeface="Caveat Brush"/>
                <a:sym typeface="Caveat Brush"/>
              </a:rPr>
              <a:t>Counting Collections </a:t>
            </a:r>
            <a:endParaRPr sz="21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04" name="Google Shape;1504;p158"/>
          <p:cNvSpPr txBox="1"/>
          <p:nvPr/>
        </p:nvSpPr>
        <p:spPr>
          <a:xfrm>
            <a:off x="4931500" y="1499325"/>
            <a:ext cx="37794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veat Brush"/>
                <a:ea typeface="Caveat Brush"/>
                <a:cs typeface="Caveat Brush"/>
                <a:sym typeface="Caveat Brush"/>
              </a:rPr>
              <a:t>Write Numbers </a:t>
            </a:r>
            <a:endParaRPr sz="21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505" name="Google Shape;1505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7735" y="2229475"/>
            <a:ext cx="1966925" cy="1758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159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11" name="Google Shape;1511;p159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512" name="Google Shape;1512;p159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513" name="Google Shape;1513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578" y="2294325"/>
            <a:ext cx="2522675" cy="2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159"/>
          <p:cNvSpPr/>
          <p:nvPr/>
        </p:nvSpPr>
        <p:spPr>
          <a:xfrm flipH="1">
            <a:off x="985082" y="801275"/>
            <a:ext cx="3564942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5" name="Google Shape;1515;p159"/>
          <p:cNvSpPr txBox="1"/>
          <p:nvPr/>
        </p:nvSpPr>
        <p:spPr>
          <a:xfrm>
            <a:off x="1331518" y="1008949"/>
            <a:ext cx="26766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ivvic"/>
                <a:ea typeface="Livvic"/>
                <a:cs typeface="Livvic"/>
                <a:sym typeface="Livvic"/>
              </a:rPr>
              <a:t>How did you and your partner work together during centers? What went well? What can we continue to work on?</a:t>
            </a:r>
            <a:endParaRPr sz="15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160"/>
          <p:cNvSpPr txBox="1"/>
          <p:nvPr>
            <p:ph type="ctrTitle"/>
          </p:nvPr>
        </p:nvSpPr>
        <p:spPr>
          <a:xfrm>
            <a:off x="1822050" y="1951200"/>
            <a:ext cx="6183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Break Apart Two-digit Numbers</a:t>
            </a:r>
            <a:endParaRPr sz="3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21" name="Google Shape;1521;p160"/>
          <p:cNvSpPr txBox="1"/>
          <p:nvPr/>
        </p:nvSpPr>
        <p:spPr>
          <a:xfrm>
            <a:off x="2842450" y="2626575"/>
            <a:ext cx="5310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break apart two-digit numbers in different ways.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22" name="Google Shape;1522;p160"/>
          <p:cNvSpPr/>
          <p:nvPr/>
        </p:nvSpPr>
        <p:spPr>
          <a:xfrm>
            <a:off x="2311027" y="262656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p160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1.NBT.B.2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24" name="Google Shape;1524;p160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19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161"/>
          <p:cNvSpPr txBox="1"/>
          <p:nvPr>
            <p:ph type="ctrTitle"/>
          </p:nvPr>
        </p:nvSpPr>
        <p:spPr>
          <a:xfrm>
            <a:off x="437300" y="1010150"/>
            <a:ext cx="7958400" cy="42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Which One Doesn’t Belong: </a:t>
            </a:r>
            <a:endParaRPr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Different Ways to Represent a Number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30" name="Google Shape;1530;p161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31" name="Google Shape;1531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9613" y="1434350"/>
            <a:ext cx="5188925" cy="3218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162"/>
          <p:cNvSpPr txBox="1"/>
          <p:nvPr>
            <p:ph type="ctrTitle"/>
          </p:nvPr>
        </p:nvSpPr>
        <p:spPr>
          <a:xfrm>
            <a:off x="685800" y="41935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Show 65 Using Tens and Ones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37" name="Google Shape;1537;p16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38" name="Google Shape;1538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3550" y="1386575"/>
            <a:ext cx="7077175" cy="237034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163"/>
          <p:cNvSpPr txBox="1"/>
          <p:nvPr>
            <p:ph type="ctrTitle"/>
          </p:nvPr>
        </p:nvSpPr>
        <p:spPr>
          <a:xfrm>
            <a:off x="446325" y="61109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Show 37 in Different Ways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44" name="Google Shape;1544;p16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45" name="Google Shape;1545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800" y="1667200"/>
            <a:ext cx="7340026" cy="9461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46" name="Google Shape;1546;p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2663" y="2921950"/>
            <a:ext cx="3006300" cy="1503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p164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52" name="Google Shape;1552;p164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553" name="Google Shape;1553;p164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554" name="Google Shape;1554;p164"/>
          <p:cNvSpPr txBox="1"/>
          <p:nvPr/>
        </p:nvSpPr>
        <p:spPr>
          <a:xfrm>
            <a:off x="1285088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5" name="Google Shape;1555;p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1138" y="2829225"/>
            <a:ext cx="2197261" cy="194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64"/>
          <p:cNvSpPr/>
          <p:nvPr/>
        </p:nvSpPr>
        <p:spPr>
          <a:xfrm flipH="1">
            <a:off x="1092505" y="1925738"/>
            <a:ext cx="1976493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164"/>
          <p:cNvSpPr txBox="1"/>
          <p:nvPr/>
        </p:nvSpPr>
        <p:spPr>
          <a:xfrm>
            <a:off x="1200100" y="2206288"/>
            <a:ext cx="17613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What other expressions can we write to the other ways you broke 37 apart?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558" name="Google Shape;1558;p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7625" y="693825"/>
            <a:ext cx="2257425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165"/>
          <p:cNvSpPr txBox="1"/>
          <p:nvPr>
            <p:ph type="ctrTitle"/>
          </p:nvPr>
        </p:nvSpPr>
        <p:spPr>
          <a:xfrm>
            <a:off x="1551325" y="1961600"/>
            <a:ext cx="61830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 Break Apart Two-Digit Numbers in Different Ways</a:t>
            </a: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 </a:t>
            </a:r>
            <a:endParaRPr sz="3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64" name="Google Shape;1564;p165"/>
          <p:cNvSpPr txBox="1"/>
          <p:nvPr/>
        </p:nvSpPr>
        <p:spPr>
          <a:xfrm>
            <a:off x="2130325" y="2754900"/>
            <a:ext cx="6183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put together and break apart two-digit numbers in different ways.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65" name="Google Shape;1565;p165"/>
          <p:cNvSpPr/>
          <p:nvPr/>
        </p:nvSpPr>
        <p:spPr>
          <a:xfrm>
            <a:off x="1596252" y="275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165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1.NBT.B.2, 1.NBT.B.2.b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67" name="Google Shape;1567;p165"/>
          <p:cNvSpPr txBox="1"/>
          <p:nvPr/>
        </p:nvSpPr>
        <p:spPr>
          <a:xfrm>
            <a:off x="7605625" y="0"/>
            <a:ext cx="1538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20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166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Tens and Ones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73" name="Google Shape;1573;p166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74" name="Google Shape;1574;p166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166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1. How many cubes do you see?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76" name="Google Shape;1576;p166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1577" name="Google Shape;1577;p166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78" name="Google Shape;1578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8500" y="2302327"/>
            <a:ext cx="3676361" cy="1405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167"/>
          <p:cNvSpPr txBox="1"/>
          <p:nvPr>
            <p:ph type="ctrTitle"/>
          </p:nvPr>
        </p:nvSpPr>
        <p:spPr>
          <a:xfrm>
            <a:off x="975125" y="654625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</a:t>
            </a:r>
            <a:endParaRPr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Tens and Ones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84" name="Google Shape;1584;p16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85" name="Google Shape;1585;p167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167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2</a:t>
            </a: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. How many cubes do you see?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87" name="Google Shape;1587;p167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1588" name="Google Shape;1588;p167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89" name="Google Shape;1589;p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6800" y="2132426"/>
            <a:ext cx="3647950" cy="1875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168"/>
          <p:cNvSpPr txBox="1"/>
          <p:nvPr>
            <p:ph type="ctrTitle"/>
          </p:nvPr>
        </p:nvSpPr>
        <p:spPr>
          <a:xfrm>
            <a:off x="374175" y="1923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All The Ways to Make 94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595" name="Google Shape;1595;p16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596" name="Google Shape;1596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088" y="1313225"/>
            <a:ext cx="7221575" cy="78032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7" name="Google Shape;1597;p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8550" y="2497674"/>
            <a:ext cx="2811675" cy="1833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169"/>
          <p:cNvSpPr txBox="1"/>
          <p:nvPr>
            <p:ph type="ctrTitle"/>
          </p:nvPr>
        </p:nvSpPr>
        <p:spPr>
          <a:xfrm>
            <a:off x="374175" y="19239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Riddles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03" name="Google Shape;1603;p16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604" name="Google Shape;1604;p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550" y="1691825"/>
            <a:ext cx="2343150" cy="666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5" name="Google Shape;1605;p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25" y="2604675"/>
            <a:ext cx="2638425" cy="609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6" name="Google Shape;1606;p1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2025" y="1760300"/>
            <a:ext cx="4939050" cy="529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7" name="Google Shape;1607;p1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62013" y="2644575"/>
            <a:ext cx="4991687" cy="5298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08" name="Google Shape;1608;p169"/>
          <p:cNvSpPr txBox="1"/>
          <p:nvPr/>
        </p:nvSpPr>
        <p:spPr>
          <a:xfrm>
            <a:off x="1395200" y="1118700"/>
            <a:ext cx="5966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pta Slab"/>
                <a:ea typeface="Hepta Slab"/>
                <a:cs typeface="Hepta Slab"/>
                <a:sym typeface="Hepta Slab"/>
              </a:rPr>
              <a:t>Show your thinking using drawings, numbers, or words.</a:t>
            </a:r>
            <a:endParaRPr b="1">
              <a:latin typeface="Hepta Slab"/>
              <a:ea typeface="Hepta Slab"/>
              <a:cs typeface="Hepta Slab"/>
              <a:sym typeface="Hepta Slab"/>
            </a:endParaRPr>
          </a:p>
        </p:txBody>
      </p:sp>
      <p:pic>
        <p:nvPicPr>
          <p:cNvPr id="1609" name="Google Shape;1609;p1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43138" y="3595750"/>
            <a:ext cx="4657725" cy="1038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170"/>
          <p:cNvSpPr txBox="1"/>
          <p:nvPr>
            <p:ph type="ctrTitle"/>
          </p:nvPr>
        </p:nvSpPr>
        <p:spPr>
          <a:xfrm>
            <a:off x="351800" y="-87025"/>
            <a:ext cx="7389300" cy="120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Find the value that makes this equation true. 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Be ready to explain how you know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5" name="Google Shape;1615;p170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16" name="Google Shape;1616;p170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617" name="Google Shape;1617;p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6475" y="3913445"/>
            <a:ext cx="1068600" cy="945480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170"/>
          <p:cNvSpPr/>
          <p:nvPr/>
        </p:nvSpPr>
        <p:spPr>
          <a:xfrm flipH="1">
            <a:off x="1699885" y="3132375"/>
            <a:ext cx="2318940" cy="166406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170"/>
          <p:cNvSpPr txBox="1"/>
          <p:nvPr/>
        </p:nvSpPr>
        <p:spPr>
          <a:xfrm>
            <a:off x="2100025" y="3253025"/>
            <a:ext cx="15807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What is the same about each of these problems?</a:t>
            </a:r>
            <a:endParaRPr sz="1000"/>
          </a:p>
        </p:txBody>
      </p:sp>
      <p:pic>
        <p:nvPicPr>
          <p:cNvPr id="1620" name="Google Shape;1620;p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6250" y="2076525"/>
            <a:ext cx="2770325" cy="66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1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75" y="1228375"/>
            <a:ext cx="2148650" cy="7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1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9375" y="1254553"/>
            <a:ext cx="2770325" cy="686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171"/>
          <p:cNvSpPr txBox="1"/>
          <p:nvPr>
            <p:ph type="ctrTitle"/>
          </p:nvPr>
        </p:nvSpPr>
        <p:spPr>
          <a:xfrm>
            <a:off x="1020375" y="1338750"/>
            <a:ext cx="7048800" cy="146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Compare Two-Digit Numbers Broken Apart in Different Ways</a:t>
            </a:r>
            <a:endParaRPr sz="42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28" name="Google Shape;1628;p171"/>
          <p:cNvSpPr txBox="1"/>
          <p:nvPr/>
        </p:nvSpPr>
        <p:spPr>
          <a:xfrm>
            <a:off x="3848300" y="2803350"/>
            <a:ext cx="47985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compare numbers.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29" name="Google Shape;1629;p171"/>
          <p:cNvSpPr/>
          <p:nvPr/>
        </p:nvSpPr>
        <p:spPr>
          <a:xfrm>
            <a:off x="3383452" y="2881216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171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1.NBT.B.2, 1.NBT.B.3, 1.NBT.C.4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31" name="Google Shape;1631;p171"/>
          <p:cNvSpPr txBox="1"/>
          <p:nvPr/>
        </p:nvSpPr>
        <p:spPr>
          <a:xfrm>
            <a:off x="7770600" y="0"/>
            <a:ext cx="1373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21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172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172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Addition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38" name="Google Shape;1638;p172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39" name="Google Shape;1639;p172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640" name="Google Shape;1640;p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3076" y="2341050"/>
            <a:ext cx="2066925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173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173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Addition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47" name="Google Shape;1647;p173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48" name="Google Shape;1648;p173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649" name="Google Shape;1649;p1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9676" y="2111975"/>
            <a:ext cx="1857375" cy="79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p174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174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Addition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56" name="Google Shape;1656;p17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57" name="Google Shape;1657;p174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658" name="Google Shape;1658;p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251" y="2028700"/>
            <a:ext cx="2200275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175"/>
          <p:cNvSpPr/>
          <p:nvPr/>
        </p:nvSpPr>
        <p:spPr>
          <a:xfrm rot="-567788">
            <a:off x="679914" y="163517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175"/>
          <p:cNvSpPr txBox="1"/>
          <p:nvPr>
            <p:ph type="ctrTitle"/>
          </p:nvPr>
        </p:nvSpPr>
        <p:spPr>
          <a:xfrm>
            <a:off x="749550" y="335250"/>
            <a:ext cx="7200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Number Talk: Addition Within 20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65" name="Google Shape;1665;p175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66" name="Google Shape;1666;p175"/>
          <p:cNvSpPr txBox="1"/>
          <p:nvPr/>
        </p:nvSpPr>
        <p:spPr>
          <a:xfrm rot="-622673">
            <a:off x="1040263" y="169780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Find the value of each expression mentally.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667" name="Google Shape;1667;p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8026" y="2175250"/>
            <a:ext cx="1914525" cy="94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176"/>
          <p:cNvSpPr txBox="1"/>
          <p:nvPr>
            <p:ph type="ctrTitle"/>
          </p:nvPr>
        </p:nvSpPr>
        <p:spPr>
          <a:xfrm>
            <a:off x="528500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Elena and Kiran Compare Collections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73" name="Google Shape;1673;p17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674" name="Google Shape;1674;p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313" y="1292400"/>
            <a:ext cx="7059375" cy="2664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177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80" name="Google Shape;1680;p17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81" name="Google Shape;1681;p177"/>
          <p:cNvSpPr/>
          <p:nvPr/>
        </p:nvSpPr>
        <p:spPr>
          <a:xfrm rot="-567788">
            <a:off x="638264" y="1260321"/>
            <a:ext cx="2514547" cy="128507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177"/>
          <p:cNvSpPr txBox="1"/>
          <p:nvPr/>
        </p:nvSpPr>
        <p:spPr>
          <a:xfrm rot="-622673">
            <a:off x="998613" y="1322956"/>
            <a:ext cx="1746979" cy="87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1: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What do you notice?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683" name="Google Shape;1683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1325" y="1937925"/>
            <a:ext cx="4967051" cy="2385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78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89" name="Google Shape;1689;p17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90" name="Google Shape;1690;p178"/>
          <p:cNvSpPr/>
          <p:nvPr/>
        </p:nvSpPr>
        <p:spPr>
          <a:xfrm rot="-567695">
            <a:off x="458030" y="993694"/>
            <a:ext cx="1362597" cy="70993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178"/>
          <p:cNvSpPr txBox="1"/>
          <p:nvPr/>
        </p:nvSpPr>
        <p:spPr>
          <a:xfrm rot="-622477">
            <a:off x="-28466" y="1009954"/>
            <a:ext cx="2335584" cy="677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2: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692" name="Google Shape;1692;p178"/>
          <p:cNvSpPr txBox="1"/>
          <p:nvPr/>
        </p:nvSpPr>
        <p:spPr>
          <a:xfrm>
            <a:off x="1790850" y="983950"/>
            <a:ext cx="6132600" cy="1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Circle the representation that shows more.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Write a number to match each representation.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Then write a comparison statement using &lt;,&gt;, or =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693" name="Google Shape;1693;p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825" y="2004250"/>
            <a:ext cx="5522124" cy="2577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179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699" name="Google Shape;1699;p179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00" name="Google Shape;1700;p179"/>
          <p:cNvSpPr/>
          <p:nvPr/>
        </p:nvSpPr>
        <p:spPr>
          <a:xfrm rot="-567695">
            <a:off x="458030" y="993694"/>
            <a:ext cx="1362597" cy="70993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179"/>
          <p:cNvSpPr txBox="1"/>
          <p:nvPr/>
        </p:nvSpPr>
        <p:spPr>
          <a:xfrm rot="-622477">
            <a:off x="-28466" y="1009954"/>
            <a:ext cx="2335584" cy="677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2: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702" name="Google Shape;1702;p179"/>
          <p:cNvSpPr txBox="1"/>
          <p:nvPr/>
        </p:nvSpPr>
        <p:spPr>
          <a:xfrm>
            <a:off x="1790850" y="983950"/>
            <a:ext cx="6132600" cy="1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Circle the representation that shows more.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Write a number to match each representation.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Then write a comparison statement using &lt;,&gt;, or =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703" name="Google Shape;1703;p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550" y="1892100"/>
            <a:ext cx="5157676" cy="2654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p180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09" name="Google Shape;1709;p18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10" name="Google Shape;1710;p180"/>
          <p:cNvSpPr/>
          <p:nvPr/>
        </p:nvSpPr>
        <p:spPr>
          <a:xfrm rot="-567695">
            <a:off x="458030" y="993694"/>
            <a:ext cx="1362597" cy="70993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180"/>
          <p:cNvSpPr txBox="1"/>
          <p:nvPr/>
        </p:nvSpPr>
        <p:spPr>
          <a:xfrm rot="-622477">
            <a:off x="-28466" y="1009954"/>
            <a:ext cx="2335584" cy="677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2: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712" name="Google Shape;1712;p180"/>
          <p:cNvSpPr txBox="1"/>
          <p:nvPr/>
        </p:nvSpPr>
        <p:spPr>
          <a:xfrm>
            <a:off x="1790850" y="983950"/>
            <a:ext cx="6132600" cy="1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Circle the representation that shows more.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Write a number to match each representation.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Then write a comparison statement using &lt;,&gt;, or =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713" name="Google Shape;1713;p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725" y="2167050"/>
            <a:ext cx="6191250" cy="1743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181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19" name="Google Shape;1719;p18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20" name="Google Shape;1720;p181"/>
          <p:cNvSpPr/>
          <p:nvPr/>
        </p:nvSpPr>
        <p:spPr>
          <a:xfrm rot="-567695">
            <a:off x="458030" y="993694"/>
            <a:ext cx="1362597" cy="70993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181"/>
          <p:cNvSpPr txBox="1"/>
          <p:nvPr/>
        </p:nvSpPr>
        <p:spPr>
          <a:xfrm rot="-622477">
            <a:off x="-28466" y="1009954"/>
            <a:ext cx="2335584" cy="677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2: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722" name="Google Shape;1722;p181"/>
          <p:cNvSpPr txBox="1"/>
          <p:nvPr/>
        </p:nvSpPr>
        <p:spPr>
          <a:xfrm>
            <a:off x="1790850" y="983950"/>
            <a:ext cx="6132600" cy="1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Circle the representation that shows more.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Write a number to match each representation.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Then write a comparison statement using &lt;,&gt;, or =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723" name="Google Shape;1723;p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650" y="2146250"/>
            <a:ext cx="5562600" cy="1819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27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p182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29" name="Google Shape;1729;p182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30" name="Google Shape;1730;p182"/>
          <p:cNvSpPr/>
          <p:nvPr/>
        </p:nvSpPr>
        <p:spPr>
          <a:xfrm rot="-567695">
            <a:off x="458030" y="993694"/>
            <a:ext cx="1362597" cy="70993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1" name="Google Shape;1731;p182"/>
          <p:cNvSpPr txBox="1"/>
          <p:nvPr/>
        </p:nvSpPr>
        <p:spPr>
          <a:xfrm rot="-622477">
            <a:off x="-28466" y="1009954"/>
            <a:ext cx="2335584" cy="677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2: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732" name="Google Shape;1732;p182"/>
          <p:cNvSpPr txBox="1"/>
          <p:nvPr/>
        </p:nvSpPr>
        <p:spPr>
          <a:xfrm>
            <a:off x="1790850" y="983950"/>
            <a:ext cx="6132600" cy="1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Circle the representation that shows more.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Write a number to match each representation.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Then write a comparison statement using &lt;,&gt;, or =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733" name="Google Shape;1733;p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3950" y="1892100"/>
            <a:ext cx="4464820" cy="2834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183"/>
          <p:cNvSpPr txBox="1"/>
          <p:nvPr>
            <p:ph type="ctrTitle"/>
          </p:nvPr>
        </p:nvSpPr>
        <p:spPr>
          <a:xfrm>
            <a:off x="809625" y="267247"/>
            <a:ext cx="7772400" cy="7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Base-Ten Representation Compare</a:t>
            </a:r>
            <a:endParaRPr b="0" sz="24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39" name="Google Shape;1739;p183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40" name="Google Shape;1740;p183"/>
          <p:cNvSpPr/>
          <p:nvPr/>
        </p:nvSpPr>
        <p:spPr>
          <a:xfrm rot="-567695">
            <a:off x="458030" y="993694"/>
            <a:ext cx="1362597" cy="709937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183"/>
          <p:cNvSpPr txBox="1"/>
          <p:nvPr/>
        </p:nvSpPr>
        <p:spPr>
          <a:xfrm rot="-622477">
            <a:off x="-28466" y="1009954"/>
            <a:ext cx="2335584" cy="6773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Part 2: </a:t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742" name="Google Shape;1742;p183"/>
          <p:cNvSpPr txBox="1"/>
          <p:nvPr/>
        </p:nvSpPr>
        <p:spPr>
          <a:xfrm>
            <a:off x="1790850" y="983950"/>
            <a:ext cx="6132600" cy="1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Circle the representation that shows more.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Write a number to match each representation.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ivvic"/>
              <a:buChar char="●"/>
            </a:pPr>
            <a:r>
              <a:rPr lang="en">
                <a:latin typeface="Livvic"/>
                <a:ea typeface="Livvic"/>
                <a:cs typeface="Livvic"/>
                <a:sym typeface="Livvic"/>
              </a:rPr>
              <a:t>Then write a comparison statement using &lt;,&gt;, or =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743" name="Google Shape;1743;p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2125" y="2250350"/>
            <a:ext cx="5667375" cy="18002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184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49" name="Google Shape;1749;p184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750" name="Google Shape;1750;p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2650" y="2106925"/>
            <a:ext cx="2347641" cy="207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1" name="Google Shape;1751;p184"/>
          <p:cNvSpPr/>
          <p:nvPr/>
        </p:nvSpPr>
        <p:spPr>
          <a:xfrm flipH="1">
            <a:off x="1509747" y="803600"/>
            <a:ext cx="2749403" cy="2013865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2" name="Google Shape;1752;p184"/>
          <p:cNvSpPr txBox="1"/>
          <p:nvPr/>
        </p:nvSpPr>
        <p:spPr>
          <a:xfrm>
            <a:off x="2001650" y="1052575"/>
            <a:ext cx="18660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What are 2 important ideas to remember about two-digit numbers?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56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185"/>
          <p:cNvSpPr txBox="1"/>
          <p:nvPr/>
        </p:nvSpPr>
        <p:spPr>
          <a:xfrm>
            <a:off x="2549700" y="0"/>
            <a:ext cx="3774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Bitter"/>
                <a:ea typeface="Bitter"/>
                <a:cs typeface="Bitter"/>
                <a:sym typeface="Bitter"/>
              </a:rPr>
              <a:t>Lesson 21 Summary</a:t>
            </a:r>
            <a:endParaRPr sz="2000">
              <a:solidFill>
                <a:srgbClr val="59595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758" name="Google Shape;1758;p185"/>
          <p:cNvSpPr txBox="1"/>
          <p:nvPr/>
        </p:nvSpPr>
        <p:spPr>
          <a:xfrm>
            <a:off x="715075" y="587525"/>
            <a:ext cx="76398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that two-digit numbers can be broken into tens and ones in different ways.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We learned that you can compare representations of two-digit numbers broken into tens and ones in different ways and write comparison statements.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9" name="Google Shape;1759;p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0525" y="1027925"/>
            <a:ext cx="3787076" cy="2460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1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725" y="4075915"/>
            <a:ext cx="2276475" cy="62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p186"/>
          <p:cNvSpPr txBox="1"/>
          <p:nvPr>
            <p:ph type="ctrTitle"/>
          </p:nvPr>
        </p:nvSpPr>
        <p:spPr>
          <a:xfrm>
            <a:off x="1545225" y="1565950"/>
            <a:ext cx="64806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Center Day 4</a:t>
            </a:r>
            <a:endParaRPr sz="3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66" name="Google Shape;1766;p186"/>
          <p:cNvSpPr txBox="1"/>
          <p:nvPr/>
        </p:nvSpPr>
        <p:spPr>
          <a:xfrm>
            <a:off x="3661725" y="2292600"/>
            <a:ext cx="35634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play games about tens and ones.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7" name="Google Shape;1767;p186"/>
          <p:cNvSpPr/>
          <p:nvPr/>
        </p:nvSpPr>
        <p:spPr>
          <a:xfrm>
            <a:off x="3192102" y="22925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186"/>
          <p:cNvSpPr txBox="1"/>
          <p:nvPr/>
        </p:nvSpPr>
        <p:spPr>
          <a:xfrm>
            <a:off x="0" y="4834325"/>
            <a:ext cx="3192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1.NBT.B.2, 1.NBT.B.3, 1.NBT.C.4, 1.NBT.C.6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9" name="Google Shape;1769;p186"/>
          <p:cNvSpPr txBox="1"/>
          <p:nvPr/>
        </p:nvSpPr>
        <p:spPr>
          <a:xfrm>
            <a:off x="7605625" y="0"/>
            <a:ext cx="1538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22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187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Tens and Ones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75" name="Google Shape;1775;p187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76" name="Google Shape;1776;p187"/>
          <p:cNvSpPr txBox="1"/>
          <p:nvPr/>
        </p:nvSpPr>
        <p:spPr>
          <a:xfrm>
            <a:off x="628950" y="15600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Decide whether each statement is true or false.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7" name="Google Shape;1777;p187"/>
          <p:cNvSpPr txBox="1"/>
          <p:nvPr/>
        </p:nvSpPr>
        <p:spPr>
          <a:xfrm>
            <a:off x="6023800" y="14887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prepared to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8" name="Google Shape;1778;p187"/>
          <p:cNvSpPr/>
          <p:nvPr/>
        </p:nvSpPr>
        <p:spPr>
          <a:xfrm>
            <a:off x="3927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9" name="Google Shape;1779;p187"/>
          <p:cNvSpPr/>
          <p:nvPr/>
        </p:nvSpPr>
        <p:spPr>
          <a:xfrm>
            <a:off x="57153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0" name="Google Shape;1780;p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3413" y="2478250"/>
            <a:ext cx="3362325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188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Tens and Ones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86" name="Google Shape;1786;p188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87" name="Google Shape;1787;p188"/>
          <p:cNvSpPr txBox="1"/>
          <p:nvPr/>
        </p:nvSpPr>
        <p:spPr>
          <a:xfrm>
            <a:off x="628950" y="15600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Decide whether each statement is true or false.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88" name="Google Shape;1788;p188"/>
          <p:cNvSpPr txBox="1"/>
          <p:nvPr/>
        </p:nvSpPr>
        <p:spPr>
          <a:xfrm>
            <a:off x="6023800" y="14887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prepared to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89" name="Google Shape;1789;p188"/>
          <p:cNvSpPr/>
          <p:nvPr/>
        </p:nvSpPr>
        <p:spPr>
          <a:xfrm>
            <a:off x="3927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p188"/>
          <p:cNvSpPr/>
          <p:nvPr/>
        </p:nvSpPr>
        <p:spPr>
          <a:xfrm>
            <a:off x="57153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1" name="Google Shape;1791;p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150" y="2807650"/>
            <a:ext cx="5695950" cy="86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189"/>
          <p:cNvSpPr txBox="1"/>
          <p:nvPr>
            <p:ph type="ctrTitle"/>
          </p:nvPr>
        </p:nvSpPr>
        <p:spPr>
          <a:xfrm>
            <a:off x="588363" y="421946"/>
            <a:ext cx="7772400" cy="63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True or False: Tens and Ones</a:t>
            </a:r>
            <a:endParaRPr b="0" sz="30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797" name="Google Shape;1797;p189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98" name="Google Shape;1798;p189"/>
          <p:cNvSpPr txBox="1"/>
          <p:nvPr/>
        </p:nvSpPr>
        <p:spPr>
          <a:xfrm>
            <a:off x="628950" y="15600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Decide whether each statement is true or false.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9" name="Google Shape;1799;p189"/>
          <p:cNvSpPr txBox="1"/>
          <p:nvPr/>
        </p:nvSpPr>
        <p:spPr>
          <a:xfrm>
            <a:off x="6023800" y="1488700"/>
            <a:ext cx="23889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Be prepared to explain your reasoning.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00" name="Google Shape;1800;p189"/>
          <p:cNvSpPr/>
          <p:nvPr/>
        </p:nvSpPr>
        <p:spPr>
          <a:xfrm>
            <a:off x="3927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1" name="Google Shape;1801;p189"/>
          <p:cNvSpPr/>
          <p:nvPr/>
        </p:nvSpPr>
        <p:spPr>
          <a:xfrm>
            <a:off x="5715300" y="1194550"/>
            <a:ext cx="2861400" cy="1283700"/>
          </a:xfrm>
          <a:prstGeom prst="star6">
            <a:avLst>
              <a:gd fmla="val 28868" name="adj"/>
              <a:gd fmla="val 115470" name="h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2" name="Google Shape;1802;p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8550" y="2761650"/>
            <a:ext cx="5981700" cy="69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190"/>
          <p:cNvSpPr txBox="1"/>
          <p:nvPr>
            <p:ph type="ctrTitle"/>
          </p:nvPr>
        </p:nvSpPr>
        <p:spPr>
          <a:xfrm>
            <a:off x="538188" y="655421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 Introduce Make the Greatest Number, Two-digit Numbers</a:t>
            </a:r>
            <a:endParaRPr b="0" sz="23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08" name="Google Shape;1808;p190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09" name="Google Shape;1809;p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5413" y="1416775"/>
            <a:ext cx="7115325" cy="1863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10" name="Google Shape;1810;p1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6875" y="3279770"/>
            <a:ext cx="5915025" cy="16960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91"/>
          <p:cNvSpPr txBox="1"/>
          <p:nvPr>
            <p:ph type="ctrTitle"/>
          </p:nvPr>
        </p:nvSpPr>
        <p:spPr>
          <a:xfrm>
            <a:off x="595063" y="6629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Introduce Make the Greatest Number, Two-digit Numbers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16" name="Google Shape;1816;p191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17" name="Google Shape;1817;p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7300" y="2474513"/>
            <a:ext cx="1305275" cy="10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1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2575" y="2510600"/>
            <a:ext cx="1877375" cy="97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1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9950" y="2353100"/>
            <a:ext cx="1670775" cy="14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0" name="Google Shape;1820;p191"/>
          <p:cNvSpPr txBox="1"/>
          <p:nvPr/>
        </p:nvSpPr>
        <p:spPr>
          <a:xfrm>
            <a:off x="801725" y="1863750"/>
            <a:ext cx="21447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Write Numbers 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821" name="Google Shape;1821;p191"/>
          <p:cNvSpPr txBox="1"/>
          <p:nvPr/>
        </p:nvSpPr>
        <p:spPr>
          <a:xfrm>
            <a:off x="3408913" y="1863750"/>
            <a:ext cx="21447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Bingo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822" name="Google Shape;1822;p191"/>
          <p:cNvSpPr txBox="1"/>
          <p:nvPr/>
        </p:nvSpPr>
        <p:spPr>
          <a:xfrm>
            <a:off x="6132975" y="1863750"/>
            <a:ext cx="21447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veat Brush"/>
                <a:ea typeface="Caveat Brush"/>
                <a:cs typeface="Caveat Brush"/>
                <a:sym typeface="Caveat Brush"/>
              </a:rPr>
              <a:t>Make the Number </a:t>
            </a:r>
            <a:endParaRPr sz="1800"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26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192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28" name="Google Shape;1828;p192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829" name="Google Shape;1829;p192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830" name="Google Shape;1830;p192"/>
          <p:cNvSpPr txBox="1"/>
          <p:nvPr/>
        </p:nvSpPr>
        <p:spPr>
          <a:xfrm>
            <a:off x="1285088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1" name="Google Shape;1831;p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490" y="2115950"/>
            <a:ext cx="2522675" cy="2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192"/>
          <p:cNvSpPr/>
          <p:nvPr/>
        </p:nvSpPr>
        <p:spPr>
          <a:xfrm flipH="1">
            <a:off x="1228581" y="1009974"/>
            <a:ext cx="2832069" cy="216616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3" name="Google Shape;1833;p192"/>
          <p:cNvSpPr txBox="1"/>
          <p:nvPr/>
        </p:nvSpPr>
        <p:spPr>
          <a:xfrm>
            <a:off x="1582126" y="1297525"/>
            <a:ext cx="22629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How did you and your partner work together during centers? What went well? What can we continue to work on?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193"/>
          <p:cNvSpPr txBox="1"/>
          <p:nvPr>
            <p:ph type="ctrTitle"/>
          </p:nvPr>
        </p:nvSpPr>
        <p:spPr>
          <a:xfrm>
            <a:off x="1524400" y="1951200"/>
            <a:ext cx="64806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434343"/>
                </a:solidFill>
                <a:latin typeface="Hepta Slab"/>
                <a:ea typeface="Hepta Slab"/>
                <a:cs typeface="Hepta Slab"/>
                <a:sym typeface="Hepta Slab"/>
              </a:rPr>
              <a:t>Two-Digit Numbers in Our World </a:t>
            </a:r>
            <a:endParaRPr sz="3900">
              <a:solidFill>
                <a:srgbClr val="434343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39" name="Google Shape;1839;p193"/>
          <p:cNvSpPr txBox="1"/>
          <p:nvPr/>
        </p:nvSpPr>
        <p:spPr>
          <a:xfrm>
            <a:off x="2344200" y="2754900"/>
            <a:ext cx="58188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Let’s look at groups and estimate how many objects are in a group.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0" name="Google Shape;1840;p193"/>
          <p:cNvSpPr/>
          <p:nvPr/>
        </p:nvSpPr>
        <p:spPr>
          <a:xfrm>
            <a:off x="1904952" y="2754891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1" name="Google Shape;1841;p193"/>
          <p:cNvSpPr txBox="1"/>
          <p:nvPr/>
        </p:nvSpPr>
        <p:spPr>
          <a:xfrm>
            <a:off x="0" y="4834325"/>
            <a:ext cx="2698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1.NBT.A.1, 1.NBT.B.2, 1.NBT.B.3, 1.NBT.C.5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2" name="Google Shape;1842;p193"/>
          <p:cNvSpPr txBox="1"/>
          <p:nvPr/>
        </p:nvSpPr>
        <p:spPr>
          <a:xfrm>
            <a:off x="7605625" y="0"/>
            <a:ext cx="1538400" cy="1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dk2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23</a:t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2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194"/>
          <p:cNvSpPr txBox="1"/>
          <p:nvPr>
            <p:ph type="ctrTitle"/>
          </p:nvPr>
        </p:nvSpPr>
        <p:spPr>
          <a:xfrm>
            <a:off x="1050538" y="333150"/>
            <a:ext cx="65715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Estimation Exploration: Beans</a:t>
            </a:r>
            <a:endParaRPr b="0" sz="29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48" name="Google Shape;1848;p194"/>
          <p:cNvSpPr txBox="1"/>
          <p:nvPr/>
        </p:nvSpPr>
        <p:spPr>
          <a:xfrm>
            <a:off x="8144025" y="212250"/>
            <a:ext cx="8772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Warm up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49" name="Google Shape;1849;p194"/>
          <p:cNvSpPr/>
          <p:nvPr/>
        </p:nvSpPr>
        <p:spPr>
          <a:xfrm rot="-685923">
            <a:off x="390642" y="1370584"/>
            <a:ext cx="2464531" cy="1104092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0" name="Google Shape;1850;p194"/>
          <p:cNvSpPr txBox="1"/>
          <p:nvPr/>
        </p:nvSpPr>
        <p:spPr>
          <a:xfrm rot="-751267">
            <a:off x="731096" y="1450977"/>
            <a:ext cx="1697882" cy="9432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latin typeface="Caveat Brush"/>
                <a:ea typeface="Caveat Brush"/>
                <a:cs typeface="Caveat Brush"/>
                <a:sym typeface="Caveat Brush"/>
              </a:rPr>
              <a:t>How many beans are there?</a:t>
            </a:r>
            <a:endParaRPr sz="1900">
              <a:solidFill>
                <a:srgbClr val="434343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851" name="Google Shape;1851;p194"/>
          <p:cNvSpPr txBox="1"/>
          <p:nvPr/>
        </p:nvSpPr>
        <p:spPr>
          <a:xfrm>
            <a:off x="6242275" y="1596625"/>
            <a:ext cx="25659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vvic"/>
                <a:ea typeface="Livvic"/>
                <a:cs typeface="Livvic"/>
                <a:sym typeface="Livvic"/>
              </a:rPr>
              <a:t>Record an estimate that is:</a:t>
            </a:r>
            <a:endParaRPr b="1">
              <a:latin typeface="Livvic"/>
              <a:ea typeface="Livvic"/>
              <a:cs typeface="Livvic"/>
              <a:sym typeface="Livvic"/>
            </a:endParaRPr>
          </a:p>
        </p:txBody>
      </p:sp>
      <p:graphicFrame>
        <p:nvGraphicFramePr>
          <p:cNvPr id="1852" name="Google Shape;1852;p194"/>
          <p:cNvGraphicFramePr/>
          <p:nvPr/>
        </p:nvGraphicFramePr>
        <p:xfrm>
          <a:off x="6398275" y="213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{767A243C-EB97-454D-8616-EA9EFD867D26}</a:tableStyleId>
              </a:tblPr>
              <a:tblGrid>
                <a:gridCol w="747725"/>
                <a:gridCol w="747725"/>
                <a:gridCol w="747725"/>
              </a:tblGrid>
              <a:tr h="81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low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About right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Livvic"/>
                          <a:ea typeface="Livvic"/>
                          <a:cs typeface="Livvic"/>
                          <a:sym typeface="Livvic"/>
                        </a:rPr>
                        <a:t>Too high</a:t>
                      </a:r>
                      <a:endParaRPr b="1">
                        <a:latin typeface="Livvic"/>
                        <a:ea typeface="Livvic"/>
                        <a:cs typeface="Livvic"/>
                        <a:sym typeface="Livvic"/>
                      </a:endParaRPr>
                    </a:p>
                  </a:txBody>
                  <a:tcPr marT="91425" marB="91425" marR="91425" marL="91425"/>
                </a:tc>
              </a:tr>
              <a:tr h="59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853" name="Google Shape;1853;p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952" y="1596625"/>
            <a:ext cx="3031635" cy="252333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195"/>
          <p:cNvSpPr txBox="1"/>
          <p:nvPr>
            <p:ph type="ctrTitle"/>
          </p:nvPr>
        </p:nvSpPr>
        <p:spPr>
          <a:xfrm>
            <a:off x="395725" y="1799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 the Beans</a:t>
            </a:r>
            <a:endParaRPr b="0"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59" name="Google Shape;1859;p195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60" name="Google Shape;1860;p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325" y="1192050"/>
            <a:ext cx="6721399" cy="3003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196"/>
          <p:cNvSpPr txBox="1"/>
          <p:nvPr>
            <p:ph type="ctrTitle"/>
          </p:nvPr>
        </p:nvSpPr>
        <p:spPr>
          <a:xfrm>
            <a:off x="395725" y="1799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 the Beans</a:t>
            </a:r>
            <a:endParaRPr b="0"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66" name="Google Shape;1866;p196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67" name="Google Shape;1867;p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8125" y="1108750"/>
            <a:ext cx="6360051" cy="2837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p197"/>
          <p:cNvSpPr txBox="1"/>
          <p:nvPr>
            <p:ph type="ctrTitle"/>
          </p:nvPr>
        </p:nvSpPr>
        <p:spPr>
          <a:xfrm>
            <a:off x="395725" y="179900"/>
            <a:ext cx="7772400" cy="6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Count the Beans</a:t>
            </a:r>
            <a:endParaRPr b="0" sz="25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73" name="Google Shape;1873;p197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#1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74" name="Google Shape;1874;p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2950" y="1056700"/>
            <a:ext cx="6042700" cy="34074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78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198"/>
          <p:cNvSpPr txBox="1"/>
          <p:nvPr>
            <p:ph type="ctrTitle"/>
          </p:nvPr>
        </p:nvSpPr>
        <p:spPr>
          <a:xfrm>
            <a:off x="561150" y="267246"/>
            <a:ext cx="77724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Hepta Slab"/>
                <a:ea typeface="Hepta Slab"/>
                <a:cs typeface="Hepta Slab"/>
                <a:sym typeface="Hepta Slab"/>
              </a:rPr>
              <a:t>Quantities Card Sort</a:t>
            </a:r>
            <a:endParaRPr b="0" sz="2800">
              <a:solidFill>
                <a:srgbClr val="595959"/>
              </a:solidFill>
              <a:latin typeface="Hepta Slab"/>
              <a:ea typeface="Hepta Slab"/>
              <a:cs typeface="Hepta Slab"/>
              <a:sym typeface="Hepta Slab"/>
            </a:endParaRPr>
          </a:p>
        </p:txBody>
      </p:sp>
      <p:sp>
        <p:nvSpPr>
          <p:cNvPr id="1880" name="Google Shape;1880;p198"/>
          <p:cNvSpPr txBox="1"/>
          <p:nvPr/>
        </p:nvSpPr>
        <p:spPr>
          <a:xfrm>
            <a:off x="8040725" y="267250"/>
            <a:ext cx="9804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Activity #2</a:t>
            </a:r>
            <a:endParaRPr sz="1600"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881" name="Google Shape;1881;p198"/>
          <p:cNvPicPr preferRelativeResize="0"/>
          <p:nvPr/>
        </p:nvPicPr>
        <p:blipFill rotWithShape="1">
          <a:blip r:embed="rId3">
            <a:alphaModFix/>
          </a:blip>
          <a:srcRect b="17999" l="0" r="0" t="0"/>
          <a:stretch/>
        </p:blipFill>
        <p:spPr>
          <a:xfrm>
            <a:off x="1818300" y="952574"/>
            <a:ext cx="5413926" cy="3024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2" name="Google Shape;1882;p1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9025" y="4140149"/>
            <a:ext cx="1143000" cy="495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3" name="Google Shape;1883;p1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7400" y="4140146"/>
            <a:ext cx="1057275" cy="495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4" name="Google Shape;1884;p1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0000" y="4197296"/>
            <a:ext cx="1447800" cy="3810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199"/>
          <p:cNvSpPr txBox="1"/>
          <p:nvPr/>
        </p:nvSpPr>
        <p:spPr>
          <a:xfrm>
            <a:off x="7943375" y="220450"/>
            <a:ext cx="1068600" cy="841500"/>
          </a:xfrm>
          <a:prstGeom prst="rect">
            <a:avLst/>
          </a:prstGeom>
          <a:noFill/>
          <a:ln cap="flat" cmpd="sng" w="1905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Nixie One"/>
                <a:ea typeface="Nixie One"/>
                <a:cs typeface="Nixie One"/>
                <a:sym typeface="Nixie One"/>
              </a:rPr>
              <a:t>Lesson Synthesis</a:t>
            </a:r>
            <a:endParaRPr>
              <a:solidFill>
                <a:srgbClr val="B7B7B7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890" name="Google Shape;1890;p199"/>
          <p:cNvSpPr txBox="1"/>
          <p:nvPr/>
        </p:nvSpPr>
        <p:spPr>
          <a:xfrm>
            <a:off x="1509750" y="2294325"/>
            <a:ext cx="1918800" cy="12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891" name="Google Shape;1891;p199"/>
          <p:cNvSpPr txBox="1"/>
          <p:nvPr/>
        </p:nvSpPr>
        <p:spPr>
          <a:xfrm>
            <a:off x="6530525" y="2040000"/>
            <a:ext cx="12714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892" name="Google Shape;1892;p199"/>
          <p:cNvSpPr txBox="1"/>
          <p:nvPr/>
        </p:nvSpPr>
        <p:spPr>
          <a:xfrm>
            <a:off x="1285088" y="2739350"/>
            <a:ext cx="6623100" cy="17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3" name="Google Shape;1893;p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365" y="2490775"/>
            <a:ext cx="2522675" cy="2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4" name="Google Shape;1894;p199"/>
          <p:cNvSpPr/>
          <p:nvPr/>
        </p:nvSpPr>
        <p:spPr>
          <a:xfrm flipH="1">
            <a:off x="864198" y="1783125"/>
            <a:ext cx="2522679" cy="199688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199"/>
          <p:cNvSpPr txBox="1"/>
          <p:nvPr/>
        </p:nvSpPr>
        <p:spPr>
          <a:xfrm>
            <a:off x="1285100" y="1970688"/>
            <a:ext cx="17613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ivvic"/>
                <a:ea typeface="Livvic"/>
                <a:cs typeface="Livvic"/>
                <a:sym typeface="Livvic"/>
              </a:rPr>
              <a:t>How did you use your understanding of tens and ones in two-digit numbers to help you with your work?</a:t>
            </a:r>
            <a:endParaRPr sz="130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896" name="Google Shape;1896;p199"/>
          <p:cNvSpPr txBox="1"/>
          <p:nvPr/>
        </p:nvSpPr>
        <p:spPr>
          <a:xfrm>
            <a:off x="426900" y="481200"/>
            <a:ext cx="76527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icksand"/>
                <a:ea typeface="Quicksand"/>
                <a:cs typeface="Quicksand"/>
                <a:sym typeface="Quicksand"/>
              </a:rPr>
              <a:t>Today we made estimates and counted groups of objects. </a:t>
            </a:r>
            <a:endParaRPr b="1" sz="21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