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5" r:id="rId3"/>
    <p:sldMasterId id="214748367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Lst>
  <p:sldSz cy="5143500" cx="9144000"/>
  <p:notesSz cx="6858000" cy="9144000"/>
  <p:embeddedFontLst>
    <p:embeddedFont>
      <p:font typeface="Raleway"/>
      <p:regular r:id="rId140"/>
      <p:bold r:id="rId141"/>
      <p:italic r:id="rId142"/>
      <p:boldItalic r:id="rId143"/>
    </p:embeddedFont>
    <p:embeddedFont>
      <p:font typeface="Raleway ExtraBold"/>
      <p:bold r:id="rId144"/>
      <p:boldItalic r:id="rId145"/>
    </p:embeddedFont>
    <p:embeddedFont>
      <p:font typeface="Amatic SC"/>
      <p:regular r:id="rId146"/>
      <p:bold r:id="rId147"/>
    </p:embeddedFont>
    <p:embeddedFont>
      <p:font typeface="Nixie One"/>
      <p:regular r:id="rId148"/>
    </p:embeddedFont>
    <p:embeddedFont>
      <p:font typeface="Hepta Slab"/>
      <p:regular r:id="rId149"/>
      <p:bold r:id="rId150"/>
    </p:embeddedFont>
    <p:embeddedFont>
      <p:font typeface="Livvic"/>
      <p:regular r:id="rId151"/>
      <p:bold r:id="rId152"/>
      <p:italic r:id="rId153"/>
      <p:boldItalic r:id="rId154"/>
    </p:embeddedFont>
    <p:embeddedFont>
      <p:font typeface="Quicksand"/>
      <p:regular r:id="rId155"/>
      <p:bold r:id="rId156"/>
    </p:embeddedFont>
    <p:embeddedFont>
      <p:font typeface="Open Sans"/>
      <p:regular r:id="rId157"/>
      <p:bold r:id="rId158"/>
      <p:italic r:id="rId159"/>
      <p:boldItalic r:id="rId1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font" Target="fonts/HeptaSlab-bold.fntdata"/><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font" Target="fonts/HeptaSlab-regular.fntdata"/><Relationship Id="rId4" Type="http://schemas.openxmlformats.org/officeDocument/2006/relationships/slideMaster" Target="slideMasters/slideMaster2.xml"/><Relationship Id="rId148" Type="http://schemas.openxmlformats.org/officeDocument/2006/relationships/font" Target="fonts/NixieOne-regular.fntdata"/><Relationship Id="rId9" Type="http://schemas.openxmlformats.org/officeDocument/2006/relationships/slide" Target="slides/slide4.xml"/><Relationship Id="rId143" Type="http://schemas.openxmlformats.org/officeDocument/2006/relationships/font" Target="fonts/Raleway-boldItalic.fntdata"/><Relationship Id="rId142" Type="http://schemas.openxmlformats.org/officeDocument/2006/relationships/font" Target="fonts/Raleway-italic.fntdata"/><Relationship Id="rId141" Type="http://schemas.openxmlformats.org/officeDocument/2006/relationships/font" Target="fonts/Raleway-bold.fntdata"/><Relationship Id="rId140" Type="http://schemas.openxmlformats.org/officeDocument/2006/relationships/font" Target="fonts/Raleway-regular.fntdata"/><Relationship Id="rId5" Type="http://schemas.openxmlformats.org/officeDocument/2006/relationships/notesMaster" Target="notesMasters/notesMaster1.xml"/><Relationship Id="rId147" Type="http://schemas.openxmlformats.org/officeDocument/2006/relationships/font" Target="fonts/AmaticSC-bold.fntdata"/><Relationship Id="rId6" Type="http://schemas.openxmlformats.org/officeDocument/2006/relationships/slide" Target="slides/slide1.xml"/><Relationship Id="rId146" Type="http://schemas.openxmlformats.org/officeDocument/2006/relationships/font" Target="fonts/AmaticSC-regular.fntdata"/><Relationship Id="rId7" Type="http://schemas.openxmlformats.org/officeDocument/2006/relationships/slide" Target="slides/slide2.xml"/><Relationship Id="rId145" Type="http://schemas.openxmlformats.org/officeDocument/2006/relationships/font" Target="fonts/RalewayExtraBold-boldItalic.fntdata"/><Relationship Id="rId8" Type="http://schemas.openxmlformats.org/officeDocument/2006/relationships/slide" Target="slides/slide3.xml"/><Relationship Id="rId144" Type="http://schemas.openxmlformats.org/officeDocument/2006/relationships/font" Target="fonts/RalewayExtraBold-bold.fntdata"/><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160" Type="http://schemas.openxmlformats.org/officeDocument/2006/relationships/font" Target="fonts/OpenSans-boldItalic.fntdata"/><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font" Target="fonts/OpenSans-italic.fntdata"/><Relationship Id="rId59" Type="http://schemas.openxmlformats.org/officeDocument/2006/relationships/slide" Target="slides/slide54.xml"/><Relationship Id="rId154" Type="http://schemas.openxmlformats.org/officeDocument/2006/relationships/font" Target="fonts/Livvic-boldItalic.fntdata"/><Relationship Id="rId58" Type="http://schemas.openxmlformats.org/officeDocument/2006/relationships/slide" Target="slides/slide53.xml"/><Relationship Id="rId153" Type="http://schemas.openxmlformats.org/officeDocument/2006/relationships/font" Target="fonts/Livvic-italic.fntdata"/><Relationship Id="rId152" Type="http://schemas.openxmlformats.org/officeDocument/2006/relationships/font" Target="fonts/Livvic-bold.fntdata"/><Relationship Id="rId151" Type="http://schemas.openxmlformats.org/officeDocument/2006/relationships/font" Target="fonts/Livvic-regular.fntdata"/><Relationship Id="rId158" Type="http://schemas.openxmlformats.org/officeDocument/2006/relationships/font" Target="fonts/OpenSans-bold.fntdata"/><Relationship Id="rId157" Type="http://schemas.openxmlformats.org/officeDocument/2006/relationships/font" Target="fonts/OpenSans-regular.fntdata"/><Relationship Id="rId156" Type="http://schemas.openxmlformats.org/officeDocument/2006/relationships/font" Target="fonts/Quicksand-bold.fntdata"/><Relationship Id="rId155" Type="http://schemas.openxmlformats.org/officeDocument/2006/relationships/font" Target="fonts/Quicksan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901e918335_0_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901e91833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901e918335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901e91833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901e918335_0_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901e91833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901e918335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901e91833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dec30d5342_0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dec30d5342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901e918335_0_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901e918335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8fbd7c5916_0_1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8fbd7c5916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8fbd7c5916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8fbd7c5916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dec30d5342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dec30d534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901e918335_0_1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901e918335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901e918335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901e918335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901e918335_0_1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901e918335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dec30d5342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dec30d5342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6e3a74acf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6e3a74ac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901e918335_0_1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901e918335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901e918335_0_1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901e918335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901e918335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901e918335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8e3100820c_0_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8e3100820c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dec30d5342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dec30d5342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901e918335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901e918335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901e918335_0_1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901e918335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901e918335_0_2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901e918335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901e918335_0_2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901e918335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e862281c9a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e862281c9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e86bdf0a84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e86bdf0a8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dec30d5342_0_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dec30d5342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dec30d5342_0_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dec30d5342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dec30d5342_0_1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dec30d5342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e862281c9a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e862281c9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901e918335_0_2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901e918335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901e918335_0_2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901e918335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901e918335_0_2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901e918335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901e918335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901e918335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dec30d5342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dec30d5342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dec30d5342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dec30d5342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dec30d5342_0_1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dec30d5342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dec30d5342_0_1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dec30d5342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8e3100820c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8e3100820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901e918335_0_2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901e918335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901e918335_0_2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901e918335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901e918335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901e918335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901e918335_0_3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901e918335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901e918335_0_3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901e918335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8e3100820c_0_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8e3100820c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8e3100820c_0_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8e3100820c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dec30d5342_0_1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2" name="Google Shape;742;gdec30d5342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8e3100820c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8e3100820c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8e3100820c_0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8e3100820c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8e3100820c_0_1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8e3100820c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dec30d5342_0_2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dec30d5342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8e3100820c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8e3100820c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8b65898bbc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8b65898bbc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8e3100820c_0_1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8e3100820c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g901e918335_0_3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2" name="Google Shape;842;g901e918335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8b65898bb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8b65898bb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901e918335_0_3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901e918335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8e3100820c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8e3100820c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8ff048375d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8ff048375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0" name="Google Shape;900;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g8e3100820c_0_1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9" name="Google Shape;909;g8e3100820c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8e3100820c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8e3100820c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8e3100820c_0_2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8e3100820c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9213878287_0_2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9213878287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g9213878287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5" name="Google Shape;955;g9213878287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9213878287_0_2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9213878287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9213878287_0_3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9213878287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9213878287_0_3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9213878287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g9213878287_0_3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1" name="Google Shape;991;g9213878287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g9213878287_0_3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9" name="Google Shape;999;g9213878287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9213878287_0_3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9213878287_0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1" name="Google Shape;1021;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8e3100820c_0_2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0" name="Google Shape;1030;g8e3100820c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8e3100820c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1" name="Google Shape;1041;g8e3100820c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g9213878287_0_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9" name="Google Shape;1049;g9213878287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dec30d5342_0_2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6" name="Google Shape;1066;gdec30d5342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8bb5fff223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8bb5fff22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dec30d5342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dec30d5342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8e3100820c_0_2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8e3100820c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8e3100820c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8" name="Google Shape;1108;g8e3100820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9213878287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7" name="Google Shape;1117;g9213878287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g8e3100820c_0_3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7" name="Google Shape;1127;g8e3100820c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8e3100820c_0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8e3100820c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g8e3100820c_0_3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7" name="Google Shape;1147;g8e3100820c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g8ff048375d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9" name="Google Shape;1159;g8ff048375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g8ff048375d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8" name="Google Shape;1168;g8ff048375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g9213878287_0_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5" name="Google Shape;1175;g9213878287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g9213878287_0_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2" name="Google Shape;1182;g9213878287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9213878287_0_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9213878287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8ff048375d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8ff048375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dec30d5342_0_3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dec30d5342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g8ff048375d_0_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5" name="Google Shape;1215;g8ff048375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gdec30d5342_0_3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6" name="Google Shape;1226;gdec30d5342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3" name="Shape 1233"/>
        <p:cNvGrpSpPr/>
        <p:nvPr/>
      </p:nvGrpSpPr>
      <p:grpSpPr>
        <a:xfrm>
          <a:off x="0" y="0"/>
          <a:ext cx="0" cy="0"/>
          <a:chOff x="0" y="0"/>
          <a:chExt cx="0" cy="0"/>
        </a:xfrm>
      </p:grpSpPr>
      <p:sp>
        <p:nvSpPr>
          <p:cNvPr id="1234" name="Google Shape;1234;g8ff048375d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5" name="Google Shape;1235;g8ff048375d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g8ff048375d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7" name="Google Shape;1247;g8ff048375d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8ff048375d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8ff048375d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6" name="Shape 1266"/>
        <p:cNvGrpSpPr/>
        <p:nvPr/>
      </p:nvGrpSpPr>
      <p:grpSpPr>
        <a:xfrm>
          <a:off x="0" y="0"/>
          <a:ext cx="0" cy="0"/>
          <a:chOff x="0" y="0"/>
          <a:chExt cx="0" cy="0"/>
        </a:xfrm>
      </p:grpSpPr>
      <p:sp>
        <p:nvSpPr>
          <p:cNvPr id="1267" name="Google Shape;1267;g8ff048375d_0_1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8" name="Google Shape;1268;g8ff048375d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4" name="Shape 1274"/>
        <p:cNvGrpSpPr/>
        <p:nvPr/>
      </p:nvGrpSpPr>
      <p:grpSpPr>
        <a:xfrm>
          <a:off x="0" y="0"/>
          <a:ext cx="0" cy="0"/>
          <a:chOff x="0" y="0"/>
          <a:chExt cx="0" cy="0"/>
        </a:xfrm>
      </p:grpSpPr>
      <p:sp>
        <p:nvSpPr>
          <p:cNvPr id="1275" name="Google Shape;1275;g9213878287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6" name="Google Shape;1276;g9213878287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2" name="Shape 1282"/>
        <p:cNvGrpSpPr/>
        <p:nvPr/>
      </p:nvGrpSpPr>
      <p:grpSpPr>
        <a:xfrm>
          <a:off x="0" y="0"/>
          <a:ext cx="0" cy="0"/>
          <a:chOff x="0" y="0"/>
          <a:chExt cx="0" cy="0"/>
        </a:xfrm>
      </p:grpSpPr>
      <p:sp>
        <p:nvSpPr>
          <p:cNvPr id="1283" name="Google Shape;1283;g9213878287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4" name="Google Shape;1284;g921387828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g9213878287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2" name="Google Shape;1292;g9213878287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9" name="Shape 1299"/>
        <p:cNvGrpSpPr/>
        <p:nvPr/>
      </p:nvGrpSpPr>
      <p:grpSpPr>
        <a:xfrm>
          <a:off x="0" y="0"/>
          <a:ext cx="0" cy="0"/>
          <a:chOff x="0" y="0"/>
          <a:chExt cx="0" cy="0"/>
        </a:xfrm>
      </p:grpSpPr>
      <p:sp>
        <p:nvSpPr>
          <p:cNvPr id="1300" name="Google Shape;1300;g8ff048375d_0_1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1" name="Google Shape;1301;g8ff048375d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g9213878287_0_1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0" name="Google Shape;1310;g9213878287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g8ff048375d_0_1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8" name="Google Shape;1318;g8ff048375d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8ff048375d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0" name="Google Shape;1330;g8ff048375d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7" name="Shape 1337"/>
        <p:cNvGrpSpPr/>
        <p:nvPr/>
      </p:nvGrpSpPr>
      <p:grpSpPr>
        <a:xfrm>
          <a:off x="0" y="0"/>
          <a:ext cx="0" cy="0"/>
          <a:chOff x="0" y="0"/>
          <a:chExt cx="0" cy="0"/>
        </a:xfrm>
      </p:grpSpPr>
      <p:sp>
        <p:nvSpPr>
          <p:cNvPr id="1338" name="Google Shape;1338;g8ff048375d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9" name="Google Shape;1339;g8ff048375d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g8ff048375d_0_1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8" name="Google Shape;1348;g8ff048375d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4" name="Shape 1354"/>
        <p:cNvGrpSpPr/>
        <p:nvPr/>
      </p:nvGrpSpPr>
      <p:grpSpPr>
        <a:xfrm>
          <a:off x="0" y="0"/>
          <a:ext cx="0" cy="0"/>
          <a:chOff x="0" y="0"/>
          <a:chExt cx="0" cy="0"/>
        </a:xfrm>
      </p:grpSpPr>
      <p:sp>
        <p:nvSpPr>
          <p:cNvPr id="1355" name="Google Shape;1355;g8ff048375d_0_1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6" name="Google Shape;1356;g8ff048375d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3" name="Shape 1363"/>
        <p:cNvGrpSpPr/>
        <p:nvPr/>
      </p:nvGrpSpPr>
      <p:grpSpPr>
        <a:xfrm>
          <a:off x="0" y="0"/>
          <a:ext cx="0" cy="0"/>
          <a:chOff x="0" y="0"/>
          <a:chExt cx="0" cy="0"/>
        </a:xfrm>
      </p:grpSpPr>
      <p:sp>
        <p:nvSpPr>
          <p:cNvPr id="1364" name="Google Shape;1364;g8ff048375d_0_2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5" name="Google Shape;1365;g8ff048375d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3" name="Shape 1373"/>
        <p:cNvGrpSpPr/>
        <p:nvPr/>
      </p:nvGrpSpPr>
      <p:grpSpPr>
        <a:xfrm>
          <a:off x="0" y="0"/>
          <a:ext cx="0" cy="0"/>
          <a:chOff x="0" y="0"/>
          <a:chExt cx="0" cy="0"/>
        </a:xfrm>
      </p:grpSpPr>
      <p:sp>
        <p:nvSpPr>
          <p:cNvPr id="1374" name="Google Shape;1374;g8ff048375d_0_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5" name="Google Shape;1375;g8ff048375d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15" name="Shape 115"/>
        <p:cNvGrpSpPr/>
        <p:nvPr/>
      </p:nvGrpSpPr>
      <p:grpSpPr>
        <a:xfrm>
          <a:off x="0" y="0"/>
          <a:ext cx="0" cy="0"/>
          <a:chOff x="0" y="0"/>
          <a:chExt cx="0" cy="0"/>
        </a:xfrm>
      </p:grpSpPr>
      <p:sp>
        <p:nvSpPr>
          <p:cNvPr id="116" name="Google Shape;116;p29"/>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18" name="Google Shape;118;p29"/>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19" name="Google Shape;119;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3.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40" Type="http://schemas.openxmlformats.org/officeDocument/2006/relationships/slide" Target="/ppt/slides/slide84.xml"/><Relationship Id="rId42" Type="http://schemas.openxmlformats.org/officeDocument/2006/relationships/slide" Target="/ppt/slides/slide84.xml"/><Relationship Id="rId41" Type="http://schemas.openxmlformats.org/officeDocument/2006/relationships/slide" Target="/ppt/slides/slide129.xml"/><Relationship Id="rId44" Type="http://schemas.openxmlformats.org/officeDocument/2006/relationships/slide" Target="/ppt/slides/slide84.xml"/><Relationship Id="rId43" Type="http://schemas.openxmlformats.org/officeDocument/2006/relationships/slide" Target="/ppt/slides/slide92.xml"/><Relationship Id="rId46" Type="http://schemas.openxmlformats.org/officeDocument/2006/relationships/slide" Target="/ppt/slides/slide84.xml"/><Relationship Id="rId45" Type="http://schemas.openxmlformats.org/officeDocument/2006/relationships/slide" Target="/ppt/slides/slide89.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xml"/><Relationship Id="rId4" Type="http://schemas.openxmlformats.org/officeDocument/2006/relationships/slide" Target="/ppt/slides/slide10.xml"/><Relationship Id="rId9" Type="http://schemas.openxmlformats.org/officeDocument/2006/relationships/slide" Target="/ppt/slides/slide32.xml"/><Relationship Id="rId48" Type="http://schemas.openxmlformats.org/officeDocument/2006/relationships/slide" Target="/ppt/slides/slide84.xml"/><Relationship Id="rId47" Type="http://schemas.openxmlformats.org/officeDocument/2006/relationships/slide" Target="/ppt/slides/slide58.xml"/><Relationship Id="rId49" Type="http://schemas.openxmlformats.org/officeDocument/2006/relationships/slide" Target="/ppt/slides/slide4.xml"/><Relationship Id="rId5" Type="http://schemas.openxmlformats.org/officeDocument/2006/relationships/slide" Target="/ppt/slides/slide16.xml"/><Relationship Id="rId6" Type="http://schemas.openxmlformats.org/officeDocument/2006/relationships/slide" Target="/ppt/slides/slide16.xml"/><Relationship Id="rId7" Type="http://schemas.openxmlformats.org/officeDocument/2006/relationships/slide" Target="/ppt/slides/slide23.xml"/><Relationship Id="rId8" Type="http://schemas.openxmlformats.org/officeDocument/2006/relationships/slide" Target="/ppt/slides/slide23.xml"/><Relationship Id="rId31" Type="http://schemas.openxmlformats.org/officeDocument/2006/relationships/slide" Target="/ppt/slides/slide84.xml"/><Relationship Id="rId30" Type="http://schemas.openxmlformats.org/officeDocument/2006/relationships/slide" Target="/ppt/slides/slide84.xml"/><Relationship Id="rId33" Type="http://schemas.openxmlformats.org/officeDocument/2006/relationships/slide" Target="/ppt/slides/slide97.xml"/><Relationship Id="rId32" Type="http://schemas.openxmlformats.org/officeDocument/2006/relationships/slide" Target="/ppt/slides/slide97.xml"/><Relationship Id="rId35" Type="http://schemas.openxmlformats.org/officeDocument/2006/relationships/slide" Target="/ppt/slides/slide105.xml"/><Relationship Id="rId34" Type="http://schemas.openxmlformats.org/officeDocument/2006/relationships/slide" Target="/ppt/slides/slide84.xml"/><Relationship Id="rId37" Type="http://schemas.openxmlformats.org/officeDocument/2006/relationships/slide" Target="/ppt/slides/slide110.xml"/><Relationship Id="rId36" Type="http://schemas.openxmlformats.org/officeDocument/2006/relationships/slide" Target="/ppt/slides/slide84.xml"/><Relationship Id="rId39" Type="http://schemas.openxmlformats.org/officeDocument/2006/relationships/slide" Target="/ppt/slides/slide121.xml"/><Relationship Id="rId38" Type="http://schemas.openxmlformats.org/officeDocument/2006/relationships/slide" Target="/ppt/slides/slide84.xml"/><Relationship Id="rId20" Type="http://schemas.openxmlformats.org/officeDocument/2006/relationships/slide" Target="/ppt/slides/slide69.xml"/><Relationship Id="rId22" Type="http://schemas.openxmlformats.org/officeDocument/2006/relationships/slide" Target="/ppt/slides/slide69.xml"/><Relationship Id="rId21" Type="http://schemas.openxmlformats.org/officeDocument/2006/relationships/slide" Target="/ppt/slides/slide69.xml"/><Relationship Id="rId24" Type="http://schemas.openxmlformats.org/officeDocument/2006/relationships/slide" Target="/ppt/slides/slide75.xml"/><Relationship Id="rId23" Type="http://schemas.openxmlformats.org/officeDocument/2006/relationships/slide" Target="/ppt/slides/slide75.xml"/><Relationship Id="rId26" Type="http://schemas.openxmlformats.org/officeDocument/2006/relationships/hyperlink" Target="http://im.kendallhunt.com" TargetMode="External"/><Relationship Id="rId25" Type="http://schemas.openxmlformats.org/officeDocument/2006/relationships/slide" Target="/ppt/slides/slide75.xml"/><Relationship Id="rId28" Type="http://schemas.openxmlformats.org/officeDocument/2006/relationships/slide" Target="/ppt/slides/slide84.xml"/><Relationship Id="rId27" Type="http://schemas.openxmlformats.org/officeDocument/2006/relationships/image" Target="../media/image2.png"/><Relationship Id="rId29" Type="http://schemas.openxmlformats.org/officeDocument/2006/relationships/slide" Target="/ppt/slides/slide84.xml"/><Relationship Id="rId11" Type="http://schemas.openxmlformats.org/officeDocument/2006/relationships/slide" Target="/ppt/slides/slide43.xml"/><Relationship Id="rId10" Type="http://schemas.openxmlformats.org/officeDocument/2006/relationships/slide" Target="/ppt/slides/slide32.xml"/><Relationship Id="rId13" Type="http://schemas.openxmlformats.org/officeDocument/2006/relationships/slide" Target="/ppt/slides/slide43.xml"/><Relationship Id="rId12" Type="http://schemas.openxmlformats.org/officeDocument/2006/relationships/slide" Target="/ppt/slides/slide43.xml"/><Relationship Id="rId15" Type="http://schemas.openxmlformats.org/officeDocument/2006/relationships/slide" Target="/ppt/slides/slide52.xml"/><Relationship Id="rId14" Type="http://schemas.openxmlformats.org/officeDocument/2006/relationships/slide" Target="/ppt/slides/slide52.xml"/><Relationship Id="rId17" Type="http://schemas.openxmlformats.org/officeDocument/2006/relationships/slide" Target="/ppt/slides/slide63.xml"/><Relationship Id="rId16" Type="http://schemas.openxmlformats.org/officeDocument/2006/relationships/slide" Target="/ppt/slides/slide52.xml"/><Relationship Id="rId19" Type="http://schemas.openxmlformats.org/officeDocument/2006/relationships/slide" Target="/ppt/slides/slide63.xml"/><Relationship Id="rId18" Type="http://schemas.openxmlformats.org/officeDocument/2006/relationships/slide" Target="/ppt/slides/slide6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 Id="rId3" Type="http://schemas.openxmlformats.org/officeDocument/2006/relationships/image" Target="../media/image2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14.png"/><Relationship Id="rId6" Type="http://schemas.openxmlformats.org/officeDocument/2006/relationships/image" Target="../media/image4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3.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17.png"/><Relationship Id="rId7" Type="http://schemas.openxmlformats.org/officeDocument/2006/relationships/image" Target="../media/image19.png"/><Relationship Id="rId8"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5.png"/><Relationship Id="rId4" Type="http://schemas.openxmlformats.org/officeDocument/2006/relationships/image" Target="../media/image6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5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6.png"/><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2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2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5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1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2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2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5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6.png"/><Relationship Id="rId4" Type="http://schemas.openxmlformats.org/officeDocument/2006/relationships/image" Target="../media/image1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3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5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3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42.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42.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3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40.png"/><Relationship Id="rId4" Type="http://schemas.openxmlformats.org/officeDocument/2006/relationships/image" Target="../media/image48.png"/><Relationship Id="rId5" Type="http://schemas.openxmlformats.org/officeDocument/2006/relationships/hyperlink" Target="http://www.youtube.com/watch?v=PWVYSEXUKS4" TargetMode="External"/><Relationship Id="rId6" Type="http://schemas.openxmlformats.org/officeDocument/2006/relationships/image" Target="../media/image29.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39.jpg"/><Relationship Id="rId4" Type="http://schemas.openxmlformats.org/officeDocument/2006/relationships/hyperlink" Target="http://www.youtube.com/watch?v=G0lYgEuHrgc" TargetMode="External"/><Relationship Id="rId5" Type="http://schemas.openxmlformats.org/officeDocument/2006/relationships/image" Target="../media/image32.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36.png"/><Relationship Id="rId4" Type="http://schemas.openxmlformats.org/officeDocument/2006/relationships/hyperlink" Target="http://www.youtube.com/watch?v=kxGWsHYITAw" TargetMode="External"/><Relationship Id="rId5" Type="http://schemas.openxmlformats.org/officeDocument/2006/relationships/image" Target="../media/image30.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6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4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39.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4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5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45.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68.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6.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86.png"/><Relationship Id="rId4" Type="http://schemas.openxmlformats.org/officeDocument/2006/relationships/image" Target="../media/image56.png"/><Relationship Id="rId5" Type="http://schemas.openxmlformats.org/officeDocument/2006/relationships/image" Target="../media/image65.png"/><Relationship Id="rId6" Type="http://schemas.openxmlformats.org/officeDocument/2006/relationships/image" Target="../media/image6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6.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5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71.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54.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55.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66.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72.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6.png"/><Relationship Id="rId4" Type="http://schemas.openxmlformats.org/officeDocument/2006/relationships/image" Target="../media/image58.png"/><Relationship Id="rId5" Type="http://schemas.openxmlformats.org/officeDocument/2006/relationships/image" Target="../media/image69.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57.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6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60.png"/><Relationship Id="rId4" Type="http://schemas.openxmlformats.org/officeDocument/2006/relationships/image" Target="../media/image73.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60.png"/><Relationship Id="rId4" Type="http://schemas.openxmlformats.org/officeDocument/2006/relationships/image" Target="../media/image73.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67.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87.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6.png"/><Relationship Id="rId4" Type="http://schemas.openxmlformats.org/officeDocument/2006/relationships/image" Target="../media/image60.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6.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90.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9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93.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83.png"/><Relationship Id="rId4" Type="http://schemas.openxmlformats.org/officeDocument/2006/relationships/image" Target="../media/image80.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82.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6.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0.xml"/><Relationship Id="rId3" Type="http://schemas.openxmlformats.org/officeDocument/2006/relationships/image" Target="../media/image88.png"/><Relationship Id="rId4" Type="http://schemas.openxmlformats.org/officeDocument/2006/relationships/image" Target="../media/image89.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85.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91.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6.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92.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84.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79.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81.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123" name="Shape 123"/>
        <p:cNvGrpSpPr/>
        <p:nvPr/>
      </p:nvGrpSpPr>
      <p:grpSpPr>
        <a:xfrm>
          <a:off x="0" y="0"/>
          <a:ext cx="0" cy="0"/>
          <a:chOff x="0" y="0"/>
          <a:chExt cx="0" cy="0"/>
        </a:xfrm>
      </p:grpSpPr>
      <p:sp>
        <p:nvSpPr>
          <p:cNvPr id="124" name="Google Shape;124;p30"/>
          <p:cNvSpPr txBox="1"/>
          <p:nvPr>
            <p:ph type="ctrTitle"/>
          </p:nvPr>
        </p:nvSpPr>
        <p:spPr>
          <a:xfrm>
            <a:off x="1156350" y="905050"/>
            <a:ext cx="6831300" cy="205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Adding, Subtracting &amp; Working with Data</a:t>
            </a:r>
            <a:endParaRPr sz="4400">
              <a:solidFill>
                <a:srgbClr val="434343"/>
              </a:solidFill>
              <a:latin typeface="Hepta Slab"/>
              <a:ea typeface="Hepta Slab"/>
              <a:cs typeface="Hepta Slab"/>
              <a:sym typeface="Hepta Slab"/>
            </a:endParaRPr>
          </a:p>
        </p:txBody>
      </p:sp>
      <p:sp>
        <p:nvSpPr>
          <p:cNvPr id="125" name="Google Shape;125;p30"/>
          <p:cNvSpPr txBox="1"/>
          <p:nvPr>
            <p:ph idx="1" type="subTitle"/>
          </p:nvPr>
        </p:nvSpPr>
        <p:spPr>
          <a:xfrm>
            <a:off x="2112300" y="2957951"/>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Grade 1</a:t>
            </a:r>
            <a:r>
              <a:rPr lang="en" sz="2000">
                <a:solidFill>
                  <a:srgbClr val="434343"/>
                </a:solidFill>
                <a:latin typeface="Hepta Slab"/>
                <a:ea typeface="Hepta Slab"/>
                <a:cs typeface="Hepta Slab"/>
                <a:sym typeface="Hepta Slab"/>
              </a:rPr>
              <a:t>: Unit 1</a:t>
            </a:r>
            <a:endParaRPr sz="2000">
              <a:solidFill>
                <a:srgbClr val="434343"/>
              </a:solidFill>
              <a:latin typeface="Hepta Slab"/>
              <a:ea typeface="Hepta Slab"/>
              <a:cs typeface="Hepta Slab"/>
              <a:sym typeface="Hepta Slab"/>
            </a:endParaRPr>
          </a:p>
        </p:txBody>
      </p:sp>
      <p:sp>
        <p:nvSpPr>
          <p:cNvPr id="126" name="Google Shape;126;p30"/>
          <p:cNvSpPr txBox="1"/>
          <p:nvPr/>
        </p:nvSpPr>
        <p:spPr>
          <a:xfrm>
            <a:off x="330025" y="4263775"/>
            <a:ext cx="55251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666666"/>
                </a:solidFill>
                <a:latin typeface="Hepta Slab"/>
                <a:ea typeface="Hepta Slab"/>
                <a:cs typeface="Hepta Slab"/>
                <a:sym typeface="Hepta Slab"/>
              </a:rPr>
              <a:t>Standards addressed: MD.C.4, OA.A.1, OA.C.5, OA.C.6</a:t>
            </a:r>
            <a:endParaRPr>
              <a:solidFill>
                <a:srgbClr val="666666"/>
              </a:solidFill>
              <a:latin typeface="Hepta Slab"/>
              <a:ea typeface="Hepta Slab"/>
              <a:cs typeface="Hepta Slab"/>
              <a:sym typeface="Hepta Slab"/>
            </a:endParaRPr>
          </a:p>
        </p:txBody>
      </p:sp>
      <p:pic>
        <p:nvPicPr>
          <p:cNvPr id="127" name="Google Shape;127;p30"/>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28" name="Google Shape;128;p30"/>
          <p:cNvSpPr txBox="1"/>
          <p:nvPr/>
        </p:nvSpPr>
        <p:spPr>
          <a:xfrm>
            <a:off x="0" y="476882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50">
                <a:latin typeface="Times New Roman"/>
                <a:ea typeface="Times New Roman"/>
                <a:cs typeface="Times New Roman"/>
                <a:sym typeface="Times New Roman"/>
              </a:rPr>
              <a:t> These slides have been created by Plainville Community Schools and are not official IM materials. Images and language are taken from IM Grade 1, Unit 1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 name="Shape 132"/>
        <p:cNvGrpSpPr/>
        <p:nvPr/>
      </p:nvGrpSpPr>
      <p:grpSpPr>
        <a:xfrm>
          <a:off x="0" y="0"/>
          <a:ext cx="0" cy="0"/>
          <a:chOff x="0" y="0"/>
          <a:chExt cx="0" cy="0"/>
        </a:xfrm>
      </p:grpSpPr>
      <p:grpSp>
        <p:nvGrpSpPr>
          <p:cNvPr id="133" name="Google Shape;133;p31"/>
          <p:cNvGrpSpPr/>
          <p:nvPr/>
        </p:nvGrpSpPr>
        <p:grpSpPr>
          <a:xfrm>
            <a:off x="5818455" y="1593352"/>
            <a:ext cx="3325534" cy="2107652"/>
            <a:chOff x="5632317" y="1189775"/>
            <a:chExt cx="3305700" cy="2439977"/>
          </a:xfrm>
        </p:grpSpPr>
        <p:sp>
          <p:nvSpPr>
            <p:cNvPr id="134" name="Google Shape;134;p31"/>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5" name="Google Shape;135;p31"/>
            <p:cNvSpPr txBox="1"/>
            <p:nvPr/>
          </p:nvSpPr>
          <p:spPr>
            <a:xfrm>
              <a:off x="6064550" y="204185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Interpret data representations to ask and answer questions.</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136" name="Google Shape;136;p31"/>
          <p:cNvGrpSpPr/>
          <p:nvPr/>
        </p:nvGrpSpPr>
        <p:grpSpPr>
          <a:xfrm>
            <a:off x="-42600" y="1593360"/>
            <a:ext cx="3279818" cy="2843695"/>
            <a:chOff x="-46069" y="2038956"/>
            <a:chExt cx="3546900" cy="3292076"/>
          </a:xfrm>
        </p:grpSpPr>
        <p:sp>
          <p:nvSpPr>
            <p:cNvPr id="137" name="Google Shape;137;p31"/>
            <p:cNvSpPr/>
            <p:nvPr/>
          </p:nvSpPr>
          <p:spPr>
            <a:xfrm>
              <a:off x="-46069" y="2038956"/>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8" name="Google Shape;138;p31"/>
            <p:cNvSpPr txBox="1"/>
            <p:nvPr/>
          </p:nvSpPr>
          <p:spPr>
            <a:xfrm>
              <a:off x="288026" y="2917532"/>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Build toward fluency by adding and subtracting within 10, in a way that makes sense to them.</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139" name="Google Shape;139;p31"/>
          <p:cNvGrpSpPr/>
          <p:nvPr/>
        </p:nvGrpSpPr>
        <p:grpSpPr>
          <a:xfrm>
            <a:off x="2958656" y="1593345"/>
            <a:ext cx="3226694" cy="2478476"/>
            <a:chOff x="2918105" y="1098550"/>
            <a:chExt cx="3305700" cy="2869271"/>
          </a:xfrm>
        </p:grpSpPr>
        <p:sp>
          <p:nvSpPr>
            <p:cNvPr id="140" name="Google Shape;140;p31"/>
            <p:cNvSpPr/>
            <p:nvPr/>
          </p:nvSpPr>
          <p:spPr>
            <a:xfrm>
              <a:off x="2918105" y="1098550"/>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1" name="Google Shape;141;p31"/>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Organize and represent data.</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sp>
        <p:nvSpPr>
          <p:cNvPr id="142" name="Google Shape;142;p31"/>
          <p:cNvSpPr txBox="1"/>
          <p:nvPr/>
        </p:nvSpPr>
        <p:spPr>
          <a:xfrm>
            <a:off x="85275" y="15165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1-6</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OA.C.5, .OA.C.6</a:t>
            </a:r>
            <a:endParaRPr sz="1000">
              <a:latin typeface="Quicksand"/>
              <a:ea typeface="Quicksand"/>
              <a:cs typeface="Quicksand"/>
              <a:sym typeface="Quicksand"/>
            </a:endParaRPr>
          </a:p>
        </p:txBody>
      </p:sp>
      <p:sp>
        <p:nvSpPr>
          <p:cNvPr id="143" name="Google Shape;143;p31"/>
          <p:cNvSpPr txBox="1"/>
          <p:nvPr/>
        </p:nvSpPr>
        <p:spPr>
          <a:xfrm>
            <a:off x="3122575" y="15165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7-10</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MD.C.4</a:t>
            </a:r>
            <a:endParaRPr sz="1000">
              <a:latin typeface="Quicksand"/>
              <a:ea typeface="Quicksand"/>
              <a:cs typeface="Quicksand"/>
              <a:sym typeface="Quicksand"/>
            </a:endParaRPr>
          </a:p>
        </p:txBody>
      </p:sp>
      <p:sp>
        <p:nvSpPr>
          <p:cNvPr id="144" name="Google Shape;144;p31"/>
          <p:cNvSpPr txBox="1"/>
          <p:nvPr/>
        </p:nvSpPr>
        <p:spPr>
          <a:xfrm>
            <a:off x="6159875" y="15165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11 - 15</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MD.C.4, OA.C.6</a:t>
            </a:r>
            <a:endParaRPr sz="10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45" name="Google Shape;145;p31"/>
          <p:cNvSpPr txBox="1"/>
          <p:nvPr/>
        </p:nvSpPr>
        <p:spPr>
          <a:xfrm>
            <a:off x="1052700" y="677275"/>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1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Adding, Subtracting &amp; Working with Data</a:t>
            </a:r>
            <a:endParaRPr sz="1800">
              <a:latin typeface="Hepta Slab"/>
              <a:ea typeface="Hepta Slab"/>
              <a:cs typeface="Hepta Slab"/>
              <a:sym typeface="Hepta Slab"/>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149" name="Shape 149"/>
        <p:cNvGrpSpPr/>
        <p:nvPr/>
      </p:nvGrpSpPr>
      <p:grpSpPr>
        <a:xfrm>
          <a:off x="0" y="0"/>
          <a:ext cx="0" cy="0"/>
          <a:chOff x="0" y="0"/>
          <a:chExt cx="0" cy="0"/>
        </a:xfrm>
      </p:grpSpPr>
      <p:sp>
        <p:nvSpPr>
          <p:cNvPr id="150" name="Google Shape;150;p32"/>
          <p:cNvSpPr txBox="1"/>
          <p:nvPr>
            <p:ph type="ctrTitle"/>
          </p:nvPr>
        </p:nvSpPr>
        <p:spPr>
          <a:xfrm>
            <a:off x="1680950" y="583250"/>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1 Quick Links</a:t>
            </a:r>
            <a:endParaRPr sz="3200">
              <a:solidFill>
                <a:srgbClr val="434343"/>
              </a:solidFill>
              <a:latin typeface="Gayathri"/>
              <a:ea typeface="Gayathri"/>
              <a:cs typeface="Gayathri"/>
              <a:sym typeface="Gayathri"/>
            </a:endParaRPr>
          </a:p>
        </p:txBody>
      </p:sp>
      <p:sp>
        <p:nvSpPr>
          <p:cNvPr id="151" name="Google Shape;151;p32">
            <a:hlinkClick action="ppaction://hlinksldjump" r:id="rId3"/>
          </p:cNvPr>
          <p:cNvSpPr txBox="1"/>
          <p:nvPr/>
        </p:nvSpPr>
        <p:spPr>
          <a:xfrm>
            <a:off x="1846100" y="1465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E69138"/>
              </a:solidFill>
              <a:latin typeface="Hepta Slab"/>
              <a:ea typeface="Hepta Slab"/>
              <a:cs typeface="Hepta Slab"/>
              <a:sym typeface="Hepta Slab"/>
            </a:endParaRPr>
          </a:p>
        </p:txBody>
      </p:sp>
      <p:sp>
        <p:nvSpPr>
          <p:cNvPr id="152" name="Google Shape;152;p32">
            <a:hlinkClick action="ppaction://hlinksldjump" r:id="rId5"/>
          </p:cNvPr>
          <p:cNvSpPr txBox="1"/>
          <p:nvPr/>
        </p:nvSpPr>
        <p:spPr>
          <a:xfrm>
            <a:off x="2921225" y="1465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E69138"/>
              </a:solidFill>
              <a:latin typeface="Hepta Slab"/>
              <a:ea typeface="Hepta Slab"/>
              <a:cs typeface="Hepta Slab"/>
              <a:sym typeface="Hepta Slab"/>
            </a:endParaRPr>
          </a:p>
        </p:txBody>
      </p:sp>
      <p:sp>
        <p:nvSpPr>
          <p:cNvPr id="153" name="Google Shape;153;p32">
            <a:hlinkClick action="ppaction://hlinksldjump" r:id="rId7"/>
          </p:cNvPr>
          <p:cNvSpPr txBox="1"/>
          <p:nvPr/>
        </p:nvSpPr>
        <p:spPr>
          <a:xfrm>
            <a:off x="4117300" y="1446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E69138"/>
              </a:solidFill>
              <a:latin typeface="Hepta Slab"/>
              <a:ea typeface="Hepta Slab"/>
              <a:cs typeface="Hepta Slab"/>
              <a:sym typeface="Hepta Slab"/>
            </a:endParaRPr>
          </a:p>
        </p:txBody>
      </p:sp>
      <p:sp>
        <p:nvSpPr>
          <p:cNvPr id="154" name="Google Shape;154;p32">
            <a:hlinkClick action="ppaction://hlinksldjump" r:id="rId9"/>
          </p:cNvPr>
          <p:cNvSpPr txBox="1"/>
          <p:nvPr/>
        </p:nvSpPr>
        <p:spPr>
          <a:xfrm>
            <a:off x="5128875" y="1446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E69138"/>
              </a:solidFill>
              <a:latin typeface="Hepta Slab"/>
              <a:ea typeface="Hepta Slab"/>
              <a:cs typeface="Hepta Slab"/>
              <a:sym typeface="Hepta Slab"/>
            </a:endParaRPr>
          </a:p>
        </p:txBody>
      </p:sp>
      <p:sp>
        <p:nvSpPr>
          <p:cNvPr id="155" name="Google Shape;155;p32">
            <a:hlinkClick action="ppaction://hlinksldjump" r:id="rId11"/>
          </p:cNvPr>
          <p:cNvSpPr txBox="1"/>
          <p:nvPr/>
        </p:nvSpPr>
        <p:spPr>
          <a:xfrm>
            <a:off x="6203800" y="1446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E69138"/>
              </a:solidFill>
              <a:latin typeface="Hepta Slab"/>
              <a:ea typeface="Hepta Slab"/>
              <a:cs typeface="Hepta Slab"/>
              <a:sym typeface="Hepta Slab"/>
            </a:endParaRPr>
          </a:p>
        </p:txBody>
      </p:sp>
      <p:sp>
        <p:nvSpPr>
          <p:cNvPr id="156" name="Google Shape;156;p32">
            <a:hlinkClick action="ppaction://hlinksldjump" r:id="rId14"/>
          </p:cNvPr>
          <p:cNvSpPr txBox="1"/>
          <p:nvPr/>
        </p:nvSpPr>
        <p:spPr>
          <a:xfrm>
            <a:off x="77097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E69138"/>
              </a:solidFill>
              <a:latin typeface="Hepta Slab"/>
              <a:ea typeface="Hepta Slab"/>
              <a:cs typeface="Hepta Slab"/>
              <a:sym typeface="Hepta Slab"/>
            </a:endParaRPr>
          </a:p>
        </p:txBody>
      </p:sp>
      <p:sp>
        <p:nvSpPr>
          <p:cNvPr id="157" name="Google Shape;157;p32">
            <a:hlinkClick action="ppaction://hlinksldjump" r:id="rId17"/>
          </p:cNvPr>
          <p:cNvSpPr txBox="1"/>
          <p:nvPr/>
        </p:nvSpPr>
        <p:spPr>
          <a:xfrm>
            <a:off x="292122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E69138"/>
              </a:solidFill>
              <a:latin typeface="Hepta Slab"/>
              <a:ea typeface="Hepta Slab"/>
              <a:cs typeface="Hepta Slab"/>
              <a:sym typeface="Hepta Slab"/>
            </a:endParaRPr>
          </a:p>
        </p:txBody>
      </p:sp>
      <p:sp>
        <p:nvSpPr>
          <p:cNvPr id="158" name="Google Shape;158;p32">
            <a:hlinkClick action="ppaction://hlinksldjump" r:id="rId20"/>
          </p:cNvPr>
          <p:cNvSpPr txBox="1"/>
          <p:nvPr/>
        </p:nvSpPr>
        <p:spPr>
          <a:xfrm>
            <a:off x="4117300"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22">
                  <a:extLst>
                    <a:ext uri="{A12FA001-AC4F-418D-AE19-62706E023703}">
                      <ahyp:hlinkClr val="tx"/>
                    </a:ext>
                  </a:extLst>
                </a:hlinkClick>
              </a:rPr>
              <a:t>8</a:t>
            </a:r>
            <a:endParaRPr b="1" sz="2200">
              <a:solidFill>
                <a:srgbClr val="E69138"/>
              </a:solidFill>
              <a:latin typeface="Hepta Slab"/>
              <a:ea typeface="Hepta Slab"/>
              <a:cs typeface="Hepta Slab"/>
              <a:sym typeface="Hepta Slab"/>
            </a:endParaRPr>
          </a:p>
        </p:txBody>
      </p:sp>
      <p:sp>
        <p:nvSpPr>
          <p:cNvPr id="159" name="Google Shape;159;p32">
            <a:hlinkClick action="ppaction://hlinksldjump" r:id="rId23"/>
          </p:cNvPr>
          <p:cNvSpPr txBox="1"/>
          <p:nvPr/>
        </p:nvSpPr>
        <p:spPr>
          <a:xfrm>
            <a:off x="5128875" y="25465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24">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25">
                  <a:extLst>
                    <a:ext uri="{A12FA001-AC4F-418D-AE19-62706E023703}">
                      <ahyp:hlinkClr val="tx"/>
                    </a:ext>
                  </a:extLst>
                </a:hlinkClick>
              </a:rPr>
              <a:t>9</a:t>
            </a:r>
            <a:endParaRPr b="1" sz="2200">
              <a:solidFill>
                <a:srgbClr val="E69138"/>
              </a:solidFill>
              <a:latin typeface="Hepta Slab"/>
              <a:ea typeface="Hepta Slab"/>
              <a:cs typeface="Hepta Slab"/>
              <a:sym typeface="Hepta Slab"/>
            </a:endParaRPr>
          </a:p>
        </p:txBody>
      </p:sp>
      <p:pic>
        <p:nvPicPr>
          <p:cNvPr id="160" name="Google Shape;160;p32">
            <a:hlinkClick r:id="rId26"/>
          </p:cNvPr>
          <p:cNvPicPr preferRelativeResize="0"/>
          <p:nvPr/>
        </p:nvPicPr>
        <p:blipFill>
          <a:blip r:embed="rId27">
            <a:alphaModFix/>
          </a:blip>
          <a:stretch>
            <a:fillRect/>
          </a:stretch>
        </p:blipFill>
        <p:spPr>
          <a:xfrm>
            <a:off x="7200299" y="2157875"/>
            <a:ext cx="548700" cy="560038"/>
          </a:xfrm>
          <a:prstGeom prst="rect">
            <a:avLst/>
          </a:prstGeom>
          <a:noFill/>
          <a:ln cap="flat" cmpd="sng" w="38100">
            <a:solidFill>
              <a:srgbClr val="595959"/>
            </a:solidFill>
            <a:prstDash val="solid"/>
            <a:round/>
            <a:headEnd len="sm" w="sm" type="none"/>
            <a:tailEnd len="sm" w="sm" type="none"/>
          </a:ln>
        </p:spPr>
      </p:pic>
      <p:sp>
        <p:nvSpPr>
          <p:cNvPr id="161" name="Google Shape;161;p32">
            <a:hlinkClick action="ppaction://hlinksldjump" r:id="rId28"/>
          </p:cNvPr>
          <p:cNvSpPr txBox="1"/>
          <p:nvPr/>
        </p:nvSpPr>
        <p:spPr>
          <a:xfrm>
            <a:off x="6256050" y="25372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29">
                  <a:extLst>
                    <a:ext uri="{A12FA001-AC4F-418D-AE19-62706E023703}">
                      <ahyp:hlinkClr val="tx"/>
                    </a:ext>
                  </a:extLst>
                </a:hlinkClick>
              </a:rPr>
              <a:t>L</a:t>
            </a:r>
            <a:r>
              <a:rPr b="1" lang="en" sz="1800" u="sng">
                <a:solidFill>
                  <a:srgbClr val="E69138"/>
                </a:solidFill>
                <a:latin typeface="Hepta Slab"/>
                <a:ea typeface="Hepta Slab"/>
                <a:cs typeface="Hepta Slab"/>
                <a:sym typeface="Hepta Slab"/>
                <a:hlinkClick action="ppaction://hlinksldjump" r:id="rId30">
                  <a:extLst>
                    <a:ext uri="{A12FA001-AC4F-418D-AE19-62706E023703}">
                      <ahyp:hlinkClr val="tx"/>
                    </a:ext>
                  </a:extLst>
                </a:hlinkClick>
              </a:rPr>
              <a:t>10</a:t>
            </a:r>
            <a:endParaRPr b="1" sz="1800">
              <a:solidFill>
                <a:srgbClr val="E69138"/>
              </a:solidFill>
              <a:latin typeface="Hepta Slab"/>
              <a:ea typeface="Hepta Slab"/>
              <a:cs typeface="Hepta Slab"/>
              <a:sym typeface="Hepta Slab"/>
            </a:endParaRPr>
          </a:p>
        </p:txBody>
      </p:sp>
      <p:grpSp>
        <p:nvGrpSpPr>
          <p:cNvPr id="162" name="Google Shape;162;p32"/>
          <p:cNvGrpSpPr/>
          <p:nvPr/>
        </p:nvGrpSpPr>
        <p:grpSpPr>
          <a:xfrm>
            <a:off x="8000373" y="283909"/>
            <a:ext cx="780563" cy="669288"/>
            <a:chOff x="570875" y="4322250"/>
            <a:chExt cx="443300" cy="443325"/>
          </a:xfrm>
        </p:grpSpPr>
        <p:sp>
          <p:nvSpPr>
            <p:cNvPr id="163" name="Google Shape;163;p32"/>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2"/>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2"/>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32"/>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7" name="Google Shape;167;p32">
            <a:hlinkClick action="ppaction://hlinksldjump" r:id="rId31"/>
          </p:cNvPr>
          <p:cNvSpPr txBox="1"/>
          <p:nvPr/>
        </p:nvSpPr>
        <p:spPr>
          <a:xfrm>
            <a:off x="2921225" y="3627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32">
                  <a:extLst>
                    <a:ext uri="{A12FA001-AC4F-418D-AE19-62706E023703}">
                      <ahyp:hlinkClr val="tx"/>
                    </a:ext>
                  </a:extLst>
                </a:hlinkClick>
              </a:rPr>
              <a:t>L1</a:t>
            </a:r>
            <a:r>
              <a:rPr b="1" lang="en" sz="1800" u="sng">
                <a:solidFill>
                  <a:srgbClr val="E69138"/>
                </a:solidFill>
                <a:latin typeface="Hepta Slab"/>
                <a:ea typeface="Hepta Slab"/>
                <a:cs typeface="Hepta Slab"/>
                <a:sym typeface="Hepta Slab"/>
                <a:hlinkClick action="ppaction://hlinksldjump" r:id="rId33">
                  <a:extLst>
                    <a:ext uri="{A12FA001-AC4F-418D-AE19-62706E023703}">
                      <ahyp:hlinkClr val="tx"/>
                    </a:ext>
                  </a:extLst>
                </a:hlinkClick>
              </a:rPr>
              <a:t>1</a:t>
            </a:r>
            <a:endParaRPr b="1" sz="1800">
              <a:solidFill>
                <a:srgbClr val="E69138"/>
              </a:solidFill>
              <a:latin typeface="Hepta Slab"/>
              <a:ea typeface="Hepta Slab"/>
              <a:cs typeface="Hepta Slab"/>
              <a:sym typeface="Hepta Slab"/>
            </a:endParaRPr>
          </a:p>
        </p:txBody>
      </p:sp>
      <p:sp>
        <p:nvSpPr>
          <p:cNvPr id="168" name="Google Shape;168;p32">
            <a:hlinkClick action="ppaction://hlinksldjump" r:id="rId34"/>
          </p:cNvPr>
          <p:cNvSpPr txBox="1"/>
          <p:nvPr/>
        </p:nvSpPr>
        <p:spPr>
          <a:xfrm>
            <a:off x="4117300" y="3627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35">
                  <a:extLst>
                    <a:ext uri="{A12FA001-AC4F-418D-AE19-62706E023703}">
                      <ahyp:hlinkClr val="tx"/>
                    </a:ext>
                  </a:extLst>
                </a:hlinkClick>
              </a:rPr>
              <a:t>L12</a:t>
            </a:r>
            <a:endParaRPr b="1" sz="1800">
              <a:solidFill>
                <a:srgbClr val="E69138"/>
              </a:solidFill>
              <a:latin typeface="Hepta Slab"/>
              <a:ea typeface="Hepta Slab"/>
              <a:cs typeface="Hepta Slab"/>
              <a:sym typeface="Hepta Slab"/>
            </a:endParaRPr>
          </a:p>
        </p:txBody>
      </p:sp>
      <p:sp>
        <p:nvSpPr>
          <p:cNvPr id="169" name="Google Shape;169;p32">
            <a:hlinkClick action="ppaction://hlinksldjump" r:id="rId36"/>
          </p:cNvPr>
          <p:cNvSpPr txBox="1"/>
          <p:nvPr/>
        </p:nvSpPr>
        <p:spPr>
          <a:xfrm>
            <a:off x="5128875" y="3627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37">
                  <a:extLst>
                    <a:ext uri="{A12FA001-AC4F-418D-AE19-62706E023703}">
                      <ahyp:hlinkClr val="tx"/>
                    </a:ext>
                  </a:extLst>
                </a:hlinkClick>
              </a:rPr>
              <a:t>L13</a:t>
            </a:r>
            <a:endParaRPr b="1" sz="1800">
              <a:solidFill>
                <a:srgbClr val="E69138"/>
              </a:solidFill>
              <a:latin typeface="Hepta Slab"/>
              <a:ea typeface="Hepta Slab"/>
              <a:cs typeface="Hepta Slab"/>
              <a:sym typeface="Hepta Slab"/>
            </a:endParaRPr>
          </a:p>
        </p:txBody>
      </p:sp>
      <p:sp>
        <p:nvSpPr>
          <p:cNvPr id="170" name="Google Shape;170;p32">
            <a:hlinkClick action="ppaction://hlinksldjump" r:id="rId38"/>
          </p:cNvPr>
          <p:cNvSpPr txBox="1"/>
          <p:nvPr/>
        </p:nvSpPr>
        <p:spPr>
          <a:xfrm>
            <a:off x="6256038" y="36279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39">
                  <a:extLst>
                    <a:ext uri="{A12FA001-AC4F-418D-AE19-62706E023703}">
                      <ahyp:hlinkClr val="tx"/>
                    </a:ext>
                  </a:extLst>
                </a:hlinkClick>
              </a:rPr>
              <a:t>L14</a:t>
            </a:r>
            <a:endParaRPr b="1" sz="1800">
              <a:solidFill>
                <a:srgbClr val="E69138"/>
              </a:solidFill>
              <a:latin typeface="Hepta Slab"/>
              <a:ea typeface="Hepta Slab"/>
              <a:cs typeface="Hepta Slab"/>
              <a:sym typeface="Hepta Slab"/>
            </a:endParaRPr>
          </a:p>
        </p:txBody>
      </p:sp>
      <p:sp>
        <p:nvSpPr>
          <p:cNvPr id="171" name="Google Shape;171;p32">
            <a:hlinkClick action="ppaction://hlinksldjump" r:id="rId40"/>
          </p:cNvPr>
          <p:cNvSpPr txBox="1"/>
          <p:nvPr/>
        </p:nvSpPr>
        <p:spPr>
          <a:xfrm>
            <a:off x="7152000" y="3627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41">
                  <a:extLst>
                    <a:ext uri="{A12FA001-AC4F-418D-AE19-62706E023703}">
                      <ahyp:hlinkClr val="tx"/>
                    </a:ext>
                  </a:extLst>
                </a:hlinkClick>
              </a:rPr>
              <a:t>L15</a:t>
            </a:r>
            <a:endParaRPr b="1" sz="1800">
              <a:solidFill>
                <a:srgbClr val="E69138"/>
              </a:solidFill>
              <a:latin typeface="Hepta Slab"/>
              <a:ea typeface="Hepta Slab"/>
              <a:cs typeface="Hepta Slab"/>
              <a:sym typeface="Hepta Slab"/>
            </a:endParaRPr>
          </a:p>
        </p:txBody>
      </p:sp>
      <p:sp>
        <p:nvSpPr>
          <p:cNvPr id="172" name="Google Shape;172;p32">
            <a:hlinkClick action="ppaction://hlinksldjump" r:id="rId42"/>
          </p:cNvPr>
          <p:cNvSpPr txBox="1"/>
          <p:nvPr/>
        </p:nvSpPr>
        <p:spPr>
          <a:xfrm>
            <a:off x="1846100" y="3627900"/>
            <a:ext cx="645300" cy="816300"/>
          </a:xfrm>
          <a:prstGeom prst="rect">
            <a:avLst/>
          </a:prstGeom>
          <a:solidFill>
            <a:srgbClr val="FF0000"/>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b="1" lang="en" sz="1000" u="sng">
                <a:solidFill>
                  <a:schemeClr val="hlink"/>
                </a:solidFill>
                <a:latin typeface="Hepta Slab"/>
                <a:ea typeface="Hepta Slab"/>
                <a:cs typeface="Hepta Slab"/>
                <a:sym typeface="Hepta Slab"/>
                <a:hlinkClick action="ppaction://hlinksldjump" r:id="rId43"/>
              </a:rPr>
              <a:t>Adapt 4</a:t>
            </a:r>
            <a:endParaRPr b="1" sz="1800">
              <a:solidFill>
                <a:srgbClr val="E06666"/>
              </a:solidFill>
              <a:latin typeface="Hepta Slab"/>
              <a:ea typeface="Hepta Slab"/>
              <a:cs typeface="Hepta Slab"/>
              <a:sym typeface="Hepta Slab"/>
            </a:endParaRPr>
          </a:p>
        </p:txBody>
      </p:sp>
      <p:sp>
        <p:nvSpPr>
          <p:cNvPr id="173" name="Google Shape;173;p32">
            <a:hlinkClick action="ppaction://hlinksldjump" r:id="rId44"/>
          </p:cNvPr>
          <p:cNvSpPr txBox="1"/>
          <p:nvPr/>
        </p:nvSpPr>
        <p:spPr>
          <a:xfrm>
            <a:off x="770975" y="3627900"/>
            <a:ext cx="645300" cy="816300"/>
          </a:xfrm>
          <a:prstGeom prst="rect">
            <a:avLst/>
          </a:prstGeom>
          <a:solidFill>
            <a:srgbClr val="FF0000"/>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b="1" lang="en" sz="1000" u="sng">
                <a:solidFill>
                  <a:schemeClr val="hlink"/>
                </a:solidFill>
                <a:latin typeface="Hepta Slab"/>
                <a:ea typeface="Hepta Slab"/>
                <a:cs typeface="Hepta Slab"/>
                <a:sym typeface="Hepta Slab"/>
                <a:hlinkClick action="ppaction://hlinksldjump" r:id="rId45"/>
              </a:rPr>
              <a:t>Adapt 3</a:t>
            </a:r>
            <a:endParaRPr b="1" sz="1800">
              <a:solidFill>
                <a:srgbClr val="E06666"/>
              </a:solidFill>
              <a:latin typeface="Hepta Slab"/>
              <a:ea typeface="Hepta Slab"/>
              <a:cs typeface="Hepta Slab"/>
              <a:sym typeface="Hepta Slab"/>
            </a:endParaRPr>
          </a:p>
        </p:txBody>
      </p:sp>
      <p:sp>
        <p:nvSpPr>
          <p:cNvPr id="174" name="Google Shape;174;p32">
            <a:hlinkClick action="ppaction://hlinksldjump" r:id="rId46"/>
          </p:cNvPr>
          <p:cNvSpPr txBox="1"/>
          <p:nvPr/>
        </p:nvSpPr>
        <p:spPr>
          <a:xfrm>
            <a:off x="1846100" y="2583350"/>
            <a:ext cx="645300" cy="816300"/>
          </a:xfrm>
          <a:prstGeom prst="rect">
            <a:avLst/>
          </a:prstGeom>
          <a:solidFill>
            <a:srgbClr val="FF0000"/>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hlink"/>
                </a:solidFill>
                <a:latin typeface="Hepta Slab"/>
                <a:ea typeface="Hepta Slab"/>
                <a:cs typeface="Hepta Slab"/>
                <a:sym typeface="Hepta Slab"/>
                <a:hlinkClick action="ppaction://hlinksldjump" r:id="rId47"/>
              </a:rPr>
              <a:t>Adapt 2</a:t>
            </a:r>
            <a:endParaRPr b="1" sz="1000">
              <a:solidFill>
                <a:srgbClr val="9900FF"/>
              </a:solidFill>
              <a:latin typeface="Hepta Slab"/>
              <a:ea typeface="Hepta Slab"/>
              <a:cs typeface="Hepta Slab"/>
              <a:sym typeface="Hepta Slab"/>
            </a:endParaRPr>
          </a:p>
        </p:txBody>
      </p:sp>
      <p:sp>
        <p:nvSpPr>
          <p:cNvPr id="175" name="Google Shape;175;p32">
            <a:hlinkClick action="ppaction://hlinksldjump" r:id="rId48"/>
          </p:cNvPr>
          <p:cNvSpPr txBox="1"/>
          <p:nvPr/>
        </p:nvSpPr>
        <p:spPr>
          <a:xfrm>
            <a:off x="770975" y="1446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hlink"/>
                </a:solidFill>
                <a:latin typeface="Hepta Slab"/>
                <a:ea typeface="Hepta Slab"/>
                <a:cs typeface="Hepta Slab"/>
                <a:sym typeface="Hepta Slab"/>
                <a:hlinkClick action="ppaction://hlinksldjump" r:id="rId49"/>
              </a:rPr>
              <a:t>Adapt 1</a:t>
            </a:r>
            <a:endParaRPr b="1" sz="1000">
              <a:solidFill>
                <a:srgbClr val="9900FF"/>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79" name="Shape 179"/>
        <p:cNvGrpSpPr/>
        <p:nvPr/>
      </p:nvGrpSpPr>
      <p:grpSpPr>
        <a:xfrm>
          <a:off x="0" y="0"/>
          <a:ext cx="0" cy="0"/>
          <a:chOff x="0" y="0"/>
          <a:chExt cx="0" cy="0"/>
        </a:xfrm>
      </p:grpSpPr>
      <p:sp>
        <p:nvSpPr>
          <p:cNvPr id="180" name="Google Shape;180;p33"/>
          <p:cNvSpPr txBox="1"/>
          <p:nvPr>
            <p:ph type="ctrTitle"/>
          </p:nvPr>
        </p:nvSpPr>
        <p:spPr>
          <a:xfrm>
            <a:off x="480300" y="1537975"/>
            <a:ext cx="8183400" cy="16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Addition and Subtraction Expressions within 5</a:t>
            </a:r>
            <a:endParaRPr sz="4000">
              <a:solidFill>
                <a:srgbClr val="434343"/>
              </a:solidFill>
              <a:latin typeface="Hepta Slab"/>
              <a:ea typeface="Hepta Slab"/>
              <a:cs typeface="Hepta Slab"/>
              <a:sym typeface="Hepta Slab"/>
            </a:endParaRPr>
          </a:p>
        </p:txBody>
      </p:sp>
      <p:sp>
        <p:nvSpPr>
          <p:cNvPr id="181" name="Google Shape;181;p33"/>
          <p:cNvSpPr txBox="1"/>
          <p:nvPr/>
        </p:nvSpPr>
        <p:spPr>
          <a:xfrm>
            <a:off x="3092450" y="308876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and subtract within 5</a:t>
            </a:r>
            <a:endParaRPr>
              <a:latin typeface="Quicksand"/>
              <a:ea typeface="Quicksand"/>
              <a:cs typeface="Quicksand"/>
              <a:sym typeface="Quicksand"/>
            </a:endParaRPr>
          </a:p>
        </p:txBody>
      </p:sp>
      <p:sp>
        <p:nvSpPr>
          <p:cNvPr id="182" name="Google Shape;182;p33"/>
          <p:cNvSpPr/>
          <p:nvPr/>
        </p:nvSpPr>
        <p:spPr>
          <a:xfrm>
            <a:off x="2629552" y="3166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K.OA.A.5, K.OA.A.2</a:t>
            </a:r>
            <a:endParaRPr sz="1100">
              <a:latin typeface="Quicksand"/>
              <a:ea typeface="Quicksand"/>
              <a:cs typeface="Quicksand"/>
              <a:sym typeface="Quicksand"/>
            </a:endParaRPr>
          </a:p>
        </p:txBody>
      </p:sp>
      <p:sp>
        <p:nvSpPr>
          <p:cNvPr id="184" name="Google Shape;184;p33"/>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8" name="Shape 188"/>
        <p:cNvGrpSpPr/>
        <p:nvPr/>
      </p:nvGrpSpPr>
      <p:grpSpPr>
        <a:xfrm>
          <a:off x="0" y="0"/>
          <a:ext cx="0" cy="0"/>
          <a:chOff x="0" y="0"/>
          <a:chExt cx="0" cy="0"/>
        </a:xfrm>
      </p:grpSpPr>
      <p:sp>
        <p:nvSpPr>
          <p:cNvPr id="189" name="Google Shape;189;p34"/>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a:t>
            </a:r>
            <a:endParaRPr b="0" sz="3000">
              <a:solidFill>
                <a:schemeClr val="accent5"/>
              </a:solidFill>
              <a:latin typeface="Hepta Slab"/>
              <a:ea typeface="Hepta Slab"/>
              <a:cs typeface="Hepta Slab"/>
              <a:sym typeface="Hepta Slab"/>
            </a:endParaRPr>
          </a:p>
        </p:txBody>
      </p:sp>
      <p:sp>
        <p:nvSpPr>
          <p:cNvPr id="190" name="Google Shape;190;p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91" name="Google Shape;191;p34"/>
          <p:cNvPicPr preferRelativeResize="0"/>
          <p:nvPr/>
        </p:nvPicPr>
        <p:blipFill>
          <a:blip r:embed="rId3">
            <a:alphaModFix/>
          </a:blip>
          <a:stretch>
            <a:fillRect/>
          </a:stretch>
        </p:blipFill>
        <p:spPr>
          <a:xfrm>
            <a:off x="2134438" y="1324725"/>
            <a:ext cx="4875124" cy="30126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5" name="Shape 195"/>
        <p:cNvGrpSpPr/>
        <p:nvPr/>
      </p:nvGrpSpPr>
      <p:grpSpPr>
        <a:xfrm>
          <a:off x="0" y="0"/>
          <a:ext cx="0" cy="0"/>
          <a:chOff x="0" y="0"/>
          <a:chExt cx="0" cy="0"/>
        </a:xfrm>
      </p:grpSpPr>
      <p:sp>
        <p:nvSpPr>
          <p:cNvPr id="196" name="Google Shape;196;p35"/>
          <p:cNvSpPr txBox="1"/>
          <p:nvPr>
            <p:ph type="ctrTitle"/>
          </p:nvPr>
        </p:nvSpPr>
        <p:spPr>
          <a:xfrm>
            <a:off x="681950" y="308175"/>
            <a:ext cx="6706800" cy="124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Four Corners: Totals and Differences</a:t>
            </a:r>
            <a:endParaRPr b="0" sz="3000">
              <a:solidFill>
                <a:schemeClr val="accent5"/>
              </a:solidFill>
              <a:latin typeface="Hepta Slab"/>
              <a:ea typeface="Hepta Slab"/>
              <a:cs typeface="Hepta Slab"/>
              <a:sym typeface="Hepta Slab"/>
            </a:endParaRPr>
          </a:p>
        </p:txBody>
      </p:sp>
      <p:sp>
        <p:nvSpPr>
          <p:cNvPr id="197" name="Google Shape;197;p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98" name="Google Shape;198;p35"/>
          <p:cNvSpPr txBox="1"/>
          <p:nvPr/>
        </p:nvSpPr>
        <p:spPr>
          <a:xfrm>
            <a:off x="947800" y="1519300"/>
            <a:ext cx="7189200" cy="25428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1"/>
              </a:buClr>
              <a:buSzPts val="1700"/>
              <a:buFont typeface="Hepta Slab"/>
              <a:buChar char="●"/>
            </a:pPr>
            <a:r>
              <a:rPr lang="en" sz="1700">
                <a:solidFill>
                  <a:schemeClr val="dk1"/>
                </a:solidFill>
                <a:latin typeface="Hepta Slab"/>
                <a:ea typeface="Hepta Slab"/>
                <a:cs typeface="Hepta Slab"/>
                <a:sym typeface="Hepta Slab"/>
              </a:rPr>
              <a:t>Find the value of the expression on your card. Go to the corner that is labeled with the value of the expression.</a:t>
            </a:r>
            <a:endParaRPr sz="1700">
              <a:solidFill>
                <a:schemeClr val="dk1"/>
              </a:solidFill>
              <a:latin typeface="Hepta Slab"/>
              <a:ea typeface="Hepta Slab"/>
              <a:cs typeface="Hepta Slab"/>
              <a:sym typeface="Hepta Slab"/>
            </a:endParaRPr>
          </a:p>
          <a:p>
            <a:pPr indent="0" lvl="0" marL="457200" rtl="0" algn="l">
              <a:spcBef>
                <a:spcPts val="0"/>
              </a:spcBef>
              <a:spcAft>
                <a:spcPts val="0"/>
              </a:spcAft>
              <a:buNone/>
            </a:pPr>
            <a:r>
              <a:t/>
            </a:r>
            <a:endParaRPr sz="1700">
              <a:solidFill>
                <a:schemeClr val="accent5"/>
              </a:solidFill>
              <a:latin typeface="Livvic"/>
              <a:ea typeface="Livvic"/>
              <a:cs typeface="Livvic"/>
              <a:sym typeface="Livvic"/>
            </a:endParaRPr>
          </a:p>
          <a:p>
            <a:pPr indent="-336550" lvl="0" marL="457200" rtl="0" algn="l">
              <a:spcBef>
                <a:spcPts val="0"/>
              </a:spcBef>
              <a:spcAft>
                <a:spcPts val="0"/>
              </a:spcAft>
              <a:buClr>
                <a:schemeClr val="dk1"/>
              </a:buClr>
              <a:buSzPts val="1700"/>
              <a:buFont typeface="Hepta Slab"/>
              <a:buChar char="●"/>
            </a:pPr>
            <a:r>
              <a:rPr lang="en" sz="1700">
                <a:solidFill>
                  <a:schemeClr val="dk1"/>
                </a:solidFill>
                <a:latin typeface="Hepta Slab"/>
                <a:ea typeface="Hepta Slab"/>
                <a:cs typeface="Hepta Slab"/>
                <a:sym typeface="Hepta Slab"/>
              </a:rPr>
              <a:t>Find a partner in your corner. Show them your card and tell them how you found the value of your expression.</a:t>
            </a:r>
            <a:endParaRPr sz="1700">
              <a:solidFill>
                <a:schemeClr val="dk1"/>
              </a:solidFill>
              <a:latin typeface="Hepta Slab"/>
              <a:ea typeface="Hepta Slab"/>
              <a:cs typeface="Hepta Slab"/>
              <a:sym typeface="Hepta Slab"/>
            </a:endParaRPr>
          </a:p>
          <a:p>
            <a:pPr indent="0" lvl="0" marL="457200" rtl="0" algn="l">
              <a:spcBef>
                <a:spcPts val="0"/>
              </a:spcBef>
              <a:spcAft>
                <a:spcPts val="0"/>
              </a:spcAft>
              <a:buNone/>
            </a:pPr>
            <a:r>
              <a:t/>
            </a:r>
            <a:endParaRPr sz="1700">
              <a:solidFill>
                <a:schemeClr val="accent5"/>
              </a:solidFill>
              <a:latin typeface="Livvic"/>
              <a:ea typeface="Livvic"/>
              <a:cs typeface="Livvic"/>
              <a:sym typeface="Livvic"/>
            </a:endParaRPr>
          </a:p>
          <a:p>
            <a:pPr indent="-336550" lvl="0" marL="457200" rtl="0" algn="l">
              <a:spcBef>
                <a:spcPts val="0"/>
              </a:spcBef>
              <a:spcAft>
                <a:spcPts val="0"/>
              </a:spcAft>
              <a:buClr>
                <a:schemeClr val="dk1"/>
              </a:buClr>
              <a:buSzPts val="1700"/>
              <a:buFont typeface="Hepta Slab"/>
              <a:buChar char="●"/>
            </a:pPr>
            <a:r>
              <a:rPr lang="en" sz="1700">
                <a:solidFill>
                  <a:schemeClr val="dk1"/>
                </a:solidFill>
                <a:latin typeface="Hepta Slab"/>
                <a:ea typeface="Hepta Slab"/>
                <a:cs typeface="Hepta Slab"/>
                <a:sym typeface="Hepta Slab"/>
              </a:rPr>
              <a:t>Walk back to the center of the room. Trade your card with a partner. Repeat.</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p:txBody>
      </p:sp>
      <p:pic>
        <p:nvPicPr>
          <p:cNvPr id="199" name="Google Shape;199;p35"/>
          <p:cNvPicPr preferRelativeResize="0"/>
          <p:nvPr/>
        </p:nvPicPr>
        <p:blipFill>
          <a:blip r:embed="rId3">
            <a:alphaModFix/>
          </a:blip>
          <a:stretch>
            <a:fillRect/>
          </a:stretch>
        </p:blipFill>
        <p:spPr>
          <a:xfrm>
            <a:off x="6773123" y="548790"/>
            <a:ext cx="1076425" cy="761975"/>
          </a:xfrm>
          <a:prstGeom prst="rect">
            <a:avLst/>
          </a:prstGeom>
          <a:noFill/>
          <a:ln>
            <a:noFill/>
          </a:ln>
        </p:spPr>
      </p:pic>
      <p:sp>
        <p:nvSpPr>
          <p:cNvPr id="200" name="Google Shape;200;p35"/>
          <p:cNvSpPr txBox="1"/>
          <p:nvPr/>
        </p:nvSpPr>
        <p:spPr>
          <a:xfrm>
            <a:off x="666525" y="3739575"/>
            <a:ext cx="79608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3-1</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Noah saw this expression and went to the corner labelled 4. Was he correct? How do you know?</a:t>
            </a:r>
            <a:endParaRPr b="1">
              <a:latin typeface="Hepta Slab"/>
              <a:ea typeface="Hepta Slab"/>
              <a:cs typeface="Hepta Slab"/>
              <a:sym typeface="Hepta Slab"/>
            </a:endParaRPr>
          </a:p>
        </p:txBody>
      </p:sp>
      <p:sp>
        <p:nvSpPr>
          <p:cNvPr id="201" name="Google Shape;201;p35"/>
          <p:cNvSpPr txBox="1"/>
          <p:nvPr/>
        </p:nvSpPr>
        <p:spPr>
          <a:xfrm>
            <a:off x="515400" y="4396450"/>
            <a:ext cx="79608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Why do you think he went to the corner labelled 4?</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
                                        </p:tgtEl>
                                        <p:attrNameLst>
                                          <p:attrName>style.visibility</p:attrName>
                                        </p:attrNameLst>
                                      </p:cBhvr>
                                      <p:to>
                                        <p:strVal val="visible"/>
                                      </p:to>
                                    </p:set>
                                    <p:animEffect filter="fade" transition="in">
                                      <p:cBhvr>
                                        <p:cTn dur="1000"/>
                                        <p:tgtEl>
                                          <p:spTgt spid="2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1000"/>
                                        <p:tgtEl>
                                          <p:spTgt spid="2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5" name="Shape 205"/>
        <p:cNvGrpSpPr/>
        <p:nvPr/>
      </p:nvGrpSpPr>
      <p:grpSpPr>
        <a:xfrm>
          <a:off x="0" y="0"/>
          <a:ext cx="0" cy="0"/>
          <a:chOff x="0" y="0"/>
          <a:chExt cx="0" cy="0"/>
        </a:xfrm>
      </p:grpSpPr>
      <p:sp>
        <p:nvSpPr>
          <p:cNvPr id="206" name="Google Shape;206;p36"/>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Compare Expressions</a:t>
            </a:r>
            <a:endParaRPr b="0" sz="3000">
              <a:solidFill>
                <a:schemeClr val="accent5"/>
              </a:solidFill>
              <a:latin typeface="Hepta Slab"/>
              <a:ea typeface="Hepta Slab"/>
              <a:cs typeface="Hepta Slab"/>
              <a:sym typeface="Hepta Slab"/>
            </a:endParaRPr>
          </a:p>
        </p:txBody>
      </p:sp>
      <p:sp>
        <p:nvSpPr>
          <p:cNvPr id="207" name="Google Shape;207;p36"/>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208" name="Google Shape;208;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09" name="Google Shape;209;p36"/>
          <p:cNvSpPr txBox="1"/>
          <p:nvPr/>
        </p:nvSpPr>
        <p:spPr>
          <a:xfrm>
            <a:off x="558225" y="1212150"/>
            <a:ext cx="4121700" cy="352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Hepta Slab"/>
                <a:ea typeface="Hepta Slab"/>
                <a:cs typeface="Hepta Slab"/>
                <a:sym typeface="Hepta Slab"/>
              </a:rPr>
              <a:t>You and your partner will both flip over a card. Look at both expressions. </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rPr lang="en">
                <a:solidFill>
                  <a:schemeClr val="dk1"/>
                </a:solidFill>
                <a:latin typeface="Hepta Slab"/>
                <a:ea typeface="Hepta Slab"/>
                <a:cs typeface="Hepta Slab"/>
                <a:sym typeface="Hepta Slab"/>
              </a:rPr>
              <a:t>If your expression shows the number that is more, say ‘Me!’ and then explain to your partner how you know. If both expressions show the same number, say ‘Same!’</a:t>
            </a:r>
            <a:endParaRPr sz="2100">
              <a:solidFill>
                <a:schemeClr val="accent5"/>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sz="1900">
              <a:solidFill>
                <a:schemeClr val="accent5"/>
              </a:solidFill>
              <a:latin typeface="Livvic"/>
              <a:ea typeface="Livvic"/>
              <a:cs typeface="Livvic"/>
              <a:sym typeface="Livvic"/>
            </a:endParaRPr>
          </a:p>
        </p:txBody>
      </p:sp>
      <p:pic>
        <p:nvPicPr>
          <p:cNvPr id="210" name="Google Shape;210;p36"/>
          <p:cNvPicPr preferRelativeResize="0"/>
          <p:nvPr/>
        </p:nvPicPr>
        <p:blipFill>
          <a:blip r:embed="rId3">
            <a:alphaModFix/>
          </a:blip>
          <a:stretch>
            <a:fillRect/>
          </a:stretch>
        </p:blipFill>
        <p:spPr>
          <a:xfrm>
            <a:off x="5117100" y="1752600"/>
            <a:ext cx="2800350" cy="1638300"/>
          </a:xfrm>
          <a:prstGeom prst="rect">
            <a:avLst/>
          </a:prstGeom>
          <a:noFill/>
          <a:ln>
            <a:noFill/>
          </a:ln>
        </p:spPr>
      </p:pic>
      <p:sp>
        <p:nvSpPr>
          <p:cNvPr id="211" name="Google Shape;211;p36"/>
          <p:cNvSpPr txBox="1"/>
          <p:nvPr/>
        </p:nvSpPr>
        <p:spPr>
          <a:xfrm>
            <a:off x="1676400" y="3189125"/>
            <a:ext cx="742200" cy="43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Hepta Slab"/>
                <a:ea typeface="Hepta Slab"/>
                <a:cs typeface="Hepta Slab"/>
                <a:sym typeface="Hepta Slab"/>
              </a:rPr>
              <a:t>2 + 0</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sz="1900">
              <a:solidFill>
                <a:schemeClr val="accent5"/>
              </a:solidFill>
              <a:latin typeface="Livvic"/>
              <a:ea typeface="Livvic"/>
              <a:cs typeface="Livvic"/>
              <a:sym typeface="Livvic"/>
            </a:endParaRPr>
          </a:p>
        </p:txBody>
      </p:sp>
      <p:sp>
        <p:nvSpPr>
          <p:cNvPr id="212" name="Google Shape;212;p36"/>
          <p:cNvSpPr txBox="1"/>
          <p:nvPr/>
        </p:nvSpPr>
        <p:spPr>
          <a:xfrm>
            <a:off x="2722500" y="3189125"/>
            <a:ext cx="742200" cy="43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Hepta Slab"/>
                <a:ea typeface="Hepta Slab"/>
                <a:cs typeface="Hepta Slab"/>
                <a:sym typeface="Hepta Slab"/>
              </a:rPr>
              <a:t>4 + 1</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sz="1900">
              <a:solidFill>
                <a:schemeClr val="accent5"/>
              </a:solidFill>
              <a:latin typeface="Livvic"/>
              <a:ea typeface="Livvic"/>
              <a:cs typeface="Livvic"/>
              <a:sym typeface="Livvic"/>
            </a:endParaRPr>
          </a:p>
        </p:txBody>
      </p:sp>
      <p:sp>
        <p:nvSpPr>
          <p:cNvPr id="213" name="Google Shape;213;p36"/>
          <p:cNvSpPr txBox="1"/>
          <p:nvPr/>
        </p:nvSpPr>
        <p:spPr>
          <a:xfrm>
            <a:off x="847175" y="3628925"/>
            <a:ext cx="3331200" cy="4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Hepta Slab"/>
                <a:ea typeface="Hepta Slab"/>
                <a:cs typeface="Hepta Slab"/>
                <a:sym typeface="Hepta Slab"/>
              </a:rPr>
              <a:t>Which expression shows a number that is more?</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sz="1900">
              <a:solidFill>
                <a:schemeClr val="accent5"/>
              </a:solidFill>
              <a:latin typeface="Livvic"/>
              <a:ea typeface="Livvic"/>
              <a:cs typeface="Livvic"/>
              <a:sym typeface="Livvic"/>
            </a:endParaRPr>
          </a:p>
        </p:txBody>
      </p:sp>
      <p:sp>
        <p:nvSpPr>
          <p:cNvPr id="214" name="Google Shape;214;p36"/>
          <p:cNvSpPr txBox="1"/>
          <p:nvPr/>
        </p:nvSpPr>
        <p:spPr>
          <a:xfrm>
            <a:off x="5602250" y="3581500"/>
            <a:ext cx="742200" cy="43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Hepta Slab"/>
                <a:ea typeface="Hepta Slab"/>
                <a:cs typeface="Hepta Slab"/>
                <a:sym typeface="Hepta Slab"/>
              </a:rPr>
              <a:t>4 - 2</a:t>
            </a:r>
            <a:endParaRPr b="1">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sz="1900">
              <a:solidFill>
                <a:schemeClr val="accent5"/>
              </a:solidFill>
              <a:latin typeface="Livvic"/>
              <a:ea typeface="Livvic"/>
              <a:cs typeface="Livvic"/>
              <a:sym typeface="Livvic"/>
            </a:endParaRPr>
          </a:p>
        </p:txBody>
      </p:sp>
      <p:sp>
        <p:nvSpPr>
          <p:cNvPr id="215" name="Google Shape;215;p36"/>
          <p:cNvSpPr txBox="1"/>
          <p:nvPr/>
        </p:nvSpPr>
        <p:spPr>
          <a:xfrm>
            <a:off x="6648350" y="3581500"/>
            <a:ext cx="742200" cy="43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Hepta Slab"/>
                <a:ea typeface="Hepta Slab"/>
                <a:cs typeface="Hepta Slab"/>
                <a:sym typeface="Hepta Slab"/>
              </a:rPr>
              <a:t>2 + 0</a:t>
            </a:r>
            <a:endParaRPr b="1">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sz="1900">
              <a:solidFill>
                <a:schemeClr val="accent5"/>
              </a:solidFill>
              <a:latin typeface="Livvic"/>
              <a:ea typeface="Livvic"/>
              <a:cs typeface="Livvic"/>
              <a:sym typeface="Livvic"/>
            </a:endParaRPr>
          </a:p>
        </p:txBody>
      </p:sp>
      <p:sp>
        <p:nvSpPr>
          <p:cNvPr id="216" name="Google Shape;216;p36"/>
          <p:cNvSpPr txBox="1"/>
          <p:nvPr/>
        </p:nvSpPr>
        <p:spPr>
          <a:xfrm>
            <a:off x="4773025" y="3945100"/>
            <a:ext cx="3331200" cy="4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Tell your partner about these expressions using ‘less’ or ‘the same number as.’</a:t>
            </a:r>
            <a:endParaRPr b="1">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sz="1900">
              <a:solidFill>
                <a:schemeClr val="accent5"/>
              </a:solidFill>
              <a:latin typeface="Livvic"/>
              <a:ea typeface="Livvic"/>
              <a:cs typeface="Livvic"/>
              <a:sym typeface="Livv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1000"/>
                                        <p:tgtEl>
                                          <p:spTgt spid="211"/>
                                        </p:tgtEl>
                                      </p:cBhvr>
                                    </p:animEffect>
                                  </p:childTnLst>
                                </p:cTn>
                              </p:par>
                              <p:par>
                                <p:cTn fill="hold" nodeType="with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par>
                                <p:cTn fill="hold" nodeType="with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1000"/>
                                        <p:tgtEl>
                                          <p:spTgt spid="2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1000"/>
                                        <p:tgtEl>
                                          <p:spTgt spid="214"/>
                                        </p:tgtEl>
                                      </p:cBhvr>
                                    </p:animEffect>
                                  </p:childTnLst>
                                </p:cTn>
                              </p:par>
                              <p:par>
                                <p:cTn fill="hold" nodeType="with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1000"/>
                                        <p:tgtEl>
                                          <p:spTgt spid="216"/>
                                        </p:tgtEl>
                                      </p:cBhvr>
                                    </p:animEffect>
                                  </p:childTnLst>
                                </p:cTn>
                              </p:par>
                              <p:par>
                                <p:cTn fill="hold" nodeType="with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0" name="Shape 220"/>
        <p:cNvGrpSpPr/>
        <p:nvPr/>
      </p:nvGrpSpPr>
      <p:grpSpPr>
        <a:xfrm>
          <a:off x="0" y="0"/>
          <a:ext cx="0" cy="0"/>
          <a:chOff x="0" y="0"/>
          <a:chExt cx="0" cy="0"/>
        </a:xfrm>
      </p:grpSpPr>
      <p:sp>
        <p:nvSpPr>
          <p:cNvPr id="221" name="Google Shape;221;p37"/>
          <p:cNvSpPr txBox="1"/>
          <p:nvPr>
            <p:ph type="ctrTitle"/>
          </p:nvPr>
        </p:nvSpPr>
        <p:spPr>
          <a:xfrm>
            <a:off x="685788" y="3631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 Choice Time</a:t>
            </a:r>
            <a:endParaRPr b="0" sz="3000">
              <a:solidFill>
                <a:schemeClr val="accent5"/>
              </a:solidFill>
              <a:latin typeface="Hepta Slab"/>
              <a:ea typeface="Hepta Slab"/>
              <a:cs typeface="Hepta Slab"/>
              <a:sym typeface="Hepta Slab"/>
            </a:endParaRPr>
          </a:p>
        </p:txBody>
      </p:sp>
      <p:sp>
        <p:nvSpPr>
          <p:cNvPr id="222" name="Google Shape;222;p37"/>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223" name="Google Shape;223;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224" name="Google Shape;224;p37"/>
          <p:cNvSpPr txBox="1"/>
          <p:nvPr/>
        </p:nvSpPr>
        <p:spPr>
          <a:xfrm>
            <a:off x="4762725" y="1912900"/>
            <a:ext cx="2969100" cy="4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Tell your partner about a time when you used a math tool to help you during centers. How did the tool help you?</a:t>
            </a:r>
            <a:endParaRPr b="1">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sz="1900">
              <a:solidFill>
                <a:schemeClr val="accent5"/>
              </a:solidFill>
              <a:latin typeface="Livvic"/>
              <a:ea typeface="Livvic"/>
              <a:cs typeface="Livvic"/>
              <a:sym typeface="Livvic"/>
            </a:endParaRPr>
          </a:p>
        </p:txBody>
      </p:sp>
      <p:pic>
        <p:nvPicPr>
          <p:cNvPr id="225" name="Google Shape;225;p37"/>
          <p:cNvPicPr preferRelativeResize="0"/>
          <p:nvPr/>
        </p:nvPicPr>
        <p:blipFill>
          <a:blip r:embed="rId3">
            <a:alphaModFix/>
          </a:blip>
          <a:stretch>
            <a:fillRect/>
          </a:stretch>
        </p:blipFill>
        <p:spPr>
          <a:xfrm>
            <a:off x="1247223" y="907350"/>
            <a:ext cx="3035526" cy="37611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9" name="Shape 229"/>
        <p:cNvGrpSpPr/>
        <p:nvPr/>
      </p:nvGrpSpPr>
      <p:grpSpPr>
        <a:xfrm>
          <a:off x="0" y="0"/>
          <a:ext cx="0" cy="0"/>
          <a:chOff x="0" y="0"/>
          <a:chExt cx="0" cy="0"/>
        </a:xfrm>
      </p:grpSpPr>
      <p:sp>
        <p:nvSpPr>
          <p:cNvPr id="230" name="Google Shape;230;p38"/>
          <p:cNvSpPr txBox="1"/>
          <p:nvPr>
            <p:ph type="ctrTitle"/>
          </p:nvPr>
        </p:nvSpPr>
        <p:spPr>
          <a:xfrm>
            <a:off x="312075" y="220450"/>
            <a:ext cx="7767300" cy="3131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Today we found the value of expressions and compared expressions.</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Clr>
                <a:schemeClr val="dk1"/>
              </a:buClr>
              <a:buSzPts val="1100"/>
              <a:buFont typeface="Arial"/>
              <a:buNone/>
            </a:pPr>
            <a:r>
              <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I’m going to say and write a number or expression. Your job is to work together to get into groups of</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the correct number. If you can’t find a group, stand in the middle of the carpet. If you need another</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person in your group, find someone in the middle of the carpet.</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1800">
              <a:solidFill>
                <a:schemeClr val="accent5"/>
              </a:solidFill>
              <a:latin typeface="Hepta Slab"/>
              <a:ea typeface="Hepta Slab"/>
              <a:cs typeface="Hepta Slab"/>
              <a:sym typeface="Hepta Slab"/>
            </a:endParaRPr>
          </a:p>
        </p:txBody>
      </p:sp>
      <p:sp>
        <p:nvSpPr>
          <p:cNvPr id="231" name="Google Shape;231;p3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32" name="Google Shape;232;p38"/>
          <p:cNvSpPr txBox="1"/>
          <p:nvPr/>
        </p:nvSpPr>
        <p:spPr>
          <a:xfrm>
            <a:off x="1456375" y="2421450"/>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233" name="Google Shape;233;p38"/>
          <p:cNvPicPr preferRelativeResize="0"/>
          <p:nvPr/>
        </p:nvPicPr>
        <p:blipFill rotWithShape="1">
          <a:blip r:embed="rId3">
            <a:alphaModFix/>
          </a:blip>
          <a:srcRect b="0" l="0" r="3790" t="0"/>
          <a:stretch/>
        </p:blipFill>
        <p:spPr>
          <a:xfrm>
            <a:off x="5769325" y="2906950"/>
            <a:ext cx="1740725" cy="1600850"/>
          </a:xfrm>
          <a:prstGeom prst="rect">
            <a:avLst/>
          </a:prstGeom>
          <a:noFill/>
          <a:ln>
            <a:noFill/>
          </a:ln>
        </p:spPr>
      </p:pic>
      <p:sp>
        <p:nvSpPr>
          <p:cNvPr id="234" name="Google Shape;234;p3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238" name="Shape 238"/>
        <p:cNvGrpSpPr/>
        <p:nvPr/>
      </p:nvGrpSpPr>
      <p:grpSpPr>
        <a:xfrm>
          <a:off x="0" y="0"/>
          <a:ext cx="0" cy="0"/>
          <a:chOff x="0" y="0"/>
          <a:chExt cx="0" cy="0"/>
        </a:xfrm>
      </p:grpSpPr>
      <p:sp>
        <p:nvSpPr>
          <p:cNvPr id="239" name="Google Shape;239;p39"/>
          <p:cNvSpPr txBox="1"/>
          <p:nvPr>
            <p:ph type="ctrTitle"/>
          </p:nvPr>
        </p:nvSpPr>
        <p:spPr>
          <a:xfrm>
            <a:off x="699900" y="1808050"/>
            <a:ext cx="77442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Count and Add</a:t>
            </a:r>
            <a:endParaRPr sz="4400">
              <a:solidFill>
                <a:srgbClr val="434343"/>
              </a:solidFill>
              <a:latin typeface="Hepta Slab"/>
              <a:ea typeface="Hepta Slab"/>
              <a:cs typeface="Hepta Slab"/>
              <a:sym typeface="Hepta Slab"/>
            </a:endParaRPr>
          </a:p>
        </p:txBody>
      </p:sp>
      <p:sp>
        <p:nvSpPr>
          <p:cNvPr id="240" name="Google Shape;240;p39"/>
          <p:cNvSpPr txBox="1"/>
          <p:nvPr/>
        </p:nvSpPr>
        <p:spPr>
          <a:xfrm>
            <a:off x="3517200" y="27571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count objects.</a:t>
            </a:r>
            <a:endParaRPr>
              <a:latin typeface="Quicksand"/>
              <a:ea typeface="Quicksand"/>
              <a:cs typeface="Quicksand"/>
              <a:sym typeface="Quicksand"/>
            </a:endParaRPr>
          </a:p>
        </p:txBody>
      </p:sp>
      <p:sp>
        <p:nvSpPr>
          <p:cNvPr id="241" name="Google Shape;241;p39"/>
          <p:cNvSpPr/>
          <p:nvPr/>
        </p:nvSpPr>
        <p:spPr>
          <a:xfrm>
            <a:off x="31300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OA.C.6</a:t>
            </a:r>
            <a:endParaRPr sz="1100">
              <a:latin typeface="Quicksand"/>
              <a:ea typeface="Quicksand"/>
              <a:cs typeface="Quicksand"/>
              <a:sym typeface="Quicksand"/>
            </a:endParaRPr>
          </a:p>
        </p:txBody>
      </p:sp>
      <p:sp>
        <p:nvSpPr>
          <p:cNvPr id="243" name="Google Shape;243;p39"/>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7" name="Shape 247"/>
        <p:cNvGrpSpPr/>
        <p:nvPr/>
      </p:nvGrpSpPr>
      <p:grpSpPr>
        <a:xfrm>
          <a:off x="0" y="0"/>
          <a:ext cx="0" cy="0"/>
          <a:chOff x="0" y="0"/>
          <a:chExt cx="0" cy="0"/>
        </a:xfrm>
      </p:grpSpPr>
      <p:sp>
        <p:nvSpPr>
          <p:cNvPr id="248" name="Google Shape;248;p40"/>
          <p:cNvSpPr txBox="1"/>
          <p:nvPr>
            <p:ph type="ctrTitle"/>
          </p:nvPr>
        </p:nvSpPr>
        <p:spPr>
          <a:xfrm>
            <a:off x="559975" y="83689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What Do You Know About Math?</a:t>
            </a:r>
            <a:endParaRPr b="0" sz="2600">
              <a:solidFill>
                <a:schemeClr val="accent5"/>
              </a:solidFill>
              <a:latin typeface="Hepta Slab"/>
              <a:ea typeface="Hepta Slab"/>
              <a:cs typeface="Hepta Slab"/>
              <a:sym typeface="Hepta Slab"/>
            </a:endParaRPr>
          </a:p>
        </p:txBody>
      </p:sp>
      <p:sp>
        <p:nvSpPr>
          <p:cNvPr id="249" name="Google Shape;249;p4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50" name="Google Shape;250;p40"/>
          <p:cNvPicPr preferRelativeResize="0"/>
          <p:nvPr/>
        </p:nvPicPr>
        <p:blipFill>
          <a:blip r:embed="rId3">
            <a:alphaModFix/>
          </a:blip>
          <a:stretch>
            <a:fillRect/>
          </a:stretch>
        </p:blipFill>
        <p:spPr>
          <a:xfrm>
            <a:off x="1259900" y="2015097"/>
            <a:ext cx="2066925" cy="22098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1"/>
          <p:cNvSpPr txBox="1"/>
          <p:nvPr>
            <p:ph type="ctrTitle"/>
          </p:nvPr>
        </p:nvSpPr>
        <p:spPr>
          <a:xfrm>
            <a:off x="417400" y="458247"/>
            <a:ext cx="7772400" cy="734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Revisit Counting Collections, Up to 20</a:t>
            </a:r>
            <a:endParaRPr sz="2800">
              <a:solidFill>
                <a:schemeClr val="accent5"/>
              </a:solidFill>
              <a:latin typeface="Hepta Slab"/>
              <a:ea typeface="Hepta Slab"/>
              <a:cs typeface="Hepta Slab"/>
              <a:sym typeface="Hepta Slab"/>
            </a:endParaRPr>
          </a:p>
        </p:txBody>
      </p:sp>
      <p:sp>
        <p:nvSpPr>
          <p:cNvPr id="256" name="Google Shape;256;p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57" name="Google Shape;257;p41"/>
          <p:cNvPicPr preferRelativeResize="0"/>
          <p:nvPr/>
        </p:nvPicPr>
        <p:blipFill>
          <a:blip r:embed="rId3">
            <a:alphaModFix/>
          </a:blip>
          <a:stretch>
            <a:fillRect/>
          </a:stretch>
        </p:blipFill>
        <p:spPr>
          <a:xfrm>
            <a:off x="3778913" y="2323725"/>
            <a:ext cx="1626725" cy="1626725"/>
          </a:xfrm>
          <a:prstGeom prst="rect">
            <a:avLst/>
          </a:prstGeom>
          <a:noFill/>
          <a:ln>
            <a:noFill/>
          </a:ln>
        </p:spPr>
      </p:pic>
      <p:sp>
        <p:nvSpPr>
          <p:cNvPr id="258" name="Google Shape;258;p41"/>
          <p:cNvSpPr txBox="1"/>
          <p:nvPr/>
        </p:nvSpPr>
        <p:spPr>
          <a:xfrm>
            <a:off x="1435375" y="1072925"/>
            <a:ext cx="66600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Hepta Slab"/>
                <a:ea typeface="Hepta Slab"/>
                <a:cs typeface="Hepta Slab"/>
                <a:sym typeface="Hepta Slab"/>
              </a:rPr>
              <a:t>How many objects are in your collection? Can you prove it?</a:t>
            </a:r>
            <a:r>
              <a:rPr lang="en" sz="1800">
                <a:solidFill>
                  <a:srgbClr val="000000"/>
                </a:solidFill>
                <a:latin typeface="Hepta Slab"/>
                <a:ea typeface="Hepta Slab"/>
                <a:cs typeface="Hepta Slab"/>
                <a:sym typeface="Hepta Slab"/>
              </a:rPr>
              <a:t> </a:t>
            </a:r>
            <a:r>
              <a:rPr lang="en" sz="1800">
                <a:latin typeface="Hepta Slab"/>
                <a:ea typeface="Hepta Slab"/>
                <a:cs typeface="Hepta Slab"/>
                <a:sym typeface="Hepta Slab"/>
              </a:rPr>
              <a:t>Can you draw a picture to show how you counted?</a:t>
            </a:r>
            <a:r>
              <a:rPr lang="en" sz="1800">
                <a:solidFill>
                  <a:srgbClr val="000000"/>
                </a:solidFill>
                <a:latin typeface="Hepta Slab"/>
                <a:ea typeface="Hepta Slab"/>
                <a:cs typeface="Hepta Slab"/>
                <a:sym typeface="Hepta Slab"/>
              </a:rPr>
              <a:t>.</a:t>
            </a:r>
            <a:endParaRPr sz="1800">
              <a:latin typeface="Hepta Slab"/>
              <a:ea typeface="Hepta Slab"/>
              <a:cs typeface="Hepta Slab"/>
              <a:sym typeface="Hepta Slab"/>
            </a:endParaRPr>
          </a:p>
        </p:txBody>
      </p:sp>
      <p:sp>
        <p:nvSpPr>
          <p:cNvPr id="259" name="Google Shape;259;p41"/>
          <p:cNvSpPr txBox="1"/>
          <p:nvPr/>
        </p:nvSpPr>
        <p:spPr>
          <a:xfrm>
            <a:off x="496675" y="4360075"/>
            <a:ext cx="8191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you keep track of the objects as you counted?</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1000"/>
                                        <p:tgtEl>
                                          <p:spTgt spid="2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2"/>
          <p:cNvSpPr txBox="1"/>
          <p:nvPr>
            <p:ph type="ctrTitle"/>
          </p:nvPr>
        </p:nvSpPr>
        <p:spPr>
          <a:xfrm>
            <a:off x="519550" y="8057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Introduce Number Race, Add to 10</a:t>
            </a:r>
            <a:endParaRPr b="0" sz="2400">
              <a:solidFill>
                <a:schemeClr val="accent5"/>
              </a:solidFill>
              <a:latin typeface="Hepta Slab"/>
              <a:ea typeface="Hepta Slab"/>
              <a:cs typeface="Hepta Slab"/>
              <a:sym typeface="Hepta Slab"/>
            </a:endParaRPr>
          </a:p>
        </p:txBody>
      </p:sp>
      <p:sp>
        <p:nvSpPr>
          <p:cNvPr id="265" name="Google Shape;265;p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66" name="Google Shape;266;p42"/>
          <p:cNvPicPr preferRelativeResize="0"/>
          <p:nvPr/>
        </p:nvPicPr>
        <p:blipFill>
          <a:blip r:embed="rId3">
            <a:alphaModFix/>
          </a:blip>
          <a:stretch>
            <a:fillRect/>
          </a:stretch>
        </p:blipFill>
        <p:spPr>
          <a:xfrm>
            <a:off x="398600" y="1838150"/>
            <a:ext cx="1603926" cy="1068875"/>
          </a:xfrm>
          <a:prstGeom prst="rect">
            <a:avLst/>
          </a:prstGeom>
          <a:noFill/>
          <a:ln>
            <a:noFill/>
          </a:ln>
        </p:spPr>
      </p:pic>
      <p:sp>
        <p:nvSpPr>
          <p:cNvPr id="267" name="Google Shape;267;p42"/>
          <p:cNvSpPr txBox="1"/>
          <p:nvPr/>
        </p:nvSpPr>
        <p:spPr>
          <a:xfrm>
            <a:off x="2002525" y="1737250"/>
            <a:ext cx="30000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epta Slab"/>
                <a:ea typeface="Hepta Slab"/>
                <a:cs typeface="Hepta Slab"/>
                <a:sym typeface="Hepta Slab"/>
              </a:rPr>
              <a:t>Take turns with your partner. During each turn, roll the dot cubes, find the total number of dots, and show your partner how you know. When you agree, record the total above the number on the game board. If the total is more than 10, roll the cubes again.”</a:t>
            </a:r>
            <a:endParaRPr>
              <a:latin typeface="Hepta Slab"/>
              <a:ea typeface="Hepta Slab"/>
              <a:cs typeface="Hepta Slab"/>
              <a:sym typeface="Hepta Slab"/>
            </a:endParaRPr>
          </a:p>
        </p:txBody>
      </p:sp>
      <p:pic>
        <p:nvPicPr>
          <p:cNvPr id="268" name="Google Shape;268;p42"/>
          <p:cNvPicPr preferRelativeResize="0"/>
          <p:nvPr/>
        </p:nvPicPr>
        <p:blipFill>
          <a:blip r:embed="rId4">
            <a:alphaModFix/>
          </a:blip>
          <a:stretch>
            <a:fillRect/>
          </a:stretch>
        </p:blipFill>
        <p:spPr>
          <a:xfrm>
            <a:off x="5002525" y="1796902"/>
            <a:ext cx="3608077" cy="222925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3"/>
          <p:cNvSpPr txBox="1"/>
          <p:nvPr>
            <p:ph type="ctrTitle"/>
          </p:nvPr>
        </p:nvSpPr>
        <p:spPr>
          <a:xfrm>
            <a:off x="519550" y="8057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Introduce Number Race, Add to 10</a:t>
            </a:r>
            <a:endParaRPr b="0" sz="2400">
              <a:solidFill>
                <a:schemeClr val="accent5"/>
              </a:solidFill>
              <a:latin typeface="Hepta Slab"/>
              <a:ea typeface="Hepta Slab"/>
              <a:cs typeface="Hepta Slab"/>
              <a:sym typeface="Hepta Slab"/>
            </a:endParaRPr>
          </a:p>
        </p:txBody>
      </p:sp>
      <p:sp>
        <p:nvSpPr>
          <p:cNvPr id="274" name="Google Shape;274;p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grpSp>
        <p:nvGrpSpPr>
          <p:cNvPr id="275" name="Google Shape;275;p43"/>
          <p:cNvGrpSpPr/>
          <p:nvPr/>
        </p:nvGrpSpPr>
        <p:grpSpPr>
          <a:xfrm>
            <a:off x="2166200" y="1897275"/>
            <a:ext cx="4399926" cy="2037801"/>
            <a:chOff x="2166200" y="1897275"/>
            <a:chExt cx="4399926" cy="2037801"/>
          </a:xfrm>
        </p:grpSpPr>
        <p:pic>
          <p:nvPicPr>
            <p:cNvPr id="276" name="Google Shape;276;p43"/>
            <p:cNvPicPr preferRelativeResize="0"/>
            <p:nvPr/>
          </p:nvPicPr>
          <p:blipFill>
            <a:blip r:embed="rId3">
              <a:alphaModFix/>
            </a:blip>
            <a:stretch>
              <a:fillRect/>
            </a:stretch>
          </p:blipFill>
          <p:spPr>
            <a:xfrm>
              <a:off x="2166200" y="1897275"/>
              <a:ext cx="2037801" cy="2037801"/>
            </a:xfrm>
            <a:prstGeom prst="rect">
              <a:avLst/>
            </a:prstGeom>
            <a:noFill/>
            <a:ln>
              <a:noFill/>
            </a:ln>
          </p:spPr>
        </p:pic>
        <p:pic>
          <p:nvPicPr>
            <p:cNvPr id="277" name="Google Shape;277;p43"/>
            <p:cNvPicPr preferRelativeResize="0"/>
            <p:nvPr/>
          </p:nvPicPr>
          <p:blipFill>
            <a:blip r:embed="rId4">
              <a:alphaModFix/>
            </a:blip>
            <a:stretch>
              <a:fillRect/>
            </a:stretch>
          </p:blipFill>
          <p:spPr>
            <a:xfrm>
              <a:off x="4528325" y="1897275"/>
              <a:ext cx="2037801" cy="2037801"/>
            </a:xfrm>
            <a:prstGeom prst="rect">
              <a:avLst/>
            </a:prstGeom>
            <a:noFill/>
            <a:ln>
              <a:noFill/>
            </a:ln>
          </p:spPr>
        </p:pic>
      </p:grpSp>
      <p:grpSp>
        <p:nvGrpSpPr>
          <p:cNvPr id="278" name="Google Shape;278;p43"/>
          <p:cNvGrpSpPr/>
          <p:nvPr/>
        </p:nvGrpSpPr>
        <p:grpSpPr>
          <a:xfrm>
            <a:off x="2166200" y="1897275"/>
            <a:ext cx="4399925" cy="2037801"/>
            <a:chOff x="2166200" y="1897275"/>
            <a:chExt cx="4399925" cy="2037801"/>
          </a:xfrm>
        </p:grpSpPr>
        <p:pic>
          <p:nvPicPr>
            <p:cNvPr id="279" name="Google Shape;279;p43"/>
            <p:cNvPicPr preferRelativeResize="0"/>
            <p:nvPr/>
          </p:nvPicPr>
          <p:blipFill>
            <a:blip r:embed="rId5">
              <a:alphaModFix/>
            </a:blip>
            <a:stretch>
              <a:fillRect/>
            </a:stretch>
          </p:blipFill>
          <p:spPr>
            <a:xfrm>
              <a:off x="2166200" y="1897275"/>
              <a:ext cx="2037800" cy="2037800"/>
            </a:xfrm>
            <a:prstGeom prst="rect">
              <a:avLst/>
            </a:prstGeom>
            <a:noFill/>
            <a:ln>
              <a:noFill/>
            </a:ln>
          </p:spPr>
        </p:pic>
        <p:pic>
          <p:nvPicPr>
            <p:cNvPr id="280" name="Google Shape;280;p43"/>
            <p:cNvPicPr preferRelativeResize="0"/>
            <p:nvPr/>
          </p:nvPicPr>
          <p:blipFill>
            <a:blip r:embed="rId6">
              <a:alphaModFix/>
            </a:blip>
            <a:stretch>
              <a:fillRect/>
            </a:stretch>
          </p:blipFill>
          <p:spPr>
            <a:xfrm>
              <a:off x="4528324" y="1897275"/>
              <a:ext cx="2037801" cy="2037801"/>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1000"/>
                                        <p:tgtEl>
                                          <p:spTgt spid="2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275"/>
                                        </p:tgtEl>
                                      </p:cBhvr>
                                    </p:animEffect>
                                    <p:set>
                                      <p:cBhvr>
                                        <p:cTn dur="1" fill="hold">
                                          <p:stCondLst>
                                            <p:cond delay="1000"/>
                                          </p:stCondLst>
                                        </p:cTn>
                                        <p:tgtEl>
                                          <p:spTgt spid="275"/>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000"/>
                                        <p:tgtEl>
                                          <p:spTgt spid="2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84" name="Shape 284"/>
        <p:cNvGrpSpPr/>
        <p:nvPr/>
      </p:nvGrpSpPr>
      <p:grpSpPr>
        <a:xfrm>
          <a:off x="0" y="0"/>
          <a:ext cx="0" cy="0"/>
          <a:chOff x="0" y="0"/>
          <a:chExt cx="0" cy="0"/>
        </a:xfrm>
      </p:grpSpPr>
      <p:sp>
        <p:nvSpPr>
          <p:cNvPr id="285" name="Google Shape;285;p44"/>
          <p:cNvSpPr txBox="1"/>
          <p:nvPr>
            <p:ph type="ctrTitle"/>
          </p:nvPr>
        </p:nvSpPr>
        <p:spPr>
          <a:xfrm>
            <a:off x="1449150" y="738975"/>
            <a:ext cx="6245700" cy="148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counted math tools and played a math game.  We are going to make a chart of what you do and what I do in our mathematical community.</a:t>
            </a:r>
            <a:endParaRPr b="0" sz="1800">
              <a:solidFill>
                <a:schemeClr val="accent5"/>
              </a:solidFill>
              <a:latin typeface="Hepta Slab"/>
              <a:ea typeface="Hepta Slab"/>
              <a:cs typeface="Hepta Slab"/>
              <a:sym typeface="Hepta Slab"/>
            </a:endParaRPr>
          </a:p>
        </p:txBody>
      </p:sp>
      <p:sp>
        <p:nvSpPr>
          <p:cNvPr id="286" name="Google Shape;286;p44"/>
          <p:cNvSpPr txBox="1"/>
          <p:nvPr/>
        </p:nvSpPr>
        <p:spPr>
          <a:xfrm>
            <a:off x="7801950" y="267250"/>
            <a:ext cx="1219200" cy="10272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t/>
            </a:r>
            <a:endParaRPr sz="400">
              <a:solidFill>
                <a:schemeClr val="dk1"/>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287" name="Google Shape;287;p44"/>
          <p:cNvPicPr preferRelativeResize="0"/>
          <p:nvPr/>
        </p:nvPicPr>
        <p:blipFill rotWithShape="1">
          <a:blip r:embed="rId3">
            <a:alphaModFix/>
          </a:blip>
          <a:srcRect b="0" l="0" r="3493" t="0"/>
          <a:stretch/>
        </p:blipFill>
        <p:spPr>
          <a:xfrm>
            <a:off x="734800" y="3395000"/>
            <a:ext cx="1352400" cy="1239950"/>
          </a:xfrm>
          <a:prstGeom prst="rect">
            <a:avLst/>
          </a:prstGeom>
          <a:noFill/>
          <a:ln>
            <a:noFill/>
          </a:ln>
        </p:spPr>
      </p:pic>
      <p:pic>
        <p:nvPicPr>
          <p:cNvPr id="288" name="Google Shape;288;p44"/>
          <p:cNvPicPr preferRelativeResize="0"/>
          <p:nvPr/>
        </p:nvPicPr>
        <p:blipFill>
          <a:blip r:embed="rId4">
            <a:alphaModFix/>
          </a:blip>
          <a:stretch>
            <a:fillRect/>
          </a:stretch>
        </p:blipFill>
        <p:spPr>
          <a:xfrm>
            <a:off x="4504575" y="2781925"/>
            <a:ext cx="3967751" cy="1748500"/>
          </a:xfrm>
          <a:prstGeom prst="rect">
            <a:avLst/>
          </a:prstGeom>
          <a:noFill/>
          <a:ln>
            <a:noFill/>
          </a:ln>
        </p:spPr>
      </p:pic>
      <p:sp>
        <p:nvSpPr>
          <p:cNvPr id="289" name="Google Shape;289;p44"/>
          <p:cNvSpPr/>
          <p:nvPr/>
        </p:nvSpPr>
        <p:spPr>
          <a:xfrm>
            <a:off x="2136199" y="2308675"/>
            <a:ext cx="2059493" cy="174851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44"/>
          <p:cNvSpPr txBox="1"/>
          <p:nvPr/>
        </p:nvSpPr>
        <p:spPr>
          <a:xfrm>
            <a:off x="2463363" y="2437775"/>
            <a:ext cx="1352400" cy="102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does it look like and sound like to do math together?</a:t>
            </a:r>
            <a:endParaRPr b="1">
              <a:latin typeface="Quicksand"/>
              <a:ea typeface="Quicksand"/>
              <a:cs typeface="Quicksand"/>
              <a:sym typeface="Quicksa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294" name="Shape 294"/>
        <p:cNvGrpSpPr/>
        <p:nvPr/>
      </p:nvGrpSpPr>
      <p:grpSpPr>
        <a:xfrm>
          <a:off x="0" y="0"/>
          <a:ext cx="0" cy="0"/>
          <a:chOff x="0" y="0"/>
          <a:chExt cx="0" cy="0"/>
        </a:xfrm>
      </p:grpSpPr>
      <p:sp>
        <p:nvSpPr>
          <p:cNvPr id="295" name="Google Shape;295;p45"/>
          <p:cNvSpPr txBox="1"/>
          <p:nvPr>
            <p:ph type="ctrTitle"/>
          </p:nvPr>
        </p:nvSpPr>
        <p:spPr>
          <a:xfrm>
            <a:off x="658825" y="1652550"/>
            <a:ext cx="7836600" cy="123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Explore Expressions and Sums</a:t>
            </a:r>
            <a:endParaRPr sz="4200">
              <a:solidFill>
                <a:srgbClr val="434343"/>
              </a:solidFill>
              <a:latin typeface="Hepta Slab"/>
              <a:ea typeface="Hepta Slab"/>
              <a:cs typeface="Hepta Slab"/>
              <a:sym typeface="Hepta Slab"/>
            </a:endParaRPr>
          </a:p>
        </p:txBody>
      </p:sp>
      <p:sp>
        <p:nvSpPr>
          <p:cNvPr id="296" name="Google Shape;296;p45"/>
          <p:cNvSpPr txBox="1"/>
          <p:nvPr/>
        </p:nvSpPr>
        <p:spPr>
          <a:xfrm>
            <a:off x="2777225" y="3153400"/>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addition expressions and find the sums of two numbers.</a:t>
            </a:r>
            <a:endParaRPr>
              <a:latin typeface="Quicksand"/>
              <a:ea typeface="Quicksand"/>
              <a:cs typeface="Quicksand"/>
              <a:sym typeface="Quicksand"/>
            </a:endParaRPr>
          </a:p>
        </p:txBody>
      </p:sp>
      <p:sp>
        <p:nvSpPr>
          <p:cNvPr id="297" name="Google Shape;297;p45"/>
          <p:cNvSpPr/>
          <p:nvPr/>
        </p:nvSpPr>
        <p:spPr>
          <a:xfrm>
            <a:off x="2311027" y="32312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4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OA.C.5, OA.C.6</a:t>
            </a:r>
            <a:endParaRPr sz="1100">
              <a:latin typeface="Quicksand"/>
              <a:ea typeface="Quicksand"/>
              <a:cs typeface="Quicksand"/>
              <a:sym typeface="Quicksand"/>
            </a:endParaRPr>
          </a:p>
        </p:txBody>
      </p:sp>
      <p:sp>
        <p:nvSpPr>
          <p:cNvPr id="299" name="Google Shape;299;p45"/>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03" name="Shape 303"/>
        <p:cNvGrpSpPr/>
        <p:nvPr/>
      </p:nvGrpSpPr>
      <p:grpSpPr>
        <a:xfrm>
          <a:off x="0" y="0"/>
          <a:ext cx="0" cy="0"/>
          <a:chOff x="0" y="0"/>
          <a:chExt cx="0" cy="0"/>
        </a:xfrm>
      </p:grpSpPr>
      <p:sp>
        <p:nvSpPr>
          <p:cNvPr id="304" name="Google Shape;304;p46"/>
          <p:cNvSpPr txBox="1"/>
          <p:nvPr>
            <p:ph type="ctrTitle"/>
          </p:nvPr>
        </p:nvSpPr>
        <p:spPr>
          <a:xfrm>
            <a:off x="1473000" y="492075"/>
            <a:ext cx="61980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Choral Count</a:t>
            </a:r>
            <a:endParaRPr b="0" sz="3000">
              <a:solidFill>
                <a:schemeClr val="accent5"/>
              </a:solidFill>
              <a:latin typeface="Hepta Slab"/>
              <a:ea typeface="Hepta Slab"/>
              <a:cs typeface="Hepta Slab"/>
              <a:sym typeface="Hepta Slab"/>
            </a:endParaRPr>
          </a:p>
        </p:txBody>
      </p:sp>
      <p:sp>
        <p:nvSpPr>
          <p:cNvPr id="305" name="Google Shape;305;p4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06" name="Google Shape;306;p46"/>
          <p:cNvSpPr txBox="1"/>
          <p:nvPr/>
        </p:nvSpPr>
        <p:spPr>
          <a:xfrm>
            <a:off x="2056075" y="1289650"/>
            <a:ext cx="52146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latin typeface="Hepta Slab"/>
                <a:ea typeface="Hepta Slab"/>
                <a:cs typeface="Hepta Slab"/>
                <a:sym typeface="Hepta Slab"/>
              </a:rPr>
              <a:t>Count by 1, starting at 0.</a:t>
            </a:r>
            <a:endParaRPr sz="3000">
              <a:latin typeface="Hepta Slab"/>
              <a:ea typeface="Hepta Slab"/>
              <a:cs typeface="Hepta Slab"/>
              <a:sym typeface="Hepta Slab"/>
            </a:endParaRPr>
          </a:p>
        </p:txBody>
      </p:sp>
      <p:sp>
        <p:nvSpPr>
          <p:cNvPr id="307" name="Google Shape;307;p46"/>
          <p:cNvSpPr txBox="1"/>
          <p:nvPr/>
        </p:nvSpPr>
        <p:spPr>
          <a:xfrm>
            <a:off x="389225" y="4168700"/>
            <a:ext cx="84153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Does anyone want to add an observation on why that pattern is happening here?</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Do you agree or disagree? Why?</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
                                        </p:tgtEl>
                                        <p:attrNameLst>
                                          <p:attrName>style.visibility</p:attrName>
                                        </p:attrNameLst>
                                      </p:cBhvr>
                                      <p:to>
                                        <p:strVal val="visible"/>
                                      </p:to>
                                    </p:set>
                                    <p:animEffect filter="fade" transition="in">
                                      <p:cBhvr>
                                        <p:cTn dur="1000"/>
                                        <p:tgtEl>
                                          <p:spTgt spid="3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1" name="Shape 311"/>
        <p:cNvGrpSpPr/>
        <p:nvPr/>
      </p:nvGrpSpPr>
      <p:grpSpPr>
        <a:xfrm>
          <a:off x="0" y="0"/>
          <a:ext cx="0" cy="0"/>
          <a:chOff x="0" y="0"/>
          <a:chExt cx="0" cy="0"/>
        </a:xfrm>
      </p:grpSpPr>
      <p:sp>
        <p:nvSpPr>
          <p:cNvPr id="312" name="Google Shape;312;p47"/>
          <p:cNvSpPr txBox="1"/>
          <p:nvPr>
            <p:ph type="ctrTitle"/>
          </p:nvPr>
        </p:nvSpPr>
        <p:spPr>
          <a:xfrm>
            <a:off x="1327600" y="635725"/>
            <a:ext cx="6328200" cy="15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Matching Dot Cards and Expressions</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313" name="Google Shape;313;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314" name="Google Shape;314;p47"/>
          <p:cNvPicPr preferRelativeResize="0"/>
          <p:nvPr/>
        </p:nvPicPr>
        <p:blipFill>
          <a:blip r:embed="rId3">
            <a:alphaModFix/>
          </a:blip>
          <a:stretch>
            <a:fillRect/>
          </a:stretch>
        </p:blipFill>
        <p:spPr>
          <a:xfrm>
            <a:off x="6071573" y="1389150"/>
            <a:ext cx="1815400" cy="3227378"/>
          </a:xfrm>
          <a:prstGeom prst="rect">
            <a:avLst/>
          </a:prstGeom>
          <a:noFill/>
          <a:ln>
            <a:noFill/>
          </a:ln>
        </p:spPr>
      </p:pic>
      <p:pic>
        <p:nvPicPr>
          <p:cNvPr id="315" name="Google Shape;315;p47"/>
          <p:cNvPicPr preferRelativeResize="0"/>
          <p:nvPr/>
        </p:nvPicPr>
        <p:blipFill>
          <a:blip r:embed="rId4">
            <a:alphaModFix/>
          </a:blip>
          <a:stretch>
            <a:fillRect/>
          </a:stretch>
        </p:blipFill>
        <p:spPr>
          <a:xfrm>
            <a:off x="903725" y="2676563"/>
            <a:ext cx="1815400" cy="778028"/>
          </a:xfrm>
          <a:prstGeom prst="rect">
            <a:avLst/>
          </a:prstGeom>
          <a:noFill/>
          <a:ln>
            <a:noFill/>
          </a:ln>
        </p:spPr>
      </p:pic>
      <p:pic>
        <p:nvPicPr>
          <p:cNvPr id="316" name="Google Shape;316;p47"/>
          <p:cNvPicPr preferRelativeResize="0"/>
          <p:nvPr/>
        </p:nvPicPr>
        <p:blipFill>
          <a:blip r:embed="rId5">
            <a:alphaModFix/>
          </a:blip>
          <a:stretch>
            <a:fillRect/>
          </a:stretch>
        </p:blipFill>
        <p:spPr>
          <a:xfrm>
            <a:off x="903725" y="1773475"/>
            <a:ext cx="1815400" cy="809366"/>
          </a:xfrm>
          <a:prstGeom prst="rect">
            <a:avLst/>
          </a:prstGeom>
          <a:noFill/>
          <a:ln>
            <a:noFill/>
          </a:ln>
        </p:spPr>
      </p:pic>
      <p:pic>
        <p:nvPicPr>
          <p:cNvPr id="317" name="Google Shape;317;p47"/>
          <p:cNvPicPr preferRelativeResize="0"/>
          <p:nvPr/>
        </p:nvPicPr>
        <p:blipFill>
          <a:blip r:embed="rId6">
            <a:alphaModFix/>
          </a:blip>
          <a:stretch>
            <a:fillRect/>
          </a:stretch>
        </p:blipFill>
        <p:spPr>
          <a:xfrm>
            <a:off x="929663" y="3548323"/>
            <a:ext cx="1763523" cy="778025"/>
          </a:xfrm>
          <a:prstGeom prst="rect">
            <a:avLst/>
          </a:prstGeom>
          <a:noFill/>
          <a:ln>
            <a:noFill/>
          </a:ln>
        </p:spPr>
      </p:pic>
      <p:pic>
        <p:nvPicPr>
          <p:cNvPr id="318" name="Google Shape;318;p47"/>
          <p:cNvPicPr preferRelativeResize="0"/>
          <p:nvPr/>
        </p:nvPicPr>
        <p:blipFill>
          <a:blip r:embed="rId7">
            <a:alphaModFix/>
          </a:blip>
          <a:stretch>
            <a:fillRect/>
          </a:stretch>
        </p:blipFill>
        <p:spPr>
          <a:xfrm>
            <a:off x="3264500" y="1779563"/>
            <a:ext cx="1815400" cy="797197"/>
          </a:xfrm>
          <a:prstGeom prst="rect">
            <a:avLst/>
          </a:prstGeom>
          <a:noFill/>
          <a:ln>
            <a:noFill/>
          </a:ln>
        </p:spPr>
      </p:pic>
      <p:pic>
        <p:nvPicPr>
          <p:cNvPr id="319" name="Google Shape;319;p47"/>
          <p:cNvPicPr preferRelativeResize="0"/>
          <p:nvPr/>
        </p:nvPicPr>
        <p:blipFill>
          <a:blip r:embed="rId8">
            <a:alphaModFix/>
          </a:blip>
          <a:stretch>
            <a:fillRect/>
          </a:stretch>
        </p:blipFill>
        <p:spPr>
          <a:xfrm>
            <a:off x="3264500" y="2738950"/>
            <a:ext cx="1815400" cy="77587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23" name="Shape 323"/>
        <p:cNvGrpSpPr/>
        <p:nvPr/>
      </p:nvGrpSpPr>
      <p:grpSpPr>
        <a:xfrm>
          <a:off x="0" y="0"/>
          <a:ext cx="0" cy="0"/>
          <a:chOff x="0" y="0"/>
          <a:chExt cx="0" cy="0"/>
        </a:xfrm>
      </p:grpSpPr>
      <p:sp>
        <p:nvSpPr>
          <p:cNvPr id="324" name="Google Shape;324;p48"/>
          <p:cNvSpPr txBox="1"/>
          <p:nvPr>
            <p:ph type="ctrTitle"/>
          </p:nvPr>
        </p:nvSpPr>
        <p:spPr>
          <a:xfrm>
            <a:off x="591650" y="423375"/>
            <a:ext cx="7449000" cy="54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Matching Dot Cards and Expressions</a:t>
            </a:r>
            <a:endParaRPr b="0" sz="2800">
              <a:solidFill>
                <a:schemeClr val="accent5"/>
              </a:solidFill>
              <a:latin typeface="Hepta Slab"/>
              <a:ea typeface="Hepta Slab"/>
              <a:cs typeface="Hepta Slab"/>
              <a:sym typeface="Hepta Slab"/>
            </a:endParaRPr>
          </a:p>
        </p:txBody>
      </p:sp>
      <p:sp>
        <p:nvSpPr>
          <p:cNvPr id="325" name="Google Shape;325;p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200">
                <a:solidFill>
                  <a:srgbClr val="B7B7B7"/>
                </a:solidFill>
                <a:latin typeface="Nixie One"/>
                <a:ea typeface="Nixie One"/>
                <a:cs typeface="Nixie One"/>
                <a:sym typeface="Nixie One"/>
              </a:rPr>
              <a:t>Continued</a:t>
            </a:r>
            <a:endParaRPr sz="1200">
              <a:solidFill>
                <a:srgbClr val="B7B7B7"/>
              </a:solidFill>
              <a:latin typeface="Nixie One"/>
              <a:ea typeface="Nixie One"/>
              <a:cs typeface="Nixie One"/>
              <a:sym typeface="Nixie One"/>
            </a:endParaRPr>
          </a:p>
        </p:txBody>
      </p:sp>
      <p:pic>
        <p:nvPicPr>
          <p:cNvPr id="326" name="Google Shape;326;p48"/>
          <p:cNvPicPr preferRelativeResize="0"/>
          <p:nvPr/>
        </p:nvPicPr>
        <p:blipFill>
          <a:blip r:embed="rId3">
            <a:alphaModFix/>
          </a:blip>
          <a:stretch>
            <a:fillRect/>
          </a:stretch>
        </p:blipFill>
        <p:spPr>
          <a:xfrm>
            <a:off x="1200225" y="878550"/>
            <a:ext cx="2786894" cy="3567224"/>
          </a:xfrm>
          <a:prstGeom prst="rect">
            <a:avLst/>
          </a:prstGeom>
          <a:noFill/>
          <a:ln>
            <a:noFill/>
          </a:ln>
        </p:spPr>
      </p:pic>
      <p:pic>
        <p:nvPicPr>
          <p:cNvPr id="327" name="Google Shape;327;p48"/>
          <p:cNvPicPr preferRelativeResize="0"/>
          <p:nvPr/>
        </p:nvPicPr>
        <p:blipFill>
          <a:blip r:embed="rId4">
            <a:alphaModFix/>
          </a:blip>
          <a:stretch>
            <a:fillRect/>
          </a:stretch>
        </p:blipFill>
        <p:spPr>
          <a:xfrm>
            <a:off x="4237775" y="878550"/>
            <a:ext cx="3402468" cy="3567224"/>
          </a:xfrm>
          <a:prstGeom prst="rect">
            <a:avLst/>
          </a:prstGeom>
          <a:noFill/>
          <a:ln>
            <a:noFill/>
          </a:ln>
        </p:spPr>
      </p:pic>
      <p:sp>
        <p:nvSpPr>
          <p:cNvPr id="328" name="Google Shape;328;p48"/>
          <p:cNvSpPr txBox="1"/>
          <p:nvPr/>
        </p:nvSpPr>
        <p:spPr>
          <a:xfrm>
            <a:off x="389225" y="4397300"/>
            <a:ext cx="8415300" cy="40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did you know which expression matched each set of dots?</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1000"/>
                                        <p:tgtEl>
                                          <p:spTgt spid="3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32" name="Shape 332"/>
        <p:cNvGrpSpPr/>
        <p:nvPr/>
      </p:nvGrpSpPr>
      <p:grpSpPr>
        <a:xfrm>
          <a:off x="0" y="0"/>
          <a:ext cx="0" cy="0"/>
          <a:chOff x="0" y="0"/>
          <a:chExt cx="0" cy="0"/>
        </a:xfrm>
      </p:grpSpPr>
      <p:sp>
        <p:nvSpPr>
          <p:cNvPr id="333" name="Google Shape;333;p49"/>
          <p:cNvSpPr txBox="1"/>
          <p:nvPr>
            <p:ph type="ctrTitle"/>
          </p:nvPr>
        </p:nvSpPr>
        <p:spPr>
          <a:xfrm>
            <a:off x="544775" y="476950"/>
            <a:ext cx="74250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Introduce Check It Off; Add within 10</a:t>
            </a:r>
            <a:endParaRPr b="0" sz="2700">
              <a:solidFill>
                <a:schemeClr val="accent5"/>
              </a:solidFill>
              <a:latin typeface="Hepta Slab"/>
              <a:ea typeface="Hepta Slab"/>
              <a:cs typeface="Hepta Slab"/>
              <a:sym typeface="Hepta Slab"/>
            </a:endParaRPr>
          </a:p>
        </p:txBody>
      </p:sp>
      <p:sp>
        <p:nvSpPr>
          <p:cNvPr id="334" name="Google Shape;334;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35" name="Google Shape;335;p49"/>
          <p:cNvPicPr preferRelativeResize="0"/>
          <p:nvPr/>
        </p:nvPicPr>
        <p:blipFill>
          <a:blip r:embed="rId3">
            <a:alphaModFix/>
          </a:blip>
          <a:stretch>
            <a:fillRect/>
          </a:stretch>
        </p:blipFill>
        <p:spPr>
          <a:xfrm>
            <a:off x="4059150" y="1108750"/>
            <a:ext cx="3754350" cy="3611675"/>
          </a:xfrm>
          <a:prstGeom prst="rect">
            <a:avLst/>
          </a:prstGeom>
          <a:noFill/>
          <a:ln>
            <a:noFill/>
          </a:ln>
        </p:spPr>
      </p:pic>
      <p:sp>
        <p:nvSpPr>
          <p:cNvPr id="336" name="Google Shape;336;p49"/>
          <p:cNvSpPr txBox="1"/>
          <p:nvPr/>
        </p:nvSpPr>
        <p:spPr>
          <a:xfrm>
            <a:off x="704000" y="1108750"/>
            <a:ext cx="3000000" cy="358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dk1"/>
                </a:solidFill>
                <a:latin typeface="Hepta Slab"/>
                <a:ea typeface="Hepta Slab"/>
                <a:cs typeface="Hepta Slab"/>
                <a:sym typeface="Hepta Slab"/>
              </a:rPr>
              <a:t>First we take out all of the cards greater than five. We will not use those cards in this game. </a:t>
            </a:r>
            <a:endParaRPr sz="1300">
              <a:solidFill>
                <a:schemeClr val="dk1"/>
              </a:solidFill>
              <a:latin typeface="Hepta Slab"/>
              <a:ea typeface="Hepta Slab"/>
              <a:cs typeface="Hepta Slab"/>
              <a:sym typeface="Hepta Slab"/>
            </a:endParaRPr>
          </a:p>
          <a:p>
            <a:pPr indent="0" lvl="0" marL="0" rtl="0" algn="ctr">
              <a:spcBef>
                <a:spcPts val="0"/>
              </a:spcBef>
              <a:spcAft>
                <a:spcPts val="0"/>
              </a:spcAft>
              <a:buNone/>
            </a:pPr>
            <a:r>
              <a:rPr lang="en" sz="1300">
                <a:solidFill>
                  <a:schemeClr val="dk1"/>
                </a:solidFill>
                <a:latin typeface="Hepta Slab"/>
                <a:ea typeface="Hepta Slab"/>
                <a:cs typeface="Hepta Slab"/>
                <a:sym typeface="Hepta Slab"/>
              </a:rPr>
              <a:t>Now I am going to pick two number cards and find the sum of the numbers. The </a:t>
            </a:r>
            <a:r>
              <a:rPr b="1" lang="en" sz="1300">
                <a:solidFill>
                  <a:schemeClr val="dk1"/>
                </a:solidFill>
                <a:latin typeface="Hepta Slab"/>
                <a:ea typeface="Hepta Slab"/>
                <a:cs typeface="Hepta Slab"/>
                <a:sym typeface="Hepta Slab"/>
              </a:rPr>
              <a:t>sum</a:t>
            </a:r>
            <a:r>
              <a:rPr lang="en" sz="1300">
                <a:solidFill>
                  <a:schemeClr val="dk1"/>
                </a:solidFill>
                <a:latin typeface="Hepta Slab"/>
                <a:ea typeface="Hepta Slab"/>
                <a:cs typeface="Hepta Slab"/>
                <a:sym typeface="Hepta Slab"/>
              </a:rPr>
              <a:t> is the total when adding two or more numbers.</a:t>
            </a:r>
            <a:endParaRPr sz="1300">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sz="1300">
              <a:solidFill>
                <a:schemeClr val="dk1"/>
              </a:solidFill>
              <a:latin typeface="Hepta Slab"/>
              <a:ea typeface="Hepta Slab"/>
              <a:cs typeface="Hepta Slab"/>
              <a:sym typeface="Hepta Slab"/>
            </a:endParaRPr>
          </a:p>
          <a:p>
            <a:pPr indent="0" lvl="0" marL="0" rtl="0" algn="ctr">
              <a:spcBef>
                <a:spcPts val="0"/>
              </a:spcBef>
              <a:spcAft>
                <a:spcPts val="0"/>
              </a:spcAft>
              <a:buNone/>
            </a:pPr>
            <a:r>
              <a:rPr lang="en" sz="1300">
                <a:solidFill>
                  <a:schemeClr val="dk1"/>
                </a:solidFill>
                <a:latin typeface="Hepta Slab"/>
                <a:ea typeface="Hepta Slab"/>
                <a:cs typeface="Hepta Slab"/>
                <a:sym typeface="Hepta Slab"/>
              </a:rPr>
              <a:t>Now I check off the sum. What addition expression represents the sum of the numbers?</a:t>
            </a:r>
            <a:endParaRPr sz="1300">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sz="1300">
              <a:solidFill>
                <a:schemeClr val="dk1"/>
              </a:solidFill>
              <a:latin typeface="Hepta Slab"/>
              <a:ea typeface="Hepta Slab"/>
              <a:cs typeface="Hepta Slab"/>
              <a:sym typeface="Hepta Slab"/>
            </a:endParaRPr>
          </a:p>
          <a:p>
            <a:pPr indent="0" lvl="0" marL="0" rtl="0" algn="ctr">
              <a:spcBef>
                <a:spcPts val="0"/>
              </a:spcBef>
              <a:spcAft>
                <a:spcPts val="0"/>
              </a:spcAft>
              <a:buNone/>
            </a:pPr>
            <a:r>
              <a:rPr lang="en" sz="1300">
                <a:solidFill>
                  <a:schemeClr val="dk1"/>
                </a:solidFill>
                <a:latin typeface="Hepta Slab"/>
                <a:ea typeface="Hepta Slab"/>
                <a:cs typeface="Hepta Slab"/>
                <a:sym typeface="Hepta Slab"/>
              </a:rPr>
              <a:t>I record the expression on my recording sheet next to the sum. Now it’s my partner’s turn.</a:t>
            </a:r>
            <a:endParaRPr>
              <a:solidFill>
                <a:schemeClr val="dk1"/>
              </a:solidFill>
              <a:latin typeface="Hepta Slab"/>
              <a:ea typeface="Hepta Slab"/>
              <a:cs typeface="Hepta Slab"/>
              <a:sym typeface="Hepta Slab"/>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0" name="Shape 340"/>
        <p:cNvGrpSpPr/>
        <p:nvPr/>
      </p:nvGrpSpPr>
      <p:grpSpPr>
        <a:xfrm>
          <a:off x="0" y="0"/>
          <a:ext cx="0" cy="0"/>
          <a:chOff x="0" y="0"/>
          <a:chExt cx="0" cy="0"/>
        </a:xfrm>
      </p:grpSpPr>
      <p:sp>
        <p:nvSpPr>
          <p:cNvPr id="341" name="Google Shape;341;p50"/>
          <p:cNvSpPr txBox="1"/>
          <p:nvPr>
            <p:ph type="ctrTitle"/>
          </p:nvPr>
        </p:nvSpPr>
        <p:spPr>
          <a:xfrm>
            <a:off x="544775" y="476950"/>
            <a:ext cx="74250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Introduce Check It Off; Add within 10</a:t>
            </a:r>
            <a:endParaRPr b="0" sz="2700">
              <a:solidFill>
                <a:schemeClr val="accent5"/>
              </a:solidFill>
              <a:latin typeface="Hepta Slab"/>
              <a:ea typeface="Hepta Slab"/>
              <a:cs typeface="Hepta Slab"/>
              <a:sym typeface="Hepta Slab"/>
            </a:endParaRPr>
          </a:p>
        </p:txBody>
      </p:sp>
      <p:sp>
        <p:nvSpPr>
          <p:cNvPr id="342" name="Google Shape;342;p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43" name="Google Shape;343;p50"/>
          <p:cNvPicPr preferRelativeResize="0"/>
          <p:nvPr/>
        </p:nvPicPr>
        <p:blipFill>
          <a:blip r:embed="rId3">
            <a:alphaModFix/>
          </a:blip>
          <a:stretch>
            <a:fillRect/>
          </a:stretch>
        </p:blipFill>
        <p:spPr>
          <a:xfrm>
            <a:off x="4059150" y="1108750"/>
            <a:ext cx="3754350" cy="3611675"/>
          </a:xfrm>
          <a:prstGeom prst="rect">
            <a:avLst/>
          </a:prstGeom>
          <a:noFill/>
          <a:ln>
            <a:noFill/>
          </a:ln>
        </p:spPr>
      </p:pic>
      <p:sp>
        <p:nvSpPr>
          <p:cNvPr id="344" name="Google Shape;344;p50"/>
          <p:cNvSpPr/>
          <p:nvPr/>
        </p:nvSpPr>
        <p:spPr>
          <a:xfrm>
            <a:off x="1003200" y="1322400"/>
            <a:ext cx="924900" cy="11787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t>4</a:t>
            </a:r>
            <a:endParaRPr sz="3600"/>
          </a:p>
        </p:txBody>
      </p:sp>
      <p:sp>
        <p:nvSpPr>
          <p:cNvPr id="345" name="Google Shape;345;p50"/>
          <p:cNvSpPr/>
          <p:nvPr/>
        </p:nvSpPr>
        <p:spPr>
          <a:xfrm>
            <a:off x="2211625" y="1322400"/>
            <a:ext cx="924900" cy="11787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t>3</a:t>
            </a:r>
            <a:endParaRPr sz="3600"/>
          </a:p>
        </p:txBody>
      </p:sp>
      <p:sp>
        <p:nvSpPr>
          <p:cNvPr id="346" name="Google Shape;346;p50"/>
          <p:cNvSpPr txBox="1"/>
          <p:nvPr/>
        </p:nvSpPr>
        <p:spPr>
          <a:xfrm>
            <a:off x="561150" y="2722225"/>
            <a:ext cx="3159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can we find the sum of these two numbers?</a:t>
            </a:r>
            <a:endParaRPr b="1">
              <a:latin typeface="Hepta Slab"/>
              <a:ea typeface="Hepta Slab"/>
              <a:cs typeface="Hepta Slab"/>
              <a:sym typeface="Hepta Slab"/>
            </a:endParaRPr>
          </a:p>
        </p:txBody>
      </p:sp>
      <p:sp>
        <p:nvSpPr>
          <p:cNvPr id="347" name="Google Shape;347;p50"/>
          <p:cNvSpPr txBox="1"/>
          <p:nvPr/>
        </p:nvSpPr>
        <p:spPr>
          <a:xfrm>
            <a:off x="598925" y="3337825"/>
            <a:ext cx="31599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addition expression can we write to represent the sum of these numbers?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1000"/>
                                        <p:tgtEl>
                                          <p:spTgt spid="344"/>
                                        </p:tgtEl>
                                      </p:cBhvr>
                                    </p:animEffect>
                                  </p:childTnLst>
                                </p:cTn>
                              </p:par>
                              <p:par>
                                <p:cTn fill="hold" nodeType="with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1000"/>
                                        <p:tgtEl>
                                          <p:spTgt spid="346"/>
                                        </p:tgtEl>
                                      </p:cBhvr>
                                    </p:animEffect>
                                  </p:childTnLst>
                                </p:cTn>
                              </p:par>
                              <p:par>
                                <p:cTn fill="hold" nodeType="withEffect" presetClass="entr" presetID="10" presetSubtype="0">
                                  <p:stCondLst>
                                    <p:cond delay="0"/>
                                  </p:stCondLst>
                                  <p:childTnLst>
                                    <p:set>
                                      <p:cBhvr>
                                        <p:cTn dur="1" fill="hold">
                                          <p:stCondLst>
                                            <p:cond delay="0"/>
                                          </p:stCondLst>
                                        </p:cTn>
                                        <p:tgtEl>
                                          <p:spTgt spid="345"/>
                                        </p:tgtEl>
                                        <p:attrNameLst>
                                          <p:attrName>style.visibility</p:attrName>
                                        </p:attrNameLst>
                                      </p:cBhvr>
                                      <p:to>
                                        <p:strVal val="visible"/>
                                      </p:to>
                                    </p:set>
                                    <p:animEffect filter="fade" transition="in">
                                      <p:cBhvr>
                                        <p:cTn dur="1000"/>
                                        <p:tgtEl>
                                          <p:spTgt spid="3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gtEl>
                                        <p:attrNameLst>
                                          <p:attrName>style.visibility</p:attrName>
                                        </p:attrNameLst>
                                      </p:cBhvr>
                                      <p:to>
                                        <p:strVal val="visible"/>
                                      </p:to>
                                    </p:set>
                                    <p:animEffect filter="fade" transition="in">
                                      <p:cBhvr>
                                        <p:cTn dur="1000"/>
                                        <p:tgtEl>
                                          <p:spTgt spid="3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51" name="Shape 351"/>
        <p:cNvGrpSpPr/>
        <p:nvPr/>
      </p:nvGrpSpPr>
      <p:grpSpPr>
        <a:xfrm>
          <a:off x="0" y="0"/>
          <a:ext cx="0" cy="0"/>
          <a:chOff x="0" y="0"/>
          <a:chExt cx="0" cy="0"/>
        </a:xfrm>
      </p:grpSpPr>
      <p:sp>
        <p:nvSpPr>
          <p:cNvPr id="352" name="Google Shape;352;p51"/>
          <p:cNvSpPr txBox="1"/>
          <p:nvPr>
            <p:ph type="ctrTitle"/>
          </p:nvPr>
        </p:nvSpPr>
        <p:spPr>
          <a:xfrm>
            <a:off x="1185450" y="486775"/>
            <a:ext cx="6773100" cy="162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wrote addition expressions and found the sum.  Let’s revisit  our mathematical community chart and add to “doing math”.</a:t>
            </a:r>
            <a:endParaRPr b="0" sz="1800">
              <a:solidFill>
                <a:schemeClr val="accent5"/>
              </a:solidFill>
              <a:latin typeface="Hepta Slab"/>
              <a:ea typeface="Hepta Slab"/>
              <a:cs typeface="Hepta Slab"/>
              <a:sym typeface="Hepta Slab"/>
            </a:endParaRPr>
          </a:p>
        </p:txBody>
      </p:sp>
      <p:sp>
        <p:nvSpPr>
          <p:cNvPr id="353" name="Google Shape;353;p51"/>
          <p:cNvSpPr txBox="1"/>
          <p:nvPr/>
        </p:nvSpPr>
        <p:spPr>
          <a:xfrm>
            <a:off x="7790375" y="267250"/>
            <a:ext cx="1230900" cy="992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354" name="Google Shape;354;p51"/>
          <p:cNvPicPr preferRelativeResize="0"/>
          <p:nvPr/>
        </p:nvPicPr>
        <p:blipFill rotWithShape="1">
          <a:blip r:embed="rId3">
            <a:alphaModFix/>
          </a:blip>
          <a:srcRect b="0" l="0" r="2267" t="0"/>
          <a:stretch/>
        </p:blipFill>
        <p:spPr>
          <a:xfrm>
            <a:off x="3608375" y="2717475"/>
            <a:ext cx="2020025" cy="18288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358" name="Shape 358"/>
        <p:cNvGrpSpPr/>
        <p:nvPr/>
      </p:nvGrpSpPr>
      <p:grpSpPr>
        <a:xfrm>
          <a:off x="0" y="0"/>
          <a:ext cx="0" cy="0"/>
          <a:chOff x="0" y="0"/>
          <a:chExt cx="0" cy="0"/>
        </a:xfrm>
      </p:grpSpPr>
      <p:sp>
        <p:nvSpPr>
          <p:cNvPr id="359" name="Google Shape;359;p52"/>
          <p:cNvSpPr txBox="1"/>
          <p:nvPr>
            <p:ph type="ctrTitle"/>
          </p:nvPr>
        </p:nvSpPr>
        <p:spPr>
          <a:xfrm>
            <a:off x="1373250" y="1430275"/>
            <a:ext cx="6262200" cy="150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Add 1 or 2</a:t>
            </a:r>
            <a:endParaRPr sz="4400">
              <a:solidFill>
                <a:srgbClr val="434343"/>
              </a:solidFill>
              <a:latin typeface="Hepta Slab"/>
              <a:ea typeface="Hepta Slab"/>
              <a:cs typeface="Hepta Slab"/>
              <a:sym typeface="Hepta Slab"/>
            </a:endParaRPr>
          </a:p>
        </p:txBody>
      </p:sp>
      <p:sp>
        <p:nvSpPr>
          <p:cNvPr id="360" name="Google Shape;360;p52"/>
          <p:cNvSpPr txBox="1"/>
          <p:nvPr/>
        </p:nvSpPr>
        <p:spPr>
          <a:xfrm>
            <a:off x="3123475" y="298417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1 or 2.</a:t>
            </a:r>
            <a:endParaRPr>
              <a:latin typeface="Quicksand"/>
              <a:ea typeface="Quicksand"/>
              <a:cs typeface="Quicksand"/>
              <a:sym typeface="Quicksand"/>
            </a:endParaRPr>
          </a:p>
        </p:txBody>
      </p:sp>
      <p:sp>
        <p:nvSpPr>
          <p:cNvPr id="361" name="Google Shape;361;p52"/>
          <p:cNvSpPr/>
          <p:nvPr/>
        </p:nvSpPr>
        <p:spPr>
          <a:xfrm>
            <a:off x="2736302"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5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OA.C.5, OA.C.6</a:t>
            </a:r>
            <a:endParaRPr sz="1100">
              <a:latin typeface="Quicksand"/>
              <a:ea typeface="Quicksand"/>
              <a:cs typeface="Quicksand"/>
              <a:sym typeface="Quicksand"/>
            </a:endParaRPr>
          </a:p>
        </p:txBody>
      </p:sp>
      <p:sp>
        <p:nvSpPr>
          <p:cNvPr id="363" name="Google Shape;363;p52"/>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7" name="Shape 367"/>
        <p:cNvGrpSpPr/>
        <p:nvPr/>
      </p:nvGrpSpPr>
      <p:grpSpPr>
        <a:xfrm>
          <a:off x="0" y="0"/>
          <a:ext cx="0" cy="0"/>
          <a:chOff x="0" y="0"/>
          <a:chExt cx="0" cy="0"/>
        </a:xfrm>
      </p:grpSpPr>
      <p:sp>
        <p:nvSpPr>
          <p:cNvPr id="368" name="Google Shape;368;p53"/>
          <p:cNvSpPr txBox="1"/>
          <p:nvPr>
            <p:ph type="ctrTitle"/>
          </p:nvPr>
        </p:nvSpPr>
        <p:spPr>
          <a:xfrm>
            <a:off x="1620950" y="571775"/>
            <a:ext cx="59889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How Many Do You See?</a:t>
            </a:r>
            <a:endParaRPr b="0" sz="3400">
              <a:solidFill>
                <a:schemeClr val="accent5"/>
              </a:solidFill>
              <a:latin typeface="Hepta Slab"/>
              <a:ea typeface="Hepta Slab"/>
              <a:cs typeface="Hepta Slab"/>
              <a:sym typeface="Hepta Slab"/>
            </a:endParaRPr>
          </a:p>
        </p:txBody>
      </p:sp>
      <p:sp>
        <p:nvSpPr>
          <p:cNvPr id="369" name="Google Shape;369;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70" name="Google Shape;370;p53"/>
          <p:cNvPicPr preferRelativeResize="0"/>
          <p:nvPr/>
        </p:nvPicPr>
        <p:blipFill>
          <a:blip r:embed="rId3">
            <a:alphaModFix/>
          </a:blip>
          <a:stretch>
            <a:fillRect/>
          </a:stretch>
        </p:blipFill>
        <p:spPr>
          <a:xfrm>
            <a:off x="3319850" y="1339775"/>
            <a:ext cx="2504300" cy="11221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74" name="Shape 374"/>
        <p:cNvGrpSpPr/>
        <p:nvPr/>
      </p:nvGrpSpPr>
      <p:grpSpPr>
        <a:xfrm>
          <a:off x="0" y="0"/>
          <a:ext cx="0" cy="0"/>
          <a:chOff x="0" y="0"/>
          <a:chExt cx="0" cy="0"/>
        </a:xfrm>
      </p:grpSpPr>
      <p:sp>
        <p:nvSpPr>
          <p:cNvPr id="375" name="Google Shape;375;p54"/>
          <p:cNvSpPr txBox="1"/>
          <p:nvPr>
            <p:ph type="ctrTitle"/>
          </p:nvPr>
        </p:nvSpPr>
        <p:spPr>
          <a:xfrm>
            <a:off x="1620950" y="571775"/>
            <a:ext cx="59889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How Many Do You See?</a:t>
            </a:r>
            <a:endParaRPr b="0" sz="3400">
              <a:solidFill>
                <a:schemeClr val="accent5"/>
              </a:solidFill>
              <a:latin typeface="Hepta Slab"/>
              <a:ea typeface="Hepta Slab"/>
              <a:cs typeface="Hepta Slab"/>
              <a:sym typeface="Hepta Slab"/>
            </a:endParaRPr>
          </a:p>
        </p:txBody>
      </p:sp>
      <p:sp>
        <p:nvSpPr>
          <p:cNvPr id="376" name="Google Shape;376;p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77" name="Google Shape;377;p54"/>
          <p:cNvPicPr preferRelativeResize="0"/>
          <p:nvPr/>
        </p:nvPicPr>
        <p:blipFill>
          <a:blip r:embed="rId3">
            <a:alphaModFix/>
          </a:blip>
          <a:stretch>
            <a:fillRect/>
          </a:stretch>
        </p:blipFill>
        <p:spPr>
          <a:xfrm>
            <a:off x="3179625" y="1293575"/>
            <a:ext cx="2784750" cy="1214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1" name="Shape 381"/>
        <p:cNvGrpSpPr/>
        <p:nvPr/>
      </p:nvGrpSpPr>
      <p:grpSpPr>
        <a:xfrm>
          <a:off x="0" y="0"/>
          <a:ext cx="0" cy="0"/>
          <a:chOff x="0" y="0"/>
          <a:chExt cx="0" cy="0"/>
        </a:xfrm>
      </p:grpSpPr>
      <p:sp>
        <p:nvSpPr>
          <p:cNvPr id="382" name="Google Shape;382;p55"/>
          <p:cNvSpPr txBox="1"/>
          <p:nvPr>
            <p:ph type="ctrTitle"/>
          </p:nvPr>
        </p:nvSpPr>
        <p:spPr>
          <a:xfrm>
            <a:off x="1620950" y="571775"/>
            <a:ext cx="59889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How Many Do You See?</a:t>
            </a:r>
            <a:endParaRPr b="0" sz="3400">
              <a:solidFill>
                <a:schemeClr val="accent5"/>
              </a:solidFill>
              <a:latin typeface="Hepta Slab"/>
              <a:ea typeface="Hepta Slab"/>
              <a:cs typeface="Hepta Slab"/>
              <a:sym typeface="Hepta Slab"/>
            </a:endParaRPr>
          </a:p>
        </p:txBody>
      </p:sp>
      <p:sp>
        <p:nvSpPr>
          <p:cNvPr id="383" name="Google Shape;383;p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84" name="Google Shape;384;p55"/>
          <p:cNvPicPr preferRelativeResize="0"/>
          <p:nvPr/>
        </p:nvPicPr>
        <p:blipFill>
          <a:blip r:embed="rId3">
            <a:alphaModFix/>
          </a:blip>
          <a:stretch>
            <a:fillRect/>
          </a:stretch>
        </p:blipFill>
        <p:spPr>
          <a:xfrm>
            <a:off x="3252988" y="1305100"/>
            <a:ext cx="2638025" cy="12030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8" name="Shape 388"/>
        <p:cNvGrpSpPr/>
        <p:nvPr/>
      </p:nvGrpSpPr>
      <p:grpSpPr>
        <a:xfrm>
          <a:off x="0" y="0"/>
          <a:ext cx="0" cy="0"/>
          <a:chOff x="0" y="0"/>
          <a:chExt cx="0" cy="0"/>
        </a:xfrm>
      </p:grpSpPr>
      <p:sp>
        <p:nvSpPr>
          <p:cNvPr id="389" name="Google Shape;389;p56"/>
          <p:cNvSpPr txBox="1"/>
          <p:nvPr>
            <p:ph type="ctrTitle"/>
          </p:nvPr>
        </p:nvSpPr>
        <p:spPr>
          <a:xfrm>
            <a:off x="1620950" y="571775"/>
            <a:ext cx="59889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How Many Do You See?</a:t>
            </a:r>
            <a:endParaRPr b="0" sz="3400">
              <a:solidFill>
                <a:schemeClr val="accent5"/>
              </a:solidFill>
              <a:latin typeface="Hepta Slab"/>
              <a:ea typeface="Hepta Slab"/>
              <a:cs typeface="Hepta Slab"/>
              <a:sym typeface="Hepta Slab"/>
            </a:endParaRPr>
          </a:p>
        </p:txBody>
      </p:sp>
      <p:sp>
        <p:nvSpPr>
          <p:cNvPr id="390" name="Google Shape;390;p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91" name="Google Shape;391;p56"/>
          <p:cNvPicPr preferRelativeResize="0"/>
          <p:nvPr/>
        </p:nvPicPr>
        <p:blipFill>
          <a:blip r:embed="rId3">
            <a:alphaModFix/>
          </a:blip>
          <a:stretch>
            <a:fillRect/>
          </a:stretch>
        </p:blipFill>
        <p:spPr>
          <a:xfrm>
            <a:off x="3150338" y="1328225"/>
            <a:ext cx="2843325" cy="1272425"/>
          </a:xfrm>
          <a:prstGeom prst="rect">
            <a:avLst/>
          </a:prstGeom>
          <a:noFill/>
          <a:ln>
            <a:noFill/>
          </a:ln>
        </p:spPr>
      </p:pic>
      <p:sp>
        <p:nvSpPr>
          <p:cNvPr id="392" name="Google Shape;392;p56"/>
          <p:cNvSpPr txBox="1"/>
          <p:nvPr/>
        </p:nvSpPr>
        <p:spPr>
          <a:xfrm>
            <a:off x="518250" y="4279250"/>
            <a:ext cx="8107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do you know how many dots there are in all?</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2"/>
                                        </p:tgtEl>
                                        <p:attrNameLst>
                                          <p:attrName>style.visibility</p:attrName>
                                        </p:attrNameLst>
                                      </p:cBhvr>
                                      <p:to>
                                        <p:strVal val="visible"/>
                                      </p:to>
                                    </p:set>
                                    <p:animEffect filter="fade" transition="in">
                                      <p:cBhvr>
                                        <p:cTn dur="1000"/>
                                        <p:tgtEl>
                                          <p:spTgt spid="3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96" name="Shape 396"/>
        <p:cNvGrpSpPr/>
        <p:nvPr/>
      </p:nvGrpSpPr>
      <p:grpSpPr>
        <a:xfrm>
          <a:off x="0" y="0"/>
          <a:ext cx="0" cy="0"/>
          <a:chOff x="0" y="0"/>
          <a:chExt cx="0" cy="0"/>
        </a:xfrm>
      </p:grpSpPr>
      <p:sp>
        <p:nvSpPr>
          <p:cNvPr id="397" name="Google Shape;397;p57"/>
          <p:cNvSpPr txBox="1"/>
          <p:nvPr>
            <p:ph type="ctrTitle"/>
          </p:nvPr>
        </p:nvSpPr>
        <p:spPr>
          <a:xfrm>
            <a:off x="561150" y="662850"/>
            <a:ext cx="7094700" cy="118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Introduce 5 in a Row: Addition and Subtraction; Add 1 or 2</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398" name="Google Shape;398;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399" name="Google Shape;399;p57"/>
          <p:cNvPicPr preferRelativeResize="0"/>
          <p:nvPr/>
        </p:nvPicPr>
        <p:blipFill>
          <a:blip r:embed="rId3">
            <a:alphaModFix/>
          </a:blip>
          <a:stretch>
            <a:fillRect/>
          </a:stretch>
        </p:blipFill>
        <p:spPr>
          <a:xfrm>
            <a:off x="4271525" y="1222000"/>
            <a:ext cx="3496550" cy="3477925"/>
          </a:xfrm>
          <a:prstGeom prst="rect">
            <a:avLst/>
          </a:prstGeom>
          <a:noFill/>
          <a:ln>
            <a:noFill/>
          </a:ln>
        </p:spPr>
      </p:pic>
      <p:sp>
        <p:nvSpPr>
          <p:cNvPr id="400" name="Google Shape;400;p57"/>
          <p:cNvSpPr txBox="1"/>
          <p:nvPr/>
        </p:nvSpPr>
        <p:spPr>
          <a:xfrm>
            <a:off x="859550" y="1334350"/>
            <a:ext cx="3246300" cy="362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dk1"/>
                </a:solidFill>
                <a:latin typeface="Hepta Slab"/>
                <a:ea typeface="Hepta Slab"/>
                <a:cs typeface="Hepta Slab"/>
                <a:sym typeface="Hepta Slab"/>
              </a:rPr>
              <a:t>First we need to remove any card with the number 10 on it. We will not use these cards in this game. </a:t>
            </a:r>
            <a:endParaRPr sz="1300">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sz="1300">
              <a:solidFill>
                <a:schemeClr val="dk1"/>
              </a:solidFill>
              <a:latin typeface="Hepta Slab"/>
              <a:ea typeface="Hepta Slab"/>
              <a:cs typeface="Hepta Slab"/>
              <a:sym typeface="Hepta Slab"/>
            </a:endParaRPr>
          </a:p>
          <a:p>
            <a:pPr indent="0" lvl="0" marL="0" rtl="0" algn="ctr">
              <a:spcBef>
                <a:spcPts val="0"/>
              </a:spcBef>
              <a:spcAft>
                <a:spcPts val="0"/>
              </a:spcAft>
              <a:buNone/>
            </a:pPr>
            <a:r>
              <a:rPr lang="en" sz="1300">
                <a:solidFill>
                  <a:schemeClr val="dk1"/>
                </a:solidFill>
                <a:latin typeface="Hepta Slab"/>
                <a:ea typeface="Hepta Slab"/>
                <a:cs typeface="Hepta Slab"/>
                <a:sym typeface="Hepta Slab"/>
              </a:rPr>
              <a:t>Now I’m going to flip over a card and decide if I want to add 1 or 2 to the number.</a:t>
            </a:r>
            <a:endParaRPr sz="13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sz="1300">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lang="en" sz="1300">
                <a:solidFill>
                  <a:schemeClr val="dk1"/>
                </a:solidFill>
                <a:latin typeface="Hepta Slab"/>
                <a:ea typeface="Hepta Slab"/>
                <a:cs typeface="Hepta Slab"/>
                <a:sym typeface="Hepta Slab"/>
              </a:rPr>
              <a:t>I got a _____ and I’m going to choose to add 2 to my number. What is the sum?</a:t>
            </a:r>
            <a:endParaRPr sz="1300">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t/>
            </a:r>
            <a:endParaRPr sz="1300">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lang="en" sz="1300">
                <a:solidFill>
                  <a:schemeClr val="dk1"/>
                </a:solidFill>
                <a:latin typeface="Hepta Slab"/>
                <a:ea typeface="Hepta Slab"/>
                <a:cs typeface="Hepta Slab"/>
                <a:sym typeface="Hepta Slab"/>
              </a:rPr>
              <a:t>Now I put a counter on the sum on the game board. Then it is my partner’s turn.</a:t>
            </a:r>
            <a:endParaRPr sz="1300">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sz="1300">
              <a:solidFill>
                <a:schemeClr val="dk1"/>
              </a:solidFill>
              <a:latin typeface="Hepta Slab"/>
              <a:ea typeface="Hepta Slab"/>
              <a:cs typeface="Hepta Slab"/>
              <a:sym typeface="Hepta Slab"/>
            </a:endParaRPr>
          </a:p>
        </p:txBody>
      </p:sp>
      <p:sp>
        <p:nvSpPr>
          <p:cNvPr id="401" name="Google Shape;401;p57"/>
          <p:cNvSpPr/>
          <p:nvPr/>
        </p:nvSpPr>
        <p:spPr>
          <a:xfrm>
            <a:off x="7986025" y="1682575"/>
            <a:ext cx="556800" cy="499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57"/>
          <p:cNvSpPr/>
          <p:nvPr/>
        </p:nvSpPr>
        <p:spPr>
          <a:xfrm>
            <a:off x="7986025" y="2285225"/>
            <a:ext cx="556800" cy="4995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06" name="Shape 406"/>
        <p:cNvGrpSpPr/>
        <p:nvPr/>
      </p:nvGrpSpPr>
      <p:grpSpPr>
        <a:xfrm>
          <a:off x="0" y="0"/>
          <a:ext cx="0" cy="0"/>
          <a:chOff x="0" y="0"/>
          <a:chExt cx="0" cy="0"/>
        </a:xfrm>
      </p:grpSpPr>
      <p:sp>
        <p:nvSpPr>
          <p:cNvPr id="407" name="Google Shape;407;p58"/>
          <p:cNvSpPr txBox="1"/>
          <p:nvPr>
            <p:ph type="ctrTitle"/>
          </p:nvPr>
        </p:nvSpPr>
        <p:spPr>
          <a:xfrm>
            <a:off x="561150" y="662850"/>
            <a:ext cx="7094700" cy="118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Introduce 5 in a Row: Addition and Subtraction; Add 1 or 2</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408" name="Google Shape;408;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409" name="Google Shape;409;p58"/>
          <p:cNvPicPr preferRelativeResize="0"/>
          <p:nvPr/>
        </p:nvPicPr>
        <p:blipFill>
          <a:blip r:embed="rId3">
            <a:alphaModFix/>
          </a:blip>
          <a:stretch>
            <a:fillRect/>
          </a:stretch>
        </p:blipFill>
        <p:spPr>
          <a:xfrm>
            <a:off x="4271525" y="1222000"/>
            <a:ext cx="3496550" cy="3477925"/>
          </a:xfrm>
          <a:prstGeom prst="rect">
            <a:avLst/>
          </a:prstGeom>
          <a:noFill/>
          <a:ln>
            <a:noFill/>
          </a:ln>
        </p:spPr>
      </p:pic>
      <p:sp>
        <p:nvSpPr>
          <p:cNvPr id="410" name="Google Shape;410;p58"/>
          <p:cNvSpPr txBox="1"/>
          <p:nvPr/>
        </p:nvSpPr>
        <p:spPr>
          <a:xfrm>
            <a:off x="859525" y="2112050"/>
            <a:ext cx="32463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This is my game board. I just drew the number 6. Should I add 1 or 2 to the number 6? Why?</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sz="1300">
              <a:solidFill>
                <a:schemeClr val="dk1"/>
              </a:solidFill>
              <a:latin typeface="Hepta Slab"/>
              <a:ea typeface="Hepta Slab"/>
              <a:cs typeface="Hepta Slab"/>
              <a:sym typeface="Hepta Slab"/>
            </a:endParaRPr>
          </a:p>
        </p:txBody>
      </p:sp>
      <p:sp>
        <p:nvSpPr>
          <p:cNvPr id="411" name="Google Shape;411;p58"/>
          <p:cNvSpPr/>
          <p:nvPr/>
        </p:nvSpPr>
        <p:spPr>
          <a:xfrm>
            <a:off x="7986025" y="1682575"/>
            <a:ext cx="556800" cy="499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58"/>
          <p:cNvSpPr/>
          <p:nvPr/>
        </p:nvSpPr>
        <p:spPr>
          <a:xfrm>
            <a:off x="7986025" y="2285225"/>
            <a:ext cx="556800" cy="4995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58"/>
          <p:cNvSpPr/>
          <p:nvPr/>
        </p:nvSpPr>
        <p:spPr>
          <a:xfrm>
            <a:off x="5741400" y="1334350"/>
            <a:ext cx="556800" cy="499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58"/>
          <p:cNvSpPr/>
          <p:nvPr/>
        </p:nvSpPr>
        <p:spPr>
          <a:xfrm>
            <a:off x="5767538" y="2018875"/>
            <a:ext cx="556800" cy="499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58"/>
          <p:cNvSpPr/>
          <p:nvPr/>
        </p:nvSpPr>
        <p:spPr>
          <a:xfrm>
            <a:off x="5767525" y="2703400"/>
            <a:ext cx="556800" cy="499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8"/>
          <p:cNvSpPr/>
          <p:nvPr/>
        </p:nvSpPr>
        <p:spPr>
          <a:xfrm>
            <a:off x="5767525" y="3387925"/>
            <a:ext cx="556800" cy="499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58"/>
          <p:cNvSpPr/>
          <p:nvPr/>
        </p:nvSpPr>
        <p:spPr>
          <a:xfrm>
            <a:off x="6460250" y="2018875"/>
            <a:ext cx="556800" cy="4995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58"/>
          <p:cNvSpPr/>
          <p:nvPr/>
        </p:nvSpPr>
        <p:spPr>
          <a:xfrm>
            <a:off x="7099050" y="2703400"/>
            <a:ext cx="556800" cy="4995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58"/>
          <p:cNvSpPr/>
          <p:nvPr/>
        </p:nvSpPr>
        <p:spPr>
          <a:xfrm>
            <a:off x="6433288" y="2690600"/>
            <a:ext cx="556800" cy="4995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58"/>
          <p:cNvSpPr/>
          <p:nvPr/>
        </p:nvSpPr>
        <p:spPr>
          <a:xfrm>
            <a:off x="6460238" y="3362325"/>
            <a:ext cx="556800" cy="4995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24" name="Shape 424"/>
        <p:cNvGrpSpPr/>
        <p:nvPr/>
      </p:nvGrpSpPr>
      <p:grpSpPr>
        <a:xfrm>
          <a:off x="0" y="0"/>
          <a:ext cx="0" cy="0"/>
          <a:chOff x="0" y="0"/>
          <a:chExt cx="0" cy="0"/>
        </a:xfrm>
      </p:grpSpPr>
      <p:sp>
        <p:nvSpPr>
          <p:cNvPr id="425" name="Google Shape;425;p59"/>
          <p:cNvSpPr txBox="1"/>
          <p:nvPr>
            <p:ph type="ctrTitle"/>
          </p:nvPr>
        </p:nvSpPr>
        <p:spPr>
          <a:xfrm>
            <a:off x="1317650" y="476950"/>
            <a:ext cx="61092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 Choice Time</a:t>
            </a:r>
            <a:endParaRPr b="0" sz="3000">
              <a:solidFill>
                <a:schemeClr val="accent5"/>
              </a:solidFill>
              <a:latin typeface="Hepta Slab"/>
              <a:ea typeface="Hepta Slab"/>
              <a:cs typeface="Hepta Slab"/>
              <a:sym typeface="Hepta Slab"/>
            </a:endParaRPr>
          </a:p>
        </p:txBody>
      </p:sp>
      <p:sp>
        <p:nvSpPr>
          <p:cNvPr id="426" name="Google Shape;426;p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427" name="Google Shape;427;p59"/>
          <p:cNvSpPr txBox="1"/>
          <p:nvPr/>
        </p:nvSpPr>
        <p:spPr>
          <a:xfrm>
            <a:off x="681950" y="1259875"/>
            <a:ext cx="3190200" cy="32133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sz="1800">
              <a:solidFill>
                <a:schemeClr val="accent5"/>
              </a:solidFill>
            </a:endParaRPr>
          </a:p>
          <a:p>
            <a:pPr indent="0" lvl="0" marL="457200" rtl="0" algn="l">
              <a:spcBef>
                <a:spcPts val="0"/>
              </a:spcBef>
              <a:spcAft>
                <a:spcPts val="0"/>
              </a:spcAft>
              <a:buNone/>
            </a:pPr>
            <a:r>
              <a:t/>
            </a:r>
            <a:endParaRPr sz="1800">
              <a:solidFill>
                <a:schemeClr val="accent5"/>
              </a:solidFill>
            </a:endParaRPr>
          </a:p>
          <a:p>
            <a:pPr indent="0" lvl="0" marL="457200" rtl="0" algn="l">
              <a:spcBef>
                <a:spcPts val="0"/>
              </a:spcBef>
              <a:spcAft>
                <a:spcPts val="0"/>
              </a:spcAft>
              <a:buNone/>
            </a:pPr>
            <a:r>
              <a:t/>
            </a:r>
            <a:endParaRPr sz="1800">
              <a:solidFill>
                <a:schemeClr val="accent5"/>
              </a:solidFill>
            </a:endParaRPr>
          </a:p>
        </p:txBody>
      </p:sp>
      <p:sp>
        <p:nvSpPr>
          <p:cNvPr id="428" name="Google Shape;428;p59"/>
          <p:cNvSpPr txBox="1"/>
          <p:nvPr/>
        </p:nvSpPr>
        <p:spPr>
          <a:xfrm>
            <a:off x="5292750" y="2151000"/>
            <a:ext cx="29754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How did you and your partner work well together during centers today?</a:t>
            </a:r>
            <a:endParaRPr b="1" sz="2000">
              <a:solidFill>
                <a:schemeClr val="accent5"/>
              </a:solidFill>
              <a:latin typeface="Hepta Slab"/>
              <a:ea typeface="Hepta Slab"/>
              <a:cs typeface="Hepta Slab"/>
              <a:sym typeface="Hepta Slab"/>
            </a:endParaRPr>
          </a:p>
        </p:txBody>
      </p:sp>
      <p:pic>
        <p:nvPicPr>
          <p:cNvPr id="429" name="Google Shape;429;p59"/>
          <p:cNvPicPr preferRelativeResize="0"/>
          <p:nvPr/>
        </p:nvPicPr>
        <p:blipFill>
          <a:blip r:embed="rId3">
            <a:alphaModFix/>
          </a:blip>
          <a:stretch>
            <a:fillRect/>
          </a:stretch>
        </p:blipFill>
        <p:spPr>
          <a:xfrm>
            <a:off x="1167550" y="1108750"/>
            <a:ext cx="3756824" cy="33105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8"/>
                                        </p:tgtEl>
                                        <p:attrNameLst>
                                          <p:attrName>style.visibility</p:attrName>
                                        </p:attrNameLst>
                                      </p:cBhvr>
                                      <p:to>
                                        <p:strVal val="visible"/>
                                      </p:to>
                                    </p:set>
                                    <p:animEffect filter="fade" transition="in">
                                      <p:cBhvr>
                                        <p:cTn dur="1000"/>
                                        <p:tgtEl>
                                          <p:spTgt spid="4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33" name="Shape 433"/>
        <p:cNvGrpSpPr/>
        <p:nvPr/>
      </p:nvGrpSpPr>
      <p:grpSpPr>
        <a:xfrm>
          <a:off x="0" y="0"/>
          <a:ext cx="0" cy="0"/>
          <a:chOff x="0" y="0"/>
          <a:chExt cx="0" cy="0"/>
        </a:xfrm>
      </p:grpSpPr>
      <p:sp>
        <p:nvSpPr>
          <p:cNvPr id="434" name="Google Shape;434;p60"/>
          <p:cNvSpPr txBox="1"/>
          <p:nvPr>
            <p:ph type="ctrTitle"/>
          </p:nvPr>
        </p:nvSpPr>
        <p:spPr>
          <a:xfrm>
            <a:off x="1317650" y="-111175"/>
            <a:ext cx="6276300" cy="169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Today we added 1 or 2 more.  Let’s take a look at our mathematical community poster.</a:t>
            </a:r>
            <a:endParaRPr sz="18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sz="3000">
              <a:solidFill>
                <a:schemeClr val="accent4"/>
              </a:solidFill>
              <a:latin typeface="Hepta Slab"/>
              <a:ea typeface="Hepta Slab"/>
              <a:cs typeface="Hepta Slab"/>
              <a:sym typeface="Hepta Slab"/>
            </a:endParaRPr>
          </a:p>
        </p:txBody>
      </p:sp>
      <p:sp>
        <p:nvSpPr>
          <p:cNvPr id="435" name="Google Shape;435;p6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36" name="Google Shape;436;p60"/>
          <p:cNvSpPr/>
          <p:nvPr/>
        </p:nvSpPr>
        <p:spPr>
          <a:xfrm flipH="1">
            <a:off x="405612" y="1381025"/>
            <a:ext cx="1924963" cy="174851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60"/>
          <p:cNvSpPr txBox="1"/>
          <p:nvPr/>
        </p:nvSpPr>
        <p:spPr>
          <a:xfrm>
            <a:off x="635051" y="1524825"/>
            <a:ext cx="15633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Which of these did you do today? How did they help you?</a:t>
            </a:r>
            <a:endParaRPr b="1" sz="1500">
              <a:latin typeface="Quicksand"/>
              <a:ea typeface="Quicksand"/>
              <a:cs typeface="Quicksand"/>
              <a:sym typeface="Quicksand"/>
            </a:endParaRPr>
          </a:p>
        </p:txBody>
      </p:sp>
      <p:sp>
        <p:nvSpPr>
          <p:cNvPr id="438" name="Google Shape;438;p60"/>
          <p:cNvSpPr/>
          <p:nvPr/>
        </p:nvSpPr>
        <p:spPr>
          <a:xfrm>
            <a:off x="3651699" y="1242473"/>
            <a:ext cx="1974152" cy="157480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9" name="Google Shape;439;p60"/>
          <p:cNvPicPr preferRelativeResize="0"/>
          <p:nvPr/>
        </p:nvPicPr>
        <p:blipFill rotWithShape="1">
          <a:blip r:embed="rId3">
            <a:alphaModFix/>
          </a:blip>
          <a:srcRect b="0" l="0" r="2458" t="0"/>
          <a:stretch/>
        </p:blipFill>
        <p:spPr>
          <a:xfrm>
            <a:off x="2330575" y="2875075"/>
            <a:ext cx="2016175" cy="1828800"/>
          </a:xfrm>
          <a:prstGeom prst="rect">
            <a:avLst/>
          </a:prstGeom>
          <a:noFill/>
          <a:ln>
            <a:noFill/>
          </a:ln>
        </p:spPr>
      </p:pic>
      <p:sp>
        <p:nvSpPr>
          <p:cNvPr id="440" name="Google Shape;440;p60"/>
          <p:cNvSpPr txBox="1"/>
          <p:nvPr/>
        </p:nvSpPr>
        <p:spPr>
          <a:xfrm>
            <a:off x="4066475" y="1343675"/>
            <a:ext cx="14661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Quicksand"/>
                <a:ea typeface="Quicksand"/>
                <a:cs typeface="Quicksand"/>
                <a:sym typeface="Quicksand"/>
              </a:rPr>
              <a:t>Is there anything else we should add?</a:t>
            </a:r>
            <a:endParaRPr b="1" sz="1500">
              <a:latin typeface="Quicksand"/>
              <a:ea typeface="Quicksand"/>
              <a:cs typeface="Quicksand"/>
              <a:sym typeface="Quicksand"/>
            </a:endParaRPr>
          </a:p>
        </p:txBody>
      </p:sp>
      <p:pic>
        <p:nvPicPr>
          <p:cNvPr id="441" name="Google Shape;441;p60"/>
          <p:cNvPicPr preferRelativeResize="0"/>
          <p:nvPr/>
        </p:nvPicPr>
        <p:blipFill>
          <a:blip r:embed="rId4">
            <a:alphaModFix/>
          </a:blip>
          <a:stretch>
            <a:fillRect/>
          </a:stretch>
        </p:blipFill>
        <p:spPr>
          <a:xfrm>
            <a:off x="4643750" y="2817275"/>
            <a:ext cx="3967751" cy="17485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445" name="Shape 445"/>
        <p:cNvGrpSpPr/>
        <p:nvPr/>
      </p:nvGrpSpPr>
      <p:grpSpPr>
        <a:xfrm>
          <a:off x="0" y="0"/>
          <a:ext cx="0" cy="0"/>
          <a:chOff x="0" y="0"/>
          <a:chExt cx="0" cy="0"/>
        </a:xfrm>
      </p:grpSpPr>
      <p:sp>
        <p:nvSpPr>
          <p:cNvPr id="446" name="Google Shape;446;p61"/>
          <p:cNvSpPr txBox="1"/>
          <p:nvPr>
            <p:ph type="ctrTitle"/>
          </p:nvPr>
        </p:nvSpPr>
        <p:spPr>
          <a:xfrm>
            <a:off x="1421125" y="1275925"/>
            <a:ext cx="6399600" cy="15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More Work with 1 and 2</a:t>
            </a:r>
            <a:endParaRPr sz="4400">
              <a:solidFill>
                <a:srgbClr val="434343"/>
              </a:solidFill>
              <a:latin typeface="Hepta Slab"/>
              <a:ea typeface="Hepta Slab"/>
              <a:cs typeface="Hepta Slab"/>
              <a:sym typeface="Hepta Slab"/>
            </a:endParaRPr>
          </a:p>
        </p:txBody>
      </p:sp>
      <p:sp>
        <p:nvSpPr>
          <p:cNvPr id="447" name="Google Shape;447;p61"/>
          <p:cNvSpPr txBox="1"/>
          <p:nvPr/>
        </p:nvSpPr>
        <p:spPr>
          <a:xfrm>
            <a:off x="3487800" y="2906313"/>
            <a:ext cx="2168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Let’s subtract 1 or 2. </a:t>
            </a:r>
            <a:endParaRPr sz="1600">
              <a:latin typeface="Quicksand"/>
              <a:ea typeface="Quicksand"/>
              <a:cs typeface="Quicksand"/>
              <a:sym typeface="Quicksand"/>
            </a:endParaRPr>
          </a:p>
        </p:txBody>
      </p:sp>
      <p:sp>
        <p:nvSpPr>
          <p:cNvPr id="448" name="Google Shape;448;p61"/>
          <p:cNvSpPr/>
          <p:nvPr/>
        </p:nvSpPr>
        <p:spPr>
          <a:xfrm>
            <a:off x="3100627"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6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OA.C.5, OA.C.6</a:t>
            </a:r>
            <a:endParaRPr sz="1100">
              <a:latin typeface="Quicksand"/>
              <a:ea typeface="Quicksand"/>
              <a:cs typeface="Quicksand"/>
              <a:sym typeface="Quicksand"/>
            </a:endParaRPr>
          </a:p>
        </p:txBody>
      </p:sp>
      <p:sp>
        <p:nvSpPr>
          <p:cNvPr id="450" name="Google Shape;450;p61"/>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4" name="Shape 454"/>
        <p:cNvGrpSpPr/>
        <p:nvPr/>
      </p:nvGrpSpPr>
      <p:grpSpPr>
        <a:xfrm>
          <a:off x="0" y="0"/>
          <a:ext cx="0" cy="0"/>
          <a:chOff x="0" y="0"/>
          <a:chExt cx="0" cy="0"/>
        </a:xfrm>
      </p:grpSpPr>
      <p:sp>
        <p:nvSpPr>
          <p:cNvPr id="455" name="Google Shape;455;p62"/>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456" name="Google Shape;456;p6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57" name="Google Shape;457;p62"/>
          <p:cNvSpPr txBox="1"/>
          <p:nvPr/>
        </p:nvSpPr>
        <p:spPr>
          <a:xfrm>
            <a:off x="3398850" y="1294525"/>
            <a:ext cx="2346300" cy="7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6 + 1</a:t>
            </a:r>
            <a:endParaRPr sz="3800">
              <a:latin typeface="Hepta Slab"/>
              <a:ea typeface="Hepta Slab"/>
              <a:cs typeface="Hepta Slab"/>
              <a:sym typeface="Hepta Slab"/>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1" name="Shape 461"/>
        <p:cNvGrpSpPr/>
        <p:nvPr/>
      </p:nvGrpSpPr>
      <p:grpSpPr>
        <a:xfrm>
          <a:off x="0" y="0"/>
          <a:ext cx="0" cy="0"/>
          <a:chOff x="0" y="0"/>
          <a:chExt cx="0" cy="0"/>
        </a:xfrm>
      </p:grpSpPr>
      <p:sp>
        <p:nvSpPr>
          <p:cNvPr id="462" name="Google Shape;462;p63"/>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463" name="Google Shape;463;p6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64" name="Google Shape;464;p63"/>
          <p:cNvSpPr txBox="1"/>
          <p:nvPr/>
        </p:nvSpPr>
        <p:spPr>
          <a:xfrm>
            <a:off x="3398850" y="1294525"/>
            <a:ext cx="2346300" cy="7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6 + 2</a:t>
            </a:r>
            <a:endParaRPr sz="3800">
              <a:latin typeface="Hepta Slab"/>
              <a:ea typeface="Hepta Slab"/>
              <a:cs typeface="Hepta Slab"/>
              <a:sym typeface="Hepta Slab"/>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8" name="Shape 468"/>
        <p:cNvGrpSpPr/>
        <p:nvPr/>
      </p:nvGrpSpPr>
      <p:grpSpPr>
        <a:xfrm>
          <a:off x="0" y="0"/>
          <a:ext cx="0" cy="0"/>
          <a:chOff x="0" y="0"/>
          <a:chExt cx="0" cy="0"/>
        </a:xfrm>
      </p:grpSpPr>
      <p:sp>
        <p:nvSpPr>
          <p:cNvPr id="469" name="Google Shape;469;p64"/>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470" name="Google Shape;470;p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71" name="Google Shape;471;p64"/>
          <p:cNvSpPr txBox="1"/>
          <p:nvPr/>
        </p:nvSpPr>
        <p:spPr>
          <a:xfrm>
            <a:off x="3398850" y="1294525"/>
            <a:ext cx="2346300" cy="7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8</a:t>
            </a:r>
            <a:r>
              <a:rPr lang="en" sz="3800">
                <a:latin typeface="Hepta Slab"/>
                <a:ea typeface="Hepta Slab"/>
                <a:cs typeface="Hepta Slab"/>
                <a:sym typeface="Hepta Slab"/>
              </a:rPr>
              <a:t> + 1</a:t>
            </a:r>
            <a:endParaRPr sz="3800">
              <a:latin typeface="Hepta Slab"/>
              <a:ea typeface="Hepta Slab"/>
              <a:cs typeface="Hepta Slab"/>
              <a:sym typeface="Hepta Slab"/>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75" name="Shape 475"/>
        <p:cNvGrpSpPr/>
        <p:nvPr/>
      </p:nvGrpSpPr>
      <p:grpSpPr>
        <a:xfrm>
          <a:off x="0" y="0"/>
          <a:ext cx="0" cy="0"/>
          <a:chOff x="0" y="0"/>
          <a:chExt cx="0" cy="0"/>
        </a:xfrm>
      </p:grpSpPr>
      <p:sp>
        <p:nvSpPr>
          <p:cNvPr id="476" name="Google Shape;476;p65"/>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477" name="Google Shape;477;p6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78" name="Google Shape;478;p65"/>
          <p:cNvSpPr txBox="1"/>
          <p:nvPr/>
        </p:nvSpPr>
        <p:spPr>
          <a:xfrm>
            <a:off x="3398850" y="1294525"/>
            <a:ext cx="2346300" cy="7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8</a:t>
            </a:r>
            <a:r>
              <a:rPr lang="en" sz="3800">
                <a:latin typeface="Hepta Slab"/>
                <a:ea typeface="Hepta Slab"/>
                <a:cs typeface="Hepta Slab"/>
                <a:sym typeface="Hepta Slab"/>
              </a:rPr>
              <a:t> + 2</a:t>
            </a:r>
            <a:endParaRPr sz="3800">
              <a:latin typeface="Hepta Slab"/>
              <a:ea typeface="Hepta Slab"/>
              <a:cs typeface="Hepta Slab"/>
              <a:sym typeface="Hepta Slab"/>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82" name="Shape 482"/>
        <p:cNvGrpSpPr/>
        <p:nvPr/>
      </p:nvGrpSpPr>
      <p:grpSpPr>
        <a:xfrm>
          <a:off x="0" y="0"/>
          <a:ext cx="0" cy="0"/>
          <a:chOff x="0" y="0"/>
          <a:chExt cx="0" cy="0"/>
        </a:xfrm>
      </p:grpSpPr>
      <p:sp>
        <p:nvSpPr>
          <p:cNvPr id="483" name="Google Shape;483;p66"/>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484" name="Google Shape;484;p66"/>
          <p:cNvSpPr txBox="1"/>
          <p:nvPr/>
        </p:nvSpPr>
        <p:spPr>
          <a:xfrm>
            <a:off x="7727200" y="212250"/>
            <a:ext cx="1294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sp>
        <p:nvSpPr>
          <p:cNvPr id="485" name="Google Shape;485;p66"/>
          <p:cNvSpPr txBox="1"/>
          <p:nvPr/>
        </p:nvSpPr>
        <p:spPr>
          <a:xfrm>
            <a:off x="3398850" y="1294525"/>
            <a:ext cx="2346300" cy="7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8 + 1</a:t>
            </a:r>
            <a:endParaRPr sz="3800">
              <a:latin typeface="Hepta Slab"/>
              <a:ea typeface="Hepta Slab"/>
              <a:cs typeface="Hepta Slab"/>
              <a:sym typeface="Hepta Slab"/>
            </a:endParaRPr>
          </a:p>
          <a:p>
            <a:pPr indent="0" lvl="0" marL="0" rtl="0" algn="ctr">
              <a:spcBef>
                <a:spcPts val="0"/>
              </a:spcBef>
              <a:spcAft>
                <a:spcPts val="0"/>
              </a:spcAft>
              <a:buNone/>
            </a:pPr>
            <a:r>
              <a:t/>
            </a:r>
            <a:endParaRPr sz="3800">
              <a:latin typeface="Hepta Slab"/>
              <a:ea typeface="Hepta Slab"/>
              <a:cs typeface="Hepta Slab"/>
              <a:sym typeface="Hepta Slab"/>
            </a:endParaRPr>
          </a:p>
          <a:p>
            <a:pPr indent="0" lvl="0" marL="0" rtl="0" algn="ctr">
              <a:spcBef>
                <a:spcPts val="0"/>
              </a:spcBef>
              <a:spcAft>
                <a:spcPts val="0"/>
              </a:spcAft>
              <a:buNone/>
            </a:pPr>
            <a:r>
              <a:rPr lang="en" sz="3800">
                <a:latin typeface="Hepta Slab"/>
                <a:ea typeface="Hepta Slab"/>
                <a:cs typeface="Hepta Slab"/>
                <a:sym typeface="Hepta Slab"/>
              </a:rPr>
              <a:t>8 + 2</a:t>
            </a:r>
            <a:endParaRPr sz="3800">
              <a:latin typeface="Hepta Slab"/>
              <a:ea typeface="Hepta Slab"/>
              <a:cs typeface="Hepta Slab"/>
              <a:sym typeface="Hepta Slab"/>
            </a:endParaRPr>
          </a:p>
        </p:txBody>
      </p:sp>
      <p:sp>
        <p:nvSpPr>
          <p:cNvPr id="486" name="Google Shape;486;p66"/>
          <p:cNvSpPr txBox="1"/>
          <p:nvPr/>
        </p:nvSpPr>
        <p:spPr>
          <a:xfrm>
            <a:off x="559225" y="3368700"/>
            <a:ext cx="8207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are problems 3 and 4 the same? How are they different?</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1000"/>
                                        <p:tgtEl>
                                          <p:spTgt spid="4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0" name="Shape 490"/>
        <p:cNvGrpSpPr/>
        <p:nvPr/>
      </p:nvGrpSpPr>
      <p:grpSpPr>
        <a:xfrm>
          <a:off x="0" y="0"/>
          <a:ext cx="0" cy="0"/>
          <a:chOff x="0" y="0"/>
          <a:chExt cx="0" cy="0"/>
        </a:xfrm>
      </p:grpSpPr>
      <p:sp>
        <p:nvSpPr>
          <p:cNvPr id="491" name="Google Shape;491;p67"/>
          <p:cNvSpPr txBox="1"/>
          <p:nvPr>
            <p:ph type="ctrTitle"/>
          </p:nvPr>
        </p:nvSpPr>
        <p:spPr>
          <a:xfrm>
            <a:off x="561150" y="662850"/>
            <a:ext cx="7094700" cy="118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Introduce 5 in a Row: Addition and Subtraction; Subtract 1 or 2</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492" name="Google Shape;492;p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493" name="Google Shape;493;p67"/>
          <p:cNvPicPr preferRelativeResize="0"/>
          <p:nvPr/>
        </p:nvPicPr>
        <p:blipFill>
          <a:blip r:embed="rId3">
            <a:alphaModFix/>
          </a:blip>
          <a:stretch>
            <a:fillRect/>
          </a:stretch>
        </p:blipFill>
        <p:spPr>
          <a:xfrm>
            <a:off x="4271525" y="1222000"/>
            <a:ext cx="3496550" cy="3477925"/>
          </a:xfrm>
          <a:prstGeom prst="rect">
            <a:avLst/>
          </a:prstGeom>
          <a:noFill/>
          <a:ln>
            <a:noFill/>
          </a:ln>
        </p:spPr>
      </p:pic>
      <p:sp>
        <p:nvSpPr>
          <p:cNvPr id="494" name="Google Shape;494;p67"/>
          <p:cNvSpPr txBox="1"/>
          <p:nvPr/>
        </p:nvSpPr>
        <p:spPr>
          <a:xfrm>
            <a:off x="807275" y="1739525"/>
            <a:ext cx="3246300" cy="104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1300">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lang="en" sz="1300">
                <a:solidFill>
                  <a:schemeClr val="dk1"/>
                </a:solidFill>
                <a:latin typeface="Hepta Slab"/>
                <a:ea typeface="Hepta Slab"/>
                <a:cs typeface="Hepta Slab"/>
                <a:sym typeface="Hepta Slab"/>
              </a:rPr>
              <a:t>We are going to learn a new way to play 5 in a Row.  </a:t>
            </a:r>
            <a:endParaRPr sz="1300">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sz="1300">
              <a:solidFill>
                <a:schemeClr val="dk1"/>
              </a:solidFill>
              <a:latin typeface="Hepta Slab"/>
              <a:ea typeface="Hepta Slab"/>
              <a:cs typeface="Hepta Slab"/>
              <a:sym typeface="Hepta Slab"/>
            </a:endParaRPr>
          </a:p>
        </p:txBody>
      </p:sp>
      <p:sp>
        <p:nvSpPr>
          <p:cNvPr id="495" name="Google Shape;495;p67"/>
          <p:cNvSpPr/>
          <p:nvPr/>
        </p:nvSpPr>
        <p:spPr>
          <a:xfrm>
            <a:off x="7986025" y="1682575"/>
            <a:ext cx="556800" cy="499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67"/>
          <p:cNvSpPr/>
          <p:nvPr/>
        </p:nvSpPr>
        <p:spPr>
          <a:xfrm>
            <a:off x="7986025" y="2285225"/>
            <a:ext cx="556800" cy="4995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0" name="Shape 500"/>
        <p:cNvGrpSpPr/>
        <p:nvPr/>
      </p:nvGrpSpPr>
      <p:grpSpPr>
        <a:xfrm>
          <a:off x="0" y="0"/>
          <a:ext cx="0" cy="0"/>
          <a:chOff x="0" y="0"/>
          <a:chExt cx="0" cy="0"/>
        </a:xfrm>
      </p:grpSpPr>
      <p:sp>
        <p:nvSpPr>
          <p:cNvPr id="501" name="Google Shape;501;p68"/>
          <p:cNvSpPr txBox="1"/>
          <p:nvPr>
            <p:ph type="ctrTitle"/>
          </p:nvPr>
        </p:nvSpPr>
        <p:spPr>
          <a:xfrm>
            <a:off x="561150" y="662850"/>
            <a:ext cx="7094700" cy="118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Introduce 5 in a Row: Addition and Subtraction; Subtract 1 or 2</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502" name="Google Shape;502;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03" name="Google Shape;503;p68"/>
          <p:cNvPicPr preferRelativeResize="0"/>
          <p:nvPr/>
        </p:nvPicPr>
        <p:blipFill>
          <a:blip r:embed="rId3">
            <a:alphaModFix/>
          </a:blip>
          <a:stretch>
            <a:fillRect/>
          </a:stretch>
        </p:blipFill>
        <p:spPr>
          <a:xfrm>
            <a:off x="4271525" y="1222000"/>
            <a:ext cx="3496550" cy="3477925"/>
          </a:xfrm>
          <a:prstGeom prst="rect">
            <a:avLst/>
          </a:prstGeom>
          <a:noFill/>
          <a:ln>
            <a:noFill/>
          </a:ln>
        </p:spPr>
      </p:pic>
      <p:sp>
        <p:nvSpPr>
          <p:cNvPr id="504" name="Google Shape;504;p68"/>
          <p:cNvSpPr txBox="1"/>
          <p:nvPr/>
        </p:nvSpPr>
        <p:spPr>
          <a:xfrm>
            <a:off x="859550" y="1334350"/>
            <a:ext cx="3246300" cy="3026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1300">
              <a:solidFill>
                <a:schemeClr val="dk1"/>
              </a:solidFill>
              <a:latin typeface="Hepta Slab"/>
              <a:ea typeface="Hepta Slab"/>
              <a:cs typeface="Hepta Slab"/>
              <a:sym typeface="Hepta Slab"/>
            </a:endParaRPr>
          </a:p>
          <a:p>
            <a:pPr indent="0" lvl="0" marL="0" rtl="0" algn="ctr">
              <a:spcBef>
                <a:spcPts val="0"/>
              </a:spcBef>
              <a:spcAft>
                <a:spcPts val="0"/>
              </a:spcAft>
              <a:buNone/>
            </a:pPr>
            <a:r>
              <a:rPr lang="en" sz="1300">
                <a:solidFill>
                  <a:schemeClr val="dk1"/>
                </a:solidFill>
                <a:latin typeface="Hepta Slab"/>
                <a:ea typeface="Hepta Slab"/>
                <a:cs typeface="Hepta Slab"/>
                <a:sym typeface="Hepta Slab"/>
              </a:rPr>
              <a:t>Now I’m going to flip over a card and decide if I want to subtract 1 or 2 to the number.</a:t>
            </a:r>
            <a:endParaRPr sz="13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sz="1300">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lang="en" sz="1300">
                <a:solidFill>
                  <a:schemeClr val="dk1"/>
                </a:solidFill>
                <a:latin typeface="Hepta Slab"/>
                <a:ea typeface="Hepta Slab"/>
                <a:cs typeface="Hepta Slab"/>
                <a:sym typeface="Hepta Slab"/>
              </a:rPr>
              <a:t>I got a _____ and I’m going to choose to subtract 1 to my number. What is the difference?</a:t>
            </a:r>
            <a:endParaRPr sz="1300">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t/>
            </a:r>
            <a:endParaRPr sz="1300">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lang="en" sz="1300">
                <a:solidFill>
                  <a:schemeClr val="dk1"/>
                </a:solidFill>
                <a:latin typeface="Hepta Slab"/>
                <a:ea typeface="Hepta Slab"/>
                <a:cs typeface="Hepta Slab"/>
                <a:sym typeface="Hepta Slab"/>
              </a:rPr>
              <a:t>Now I put a counter on the difference on the game board. Then it is my partner’s turn.</a:t>
            </a:r>
            <a:endParaRPr sz="1300">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sz="1300">
              <a:solidFill>
                <a:schemeClr val="dk1"/>
              </a:solidFill>
              <a:latin typeface="Hepta Slab"/>
              <a:ea typeface="Hepta Slab"/>
              <a:cs typeface="Hepta Slab"/>
              <a:sym typeface="Hepta Slab"/>
            </a:endParaRPr>
          </a:p>
        </p:txBody>
      </p:sp>
      <p:sp>
        <p:nvSpPr>
          <p:cNvPr id="505" name="Google Shape;505;p68"/>
          <p:cNvSpPr/>
          <p:nvPr/>
        </p:nvSpPr>
        <p:spPr>
          <a:xfrm>
            <a:off x="7986025" y="1682575"/>
            <a:ext cx="556800" cy="499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68"/>
          <p:cNvSpPr/>
          <p:nvPr/>
        </p:nvSpPr>
        <p:spPr>
          <a:xfrm>
            <a:off x="7986025" y="2285225"/>
            <a:ext cx="556800" cy="4995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10" name="Shape 510"/>
        <p:cNvGrpSpPr/>
        <p:nvPr/>
      </p:nvGrpSpPr>
      <p:grpSpPr>
        <a:xfrm>
          <a:off x="0" y="0"/>
          <a:ext cx="0" cy="0"/>
          <a:chOff x="0" y="0"/>
          <a:chExt cx="0" cy="0"/>
        </a:xfrm>
      </p:grpSpPr>
      <p:sp>
        <p:nvSpPr>
          <p:cNvPr id="511" name="Google Shape;511;p69"/>
          <p:cNvSpPr txBox="1"/>
          <p:nvPr>
            <p:ph type="ctrTitle"/>
          </p:nvPr>
        </p:nvSpPr>
        <p:spPr>
          <a:xfrm>
            <a:off x="561150" y="662850"/>
            <a:ext cx="7094700" cy="118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Introduce 5 in a Row: Addition and Subtraction; Subtract 1 or 2</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512" name="Google Shape;512;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13" name="Google Shape;513;p69"/>
          <p:cNvPicPr preferRelativeResize="0"/>
          <p:nvPr/>
        </p:nvPicPr>
        <p:blipFill>
          <a:blip r:embed="rId3">
            <a:alphaModFix/>
          </a:blip>
          <a:stretch>
            <a:fillRect/>
          </a:stretch>
        </p:blipFill>
        <p:spPr>
          <a:xfrm>
            <a:off x="4271525" y="1222000"/>
            <a:ext cx="3496550" cy="3477925"/>
          </a:xfrm>
          <a:prstGeom prst="rect">
            <a:avLst/>
          </a:prstGeom>
          <a:noFill/>
          <a:ln>
            <a:noFill/>
          </a:ln>
        </p:spPr>
      </p:pic>
      <p:sp>
        <p:nvSpPr>
          <p:cNvPr id="514" name="Google Shape;514;p69"/>
          <p:cNvSpPr txBox="1"/>
          <p:nvPr/>
        </p:nvSpPr>
        <p:spPr>
          <a:xfrm>
            <a:off x="859525" y="2112050"/>
            <a:ext cx="3246300" cy="1128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I have the number 8 and I want to subtract 2. How can I do it?</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sz="1300">
              <a:solidFill>
                <a:schemeClr val="dk1"/>
              </a:solidFill>
              <a:latin typeface="Hepta Slab"/>
              <a:ea typeface="Hepta Slab"/>
              <a:cs typeface="Hepta Slab"/>
              <a:sym typeface="Hepta Slab"/>
            </a:endParaRPr>
          </a:p>
        </p:txBody>
      </p:sp>
      <p:sp>
        <p:nvSpPr>
          <p:cNvPr id="515" name="Google Shape;515;p69"/>
          <p:cNvSpPr/>
          <p:nvPr/>
        </p:nvSpPr>
        <p:spPr>
          <a:xfrm>
            <a:off x="8040725" y="1612550"/>
            <a:ext cx="556800" cy="499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69"/>
          <p:cNvSpPr/>
          <p:nvPr/>
        </p:nvSpPr>
        <p:spPr>
          <a:xfrm>
            <a:off x="7986025" y="2285225"/>
            <a:ext cx="556800" cy="4995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0" name="Shape 520"/>
        <p:cNvGrpSpPr/>
        <p:nvPr/>
      </p:nvGrpSpPr>
      <p:grpSpPr>
        <a:xfrm>
          <a:off x="0" y="0"/>
          <a:ext cx="0" cy="0"/>
          <a:chOff x="0" y="0"/>
          <a:chExt cx="0" cy="0"/>
        </a:xfrm>
      </p:grpSpPr>
      <p:sp>
        <p:nvSpPr>
          <p:cNvPr id="521" name="Google Shape;521;p70"/>
          <p:cNvSpPr txBox="1"/>
          <p:nvPr>
            <p:ph type="ctrTitle"/>
          </p:nvPr>
        </p:nvSpPr>
        <p:spPr>
          <a:xfrm>
            <a:off x="1317650" y="476950"/>
            <a:ext cx="61092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 Choice Time</a:t>
            </a:r>
            <a:endParaRPr b="0" sz="3000">
              <a:solidFill>
                <a:schemeClr val="accent5"/>
              </a:solidFill>
              <a:latin typeface="Hepta Slab"/>
              <a:ea typeface="Hepta Slab"/>
              <a:cs typeface="Hepta Slab"/>
              <a:sym typeface="Hepta Slab"/>
            </a:endParaRPr>
          </a:p>
        </p:txBody>
      </p:sp>
      <p:sp>
        <p:nvSpPr>
          <p:cNvPr id="522" name="Google Shape;522;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523" name="Google Shape;523;p70"/>
          <p:cNvSpPr txBox="1"/>
          <p:nvPr/>
        </p:nvSpPr>
        <p:spPr>
          <a:xfrm>
            <a:off x="2884550" y="3580750"/>
            <a:ext cx="29754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What was your favorite part of center time today? Why was it your favorite?</a:t>
            </a:r>
            <a:endParaRPr b="1" sz="2000">
              <a:solidFill>
                <a:schemeClr val="accent5"/>
              </a:solidFill>
              <a:latin typeface="Hepta Slab"/>
              <a:ea typeface="Hepta Slab"/>
              <a:cs typeface="Hepta Slab"/>
              <a:sym typeface="Hepta Slab"/>
            </a:endParaRPr>
          </a:p>
        </p:txBody>
      </p:sp>
      <p:pic>
        <p:nvPicPr>
          <p:cNvPr id="524" name="Google Shape;524;p70"/>
          <p:cNvPicPr preferRelativeResize="0"/>
          <p:nvPr/>
        </p:nvPicPr>
        <p:blipFill rotWithShape="1">
          <a:blip r:embed="rId3">
            <a:alphaModFix/>
          </a:blip>
          <a:srcRect b="0" l="0" r="0" t="50678"/>
          <a:stretch/>
        </p:blipFill>
        <p:spPr>
          <a:xfrm>
            <a:off x="2623538" y="1411625"/>
            <a:ext cx="3756824" cy="16327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3"/>
                                        </p:tgtEl>
                                        <p:attrNameLst>
                                          <p:attrName>style.visibility</p:attrName>
                                        </p:attrNameLst>
                                      </p:cBhvr>
                                      <p:to>
                                        <p:strVal val="visible"/>
                                      </p:to>
                                    </p:set>
                                    <p:animEffect filter="fade" transition="in">
                                      <p:cBhvr>
                                        <p:cTn dur="1000"/>
                                        <p:tgtEl>
                                          <p:spTgt spid="5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8" name="Shape 528"/>
        <p:cNvGrpSpPr/>
        <p:nvPr/>
      </p:nvGrpSpPr>
      <p:grpSpPr>
        <a:xfrm>
          <a:off x="0" y="0"/>
          <a:ext cx="0" cy="0"/>
          <a:chOff x="0" y="0"/>
          <a:chExt cx="0" cy="0"/>
        </a:xfrm>
      </p:grpSpPr>
      <p:sp>
        <p:nvSpPr>
          <p:cNvPr id="529" name="Google Shape;529;p71"/>
          <p:cNvSpPr txBox="1"/>
          <p:nvPr>
            <p:ph type="ctrTitle"/>
          </p:nvPr>
        </p:nvSpPr>
        <p:spPr>
          <a:xfrm>
            <a:off x="1317650" y="-111175"/>
            <a:ext cx="6276300" cy="169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Today we subtracted 1 or 2.  Let’s take a look at our mathematical community poster.</a:t>
            </a:r>
            <a:endParaRPr sz="18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sz="3000">
              <a:solidFill>
                <a:schemeClr val="accent4"/>
              </a:solidFill>
              <a:latin typeface="Hepta Slab"/>
              <a:ea typeface="Hepta Slab"/>
              <a:cs typeface="Hepta Slab"/>
              <a:sym typeface="Hepta Slab"/>
            </a:endParaRPr>
          </a:p>
        </p:txBody>
      </p:sp>
      <p:sp>
        <p:nvSpPr>
          <p:cNvPr id="530" name="Google Shape;530;p7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531" name="Google Shape;531;p71"/>
          <p:cNvPicPr preferRelativeResize="0"/>
          <p:nvPr/>
        </p:nvPicPr>
        <p:blipFill>
          <a:blip r:embed="rId3">
            <a:alphaModFix/>
          </a:blip>
          <a:stretch>
            <a:fillRect/>
          </a:stretch>
        </p:blipFill>
        <p:spPr>
          <a:xfrm>
            <a:off x="515847" y="1118225"/>
            <a:ext cx="8112300" cy="35749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535" name="Shape 535"/>
        <p:cNvGrpSpPr/>
        <p:nvPr/>
      </p:nvGrpSpPr>
      <p:grpSpPr>
        <a:xfrm>
          <a:off x="0" y="0"/>
          <a:ext cx="0" cy="0"/>
          <a:chOff x="0" y="0"/>
          <a:chExt cx="0" cy="0"/>
        </a:xfrm>
      </p:grpSpPr>
      <p:sp>
        <p:nvSpPr>
          <p:cNvPr id="536" name="Google Shape;536;p72"/>
          <p:cNvSpPr txBox="1"/>
          <p:nvPr>
            <p:ph type="ctrTitle"/>
          </p:nvPr>
        </p:nvSpPr>
        <p:spPr>
          <a:xfrm>
            <a:off x="1282975" y="1634250"/>
            <a:ext cx="6420300" cy="172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Explore Addition and Subtraction</a:t>
            </a:r>
            <a:endParaRPr sz="4400">
              <a:solidFill>
                <a:srgbClr val="434343"/>
              </a:solidFill>
              <a:latin typeface="Hepta Slab"/>
              <a:ea typeface="Hepta Slab"/>
              <a:cs typeface="Hepta Slab"/>
              <a:sym typeface="Hepta Slab"/>
            </a:endParaRPr>
          </a:p>
        </p:txBody>
      </p:sp>
      <p:sp>
        <p:nvSpPr>
          <p:cNvPr id="537" name="Google Shape;537;p72"/>
          <p:cNvSpPr txBox="1"/>
          <p:nvPr/>
        </p:nvSpPr>
        <p:spPr>
          <a:xfrm flipH="1">
            <a:off x="2608275" y="3525074"/>
            <a:ext cx="4253400" cy="51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and subtract.</a:t>
            </a:r>
            <a:endParaRPr>
              <a:latin typeface="Quicksand"/>
              <a:ea typeface="Quicksand"/>
              <a:cs typeface="Quicksand"/>
              <a:sym typeface="Quicksand"/>
            </a:endParaRPr>
          </a:p>
        </p:txBody>
      </p:sp>
      <p:sp>
        <p:nvSpPr>
          <p:cNvPr id="538" name="Google Shape;538;p72"/>
          <p:cNvSpPr/>
          <p:nvPr/>
        </p:nvSpPr>
        <p:spPr>
          <a:xfrm>
            <a:off x="2062677" y="35250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7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OA.C.5, OA.C.6</a:t>
            </a:r>
            <a:endParaRPr sz="1100">
              <a:latin typeface="Quicksand"/>
              <a:ea typeface="Quicksand"/>
              <a:cs typeface="Quicksand"/>
              <a:sym typeface="Quicksand"/>
            </a:endParaRPr>
          </a:p>
        </p:txBody>
      </p:sp>
      <p:sp>
        <p:nvSpPr>
          <p:cNvPr id="540" name="Google Shape;540;p72"/>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4" name="Shape 544"/>
        <p:cNvGrpSpPr/>
        <p:nvPr/>
      </p:nvGrpSpPr>
      <p:grpSpPr>
        <a:xfrm>
          <a:off x="0" y="0"/>
          <a:ext cx="0" cy="0"/>
          <a:chOff x="0" y="0"/>
          <a:chExt cx="0" cy="0"/>
        </a:xfrm>
      </p:grpSpPr>
      <p:sp>
        <p:nvSpPr>
          <p:cNvPr id="545" name="Google Shape;545;p73"/>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546" name="Google Shape;546;p7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47" name="Google Shape;547;p73"/>
          <p:cNvSpPr txBox="1"/>
          <p:nvPr/>
        </p:nvSpPr>
        <p:spPr>
          <a:xfrm>
            <a:off x="3398850" y="1294525"/>
            <a:ext cx="2346300" cy="7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6 - 1</a:t>
            </a:r>
            <a:endParaRPr sz="3800">
              <a:latin typeface="Hepta Slab"/>
              <a:ea typeface="Hepta Slab"/>
              <a:cs typeface="Hepta Slab"/>
              <a:sym typeface="Hepta Slab"/>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51" name="Shape 551"/>
        <p:cNvGrpSpPr/>
        <p:nvPr/>
      </p:nvGrpSpPr>
      <p:grpSpPr>
        <a:xfrm>
          <a:off x="0" y="0"/>
          <a:ext cx="0" cy="0"/>
          <a:chOff x="0" y="0"/>
          <a:chExt cx="0" cy="0"/>
        </a:xfrm>
      </p:grpSpPr>
      <p:sp>
        <p:nvSpPr>
          <p:cNvPr id="552" name="Google Shape;552;p74"/>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553" name="Google Shape;553;p7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54" name="Google Shape;554;p74"/>
          <p:cNvSpPr txBox="1"/>
          <p:nvPr/>
        </p:nvSpPr>
        <p:spPr>
          <a:xfrm>
            <a:off x="3398850" y="1294525"/>
            <a:ext cx="2346300" cy="7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6 - 2</a:t>
            </a:r>
            <a:endParaRPr sz="3800">
              <a:latin typeface="Hepta Slab"/>
              <a:ea typeface="Hepta Slab"/>
              <a:cs typeface="Hepta Slab"/>
              <a:sym typeface="Hepta Slab"/>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58" name="Shape 558"/>
        <p:cNvGrpSpPr/>
        <p:nvPr/>
      </p:nvGrpSpPr>
      <p:grpSpPr>
        <a:xfrm>
          <a:off x="0" y="0"/>
          <a:ext cx="0" cy="0"/>
          <a:chOff x="0" y="0"/>
          <a:chExt cx="0" cy="0"/>
        </a:xfrm>
      </p:grpSpPr>
      <p:sp>
        <p:nvSpPr>
          <p:cNvPr id="559" name="Google Shape;559;p75"/>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560" name="Google Shape;560;p7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61" name="Google Shape;561;p75"/>
          <p:cNvSpPr txBox="1"/>
          <p:nvPr/>
        </p:nvSpPr>
        <p:spPr>
          <a:xfrm>
            <a:off x="3398850" y="1294525"/>
            <a:ext cx="2346300" cy="7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8 -</a:t>
            </a:r>
            <a:r>
              <a:rPr lang="en" sz="3800">
                <a:latin typeface="Hepta Slab"/>
                <a:ea typeface="Hepta Slab"/>
                <a:cs typeface="Hepta Slab"/>
                <a:sym typeface="Hepta Slab"/>
              </a:rPr>
              <a:t> 1</a:t>
            </a:r>
            <a:endParaRPr sz="3800">
              <a:latin typeface="Hepta Slab"/>
              <a:ea typeface="Hepta Slab"/>
              <a:cs typeface="Hepta Slab"/>
              <a:sym typeface="Hepta Slab"/>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65" name="Shape 565"/>
        <p:cNvGrpSpPr/>
        <p:nvPr/>
      </p:nvGrpSpPr>
      <p:grpSpPr>
        <a:xfrm>
          <a:off x="0" y="0"/>
          <a:ext cx="0" cy="0"/>
          <a:chOff x="0" y="0"/>
          <a:chExt cx="0" cy="0"/>
        </a:xfrm>
      </p:grpSpPr>
      <p:sp>
        <p:nvSpPr>
          <p:cNvPr id="566" name="Google Shape;566;p76"/>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567" name="Google Shape;567;p7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68" name="Google Shape;568;p76"/>
          <p:cNvSpPr txBox="1"/>
          <p:nvPr/>
        </p:nvSpPr>
        <p:spPr>
          <a:xfrm>
            <a:off x="3398850" y="1294525"/>
            <a:ext cx="2346300" cy="7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8 -</a:t>
            </a:r>
            <a:r>
              <a:rPr lang="en" sz="3800">
                <a:latin typeface="Hepta Slab"/>
                <a:ea typeface="Hepta Slab"/>
                <a:cs typeface="Hepta Slab"/>
                <a:sym typeface="Hepta Slab"/>
              </a:rPr>
              <a:t> 2</a:t>
            </a:r>
            <a:endParaRPr sz="3800">
              <a:latin typeface="Hepta Slab"/>
              <a:ea typeface="Hepta Slab"/>
              <a:cs typeface="Hepta Slab"/>
              <a:sym typeface="Hepta Slab"/>
            </a:endParaRPr>
          </a:p>
        </p:txBody>
      </p:sp>
      <p:sp>
        <p:nvSpPr>
          <p:cNvPr id="569" name="Google Shape;569;p76"/>
          <p:cNvSpPr txBox="1"/>
          <p:nvPr/>
        </p:nvSpPr>
        <p:spPr>
          <a:xfrm>
            <a:off x="468450" y="4289575"/>
            <a:ext cx="8207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are problems 3 and 4 the same? How are they different?</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9"/>
                                        </p:tgtEl>
                                        <p:attrNameLst>
                                          <p:attrName>style.visibility</p:attrName>
                                        </p:attrNameLst>
                                      </p:cBhvr>
                                      <p:to>
                                        <p:strVal val="visible"/>
                                      </p:to>
                                    </p:set>
                                    <p:animEffect filter="fade" transition="in">
                                      <p:cBhvr>
                                        <p:cTn dur="1000"/>
                                        <p:tgtEl>
                                          <p:spTgt spid="5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73" name="Shape 573"/>
        <p:cNvGrpSpPr/>
        <p:nvPr/>
      </p:nvGrpSpPr>
      <p:grpSpPr>
        <a:xfrm>
          <a:off x="0" y="0"/>
          <a:ext cx="0" cy="0"/>
          <a:chOff x="0" y="0"/>
          <a:chExt cx="0" cy="0"/>
        </a:xfrm>
      </p:grpSpPr>
      <p:sp>
        <p:nvSpPr>
          <p:cNvPr id="574" name="Google Shape;574;p77"/>
          <p:cNvSpPr txBox="1"/>
          <p:nvPr>
            <p:ph type="ctrTitle"/>
          </p:nvPr>
        </p:nvSpPr>
        <p:spPr>
          <a:xfrm>
            <a:off x="428175" y="167575"/>
            <a:ext cx="75168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Introduce Check It Off; Subtract within 10</a:t>
            </a:r>
            <a:endParaRPr b="0" sz="2500">
              <a:solidFill>
                <a:schemeClr val="accent5"/>
              </a:solidFill>
              <a:latin typeface="Hepta Slab"/>
              <a:ea typeface="Hepta Slab"/>
              <a:cs typeface="Hepta Slab"/>
              <a:sym typeface="Hepta Slab"/>
            </a:endParaRPr>
          </a:p>
        </p:txBody>
      </p:sp>
      <p:sp>
        <p:nvSpPr>
          <p:cNvPr id="575" name="Google Shape;575;p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76" name="Google Shape;576;p77"/>
          <p:cNvPicPr preferRelativeResize="0"/>
          <p:nvPr/>
        </p:nvPicPr>
        <p:blipFill>
          <a:blip r:embed="rId3">
            <a:alphaModFix/>
          </a:blip>
          <a:stretch>
            <a:fillRect/>
          </a:stretch>
        </p:blipFill>
        <p:spPr>
          <a:xfrm>
            <a:off x="4363950" y="1108750"/>
            <a:ext cx="3754350" cy="3611675"/>
          </a:xfrm>
          <a:prstGeom prst="rect">
            <a:avLst/>
          </a:prstGeom>
          <a:noFill/>
          <a:ln>
            <a:noFill/>
          </a:ln>
        </p:spPr>
      </p:pic>
      <p:sp>
        <p:nvSpPr>
          <p:cNvPr id="577" name="Google Shape;577;p77"/>
          <p:cNvSpPr txBox="1"/>
          <p:nvPr/>
        </p:nvSpPr>
        <p:spPr>
          <a:xfrm>
            <a:off x="490550" y="803950"/>
            <a:ext cx="3754200" cy="4208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dk1"/>
                </a:solidFill>
                <a:latin typeface="Hepta Slab"/>
                <a:ea typeface="Hepta Slab"/>
                <a:cs typeface="Hepta Slab"/>
                <a:sym typeface="Hepta Slab"/>
              </a:rPr>
              <a:t>We are going to learn a new way to play Check it Off. This time, instead of adding to find each number on the recording sheet, you will subtract.</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lang="en" sz="1200">
                <a:solidFill>
                  <a:schemeClr val="dk1"/>
                </a:solidFill>
                <a:latin typeface="Hepta Slab"/>
                <a:ea typeface="Hepta Slab"/>
                <a:cs typeface="Hepta Slab"/>
                <a:sym typeface="Hepta Slab"/>
              </a:rPr>
              <a:t>Now I find the difference between the two numbers. The </a:t>
            </a:r>
            <a:r>
              <a:rPr b="1" lang="en" sz="1200">
                <a:solidFill>
                  <a:schemeClr val="dk1"/>
                </a:solidFill>
                <a:latin typeface="Hepta Slab"/>
                <a:ea typeface="Hepta Slab"/>
                <a:cs typeface="Hepta Slab"/>
                <a:sym typeface="Hepta Slab"/>
              </a:rPr>
              <a:t>difference</a:t>
            </a:r>
            <a:r>
              <a:rPr lang="en" sz="1200">
                <a:solidFill>
                  <a:schemeClr val="dk1"/>
                </a:solidFill>
                <a:latin typeface="Hepta Slab"/>
                <a:ea typeface="Hepta Slab"/>
                <a:cs typeface="Hepta Slab"/>
                <a:sym typeface="Hepta Slab"/>
              </a:rPr>
              <a:t> is the result when one number is subtracted from another. What is the difference between these two numbers? How do you know?</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lang="en" sz="1200">
                <a:solidFill>
                  <a:schemeClr val="dk1"/>
                </a:solidFill>
                <a:latin typeface="Hepta Slab"/>
                <a:ea typeface="Hepta Slab"/>
                <a:cs typeface="Hepta Slab"/>
                <a:sym typeface="Hepta Slab"/>
              </a:rPr>
              <a:t>After you check off the number, write a subtraction expression to show the difference.</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lang="en" sz="1200">
                <a:solidFill>
                  <a:schemeClr val="dk1"/>
                </a:solidFill>
                <a:latin typeface="Hepta Slab"/>
                <a:ea typeface="Hepta Slab"/>
                <a:cs typeface="Hepta Slab"/>
                <a:sym typeface="Hepta Slab"/>
              </a:rPr>
              <a:t>Continue taking turns with your partner. The person who checks off the most numbers wins.”</a:t>
            </a:r>
            <a:endParaRPr sz="1200">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sz="1300">
              <a:solidFill>
                <a:schemeClr val="dk1"/>
              </a:solidFill>
              <a:latin typeface="Hepta Slab"/>
              <a:ea typeface="Hepta Slab"/>
              <a:cs typeface="Hepta Slab"/>
              <a:sym typeface="Hepta Slab"/>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81" name="Shape 581"/>
        <p:cNvGrpSpPr/>
        <p:nvPr/>
      </p:nvGrpSpPr>
      <p:grpSpPr>
        <a:xfrm>
          <a:off x="0" y="0"/>
          <a:ext cx="0" cy="0"/>
          <a:chOff x="0" y="0"/>
          <a:chExt cx="0" cy="0"/>
        </a:xfrm>
      </p:grpSpPr>
      <p:sp>
        <p:nvSpPr>
          <p:cNvPr id="582" name="Google Shape;582;p78"/>
          <p:cNvSpPr txBox="1"/>
          <p:nvPr>
            <p:ph type="ctrTitle"/>
          </p:nvPr>
        </p:nvSpPr>
        <p:spPr>
          <a:xfrm>
            <a:off x="544775" y="476950"/>
            <a:ext cx="74250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Introduce Check It Off; Subtract within 10</a:t>
            </a:r>
            <a:endParaRPr b="0" sz="2500">
              <a:solidFill>
                <a:schemeClr val="accent5"/>
              </a:solidFill>
              <a:latin typeface="Hepta Slab"/>
              <a:ea typeface="Hepta Slab"/>
              <a:cs typeface="Hepta Slab"/>
              <a:sym typeface="Hepta Slab"/>
            </a:endParaRPr>
          </a:p>
        </p:txBody>
      </p:sp>
      <p:sp>
        <p:nvSpPr>
          <p:cNvPr id="583" name="Google Shape;583;p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84" name="Google Shape;584;p78"/>
          <p:cNvPicPr preferRelativeResize="0"/>
          <p:nvPr/>
        </p:nvPicPr>
        <p:blipFill>
          <a:blip r:embed="rId3">
            <a:alphaModFix/>
          </a:blip>
          <a:stretch>
            <a:fillRect/>
          </a:stretch>
        </p:blipFill>
        <p:spPr>
          <a:xfrm>
            <a:off x="4059150" y="1108750"/>
            <a:ext cx="3754350" cy="3611675"/>
          </a:xfrm>
          <a:prstGeom prst="rect">
            <a:avLst/>
          </a:prstGeom>
          <a:noFill/>
          <a:ln>
            <a:noFill/>
          </a:ln>
        </p:spPr>
      </p:pic>
      <p:sp>
        <p:nvSpPr>
          <p:cNvPr id="585" name="Google Shape;585;p78"/>
          <p:cNvSpPr/>
          <p:nvPr/>
        </p:nvSpPr>
        <p:spPr>
          <a:xfrm>
            <a:off x="1003200" y="1322400"/>
            <a:ext cx="924900" cy="11787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t>7</a:t>
            </a:r>
            <a:endParaRPr sz="3600"/>
          </a:p>
        </p:txBody>
      </p:sp>
      <p:sp>
        <p:nvSpPr>
          <p:cNvPr id="586" name="Google Shape;586;p78"/>
          <p:cNvSpPr/>
          <p:nvPr/>
        </p:nvSpPr>
        <p:spPr>
          <a:xfrm>
            <a:off x="2211625" y="1322400"/>
            <a:ext cx="924900" cy="11787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t>3</a:t>
            </a:r>
            <a:endParaRPr sz="3600"/>
          </a:p>
        </p:txBody>
      </p:sp>
      <p:sp>
        <p:nvSpPr>
          <p:cNvPr id="587" name="Google Shape;587;p78"/>
          <p:cNvSpPr txBox="1"/>
          <p:nvPr/>
        </p:nvSpPr>
        <p:spPr>
          <a:xfrm>
            <a:off x="561150" y="2722225"/>
            <a:ext cx="31599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can we find the difference of these two numbers?</a:t>
            </a:r>
            <a:endParaRPr b="1">
              <a:latin typeface="Hepta Slab"/>
              <a:ea typeface="Hepta Slab"/>
              <a:cs typeface="Hepta Slab"/>
              <a:sym typeface="Hepta Slab"/>
            </a:endParaRPr>
          </a:p>
        </p:txBody>
      </p:sp>
      <p:sp>
        <p:nvSpPr>
          <p:cNvPr id="588" name="Google Shape;588;p78"/>
          <p:cNvSpPr txBox="1"/>
          <p:nvPr/>
        </p:nvSpPr>
        <p:spPr>
          <a:xfrm>
            <a:off x="598925" y="3566425"/>
            <a:ext cx="31599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subtraction expression can we write to represent the difference of these numbers?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5"/>
                                        </p:tgtEl>
                                        <p:attrNameLst>
                                          <p:attrName>style.visibility</p:attrName>
                                        </p:attrNameLst>
                                      </p:cBhvr>
                                      <p:to>
                                        <p:strVal val="visible"/>
                                      </p:to>
                                    </p:set>
                                    <p:animEffect filter="fade" transition="in">
                                      <p:cBhvr>
                                        <p:cTn dur="1000"/>
                                        <p:tgtEl>
                                          <p:spTgt spid="585"/>
                                        </p:tgtEl>
                                      </p:cBhvr>
                                    </p:animEffect>
                                  </p:childTnLst>
                                </p:cTn>
                              </p:par>
                              <p:par>
                                <p:cTn fill="hold" nodeType="withEffect" presetClass="entr" presetID="10" presetSubtype="0">
                                  <p:stCondLst>
                                    <p:cond delay="0"/>
                                  </p:stCondLst>
                                  <p:childTnLst>
                                    <p:set>
                                      <p:cBhvr>
                                        <p:cTn dur="1" fill="hold">
                                          <p:stCondLst>
                                            <p:cond delay="0"/>
                                          </p:stCondLst>
                                        </p:cTn>
                                        <p:tgtEl>
                                          <p:spTgt spid="587"/>
                                        </p:tgtEl>
                                        <p:attrNameLst>
                                          <p:attrName>style.visibility</p:attrName>
                                        </p:attrNameLst>
                                      </p:cBhvr>
                                      <p:to>
                                        <p:strVal val="visible"/>
                                      </p:to>
                                    </p:set>
                                    <p:animEffect filter="fade" transition="in">
                                      <p:cBhvr>
                                        <p:cTn dur="1000"/>
                                        <p:tgtEl>
                                          <p:spTgt spid="587"/>
                                        </p:tgtEl>
                                      </p:cBhvr>
                                    </p:animEffect>
                                  </p:childTnLst>
                                </p:cTn>
                              </p:par>
                              <p:par>
                                <p:cTn fill="hold" nodeType="withEffect" presetClass="entr" presetID="10" presetSubtype="0">
                                  <p:stCondLst>
                                    <p:cond delay="0"/>
                                  </p:stCondLst>
                                  <p:childTnLst>
                                    <p:set>
                                      <p:cBhvr>
                                        <p:cTn dur="1" fill="hold">
                                          <p:stCondLst>
                                            <p:cond delay="0"/>
                                          </p:stCondLst>
                                        </p:cTn>
                                        <p:tgtEl>
                                          <p:spTgt spid="586"/>
                                        </p:tgtEl>
                                        <p:attrNameLst>
                                          <p:attrName>style.visibility</p:attrName>
                                        </p:attrNameLst>
                                      </p:cBhvr>
                                      <p:to>
                                        <p:strVal val="visible"/>
                                      </p:to>
                                    </p:set>
                                    <p:animEffect filter="fade" transition="in">
                                      <p:cBhvr>
                                        <p:cTn dur="1000"/>
                                        <p:tgtEl>
                                          <p:spTgt spid="5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8"/>
                                        </p:tgtEl>
                                        <p:attrNameLst>
                                          <p:attrName>style.visibility</p:attrName>
                                        </p:attrNameLst>
                                      </p:cBhvr>
                                      <p:to>
                                        <p:strVal val="visible"/>
                                      </p:to>
                                    </p:set>
                                    <p:animEffect filter="fade" transition="in">
                                      <p:cBhvr>
                                        <p:cTn dur="1000"/>
                                        <p:tgtEl>
                                          <p:spTgt spid="5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92" name="Shape 592"/>
        <p:cNvGrpSpPr/>
        <p:nvPr/>
      </p:nvGrpSpPr>
      <p:grpSpPr>
        <a:xfrm>
          <a:off x="0" y="0"/>
          <a:ext cx="0" cy="0"/>
          <a:chOff x="0" y="0"/>
          <a:chExt cx="0" cy="0"/>
        </a:xfrm>
      </p:grpSpPr>
      <p:sp>
        <p:nvSpPr>
          <p:cNvPr id="593" name="Google Shape;593;p79"/>
          <p:cNvSpPr txBox="1"/>
          <p:nvPr>
            <p:ph type="ctrTitle"/>
          </p:nvPr>
        </p:nvSpPr>
        <p:spPr>
          <a:xfrm>
            <a:off x="1317650" y="476950"/>
            <a:ext cx="61092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 Choice Time</a:t>
            </a:r>
            <a:endParaRPr b="0" sz="3000">
              <a:solidFill>
                <a:schemeClr val="accent5"/>
              </a:solidFill>
              <a:latin typeface="Hepta Slab"/>
              <a:ea typeface="Hepta Slab"/>
              <a:cs typeface="Hepta Slab"/>
              <a:sym typeface="Hepta Slab"/>
            </a:endParaRPr>
          </a:p>
        </p:txBody>
      </p:sp>
      <p:sp>
        <p:nvSpPr>
          <p:cNvPr id="594" name="Google Shape;594;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595" name="Google Shape;595;p79"/>
          <p:cNvSpPr txBox="1"/>
          <p:nvPr/>
        </p:nvSpPr>
        <p:spPr>
          <a:xfrm>
            <a:off x="681950" y="1259875"/>
            <a:ext cx="3190200" cy="32133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sz="1800">
              <a:solidFill>
                <a:schemeClr val="accent5"/>
              </a:solidFill>
            </a:endParaRPr>
          </a:p>
          <a:p>
            <a:pPr indent="0" lvl="0" marL="457200" rtl="0" algn="l">
              <a:spcBef>
                <a:spcPts val="0"/>
              </a:spcBef>
              <a:spcAft>
                <a:spcPts val="0"/>
              </a:spcAft>
              <a:buNone/>
            </a:pPr>
            <a:r>
              <a:t/>
            </a:r>
            <a:endParaRPr sz="1800">
              <a:solidFill>
                <a:schemeClr val="accent5"/>
              </a:solidFill>
            </a:endParaRPr>
          </a:p>
          <a:p>
            <a:pPr indent="0" lvl="0" marL="457200" rtl="0" algn="l">
              <a:spcBef>
                <a:spcPts val="0"/>
              </a:spcBef>
              <a:spcAft>
                <a:spcPts val="0"/>
              </a:spcAft>
              <a:buNone/>
            </a:pPr>
            <a:r>
              <a:t/>
            </a:r>
            <a:endParaRPr sz="1800">
              <a:solidFill>
                <a:schemeClr val="accent5"/>
              </a:solidFill>
            </a:endParaRPr>
          </a:p>
        </p:txBody>
      </p:sp>
      <p:sp>
        <p:nvSpPr>
          <p:cNvPr id="596" name="Google Shape;596;p79"/>
          <p:cNvSpPr txBox="1"/>
          <p:nvPr/>
        </p:nvSpPr>
        <p:spPr>
          <a:xfrm>
            <a:off x="5292750" y="2151000"/>
            <a:ext cx="29754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What is something you have gotten better at from playing these games?</a:t>
            </a:r>
            <a:endParaRPr b="1" sz="2000">
              <a:solidFill>
                <a:schemeClr val="accent5"/>
              </a:solidFill>
              <a:latin typeface="Hepta Slab"/>
              <a:ea typeface="Hepta Slab"/>
              <a:cs typeface="Hepta Slab"/>
              <a:sym typeface="Hepta Slab"/>
            </a:endParaRPr>
          </a:p>
        </p:txBody>
      </p:sp>
      <p:pic>
        <p:nvPicPr>
          <p:cNvPr id="597" name="Google Shape;597;p79"/>
          <p:cNvPicPr preferRelativeResize="0"/>
          <p:nvPr/>
        </p:nvPicPr>
        <p:blipFill>
          <a:blip r:embed="rId3">
            <a:alphaModFix/>
          </a:blip>
          <a:stretch>
            <a:fillRect/>
          </a:stretch>
        </p:blipFill>
        <p:spPr>
          <a:xfrm>
            <a:off x="1167550" y="1108750"/>
            <a:ext cx="3756824" cy="33105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gtEl>
                                        <p:attrNameLst>
                                          <p:attrName>style.visibility</p:attrName>
                                        </p:attrNameLst>
                                      </p:cBhvr>
                                      <p:to>
                                        <p:strVal val="visible"/>
                                      </p:to>
                                    </p:set>
                                    <p:animEffect filter="fade" transition="in">
                                      <p:cBhvr>
                                        <p:cTn dur="1000"/>
                                        <p:tgtEl>
                                          <p:spTgt spid="5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01" name="Shape 601"/>
        <p:cNvGrpSpPr/>
        <p:nvPr/>
      </p:nvGrpSpPr>
      <p:grpSpPr>
        <a:xfrm>
          <a:off x="0" y="0"/>
          <a:ext cx="0" cy="0"/>
          <a:chOff x="0" y="0"/>
          <a:chExt cx="0" cy="0"/>
        </a:xfrm>
      </p:grpSpPr>
      <p:sp>
        <p:nvSpPr>
          <p:cNvPr id="602" name="Google Shape;602;p8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603" name="Google Shape;603;p80"/>
          <p:cNvPicPr preferRelativeResize="0"/>
          <p:nvPr/>
        </p:nvPicPr>
        <p:blipFill rotWithShape="1">
          <a:blip r:embed="rId3">
            <a:alphaModFix/>
          </a:blip>
          <a:srcRect b="0" l="0" r="2458" t="0"/>
          <a:stretch/>
        </p:blipFill>
        <p:spPr>
          <a:xfrm>
            <a:off x="807925" y="2118125"/>
            <a:ext cx="2016175" cy="1828800"/>
          </a:xfrm>
          <a:prstGeom prst="rect">
            <a:avLst/>
          </a:prstGeom>
          <a:noFill/>
          <a:ln>
            <a:noFill/>
          </a:ln>
        </p:spPr>
      </p:pic>
      <p:pic>
        <p:nvPicPr>
          <p:cNvPr id="604" name="Google Shape;604;p80"/>
          <p:cNvPicPr preferRelativeResize="0"/>
          <p:nvPr/>
        </p:nvPicPr>
        <p:blipFill>
          <a:blip r:embed="rId4">
            <a:alphaModFix/>
          </a:blip>
          <a:stretch>
            <a:fillRect/>
          </a:stretch>
        </p:blipFill>
        <p:spPr>
          <a:xfrm>
            <a:off x="3677775" y="2158275"/>
            <a:ext cx="3967751" cy="1748500"/>
          </a:xfrm>
          <a:prstGeom prst="rect">
            <a:avLst/>
          </a:prstGeom>
          <a:noFill/>
          <a:ln>
            <a:noFill/>
          </a:ln>
        </p:spPr>
      </p:pic>
      <p:sp>
        <p:nvSpPr>
          <p:cNvPr id="605" name="Google Shape;605;p80"/>
          <p:cNvSpPr txBox="1"/>
          <p:nvPr>
            <p:ph type="ctrTitle"/>
          </p:nvPr>
        </p:nvSpPr>
        <p:spPr>
          <a:xfrm>
            <a:off x="635050" y="422225"/>
            <a:ext cx="7111200" cy="169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Today we worked on subtracting.  Let’s take a look at our mathematical community poster.  We are going to make a list of norms for how we do math together. </a:t>
            </a:r>
            <a:endParaRPr sz="18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sz="3000">
              <a:solidFill>
                <a:schemeClr val="accent4"/>
              </a:solidFill>
              <a:latin typeface="Hepta Slab"/>
              <a:ea typeface="Hepta Slab"/>
              <a:cs typeface="Hepta Slab"/>
              <a:sym typeface="Hepta Slab"/>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609" name="Shape 609"/>
        <p:cNvGrpSpPr/>
        <p:nvPr/>
      </p:nvGrpSpPr>
      <p:grpSpPr>
        <a:xfrm>
          <a:off x="0" y="0"/>
          <a:ext cx="0" cy="0"/>
          <a:chOff x="0" y="0"/>
          <a:chExt cx="0" cy="0"/>
        </a:xfrm>
      </p:grpSpPr>
      <p:sp>
        <p:nvSpPr>
          <p:cNvPr id="610" name="Google Shape;610;p81"/>
          <p:cNvSpPr txBox="1"/>
          <p:nvPr>
            <p:ph type="ctrTitle"/>
          </p:nvPr>
        </p:nvSpPr>
        <p:spPr>
          <a:xfrm>
            <a:off x="839550" y="16223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Center Day 1</a:t>
            </a:r>
            <a:endParaRPr sz="4400">
              <a:solidFill>
                <a:srgbClr val="434343"/>
              </a:solidFill>
              <a:latin typeface="Hepta Slab"/>
              <a:ea typeface="Hepta Slab"/>
              <a:cs typeface="Hepta Slab"/>
              <a:sym typeface="Hepta Slab"/>
            </a:endParaRPr>
          </a:p>
        </p:txBody>
      </p:sp>
      <p:sp>
        <p:nvSpPr>
          <p:cNvPr id="611" name="Google Shape;611;p81"/>
          <p:cNvSpPr txBox="1"/>
          <p:nvPr/>
        </p:nvSpPr>
        <p:spPr>
          <a:xfrm>
            <a:off x="2778450" y="26794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play games to practice adding and subtracting.</a:t>
            </a:r>
            <a:endParaRPr>
              <a:latin typeface="Quicksand"/>
              <a:ea typeface="Quicksand"/>
              <a:cs typeface="Quicksand"/>
              <a:sym typeface="Quicksand"/>
            </a:endParaRPr>
          </a:p>
        </p:txBody>
      </p:sp>
      <p:sp>
        <p:nvSpPr>
          <p:cNvPr id="612" name="Google Shape;612;p81"/>
          <p:cNvSpPr/>
          <p:nvPr/>
        </p:nvSpPr>
        <p:spPr>
          <a:xfrm>
            <a:off x="2311027" y="27572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8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OA.C.5, OA.C.6</a:t>
            </a:r>
            <a:endParaRPr sz="1100">
              <a:latin typeface="Quicksand"/>
              <a:ea typeface="Quicksand"/>
              <a:cs typeface="Quicksand"/>
              <a:sym typeface="Quicksand"/>
            </a:endParaRPr>
          </a:p>
        </p:txBody>
      </p:sp>
      <p:sp>
        <p:nvSpPr>
          <p:cNvPr id="614" name="Google Shape;614;p81"/>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18" name="Shape 618"/>
        <p:cNvGrpSpPr/>
        <p:nvPr/>
      </p:nvGrpSpPr>
      <p:grpSpPr>
        <a:xfrm>
          <a:off x="0" y="0"/>
          <a:ext cx="0" cy="0"/>
          <a:chOff x="0" y="0"/>
          <a:chExt cx="0" cy="0"/>
        </a:xfrm>
      </p:grpSpPr>
      <p:sp>
        <p:nvSpPr>
          <p:cNvPr id="619" name="Google Shape;619;p82"/>
          <p:cNvSpPr txBox="1"/>
          <p:nvPr>
            <p:ph type="ctrTitle"/>
          </p:nvPr>
        </p:nvSpPr>
        <p:spPr>
          <a:xfrm>
            <a:off x="1381950" y="751300"/>
            <a:ext cx="6380100" cy="62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a:t>
            </a:r>
            <a:endParaRPr b="0" sz="3000">
              <a:solidFill>
                <a:schemeClr val="accent5"/>
              </a:solidFill>
              <a:latin typeface="Hepta Slab"/>
              <a:ea typeface="Hepta Slab"/>
              <a:cs typeface="Hepta Slab"/>
              <a:sym typeface="Hepta Slab"/>
            </a:endParaRPr>
          </a:p>
        </p:txBody>
      </p:sp>
      <p:sp>
        <p:nvSpPr>
          <p:cNvPr id="620" name="Google Shape;620;p8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21" name="Google Shape;621;p82"/>
          <p:cNvPicPr preferRelativeResize="0"/>
          <p:nvPr/>
        </p:nvPicPr>
        <p:blipFill rotWithShape="1">
          <a:blip r:embed="rId3">
            <a:alphaModFix/>
          </a:blip>
          <a:srcRect b="2190" l="0" r="0" t="-2190"/>
          <a:stretch/>
        </p:blipFill>
        <p:spPr>
          <a:xfrm>
            <a:off x="2464075" y="1423975"/>
            <a:ext cx="4165450" cy="31647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25" name="Shape 625"/>
        <p:cNvGrpSpPr/>
        <p:nvPr/>
      </p:nvGrpSpPr>
      <p:grpSpPr>
        <a:xfrm>
          <a:off x="0" y="0"/>
          <a:ext cx="0" cy="0"/>
          <a:chOff x="0" y="0"/>
          <a:chExt cx="0" cy="0"/>
        </a:xfrm>
      </p:grpSpPr>
      <p:sp>
        <p:nvSpPr>
          <p:cNvPr id="626" name="Google Shape;626;p83"/>
          <p:cNvSpPr txBox="1"/>
          <p:nvPr>
            <p:ph type="ctrTitle"/>
          </p:nvPr>
        </p:nvSpPr>
        <p:spPr>
          <a:xfrm>
            <a:off x="962275" y="536775"/>
            <a:ext cx="64263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Revist Find the Pair; Make 10</a:t>
            </a:r>
            <a:endParaRPr b="0" sz="3000">
              <a:solidFill>
                <a:schemeClr val="accent5"/>
              </a:solidFill>
              <a:latin typeface="Hepta Slab"/>
              <a:ea typeface="Hepta Slab"/>
              <a:cs typeface="Hepta Slab"/>
              <a:sym typeface="Hepta Slab"/>
            </a:endParaRPr>
          </a:p>
        </p:txBody>
      </p:sp>
      <p:sp>
        <p:nvSpPr>
          <p:cNvPr id="627" name="Google Shape;627;p8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28" name="Google Shape;628;p83"/>
          <p:cNvSpPr txBox="1"/>
          <p:nvPr/>
        </p:nvSpPr>
        <p:spPr>
          <a:xfrm>
            <a:off x="589400" y="1209025"/>
            <a:ext cx="7871400" cy="362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1"/>
                </a:solidFill>
                <a:latin typeface="Hepta Slab"/>
                <a:ea typeface="Hepta Slab"/>
                <a:cs typeface="Hepta Slab"/>
                <a:sym typeface="Hepta Slab"/>
              </a:rPr>
              <a:t>Each person gets five cards to start.</a:t>
            </a:r>
            <a:endParaRPr>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lang="en">
                <a:solidFill>
                  <a:schemeClr val="dk1"/>
                </a:solidFill>
                <a:latin typeface="Hepta Slab"/>
                <a:ea typeface="Hepta Slab"/>
                <a:cs typeface="Hepta Slab"/>
                <a:sym typeface="Hepta Slab"/>
              </a:rPr>
              <a:t>When it is your turn, you ask your partner for a number that makes 10 when added to a number on one of your cards. </a:t>
            </a:r>
            <a:endParaRPr>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lang="en">
                <a:solidFill>
                  <a:schemeClr val="dk1"/>
                </a:solidFill>
                <a:latin typeface="Hepta Slab"/>
                <a:ea typeface="Hepta Slab"/>
                <a:cs typeface="Hepta Slab"/>
                <a:sym typeface="Hepta Slab"/>
              </a:rPr>
              <a:t>If your partner has the number you asked for, they give you the card. Then you put those two cards down and fill in the equation showing the numbers that make 10.</a:t>
            </a:r>
            <a:endParaRPr>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lang="en">
                <a:solidFill>
                  <a:schemeClr val="dk1"/>
                </a:solidFill>
                <a:latin typeface="Hepta Slab"/>
                <a:ea typeface="Hepta Slab"/>
                <a:cs typeface="Hepta Slab"/>
                <a:sym typeface="Hepta Slab"/>
              </a:rPr>
              <a:t>If your partner doesn’t have the number you asked for, pick up one card from the pile.</a:t>
            </a:r>
            <a:endParaRPr>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lang="en">
                <a:solidFill>
                  <a:schemeClr val="dk1"/>
                </a:solidFill>
                <a:latin typeface="Hepta Slab"/>
                <a:ea typeface="Hepta Slab"/>
                <a:cs typeface="Hepta Slab"/>
                <a:sym typeface="Hepta Slab"/>
              </a:rPr>
              <a:t>Continue playing until one player runs out of cards. The player with the most pairs wins.</a:t>
            </a:r>
            <a:endParaRPr>
              <a:solidFill>
                <a:schemeClr val="dk1"/>
              </a:solidFill>
              <a:latin typeface="Hepta Slab"/>
              <a:ea typeface="Hepta Slab"/>
              <a:cs typeface="Hepta Slab"/>
              <a:sym typeface="Hepta Slab"/>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32" name="Shape 632"/>
        <p:cNvGrpSpPr/>
        <p:nvPr/>
      </p:nvGrpSpPr>
      <p:grpSpPr>
        <a:xfrm>
          <a:off x="0" y="0"/>
          <a:ext cx="0" cy="0"/>
          <a:chOff x="0" y="0"/>
          <a:chExt cx="0" cy="0"/>
        </a:xfrm>
      </p:grpSpPr>
      <p:sp>
        <p:nvSpPr>
          <p:cNvPr id="633" name="Google Shape;633;p84"/>
          <p:cNvSpPr txBox="1"/>
          <p:nvPr>
            <p:ph type="ctrTitle"/>
          </p:nvPr>
        </p:nvSpPr>
        <p:spPr>
          <a:xfrm>
            <a:off x="962275" y="536775"/>
            <a:ext cx="64263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Revist Find the Pair; Make 10</a:t>
            </a:r>
            <a:endParaRPr b="0" sz="3000">
              <a:solidFill>
                <a:schemeClr val="accent5"/>
              </a:solidFill>
              <a:latin typeface="Hepta Slab"/>
              <a:ea typeface="Hepta Slab"/>
              <a:cs typeface="Hepta Slab"/>
              <a:sym typeface="Hepta Slab"/>
            </a:endParaRPr>
          </a:p>
        </p:txBody>
      </p:sp>
      <p:sp>
        <p:nvSpPr>
          <p:cNvPr id="634" name="Google Shape;634;p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35" name="Google Shape;635;p84"/>
          <p:cNvSpPr/>
          <p:nvPr/>
        </p:nvSpPr>
        <p:spPr>
          <a:xfrm>
            <a:off x="2195250" y="1766850"/>
            <a:ext cx="924900" cy="11787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t>3</a:t>
            </a:r>
            <a:endParaRPr sz="3600"/>
          </a:p>
        </p:txBody>
      </p:sp>
      <p:sp>
        <p:nvSpPr>
          <p:cNvPr id="636" name="Google Shape;636;p84"/>
          <p:cNvSpPr txBox="1"/>
          <p:nvPr/>
        </p:nvSpPr>
        <p:spPr>
          <a:xfrm>
            <a:off x="3470950" y="2048400"/>
            <a:ext cx="4392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Hepta Slab"/>
                <a:ea typeface="Hepta Slab"/>
                <a:cs typeface="Hepta Slab"/>
                <a:sym typeface="Hepta Slab"/>
              </a:rPr>
              <a:t>T</a:t>
            </a:r>
            <a:r>
              <a:rPr b="1" lang="en">
                <a:solidFill>
                  <a:schemeClr val="dk1"/>
                </a:solidFill>
                <a:latin typeface="Hepta Slab"/>
                <a:ea typeface="Hepta Slab"/>
                <a:cs typeface="Hepta Slab"/>
                <a:sym typeface="Hepta Slab"/>
              </a:rPr>
              <a:t>his is my last card. How can I figure out what number to ask my partner for?</a:t>
            </a:r>
            <a:endParaRPr b="1">
              <a:latin typeface="Hepta Slab"/>
              <a:ea typeface="Hepta Slab"/>
              <a:cs typeface="Hepta Slab"/>
              <a:sym typeface="Hepta Slab"/>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40" name="Shape 640"/>
        <p:cNvGrpSpPr/>
        <p:nvPr/>
      </p:nvGrpSpPr>
      <p:grpSpPr>
        <a:xfrm>
          <a:off x="0" y="0"/>
          <a:ext cx="0" cy="0"/>
          <a:chOff x="0" y="0"/>
          <a:chExt cx="0" cy="0"/>
        </a:xfrm>
      </p:grpSpPr>
      <p:sp>
        <p:nvSpPr>
          <p:cNvPr id="641" name="Google Shape;641;p85"/>
          <p:cNvSpPr txBox="1"/>
          <p:nvPr>
            <p:ph type="ctrTitle"/>
          </p:nvPr>
        </p:nvSpPr>
        <p:spPr>
          <a:xfrm>
            <a:off x="1618800" y="279250"/>
            <a:ext cx="5906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642" name="Google Shape;642;p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643" name="Google Shape;643;p85"/>
          <p:cNvPicPr preferRelativeResize="0"/>
          <p:nvPr/>
        </p:nvPicPr>
        <p:blipFill>
          <a:blip r:embed="rId3">
            <a:alphaModFix/>
          </a:blip>
          <a:stretch>
            <a:fillRect/>
          </a:stretch>
        </p:blipFill>
        <p:spPr>
          <a:xfrm>
            <a:off x="1883775" y="956350"/>
            <a:ext cx="3198951" cy="3729951"/>
          </a:xfrm>
          <a:prstGeom prst="rect">
            <a:avLst/>
          </a:prstGeom>
          <a:noFill/>
          <a:ln>
            <a:noFill/>
          </a:ln>
        </p:spPr>
      </p:pic>
      <p:sp>
        <p:nvSpPr>
          <p:cNvPr id="644" name="Google Shape;644;p85"/>
          <p:cNvSpPr txBox="1"/>
          <p:nvPr/>
        </p:nvSpPr>
        <p:spPr>
          <a:xfrm>
            <a:off x="5427450" y="1915575"/>
            <a:ext cx="3000000" cy="1908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We have been playing a lot of games to help us build fluency with addition and subtraction within 10. </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rPr b="1" lang="en">
                <a:solidFill>
                  <a:schemeClr val="dk1"/>
                </a:solidFill>
                <a:latin typeface="Hepta Slab"/>
                <a:ea typeface="Hepta Slab"/>
                <a:cs typeface="Hepta Slab"/>
                <a:sym typeface="Hepta Slab"/>
              </a:rPr>
              <a:t>How can you continue working on addition and subtraction at home?</a:t>
            </a:r>
            <a:endParaRPr b="1">
              <a:latin typeface="Hepta Slab"/>
              <a:ea typeface="Hepta Slab"/>
              <a:cs typeface="Hepta Slab"/>
              <a:sym typeface="Hepta Slab"/>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48" name="Shape 648"/>
        <p:cNvGrpSpPr/>
        <p:nvPr/>
      </p:nvGrpSpPr>
      <p:grpSpPr>
        <a:xfrm>
          <a:off x="0" y="0"/>
          <a:ext cx="0" cy="0"/>
          <a:chOff x="0" y="0"/>
          <a:chExt cx="0" cy="0"/>
        </a:xfrm>
      </p:grpSpPr>
      <p:sp>
        <p:nvSpPr>
          <p:cNvPr id="649" name="Google Shape;649;p86"/>
          <p:cNvSpPr txBox="1"/>
          <p:nvPr>
            <p:ph type="ctrTitle"/>
          </p:nvPr>
        </p:nvSpPr>
        <p:spPr>
          <a:xfrm>
            <a:off x="1317650" y="220450"/>
            <a:ext cx="6276300" cy="1819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worked in centers to practice adding and subtracting.  Let’s look at our math community poster.</a:t>
            </a:r>
            <a:endParaRPr sz="3000">
              <a:solidFill>
                <a:schemeClr val="accent4"/>
              </a:solidFill>
              <a:latin typeface="Hepta Slab"/>
              <a:ea typeface="Hepta Slab"/>
              <a:cs typeface="Hepta Slab"/>
              <a:sym typeface="Hepta Slab"/>
            </a:endParaRPr>
          </a:p>
        </p:txBody>
      </p:sp>
      <p:sp>
        <p:nvSpPr>
          <p:cNvPr id="650" name="Google Shape;650;p8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51" name="Google Shape;651;p86"/>
          <p:cNvSpPr txBox="1"/>
          <p:nvPr/>
        </p:nvSpPr>
        <p:spPr>
          <a:xfrm>
            <a:off x="1326750" y="2178725"/>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Quicksand"/>
                <a:ea typeface="Quicksand"/>
                <a:cs typeface="Quicksand"/>
                <a:sym typeface="Quicksand"/>
              </a:rPr>
              <a:t>What norms were we mindful of as we did math today?</a:t>
            </a:r>
            <a:endParaRPr b="1" sz="1600">
              <a:latin typeface="Quicksand"/>
              <a:ea typeface="Quicksand"/>
              <a:cs typeface="Quicksand"/>
              <a:sym typeface="Quicksand"/>
            </a:endParaRPr>
          </a:p>
        </p:txBody>
      </p:sp>
      <p:pic>
        <p:nvPicPr>
          <p:cNvPr id="652" name="Google Shape;652;p86"/>
          <p:cNvPicPr preferRelativeResize="0"/>
          <p:nvPr/>
        </p:nvPicPr>
        <p:blipFill rotWithShape="1">
          <a:blip r:embed="rId3">
            <a:alphaModFix/>
          </a:blip>
          <a:srcRect b="0" l="0" r="2638" t="0"/>
          <a:stretch/>
        </p:blipFill>
        <p:spPr>
          <a:xfrm>
            <a:off x="3428550" y="2421450"/>
            <a:ext cx="2388150" cy="2170325"/>
          </a:xfrm>
          <a:prstGeom prst="rect">
            <a:avLst/>
          </a:prstGeom>
          <a:noFill/>
          <a:ln>
            <a:noFill/>
          </a:ln>
        </p:spPr>
      </p:pic>
      <p:sp>
        <p:nvSpPr>
          <p:cNvPr id="653" name="Google Shape;653;p86"/>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654" name="Google Shape;654;p86"/>
          <p:cNvSpPr/>
          <p:nvPr/>
        </p:nvSpPr>
        <p:spPr>
          <a:xfrm flipH="1">
            <a:off x="782564" y="2039950"/>
            <a:ext cx="2286886" cy="202345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658" name="Shape 658"/>
        <p:cNvGrpSpPr/>
        <p:nvPr/>
      </p:nvGrpSpPr>
      <p:grpSpPr>
        <a:xfrm>
          <a:off x="0" y="0"/>
          <a:ext cx="0" cy="0"/>
          <a:chOff x="0" y="0"/>
          <a:chExt cx="0" cy="0"/>
        </a:xfrm>
      </p:grpSpPr>
      <p:sp>
        <p:nvSpPr>
          <p:cNvPr id="659" name="Google Shape;659;p87"/>
          <p:cNvSpPr txBox="1"/>
          <p:nvPr>
            <p:ph type="ctrTitle"/>
          </p:nvPr>
        </p:nvSpPr>
        <p:spPr>
          <a:xfrm>
            <a:off x="932275" y="1877225"/>
            <a:ext cx="7559100" cy="12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Sort and Count Objects</a:t>
            </a:r>
            <a:endParaRPr sz="4400">
              <a:solidFill>
                <a:srgbClr val="434343"/>
              </a:solidFill>
              <a:latin typeface="Hepta Slab"/>
              <a:ea typeface="Hepta Slab"/>
              <a:cs typeface="Hepta Slab"/>
              <a:sym typeface="Hepta Slab"/>
            </a:endParaRPr>
          </a:p>
        </p:txBody>
      </p:sp>
      <p:sp>
        <p:nvSpPr>
          <p:cNvPr id="660" name="Google Shape;660;p87"/>
          <p:cNvSpPr txBox="1"/>
          <p:nvPr/>
        </p:nvSpPr>
        <p:spPr>
          <a:xfrm>
            <a:off x="2973250" y="3030888"/>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sort objects in different ways.</a:t>
            </a:r>
            <a:endParaRPr>
              <a:latin typeface="Quicksand"/>
              <a:ea typeface="Quicksand"/>
              <a:cs typeface="Quicksand"/>
              <a:sym typeface="Quicksand"/>
            </a:endParaRPr>
          </a:p>
        </p:txBody>
      </p:sp>
      <p:sp>
        <p:nvSpPr>
          <p:cNvPr id="661" name="Google Shape;661;p87"/>
          <p:cNvSpPr/>
          <p:nvPr/>
        </p:nvSpPr>
        <p:spPr>
          <a:xfrm>
            <a:off x="2586077" y="31087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8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K.CC.B.5, K.MD.B.3</a:t>
            </a:r>
            <a:endParaRPr sz="1100">
              <a:latin typeface="Quicksand"/>
              <a:ea typeface="Quicksand"/>
              <a:cs typeface="Quicksand"/>
              <a:sym typeface="Quicksand"/>
            </a:endParaRPr>
          </a:p>
        </p:txBody>
      </p:sp>
      <p:sp>
        <p:nvSpPr>
          <p:cNvPr id="663" name="Google Shape;663;p87"/>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67" name="Shape 667"/>
        <p:cNvGrpSpPr/>
        <p:nvPr/>
      </p:nvGrpSpPr>
      <p:grpSpPr>
        <a:xfrm>
          <a:off x="0" y="0"/>
          <a:ext cx="0" cy="0"/>
          <a:chOff x="0" y="0"/>
          <a:chExt cx="0" cy="0"/>
        </a:xfrm>
      </p:grpSpPr>
      <p:sp>
        <p:nvSpPr>
          <p:cNvPr id="668" name="Google Shape;668;p88"/>
          <p:cNvSpPr txBox="1"/>
          <p:nvPr>
            <p:ph type="ctrTitle"/>
          </p:nvPr>
        </p:nvSpPr>
        <p:spPr>
          <a:xfrm>
            <a:off x="1282975" y="479350"/>
            <a:ext cx="62763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and Wonder</a:t>
            </a:r>
            <a:endParaRPr b="0" sz="3000">
              <a:solidFill>
                <a:schemeClr val="accent5"/>
              </a:solidFill>
              <a:latin typeface="Hepta Slab"/>
              <a:ea typeface="Hepta Slab"/>
              <a:cs typeface="Hepta Slab"/>
              <a:sym typeface="Hepta Slab"/>
            </a:endParaRPr>
          </a:p>
        </p:txBody>
      </p:sp>
      <p:sp>
        <p:nvSpPr>
          <p:cNvPr id="669" name="Google Shape;669;p8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70" name="Google Shape;670;p88"/>
          <p:cNvPicPr preferRelativeResize="0"/>
          <p:nvPr/>
        </p:nvPicPr>
        <p:blipFill>
          <a:blip r:embed="rId3">
            <a:alphaModFix/>
          </a:blip>
          <a:stretch>
            <a:fillRect/>
          </a:stretch>
        </p:blipFill>
        <p:spPr>
          <a:xfrm>
            <a:off x="2997062" y="1639225"/>
            <a:ext cx="3149875" cy="24987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74" name="Shape 674"/>
        <p:cNvGrpSpPr/>
        <p:nvPr/>
      </p:nvGrpSpPr>
      <p:grpSpPr>
        <a:xfrm>
          <a:off x="0" y="0"/>
          <a:ext cx="0" cy="0"/>
          <a:chOff x="0" y="0"/>
          <a:chExt cx="0" cy="0"/>
        </a:xfrm>
      </p:grpSpPr>
      <p:sp>
        <p:nvSpPr>
          <p:cNvPr id="675" name="Google Shape;675;p89"/>
          <p:cNvSpPr txBox="1"/>
          <p:nvPr>
            <p:ph type="ctrTitle"/>
          </p:nvPr>
        </p:nvSpPr>
        <p:spPr>
          <a:xfrm>
            <a:off x="1755300" y="5367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Sorting by Shape</a:t>
            </a:r>
            <a:endParaRPr b="0" sz="3000">
              <a:solidFill>
                <a:schemeClr val="accent5"/>
              </a:solidFill>
              <a:latin typeface="Hepta Slab"/>
              <a:ea typeface="Hepta Slab"/>
              <a:cs typeface="Hepta Slab"/>
              <a:sym typeface="Hepta Slab"/>
            </a:endParaRPr>
          </a:p>
        </p:txBody>
      </p:sp>
      <p:sp>
        <p:nvSpPr>
          <p:cNvPr id="676" name="Google Shape;676;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77" name="Google Shape;677;p89"/>
          <p:cNvSpPr txBox="1"/>
          <p:nvPr/>
        </p:nvSpPr>
        <p:spPr>
          <a:xfrm>
            <a:off x="1005575" y="1410125"/>
            <a:ext cx="7035300" cy="129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chemeClr val="accent5"/>
                </a:solidFill>
                <a:latin typeface="Livvic"/>
                <a:ea typeface="Livvic"/>
                <a:cs typeface="Livvic"/>
                <a:sym typeface="Livvic"/>
              </a:rPr>
              <a:t>Sort the buttons by shape.</a:t>
            </a:r>
            <a:endParaRPr sz="18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800">
                <a:solidFill>
                  <a:schemeClr val="accent5"/>
                </a:solidFill>
                <a:latin typeface="Livvic"/>
                <a:ea typeface="Livvic"/>
                <a:cs typeface="Livvic"/>
                <a:sym typeface="Livvic"/>
              </a:rPr>
              <a:t>Show how many buttons are in each category.</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a:p>
        </p:txBody>
      </p:sp>
      <p:pic>
        <p:nvPicPr>
          <p:cNvPr id="678" name="Google Shape;678;p89"/>
          <p:cNvPicPr preferRelativeResize="0"/>
          <p:nvPr/>
        </p:nvPicPr>
        <p:blipFill>
          <a:blip r:embed="rId3">
            <a:alphaModFix/>
          </a:blip>
          <a:stretch>
            <a:fillRect/>
          </a:stretch>
        </p:blipFill>
        <p:spPr>
          <a:xfrm>
            <a:off x="2810825" y="2253850"/>
            <a:ext cx="3315150" cy="220607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82" name="Shape 682"/>
        <p:cNvGrpSpPr/>
        <p:nvPr/>
      </p:nvGrpSpPr>
      <p:grpSpPr>
        <a:xfrm>
          <a:off x="0" y="0"/>
          <a:ext cx="0" cy="0"/>
          <a:chOff x="0" y="0"/>
          <a:chExt cx="0" cy="0"/>
        </a:xfrm>
      </p:grpSpPr>
      <p:sp>
        <p:nvSpPr>
          <p:cNvPr id="683" name="Google Shape;683;p90"/>
          <p:cNvSpPr txBox="1"/>
          <p:nvPr>
            <p:ph type="ctrTitle"/>
          </p:nvPr>
        </p:nvSpPr>
        <p:spPr>
          <a:xfrm>
            <a:off x="685800" y="591753"/>
            <a:ext cx="7772400" cy="117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chemeClr val="accent5"/>
                </a:solidFill>
                <a:latin typeface="Hepta Slab"/>
                <a:ea typeface="Hepta Slab"/>
                <a:cs typeface="Hepta Slab"/>
                <a:sym typeface="Hepta Slab"/>
              </a:rPr>
              <a:t>Sorting in Different Ways</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3000">
              <a:solidFill>
                <a:schemeClr val="accent5"/>
              </a:solidFill>
              <a:latin typeface="Hepta Slab"/>
              <a:ea typeface="Hepta Slab"/>
              <a:cs typeface="Hepta Slab"/>
              <a:sym typeface="Hepta Slab"/>
            </a:endParaRPr>
          </a:p>
        </p:txBody>
      </p:sp>
      <p:sp>
        <p:nvSpPr>
          <p:cNvPr id="684" name="Google Shape;684;p90"/>
          <p:cNvSpPr txBox="1"/>
          <p:nvPr/>
        </p:nvSpPr>
        <p:spPr>
          <a:xfrm>
            <a:off x="783088" y="187152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685" name="Google Shape;685;p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86" name="Google Shape;686;p90"/>
          <p:cNvSpPr txBox="1"/>
          <p:nvPr/>
        </p:nvSpPr>
        <p:spPr>
          <a:xfrm>
            <a:off x="3687150" y="1571950"/>
            <a:ext cx="4353600" cy="20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900">
              <a:solidFill>
                <a:schemeClr val="accent5"/>
              </a:solidFill>
              <a:latin typeface="Livvic"/>
              <a:ea typeface="Livvic"/>
              <a:cs typeface="Livvic"/>
              <a:sym typeface="Livvic"/>
            </a:endParaRPr>
          </a:p>
        </p:txBody>
      </p:sp>
      <p:sp>
        <p:nvSpPr>
          <p:cNvPr id="687" name="Google Shape;687;p90"/>
          <p:cNvSpPr txBox="1"/>
          <p:nvPr/>
        </p:nvSpPr>
        <p:spPr>
          <a:xfrm>
            <a:off x="670400" y="1398575"/>
            <a:ext cx="7698000" cy="31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700">
                <a:solidFill>
                  <a:schemeClr val="accent5"/>
                </a:solidFill>
                <a:latin typeface="Livvic"/>
                <a:ea typeface="Livvic"/>
                <a:cs typeface="Livvic"/>
                <a:sym typeface="Livvic"/>
              </a:rPr>
              <a:t>1. Represent the number of buttons in</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700">
                <a:solidFill>
                  <a:schemeClr val="accent5"/>
                </a:solidFill>
                <a:latin typeface="Livvic"/>
                <a:ea typeface="Livvic"/>
                <a:cs typeface="Livvic"/>
                <a:sym typeface="Livvic"/>
              </a:rPr>
              <a:t>each category.</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700">
                <a:solidFill>
                  <a:schemeClr val="accent5"/>
                </a:solidFill>
                <a:latin typeface="Livvic"/>
                <a:ea typeface="Livvic"/>
                <a:cs typeface="Livvic"/>
                <a:sym typeface="Livvic"/>
              </a:rPr>
              <a:t>How many buttons do you have altogether?</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700">
                <a:solidFill>
                  <a:schemeClr val="accent5"/>
                </a:solidFill>
                <a:latin typeface="Livvic"/>
                <a:ea typeface="Livvic"/>
                <a:cs typeface="Livvic"/>
                <a:sym typeface="Livvic"/>
              </a:rPr>
              <a:t>2. Represent the number of buttons in</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700">
                <a:solidFill>
                  <a:schemeClr val="accent5"/>
                </a:solidFill>
                <a:latin typeface="Livvic"/>
                <a:ea typeface="Livvic"/>
                <a:cs typeface="Livvic"/>
                <a:sym typeface="Livvic"/>
              </a:rPr>
              <a:t>each category.</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700">
                <a:solidFill>
                  <a:schemeClr val="accent5"/>
                </a:solidFill>
                <a:latin typeface="Livvic"/>
                <a:ea typeface="Livvic"/>
                <a:cs typeface="Livvic"/>
                <a:sym typeface="Livvic"/>
              </a:rPr>
              <a:t>How many buttons do you have altogether?</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a:p>
        </p:txBody>
      </p:sp>
      <p:pic>
        <p:nvPicPr>
          <p:cNvPr id="688" name="Google Shape;688;p90"/>
          <p:cNvPicPr preferRelativeResize="0"/>
          <p:nvPr/>
        </p:nvPicPr>
        <p:blipFill>
          <a:blip r:embed="rId3">
            <a:alphaModFix/>
          </a:blip>
          <a:stretch>
            <a:fillRect/>
          </a:stretch>
        </p:blipFill>
        <p:spPr>
          <a:xfrm>
            <a:off x="5706288" y="1786913"/>
            <a:ext cx="2619375" cy="174307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2" name="Shape 692"/>
        <p:cNvGrpSpPr/>
        <p:nvPr/>
      </p:nvGrpSpPr>
      <p:grpSpPr>
        <a:xfrm>
          <a:off x="0" y="0"/>
          <a:ext cx="0" cy="0"/>
          <a:chOff x="0" y="0"/>
          <a:chExt cx="0" cy="0"/>
        </a:xfrm>
      </p:grpSpPr>
      <p:sp>
        <p:nvSpPr>
          <p:cNvPr id="693" name="Google Shape;693;p91"/>
          <p:cNvSpPr txBox="1"/>
          <p:nvPr>
            <p:ph type="ctrTitle"/>
          </p:nvPr>
        </p:nvSpPr>
        <p:spPr>
          <a:xfrm>
            <a:off x="601050" y="220450"/>
            <a:ext cx="6993000" cy="1819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Today we sorted buttons in different ways. Tell your partner something you learned about sorting,</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counting, or representing a set of objects.</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1800">
              <a:solidFill>
                <a:schemeClr val="accent5"/>
              </a:solidFill>
              <a:latin typeface="Hepta Slab"/>
              <a:ea typeface="Hepta Slab"/>
              <a:cs typeface="Hepta Slab"/>
              <a:sym typeface="Hepta Slab"/>
            </a:endParaRPr>
          </a:p>
        </p:txBody>
      </p:sp>
      <p:sp>
        <p:nvSpPr>
          <p:cNvPr id="694" name="Google Shape;694;p9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95" name="Google Shape;695;p91"/>
          <p:cNvSpPr txBox="1"/>
          <p:nvPr/>
        </p:nvSpPr>
        <p:spPr>
          <a:xfrm>
            <a:off x="1456375" y="2421450"/>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696" name="Google Shape;696;p91"/>
          <p:cNvPicPr preferRelativeResize="0"/>
          <p:nvPr/>
        </p:nvPicPr>
        <p:blipFill>
          <a:blip r:embed="rId3">
            <a:alphaModFix/>
          </a:blip>
          <a:stretch>
            <a:fillRect/>
          </a:stretch>
        </p:blipFill>
        <p:spPr>
          <a:xfrm>
            <a:off x="3428551" y="2421450"/>
            <a:ext cx="2286900" cy="2023450"/>
          </a:xfrm>
          <a:prstGeom prst="rect">
            <a:avLst/>
          </a:prstGeom>
          <a:noFill/>
          <a:ln>
            <a:noFill/>
          </a:ln>
        </p:spPr>
      </p:pic>
      <p:sp>
        <p:nvSpPr>
          <p:cNvPr id="697" name="Google Shape;697;p91"/>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701" name="Shape 701"/>
        <p:cNvGrpSpPr/>
        <p:nvPr/>
      </p:nvGrpSpPr>
      <p:grpSpPr>
        <a:xfrm>
          <a:off x="0" y="0"/>
          <a:ext cx="0" cy="0"/>
          <a:chOff x="0" y="0"/>
          <a:chExt cx="0" cy="0"/>
        </a:xfrm>
      </p:grpSpPr>
      <p:sp>
        <p:nvSpPr>
          <p:cNvPr id="702" name="Google Shape;702;p92"/>
          <p:cNvSpPr txBox="1"/>
          <p:nvPr>
            <p:ph type="ctrTitle"/>
          </p:nvPr>
        </p:nvSpPr>
        <p:spPr>
          <a:xfrm>
            <a:off x="1440900" y="1895550"/>
            <a:ext cx="6262200" cy="12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Sort Math Tools</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4400">
              <a:solidFill>
                <a:srgbClr val="434343"/>
              </a:solidFill>
              <a:latin typeface="Hepta Slab"/>
              <a:ea typeface="Hepta Slab"/>
              <a:cs typeface="Hepta Slab"/>
              <a:sym typeface="Hepta Slab"/>
            </a:endParaRPr>
          </a:p>
        </p:txBody>
      </p:sp>
      <p:sp>
        <p:nvSpPr>
          <p:cNvPr id="703" name="Google Shape;703;p92"/>
          <p:cNvSpPr txBox="1"/>
          <p:nvPr/>
        </p:nvSpPr>
        <p:spPr>
          <a:xfrm>
            <a:off x="2642325" y="2828438"/>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sort objects and describe how many.</a:t>
            </a:r>
            <a:endParaRPr>
              <a:latin typeface="Quicksand"/>
              <a:ea typeface="Quicksand"/>
              <a:cs typeface="Quicksand"/>
              <a:sym typeface="Quicksand"/>
            </a:endParaRPr>
          </a:p>
        </p:txBody>
      </p:sp>
      <p:sp>
        <p:nvSpPr>
          <p:cNvPr id="704" name="Google Shape;704;p92"/>
          <p:cNvSpPr/>
          <p:nvPr/>
        </p:nvSpPr>
        <p:spPr>
          <a:xfrm>
            <a:off x="2187052"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9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MD.C.4</a:t>
            </a:r>
            <a:endParaRPr sz="1100">
              <a:latin typeface="Quicksand"/>
              <a:ea typeface="Quicksand"/>
              <a:cs typeface="Quicksand"/>
              <a:sym typeface="Quicksand"/>
            </a:endParaRPr>
          </a:p>
        </p:txBody>
      </p:sp>
      <p:sp>
        <p:nvSpPr>
          <p:cNvPr id="706" name="Google Shape;706;p92"/>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0" name="Shape 710"/>
        <p:cNvGrpSpPr/>
        <p:nvPr/>
      </p:nvGrpSpPr>
      <p:grpSpPr>
        <a:xfrm>
          <a:off x="0" y="0"/>
          <a:ext cx="0" cy="0"/>
          <a:chOff x="0" y="0"/>
          <a:chExt cx="0" cy="0"/>
        </a:xfrm>
      </p:grpSpPr>
      <p:sp>
        <p:nvSpPr>
          <p:cNvPr id="711" name="Google Shape;711;p93"/>
          <p:cNvSpPr txBox="1"/>
          <p:nvPr>
            <p:ph type="ctrTitle"/>
          </p:nvPr>
        </p:nvSpPr>
        <p:spPr>
          <a:xfrm>
            <a:off x="2253600" y="280725"/>
            <a:ext cx="4636800" cy="67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and Wonder</a:t>
            </a:r>
            <a:endParaRPr b="0" sz="3000">
              <a:solidFill>
                <a:schemeClr val="accent5"/>
              </a:solidFill>
              <a:latin typeface="Hepta Slab"/>
              <a:ea typeface="Hepta Slab"/>
              <a:cs typeface="Hepta Slab"/>
              <a:sym typeface="Hepta Slab"/>
            </a:endParaRPr>
          </a:p>
        </p:txBody>
      </p:sp>
      <p:sp>
        <p:nvSpPr>
          <p:cNvPr id="712" name="Google Shape;712;p9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713" name="Google Shape;713;p93"/>
          <p:cNvPicPr preferRelativeResize="0"/>
          <p:nvPr/>
        </p:nvPicPr>
        <p:blipFill>
          <a:blip r:embed="rId3">
            <a:alphaModFix/>
          </a:blip>
          <a:stretch>
            <a:fillRect/>
          </a:stretch>
        </p:blipFill>
        <p:spPr>
          <a:xfrm>
            <a:off x="2590800" y="1195175"/>
            <a:ext cx="3962400" cy="3209925"/>
          </a:xfrm>
          <a:prstGeom prst="rect">
            <a:avLst/>
          </a:prstGeom>
          <a:noFill/>
          <a:ln>
            <a:noFill/>
          </a:ln>
        </p:spPr>
      </p:pic>
      <p:sp>
        <p:nvSpPr>
          <p:cNvPr id="714" name="Google Shape;714;p93"/>
          <p:cNvSpPr txBox="1"/>
          <p:nvPr/>
        </p:nvSpPr>
        <p:spPr>
          <a:xfrm>
            <a:off x="1538425" y="863975"/>
            <a:ext cx="6246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a:latin typeface="Hepta Slab"/>
              <a:ea typeface="Hepta Slab"/>
              <a:cs typeface="Hepta Slab"/>
              <a:sym typeface="Hepta Slab"/>
            </a:endParaRPr>
          </a:p>
        </p:txBody>
      </p:sp>
      <p:sp>
        <p:nvSpPr>
          <p:cNvPr id="715" name="Google Shape;715;p93"/>
          <p:cNvSpPr txBox="1"/>
          <p:nvPr/>
        </p:nvSpPr>
        <p:spPr>
          <a:xfrm>
            <a:off x="1420050" y="4402325"/>
            <a:ext cx="6246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are the shapes alike? How are they different?</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5"/>
                                        </p:tgtEl>
                                        <p:attrNameLst>
                                          <p:attrName>style.visibility</p:attrName>
                                        </p:attrNameLst>
                                      </p:cBhvr>
                                      <p:to>
                                        <p:strVal val="visible"/>
                                      </p:to>
                                    </p:set>
                                    <p:animEffect filter="fade" transition="in">
                                      <p:cBhvr>
                                        <p:cTn dur="1000"/>
                                        <p:tgtEl>
                                          <p:spTgt spid="7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9" name="Shape 719"/>
        <p:cNvGrpSpPr/>
        <p:nvPr/>
      </p:nvGrpSpPr>
      <p:grpSpPr>
        <a:xfrm>
          <a:off x="0" y="0"/>
          <a:ext cx="0" cy="0"/>
          <a:chOff x="0" y="0"/>
          <a:chExt cx="0" cy="0"/>
        </a:xfrm>
      </p:grpSpPr>
      <p:sp>
        <p:nvSpPr>
          <p:cNvPr id="720" name="Google Shape;720;p94"/>
          <p:cNvSpPr txBox="1"/>
          <p:nvPr>
            <p:ph type="ctrTitle"/>
          </p:nvPr>
        </p:nvSpPr>
        <p:spPr>
          <a:xfrm>
            <a:off x="1755300" y="5367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Sorting Objects</a:t>
            </a:r>
            <a:endParaRPr b="0" sz="3000">
              <a:solidFill>
                <a:schemeClr val="accent5"/>
              </a:solidFill>
              <a:latin typeface="Hepta Slab"/>
              <a:ea typeface="Hepta Slab"/>
              <a:cs typeface="Hepta Slab"/>
              <a:sym typeface="Hepta Slab"/>
            </a:endParaRPr>
          </a:p>
        </p:txBody>
      </p:sp>
      <p:sp>
        <p:nvSpPr>
          <p:cNvPr id="721" name="Google Shape;721;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22" name="Google Shape;722;p94"/>
          <p:cNvPicPr preferRelativeResize="0"/>
          <p:nvPr/>
        </p:nvPicPr>
        <p:blipFill>
          <a:blip r:embed="rId3">
            <a:alphaModFix/>
          </a:blip>
          <a:stretch>
            <a:fillRect/>
          </a:stretch>
        </p:blipFill>
        <p:spPr>
          <a:xfrm>
            <a:off x="626300" y="1296925"/>
            <a:ext cx="2147800" cy="2979699"/>
          </a:xfrm>
          <a:prstGeom prst="rect">
            <a:avLst/>
          </a:prstGeom>
          <a:noFill/>
          <a:ln>
            <a:noFill/>
          </a:ln>
        </p:spPr>
      </p:pic>
      <p:pic>
        <p:nvPicPr>
          <p:cNvPr id="723" name="Google Shape;723;p94"/>
          <p:cNvPicPr preferRelativeResize="0"/>
          <p:nvPr/>
        </p:nvPicPr>
        <p:blipFill>
          <a:blip r:embed="rId4">
            <a:alphaModFix/>
          </a:blip>
          <a:stretch>
            <a:fillRect/>
          </a:stretch>
        </p:blipFill>
        <p:spPr>
          <a:xfrm rot="-5400000">
            <a:off x="5460468" y="759338"/>
            <a:ext cx="2390486" cy="3624826"/>
          </a:xfrm>
          <a:prstGeom prst="rect">
            <a:avLst/>
          </a:prstGeom>
          <a:noFill/>
          <a:ln>
            <a:noFill/>
          </a:ln>
        </p:spPr>
      </p:pic>
      <p:sp>
        <p:nvSpPr>
          <p:cNvPr id="724" name="Google Shape;724;p94"/>
          <p:cNvSpPr txBox="1"/>
          <p:nvPr/>
        </p:nvSpPr>
        <p:spPr>
          <a:xfrm>
            <a:off x="3000625" y="1420625"/>
            <a:ext cx="1686300" cy="212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Hepta Slab"/>
                <a:ea typeface="Hepta Slab"/>
                <a:cs typeface="Hepta Slab"/>
                <a:sym typeface="Hepta Slab"/>
              </a:rPr>
              <a:t>Sort your math tools.</a:t>
            </a:r>
            <a:endParaRPr sz="1800">
              <a:latin typeface="Hepta Slab"/>
              <a:ea typeface="Hepta Slab"/>
              <a:cs typeface="Hepta Slab"/>
              <a:sym typeface="Hepta Slab"/>
            </a:endParaRPr>
          </a:p>
          <a:p>
            <a:pPr indent="0" lvl="0" marL="0" rtl="0" algn="ctr">
              <a:spcBef>
                <a:spcPts val="0"/>
              </a:spcBef>
              <a:spcAft>
                <a:spcPts val="0"/>
              </a:spcAft>
              <a:buNone/>
            </a:pPr>
            <a:r>
              <a:t/>
            </a:r>
            <a:endParaRPr sz="1800">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Use the tables if they are helpful.</a:t>
            </a:r>
            <a:endParaRPr sz="1800">
              <a:latin typeface="Hepta Slab"/>
              <a:ea typeface="Hepta Slab"/>
              <a:cs typeface="Hepta Slab"/>
              <a:sym typeface="Hepta Slab"/>
            </a:endParaRPr>
          </a:p>
        </p:txBody>
      </p:sp>
      <p:sp>
        <p:nvSpPr>
          <p:cNvPr id="725" name="Google Shape;725;p94"/>
          <p:cNvSpPr txBox="1"/>
          <p:nvPr/>
        </p:nvSpPr>
        <p:spPr>
          <a:xfrm>
            <a:off x="675750" y="4402325"/>
            <a:ext cx="8047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Are there any words or phrases that are important to include on our display? </a:t>
            </a:r>
            <a:endParaRPr b="1">
              <a:latin typeface="Hepta Slab"/>
              <a:ea typeface="Hepta Slab"/>
              <a:cs typeface="Hepta Slab"/>
              <a:sym typeface="Hepta Slab"/>
            </a:endParaRPr>
          </a:p>
        </p:txBody>
      </p:sp>
      <p:pic>
        <p:nvPicPr>
          <p:cNvPr descr="A 4 minute timer with a gentle arpeggio alarm when the timer runs out at 0:00. This 4 minute timer is great as a countdown for your break, church, classroom, workout, homework, or cooking.&#10;✅SUBSCRIBE👉 https://bit.ly/30COX6E 👈 Just do it already😀&#10;&#10;☕ Buy me a coffee if you like my videos&#10;👉 https://www.buymeacoffee.com/timertopia&#10;&#10;&#10;&#10;I hope you enjoy it!&#10;Let me know in the comments if this timer for 4 minutes has been helpful.&#10;&#10;🔴 Subscribe &amp; click bell 🔔 https://tinyurl.com/y5qwwjof&#10;&#10;#timerfor4minutes #4minutetimer #4minutes" id="726" name="Google Shape;726;p94" title="4 MINUTE TIMER ⏲️">
            <a:hlinkClick r:id="rId5"/>
          </p:cNvPr>
          <p:cNvPicPr preferRelativeResize="0"/>
          <p:nvPr/>
        </p:nvPicPr>
        <p:blipFill>
          <a:blip r:embed="rId6">
            <a:alphaModFix/>
          </a:blip>
          <a:stretch>
            <a:fillRect/>
          </a:stretch>
        </p:blipFill>
        <p:spPr>
          <a:xfrm>
            <a:off x="732750" y="433400"/>
            <a:ext cx="1178467" cy="883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5"/>
                                        </p:tgtEl>
                                        <p:attrNameLst>
                                          <p:attrName>style.visibility</p:attrName>
                                        </p:attrNameLst>
                                      </p:cBhvr>
                                      <p:to>
                                        <p:strVal val="visible"/>
                                      </p:to>
                                    </p:set>
                                    <p:animEffect filter="fade" transition="in">
                                      <p:cBhvr>
                                        <p:cTn dur="1000"/>
                                        <p:tgtEl>
                                          <p:spTgt spid="7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6"/>
                                        </p:tgtEl>
                                        <p:attrNameLst>
                                          <p:attrName>style.visibility</p:attrName>
                                        </p:attrNameLst>
                                      </p:cBhvr>
                                      <p:to>
                                        <p:strVal val="visible"/>
                                      </p:to>
                                    </p:set>
                                    <p:animEffect filter="fade" transition="in">
                                      <p:cBhvr>
                                        <p:cTn dur="1000"/>
                                        <p:tgtEl>
                                          <p:spTgt spid="7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30" name="Shape 730"/>
        <p:cNvGrpSpPr/>
        <p:nvPr/>
      </p:nvGrpSpPr>
      <p:grpSpPr>
        <a:xfrm>
          <a:off x="0" y="0"/>
          <a:ext cx="0" cy="0"/>
          <a:chOff x="0" y="0"/>
          <a:chExt cx="0" cy="0"/>
        </a:xfrm>
      </p:grpSpPr>
      <p:sp>
        <p:nvSpPr>
          <p:cNvPr id="731" name="Google Shape;731;p95"/>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Did They Sort?</a:t>
            </a:r>
            <a:endParaRPr b="0" sz="3000">
              <a:solidFill>
                <a:schemeClr val="accent5"/>
              </a:solidFill>
              <a:latin typeface="Hepta Slab"/>
              <a:ea typeface="Hepta Slab"/>
              <a:cs typeface="Hepta Slab"/>
              <a:sym typeface="Hepta Slab"/>
            </a:endParaRPr>
          </a:p>
        </p:txBody>
      </p:sp>
      <p:sp>
        <p:nvSpPr>
          <p:cNvPr id="732" name="Google Shape;732;p95"/>
          <p:cNvSpPr txBox="1"/>
          <p:nvPr/>
        </p:nvSpPr>
        <p:spPr>
          <a:xfrm>
            <a:off x="783088" y="187152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33" name="Google Shape;733;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34" name="Google Shape;734;p95"/>
          <p:cNvSpPr txBox="1"/>
          <p:nvPr/>
        </p:nvSpPr>
        <p:spPr>
          <a:xfrm>
            <a:off x="3687150" y="1571950"/>
            <a:ext cx="4353600" cy="20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900">
              <a:solidFill>
                <a:schemeClr val="accent5"/>
              </a:solidFill>
              <a:latin typeface="Livvic"/>
              <a:ea typeface="Livvic"/>
              <a:cs typeface="Livvic"/>
              <a:sym typeface="Livvic"/>
            </a:endParaRPr>
          </a:p>
        </p:txBody>
      </p:sp>
      <p:sp>
        <p:nvSpPr>
          <p:cNvPr id="735" name="Google Shape;735;p95"/>
          <p:cNvSpPr txBox="1"/>
          <p:nvPr/>
        </p:nvSpPr>
        <p:spPr>
          <a:xfrm>
            <a:off x="1098050" y="1375450"/>
            <a:ext cx="7004400" cy="137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Now you’re going to walk around to other tables to look at how other students sorted their tools.  </a:t>
            </a:r>
            <a:endParaRPr sz="1800">
              <a:solidFill>
                <a:schemeClr val="accent5"/>
              </a:solidFill>
              <a:latin typeface="Hepta Slab"/>
              <a:ea typeface="Hepta Slab"/>
              <a:cs typeface="Hepta Slab"/>
              <a:sym typeface="Hepta Slab"/>
            </a:endParaRPr>
          </a:p>
        </p:txBody>
      </p:sp>
      <p:pic>
        <p:nvPicPr>
          <p:cNvPr id="736" name="Google Shape;736;p95"/>
          <p:cNvPicPr preferRelativeResize="0"/>
          <p:nvPr/>
        </p:nvPicPr>
        <p:blipFill>
          <a:blip r:embed="rId3">
            <a:alphaModFix/>
          </a:blip>
          <a:stretch>
            <a:fillRect/>
          </a:stretch>
        </p:blipFill>
        <p:spPr>
          <a:xfrm>
            <a:off x="955150" y="2313800"/>
            <a:ext cx="2231975" cy="1939700"/>
          </a:xfrm>
          <a:prstGeom prst="rect">
            <a:avLst/>
          </a:prstGeom>
          <a:noFill/>
          <a:ln>
            <a:noFill/>
          </a:ln>
        </p:spPr>
      </p:pic>
      <p:sp>
        <p:nvSpPr>
          <p:cNvPr id="737" name="Google Shape;737;p95"/>
          <p:cNvSpPr txBox="1"/>
          <p:nvPr/>
        </p:nvSpPr>
        <p:spPr>
          <a:xfrm>
            <a:off x="3733375" y="2311675"/>
            <a:ext cx="4080000" cy="1939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accent5"/>
              </a:buClr>
              <a:buSzPts val="1800"/>
              <a:buFont typeface="Hepta Slab"/>
              <a:buChar char="●"/>
            </a:pPr>
            <a:r>
              <a:rPr lang="en" sz="1800">
                <a:solidFill>
                  <a:schemeClr val="accent5"/>
                </a:solidFill>
                <a:latin typeface="Hepta Slab"/>
                <a:ea typeface="Hepta Slab"/>
                <a:cs typeface="Hepta Slab"/>
                <a:sym typeface="Hepta Slab"/>
              </a:rPr>
              <a:t>How did they sort their math tools?</a:t>
            </a:r>
            <a:endParaRPr sz="1800">
              <a:solidFill>
                <a:schemeClr val="accent5"/>
              </a:solidFill>
              <a:latin typeface="Hepta Slab"/>
              <a:ea typeface="Hepta Slab"/>
              <a:cs typeface="Hepta Slab"/>
              <a:sym typeface="Hepta Slab"/>
            </a:endParaRPr>
          </a:p>
          <a:p>
            <a:pPr indent="0" lvl="0" marL="457200" rtl="0" algn="l">
              <a:spcBef>
                <a:spcPts val="0"/>
              </a:spcBef>
              <a:spcAft>
                <a:spcPts val="0"/>
              </a:spcAft>
              <a:buNone/>
            </a:pPr>
            <a:r>
              <a:t/>
            </a:r>
            <a:endParaRPr sz="1800">
              <a:solidFill>
                <a:schemeClr val="accent5"/>
              </a:solidFill>
              <a:latin typeface="Hepta Slab"/>
              <a:ea typeface="Hepta Slab"/>
              <a:cs typeface="Hepta Slab"/>
              <a:sym typeface="Hepta Slab"/>
            </a:endParaRPr>
          </a:p>
          <a:p>
            <a:pPr indent="-342900" lvl="0" marL="457200" rtl="0" algn="l">
              <a:spcBef>
                <a:spcPts val="0"/>
              </a:spcBef>
              <a:spcAft>
                <a:spcPts val="0"/>
              </a:spcAft>
              <a:buClr>
                <a:schemeClr val="accent5"/>
              </a:buClr>
              <a:buSzPts val="1800"/>
              <a:buFont typeface="Hepta Slab"/>
              <a:buChar char="●"/>
            </a:pPr>
            <a:r>
              <a:rPr lang="en" sz="1800">
                <a:solidFill>
                  <a:schemeClr val="accent5"/>
                </a:solidFill>
                <a:latin typeface="Hepta Slab"/>
                <a:ea typeface="Hepta Slab"/>
                <a:cs typeface="Hepta Slab"/>
                <a:sym typeface="Hepta Slab"/>
              </a:rPr>
              <a:t>How many objects are in each category?</a:t>
            </a:r>
            <a:endParaRPr sz="1800">
              <a:solidFill>
                <a:schemeClr val="accent5"/>
              </a:solidFill>
              <a:latin typeface="Hepta Slab"/>
              <a:ea typeface="Hepta Slab"/>
              <a:cs typeface="Hepta Slab"/>
              <a:sym typeface="Hepta Slab"/>
            </a:endParaRPr>
          </a:p>
        </p:txBody>
      </p:sp>
      <p:sp>
        <p:nvSpPr>
          <p:cNvPr id="738" name="Google Shape;738;p95"/>
          <p:cNvSpPr txBox="1"/>
          <p:nvPr/>
        </p:nvSpPr>
        <p:spPr>
          <a:xfrm>
            <a:off x="675750" y="4402325"/>
            <a:ext cx="8047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are some different ways you saw the math tools sorted?</a:t>
            </a:r>
            <a:endParaRPr b="1">
              <a:latin typeface="Hepta Slab"/>
              <a:ea typeface="Hepta Slab"/>
              <a:cs typeface="Hepta Slab"/>
              <a:sym typeface="Hepta Slab"/>
            </a:endParaRPr>
          </a:p>
        </p:txBody>
      </p:sp>
      <p:pic>
        <p:nvPicPr>
          <p:cNvPr descr="COUNTDOWN TIMER 2 minute" id="739" name="Google Shape;739;p95" title="2 min COUNTDOWN TIMER ( v 638 ) TIMER with sound  music 4k">
            <a:hlinkClick r:id="rId4"/>
          </p:cNvPr>
          <p:cNvPicPr preferRelativeResize="0"/>
          <p:nvPr/>
        </p:nvPicPr>
        <p:blipFill>
          <a:blip r:embed="rId5">
            <a:alphaModFix/>
          </a:blip>
          <a:stretch>
            <a:fillRect/>
          </a:stretch>
        </p:blipFill>
        <p:spPr>
          <a:xfrm>
            <a:off x="583575" y="444800"/>
            <a:ext cx="1122000" cy="841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8"/>
                                        </p:tgtEl>
                                        <p:attrNameLst>
                                          <p:attrName>style.visibility</p:attrName>
                                        </p:attrNameLst>
                                      </p:cBhvr>
                                      <p:to>
                                        <p:strVal val="visible"/>
                                      </p:to>
                                    </p:set>
                                    <p:animEffect filter="fade" transition="in">
                                      <p:cBhvr>
                                        <p:cTn dur="1000"/>
                                        <p:tgtEl>
                                          <p:spTgt spid="7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9"/>
                                        </p:tgtEl>
                                        <p:attrNameLst>
                                          <p:attrName>style.visibility</p:attrName>
                                        </p:attrNameLst>
                                      </p:cBhvr>
                                      <p:to>
                                        <p:strVal val="visible"/>
                                      </p:to>
                                    </p:set>
                                    <p:animEffect filter="fade" transition="in">
                                      <p:cBhvr>
                                        <p:cTn dur="1000"/>
                                        <p:tgtEl>
                                          <p:spTgt spid="7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43" name="Shape 743"/>
        <p:cNvGrpSpPr/>
        <p:nvPr/>
      </p:nvGrpSpPr>
      <p:grpSpPr>
        <a:xfrm>
          <a:off x="0" y="0"/>
          <a:ext cx="0" cy="0"/>
          <a:chOff x="0" y="0"/>
          <a:chExt cx="0" cy="0"/>
        </a:xfrm>
      </p:grpSpPr>
      <p:sp>
        <p:nvSpPr>
          <p:cNvPr id="744" name="Google Shape;744;p96"/>
          <p:cNvSpPr txBox="1"/>
          <p:nvPr>
            <p:ph type="ctrTitle"/>
          </p:nvPr>
        </p:nvSpPr>
        <p:spPr>
          <a:xfrm>
            <a:off x="1618800" y="279250"/>
            <a:ext cx="5906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745" name="Google Shape;745;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46" name="Google Shape;746;p96"/>
          <p:cNvSpPr txBox="1"/>
          <p:nvPr/>
        </p:nvSpPr>
        <p:spPr>
          <a:xfrm>
            <a:off x="5322125" y="1196000"/>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was the center activity you chose helpful for your today? </a:t>
            </a:r>
            <a:endParaRPr b="1">
              <a:latin typeface="Hepta Slab"/>
              <a:ea typeface="Hepta Slab"/>
              <a:cs typeface="Hepta Slab"/>
              <a:sym typeface="Hepta Slab"/>
            </a:endParaRPr>
          </a:p>
        </p:txBody>
      </p:sp>
      <p:pic>
        <p:nvPicPr>
          <p:cNvPr id="747" name="Google Shape;747;p96"/>
          <p:cNvPicPr preferRelativeResize="0"/>
          <p:nvPr/>
        </p:nvPicPr>
        <p:blipFill>
          <a:blip r:embed="rId3">
            <a:alphaModFix/>
          </a:blip>
          <a:stretch>
            <a:fillRect/>
          </a:stretch>
        </p:blipFill>
        <p:spPr>
          <a:xfrm>
            <a:off x="2363825" y="1108750"/>
            <a:ext cx="2298200" cy="3338901"/>
          </a:xfrm>
          <a:prstGeom prst="rect">
            <a:avLst/>
          </a:prstGeom>
          <a:noFill/>
          <a:ln>
            <a:noFill/>
          </a:ln>
        </p:spPr>
      </p:pic>
      <p:pic>
        <p:nvPicPr>
          <p:cNvPr descr="This timer silently counts down to 0:00, then alerts you that time is up with a gentle beep sound." id="748" name="Google Shape;748;p96" title="20 Minute Timer">
            <a:hlinkClick r:id="rId4"/>
          </p:cNvPr>
          <p:cNvPicPr preferRelativeResize="0"/>
          <p:nvPr/>
        </p:nvPicPr>
        <p:blipFill>
          <a:blip r:embed="rId5">
            <a:alphaModFix/>
          </a:blip>
          <a:stretch>
            <a:fillRect/>
          </a:stretch>
        </p:blipFill>
        <p:spPr>
          <a:xfrm>
            <a:off x="5639300" y="2504400"/>
            <a:ext cx="2591000" cy="1943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6"/>
                                        </p:tgtEl>
                                        <p:attrNameLst>
                                          <p:attrName>style.visibility</p:attrName>
                                        </p:attrNameLst>
                                      </p:cBhvr>
                                      <p:to>
                                        <p:strVal val="visible"/>
                                      </p:to>
                                    </p:set>
                                    <p:animEffect filter="fade" transition="in">
                                      <p:cBhvr>
                                        <p:cTn dur="1000"/>
                                        <p:tgtEl>
                                          <p:spTgt spid="7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8"/>
                                        </p:tgtEl>
                                        <p:attrNameLst>
                                          <p:attrName>style.visibility</p:attrName>
                                        </p:attrNameLst>
                                      </p:cBhvr>
                                      <p:to>
                                        <p:strVal val="visible"/>
                                      </p:to>
                                    </p:set>
                                    <p:animEffect filter="fade" transition="in">
                                      <p:cBhvr>
                                        <p:cTn dur="1000"/>
                                        <p:tgtEl>
                                          <p:spTgt spid="7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52" name="Shape 752"/>
        <p:cNvGrpSpPr/>
        <p:nvPr/>
      </p:nvGrpSpPr>
      <p:grpSpPr>
        <a:xfrm>
          <a:off x="0" y="0"/>
          <a:ext cx="0" cy="0"/>
          <a:chOff x="0" y="0"/>
          <a:chExt cx="0" cy="0"/>
        </a:xfrm>
      </p:grpSpPr>
      <p:sp>
        <p:nvSpPr>
          <p:cNvPr id="753" name="Google Shape;753;p97"/>
          <p:cNvSpPr txBox="1"/>
          <p:nvPr>
            <p:ph type="ctrTitle"/>
          </p:nvPr>
        </p:nvSpPr>
        <p:spPr>
          <a:xfrm>
            <a:off x="1317650" y="220450"/>
            <a:ext cx="6276300" cy="1819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chemeClr val="accent5"/>
                </a:solidFill>
                <a:latin typeface="Hepta Slab"/>
                <a:ea typeface="Hepta Slab"/>
                <a:cs typeface="Hepta Slab"/>
                <a:sym typeface="Hepta Slab"/>
              </a:rPr>
              <a:t>Today, we sorted groups of objects and described our sorts. Let’s look at the words we collected today during your discussions.</a:t>
            </a:r>
            <a:endParaRPr sz="3300">
              <a:solidFill>
                <a:schemeClr val="accent4"/>
              </a:solidFill>
              <a:latin typeface="Hepta Slab"/>
              <a:ea typeface="Hepta Slab"/>
              <a:cs typeface="Hepta Slab"/>
              <a:sym typeface="Hepta Slab"/>
            </a:endParaRPr>
          </a:p>
        </p:txBody>
      </p:sp>
      <p:sp>
        <p:nvSpPr>
          <p:cNvPr id="754" name="Google Shape;754;p9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55" name="Google Shape;755;p97"/>
          <p:cNvSpPr txBox="1"/>
          <p:nvPr/>
        </p:nvSpPr>
        <p:spPr>
          <a:xfrm>
            <a:off x="1456375" y="2421450"/>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756" name="Google Shape;756;p97"/>
          <p:cNvPicPr preferRelativeResize="0"/>
          <p:nvPr/>
        </p:nvPicPr>
        <p:blipFill rotWithShape="1">
          <a:blip r:embed="rId3">
            <a:alphaModFix/>
          </a:blip>
          <a:srcRect b="0" l="0" r="2018" t="0"/>
          <a:stretch/>
        </p:blipFill>
        <p:spPr>
          <a:xfrm>
            <a:off x="3908813" y="2421450"/>
            <a:ext cx="2240775" cy="2023450"/>
          </a:xfrm>
          <a:prstGeom prst="rect">
            <a:avLst/>
          </a:prstGeom>
          <a:noFill/>
          <a:ln>
            <a:noFill/>
          </a:ln>
        </p:spPr>
      </p:pic>
      <p:sp>
        <p:nvSpPr>
          <p:cNvPr id="757" name="Google Shape;757;p97"/>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758" name="Google Shape;758;p97"/>
          <p:cNvSpPr txBox="1"/>
          <p:nvPr/>
        </p:nvSpPr>
        <p:spPr>
          <a:xfrm>
            <a:off x="1326750" y="2178725"/>
            <a:ext cx="18786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Are there any words or phrases that are important to include </a:t>
            </a:r>
            <a:r>
              <a:rPr b="1" lang="en" sz="1600">
                <a:latin typeface="Quicksand"/>
                <a:ea typeface="Quicksand"/>
                <a:cs typeface="Quicksand"/>
                <a:sym typeface="Quicksand"/>
              </a:rPr>
              <a:t>on</a:t>
            </a:r>
            <a:r>
              <a:rPr b="1" lang="en" sz="1600">
                <a:latin typeface="Quicksand"/>
                <a:ea typeface="Quicksand"/>
                <a:cs typeface="Quicksand"/>
                <a:sym typeface="Quicksand"/>
              </a:rPr>
              <a:t> our display?</a:t>
            </a:r>
            <a:endParaRPr b="1" sz="1600">
              <a:latin typeface="Quicksand"/>
              <a:ea typeface="Quicksand"/>
              <a:cs typeface="Quicksand"/>
              <a:sym typeface="Quicksand"/>
            </a:endParaRPr>
          </a:p>
        </p:txBody>
      </p:sp>
      <p:sp>
        <p:nvSpPr>
          <p:cNvPr id="759" name="Google Shape;759;p97"/>
          <p:cNvSpPr/>
          <p:nvPr/>
        </p:nvSpPr>
        <p:spPr>
          <a:xfrm flipH="1">
            <a:off x="782589" y="2039950"/>
            <a:ext cx="2930239" cy="252416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763" name="Shape 763"/>
        <p:cNvGrpSpPr/>
        <p:nvPr/>
      </p:nvGrpSpPr>
      <p:grpSpPr>
        <a:xfrm>
          <a:off x="0" y="0"/>
          <a:ext cx="0" cy="0"/>
          <a:chOff x="0" y="0"/>
          <a:chExt cx="0" cy="0"/>
        </a:xfrm>
      </p:grpSpPr>
      <p:sp>
        <p:nvSpPr>
          <p:cNvPr id="764" name="Google Shape;764;p98"/>
          <p:cNvSpPr txBox="1"/>
          <p:nvPr>
            <p:ph type="ctrTitle"/>
          </p:nvPr>
        </p:nvSpPr>
        <p:spPr>
          <a:xfrm>
            <a:off x="601350" y="1849800"/>
            <a:ext cx="7941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Count and Sort Shape Cards</a:t>
            </a:r>
            <a:endParaRPr sz="4400">
              <a:solidFill>
                <a:srgbClr val="434343"/>
              </a:solidFill>
              <a:latin typeface="Hepta Slab"/>
              <a:ea typeface="Hepta Slab"/>
              <a:cs typeface="Hepta Slab"/>
              <a:sym typeface="Hepta Slab"/>
            </a:endParaRPr>
          </a:p>
        </p:txBody>
      </p:sp>
      <p:sp>
        <p:nvSpPr>
          <p:cNvPr id="765" name="Google Shape;765;p98"/>
          <p:cNvSpPr txBox="1"/>
          <p:nvPr/>
        </p:nvSpPr>
        <p:spPr>
          <a:xfrm>
            <a:off x="2778450" y="2634050"/>
            <a:ext cx="450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sort shapes and show how many.</a:t>
            </a:r>
            <a:endParaRPr>
              <a:latin typeface="Quicksand"/>
              <a:ea typeface="Quicksand"/>
              <a:cs typeface="Quicksand"/>
              <a:sym typeface="Quicksand"/>
            </a:endParaRPr>
          </a:p>
        </p:txBody>
      </p:sp>
      <p:sp>
        <p:nvSpPr>
          <p:cNvPr id="766" name="Google Shape;766;p98"/>
          <p:cNvSpPr/>
          <p:nvPr/>
        </p:nvSpPr>
        <p:spPr>
          <a:xfrm>
            <a:off x="2311027" y="27119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9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MD.C.4</a:t>
            </a:r>
            <a:endParaRPr sz="1100">
              <a:latin typeface="Quicksand"/>
              <a:ea typeface="Quicksand"/>
              <a:cs typeface="Quicksand"/>
              <a:sym typeface="Quicksand"/>
            </a:endParaRPr>
          </a:p>
        </p:txBody>
      </p:sp>
      <p:sp>
        <p:nvSpPr>
          <p:cNvPr id="768" name="Google Shape;768;p98"/>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72" name="Shape 772"/>
        <p:cNvGrpSpPr/>
        <p:nvPr/>
      </p:nvGrpSpPr>
      <p:grpSpPr>
        <a:xfrm>
          <a:off x="0" y="0"/>
          <a:ext cx="0" cy="0"/>
          <a:chOff x="0" y="0"/>
          <a:chExt cx="0" cy="0"/>
        </a:xfrm>
      </p:grpSpPr>
      <p:sp>
        <p:nvSpPr>
          <p:cNvPr id="773" name="Google Shape;773;p99"/>
          <p:cNvSpPr txBox="1"/>
          <p:nvPr>
            <p:ph type="ctrTitle"/>
          </p:nvPr>
        </p:nvSpPr>
        <p:spPr>
          <a:xfrm>
            <a:off x="1231350" y="403150"/>
            <a:ext cx="66813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a:t>
            </a:r>
            <a:endParaRPr b="0" sz="3000">
              <a:solidFill>
                <a:schemeClr val="accent5"/>
              </a:solidFill>
              <a:latin typeface="Hepta Slab"/>
              <a:ea typeface="Hepta Slab"/>
              <a:cs typeface="Hepta Slab"/>
              <a:sym typeface="Hepta Slab"/>
            </a:endParaRPr>
          </a:p>
        </p:txBody>
      </p:sp>
      <p:sp>
        <p:nvSpPr>
          <p:cNvPr id="774" name="Google Shape;774;p9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775" name="Google Shape;775;p99"/>
          <p:cNvPicPr preferRelativeResize="0"/>
          <p:nvPr/>
        </p:nvPicPr>
        <p:blipFill>
          <a:blip r:embed="rId3">
            <a:alphaModFix/>
          </a:blip>
          <a:stretch>
            <a:fillRect/>
          </a:stretch>
        </p:blipFill>
        <p:spPr>
          <a:xfrm>
            <a:off x="2076450" y="1121650"/>
            <a:ext cx="4991100" cy="3295650"/>
          </a:xfrm>
          <a:prstGeom prst="rect">
            <a:avLst/>
          </a:prstGeom>
          <a:noFill/>
          <a:ln>
            <a:noFill/>
          </a:ln>
        </p:spPr>
      </p:pic>
      <p:sp>
        <p:nvSpPr>
          <p:cNvPr id="776" name="Google Shape;776;p99"/>
          <p:cNvSpPr txBox="1"/>
          <p:nvPr/>
        </p:nvSpPr>
        <p:spPr>
          <a:xfrm>
            <a:off x="1183300" y="4402325"/>
            <a:ext cx="696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Which representation is easiest for you to see how many? Why?</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6"/>
                                        </p:tgtEl>
                                        <p:attrNameLst>
                                          <p:attrName>style.visibility</p:attrName>
                                        </p:attrNameLst>
                                      </p:cBhvr>
                                      <p:to>
                                        <p:strVal val="visible"/>
                                      </p:to>
                                    </p:set>
                                    <p:animEffect filter="fade" transition="in">
                                      <p:cBhvr>
                                        <p:cTn dur="1000"/>
                                        <p:tgtEl>
                                          <p:spTgt spid="7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0" name="Shape 780"/>
        <p:cNvGrpSpPr/>
        <p:nvPr/>
      </p:nvGrpSpPr>
      <p:grpSpPr>
        <a:xfrm>
          <a:off x="0" y="0"/>
          <a:ext cx="0" cy="0"/>
          <a:chOff x="0" y="0"/>
          <a:chExt cx="0" cy="0"/>
        </a:xfrm>
      </p:grpSpPr>
      <p:sp>
        <p:nvSpPr>
          <p:cNvPr id="781" name="Google Shape;781;p100"/>
          <p:cNvSpPr txBox="1"/>
          <p:nvPr>
            <p:ph type="ctrTitle"/>
          </p:nvPr>
        </p:nvSpPr>
        <p:spPr>
          <a:xfrm>
            <a:off x="1755300" y="3843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Sort Shape Cards</a:t>
            </a:r>
            <a:endParaRPr b="0" sz="3000">
              <a:solidFill>
                <a:schemeClr val="accent5"/>
              </a:solidFill>
              <a:latin typeface="Hepta Slab"/>
              <a:ea typeface="Hepta Slab"/>
              <a:cs typeface="Hepta Slab"/>
              <a:sym typeface="Hepta Slab"/>
            </a:endParaRPr>
          </a:p>
        </p:txBody>
      </p:sp>
      <p:sp>
        <p:nvSpPr>
          <p:cNvPr id="782" name="Google Shape;782;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83" name="Google Shape;783;p100"/>
          <p:cNvPicPr preferRelativeResize="0"/>
          <p:nvPr/>
        </p:nvPicPr>
        <p:blipFill>
          <a:blip r:embed="rId3">
            <a:alphaModFix/>
          </a:blip>
          <a:stretch>
            <a:fillRect/>
          </a:stretch>
        </p:blipFill>
        <p:spPr>
          <a:xfrm>
            <a:off x="3001125" y="956350"/>
            <a:ext cx="3141750" cy="3424600"/>
          </a:xfrm>
          <a:prstGeom prst="rect">
            <a:avLst/>
          </a:prstGeom>
          <a:noFill/>
          <a:ln>
            <a:noFill/>
          </a:ln>
        </p:spPr>
      </p:pic>
      <p:sp>
        <p:nvSpPr>
          <p:cNvPr id="784" name="Google Shape;784;p100"/>
          <p:cNvSpPr txBox="1"/>
          <p:nvPr/>
        </p:nvSpPr>
        <p:spPr>
          <a:xfrm>
            <a:off x="487475" y="4402325"/>
            <a:ext cx="81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this group sort their shapes? How many </a:t>
            </a:r>
            <a:r>
              <a:rPr b="1" lang="en">
                <a:latin typeface="Hepta Slab"/>
                <a:ea typeface="Hepta Slab"/>
                <a:cs typeface="Hepta Slab"/>
                <a:sym typeface="Hepta Slab"/>
              </a:rPr>
              <a:t>shapes are in each category?</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4"/>
                                        </p:tgtEl>
                                        <p:attrNameLst>
                                          <p:attrName>style.visibility</p:attrName>
                                        </p:attrNameLst>
                                      </p:cBhvr>
                                      <p:to>
                                        <p:strVal val="visible"/>
                                      </p:to>
                                    </p:set>
                                    <p:animEffect filter="fade" transition="in">
                                      <p:cBhvr>
                                        <p:cTn dur="1000"/>
                                        <p:tgtEl>
                                          <p:spTgt spid="7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8" name="Shape 788"/>
        <p:cNvGrpSpPr/>
        <p:nvPr/>
      </p:nvGrpSpPr>
      <p:grpSpPr>
        <a:xfrm>
          <a:off x="0" y="0"/>
          <a:ext cx="0" cy="0"/>
          <a:chOff x="0" y="0"/>
          <a:chExt cx="0" cy="0"/>
        </a:xfrm>
      </p:grpSpPr>
      <p:sp>
        <p:nvSpPr>
          <p:cNvPr id="789" name="Google Shape;789;p101"/>
          <p:cNvSpPr txBox="1"/>
          <p:nvPr>
            <p:ph type="ctrTitle"/>
          </p:nvPr>
        </p:nvSpPr>
        <p:spPr>
          <a:xfrm>
            <a:off x="602125" y="5731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Show How You Sorted</a:t>
            </a:r>
            <a:endParaRPr b="0" sz="3000">
              <a:solidFill>
                <a:schemeClr val="accent5"/>
              </a:solidFill>
              <a:latin typeface="Hepta Slab"/>
              <a:ea typeface="Hepta Slab"/>
              <a:cs typeface="Hepta Slab"/>
              <a:sym typeface="Hepta Slab"/>
            </a:endParaRPr>
          </a:p>
        </p:txBody>
      </p:sp>
      <p:sp>
        <p:nvSpPr>
          <p:cNvPr id="790" name="Google Shape;790;p10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91" name="Google Shape;791;p101"/>
          <p:cNvSpPr txBox="1"/>
          <p:nvPr/>
        </p:nvSpPr>
        <p:spPr>
          <a:xfrm>
            <a:off x="681950" y="1317650"/>
            <a:ext cx="7166100" cy="15489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accent5"/>
              </a:buClr>
              <a:buSzPts val="1900"/>
              <a:buFont typeface="Hepta Slab"/>
              <a:buAutoNum type="arabicPeriod"/>
            </a:pPr>
            <a:r>
              <a:rPr lang="en" sz="1900">
                <a:solidFill>
                  <a:schemeClr val="accent5"/>
                </a:solidFill>
                <a:latin typeface="Hepta Slab"/>
                <a:ea typeface="Hepta Slab"/>
                <a:cs typeface="Hepta Slab"/>
                <a:sym typeface="Hepta Slab"/>
              </a:rPr>
              <a:t>Show how you sorted the shape cards.</a:t>
            </a:r>
            <a:endParaRPr sz="1900">
              <a:solidFill>
                <a:schemeClr val="accent5"/>
              </a:solidFill>
              <a:latin typeface="Hepta Slab"/>
              <a:ea typeface="Hepta Slab"/>
              <a:cs typeface="Hepta Slab"/>
              <a:sym typeface="Hepta Slab"/>
            </a:endParaRPr>
          </a:p>
          <a:p>
            <a:pPr indent="-349250" lvl="0" marL="914400" rtl="0" algn="l">
              <a:spcBef>
                <a:spcPts val="0"/>
              </a:spcBef>
              <a:spcAft>
                <a:spcPts val="0"/>
              </a:spcAft>
              <a:buClr>
                <a:schemeClr val="accent5"/>
              </a:buClr>
              <a:buSzPts val="1900"/>
              <a:buFont typeface="Hepta Slab"/>
              <a:buChar char="●"/>
            </a:pPr>
            <a:r>
              <a:rPr lang="en" sz="1900">
                <a:solidFill>
                  <a:schemeClr val="accent5"/>
                </a:solidFill>
                <a:latin typeface="Hepta Slab"/>
                <a:ea typeface="Hepta Slab"/>
                <a:cs typeface="Hepta Slab"/>
                <a:sym typeface="Hepta Slab"/>
              </a:rPr>
              <a:t>Be sure that someone else who looks at your paper can see how many shapes are in each category.</a:t>
            </a:r>
            <a:endParaRPr sz="19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sz="1900">
              <a:solidFill>
                <a:schemeClr val="accent5"/>
              </a:solidFill>
            </a:endParaRPr>
          </a:p>
          <a:p>
            <a:pPr indent="0" lvl="0" marL="0" rtl="0" algn="l">
              <a:spcBef>
                <a:spcPts val="0"/>
              </a:spcBef>
              <a:spcAft>
                <a:spcPts val="0"/>
              </a:spcAft>
              <a:buNone/>
            </a:pPr>
            <a:r>
              <a:t/>
            </a:r>
            <a:endParaRPr sz="1900">
              <a:solidFill>
                <a:schemeClr val="accent5"/>
              </a:solidFill>
            </a:endParaRPr>
          </a:p>
          <a:p>
            <a:pPr indent="-349250" lvl="0" marL="457200" rtl="0" algn="l">
              <a:spcBef>
                <a:spcPts val="0"/>
              </a:spcBef>
              <a:spcAft>
                <a:spcPts val="0"/>
              </a:spcAft>
              <a:buClr>
                <a:schemeClr val="accent5"/>
              </a:buClr>
              <a:buSzPts val="1900"/>
              <a:buFont typeface="Hepta Slab"/>
              <a:buAutoNum type="arabicPeriod"/>
            </a:pPr>
            <a:r>
              <a:rPr lang="en" sz="1900">
                <a:solidFill>
                  <a:schemeClr val="accent5"/>
                </a:solidFill>
                <a:latin typeface="Hepta Slab"/>
                <a:ea typeface="Hepta Slab"/>
                <a:cs typeface="Hepta Slab"/>
                <a:sym typeface="Hepta Slab"/>
              </a:rPr>
              <a:t>Complete the sentences:</a:t>
            </a:r>
            <a:endParaRPr sz="1900">
              <a:solidFill>
                <a:schemeClr val="accent5"/>
              </a:solidFill>
              <a:latin typeface="Hepta Slab"/>
              <a:ea typeface="Hepta Slab"/>
              <a:cs typeface="Hepta Slab"/>
              <a:sym typeface="Hepta Slab"/>
            </a:endParaRPr>
          </a:p>
          <a:p>
            <a:pPr indent="-349250" lvl="0" marL="914400" rtl="0" algn="l">
              <a:spcBef>
                <a:spcPts val="0"/>
              </a:spcBef>
              <a:spcAft>
                <a:spcPts val="0"/>
              </a:spcAft>
              <a:buClr>
                <a:schemeClr val="accent5"/>
              </a:buClr>
              <a:buSzPts val="1900"/>
              <a:buFont typeface="Hepta Slab"/>
              <a:buChar char="●"/>
            </a:pPr>
            <a:r>
              <a:rPr lang="en" sz="1900">
                <a:solidFill>
                  <a:schemeClr val="accent5"/>
                </a:solidFill>
                <a:latin typeface="Hepta Slab"/>
                <a:ea typeface="Hepta Slab"/>
                <a:cs typeface="Hepta Slab"/>
                <a:sym typeface="Hepta Slab"/>
              </a:rPr>
              <a:t>The first category has ______ shapes.</a:t>
            </a:r>
            <a:endParaRPr sz="1900">
              <a:solidFill>
                <a:schemeClr val="accent5"/>
              </a:solidFill>
              <a:latin typeface="Hepta Slab"/>
              <a:ea typeface="Hepta Slab"/>
              <a:cs typeface="Hepta Slab"/>
              <a:sym typeface="Hepta Slab"/>
            </a:endParaRPr>
          </a:p>
          <a:p>
            <a:pPr indent="-349250" lvl="0" marL="914400" rtl="0" algn="l">
              <a:spcBef>
                <a:spcPts val="0"/>
              </a:spcBef>
              <a:spcAft>
                <a:spcPts val="0"/>
              </a:spcAft>
              <a:buClr>
                <a:schemeClr val="accent5"/>
              </a:buClr>
              <a:buSzPts val="1900"/>
              <a:buFont typeface="Hepta Slab"/>
              <a:buChar char="●"/>
            </a:pPr>
            <a:r>
              <a:rPr lang="en" sz="1900">
                <a:solidFill>
                  <a:schemeClr val="accent5"/>
                </a:solidFill>
                <a:latin typeface="Hepta Slab"/>
                <a:ea typeface="Hepta Slab"/>
                <a:cs typeface="Hepta Slab"/>
                <a:sym typeface="Hepta Slab"/>
              </a:rPr>
              <a:t>The second category has ______ shapes.</a:t>
            </a:r>
            <a:endParaRPr sz="1900">
              <a:solidFill>
                <a:schemeClr val="accent5"/>
              </a:solidFill>
              <a:latin typeface="Hepta Slab"/>
              <a:ea typeface="Hepta Slab"/>
              <a:cs typeface="Hepta Slab"/>
              <a:sym typeface="Hepta Slab"/>
            </a:endParaRPr>
          </a:p>
          <a:p>
            <a:pPr indent="-349250" lvl="0" marL="914400" rtl="0" algn="l">
              <a:spcBef>
                <a:spcPts val="0"/>
              </a:spcBef>
              <a:spcAft>
                <a:spcPts val="0"/>
              </a:spcAft>
              <a:buClr>
                <a:schemeClr val="accent5"/>
              </a:buClr>
              <a:buSzPts val="1900"/>
              <a:buFont typeface="Hepta Slab"/>
              <a:buChar char="●"/>
            </a:pPr>
            <a:r>
              <a:rPr lang="en" sz="1900">
                <a:solidFill>
                  <a:schemeClr val="accent5"/>
                </a:solidFill>
                <a:latin typeface="Hepta Slab"/>
                <a:ea typeface="Hepta Slab"/>
                <a:cs typeface="Hepta Slab"/>
                <a:sym typeface="Hepta Slab"/>
              </a:rPr>
              <a:t>The third category has _______ shapes.</a:t>
            </a:r>
            <a:endParaRPr sz="1900">
              <a:solidFill>
                <a:schemeClr val="accent5"/>
              </a:solidFill>
              <a:latin typeface="Hepta Slab"/>
              <a:ea typeface="Hepta Slab"/>
              <a:cs typeface="Hepta Slab"/>
              <a:sym typeface="Hepta Slab"/>
            </a:endParaRPr>
          </a:p>
          <a:p>
            <a:pPr indent="-349250" lvl="0" marL="914400" rtl="0" algn="l">
              <a:spcBef>
                <a:spcPts val="0"/>
              </a:spcBef>
              <a:spcAft>
                <a:spcPts val="0"/>
              </a:spcAft>
              <a:buClr>
                <a:schemeClr val="accent5"/>
              </a:buClr>
              <a:buSzPts val="1900"/>
              <a:buFont typeface="Hepta Slab"/>
              <a:buChar char="●"/>
            </a:pPr>
            <a:r>
              <a:rPr lang="en" sz="1900">
                <a:solidFill>
                  <a:schemeClr val="accent5"/>
                </a:solidFill>
                <a:latin typeface="Hepta Slab"/>
                <a:ea typeface="Hepta Slab"/>
                <a:cs typeface="Hepta Slab"/>
                <a:sym typeface="Hepta Slab"/>
              </a:rPr>
              <a:t>There are ______ shapes all together.</a:t>
            </a:r>
            <a:endParaRPr sz="1900">
              <a:solidFill>
                <a:schemeClr val="accent5"/>
              </a:solidFill>
              <a:latin typeface="Hepta Slab"/>
              <a:ea typeface="Hepta Slab"/>
              <a:cs typeface="Hepta Slab"/>
              <a:sym typeface="Hepta Slab"/>
            </a:endParaRPr>
          </a:p>
          <a:p>
            <a:pPr indent="0" lvl="0" marL="1371600" rtl="0" algn="l">
              <a:spcBef>
                <a:spcPts val="0"/>
              </a:spcBef>
              <a:spcAft>
                <a:spcPts val="0"/>
              </a:spcAft>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95" name="Shape 795"/>
        <p:cNvGrpSpPr/>
        <p:nvPr/>
      </p:nvGrpSpPr>
      <p:grpSpPr>
        <a:xfrm>
          <a:off x="0" y="0"/>
          <a:ext cx="0" cy="0"/>
          <a:chOff x="0" y="0"/>
          <a:chExt cx="0" cy="0"/>
        </a:xfrm>
      </p:grpSpPr>
      <p:sp>
        <p:nvSpPr>
          <p:cNvPr id="796" name="Google Shape;796;p102"/>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Shape Sort: Gallery Walk</a:t>
            </a:r>
            <a:endParaRPr b="0" sz="3000">
              <a:solidFill>
                <a:schemeClr val="accent5"/>
              </a:solidFill>
              <a:latin typeface="Hepta Slab"/>
              <a:ea typeface="Hepta Slab"/>
              <a:cs typeface="Hepta Slab"/>
              <a:sym typeface="Hepta Slab"/>
            </a:endParaRPr>
          </a:p>
        </p:txBody>
      </p:sp>
      <p:sp>
        <p:nvSpPr>
          <p:cNvPr id="797" name="Google Shape;797;p102"/>
          <p:cNvSpPr txBox="1"/>
          <p:nvPr/>
        </p:nvSpPr>
        <p:spPr>
          <a:xfrm>
            <a:off x="783088" y="187152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98" name="Google Shape;798;p10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799" name="Google Shape;799;p102"/>
          <p:cNvSpPr txBox="1"/>
          <p:nvPr/>
        </p:nvSpPr>
        <p:spPr>
          <a:xfrm>
            <a:off x="3687150" y="1571950"/>
            <a:ext cx="4353600" cy="20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900">
              <a:solidFill>
                <a:schemeClr val="accent5"/>
              </a:solidFill>
              <a:latin typeface="Livvic"/>
              <a:ea typeface="Livvic"/>
              <a:cs typeface="Livvic"/>
              <a:sym typeface="Livvic"/>
            </a:endParaRPr>
          </a:p>
        </p:txBody>
      </p:sp>
      <p:sp>
        <p:nvSpPr>
          <p:cNvPr id="800" name="Google Shape;800;p102"/>
          <p:cNvSpPr txBox="1"/>
          <p:nvPr/>
        </p:nvSpPr>
        <p:spPr>
          <a:xfrm>
            <a:off x="1098050" y="1375450"/>
            <a:ext cx="7004400" cy="137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With your partner, look at each representation. Discuss </a:t>
            </a:r>
            <a:endParaRPr sz="1800">
              <a:solidFill>
                <a:schemeClr val="accent5"/>
              </a:solidFill>
              <a:latin typeface="Hepta Slab"/>
              <a:ea typeface="Hepta Slab"/>
              <a:cs typeface="Hepta Slab"/>
              <a:sym typeface="Hepta Slab"/>
            </a:endParaRPr>
          </a:p>
        </p:txBody>
      </p:sp>
      <p:pic>
        <p:nvPicPr>
          <p:cNvPr id="801" name="Google Shape;801;p102"/>
          <p:cNvPicPr preferRelativeResize="0"/>
          <p:nvPr/>
        </p:nvPicPr>
        <p:blipFill>
          <a:blip r:embed="rId3">
            <a:alphaModFix/>
          </a:blip>
          <a:stretch>
            <a:fillRect/>
          </a:stretch>
        </p:blipFill>
        <p:spPr>
          <a:xfrm>
            <a:off x="955150" y="2085200"/>
            <a:ext cx="2231975" cy="1939700"/>
          </a:xfrm>
          <a:prstGeom prst="rect">
            <a:avLst/>
          </a:prstGeom>
          <a:noFill/>
          <a:ln>
            <a:noFill/>
          </a:ln>
        </p:spPr>
      </p:pic>
      <p:sp>
        <p:nvSpPr>
          <p:cNvPr id="802" name="Google Shape;802;p102"/>
          <p:cNvSpPr txBox="1"/>
          <p:nvPr/>
        </p:nvSpPr>
        <p:spPr>
          <a:xfrm>
            <a:off x="3733375" y="2235475"/>
            <a:ext cx="4080000" cy="1939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accent5"/>
              </a:buClr>
              <a:buSzPts val="1800"/>
              <a:buFont typeface="Hepta Slab"/>
              <a:buChar char="●"/>
            </a:pPr>
            <a:r>
              <a:rPr lang="en" sz="1800">
                <a:solidFill>
                  <a:schemeClr val="accent5"/>
                </a:solidFill>
                <a:latin typeface="Hepta Slab"/>
                <a:ea typeface="Hepta Slab"/>
                <a:cs typeface="Hepta Slab"/>
                <a:sym typeface="Hepta Slab"/>
              </a:rPr>
              <a:t>How each group sorted their shapes?</a:t>
            </a:r>
            <a:endParaRPr sz="1800">
              <a:solidFill>
                <a:schemeClr val="accent5"/>
              </a:solidFill>
              <a:latin typeface="Hepta Slab"/>
              <a:ea typeface="Hepta Slab"/>
              <a:cs typeface="Hepta Slab"/>
              <a:sym typeface="Hepta Slab"/>
            </a:endParaRPr>
          </a:p>
          <a:p>
            <a:pPr indent="0" lvl="0" marL="457200" rtl="0" algn="l">
              <a:spcBef>
                <a:spcPts val="0"/>
              </a:spcBef>
              <a:spcAft>
                <a:spcPts val="0"/>
              </a:spcAft>
              <a:buNone/>
            </a:pPr>
            <a:r>
              <a:t/>
            </a:r>
            <a:endParaRPr sz="1800">
              <a:solidFill>
                <a:schemeClr val="accent5"/>
              </a:solidFill>
              <a:latin typeface="Hepta Slab"/>
              <a:ea typeface="Hepta Slab"/>
              <a:cs typeface="Hepta Slab"/>
              <a:sym typeface="Hepta Slab"/>
            </a:endParaRPr>
          </a:p>
          <a:p>
            <a:pPr indent="-342900" lvl="0" marL="457200" rtl="0" algn="l">
              <a:spcBef>
                <a:spcPts val="0"/>
              </a:spcBef>
              <a:spcAft>
                <a:spcPts val="0"/>
              </a:spcAft>
              <a:buClr>
                <a:schemeClr val="accent5"/>
              </a:buClr>
              <a:buSzPts val="1800"/>
              <a:buFont typeface="Hepta Slab"/>
              <a:buChar char="●"/>
            </a:pPr>
            <a:r>
              <a:rPr lang="en" sz="1800">
                <a:solidFill>
                  <a:schemeClr val="accent5"/>
                </a:solidFill>
                <a:latin typeface="Hepta Slab"/>
                <a:ea typeface="Hepta Slab"/>
                <a:cs typeface="Hepta Slab"/>
                <a:sym typeface="Hepta Slab"/>
              </a:rPr>
              <a:t>How many shapes are in each category? How do you know?</a:t>
            </a:r>
            <a:endParaRPr sz="1800">
              <a:solidFill>
                <a:schemeClr val="accent5"/>
              </a:solidFill>
              <a:latin typeface="Hepta Slab"/>
              <a:ea typeface="Hepta Slab"/>
              <a:cs typeface="Hepta Slab"/>
              <a:sym typeface="Hepta Slab"/>
            </a:endParaRPr>
          </a:p>
        </p:txBody>
      </p:sp>
      <p:sp>
        <p:nvSpPr>
          <p:cNvPr id="803" name="Google Shape;803;p102"/>
          <p:cNvSpPr txBox="1"/>
          <p:nvPr/>
        </p:nvSpPr>
        <p:spPr>
          <a:xfrm>
            <a:off x="675750" y="4173725"/>
            <a:ext cx="8047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this group sort their shapes? How many are in each category? How do you know?</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3"/>
                                        </p:tgtEl>
                                        <p:attrNameLst>
                                          <p:attrName>style.visibility</p:attrName>
                                        </p:attrNameLst>
                                      </p:cBhvr>
                                      <p:to>
                                        <p:strVal val="visible"/>
                                      </p:to>
                                    </p:set>
                                    <p:animEffect filter="fade" transition="in">
                                      <p:cBhvr>
                                        <p:cTn dur="1000"/>
                                        <p:tgtEl>
                                          <p:spTgt spid="8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07" name="Shape 807"/>
        <p:cNvGrpSpPr/>
        <p:nvPr/>
      </p:nvGrpSpPr>
      <p:grpSpPr>
        <a:xfrm>
          <a:off x="0" y="0"/>
          <a:ext cx="0" cy="0"/>
          <a:chOff x="0" y="0"/>
          <a:chExt cx="0" cy="0"/>
        </a:xfrm>
      </p:grpSpPr>
      <p:sp>
        <p:nvSpPr>
          <p:cNvPr id="808" name="Google Shape;808;p103"/>
          <p:cNvSpPr txBox="1"/>
          <p:nvPr>
            <p:ph type="ctrTitle"/>
          </p:nvPr>
        </p:nvSpPr>
        <p:spPr>
          <a:xfrm>
            <a:off x="1317650" y="220450"/>
            <a:ext cx="6276300" cy="137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saw different ways to show our sorts and talked about how we can make sure they are easy for others to understand.</a:t>
            </a:r>
            <a:endParaRPr sz="3000">
              <a:solidFill>
                <a:schemeClr val="accent4"/>
              </a:solidFill>
              <a:latin typeface="Hepta Slab"/>
              <a:ea typeface="Hepta Slab"/>
              <a:cs typeface="Hepta Slab"/>
              <a:sym typeface="Hepta Slab"/>
            </a:endParaRPr>
          </a:p>
        </p:txBody>
      </p:sp>
      <p:sp>
        <p:nvSpPr>
          <p:cNvPr id="809" name="Google Shape;809;p10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10" name="Google Shape;810;p103"/>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811" name="Google Shape;811;p103"/>
          <p:cNvPicPr preferRelativeResize="0"/>
          <p:nvPr/>
        </p:nvPicPr>
        <p:blipFill rotWithShape="1">
          <a:blip r:embed="rId3">
            <a:alphaModFix/>
          </a:blip>
          <a:srcRect b="0" l="0" r="2037" t="0"/>
          <a:stretch/>
        </p:blipFill>
        <p:spPr>
          <a:xfrm>
            <a:off x="4061375" y="1924425"/>
            <a:ext cx="2642625" cy="2386850"/>
          </a:xfrm>
          <a:prstGeom prst="rect">
            <a:avLst/>
          </a:prstGeom>
          <a:noFill/>
          <a:ln>
            <a:noFill/>
          </a:ln>
        </p:spPr>
      </p:pic>
      <p:sp>
        <p:nvSpPr>
          <p:cNvPr id="812" name="Google Shape;812;p10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813" name="Google Shape;813;p103"/>
          <p:cNvSpPr txBox="1"/>
          <p:nvPr/>
        </p:nvSpPr>
        <p:spPr>
          <a:xfrm>
            <a:off x="1402950" y="2102525"/>
            <a:ext cx="20340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Tell your partner one thing you would change to make your representation easier for others to </a:t>
            </a:r>
            <a:r>
              <a:rPr b="1" lang="en" sz="1600">
                <a:latin typeface="Quicksand"/>
                <a:ea typeface="Quicksand"/>
                <a:cs typeface="Quicksand"/>
                <a:sym typeface="Quicksand"/>
              </a:rPr>
              <a:t>understand.</a:t>
            </a:r>
            <a:endParaRPr b="1" sz="1600">
              <a:latin typeface="Quicksand"/>
              <a:ea typeface="Quicksand"/>
              <a:cs typeface="Quicksand"/>
              <a:sym typeface="Quicksand"/>
            </a:endParaRPr>
          </a:p>
        </p:txBody>
      </p:sp>
      <p:sp>
        <p:nvSpPr>
          <p:cNvPr id="814" name="Google Shape;814;p103"/>
          <p:cNvSpPr/>
          <p:nvPr/>
        </p:nvSpPr>
        <p:spPr>
          <a:xfrm flipH="1">
            <a:off x="782606" y="1924425"/>
            <a:ext cx="3192195" cy="26396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818" name="Shape 818"/>
        <p:cNvGrpSpPr/>
        <p:nvPr/>
      </p:nvGrpSpPr>
      <p:grpSpPr>
        <a:xfrm>
          <a:off x="0" y="0"/>
          <a:ext cx="0" cy="0"/>
          <a:chOff x="0" y="0"/>
          <a:chExt cx="0" cy="0"/>
        </a:xfrm>
      </p:grpSpPr>
      <p:sp>
        <p:nvSpPr>
          <p:cNvPr id="819" name="Google Shape;819;p104"/>
          <p:cNvSpPr txBox="1"/>
          <p:nvPr>
            <p:ph type="ctrTitle"/>
          </p:nvPr>
        </p:nvSpPr>
        <p:spPr>
          <a:xfrm>
            <a:off x="1749375" y="1464225"/>
            <a:ext cx="5817600" cy="144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What’s Your Favorite ________?</a:t>
            </a:r>
            <a:endParaRPr sz="4400">
              <a:latin typeface="Hepta Slab"/>
              <a:ea typeface="Hepta Slab"/>
              <a:cs typeface="Hepta Slab"/>
              <a:sym typeface="Hepta Slab"/>
            </a:endParaRPr>
          </a:p>
        </p:txBody>
      </p:sp>
      <p:sp>
        <p:nvSpPr>
          <p:cNvPr id="820" name="Google Shape;820;p104"/>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collect, organize and show data.</a:t>
            </a:r>
            <a:endParaRPr>
              <a:latin typeface="Quicksand"/>
              <a:ea typeface="Quicksand"/>
              <a:cs typeface="Quicksand"/>
              <a:sym typeface="Quicksand"/>
            </a:endParaRPr>
          </a:p>
        </p:txBody>
      </p:sp>
      <p:sp>
        <p:nvSpPr>
          <p:cNvPr id="821" name="Google Shape;821;p104"/>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10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1.MD.C.4, 1.OA.C.5</a:t>
            </a:r>
            <a:endParaRPr sz="1100">
              <a:latin typeface="Quicksand"/>
              <a:ea typeface="Quicksand"/>
              <a:cs typeface="Quicksand"/>
              <a:sym typeface="Quicksand"/>
            </a:endParaRPr>
          </a:p>
        </p:txBody>
      </p:sp>
      <p:sp>
        <p:nvSpPr>
          <p:cNvPr id="823" name="Google Shape;823;p104"/>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27" name="Shape 827"/>
        <p:cNvGrpSpPr/>
        <p:nvPr/>
      </p:nvGrpSpPr>
      <p:grpSpPr>
        <a:xfrm>
          <a:off x="0" y="0"/>
          <a:ext cx="0" cy="0"/>
          <a:chOff x="0" y="0"/>
          <a:chExt cx="0" cy="0"/>
        </a:xfrm>
      </p:grpSpPr>
      <p:sp>
        <p:nvSpPr>
          <p:cNvPr id="828" name="Google Shape;828;p105"/>
          <p:cNvSpPr txBox="1"/>
          <p:nvPr>
            <p:ph type="ctrTitle"/>
          </p:nvPr>
        </p:nvSpPr>
        <p:spPr>
          <a:xfrm>
            <a:off x="685775" y="4963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829" name="Google Shape;829;p10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830" name="Google Shape;830;p105"/>
          <p:cNvPicPr preferRelativeResize="0"/>
          <p:nvPr/>
        </p:nvPicPr>
        <p:blipFill>
          <a:blip r:embed="rId3">
            <a:alphaModFix/>
          </a:blip>
          <a:stretch>
            <a:fillRect/>
          </a:stretch>
        </p:blipFill>
        <p:spPr>
          <a:xfrm>
            <a:off x="2936488" y="1488225"/>
            <a:ext cx="3270975" cy="2358150"/>
          </a:xfrm>
          <a:prstGeom prst="rect">
            <a:avLst/>
          </a:prstGeom>
          <a:noFill/>
          <a:ln>
            <a:noFill/>
          </a:ln>
        </p:spPr>
      </p:pic>
      <p:sp>
        <p:nvSpPr>
          <p:cNvPr id="831" name="Google Shape;831;p105"/>
          <p:cNvSpPr txBox="1"/>
          <p:nvPr/>
        </p:nvSpPr>
        <p:spPr>
          <a:xfrm>
            <a:off x="2051025" y="1068625"/>
            <a:ext cx="51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35" name="Shape 835"/>
        <p:cNvGrpSpPr/>
        <p:nvPr/>
      </p:nvGrpSpPr>
      <p:grpSpPr>
        <a:xfrm>
          <a:off x="0" y="0"/>
          <a:ext cx="0" cy="0"/>
          <a:chOff x="0" y="0"/>
          <a:chExt cx="0" cy="0"/>
        </a:xfrm>
      </p:grpSpPr>
      <p:sp>
        <p:nvSpPr>
          <p:cNvPr id="836" name="Google Shape;836;p106"/>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837" name="Google Shape;837;p10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838" name="Google Shape;838;p106"/>
          <p:cNvPicPr preferRelativeResize="0"/>
          <p:nvPr/>
        </p:nvPicPr>
        <p:blipFill>
          <a:blip r:embed="rId3">
            <a:alphaModFix/>
          </a:blip>
          <a:stretch>
            <a:fillRect/>
          </a:stretch>
        </p:blipFill>
        <p:spPr>
          <a:xfrm>
            <a:off x="2912162" y="1509125"/>
            <a:ext cx="3319675" cy="2300350"/>
          </a:xfrm>
          <a:prstGeom prst="rect">
            <a:avLst/>
          </a:prstGeom>
          <a:noFill/>
          <a:ln>
            <a:noFill/>
          </a:ln>
        </p:spPr>
      </p:pic>
      <p:sp>
        <p:nvSpPr>
          <p:cNvPr id="839" name="Google Shape;839;p106"/>
          <p:cNvSpPr txBox="1"/>
          <p:nvPr/>
        </p:nvSpPr>
        <p:spPr>
          <a:xfrm>
            <a:off x="2051025" y="1068625"/>
            <a:ext cx="51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43" name="Shape 843"/>
        <p:cNvGrpSpPr/>
        <p:nvPr/>
      </p:nvGrpSpPr>
      <p:grpSpPr>
        <a:xfrm>
          <a:off x="0" y="0"/>
          <a:ext cx="0" cy="0"/>
          <a:chOff x="0" y="0"/>
          <a:chExt cx="0" cy="0"/>
        </a:xfrm>
      </p:grpSpPr>
      <p:sp>
        <p:nvSpPr>
          <p:cNvPr id="844" name="Google Shape;844;p107"/>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845" name="Google Shape;845;p10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846" name="Google Shape;846;p107"/>
          <p:cNvPicPr preferRelativeResize="0"/>
          <p:nvPr/>
        </p:nvPicPr>
        <p:blipFill>
          <a:blip r:embed="rId3">
            <a:alphaModFix/>
          </a:blip>
          <a:stretch>
            <a:fillRect/>
          </a:stretch>
        </p:blipFill>
        <p:spPr>
          <a:xfrm>
            <a:off x="2936013" y="1423625"/>
            <a:ext cx="3271925" cy="2189974"/>
          </a:xfrm>
          <a:prstGeom prst="rect">
            <a:avLst/>
          </a:prstGeom>
          <a:noFill/>
          <a:ln>
            <a:noFill/>
          </a:ln>
        </p:spPr>
      </p:pic>
      <p:sp>
        <p:nvSpPr>
          <p:cNvPr id="847" name="Google Shape;847;p107"/>
          <p:cNvSpPr txBox="1"/>
          <p:nvPr/>
        </p:nvSpPr>
        <p:spPr>
          <a:xfrm>
            <a:off x="2051025" y="1068625"/>
            <a:ext cx="51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
        <p:nvSpPr>
          <p:cNvPr id="848" name="Google Shape;848;p107"/>
          <p:cNvSpPr txBox="1"/>
          <p:nvPr/>
        </p:nvSpPr>
        <p:spPr>
          <a:xfrm>
            <a:off x="675750" y="4173725"/>
            <a:ext cx="8047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Did you see the same number in a different way?</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8"/>
                                        </p:tgtEl>
                                        <p:attrNameLst>
                                          <p:attrName>style.visibility</p:attrName>
                                        </p:attrNameLst>
                                      </p:cBhvr>
                                      <p:to>
                                        <p:strVal val="visible"/>
                                      </p:to>
                                    </p:set>
                                    <p:animEffect filter="fade" transition="in">
                                      <p:cBhvr>
                                        <p:cTn dur="1000"/>
                                        <p:tgtEl>
                                          <p:spTgt spid="8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52" name="Shape 852"/>
        <p:cNvGrpSpPr/>
        <p:nvPr/>
      </p:nvGrpSpPr>
      <p:grpSpPr>
        <a:xfrm>
          <a:off x="0" y="0"/>
          <a:ext cx="0" cy="0"/>
          <a:chOff x="0" y="0"/>
          <a:chExt cx="0" cy="0"/>
        </a:xfrm>
      </p:grpSpPr>
      <p:sp>
        <p:nvSpPr>
          <p:cNvPr id="853" name="Google Shape;853;p108"/>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 Class Survey</a:t>
            </a:r>
            <a:endParaRPr b="0" sz="3000">
              <a:solidFill>
                <a:schemeClr val="accent5"/>
              </a:solidFill>
              <a:latin typeface="Hepta Slab"/>
              <a:ea typeface="Hepta Slab"/>
              <a:cs typeface="Hepta Slab"/>
              <a:sym typeface="Hepta Slab"/>
            </a:endParaRPr>
          </a:p>
        </p:txBody>
      </p:sp>
      <p:sp>
        <p:nvSpPr>
          <p:cNvPr id="854" name="Google Shape;854;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55" name="Google Shape;855;p108"/>
          <p:cNvSpPr txBox="1"/>
          <p:nvPr/>
        </p:nvSpPr>
        <p:spPr>
          <a:xfrm>
            <a:off x="832200" y="1108750"/>
            <a:ext cx="7208400" cy="4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Hepta Slab"/>
                <a:ea typeface="Hepta Slab"/>
                <a:cs typeface="Hepta Slab"/>
                <a:sym typeface="Hepta Slab"/>
              </a:rPr>
              <a:t>Today we are going to take a survey. A </a:t>
            </a:r>
            <a:r>
              <a:rPr b="1" lang="en">
                <a:solidFill>
                  <a:schemeClr val="dk1"/>
                </a:solidFill>
                <a:latin typeface="Hepta Slab"/>
                <a:ea typeface="Hepta Slab"/>
                <a:cs typeface="Hepta Slab"/>
                <a:sym typeface="Hepta Slab"/>
              </a:rPr>
              <a:t>survey</a:t>
            </a:r>
            <a:r>
              <a:rPr lang="en">
                <a:solidFill>
                  <a:schemeClr val="dk1"/>
                </a:solidFill>
                <a:latin typeface="Hepta Slab"/>
                <a:ea typeface="Hepta Slab"/>
                <a:cs typeface="Hepta Slab"/>
                <a:sym typeface="Hepta Slab"/>
              </a:rPr>
              <a:t> is a way to collect information about a group of people's answers to the same question. The information we collect about the things or people in the group is called </a:t>
            </a:r>
            <a:r>
              <a:rPr b="1" lang="en">
                <a:solidFill>
                  <a:schemeClr val="dk1"/>
                </a:solidFill>
                <a:latin typeface="Hepta Slab"/>
                <a:ea typeface="Hepta Slab"/>
                <a:cs typeface="Hepta Slab"/>
                <a:sym typeface="Hepta Slab"/>
              </a:rPr>
              <a:t>data</a:t>
            </a:r>
            <a:r>
              <a:rPr lang="en">
                <a:solidFill>
                  <a:schemeClr val="dk1"/>
                </a:solidFill>
                <a:latin typeface="Hepta Slab"/>
                <a:ea typeface="Hepta Slab"/>
                <a:cs typeface="Hepta Slab"/>
                <a:sym typeface="Hepta Slab"/>
              </a:rPr>
              <a:t>. </a:t>
            </a:r>
            <a:endParaRPr>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ctr">
              <a:spcBef>
                <a:spcPts val="0"/>
              </a:spcBef>
              <a:spcAft>
                <a:spcPts val="0"/>
              </a:spcAft>
              <a:buNone/>
            </a:pPr>
            <a:r>
              <a:rPr lang="en">
                <a:solidFill>
                  <a:schemeClr val="dk1"/>
                </a:solidFill>
                <a:latin typeface="Hepta Slab"/>
                <a:ea typeface="Hepta Slab"/>
                <a:cs typeface="Hepta Slab"/>
                <a:sym typeface="Hepta Slab"/>
              </a:rPr>
              <a:t>Let’s take a survey and collect data about our favorite _____.</a:t>
            </a:r>
            <a:endParaRPr>
              <a:solidFill>
                <a:schemeClr val="accent5"/>
              </a:solidFill>
              <a:latin typeface="Hepta Slab"/>
              <a:ea typeface="Hepta Slab"/>
              <a:cs typeface="Hepta Slab"/>
              <a:sym typeface="Hepta Slab"/>
            </a:endParaRPr>
          </a:p>
        </p:txBody>
      </p:sp>
      <p:pic>
        <p:nvPicPr>
          <p:cNvPr id="856" name="Google Shape;856;p108"/>
          <p:cNvPicPr preferRelativeResize="0"/>
          <p:nvPr/>
        </p:nvPicPr>
        <p:blipFill>
          <a:blip r:embed="rId3">
            <a:alphaModFix/>
          </a:blip>
          <a:stretch>
            <a:fillRect/>
          </a:stretch>
        </p:blipFill>
        <p:spPr>
          <a:xfrm>
            <a:off x="1085625" y="2481300"/>
            <a:ext cx="4067975" cy="2198726"/>
          </a:xfrm>
          <a:prstGeom prst="rect">
            <a:avLst/>
          </a:prstGeom>
          <a:noFill/>
          <a:ln>
            <a:noFill/>
          </a:ln>
        </p:spPr>
      </p:pic>
      <p:sp>
        <p:nvSpPr>
          <p:cNvPr id="857" name="Google Shape;857;p108"/>
          <p:cNvSpPr txBox="1"/>
          <p:nvPr/>
        </p:nvSpPr>
        <p:spPr>
          <a:xfrm>
            <a:off x="5153600" y="2708400"/>
            <a:ext cx="3430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do you notice about the data we collected?</a:t>
            </a:r>
            <a:endParaRPr>
              <a:latin typeface="Hepta Slab"/>
              <a:ea typeface="Hepta Slab"/>
              <a:cs typeface="Hepta Slab"/>
              <a:sym typeface="Hepta Slab"/>
            </a:endParaRPr>
          </a:p>
        </p:txBody>
      </p:sp>
      <p:sp>
        <p:nvSpPr>
          <p:cNvPr id="858" name="Google Shape;858;p108"/>
          <p:cNvSpPr txBox="1"/>
          <p:nvPr/>
        </p:nvSpPr>
        <p:spPr>
          <a:xfrm>
            <a:off x="5153600" y="3394200"/>
            <a:ext cx="3430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could we do to organize the data?</a:t>
            </a:r>
            <a:endParaRPr>
              <a:latin typeface="Hepta Slab"/>
              <a:ea typeface="Hepta Slab"/>
              <a:cs typeface="Hepta Slab"/>
              <a:sym typeface="Hepta Slab"/>
            </a:endParaRPr>
          </a:p>
        </p:txBody>
      </p:sp>
      <p:sp>
        <p:nvSpPr>
          <p:cNvPr id="859" name="Google Shape;859;p108"/>
          <p:cNvSpPr txBox="1"/>
          <p:nvPr/>
        </p:nvSpPr>
        <p:spPr>
          <a:xfrm>
            <a:off x="5240525" y="4009800"/>
            <a:ext cx="34302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does organizing the cubes help us show the data from our class survey?</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9"/>
                                        </p:tgtEl>
                                        <p:attrNameLst>
                                          <p:attrName>style.visibility</p:attrName>
                                        </p:attrNameLst>
                                      </p:cBhvr>
                                      <p:to>
                                        <p:strVal val="visible"/>
                                      </p:to>
                                    </p:set>
                                    <p:animEffect filter="fade" transition="in">
                                      <p:cBhvr>
                                        <p:cTn dur="1000"/>
                                        <p:tgtEl>
                                          <p:spTgt spid="8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63" name="Shape 863"/>
        <p:cNvGrpSpPr/>
        <p:nvPr/>
      </p:nvGrpSpPr>
      <p:grpSpPr>
        <a:xfrm>
          <a:off x="0" y="0"/>
          <a:ext cx="0" cy="0"/>
          <a:chOff x="0" y="0"/>
          <a:chExt cx="0" cy="0"/>
        </a:xfrm>
      </p:grpSpPr>
      <p:sp>
        <p:nvSpPr>
          <p:cNvPr id="864" name="Google Shape;864;p109"/>
          <p:cNvSpPr txBox="1"/>
          <p:nvPr>
            <p:ph type="ctrTitle"/>
          </p:nvPr>
        </p:nvSpPr>
        <p:spPr>
          <a:xfrm>
            <a:off x="685800" y="509925"/>
            <a:ext cx="7772400" cy="65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Show Our Class Data</a:t>
            </a:r>
            <a:endParaRPr b="0" sz="2900">
              <a:solidFill>
                <a:schemeClr val="accent5"/>
              </a:solidFill>
              <a:latin typeface="Hepta Slab"/>
              <a:ea typeface="Hepta Slab"/>
              <a:cs typeface="Hepta Slab"/>
              <a:sym typeface="Hepta Slab"/>
            </a:endParaRPr>
          </a:p>
        </p:txBody>
      </p:sp>
      <p:sp>
        <p:nvSpPr>
          <p:cNvPr id="865" name="Google Shape;865;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66" name="Google Shape;866;p109"/>
          <p:cNvSpPr txBox="1"/>
          <p:nvPr/>
        </p:nvSpPr>
        <p:spPr>
          <a:xfrm>
            <a:off x="1306100" y="1398575"/>
            <a:ext cx="6450600" cy="154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Hepta Slab"/>
                <a:ea typeface="Hepta Slab"/>
                <a:cs typeface="Hepta Slab"/>
                <a:sym typeface="Hepta Slab"/>
              </a:rPr>
              <a:t>Show the survey data about our class’s favorite __________ data on paper.</a:t>
            </a:r>
            <a:endParaRPr sz="2000">
              <a:solidFill>
                <a:schemeClr val="accent5"/>
              </a:solidFill>
              <a:latin typeface="Hepta Slab"/>
              <a:ea typeface="Hepta Slab"/>
              <a:cs typeface="Hepta Slab"/>
              <a:sym typeface="Hepta Slab"/>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70" name="Shape 870"/>
        <p:cNvGrpSpPr/>
        <p:nvPr/>
      </p:nvGrpSpPr>
      <p:grpSpPr>
        <a:xfrm>
          <a:off x="0" y="0"/>
          <a:ext cx="0" cy="0"/>
          <a:chOff x="0" y="0"/>
          <a:chExt cx="0" cy="0"/>
        </a:xfrm>
      </p:grpSpPr>
      <p:sp>
        <p:nvSpPr>
          <p:cNvPr id="871" name="Google Shape;871;p110"/>
          <p:cNvSpPr txBox="1"/>
          <p:nvPr>
            <p:ph type="ctrTitle"/>
          </p:nvPr>
        </p:nvSpPr>
        <p:spPr>
          <a:xfrm>
            <a:off x="947800" y="412350"/>
            <a:ext cx="6750000" cy="130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Different Ways to Show the Data</a:t>
            </a:r>
            <a:endParaRPr b="0" sz="3000">
              <a:solidFill>
                <a:schemeClr val="accent5"/>
              </a:solidFill>
              <a:latin typeface="Hepta Slab"/>
              <a:ea typeface="Hepta Slab"/>
              <a:cs typeface="Hepta Slab"/>
              <a:sym typeface="Hepta Slab"/>
            </a:endParaRPr>
          </a:p>
        </p:txBody>
      </p:sp>
      <p:sp>
        <p:nvSpPr>
          <p:cNvPr id="872" name="Google Shape;872;p11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873" name="Google Shape;873;p110"/>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110"/>
          <p:cNvSpPr txBox="1"/>
          <p:nvPr/>
        </p:nvSpPr>
        <p:spPr>
          <a:xfrm>
            <a:off x="1491025" y="1941825"/>
            <a:ext cx="6339600" cy="231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700">
                <a:solidFill>
                  <a:schemeClr val="accent5"/>
                </a:solidFill>
                <a:latin typeface="Hepta Slab"/>
                <a:ea typeface="Hepta Slab"/>
                <a:cs typeface="Hepta Slab"/>
                <a:sym typeface="Hepta Slab"/>
              </a:rPr>
              <a:t>“With your partner, find a group of 2 that represented the data in a different way than you. One person from each group switches papers with a partner from the other group. With your partner, talk about what you notice is the same about each representation and what you notice is different.”</a:t>
            </a:r>
            <a:endParaRPr sz="17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a:p>
        </p:txBody>
      </p:sp>
      <p:sp>
        <p:nvSpPr>
          <p:cNvPr id="875" name="Google Shape;875;p110"/>
          <p:cNvSpPr txBox="1"/>
          <p:nvPr/>
        </p:nvSpPr>
        <p:spPr>
          <a:xfrm>
            <a:off x="602075" y="4009800"/>
            <a:ext cx="8068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What’s the same about these representations? What is different?</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5"/>
                                        </p:tgtEl>
                                        <p:attrNameLst>
                                          <p:attrName>style.visibility</p:attrName>
                                        </p:attrNameLst>
                                      </p:cBhvr>
                                      <p:to>
                                        <p:strVal val="visible"/>
                                      </p:to>
                                    </p:set>
                                    <p:animEffect filter="fade" transition="in">
                                      <p:cBhvr>
                                        <p:cTn dur="1000"/>
                                        <p:tgtEl>
                                          <p:spTgt spid="8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79" name="Shape 879"/>
        <p:cNvGrpSpPr/>
        <p:nvPr/>
      </p:nvGrpSpPr>
      <p:grpSpPr>
        <a:xfrm>
          <a:off x="0" y="0"/>
          <a:ext cx="0" cy="0"/>
          <a:chOff x="0" y="0"/>
          <a:chExt cx="0" cy="0"/>
        </a:xfrm>
      </p:grpSpPr>
      <p:sp>
        <p:nvSpPr>
          <p:cNvPr id="880" name="Google Shape;880;p111"/>
          <p:cNvSpPr txBox="1"/>
          <p:nvPr>
            <p:ph type="ctrTitle"/>
          </p:nvPr>
        </p:nvSpPr>
        <p:spPr>
          <a:xfrm>
            <a:off x="1317650" y="220450"/>
            <a:ext cx="6276300" cy="97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say that there are different ways to show our data on paper.</a:t>
            </a:r>
            <a:endParaRPr sz="3000">
              <a:solidFill>
                <a:schemeClr val="accent4"/>
              </a:solidFill>
              <a:latin typeface="Hepta Slab"/>
              <a:ea typeface="Hepta Slab"/>
              <a:cs typeface="Hepta Slab"/>
              <a:sym typeface="Hepta Slab"/>
            </a:endParaRPr>
          </a:p>
        </p:txBody>
      </p:sp>
      <p:sp>
        <p:nvSpPr>
          <p:cNvPr id="881" name="Google Shape;881;p11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82" name="Google Shape;882;p111"/>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883" name="Google Shape;883;p111"/>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884" name="Google Shape;884;p111"/>
          <p:cNvPicPr preferRelativeResize="0"/>
          <p:nvPr/>
        </p:nvPicPr>
        <p:blipFill rotWithShape="1">
          <a:blip r:embed="rId3">
            <a:alphaModFix/>
          </a:blip>
          <a:srcRect b="0" l="0" r="2969" t="0"/>
          <a:stretch/>
        </p:blipFill>
        <p:spPr>
          <a:xfrm>
            <a:off x="3555275" y="2452675"/>
            <a:ext cx="1957900" cy="1785250"/>
          </a:xfrm>
          <a:prstGeom prst="rect">
            <a:avLst/>
          </a:prstGeom>
          <a:noFill/>
          <a:ln>
            <a:noFill/>
          </a:ln>
        </p:spPr>
      </p:pic>
      <p:sp>
        <p:nvSpPr>
          <p:cNvPr id="885" name="Google Shape;885;p111"/>
          <p:cNvSpPr/>
          <p:nvPr/>
        </p:nvSpPr>
        <p:spPr>
          <a:xfrm flipH="1">
            <a:off x="1109610" y="1482225"/>
            <a:ext cx="2318940"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111"/>
          <p:cNvSpPr txBox="1"/>
          <p:nvPr/>
        </p:nvSpPr>
        <p:spPr>
          <a:xfrm>
            <a:off x="1509750" y="1602875"/>
            <a:ext cx="1580700" cy="119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latin typeface="Quicksand"/>
                <a:ea typeface="Quicksand"/>
                <a:cs typeface="Quicksand"/>
                <a:sym typeface="Quicksand"/>
              </a:rPr>
              <a:t>What are some things you </a:t>
            </a:r>
            <a:r>
              <a:rPr b="1" lang="en">
                <a:latin typeface="Quicksand"/>
                <a:ea typeface="Quicksand"/>
                <a:cs typeface="Quicksand"/>
                <a:sym typeface="Quicksand"/>
              </a:rPr>
              <a:t>should</a:t>
            </a:r>
            <a:r>
              <a:rPr b="1" lang="en">
                <a:latin typeface="Quicksand"/>
                <a:ea typeface="Quicksand"/>
                <a:cs typeface="Quicksand"/>
                <a:sym typeface="Quicksand"/>
              </a:rPr>
              <a:t> remember when doing this?</a:t>
            </a:r>
            <a:endParaRPr b="1">
              <a:latin typeface="Quicksand"/>
              <a:ea typeface="Quicksand"/>
              <a:cs typeface="Quicksand"/>
              <a:sym typeface="Quicksand"/>
            </a:endParaRPr>
          </a:p>
          <a:p>
            <a:pPr indent="0" lvl="0" marL="0" rtl="0" algn="l">
              <a:spcBef>
                <a:spcPts val="0"/>
              </a:spcBef>
              <a:spcAft>
                <a:spcPts val="0"/>
              </a:spcAft>
              <a:buNone/>
            </a:pPr>
            <a:r>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90" name="Shape 890"/>
        <p:cNvGrpSpPr/>
        <p:nvPr/>
      </p:nvGrpSpPr>
      <p:grpSpPr>
        <a:xfrm>
          <a:off x="0" y="0"/>
          <a:ext cx="0" cy="0"/>
          <a:chOff x="0" y="0"/>
          <a:chExt cx="0" cy="0"/>
        </a:xfrm>
      </p:grpSpPr>
      <p:sp>
        <p:nvSpPr>
          <p:cNvPr id="891" name="Google Shape;891;p112"/>
          <p:cNvSpPr txBox="1"/>
          <p:nvPr>
            <p:ph idx="1" type="subTitle"/>
          </p:nvPr>
        </p:nvSpPr>
        <p:spPr>
          <a:xfrm>
            <a:off x="777500" y="493325"/>
            <a:ext cx="7462200" cy="6570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892" name="Google Shape;892;p11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3" name="Google Shape;893;p112"/>
          <p:cNvPicPr preferRelativeResize="0"/>
          <p:nvPr/>
        </p:nvPicPr>
        <p:blipFill>
          <a:blip r:embed="rId3">
            <a:alphaModFix/>
          </a:blip>
          <a:stretch>
            <a:fillRect/>
          </a:stretch>
        </p:blipFill>
        <p:spPr>
          <a:xfrm>
            <a:off x="5255825" y="1344098"/>
            <a:ext cx="2983875" cy="1612774"/>
          </a:xfrm>
          <a:prstGeom prst="rect">
            <a:avLst/>
          </a:prstGeom>
          <a:noFill/>
          <a:ln>
            <a:noFill/>
          </a:ln>
        </p:spPr>
      </p:pic>
      <p:pic>
        <p:nvPicPr>
          <p:cNvPr id="894" name="Google Shape;894;p112"/>
          <p:cNvPicPr preferRelativeResize="0"/>
          <p:nvPr/>
        </p:nvPicPr>
        <p:blipFill>
          <a:blip r:embed="rId4">
            <a:alphaModFix/>
          </a:blip>
          <a:stretch>
            <a:fillRect/>
          </a:stretch>
        </p:blipFill>
        <p:spPr>
          <a:xfrm>
            <a:off x="716625" y="3373749"/>
            <a:ext cx="3884299" cy="762350"/>
          </a:xfrm>
          <a:prstGeom prst="rect">
            <a:avLst/>
          </a:prstGeom>
          <a:noFill/>
          <a:ln>
            <a:noFill/>
          </a:ln>
        </p:spPr>
      </p:pic>
      <p:pic>
        <p:nvPicPr>
          <p:cNvPr id="895" name="Google Shape;895;p112"/>
          <p:cNvPicPr preferRelativeResize="0"/>
          <p:nvPr/>
        </p:nvPicPr>
        <p:blipFill>
          <a:blip r:embed="rId5">
            <a:alphaModFix/>
          </a:blip>
          <a:stretch>
            <a:fillRect/>
          </a:stretch>
        </p:blipFill>
        <p:spPr>
          <a:xfrm>
            <a:off x="4805612" y="3373752"/>
            <a:ext cx="3884299" cy="762336"/>
          </a:xfrm>
          <a:prstGeom prst="rect">
            <a:avLst/>
          </a:prstGeom>
          <a:noFill/>
          <a:ln>
            <a:noFill/>
          </a:ln>
        </p:spPr>
      </p:pic>
      <p:sp>
        <p:nvSpPr>
          <p:cNvPr id="896" name="Google Shape;896;p112"/>
          <p:cNvSpPr txBox="1"/>
          <p:nvPr/>
        </p:nvSpPr>
        <p:spPr>
          <a:xfrm>
            <a:off x="489225" y="1031113"/>
            <a:ext cx="7952700" cy="2401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1600">
                <a:solidFill>
                  <a:srgbClr val="434343"/>
                </a:solidFill>
                <a:latin typeface="Hepta Slab"/>
                <a:ea typeface="Hepta Slab"/>
                <a:cs typeface="Hepta Slab"/>
                <a:sym typeface="Hepta Slab"/>
              </a:rPr>
              <a:t>In this section, we sorted objects and shapes.</a:t>
            </a:r>
            <a:endParaRPr sz="1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rPr lang="en" sz="1700">
                <a:solidFill>
                  <a:srgbClr val="434343"/>
                </a:solidFill>
                <a:latin typeface="Hepta Slab"/>
                <a:ea typeface="Hepta Slab"/>
                <a:cs typeface="Hepta Slab"/>
                <a:sym typeface="Hepta Slab"/>
              </a:rPr>
              <a:t>We showed our sorts on paper in different ways.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800">
              <a:solidFill>
                <a:srgbClr val="434343"/>
              </a:solidFill>
              <a:latin typeface="Hepta Slab"/>
              <a:ea typeface="Hepta Slab"/>
              <a:cs typeface="Hepta Slab"/>
              <a:sym typeface="Hepta Slab"/>
            </a:endParaRPr>
          </a:p>
        </p:txBody>
      </p:sp>
      <p:pic>
        <p:nvPicPr>
          <p:cNvPr id="897" name="Google Shape;897;p112"/>
          <p:cNvPicPr preferRelativeResize="0"/>
          <p:nvPr/>
        </p:nvPicPr>
        <p:blipFill>
          <a:blip r:embed="rId6">
            <a:alphaModFix/>
          </a:blip>
          <a:stretch>
            <a:fillRect/>
          </a:stretch>
        </p:blipFill>
        <p:spPr>
          <a:xfrm>
            <a:off x="2757757" y="4209005"/>
            <a:ext cx="3628481" cy="71212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901" name="Shape 901"/>
        <p:cNvGrpSpPr/>
        <p:nvPr/>
      </p:nvGrpSpPr>
      <p:grpSpPr>
        <a:xfrm>
          <a:off x="0" y="0"/>
          <a:ext cx="0" cy="0"/>
          <a:chOff x="0" y="0"/>
          <a:chExt cx="0" cy="0"/>
        </a:xfrm>
      </p:grpSpPr>
      <p:sp>
        <p:nvSpPr>
          <p:cNvPr id="902" name="Google Shape;902;p113"/>
          <p:cNvSpPr txBox="1"/>
          <p:nvPr>
            <p:ph type="ctrTitle"/>
          </p:nvPr>
        </p:nvSpPr>
        <p:spPr>
          <a:xfrm>
            <a:off x="1583550" y="1338750"/>
            <a:ext cx="59769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Center Day</a:t>
            </a:r>
            <a:endParaRPr sz="4400">
              <a:solidFill>
                <a:srgbClr val="434343"/>
              </a:solidFill>
              <a:latin typeface="Hepta Slab"/>
              <a:ea typeface="Hepta Slab"/>
              <a:cs typeface="Hepta Slab"/>
              <a:sym typeface="Hepta Slab"/>
            </a:endParaRPr>
          </a:p>
        </p:txBody>
      </p:sp>
      <p:sp>
        <p:nvSpPr>
          <p:cNvPr id="903" name="Google Shape;903;p113"/>
          <p:cNvSpPr txBox="1"/>
          <p:nvPr/>
        </p:nvSpPr>
        <p:spPr>
          <a:xfrm>
            <a:off x="2698200" y="28284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and subtract.</a:t>
            </a:r>
            <a:endParaRPr>
              <a:latin typeface="Quicksand"/>
              <a:ea typeface="Quicksand"/>
              <a:cs typeface="Quicksand"/>
              <a:sym typeface="Quicksand"/>
            </a:endParaRPr>
          </a:p>
        </p:txBody>
      </p:sp>
      <p:sp>
        <p:nvSpPr>
          <p:cNvPr id="904" name="Google Shape;904;p113"/>
          <p:cNvSpPr/>
          <p:nvPr/>
        </p:nvSpPr>
        <p:spPr>
          <a:xfrm>
            <a:off x="22094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11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NBT.A.1</a:t>
            </a:r>
            <a:endParaRPr sz="1100">
              <a:latin typeface="Quicksand"/>
              <a:ea typeface="Quicksand"/>
              <a:cs typeface="Quicksand"/>
              <a:sym typeface="Quicksand"/>
            </a:endParaRPr>
          </a:p>
        </p:txBody>
      </p:sp>
      <p:sp>
        <p:nvSpPr>
          <p:cNvPr id="906" name="Google Shape;906;p11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10" name="Shape 910"/>
        <p:cNvGrpSpPr/>
        <p:nvPr/>
      </p:nvGrpSpPr>
      <p:grpSpPr>
        <a:xfrm>
          <a:off x="0" y="0"/>
          <a:ext cx="0" cy="0"/>
          <a:chOff x="0" y="0"/>
          <a:chExt cx="0" cy="0"/>
        </a:xfrm>
      </p:grpSpPr>
      <p:sp>
        <p:nvSpPr>
          <p:cNvPr id="911" name="Google Shape;911;p114"/>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Choral Count</a:t>
            </a:r>
            <a:endParaRPr b="0" sz="3000">
              <a:solidFill>
                <a:schemeClr val="accent5"/>
              </a:solidFill>
              <a:latin typeface="Hepta Slab"/>
              <a:ea typeface="Hepta Slab"/>
              <a:cs typeface="Hepta Slab"/>
              <a:sym typeface="Hepta Slab"/>
            </a:endParaRPr>
          </a:p>
        </p:txBody>
      </p:sp>
      <p:sp>
        <p:nvSpPr>
          <p:cNvPr id="912" name="Google Shape;912;p11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913" name="Google Shape;913;p114"/>
          <p:cNvPicPr preferRelativeResize="0"/>
          <p:nvPr/>
        </p:nvPicPr>
        <p:blipFill rotWithShape="1">
          <a:blip r:embed="rId3">
            <a:alphaModFix/>
          </a:blip>
          <a:srcRect b="0" l="0" r="2780" t="0"/>
          <a:stretch/>
        </p:blipFill>
        <p:spPr>
          <a:xfrm>
            <a:off x="3652700" y="1902850"/>
            <a:ext cx="2606050" cy="2371825"/>
          </a:xfrm>
          <a:prstGeom prst="rect">
            <a:avLst/>
          </a:prstGeom>
          <a:noFill/>
          <a:ln>
            <a:noFill/>
          </a:ln>
        </p:spPr>
      </p:pic>
      <p:sp>
        <p:nvSpPr>
          <p:cNvPr id="914" name="Google Shape;914;p114"/>
          <p:cNvSpPr/>
          <p:nvPr/>
        </p:nvSpPr>
        <p:spPr>
          <a:xfrm flipH="1">
            <a:off x="1329208" y="1502600"/>
            <a:ext cx="2034292" cy="181466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114"/>
          <p:cNvSpPr txBox="1"/>
          <p:nvPr/>
        </p:nvSpPr>
        <p:spPr>
          <a:xfrm>
            <a:off x="1692250" y="1650725"/>
            <a:ext cx="1352400" cy="117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1"/>
                </a:solidFill>
                <a:latin typeface="Quicksand"/>
                <a:ea typeface="Quicksand"/>
                <a:cs typeface="Quicksand"/>
                <a:sym typeface="Quicksand"/>
              </a:rPr>
              <a:t>Count by 10, starting at 0.</a:t>
            </a:r>
            <a:endParaRPr sz="1600">
              <a:solidFill>
                <a:schemeClr val="dk1"/>
              </a:solidFill>
              <a:latin typeface="Quicksand"/>
              <a:ea typeface="Quicksand"/>
              <a:cs typeface="Quicksand"/>
              <a:sym typeface="Quicksand"/>
            </a:endParaRPr>
          </a:p>
        </p:txBody>
      </p:sp>
      <p:sp>
        <p:nvSpPr>
          <p:cNvPr id="916" name="Google Shape;916;p114"/>
          <p:cNvSpPr txBox="1"/>
          <p:nvPr/>
        </p:nvSpPr>
        <p:spPr>
          <a:xfrm>
            <a:off x="675750" y="4326125"/>
            <a:ext cx="8047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is counting by 10, like counting by 1?</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6"/>
                                        </p:tgtEl>
                                        <p:attrNameLst>
                                          <p:attrName>style.visibility</p:attrName>
                                        </p:attrNameLst>
                                      </p:cBhvr>
                                      <p:to>
                                        <p:strVal val="visible"/>
                                      </p:to>
                                    </p:set>
                                    <p:animEffect filter="fade" transition="in">
                                      <p:cBhvr>
                                        <p:cTn dur="1000"/>
                                        <p:tgtEl>
                                          <p:spTgt spid="9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20" name="Shape 920"/>
        <p:cNvGrpSpPr/>
        <p:nvPr/>
      </p:nvGrpSpPr>
      <p:grpSpPr>
        <a:xfrm>
          <a:off x="0" y="0"/>
          <a:ext cx="0" cy="0"/>
          <a:chOff x="0" y="0"/>
          <a:chExt cx="0" cy="0"/>
        </a:xfrm>
      </p:grpSpPr>
      <p:sp>
        <p:nvSpPr>
          <p:cNvPr id="921" name="Google Shape;921;p115"/>
          <p:cNvSpPr txBox="1"/>
          <p:nvPr>
            <p:ph type="ctrTitle"/>
          </p:nvPr>
        </p:nvSpPr>
        <p:spPr>
          <a:xfrm>
            <a:off x="384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Revisit What’s Behind My Back; 10 Cubes</a:t>
            </a:r>
            <a:endParaRPr b="0" sz="2600">
              <a:solidFill>
                <a:schemeClr val="accent5"/>
              </a:solidFill>
              <a:latin typeface="Hepta Slab"/>
              <a:ea typeface="Hepta Slab"/>
              <a:cs typeface="Hepta Slab"/>
              <a:sym typeface="Hepta Slab"/>
            </a:endParaRPr>
          </a:p>
        </p:txBody>
      </p:sp>
      <p:sp>
        <p:nvSpPr>
          <p:cNvPr id="922" name="Google Shape;922;p1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23" name="Google Shape;923;p115"/>
          <p:cNvSpPr txBox="1"/>
          <p:nvPr/>
        </p:nvSpPr>
        <p:spPr>
          <a:xfrm>
            <a:off x="618450" y="1371500"/>
            <a:ext cx="7498500" cy="2918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dk1"/>
                </a:solidFill>
                <a:latin typeface="Hepta Slab"/>
                <a:ea typeface="Hepta Slab"/>
                <a:cs typeface="Hepta Slab"/>
                <a:sym typeface="Hepta Slab"/>
              </a:rPr>
              <a:t>We are going to play a game you learned in kindergarten called What’s Behind My Back. Let’s play the first round together to make sure we all remember how to play.</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lang="en" sz="1200">
                <a:solidFill>
                  <a:schemeClr val="dk1"/>
                </a:solidFill>
                <a:latin typeface="Hepta Slab"/>
                <a:ea typeface="Hepta Slab"/>
                <a:cs typeface="Hepta Slab"/>
                <a:sym typeface="Hepta Slab"/>
              </a:rPr>
              <a:t>Each group will start with a tower of ten cubes. Then one partner will break the tower into two parts and hide one of the parts behind their back.</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lang="en" sz="1200">
                <a:solidFill>
                  <a:schemeClr val="dk1"/>
                </a:solidFill>
                <a:latin typeface="Hepta Slab"/>
                <a:ea typeface="Hepta Slab"/>
                <a:cs typeface="Hepta Slab"/>
                <a:sym typeface="Hepta Slab"/>
              </a:rPr>
              <a:t>The other partner will write an equation leaving a blank box for the missing number.</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lang="en" sz="1200">
                <a:solidFill>
                  <a:schemeClr val="dk1"/>
                </a:solidFill>
                <a:latin typeface="Hepta Slab"/>
                <a:ea typeface="Hepta Slab"/>
                <a:cs typeface="Hepta Slab"/>
                <a:sym typeface="Hepta Slab"/>
              </a:rPr>
              <a:t>Then they will figure out how many cubes are hidden behind their partner’s back. You may use 10-frames and two-color counters if they are helpful. How many cubes are behind my back?</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lang="en" sz="1200">
                <a:solidFill>
                  <a:schemeClr val="dk1"/>
                </a:solidFill>
                <a:latin typeface="Hepta Slab"/>
                <a:ea typeface="Hepta Slab"/>
                <a:cs typeface="Hepta Slab"/>
                <a:sym typeface="Hepta Slab"/>
              </a:rPr>
              <a:t>When you agree on how many are hiding, you can complete the equation.</a:t>
            </a:r>
            <a:endParaRPr sz="1200">
              <a:solidFill>
                <a:schemeClr val="dk1"/>
              </a:solidFill>
              <a:latin typeface="Hepta Slab"/>
              <a:ea typeface="Hepta Slab"/>
              <a:cs typeface="Hepta Slab"/>
              <a:sym typeface="Hepta Slab"/>
            </a:endParaRPr>
          </a:p>
        </p:txBody>
      </p:sp>
      <p:pic>
        <p:nvPicPr>
          <p:cNvPr id="924" name="Google Shape;924;p115"/>
          <p:cNvPicPr preferRelativeResize="0"/>
          <p:nvPr/>
        </p:nvPicPr>
        <p:blipFill>
          <a:blip r:embed="rId3">
            <a:alphaModFix/>
          </a:blip>
          <a:stretch>
            <a:fillRect/>
          </a:stretch>
        </p:blipFill>
        <p:spPr>
          <a:xfrm>
            <a:off x="8156626" y="1273275"/>
            <a:ext cx="442975" cy="3135324"/>
          </a:xfrm>
          <a:prstGeom prst="rect">
            <a:avLst/>
          </a:prstGeom>
          <a:noFill/>
          <a:ln>
            <a:noFill/>
          </a:ln>
        </p:spPr>
      </p:pic>
      <p:sp>
        <p:nvSpPr>
          <p:cNvPr id="925" name="Google Shape;925;p115"/>
          <p:cNvSpPr txBox="1"/>
          <p:nvPr/>
        </p:nvSpPr>
        <p:spPr>
          <a:xfrm>
            <a:off x="479275" y="4329050"/>
            <a:ext cx="8068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you determine how many cubes were behind your partner’s back?</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5"/>
                                        </p:tgtEl>
                                        <p:attrNameLst>
                                          <p:attrName>style.visibility</p:attrName>
                                        </p:attrNameLst>
                                      </p:cBhvr>
                                      <p:to>
                                        <p:strVal val="visible"/>
                                      </p:to>
                                    </p:set>
                                    <p:animEffect filter="fade" transition="in">
                                      <p:cBhvr>
                                        <p:cTn dur="1000"/>
                                        <p:tgtEl>
                                          <p:spTgt spid="9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29" name="Shape 929"/>
        <p:cNvGrpSpPr/>
        <p:nvPr/>
      </p:nvGrpSpPr>
      <p:grpSpPr>
        <a:xfrm>
          <a:off x="0" y="0"/>
          <a:ext cx="0" cy="0"/>
          <a:chOff x="0" y="0"/>
          <a:chExt cx="0" cy="0"/>
        </a:xfrm>
      </p:grpSpPr>
      <p:sp>
        <p:nvSpPr>
          <p:cNvPr id="930" name="Google Shape;930;p116"/>
          <p:cNvSpPr txBox="1"/>
          <p:nvPr>
            <p:ph type="ctrTitle"/>
          </p:nvPr>
        </p:nvSpPr>
        <p:spPr>
          <a:xfrm>
            <a:off x="466825" y="22689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931" name="Google Shape;931;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932" name="Google Shape;932;p116"/>
          <p:cNvPicPr preferRelativeResize="0"/>
          <p:nvPr/>
        </p:nvPicPr>
        <p:blipFill>
          <a:blip r:embed="rId3">
            <a:alphaModFix/>
          </a:blip>
          <a:stretch>
            <a:fillRect/>
          </a:stretch>
        </p:blipFill>
        <p:spPr>
          <a:xfrm>
            <a:off x="2710725" y="866797"/>
            <a:ext cx="3722542" cy="3590302"/>
          </a:xfrm>
          <a:prstGeom prst="rect">
            <a:avLst/>
          </a:prstGeom>
          <a:noFill/>
          <a:ln>
            <a:noFill/>
          </a:ln>
        </p:spPr>
      </p:pic>
      <p:sp>
        <p:nvSpPr>
          <p:cNvPr id="933" name="Google Shape;933;p116"/>
          <p:cNvSpPr txBox="1"/>
          <p:nvPr/>
        </p:nvSpPr>
        <p:spPr>
          <a:xfrm>
            <a:off x="479275" y="4405250"/>
            <a:ext cx="8068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do you know that the center you chose was a good choice?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3"/>
                                        </p:tgtEl>
                                        <p:attrNameLst>
                                          <p:attrName>style.visibility</p:attrName>
                                        </p:attrNameLst>
                                      </p:cBhvr>
                                      <p:to>
                                        <p:strVal val="visible"/>
                                      </p:to>
                                    </p:set>
                                    <p:animEffect filter="fade" transition="in">
                                      <p:cBhvr>
                                        <p:cTn dur="1000"/>
                                        <p:tgtEl>
                                          <p:spTgt spid="9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37" name="Shape 937"/>
        <p:cNvGrpSpPr/>
        <p:nvPr/>
      </p:nvGrpSpPr>
      <p:grpSpPr>
        <a:xfrm>
          <a:off x="0" y="0"/>
          <a:ext cx="0" cy="0"/>
          <a:chOff x="0" y="0"/>
          <a:chExt cx="0" cy="0"/>
        </a:xfrm>
      </p:grpSpPr>
      <p:sp>
        <p:nvSpPr>
          <p:cNvPr id="938" name="Google Shape;938;p117"/>
          <p:cNvSpPr txBox="1"/>
          <p:nvPr>
            <p:ph type="ctrTitle"/>
          </p:nvPr>
        </p:nvSpPr>
        <p:spPr>
          <a:xfrm>
            <a:off x="1317650" y="-528700"/>
            <a:ext cx="6276300" cy="246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Today</a:t>
            </a:r>
            <a:r>
              <a:rPr lang="en" sz="1800">
                <a:solidFill>
                  <a:schemeClr val="accent5"/>
                </a:solidFill>
                <a:latin typeface="Hepta Slab"/>
                <a:ea typeface="Hepta Slab"/>
                <a:cs typeface="Hepta Slab"/>
                <a:sym typeface="Hepta Slab"/>
              </a:rPr>
              <a:t> we practiced adding and subtracting within 10. What’s one thing you enjoyed about this work?</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1800">
              <a:solidFill>
                <a:schemeClr val="accent5"/>
              </a:solidFill>
              <a:latin typeface="Hepta Slab"/>
              <a:ea typeface="Hepta Slab"/>
              <a:cs typeface="Hepta Slab"/>
              <a:sym typeface="Hepta Slab"/>
            </a:endParaRPr>
          </a:p>
        </p:txBody>
      </p:sp>
      <p:sp>
        <p:nvSpPr>
          <p:cNvPr id="939" name="Google Shape;939;p11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40" name="Google Shape;940;p117"/>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941" name="Google Shape;941;p117"/>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942" name="Google Shape;942;p117"/>
          <p:cNvSpPr txBox="1"/>
          <p:nvPr/>
        </p:nvSpPr>
        <p:spPr>
          <a:xfrm>
            <a:off x="1860900" y="3837400"/>
            <a:ext cx="52821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a:p>
        </p:txBody>
      </p:sp>
      <p:pic>
        <p:nvPicPr>
          <p:cNvPr id="943" name="Google Shape;943;p117"/>
          <p:cNvPicPr preferRelativeResize="0"/>
          <p:nvPr/>
        </p:nvPicPr>
        <p:blipFill rotWithShape="1">
          <a:blip r:embed="rId3">
            <a:alphaModFix/>
          </a:blip>
          <a:srcRect b="0" l="0" r="2562" t="0"/>
          <a:stretch/>
        </p:blipFill>
        <p:spPr>
          <a:xfrm>
            <a:off x="3398175" y="2294325"/>
            <a:ext cx="2287525" cy="2077175"/>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947" name="Shape 947"/>
        <p:cNvGrpSpPr/>
        <p:nvPr/>
      </p:nvGrpSpPr>
      <p:grpSpPr>
        <a:xfrm>
          <a:off x="0" y="0"/>
          <a:ext cx="0" cy="0"/>
          <a:chOff x="0" y="0"/>
          <a:chExt cx="0" cy="0"/>
        </a:xfrm>
      </p:grpSpPr>
      <p:sp>
        <p:nvSpPr>
          <p:cNvPr id="948" name="Google Shape;948;p118"/>
          <p:cNvSpPr txBox="1"/>
          <p:nvPr>
            <p:ph type="ctrTitle"/>
          </p:nvPr>
        </p:nvSpPr>
        <p:spPr>
          <a:xfrm>
            <a:off x="739750" y="1895550"/>
            <a:ext cx="7559100" cy="12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Solving Story Problems</a:t>
            </a:r>
            <a:endParaRPr sz="4400">
              <a:solidFill>
                <a:srgbClr val="434343"/>
              </a:solidFill>
              <a:latin typeface="Hepta Slab"/>
              <a:ea typeface="Hepta Slab"/>
              <a:cs typeface="Hepta Slab"/>
              <a:sym typeface="Hepta Slab"/>
            </a:endParaRPr>
          </a:p>
        </p:txBody>
      </p:sp>
      <p:sp>
        <p:nvSpPr>
          <p:cNvPr id="949" name="Google Shape;949;p118"/>
          <p:cNvSpPr txBox="1"/>
          <p:nvPr/>
        </p:nvSpPr>
        <p:spPr>
          <a:xfrm>
            <a:off x="2698200" y="3186738"/>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a:t>
            </a:r>
            <a:r>
              <a:rPr lang="en">
                <a:latin typeface="Quicksand"/>
                <a:ea typeface="Quicksand"/>
                <a:cs typeface="Quicksand"/>
                <a:sym typeface="Quicksand"/>
              </a:rPr>
              <a:t>olve take from, result unknown, put together, and total unknown story problems within 10.</a:t>
            </a:r>
            <a:endParaRPr>
              <a:latin typeface="Quicksand"/>
              <a:ea typeface="Quicksand"/>
              <a:cs typeface="Quicksand"/>
              <a:sym typeface="Quicksand"/>
            </a:endParaRPr>
          </a:p>
        </p:txBody>
      </p:sp>
      <p:sp>
        <p:nvSpPr>
          <p:cNvPr id="950" name="Google Shape;950;p118"/>
          <p:cNvSpPr/>
          <p:nvPr/>
        </p:nvSpPr>
        <p:spPr>
          <a:xfrm>
            <a:off x="2233302" y="32646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11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K.OA.A.2</a:t>
            </a:r>
            <a:endParaRPr sz="1100">
              <a:latin typeface="Quicksand"/>
              <a:ea typeface="Quicksand"/>
              <a:cs typeface="Quicksand"/>
              <a:sym typeface="Quicksand"/>
            </a:endParaRPr>
          </a:p>
        </p:txBody>
      </p:sp>
      <p:sp>
        <p:nvSpPr>
          <p:cNvPr id="952" name="Google Shape;952;p118"/>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56" name="Shape 956"/>
        <p:cNvGrpSpPr/>
        <p:nvPr/>
      </p:nvGrpSpPr>
      <p:grpSpPr>
        <a:xfrm>
          <a:off x="0" y="0"/>
          <a:ext cx="0" cy="0"/>
          <a:chOff x="0" y="0"/>
          <a:chExt cx="0" cy="0"/>
        </a:xfrm>
      </p:grpSpPr>
      <p:sp>
        <p:nvSpPr>
          <p:cNvPr id="957" name="Google Shape;957;p119"/>
          <p:cNvSpPr txBox="1"/>
          <p:nvPr>
            <p:ph type="ctrTitle"/>
          </p:nvPr>
        </p:nvSpPr>
        <p:spPr>
          <a:xfrm>
            <a:off x="685800" y="591753"/>
            <a:ext cx="7772400" cy="117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All the Books</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3000">
              <a:solidFill>
                <a:schemeClr val="accent5"/>
              </a:solidFill>
              <a:latin typeface="Hepta Slab"/>
              <a:ea typeface="Hepta Slab"/>
              <a:cs typeface="Hepta Slab"/>
              <a:sym typeface="Hepta Slab"/>
            </a:endParaRPr>
          </a:p>
        </p:txBody>
      </p:sp>
      <p:sp>
        <p:nvSpPr>
          <p:cNvPr id="958" name="Google Shape;958;p119"/>
          <p:cNvSpPr txBox="1"/>
          <p:nvPr/>
        </p:nvSpPr>
        <p:spPr>
          <a:xfrm>
            <a:off x="783088" y="187152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59" name="Google Shape;959;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60" name="Google Shape;960;p119"/>
          <p:cNvSpPr txBox="1"/>
          <p:nvPr/>
        </p:nvSpPr>
        <p:spPr>
          <a:xfrm>
            <a:off x="3687150" y="1571950"/>
            <a:ext cx="4353600" cy="20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900">
              <a:solidFill>
                <a:schemeClr val="accent5"/>
              </a:solidFill>
              <a:latin typeface="Livvic"/>
              <a:ea typeface="Livvic"/>
              <a:cs typeface="Livvic"/>
              <a:sym typeface="Livvic"/>
            </a:endParaRPr>
          </a:p>
        </p:txBody>
      </p:sp>
      <p:sp>
        <p:nvSpPr>
          <p:cNvPr id="961" name="Google Shape;961;p119"/>
          <p:cNvSpPr txBox="1"/>
          <p:nvPr/>
        </p:nvSpPr>
        <p:spPr>
          <a:xfrm>
            <a:off x="670400" y="1398575"/>
            <a:ext cx="7698000" cy="31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Livvic"/>
                <a:ea typeface="Livvic"/>
                <a:cs typeface="Livvic"/>
                <a:sym typeface="Livvic"/>
              </a:rPr>
              <a:t>Elena has 5 books and Han has 4 books.</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800">
              <a:solidFill>
                <a:schemeClr val="accent5"/>
              </a:solidFill>
              <a:latin typeface="Livvic"/>
              <a:ea typeface="Livvic"/>
              <a:cs typeface="Livvic"/>
              <a:sym typeface="Livvic"/>
            </a:endParaRPr>
          </a:p>
          <a:p>
            <a:pPr indent="0" lvl="0" marL="0" rtl="0" algn="l">
              <a:spcBef>
                <a:spcPts val="0"/>
              </a:spcBef>
              <a:spcAft>
                <a:spcPts val="0"/>
              </a:spcAft>
              <a:buNone/>
            </a:pPr>
            <a:r>
              <a:rPr lang="en" sz="1800">
                <a:solidFill>
                  <a:schemeClr val="accent5"/>
                </a:solidFill>
                <a:latin typeface="Livvic"/>
                <a:ea typeface="Livvic"/>
                <a:cs typeface="Livvic"/>
                <a:sym typeface="Livvic"/>
              </a:rPr>
              <a:t>How many books do Elena and Han have together?</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8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800">
                <a:solidFill>
                  <a:schemeClr val="accent5"/>
                </a:solidFill>
                <a:latin typeface="Livvic"/>
                <a:ea typeface="Livvic"/>
                <a:cs typeface="Livvic"/>
                <a:sym typeface="Livvic"/>
              </a:rPr>
              <a:t>Show your thinking using objects, drawings,</a:t>
            </a:r>
            <a:endParaRPr sz="18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800">
                <a:solidFill>
                  <a:schemeClr val="accent5"/>
                </a:solidFill>
                <a:latin typeface="Livvic"/>
                <a:ea typeface="Livvic"/>
                <a:cs typeface="Livvic"/>
                <a:sym typeface="Livvic"/>
              </a:rPr>
              <a:t>numbers, or words.</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a:p>
        </p:txBody>
      </p:sp>
      <p:pic>
        <p:nvPicPr>
          <p:cNvPr id="962" name="Google Shape;962;p119"/>
          <p:cNvPicPr preferRelativeResize="0"/>
          <p:nvPr/>
        </p:nvPicPr>
        <p:blipFill>
          <a:blip r:embed="rId3">
            <a:alphaModFix/>
          </a:blip>
          <a:stretch>
            <a:fillRect/>
          </a:stretch>
        </p:blipFill>
        <p:spPr>
          <a:xfrm>
            <a:off x="5736238" y="2377038"/>
            <a:ext cx="2466975" cy="1857375"/>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66" name="Shape 966"/>
        <p:cNvGrpSpPr/>
        <p:nvPr/>
      </p:nvGrpSpPr>
      <p:grpSpPr>
        <a:xfrm>
          <a:off x="0" y="0"/>
          <a:ext cx="0" cy="0"/>
          <a:chOff x="0" y="0"/>
          <a:chExt cx="0" cy="0"/>
        </a:xfrm>
      </p:grpSpPr>
      <p:sp>
        <p:nvSpPr>
          <p:cNvPr id="967" name="Google Shape;967;p120"/>
          <p:cNvSpPr txBox="1"/>
          <p:nvPr>
            <p:ph type="ctrTitle"/>
          </p:nvPr>
        </p:nvSpPr>
        <p:spPr>
          <a:xfrm>
            <a:off x="1075500" y="220450"/>
            <a:ext cx="6993000" cy="10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chemeClr val="accent5"/>
                </a:solidFill>
                <a:latin typeface="Hepta Slab"/>
                <a:ea typeface="Hepta Slab"/>
                <a:cs typeface="Hepta Slab"/>
                <a:sym typeface="Hepta Slab"/>
              </a:rPr>
              <a:t>Today, we solved story problems.</a:t>
            </a:r>
            <a:endParaRPr sz="2200">
              <a:solidFill>
                <a:schemeClr val="accent5"/>
              </a:solidFill>
              <a:latin typeface="Hepta Slab"/>
              <a:ea typeface="Hepta Slab"/>
              <a:cs typeface="Hepta Slab"/>
              <a:sym typeface="Hepta Slab"/>
            </a:endParaRPr>
          </a:p>
        </p:txBody>
      </p:sp>
      <p:sp>
        <p:nvSpPr>
          <p:cNvPr id="968" name="Google Shape;968;p12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69" name="Google Shape;969;p120"/>
          <p:cNvSpPr txBox="1"/>
          <p:nvPr/>
        </p:nvSpPr>
        <p:spPr>
          <a:xfrm>
            <a:off x="1456375" y="2421450"/>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970" name="Google Shape;970;p120"/>
          <p:cNvPicPr preferRelativeResize="0"/>
          <p:nvPr/>
        </p:nvPicPr>
        <p:blipFill>
          <a:blip r:embed="rId3">
            <a:alphaModFix/>
          </a:blip>
          <a:stretch>
            <a:fillRect/>
          </a:stretch>
        </p:blipFill>
        <p:spPr>
          <a:xfrm>
            <a:off x="6022776" y="2421450"/>
            <a:ext cx="2286900" cy="2023450"/>
          </a:xfrm>
          <a:prstGeom prst="rect">
            <a:avLst/>
          </a:prstGeom>
          <a:noFill/>
          <a:ln>
            <a:noFill/>
          </a:ln>
        </p:spPr>
      </p:pic>
      <p:sp>
        <p:nvSpPr>
          <p:cNvPr id="971" name="Google Shape;971;p120"/>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972" name="Google Shape;972;p120"/>
          <p:cNvSpPr txBox="1"/>
          <p:nvPr/>
        </p:nvSpPr>
        <p:spPr>
          <a:xfrm>
            <a:off x="936225" y="1803125"/>
            <a:ext cx="4947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Livvic"/>
                <a:ea typeface="Livvic"/>
                <a:cs typeface="Livvic"/>
                <a:sym typeface="Livvic"/>
              </a:rPr>
              <a:t>1. Noah has 10 crayons.</a:t>
            </a:r>
            <a:endParaRPr sz="1700">
              <a:solidFill>
                <a:schemeClr val="accent5"/>
              </a:solidFill>
              <a:latin typeface="Livvic"/>
              <a:ea typeface="Livvic"/>
              <a:cs typeface="Livvic"/>
              <a:sym typeface="Livvic"/>
            </a:endParaRPr>
          </a:p>
          <a:p>
            <a:pPr indent="0" lvl="0" marL="0" rtl="0" algn="l">
              <a:spcBef>
                <a:spcPts val="0"/>
              </a:spcBef>
              <a:spcAft>
                <a:spcPts val="0"/>
              </a:spcAft>
              <a:buNone/>
            </a:pPr>
            <a:r>
              <a:rPr lang="en" sz="1700">
                <a:solidFill>
                  <a:schemeClr val="accent5"/>
                </a:solidFill>
                <a:latin typeface="Livvic"/>
                <a:ea typeface="Livvic"/>
                <a:cs typeface="Livvic"/>
                <a:sym typeface="Livvic"/>
              </a:rPr>
              <a:t>He gives 4 of his crayons to Jada.</a:t>
            </a:r>
            <a:endParaRPr sz="1700">
              <a:solidFill>
                <a:schemeClr val="accent5"/>
              </a:solidFill>
              <a:latin typeface="Livvic"/>
              <a:ea typeface="Livvic"/>
              <a:cs typeface="Livvic"/>
              <a:sym typeface="Livvic"/>
            </a:endParaRPr>
          </a:p>
          <a:p>
            <a:pPr indent="0" lvl="0" marL="0" rtl="0" algn="l">
              <a:spcBef>
                <a:spcPts val="0"/>
              </a:spcBef>
              <a:spcAft>
                <a:spcPts val="0"/>
              </a:spcAft>
              <a:buNone/>
            </a:pPr>
            <a:r>
              <a:rPr lang="en" sz="1700">
                <a:solidFill>
                  <a:schemeClr val="accent5"/>
                </a:solidFill>
                <a:latin typeface="Livvic"/>
                <a:ea typeface="Livvic"/>
                <a:cs typeface="Livvic"/>
                <a:sym typeface="Livvic"/>
              </a:rPr>
              <a:t>How many crayons does Noah have now?</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rPr lang="en" sz="1700">
                <a:solidFill>
                  <a:schemeClr val="accent5"/>
                </a:solidFill>
                <a:latin typeface="Livvic"/>
                <a:ea typeface="Livvic"/>
                <a:cs typeface="Livvic"/>
                <a:sym typeface="Livvic"/>
              </a:rPr>
              <a:t>2. Elena has 5 books and Han has 4 books.</a:t>
            </a:r>
            <a:endParaRPr sz="1700">
              <a:solidFill>
                <a:schemeClr val="accent5"/>
              </a:solidFill>
              <a:latin typeface="Livvic"/>
              <a:ea typeface="Livvic"/>
              <a:cs typeface="Livvic"/>
              <a:sym typeface="Livvic"/>
            </a:endParaRPr>
          </a:p>
          <a:p>
            <a:pPr indent="0" lvl="0" marL="0" rtl="0" algn="l">
              <a:spcBef>
                <a:spcPts val="0"/>
              </a:spcBef>
              <a:spcAft>
                <a:spcPts val="0"/>
              </a:spcAft>
              <a:buNone/>
            </a:pPr>
            <a:r>
              <a:rPr lang="en" sz="1700">
                <a:solidFill>
                  <a:schemeClr val="accent5"/>
                </a:solidFill>
                <a:latin typeface="Livvic"/>
                <a:ea typeface="Livvic"/>
                <a:cs typeface="Livvic"/>
                <a:sym typeface="Livvic"/>
              </a:rPr>
              <a:t>How many books do Elena and Han have together?</a:t>
            </a:r>
            <a:endParaRPr sz="1700">
              <a:solidFill>
                <a:schemeClr val="accent5"/>
              </a:solidFill>
              <a:latin typeface="Livvic"/>
              <a:ea typeface="Livvic"/>
              <a:cs typeface="Livvic"/>
              <a:sym typeface="Livvic"/>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976" name="Shape 976"/>
        <p:cNvGrpSpPr/>
        <p:nvPr/>
      </p:nvGrpSpPr>
      <p:grpSpPr>
        <a:xfrm>
          <a:off x="0" y="0"/>
          <a:ext cx="0" cy="0"/>
          <a:chOff x="0" y="0"/>
          <a:chExt cx="0" cy="0"/>
        </a:xfrm>
      </p:grpSpPr>
      <p:sp>
        <p:nvSpPr>
          <p:cNvPr id="977" name="Google Shape;977;p121"/>
          <p:cNvSpPr txBox="1"/>
          <p:nvPr>
            <p:ph type="ctrTitle"/>
          </p:nvPr>
        </p:nvSpPr>
        <p:spPr>
          <a:xfrm>
            <a:off x="739750" y="1895550"/>
            <a:ext cx="7559100" cy="12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Comparing Representations</a:t>
            </a:r>
            <a:endParaRPr sz="4400">
              <a:solidFill>
                <a:srgbClr val="434343"/>
              </a:solidFill>
              <a:latin typeface="Hepta Slab"/>
              <a:ea typeface="Hepta Slab"/>
              <a:cs typeface="Hepta Slab"/>
              <a:sym typeface="Hepta Slab"/>
            </a:endParaRPr>
          </a:p>
        </p:txBody>
      </p:sp>
      <p:sp>
        <p:nvSpPr>
          <p:cNvPr id="978" name="Google Shape;978;p121"/>
          <p:cNvSpPr txBox="1"/>
          <p:nvPr/>
        </p:nvSpPr>
        <p:spPr>
          <a:xfrm>
            <a:off x="2698200" y="3186738"/>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create and compare organized representations of story problems.</a:t>
            </a:r>
            <a:endParaRPr>
              <a:latin typeface="Quicksand"/>
              <a:ea typeface="Quicksand"/>
              <a:cs typeface="Quicksand"/>
              <a:sym typeface="Quicksand"/>
            </a:endParaRPr>
          </a:p>
        </p:txBody>
      </p:sp>
      <p:sp>
        <p:nvSpPr>
          <p:cNvPr id="979" name="Google Shape;979;p121"/>
          <p:cNvSpPr/>
          <p:nvPr/>
        </p:nvSpPr>
        <p:spPr>
          <a:xfrm>
            <a:off x="2233302" y="32646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2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K.OA.A.2</a:t>
            </a:r>
            <a:endParaRPr sz="1100">
              <a:latin typeface="Quicksand"/>
              <a:ea typeface="Quicksand"/>
              <a:cs typeface="Quicksand"/>
              <a:sym typeface="Quicksand"/>
            </a:endParaRPr>
          </a:p>
        </p:txBody>
      </p:sp>
      <p:sp>
        <p:nvSpPr>
          <p:cNvPr id="981" name="Google Shape;981;p121"/>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4</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85" name="Shape 985"/>
        <p:cNvGrpSpPr/>
        <p:nvPr/>
      </p:nvGrpSpPr>
      <p:grpSpPr>
        <a:xfrm>
          <a:off x="0" y="0"/>
          <a:ext cx="0" cy="0"/>
          <a:chOff x="0" y="0"/>
          <a:chExt cx="0" cy="0"/>
        </a:xfrm>
      </p:grpSpPr>
      <p:sp>
        <p:nvSpPr>
          <p:cNvPr id="986" name="Google Shape;986;p122"/>
          <p:cNvSpPr txBox="1"/>
          <p:nvPr>
            <p:ph type="ctrTitle"/>
          </p:nvPr>
        </p:nvSpPr>
        <p:spPr>
          <a:xfrm>
            <a:off x="1282975" y="479350"/>
            <a:ext cx="62763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and Wonder</a:t>
            </a:r>
            <a:endParaRPr b="0" sz="3000">
              <a:solidFill>
                <a:schemeClr val="accent5"/>
              </a:solidFill>
              <a:latin typeface="Hepta Slab"/>
              <a:ea typeface="Hepta Slab"/>
              <a:cs typeface="Hepta Slab"/>
              <a:sym typeface="Hepta Slab"/>
            </a:endParaRPr>
          </a:p>
        </p:txBody>
      </p:sp>
      <p:sp>
        <p:nvSpPr>
          <p:cNvPr id="987" name="Google Shape;987;p12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988" name="Google Shape;988;p122"/>
          <p:cNvPicPr preferRelativeResize="0"/>
          <p:nvPr/>
        </p:nvPicPr>
        <p:blipFill>
          <a:blip r:embed="rId3">
            <a:alphaModFix/>
          </a:blip>
          <a:stretch>
            <a:fillRect/>
          </a:stretch>
        </p:blipFill>
        <p:spPr>
          <a:xfrm>
            <a:off x="2279963" y="1616075"/>
            <a:ext cx="4584075" cy="255650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92" name="Shape 992"/>
        <p:cNvGrpSpPr/>
        <p:nvPr/>
      </p:nvGrpSpPr>
      <p:grpSpPr>
        <a:xfrm>
          <a:off x="0" y="0"/>
          <a:ext cx="0" cy="0"/>
          <a:chOff x="0" y="0"/>
          <a:chExt cx="0" cy="0"/>
        </a:xfrm>
      </p:grpSpPr>
      <p:sp>
        <p:nvSpPr>
          <p:cNvPr id="993" name="Google Shape;993;p123"/>
          <p:cNvSpPr txBox="1"/>
          <p:nvPr>
            <p:ph type="ctrTitle"/>
          </p:nvPr>
        </p:nvSpPr>
        <p:spPr>
          <a:xfrm>
            <a:off x="1755300" y="5367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Waiting in the Park</a:t>
            </a:r>
            <a:endParaRPr b="0" sz="3000">
              <a:solidFill>
                <a:schemeClr val="accent5"/>
              </a:solidFill>
              <a:latin typeface="Hepta Slab"/>
              <a:ea typeface="Hepta Slab"/>
              <a:cs typeface="Hepta Slab"/>
              <a:sym typeface="Hepta Slab"/>
            </a:endParaRPr>
          </a:p>
        </p:txBody>
      </p:sp>
      <p:sp>
        <p:nvSpPr>
          <p:cNvPr id="994" name="Google Shape;994;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95" name="Google Shape;995;p123"/>
          <p:cNvSpPr txBox="1"/>
          <p:nvPr/>
        </p:nvSpPr>
        <p:spPr>
          <a:xfrm>
            <a:off x="1005575" y="1410125"/>
            <a:ext cx="7035300" cy="129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Livvic"/>
                <a:ea typeface="Livvic"/>
                <a:cs typeface="Livvic"/>
                <a:sym typeface="Livvic"/>
              </a:rPr>
              <a:t>At the park, there are 7 people waiting in line at the water fountain and 3 people waiting in line at the bathroom.</a:t>
            </a:r>
            <a:endParaRPr sz="18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800">
              <a:solidFill>
                <a:schemeClr val="accent5"/>
              </a:solidFill>
              <a:latin typeface="Livvic"/>
              <a:ea typeface="Livvic"/>
              <a:cs typeface="Livvic"/>
              <a:sym typeface="Livvic"/>
            </a:endParaRPr>
          </a:p>
          <a:p>
            <a:pPr indent="0" lvl="0" marL="0" rtl="0" algn="l">
              <a:spcBef>
                <a:spcPts val="0"/>
              </a:spcBef>
              <a:spcAft>
                <a:spcPts val="0"/>
              </a:spcAft>
              <a:buNone/>
            </a:pPr>
            <a:r>
              <a:rPr lang="en" sz="1800">
                <a:solidFill>
                  <a:schemeClr val="accent5"/>
                </a:solidFill>
                <a:latin typeface="Livvic"/>
                <a:ea typeface="Livvic"/>
                <a:cs typeface="Livvic"/>
                <a:sym typeface="Livvic"/>
              </a:rPr>
              <a:t>How many people are waiting in line?</a:t>
            </a:r>
            <a:endParaRPr sz="18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8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800">
                <a:solidFill>
                  <a:schemeClr val="accent5"/>
                </a:solidFill>
                <a:latin typeface="Livvic"/>
                <a:ea typeface="Livvic"/>
                <a:cs typeface="Livvic"/>
                <a:sym typeface="Livvic"/>
              </a:rPr>
              <a:t>Show your thinking using objects, drawings,</a:t>
            </a:r>
            <a:endParaRPr sz="18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800">
                <a:solidFill>
                  <a:schemeClr val="accent5"/>
                </a:solidFill>
                <a:latin typeface="Livvic"/>
                <a:ea typeface="Livvic"/>
                <a:cs typeface="Livvic"/>
                <a:sym typeface="Livvic"/>
              </a:rPr>
              <a:t>numbers, or words.</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800">
              <a:solidFill>
                <a:schemeClr val="accent5"/>
              </a:solidFill>
              <a:latin typeface="Livvic"/>
              <a:ea typeface="Livvic"/>
              <a:cs typeface="Livvic"/>
              <a:sym typeface="Livvic"/>
            </a:endParaRPr>
          </a:p>
        </p:txBody>
      </p:sp>
      <p:pic>
        <p:nvPicPr>
          <p:cNvPr id="996" name="Google Shape;996;p123"/>
          <p:cNvPicPr preferRelativeResize="0"/>
          <p:nvPr/>
        </p:nvPicPr>
        <p:blipFill>
          <a:blip r:embed="rId3">
            <a:alphaModFix/>
          </a:blip>
          <a:stretch>
            <a:fillRect/>
          </a:stretch>
        </p:blipFill>
        <p:spPr>
          <a:xfrm>
            <a:off x="5769800" y="3296225"/>
            <a:ext cx="2783598" cy="12945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00" name="Shape 1000"/>
        <p:cNvGrpSpPr/>
        <p:nvPr/>
      </p:nvGrpSpPr>
      <p:grpSpPr>
        <a:xfrm>
          <a:off x="0" y="0"/>
          <a:ext cx="0" cy="0"/>
          <a:chOff x="0" y="0"/>
          <a:chExt cx="0" cy="0"/>
        </a:xfrm>
      </p:grpSpPr>
      <p:sp>
        <p:nvSpPr>
          <p:cNvPr id="1001" name="Google Shape;1001;p124"/>
          <p:cNvSpPr txBox="1"/>
          <p:nvPr>
            <p:ph type="ctrTitle"/>
          </p:nvPr>
        </p:nvSpPr>
        <p:spPr>
          <a:xfrm>
            <a:off x="685800" y="591753"/>
            <a:ext cx="7772400" cy="117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Frogs in the Pond</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3000">
              <a:solidFill>
                <a:schemeClr val="accent5"/>
              </a:solidFill>
              <a:latin typeface="Hepta Slab"/>
              <a:ea typeface="Hepta Slab"/>
              <a:cs typeface="Hepta Slab"/>
              <a:sym typeface="Hepta Slab"/>
            </a:endParaRPr>
          </a:p>
        </p:txBody>
      </p:sp>
      <p:sp>
        <p:nvSpPr>
          <p:cNvPr id="1002" name="Google Shape;1002;p124"/>
          <p:cNvSpPr txBox="1"/>
          <p:nvPr/>
        </p:nvSpPr>
        <p:spPr>
          <a:xfrm>
            <a:off x="783088" y="187152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003" name="Google Shape;1003;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04" name="Google Shape;1004;p124"/>
          <p:cNvSpPr txBox="1"/>
          <p:nvPr/>
        </p:nvSpPr>
        <p:spPr>
          <a:xfrm>
            <a:off x="3687150" y="1571950"/>
            <a:ext cx="4353600" cy="20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900">
              <a:solidFill>
                <a:schemeClr val="accent5"/>
              </a:solidFill>
              <a:latin typeface="Livvic"/>
              <a:ea typeface="Livvic"/>
              <a:cs typeface="Livvic"/>
              <a:sym typeface="Livvic"/>
            </a:endParaRPr>
          </a:p>
        </p:txBody>
      </p:sp>
      <p:sp>
        <p:nvSpPr>
          <p:cNvPr id="1005" name="Google Shape;1005;p124"/>
          <p:cNvSpPr txBox="1"/>
          <p:nvPr/>
        </p:nvSpPr>
        <p:spPr>
          <a:xfrm>
            <a:off x="670400" y="1398575"/>
            <a:ext cx="7698000" cy="31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Livvic"/>
                <a:ea typeface="Livvic"/>
                <a:cs typeface="Livvic"/>
                <a:sym typeface="Livvic"/>
              </a:rPr>
              <a:t>There are 5 frogs swimming in the pond.</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rPr lang="en" sz="1700">
                <a:solidFill>
                  <a:schemeClr val="accent5"/>
                </a:solidFill>
                <a:latin typeface="Livvic"/>
                <a:ea typeface="Livvic"/>
                <a:cs typeface="Livvic"/>
                <a:sym typeface="Livvic"/>
              </a:rPr>
              <a:t>Then 3 more frogs come to swim in the pond.</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rPr lang="en" sz="1700">
                <a:solidFill>
                  <a:schemeClr val="accent5"/>
                </a:solidFill>
                <a:latin typeface="Livvic"/>
                <a:ea typeface="Livvic"/>
                <a:cs typeface="Livvic"/>
                <a:sym typeface="Livvic"/>
              </a:rPr>
              <a:t>How many frogs are in the pond now?</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700">
                <a:solidFill>
                  <a:schemeClr val="accent5"/>
                </a:solidFill>
                <a:latin typeface="Livvic"/>
                <a:ea typeface="Livvic"/>
                <a:cs typeface="Livvic"/>
                <a:sym typeface="Livvic"/>
              </a:rPr>
              <a:t>Show your thinking using objects, drawings,</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700">
                <a:solidFill>
                  <a:schemeClr val="accent5"/>
                </a:solidFill>
                <a:latin typeface="Livvic"/>
                <a:ea typeface="Livvic"/>
                <a:cs typeface="Livvic"/>
                <a:sym typeface="Livvic"/>
              </a:rPr>
              <a:t>numbers, or words.</a:t>
            </a:r>
            <a:endParaRPr sz="1700">
              <a:solidFill>
                <a:schemeClr val="accent5"/>
              </a:solidFill>
              <a:latin typeface="Livvic"/>
              <a:ea typeface="Livvic"/>
              <a:cs typeface="Livvic"/>
              <a:sym typeface="Livvic"/>
            </a:endParaRPr>
          </a:p>
        </p:txBody>
      </p:sp>
      <p:pic>
        <p:nvPicPr>
          <p:cNvPr id="1006" name="Google Shape;1006;p124"/>
          <p:cNvPicPr preferRelativeResize="0"/>
          <p:nvPr/>
        </p:nvPicPr>
        <p:blipFill>
          <a:blip r:embed="rId3">
            <a:alphaModFix/>
          </a:blip>
          <a:stretch>
            <a:fillRect/>
          </a:stretch>
        </p:blipFill>
        <p:spPr>
          <a:xfrm>
            <a:off x="5390725" y="1708075"/>
            <a:ext cx="2857500" cy="160020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10" name="Shape 1010"/>
        <p:cNvGrpSpPr/>
        <p:nvPr/>
      </p:nvGrpSpPr>
      <p:grpSpPr>
        <a:xfrm>
          <a:off x="0" y="0"/>
          <a:ext cx="0" cy="0"/>
          <a:chOff x="0" y="0"/>
          <a:chExt cx="0" cy="0"/>
        </a:xfrm>
      </p:grpSpPr>
      <p:sp>
        <p:nvSpPr>
          <p:cNvPr id="1011" name="Google Shape;1011;p125"/>
          <p:cNvSpPr txBox="1"/>
          <p:nvPr>
            <p:ph type="ctrTitle"/>
          </p:nvPr>
        </p:nvSpPr>
        <p:spPr>
          <a:xfrm>
            <a:off x="658850" y="577925"/>
            <a:ext cx="3802800" cy="252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Here is a drawing we saw that represents the frogs in the pond.</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Clr>
                <a:schemeClr val="dk1"/>
              </a:buClr>
              <a:buSzPts val="1100"/>
              <a:buFont typeface="Arial"/>
              <a:buNone/>
            </a:pPr>
            <a:r>
              <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Here are two more drawings that represent the frogs in the pond.</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1800">
              <a:solidFill>
                <a:schemeClr val="accent5"/>
              </a:solidFill>
              <a:latin typeface="Hepta Slab"/>
              <a:ea typeface="Hepta Slab"/>
              <a:cs typeface="Hepta Slab"/>
              <a:sym typeface="Hepta Slab"/>
            </a:endParaRPr>
          </a:p>
        </p:txBody>
      </p:sp>
      <p:sp>
        <p:nvSpPr>
          <p:cNvPr id="1012" name="Google Shape;1012;p12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13" name="Google Shape;1013;p125"/>
          <p:cNvSpPr txBox="1"/>
          <p:nvPr/>
        </p:nvSpPr>
        <p:spPr>
          <a:xfrm>
            <a:off x="1456375" y="2421450"/>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1014" name="Google Shape;1014;p125"/>
          <p:cNvPicPr preferRelativeResize="0"/>
          <p:nvPr/>
        </p:nvPicPr>
        <p:blipFill>
          <a:blip r:embed="rId3">
            <a:alphaModFix/>
          </a:blip>
          <a:stretch>
            <a:fillRect/>
          </a:stretch>
        </p:blipFill>
        <p:spPr>
          <a:xfrm>
            <a:off x="5763350" y="3024475"/>
            <a:ext cx="1730925" cy="1531525"/>
          </a:xfrm>
          <a:prstGeom prst="rect">
            <a:avLst/>
          </a:prstGeom>
          <a:noFill/>
          <a:ln>
            <a:noFill/>
          </a:ln>
        </p:spPr>
      </p:pic>
      <p:sp>
        <p:nvSpPr>
          <p:cNvPr id="1015" name="Google Shape;1015;p125"/>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1016" name="Google Shape;1016;p125"/>
          <p:cNvPicPr preferRelativeResize="0"/>
          <p:nvPr/>
        </p:nvPicPr>
        <p:blipFill>
          <a:blip r:embed="rId4">
            <a:alphaModFix/>
          </a:blip>
          <a:stretch>
            <a:fillRect/>
          </a:stretch>
        </p:blipFill>
        <p:spPr>
          <a:xfrm>
            <a:off x="4554797" y="855325"/>
            <a:ext cx="3776958" cy="841500"/>
          </a:xfrm>
          <a:prstGeom prst="rect">
            <a:avLst/>
          </a:prstGeom>
          <a:noFill/>
          <a:ln>
            <a:noFill/>
          </a:ln>
        </p:spPr>
      </p:pic>
      <p:pic>
        <p:nvPicPr>
          <p:cNvPr id="1017" name="Google Shape;1017;p125"/>
          <p:cNvPicPr preferRelativeResize="0"/>
          <p:nvPr/>
        </p:nvPicPr>
        <p:blipFill>
          <a:blip r:embed="rId5">
            <a:alphaModFix/>
          </a:blip>
          <a:stretch>
            <a:fillRect/>
          </a:stretch>
        </p:blipFill>
        <p:spPr>
          <a:xfrm>
            <a:off x="4604098" y="1873350"/>
            <a:ext cx="3544600" cy="974600"/>
          </a:xfrm>
          <a:prstGeom prst="rect">
            <a:avLst/>
          </a:prstGeom>
          <a:noFill/>
          <a:ln>
            <a:noFill/>
          </a:ln>
        </p:spPr>
      </p:pic>
      <p:sp>
        <p:nvSpPr>
          <p:cNvPr id="1018" name="Google Shape;1018;p125"/>
          <p:cNvSpPr txBox="1"/>
          <p:nvPr/>
        </p:nvSpPr>
        <p:spPr>
          <a:xfrm>
            <a:off x="589475" y="3190125"/>
            <a:ext cx="4542600" cy="15315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accent5"/>
              </a:buClr>
              <a:buSzPts val="1700"/>
              <a:buFont typeface="Livvic"/>
              <a:buChar char="●"/>
            </a:pPr>
            <a:r>
              <a:rPr lang="en" sz="1700">
                <a:solidFill>
                  <a:schemeClr val="accent5"/>
                </a:solidFill>
                <a:latin typeface="Livvic"/>
                <a:ea typeface="Livvic"/>
                <a:cs typeface="Livvic"/>
                <a:sym typeface="Livvic"/>
              </a:rPr>
              <a:t>How are they the same?</a:t>
            </a:r>
            <a:endParaRPr sz="1700">
              <a:solidFill>
                <a:schemeClr val="accent5"/>
              </a:solidFill>
              <a:latin typeface="Livvic"/>
              <a:ea typeface="Livvic"/>
              <a:cs typeface="Livvic"/>
              <a:sym typeface="Livvic"/>
            </a:endParaRPr>
          </a:p>
          <a:p>
            <a:pPr indent="-336550" lvl="0" marL="457200" rtl="0" algn="l">
              <a:spcBef>
                <a:spcPts val="0"/>
              </a:spcBef>
              <a:spcAft>
                <a:spcPts val="0"/>
              </a:spcAft>
              <a:buClr>
                <a:schemeClr val="accent5"/>
              </a:buClr>
              <a:buSzPts val="1700"/>
              <a:buFont typeface="Livvic"/>
              <a:buChar char="●"/>
            </a:pPr>
            <a:r>
              <a:rPr lang="en" sz="1700">
                <a:solidFill>
                  <a:schemeClr val="accent5"/>
                </a:solidFill>
                <a:latin typeface="Livvic"/>
                <a:ea typeface="Livvic"/>
                <a:cs typeface="Livvic"/>
                <a:sym typeface="Livvic"/>
              </a:rPr>
              <a:t>How are they different?</a:t>
            </a:r>
            <a:endParaRPr sz="1700">
              <a:solidFill>
                <a:schemeClr val="accent5"/>
              </a:solidFill>
              <a:latin typeface="Livvic"/>
              <a:ea typeface="Livvic"/>
              <a:cs typeface="Livvic"/>
              <a:sym typeface="Livvic"/>
            </a:endParaRPr>
          </a:p>
          <a:p>
            <a:pPr indent="-336550" lvl="0" marL="457200" rtl="0" algn="l">
              <a:spcBef>
                <a:spcPts val="0"/>
              </a:spcBef>
              <a:spcAft>
                <a:spcPts val="0"/>
              </a:spcAft>
              <a:buClr>
                <a:schemeClr val="accent5"/>
              </a:buClr>
              <a:buSzPts val="1700"/>
              <a:buFont typeface="Livvic"/>
              <a:buChar char="●"/>
            </a:pPr>
            <a:r>
              <a:rPr lang="en" sz="1700">
                <a:solidFill>
                  <a:schemeClr val="accent5"/>
                </a:solidFill>
                <a:latin typeface="Livvic"/>
                <a:ea typeface="Livvic"/>
                <a:cs typeface="Livvic"/>
                <a:sym typeface="Livvic"/>
              </a:rPr>
              <a:t>Do each of the drawings show what happened in the story?</a:t>
            </a:r>
            <a:endParaRPr sz="1700">
              <a:solidFill>
                <a:schemeClr val="accent5"/>
              </a:solidFill>
              <a:latin typeface="Livvic"/>
              <a:ea typeface="Livvic"/>
              <a:cs typeface="Livvic"/>
              <a:sym typeface="Livvic"/>
            </a:endParaRPr>
          </a:p>
          <a:p>
            <a:pPr indent="0" lvl="0" marL="457200" rtl="0" algn="l">
              <a:spcBef>
                <a:spcPts val="0"/>
              </a:spcBef>
              <a:spcAft>
                <a:spcPts val="0"/>
              </a:spcAft>
              <a:buNone/>
            </a:pPr>
            <a:r>
              <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1022" name="Shape 1022"/>
        <p:cNvGrpSpPr/>
        <p:nvPr/>
      </p:nvGrpSpPr>
      <p:grpSpPr>
        <a:xfrm>
          <a:off x="0" y="0"/>
          <a:ext cx="0" cy="0"/>
          <a:chOff x="0" y="0"/>
          <a:chExt cx="0" cy="0"/>
        </a:xfrm>
      </p:grpSpPr>
      <p:sp>
        <p:nvSpPr>
          <p:cNvPr id="1023" name="Google Shape;1023;p126"/>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Class Pet Survey </a:t>
            </a:r>
            <a:endParaRPr sz="4400">
              <a:solidFill>
                <a:srgbClr val="434343"/>
              </a:solidFill>
              <a:latin typeface="Hepta Slab"/>
              <a:ea typeface="Hepta Slab"/>
              <a:cs typeface="Hepta Slab"/>
              <a:sym typeface="Hepta Slab"/>
            </a:endParaRPr>
          </a:p>
        </p:txBody>
      </p:sp>
      <p:sp>
        <p:nvSpPr>
          <p:cNvPr id="1024" name="Google Shape;1024;p126"/>
          <p:cNvSpPr txBox="1"/>
          <p:nvPr/>
        </p:nvSpPr>
        <p:spPr>
          <a:xfrm>
            <a:off x="2642025" y="26113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see what the data tells us.</a:t>
            </a:r>
            <a:endParaRPr>
              <a:latin typeface="Quicksand"/>
              <a:ea typeface="Quicksand"/>
              <a:cs typeface="Quicksand"/>
              <a:sym typeface="Quicksand"/>
            </a:endParaRPr>
          </a:p>
        </p:txBody>
      </p:sp>
      <p:sp>
        <p:nvSpPr>
          <p:cNvPr id="1025" name="Google Shape;1025;p126"/>
          <p:cNvSpPr/>
          <p:nvPr/>
        </p:nvSpPr>
        <p:spPr>
          <a:xfrm>
            <a:off x="219812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12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MD.C.4</a:t>
            </a:r>
            <a:endParaRPr sz="1100">
              <a:latin typeface="Quicksand"/>
              <a:ea typeface="Quicksand"/>
              <a:cs typeface="Quicksand"/>
              <a:sym typeface="Quicksand"/>
            </a:endParaRPr>
          </a:p>
        </p:txBody>
      </p:sp>
      <p:sp>
        <p:nvSpPr>
          <p:cNvPr id="1027" name="Google Shape;1027;p12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31" name="Shape 1031"/>
        <p:cNvGrpSpPr/>
        <p:nvPr/>
      </p:nvGrpSpPr>
      <p:grpSpPr>
        <a:xfrm>
          <a:off x="0" y="0"/>
          <a:ext cx="0" cy="0"/>
          <a:chOff x="0" y="0"/>
          <a:chExt cx="0" cy="0"/>
        </a:xfrm>
      </p:grpSpPr>
      <p:sp>
        <p:nvSpPr>
          <p:cNvPr id="1032" name="Google Shape;1032;p127"/>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&amp; Wonder</a:t>
            </a:r>
            <a:endParaRPr b="0" sz="3000">
              <a:solidFill>
                <a:schemeClr val="accent5"/>
              </a:solidFill>
              <a:latin typeface="Hepta Slab"/>
              <a:ea typeface="Hepta Slab"/>
              <a:cs typeface="Hepta Slab"/>
              <a:sym typeface="Hepta Slab"/>
            </a:endParaRPr>
          </a:p>
        </p:txBody>
      </p:sp>
      <p:sp>
        <p:nvSpPr>
          <p:cNvPr id="1033" name="Google Shape;1033;p12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34" name="Google Shape;1034;p127"/>
          <p:cNvSpPr txBox="1"/>
          <p:nvPr/>
        </p:nvSpPr>
        <p:spPr>
          <a:xfrm>
            <a:off x="1789075" y="1199600"/>
            <a:ext cx="5386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a:latin typeface="Hepta Slab"/>
              <a:ea typeface="Hepta Slab"/>
              <a:cs typeface="Hepta Slab"/>
              <a:sym typeface="Hepta Slab"/>
            </a:endParaRPr>
          </a:p>
        </p:txBody>
      </p:sp>
      <p:sp>
        <p:nvSpPr>
          <p:cNvPr id="1035" name="Google Shape;1035;p127"/>
          <p:cNvSpPr txBox="1"/>
          <p:nvPr/>
        </p:nvSpPr>
        <p:spPr>
          <a:xfrm>
            <a:off x="479275" y="4100450"/>
            <a:ext cx="8068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Where do you see a group of 5 in each image?</a:t>
            </a:r>
            <a:endParaRPr b="1">
              <a:latin typeface="Hepta Slab"/>
              <a:ea typeface="Hepta Slab"/>
              <a:cs typeface="Hepta Slab"/>
              <a:sym typeface="Hepta Slab"/>
            </a:endParaRPr>
          </a:p>
        </p:txBody>
      </p:sp>
      <p:pic>
        <p:nvPicPr>
          <p:cNvPr id="1036" name="Google Shape;1036;p127"/>
          <p:cNvPicPr preferRelativeResize="0"/>
          <p:nvPr/>
        </p:nvPicPr>
        <p:blipFill>
          <a:blip r:embed="rId3">
            <a:alphaModFix/>
          </a:blip>
          <a:stretch>
            <a:fillRect/>
          </a:stretch>
        </p:blipFill>
        <p:spPr>
          <a:xfrm>
            <a:off x="2562900" y="1599800"/>
            <a:ext cx="3901538" cy="2500650"/>
          </a:xfrm>
          <a:prstGeom prst="rect">
            <a:avLst/>
          </a:prstGeom>
          <a:noFill/>
          <a:ln>
            <a:noFill/>
          </a:ln>
        </p:spPr>
      </p:pic>
      <p:sp>
        <p:nvSpPr>
          <p:cNvPr id="1037" name="Google Shape;1037;p127"/>
          <p:cNvSpPr txBox="1"/>
          <p:nvPr/>
        </p:nvSpPr>
        <p:spPr>
          <a:xfrm>
            <a:off x="6562700" y="1494100"/>
            <a:ext cx="2052300" cy="255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These lines are called tally marks. We know there are 5 tally marks when we see the diagonal line through the other lines. We are going to see data represented in tally marks.</a:t>
            </a:r>
            <a:endParaRPr b="1">
              <a:latin typeface="Hepta Slab"/>
              <a:ea typeface="Hepta Slab"/>
              <a:cs typeface="Hepta Slab"/>
              <a:sym typeface="Hepta Slab"/>
            </a:endParaRPr>
          </a:p>
        </p:txBody>
      </p:sp>
      <p:sp>
        <p:nvSpPr>
          <p:cNvPr id="1038" name="Google Shape;1038;p127"/>
          <p:cNvSpPr/>
          <p:nvPr/>
        </p:nvSpPr>
        <p:spPr>
          <a:xfrm>
            <a:off x="5440125" y="3390975"/>
            <a:ext cx="1024200" cy="400200"/>
          </a:xfrm>
          <a:prstGeom prst="lef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5"/>
                                        </p:tgtEl>
                                        <p:attrNameLst>
                                          <p:attrName>style.visibility</p:attrName>
                                        </p:attrNameLst>
                                      </p:cBhvr>
                                      <p:to>
                                        <p:strVal val="visible"/>
                                      </p:to>
                                    </p:set>
                                    <p:animEffect filter="fade" transition="in">
                                      <p:cBhvr>
                                        <p:cTn dur="1000"/>
                                        <p:tgtEl>
                                          <p:spTgt spid="10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8"/>
                                        </p:tgtEl>
                                        <p:attrNameLst>
                                          <p:attrName>style.visibility</p:attrName>
                                        </p:attrNameLst>
                                      </p:cBhvr>
                                      <p:to>
                                        <p:strVal val="visible"/>
                                      </p:to>
                                    </p:set>
                                    <p:animEffect filter="fade" transition="in">
                                      <p:cBhvr>
                                        <p:cTn dur="1000"/>
                                        <p:tgtEl>
                                          <p:spTgt spid="1038"/>
                                        </p:tgtEl>
                                      </p:cBhvr>
                                    </p:animEffect>
                                  </p:childTnLst>
                                </p:cTn>
                              </p:par>
                              <p:par>
                                <p:cTn fill="hold" nodeType="withEffect" presetClass="entr" presetID="10" presetSubtype="0">
                                  <p:stCondLst>
                                    <p:cond delay="0"/>
                                  </p:stCondLst>
                                  <p:childTnLst>
                                    <p:set>
                                      <p:cBhvr>
                                        <p:cTn dur="1" fill="hold">
                                          <p:stCondLst>
                                            <p:cond delay="0"/>
                                          </p:stCondLst>
                                        </p:cTn>
                                        <p:tgtEl>
                                          <p:spTgt spid="1037"/>
                                        </p:tgtEl>
                                        <p:attrNameLst>
                                          <p:attrName>style.visibility</p:attrName>
                                        </p:attrNameLst>
                                      </p:cBhvr>
                                      <p:to>
                                        <p:strVal val="visible"/>
                                      </p:to>
                                    </p:set>
                                    <p:animEffect filter="fade" transition="in">
                                      <p:cBhvr>
                                        <p:cTn dur="1000"/>
                                        <p:tgtEl>
                                          <p:spTgt spid="10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42" name="Shape 1042"/>
        <p:cNvGrpSpPr/>
        <p:nvPr/>
      </p:nvGrpSpPr>
      <p:grpSpPr>
        <a:xfrm>
          <a:off x="0" y="0"/>
          <a:ext cx="0" cy="0"/>
          <a:chOff x="0" y="0"/>
          <a:chExt cx="0" cy="0"/>
        </a:xfrm>
      </p:grpSpPr>
      <p:sp>
        <p:nvSpPr>
          <p:cNvPr id="1043" name="Google Shape;1043;p128"/>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Jada’s Class Pet Survey</a:t>
            </a:r>
            <a:endParaRPr b="0" sz="3000">
              <a:solidFill>
                <a:schemeClr val="accent5"/>
              </a:solidFill>
              <a:latin typeface="Hepta Slab"/>
              <a:ea typeface="Hepta Slab"/>
              <a:cs typeface="Hepta Slab"/>
              <a:sym typeface="Hepta Slab"/>
            </a:endParaRPr>
          </a:p>
        </p:txBody>
      </p:sp>
      <p:sp>
        <p:nvSpPr>
          <p:cNvPr id="1044" name="Google Shape;1044;p1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45" name="Google Shape;1045;p128"/>
          <p:cNvSpPr txBox="1"/>
          <p:nvPr/>
        </p:nvSpPr>
        <p:spPr>
          <a:xfrm>
            <a:off x="508575" y="1248300"/>
            <a:ext cx="8183400" cy="1005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latin typeface="Hepta Slab"/>
                <a:ea typeface="Hepta Slab"/>
                <a:cs typeface="Hepta Slab"/>
                <a:sym typeface="Hepta Slab"/>
              </a:rPr>
              <a:t>Jada took a survey of her classmates and asked, “Which animal would make the best class pet?</a:t>
            </a:r>
            <a:endParaRPr sz="1800">
              <a:solidFill>
                <a:schemeClr val="dk1"/>
              </a:solidFill>
              <a:latin typeface="Hepta Slab"/>
              <a:ea typeface="Hepta Slab"/>
              <a:cs typeface="Hepta Slab"/>
              <a:sym typeface="Hepta Slab"/>
            </a:endParaRPr>
          </a:p>
          <a:p>
            <a:pPr indent="0" lvl="0" marL="0" rtl="0" algn="l">
              <a:spcBef>
                <a:spcPts val="1000"/>
              </a:spcBef>
              <a:spcAft>
                <a:spcPts val="0"/>
              </a:spcAft>
              <a:buNone/>
            </a:pPr>
            <a:r>
              <a:t/>
            </a:r>
            <a:endParaRPr sz="1700">
              <a:solidFill>
                <a:schemeClr val="accent5"/>
              </a:solidFill>
            </a:endParaRPr>
          </a:p>
        </p:txBody>
      </p:sp>
      <p:pic>
        <p:nvPicPr>
          <p:cNvPr id="1046" name="Google Shape;1046;p128"/>
          <p:cNvPicPr preferRelativeResize="0"/>
          <p:nvPr/>
        </p:nvPicPr>
        <p:blipFill>
          <a:blip r:embed="rId3">
            <a:alphaModFix/>
          </a:blip>
          <a:stretch>
            <a:fillRect/>
          </a:stretch>
        </p:blipFill>
        <p:spPr>
          <a:xfrm>
            <a:off x="2258150" y="2118400"/>
            <a:ext cx="4627699" cy="2310450"/>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50" name="Shape 1050"/>
        <p:cNvGrpSpPr/>
        <p:nvPr/>
      </p:nvGrpSpPr>
      <p:grpSpPr>
        <a:xfrm>
          <a:off x="0" y="0"/>
          <a:ext cx="0" cy="0"/>
          <a:chOff x="0" y="0"/>
          <a:chExt cx="0" cy="0"/>
        </a:xfrm>
      </p:grpSpPr>
      <p:sp>
        <p:nvSpPr>
          <p:cNvPr id="1051" name="Google Shape;1051;p129"/>
          <p:cNvSpPr txBox="1"/>
          <p:nvPr>
            <p:ph type="ctrTitle"/>
          </p:nvPr>
        </p:nvSpPr>
        <p:spPr>
          <a:xfrm>
            <a:off x="765225" y="2886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Jada’s Survey About Class Pets</a:t>
            </a:r>
            <a:endParaRPr b="0" sz="3000">
              <a:solidFill>
                <a:schemeClr val="accent5"/>
              </a:solidFill>
              <a:latin typeface="Hepta Slab"/>
              <a:ea typeface="Hepta Slab"/>
              <a:cs typeface="Hepta Slab"/>
              <a:sym typeface="Hepta Slab"/>
            </a:endParaRPr>
          </a:p>
        </p:txBody>
      </p:sp>
      <p:sp>
        <p:nvSpPr>
          <p:cNvPr id="1052" name="Google Shape;1052;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53" name="Google Shape;1053;p129"/>
          <p:cNvSpPr txBox="1"/>
          <p:nvPr/>
        </p:nvSpPr>
        <p:spPr>
          <a:xfrm>
            <a:off x="508575" y="1248300"/>
            <a:ext cx="8183400" cy="100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solidFill>
                <a:schemeClr val="accent5"/>
              </a:solidFill>
            </a:endParaRPr>
          </a:p>
        </p:txBody>
      </p:sp>
      <p:sp>
        <p:nvSpPr>
          <p:cNvPr id="1054" name="Google Shape;1054;p129"/>
          <p:cNvSpPr txBox="1"/>
          <p:nvPr/>
        </p:nvSpPr>
        <p:spPr>
          <a:xfrm>
            <a:off x="526400" y="876525"/>
            <a:ext cx="8375100" cy="4990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500">
                <a:latin typeface="Hepta Slab"/>
                <a:ea typeface="Hepta Slab"/>
                <a:cs typeface="Hepta Slab"/>
                <a:sym typeface="Hepta Slab"/>
              </a:rPr>
              <a:t>Decide whether each statement is true or false. Be ready to explain why.</a:t>
            </a:r>
            <a:endParaRPr sz="1500">
              <a:latin typeface="Hepta Slab"/>
              <a:ea typeface="Hepta Slab"/>
              <a:cs typeface="Hepta Slab"/>
              <a:sym typeface="Hepta Slab"/>
            </a:endParaRPr>
          </a:p>
        </p:txBody>
      </p:sp>
      <p:pic>
        <p:nvPicPr>
          <p:cNvPr id="1055" name="Google Shape;1055;p129"/>
          <p:cNvPicPr preferRelativeResize="0"/>
          <p:nvPr/>
        </p:nvPicPr>
        <p:blipFill>
          <a:blip r:embed="rId3">
            <a:alphaModFix/>
          </a:blip>
          <a:stretch>
            <a:fillRect/>
          </a:stretch>
        </p:blipFill>
        <p:spPr>
          <a:xfrm>
            <a:off x="3220050" y="1168188"/>
            <a:ext cx="1846652" cy="921963"/>
          </a:xfrm>
          <a:prstGeom prst="rect">
            <a:avLst/>
          </a:prstGeom>
          <a:noFill/>
          <a:ln>
            <a:noFill/>
          </a:ln>
        </p:spPr>
      </p:pic>
      <p:pic>
        <p:nvPicPr>
          <p:cNvPr id="1056" name="Google Shape;1056;p129"/>
          <p:cNvPicPr preferRelativeResize="0"/>
          <p:nvPr/>
        </p:nvPicPr>
        <p:blipFill>
          <a:blip r:embed="rId4">
            <a:alphaModFix/>
          </a:blip>
          <a:stretch>
            <a:fillRect/>
          </a:stretch>
        </p:blipFill>
        <p:spPr>
          <a:xfrm>
            <a:off x="1371589" y="2476775"/>
            <a:ext cx="1589136" cy="802450"/>
          </a:xfrm>
          <a:prstGeom prst="rect">
            <a:avLst/>
          </a:prstGeom>
          <a:noFill/>
          <a:ln>
            <a:noFill/>
          </a:ln>
        </p:spPr>
      </p:pic>
      <p:pic>
        <p:nvPicPr>
          <p:cNvPr id="1057" name="Google Shape;1057;p129"/>
          <p:cNvPicPr preferRelativeResize="0"/>
          <p:nvPr/>
        </p:nvPicPr>
        <p:blipFill>
          <a:blip r:embed="rId4">
            <a:alphaModFix/>
          </a:blip>
          <a:stretch>
            <a:fillRect/>
          </a:stretch>
        </p:blipFill>
        <p:spPr>
          <a:xfrm>
            <a:off x="1371600" y="3877875"/>
            <a:ext cx="1589123" cy="802450"/>
          </a:xfrm>
          <a:prstGeom prst="rect">
            <a:avLst/>
          </a:prstGeom>
          <a:noFill/>
          <a:ln>
            <a:noFill/>
          </a:ln>
        </p:spPr>
      </p:pic>
      <p:pic>
        <p:nvPicPr>
          <p:cNvPr id="1058" name="Google Shape;1058;p129"/>
          <p:cNvPicPr preferRelativeResize="0"/>
          <p:nvPr/>
        </p:nvPicPr>
        <p:blipFill>
          <a:blip r:embed="rId4">
            <a:alphaModFix/>
          </a:blip>
          <a:stretch>
            <a:fillRect/>
          </a:stretch>
        </p:blipFill>
        <p:spPr>
          <a:xfrm>
            <a:off x="5943603" y="3912590"/>
            <a:ext cx="1589150" cy="802448"/>
          </a:xfrm>
          <a:prstGeom prst="rect">
            <a:avLst/>
          </a:prstGeom>
          <a:noFill/>
          <a:ln>
            <a:noFill/>
          </a:ln>
        </p:spPr>
      </p:pic>
      <p:pic>
        <p:nvPicPr>
          <p:cNvPr id="1059" name="Google Shape;1059;p129"/>
          <p:cNvPicPr preferRelativeResize="0"/>
          <p:nvPr/>
        </p:nvPicPr>
        <p:blipFill>
          <a:blip r:embed="rId4">
            <a:alphaModFix/>
          </a:blip>
          <a:stretch>
            <a:fillRect/>
          </a:stretch>
        </p:blipFill>
        <p:spPr>
          <a:xfrm>
            <a:off x="5943600" y="2546221"/>
            <a:ext cx="1589154" cy="802450"/>
          </a:xfrm>
          <a:prstGeom prst="rect">
            <a:avLst/>
          </a:prstGeom>
          <a:noFill/>
          <a:ln>
            <a:noFill/>
          </a:ln>
        </p:spPr>
      </p:pic>
      <p:sp>
        <p:nvSpPr>
          <p:cNvPr id="1060" name="Google Shape;1060;p129"/>
          <p:cNvSpPr txBox="1"/>
          <p:nvPr/>
        </p:nvSpPr>
        <p:spPr>
          <a:xfrm>
            <a:off x="526400" y="2055850"/>
            <a:ext cx="5930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Hepta Slab"/>
                <a:ea typeface="Hepta Slab"/>
                <a:cs typeface="Hepta Slab"/>
                <a:sym typeface="Hepta Slab"/>
              </a:rPr>
              <a:t>1.) </a:t>
            </a:r>
            <a:r>
              <a:rPr lang="en" sz="1500">
                <a:latin typeface="Hepta Slab"/>
                <a:ea typeface="Hepta Slab"/>
                <a:cs typeface="Hepta Slab"/>
                <a:sym typeface="Hepta Slab"/>
              </a:rPr>
              <a:t>There are 12 votes for rabbit.</a:t>
            </a:r>
            <a:endParaRPr sz="1500">
              <a:latin typeface="Hepta Slab"/>
              <a:ea typeface="Hepta Slab"/>
              <a:cs typeface="Hepta Slab"/>
              <a:sym typeface="Hepta Slab"/>
            </a:endParaRPr>
          </a:p>
        </p:txBody>
      </p:sp>
      <p:sp>
        <p:nvSpPr>
          <p:cNvPr id="1061" name="Google Shape;1061;p129"/>
          <p:cNvSpPr txBox="1"/>
          <p:nvPr/>
        </p:nvSpPr>
        <p:spPr>
          <a:xfrm>
            <a:off x="625150" y="3389450"/>
            <a:ext cx="71502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Hepta Slab"/>
                <a:ea typeface="Hepta Slab"/>
                <a:cs typeface="Hepta Slab"/>
                <a:sym typeface="Hepta Slab"/>
              </a:rPr>
              <a:t>2.) There are 18 votes all together.</a:t>
            </a:r>
            <a:endParaRPr sz="1500">
              <a:latin typeface="Hepta Slab"/>
              <a:ea typeface="Hepta Slab"/>
              <a:cs typeface="Hepta Slab"/>
              <a:sym typeface="Hepta Slab"/>
            </a:endParaRPr>
          </a:p>
        </p:txBody>
      </p:sp>
      <p:sp>
        <p:nvSpPr>
          <p:cNvPr id="1062" name="Google Shape;1062;p129"/>
          <p:cNvSpPr txBox="1"/>
          <p:nvPr/>
        </p:nvSpPr>
        <p:spPr>
          <a:xfrm>
            <a:off x="4572000" y="2102500"/>
            <a:ext cx="6643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Hepta Slab"/>
                <a:ea typeface="Hepta Slab"/>
                <a:cs typeface="Hepta Slab"/>
                <a:sym typeface="Hepta Slab"/>
              </a:rPr>
              <a:t>3.) 14 students voted for turtle or rabbit.</a:t>
            </a:r>
            <a:endParaRPr sz="1500">
              <a:latin typeface="Hepta Slab"/>
              <a:ea typeface="Hepta Slab"/>
              <a:cs typeface="Hepta Slab"/>
              <a:sym typeface="Hepta Slab"/>
            </a:endParaRPr>
          </a:p>
        </p:txBody>
      </p:sp>
      <p:sp>
        <p:nvSpPr>
          <p:cNvPr id="1063" name="Google Shape;1063;p129"/>
          <p:cNvSpPr txBox="1"/>
          <p:nvPr/>
        </p:nvSpPr>
        <p:spPr>
          <a:xfrm>
            <a:off x="4572000" y="3345275"/>
            <a:ext cx="69891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Hepta Slab"/>
                <a:ea typeface="Hepta Slab"/>
                <a:cs typeface="Hepta Slab"/>
                <a:sym typeface="Hepta Slab"/>
              </a:rPr>
              <a:t>4.) 8 students voted for dog or turtle</a:t>
            </a:r>
            <a:endParaRPr sz="1500">
              <a:latin typeface="Hepta Slab"/>
              <a:ea typeface="Hepta Slab"/>
              <a:cs typeface="Hepta Slab"/>
              <a:sym typeface="Hepta Slab"/>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67" name="Shape 1067"/>
        <p:cNvGrpSpPr/>
        <p:nvPr/>
      </p:nvGrpSpPr>
      <p:grpSpPr>
        <a:xfrm>
          <a:off x="0" y="0"/>
          <a:ext cx="0" cy="0"/>
          <a:chOff x="0" y="0"/>
          <a:chExt cx="0" cy="0"/>
        </a:xfrm>
      </p:grpSpPr>
      <p:sp>
        <p:nvSpPr>
          <p:cNvPr id="1068" name="Google Shape;1068;p130"/>
          <p:cNvSpPr txBox="1"/>
          <p:nvPr>
            <p:ph type="ctrTitle"/>
          </p:nvPr>
        </p:nvSpPr>
        <p:spPr>
          <a:xfrm>
            <a:off x="765225" y="4410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Jada’s Survey About Class Pets</a:t>
            </a:r>
            <a:endParaRPr b="0" sz="3000">
              <a:solidFill>
                <a:schemeClr val="accent5"/>
              </a:solidFill>
              <a:latin typeface="Hepta Slab"/>
              <a:ea typeface="Hepta Slab"/>
              <a:cs typeface="Hepta Slab"/>
              <a:sym typeface="Hepta Slab"/>
            </a:endParaRPr>
          </a:p>
        </p:txBody>
      </p:sp>
      <p:sp>
        <p:nvSpPr>
          <p:cNvPr id="1069" name="Google Shape;1069;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70" name="Google Shape;1070;p130"/>
          <p:cNvSpPr txBox="1"/>
          <p:nvPr/>
        </p:nvSpPr>
        <p:spPr>
          <a:xfrm>
            <a:off x="508575" y="1248300"/>
            <a:ext cx="8183400" cy="100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solidFill>
                <a:schemeClr val="accent5"/>
              </a:solidFill>
            </a:endParaRPr>
          </a:p>
        </p:txBody>
      </p:sp>
      <p:sp>
        <p:nvSpPr>
          <p:cNvPr id="1071" name="Google Shape;1071;p130"/>
          <p:cNvSpPr txBox="1"/>
          <p:nvPr/>
        </p:nvSpPr>
        <p:spPr>
          <a:xfrm>
            <a:off x="526400" y="1028925"/>
            <a:ext cx="8375100" cy="4990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500">
                <a:latin typeface="Hepta Slab"/>
                <a:ea typeface="Hepta Slab"/>
                <a:cs typeface="Hepta Slab"/>
                <a:sym typeface="Hepta Slab"/>
              </a:rPr>
              <a:t>Decide whether each statement is true or false. Be ready to explain why.</a:t>
            </a:r>
            <a:endParaRPr sz="1500">
              <a:latin typeface="Hepta Slab"/>
              <a:ea typeface="Hepta Slab"/>
              <a:cs typeface="Hepta Slab"/>
              <a:sym typeface="Hepta Slab"/>
            </a:endParaRPr>
          </a:p>
        </p:txBody>
      </p:sp>
      <p:pic>
        <p:nvPicPr>
          <p:cNvPr id="1072" name="Google Shape;1072;p130"/>
          <p:cNvPicPr preferRelativeResize="0"/>
          <p:nvPr/>
        </p:nvPicPr>
        <p:blipFill>
          <a:blip r:embed="rId3">
            <a:alphaModFix/>
          </a:blip>
          <a:stretch>
            <a:fillRect/>
          </a:stretch>
        </p:blipFill>
        <p:spPr>
          <a:xfrm>
            <a:off x="3220050" y="1396788"/>
            <a:ext cx="1846652" cy="921963"/>
          </a:xfrm>
          <a:prstGeom prst="rect">
            <a:avLst/>
          </a:prstGeom>
          <a:noFill/>
          <a:ln>
            <a:noFill/>
          </a:ln>
        </p:spPr>
      </p:pic>
      <p:pic>
        <p:nvPicPr>
          <p:cNvPr id="1073" name="Google Shape;1073;p130"/>
          <p:cNvPicPr preferRelativeResize="0"/>
          <p:nvPr/>
        </p:nvPicPr>
        <p:blipFill>
          <a:blip r:embed="rId4">
            <a:alphaModFix/>
          </a:blip>
          <a:stretch>
            <a:fillRect/>
          </a:stretch>
        </p:blipFill>
        <p:spPr>
          <a:xfrm>
            <a:off x="1371600" y="2887275"/>
            <a:ext cx="1589123" cy="802450"/>
          </a:xfrm>
          <a:prstGeom prst="rect">
            <a:avLst/>
          </a:prstGeom>
          <a:noFill/>
          <a:ln>
            <a:noFill/>
          </a:ln>
        </p:spPr>
      </p:pic>
      <p:sp>
        <p:nvSpPr>
          <p:cNvPr id="1074" name="Google Shape;1074;p130"/>
          <p:cNvSpPr txBox="1"/>
          <p:nvPr/>
        </p:nvSpPr>
        <p:spPr>
          <a:xfrm>
            <a:off x="625150" y="2398850"/>
            <a:ext cx="71502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Hepta Slab"/>
                <a:ea typeface="Hepta Slab"/>
                <a:cs typeface="Hepta Slab"/>
                <a:sym typeface="Hepta Slab"/>
              </a:rPr>
              <a:t>2.) There are 18 votes all together.</a:t>
            </a:r>
            <a:endParaRPr sz="1500">
              <a:latin typeface="Hepta Slab"/>
              <a:ea typeface="Hepta Slab"/>
              <a:cs typeface="Hepta Slab"/>
              <a:sym typeface="Hepta Slab"/>
            </a:endParaRPr>
          </a:p>
        </p:txBody>
      </p:sp>
      <p:sp>
        <p:nvSpPr>
          <p:cNvPr id="1075" name="Google Shape;1075;p130"/>
          <p:cNvSpPr txBox="1"/>
          <p:nvPr/>
        </p:nvSpPr>
        <p:spPr>
          <a:xfrm>
            <a:off x="5145425" y="2492550"/>
            <a:ext cx="31668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Is this </a:t>
            </a:r>
            <a:r>
              <a:rPr b="1" lang="en">
                <a:latin typeface="Hepta Slab"/>
                <a:ea typeface="Hepta Slab"/>
                <a:cs typeface="Hepta Slab"/>
                <a:sym typeface="Hepta Slab"/>
              </a:rPr>
              <a:t>statement</a:t>
            </a:r>
            <a:r>
              <a:rPr b="1" lang="en">
                <a:latin typeface="Hepta Slab"/>
                <a:ea typeface="Hepta Slab"/>
                <a:cs typeface="Hepta Slab"/>
                <a:sym typeface="Hepta Slab"/>
              </a:rPr>
              <a:t> true or false? How do you know?</a:t>
            </a:r>
            <a:endParaRPr b="1">
              <a:latin typeface="Hepta Slab"/>
              <a:ea typeface="Hepta Slab"/>
              <a:cs typeface="Hepta Slab"/>
              <a:sym typeface="Hepta Slab"/>
            </a:endParaRPr>
          </a:p>
        </p:txBody>
      </p:sp>
      <p:sp>
        <p:nvSpPr>
          <p:cNvPr id="1076" name="Google Shape;1076;p130"/>
          <p:cNvSpPr txBox="1"/>
          <p:nvPr/>
        </p:nvSpPr>
        <p:spPr>
          <a:xfrm>
            <a:off x="5273275" y="3381725"/>
            <a:ext cx="31668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can you revise this statement to make it true?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5"/>
                                        </p:tgtEl>
                                        <p:attrNameLst>
                                          <p:attrName>style.visibility</p:attrName>
                                        </p:attrNameLst>
                                      </p:cBhvr>
                                      <p:to>
                                        <p:strVal val="visible"/>
                                      </p:to>
                                    </p:set>
                                    <p:animEffect filter="fade" transition="in">
                                      <p:cBhvr>
                                        <p:cTn dur="1000"/>
                                        <p:tgtEl>
                                          <p:spTgt spid="10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6"/>
                                        </p:tgtEl>
                                        <p:attrNameLst>
                                          <p:attrName>style.visibility</p:attrName>
                                        </p:attrNameLst>
                                      </p:cBhvr>
                                      <p:to>
                                        <p:strVal val="visible"/>
                                      </p:to>
                                    </p:set>
                                    <p:animEffect filter="fade" transition="in">
                                      <p:cBhvr>
                                        <p:cTn dur="1000"/>
                                        <p:tgtEl>
                                          <p:spTgt spid="10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80" name="Shape 1080"/>
        <p:cNvGrpSpPr/>
        <p:nvPr/>
      </p:nvGrpSpPr>
      <p:grpSpPr>
        <a:xfrm>
          <a:off x="0" y="0"/>
          <a:ext cx="0" cy="0"/>
          <a:chOff x="0" y="0"/>
          <a:chExt cx="0" cy="0"/>
        </a:xfrm>
      </p:grpSpPr>
      <p:sp>
        <p:nvSpPr>
          <p:cNvPr id="1081" name="Google Shape;1081;p131"/>
          <p:cNvSpPr txBox="1"/>
          <p:nvPr>
            <p:ph type="ctrTitle"/>
          </p:nvPr>
        </p:nvSpPr>
        <p:spPr>
          <a:xfrm>
            <a:off x="685800" y="4335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Interpret Data About Class Pets</a:t>
            </a:r>
            <a:endParaRPr b="0" sz="3000">
              <a:solidFill>
                <a:schemeClr val="accent5"/>
              </a:solidFill>
              <a:latin typeface="Hepta Slab"/>
              <a:ea typeface="Hepta Slab"/>
              <a:cs typeface="Hepta Slab"/>
              <a:sym typeface="Hepta Slab"/>
            </a:endParaRPr>
          </a:p>
        </p:txBody>
      </p:sp>
      <p:sp>
        <p:nvSpPr>
          <p:cNvPr id="1082" name="Google Shape;1082;p1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83" name="Google Shape;1083;p131"/>
          <p:cNvSpPr txBox="1"/>
          <p:nvPr/>
        </p:nvSpPr>
        <p:spPr>
          <a:xfrm>
            <a:off x="349988" y="980875"/>
            <a:ext cx="8225700" cy="507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rgbClr val="000000"/>
                </a:solidFill>
                <a:latin typeface="Hepta Slab"/>
                <a:ea typeface="Hepta Slab"/>
                <a:cs typeface="Hepta Slab"/>
                <a:sym typeface="Hepta Slab"/>
              </a:rPr>
              <a:t>Tyler asked the same survey question to his classmates.</a:t>
            </a:r>
            <a:endParaRPr>
              <a:solidFill>
                <a:srgbClr val="000000"/>
              </a:solidFill>
              <a:latin typeface="Hepta Slab"/>
              <a:ea typeface="Hepta Slab"/>
              <a:cs typeface="Hepta Slab"/>
              <a:sym typeface="Hepta Slab"/>
            </a:endParaRPr>
          </a:p>
          <a:p>
            <a:pPr indent="0" lvl="0" marL="0" rtl="0" algn="l">
              <a:lnSpc>
                <a:spcPct val="115000"/>
              </a:lnSpc>
              <a:spcBef>
                <a:spcPts val="1000"/>
              </a:spcBef>
              <a:spcAft>
                <a:spcPts val="0"/>
              </a:spcAft>
              <a:buNone/>
            </a:pPr>
            <a:r>
              <a:rPr lang="en">
                <a:solidFill>
                  <a:srgbClr val="000000"/>
                </a:solidFill>
                <a:latin typeface="Hepta Slab"/>
                <a:ea typeface="Hepta Slab"/>
                <a:cs typeface="Hepta Slab"/>
                <a:sym typeface="Hepta Slab"/>
              </a:rPr>
              <a:t>He showed their responses.</a:t>
            </a:r>
            <a:endParaRPr>
              <a:solidFill>
                <a:srgbClr val="000000"/>
              </a:solidFill>
              <a:latin typeface="Hepta Slab"/>
              <a:ea typeface="Hepta Slab"/>
              <a:cs typeface="Hepta Slab"/>
              <a:sym typeface="Hepta Slab"/>
            </a:endParaRPr>
          </a:p>
          <a:p>
            <a:pPr indent="0" lvl="0" marL="0" rtl="0" algn="l">
              <a:lnSpc>
                <a:spcPct val="115000"/>
              </a:lnSpc>
              <a:spcBef>
                <a:spcPts val="1000"/>
              </a:spcBef>
              <a:spcAft>
                <a:spcPts val="0"/>
              </a:spcAft>
              <a:buNone/>
            </a:pPr>
            <a:r>
              <a:t/>
            </a:r>
            <a:endParaRPr sz="1800">
              <a:solidFill>
                <a:srgbClr val="000000"/>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solidFill>
                <a:srgbClr val="000000"/>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solidFill>
                <a:srgbClr val="000000"/>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1000"/>
              </a:spcAft>
              <a:buNone/>
            </a:pPr>
            <a:r>
              <a:rPr lang="en">
                <a:solidFill>
                  <a:srgbClr val="000000"/>
                </a:solidFill>
                <a:latin typeface="Hepta Slab"/>
                <a:ea typeface="Hepta Slab"/>
                <a:cs typeface="Hepta Slab"/>
                <a:sym typeface="Hepta Slab"/>
              </a:rPr>
              <a:t>Write 3 things that you learned about Tyler’s survey data from the representation.</a:t>
            </a:r>
            <a:endParaRPr>
              <a:latin typeface="Hepta Slab"/>
              <a:ea typeface="Hepta Slab"/>
              <a:cs typeface="Hepta Slab"/>
              <a:sym typeface="Hepta Slab"/>
            </a:endParaRPr>
          </a:p>
        </p:txBody>
      </p:sp>
      <p:pic>
        <p:nvPicPr>
          <p:cNvPr id="1084" name="Google Shape;1084;p131"/>
          <p:cNvPicPr preferRelativeResize="0"/>
          <p:nvPr/>
        </p:nvPicPr>
        <p:blipFill>
          <a:blip r:embed="rId3">
            <a:alphaModFix/>
          </a:blip>
          <a:stretch>
            <a:fillRect/>
          </a:stretch>
        </p:blipFill>
        <p:spPr>
          <a:xfrm>
            <a:off x="3744200" y="1331547"/>
            <a:ext cx="3922574" cy="1958374"/>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88" name="Shape 1088"/>
        <p:cNvGrpSpPr/>
        <p:nvPr/>
      </p:nvGrpSpPr>
      <p:grpSpPr>
        <a:xfrm>
          <a:off x="0" y="0"/>
          <a:ext cx="0" cy="0"/>
          <a:chOff x="0" y="0"/>
          <a:chExt cx="0" cy="0"/>
        </a:xfrm>
      </p:grpSpPr>
      <p:sp>
        <p:nvSpPr>
          <p:cNvPr id="1089" name="Google Shape;1089;p132"/>
          <p:cNvSpPr txBox="1"/>
          <p:nvPr>
            <p:ph type="ctrTitle"/>
          </p:nvPr>
        </p:nvSpPr>
        <p:spPr>
          <a:xfrm>
            <a:off x="1618800" y="279250"/>
            <a:ext cx="5906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1090" name="Google Shape;1090;p1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91" name="Google Shape;1091;p132"/>
          <p:cNvSpPr txBox="1"/>
          <p:nvPr/>
        </p:nvSpPr>
        <p:spPr>
          <a:xfrm>
            <a:off x="5579850" y="1915575"/>
            <a:ext cx="3000000" cy="1519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b="1" lang="en">
                <a:solidFill>
                  <a:schemeClr val="dk1"/>
                </a:solidFill>
                <a:latin typeface="Hepta Slab"/>
                <a:ea typeface="Hepta Slab"/>
                <a:cs typeface="Hepta Slab"/>
                <a:sym typeface="Hepta Slab"/>
              </a:rPr>
              <a:t>How has working on these center activities helped you build fluency with addition and subtraction?</a:t>
            </a:r>
            <a:endParaRPr b="1">
              <a:solidFill>
                <a:schemeClr val="dk1"/>
              </a:solidFill>
              <a:latin typeface="Hepta Slab"/>
              <a:ea typeface="Hepta Slab"/>
              <a:cs typeface="Hepta Slab"/>
              <a:sym typeface="Hepta Slab"/>
            </a:endParaRPr>
          </a:p>
          <a:p>
            <a:pPr indent="0" lvl="0" marL="0" rtl="0" algn="ctr">
              <a:spcBef>
                <a:spcPts val="1000"/>
              </a:spcBef>
              <a:spcAft>
                <a:spcPts val="0"/>
              </a:spcAft>
              <a:buNone/>
            </a:pPr>
            <a:r>
              <a:t/>
            </a:r>
            <a:endParaRPr b="1">
              <a:solidFill>
                <a:schemeClr val="dk1"/>
              </a:solidFill>
              <a:latin typeface="Hepta Slab"/>
              <a:ea typeface="Hepta Slab"/>
              <a:cs typeface="Hepta Slab"/>
              <a:sym typeface="Hepta Slab"/>
            </a:endParaRPr>
          </a:p>
        </p:txBody>
      </p:sp>
      <p:pic>
        <p:nvPicPr>
          <p:cNvPr id="1092" name="Google Shape;1092;p132"/>
          <p:cNvPicPr preferRelativeResize="0"/>
          <p:nvPr/>
        </p:nvPicPr>
        <p:blipFill>
          <a:blip r:embed="rId3">
            <a:alphaModFix/>
          </a:blip>
          <a:stretch>
            <a:fillRect/>
          </a:stretch>
        </p:blipFill>
        <p:spPr>
          <a:xfrm>
            <a:off x="659950" y="1068625"/>
            <a:ext cx="4856999" cy="33076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1"/>
                                        </p:tgtEl>
                                        <p:attrNameLst>
                                          <p:attrName>style.visibility</p:attrName>
                                        </p:attrNameLst>
                                      </p:cBhvr>
                                      <p:to>
                                        <p:strVal val="visible"/>
                                      </p:to>
                                    </p:set>
                                    <p:animEffect filter="fade" transition="in">
                                      <p:cBhvr>
                                        <p:cTn dur="1000"/>
                                        <p:tgtEl>
                                          <p:spTgt spid="10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96" name="Shape 1096"/>
        <p:cNvGrpSpPr/>
        <p:nvPr/>
      </p:nvGrpSpPr>
      <p:grpSpPr>
        <a:xfrm>
          <a:off x="0" y="0"/>
          <a:ext cx="0" cy="0"/>
          <a:chOff x="0" y="0"/>
          <a:chExt cx="0" cy="0"/>
        </a:xfrm>
      </p:grpSpPr>
      <p:sp>
        <p:nvSpPr>
          <p:cNvPr id="1097" name="Google Shape;1097;p133"/>
          <p:cNvSpPr txBox="1"/>
          <p:nvPr>
            <p:ph type="ctrTitle"/>
          </p:nvPr>
        </p:nvSpPr>
        <p:spPr>
          <a:xfrm>
            <a:off x="1317650" y="80900"/>
            <a:ext cx="6276300" cy="138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made statements based on survey data.</a:t>
            </a:r>
            <a:endParaRPr sz="3000">
              <a:solidFill>
                <a:schemeClr val="accent4"/>
              </a:solidFill>
              <a:latin typeface="Hepta Slab"/>
              <a:ea typeface="Hepta Slab"/>
              <a:cs typeface="Hepta Slab"/>
              <a:sym typeface="Hepta Slab"/>
            </a:endParaRPr>
          </a:p>
        </p:txBody>
      </p:sp>
      <p:sp>
        <p:nvSpPr>
          <p:cNvPr id="1098" name="Google Shape;1098;p13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99" name="Google Shape;1099;p133"/>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100" name="Google Shape;1100;p13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101" name="Google Shape;1101;p133"/>
          <p:cNvSpPr txBox="1"/>
          <p:nvPr/>
        </p:nvSpPr>
        <p:spPr>
          <a:xfrm>
            <a:off x="1260450" y="3815575"/>
            <a:ext cx="6623100" cy="6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a:p>
        </p:txBody>
      </p:sp>
      <p:pic>
        <p:nvPicPr>
          <p:cNvPr id="1102" name="Google Shape;1102;p133"/>
          <p:cNvPicPr preferRelativeResize="0"/>
          <p:nvPr/>
        </p:nvPicPr>
        <p:blipFill rotWithShape="1">
          <a:blip r:embed="rId3">
            <a:alphaModFix/>
          </a:blip>
          <a:srcRect b="0" l="0" r="2969" t="0"/>
          <a:stretch/>
        </p:blipFill>
        <p:spPr>
          <a:xfrm>
            <a:off x="4833950" y="2872975"/>
            <a:ext cx="1756144" cy="1601400"/>
          </a:xfrm>
          <a:prstGeom prst="rect">
            <a:avLst/>
          </a:prstGeom>
          <a:noFill/>
          <a:ln>
            <a:noFill/>
          </a:ln>
        </p:spPr>
      </p:pic>
      <p:sp>
        <p:nvSpPr>
          <p:cNvPr id="1103" name="Google Shape;1103;p133"/>
          <p:cNvSpPr/>
          <p:nvPr/>
        </p:nvSpPr>
        <p:spPr>
          <a:xfrm flipH="1">
            <a:off x="866867" y="1306100"/>
            <a:ext cx="3468109" cy="31270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33"/>
          <p:cNvSpPr txBox="1"/>
          <p:nvPr/>
        </p:nvSpPr>
        <p:spPr>
          <a:xfrm>
            <a:off x="1363900" y="1696400"/>
            <a:ext cx="2504400" cy="160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a:solidFill>
                  <a:schemeClr val="dk1"/>
                </a:solidFill>
                <a:latin typeface="Quicksand"/>
                <a:ea typeface="Quicksand"/>
                <a:cs typeface="Quicksand"/>
                <a:sym typeface="Quicksand"/>
              </a:rPr>
              <a:t>Can we make a statement about how many students think a fish would make the best class pet? </a:t>
            </a:r>
            <a:endParaRPr b="1">
              <a:solidFill>
                <a:schemeClr val="dk1"/>
              </a:solidFill>
              <a:latin typeface="Quicksand"/>
              <a:ea typeface="Quicksand"/>
              <a:cs typeface="Quicksand"/>
              <a:sym typeface="Quicksand"/>
            </a:endParaRPr>
          </a:p>
          <a:p>
            <a:pPr indent="0" lvl="0" marL="0" rtl="0" algn="ctr">
              <a:lnSpc>
                <a:spcPct val="115000"/>
              </a:lnSpc>
              <a:spcBef>
                <a:spcPts val="1000"/>
              </a:spcBef>
              <a:spcAft>
                <a:spcPts val="1000"/>
              </a:spcAft>
              <a:buNone/>
            </a:pPr>
            <a:r>
              <a:rPr b="1" lang="en">
                <a:solidFill>
                  <a:schemeClr val="dk1"/>
                </a:solidFill>
                <a:latin typeface="Quicksand"/>
                <a:ea typeface="Quicksand"/>
                <a:cs typeface="Quicksand"/>
                <a:sym typeface="Quicksand"/>
              </a:rPr>
              <a:t>If so, what would the statement be? If not, why not?</a:t>
            </a:r>
            <a:endParaRPr b="1">
              <a:latin typeface="Quicksand"/>
              <a:ea typeface="Quicksand"/>
              <a:cs typeface="Quicksand"/>
              <a:sym typeface="Quicksand"/>
            </a:endParaRPr>
          </a:p>
        </p:txBody>
      </p:sp>
      <p:pic>
        <p:nvPicPr>
          <p:cNvPr id="1105" name="Google Shape;1105;p133"/>
          <p:cNvPicPr preferRelativeResize="0"/>
          <p:nvPr/>
        </p:nvPicPr>
        <p:blipFill>
          <a:blip r:embed="rId4">
            <a:alphaModFix/>
          </a:blip>
          <a:stretch>
            <a:fillRect/>
          </a:stretch>
        </p:blipFill>
        <p:spPr>
          <a:xfrm>
            <a:off x="5038175" y="1220175"/>
            <a:ext cx="3207512" cy="1601400"/>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1109" name="Shape 1109"/>
        <p:cNvGrpSpPr/>
        <p:nvPr/>
      </p:nvGrpSpPr>
      <p:grpSpPr>
        <a:xfrm>
          <a:off x="0" y="0"/>
          <a:ext cx="0" cy="0"/>
          <a:chOff x="0" y="0"/>
          <a:chExt cx="0" cy="0"/>
        </a:xfrm>
      </p:grpSpPr>
      <p:sp>
        <p:nvSpPr>
          <p:cNvPr id="1110" name="Google Shape;1110;p134"/>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How Many?</a:t>
            </a:r>
            <a:endParaRPr sz="4400">
              <a:solidFill>
                <a:srgbClr val="434343"/>
              </a:solidFill>
              <a:latin typeface="Hepta Slab"/>
              <a:ea typeface="Hepta Slab"/>
              <a:cs typeface="Hepta Slab"/>
              <a:sym typeface="Hepta Slab"/>
            </a:endParaRPr>
          </a:p>
        </p:txBody>
      </p:sp>
      <p:sp>
        <p:nvSpPr>
          <p:cNvPr id="1111" name="Google Shape;1111;p134"/>
          <p:cNvSpPr txBox="1"/>
          <p:nvPr/>
        </p:nvSpPr>
        <p:spPr>
          <a:xfrm>
            <a:off x="2642025" y="26113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ask questions about data.</a:t>
            </a:r>
            <a:endParaRPr>
              <a:latin typeface="Quicksand"/>
              <a:ea typeface="Quicksand"/>
              <a:cs typeface="Quicksand"/>
              <a:sym typeface="Quicksand"/>
            </a:endParaRPr>
          </a:p>
        </p:txBody>
      </p:sp>
      <p:sp>
        <p:nvSpPr>
          <p:cNvPr id="1112" name="Google Shape;1112;p134"/>
          <p:cNvSpPr/>
          <p:nvPr/>
        </p:nvSpPr>
        <p:spPr>
          <a:xfrm>
            <a:off x="219812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13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MD.A.4</a:t>
            </a:r>
            <a:endParaRPr sz="1100">
              <a:latin typeface="Quicksand"/>
              <a:ea typeface="Quicksand"/>
              <a:cs typeface="Quicksand"/>
              <a:sym typeface="Quicksand"/>
            </a:endParaRPr>
          </a:p>
        </p:txBody>
      </p:sp>
      <p:sp>
        <p:nvSpPr>
          <p:cNvPr id="1114" name="Google Shape;1114;p13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18" name="Shape 1118"/>
        <p:cNvGrpSpPr/>
        <p:nvPr/>
      </p:nvGrpSpPr>
      <p:grpSpPr>
        <a:xfrm>
          <a:off x="0" y="0"/>
          <a:ext cx="0" cy="0"/>
          <a:chOff x="0" y="0"/>
          <a:chExt cx="0" cy="0"/>
        </a:xfrm>
      </p:grpSpPr>
      <p:sp>
        <p:nvSpPr>
          <p:cNvPr id="1119" name="Google Shape;1119;p135"/>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Choral Count</a:t>
            </a:r>
            <a:endParaRPr b="0" sz="3000">
              <a:solidFill>
                <a:schemeClr val="accent5"/>
              </a:solidFill>
              <a:latin typeface="Hepta Slab"/>
              <a:ea typeface="Hepta Slab"/>
              <a:cs typeface="Hepta Slab"/>
              <a:sym typeface="Hepta Slab"/>
            </a:endParaRPr>
          </a:p>
        </p:txBody>
      </p:sp>
      <p:sp>
        <p:nvSpPr>
          <p:cNvPr id="1120" name="Google Shape;1120;p1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121" name="Google Shape;1121;p135"/>
          <p:cNvPicPr preferRelativeResize="0"/>
          <p:nvPr/>
        </p:nvPicPr>
        <p:blipFill rotWithShape="1">
          <a:blip r:embed="rId3">
            <a:alphaModFix/>
          </a:blip>
          <a:srcRect b="0" l="0" r="3390" t="0"/>
          <a:stretch/>
        </p:blipFill>
        <p:spPr>
          <a:xfrm>
            <a:off x="3652700" y="1979050"/>
            <a:ext cx="2589675" cy="2371825"/>
          </a:xfrm>
          <a:prstGeom prst="rect">
            <a:avLst/>
          </a:prstGeom>
          <a:noFill/>
          <a:ln>
            <a:noFill/>
          </a:ln>
        </p:spPr>
      </p:pic>
      <p:sp>
        <p:nvSpPr>
          <p:cNvPr id="1122" name="Google Shape;1122;p135"/>
          <p:cNvSpPr/>
          <p:nvPr/>
        </p:nvSpPr>
        <p:spPr>
          <a:xfrm flipH="1">
            <a:off x="1329208" y="1502600"/>
            <a:ext cx="2034292" cy="181466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135"/>
          <p:cNvSpPr txBox="1"/>
          <p:nvPr/>
        </p:nvSpPr>
        <p:spPr>
          <a:xfrm>
            <a:off x="1768450" y="1687550"/>
            <a:ext cx="1352400" cy="117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accent5"/>
                </a:solidFill>
                <a:latin typeface="Quicksand"/>
                <a:ea typeface="Quicksand"/>
                <a:cs typeface="Quicksand"/>
                <a:sym typeface="Quicksand"/>
              </a:rPr>
              <a:t>Count by 1 starting at 30.</a:t>
            </a:r>
            <a:endParaRPr sz="1900">
              <a:solidFill>
                <a:schemeClr val="accent5"/>
              </a:solidFill>
              <a:latin typeface="Quicksand"/>
              <a:ea typeface="Quicksand"/>
              <a:cs typeface="Quicksand"/>
              <a:sym typeface="Quicksand"/>
            </a:endParaRPr>
          </a:p>
        </p:txBody>
      </p:sp>
      <p:sp>
        <p:nvSpPr>
          <p:cNvPr id="1124" name="Google Shape;1124;p135"/>
          <p:cNvSpPr txBox="1"/>
          <p:nvPr/>
        </p:nvSpPr>
        <p:spPr>
          <a:xfrm>
            <a:off x="675750" y="4326125"/>
            <a:ext cx="8047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is starting at 30 like staring at 0?</a:t>
            </a:r>
            <a:endParaRPr b="1">
              <a:latin typeface="Hepta Slab"/>
              <a:ea typeface="Hepta Slab"/>
              <a:cs typeface="Hepta Slab"/>
              <a:sym typeface="Hepta Slab"/>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28" name="Shape 1128"/>
        <p:cNvGrpSpPr/>
        <p:nvPr/>
      </p:nvGrpSpPr>
      <p:grpSpPr>
        <a:xfrm>
          <a:off x="0" y="0"/>
          <a:ext cx="0" cy="0"/>
          <a:chOff x="0" y="0"/>
          <a:chExt cx="0" cy="0"/>
        </a:xfrm>
      </p:grpSpPr>
      <p:sp>
        <p:nvSpPr>
          <p:cNvPr id="1129" name="Google Shape;1129;p136"/>
          <p:cNvSpPr txBox="1"/>
          <p:nvPr>
            <p:ph type="ctrTitle"/>
          </p:nvPr>
        </p:nvSpPr>
        <p:spPr>
          <a:xfrm>
            <a:off x="384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Data Represented with Tally Marks</a:t>
            </a:r>
            <a:endParaRPr b="0" sz="3000">
              <a:solidFill>
                <a:schemeClr val="accent5"/>
              </a:solidFill>
              <a:latin typeface="Hepta Slab"/>
              <a:ea typeface="Hepta Slab"/>
              <a:cs typeface="Hepta Slab"/>
              <a:sym typeface="Hepta Slab"/>
            </a:endParaRPr>
          </a:p>
        </p:txBody>
      </p:sp>
      <p:sp>
        <p:nvSpPr>
          <p:cNvPr id="1130" name="Google Shape;1130;p1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131" name="Google Shape;1131;p136"/>
          <p:cNvPicPr preferRelativeResize="0"/>
          <p:nvPr/>
        </p:nvPicPr>
        <p:blipFill>
          <a:blip r:embed="rId3">
            <a:alphaModFix/>
          </a:blip>
          <a:stretch>
            <a:fillRect/>
          </a:stretch>
        </p:blipFill>
        <p:spPr>
          <a:xfrm>
            <a:off x="520750" y="1200575"/>
            <a:ext cx="4741376" cy="2452975"/>
          </a:xfrm>
          <a:prstGeom prst="rect">
            <a:avLst/>
          </a:prstGeom>
          <a:noFill/>
          <a:ln>
            <a:noFill/>
          </a:ln>
        </p:spPr>
      </p:pic>
      <p:sp>
        <p:nvSpPr>
          <p:cNvPr id="1132" name="Google Shape;1132;p136"/>
          <p:cNvSpPr txBox="1"/>
          <p:nvPr/>
        </p:nvSpPr>
        <p:spPr>
          <a:xfrm>
            <a:off x="5464675" y="1273275"/>
            <a:ext cx="3184500" cy="33741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chemeClr val="dk1"/>
              </a:buClr>
              <a:buSzPts val="1200"/>
              <a:buFont typeface="Hepta Slab"/>
              <a:buAutoNum type="arabicPeriod"/>
            </a:pPr>
            <a:r>
              <a:rPr lang="en" sz="1200">
                <a:solidFill>
                  <a:schemeClr val="dk1"/>
                </a:solidFill>
                <a:latin typeface="Hepta Slab"/>
                <a:ea typeface="Hepta Slab"/>
                <a:cs typeface="Hepta Slab"/>
                <a:sym typeface="Hepta Slab"/>
              </a:rPr>
              <a:t>How many students chose category 1? </a:t>
            </a:r>
            <a:r>
              <a:rPr lang="en" sz="1200">
                <a:solidFill>
                  <a:schemeClr val="dk1"/>
                </a:solidFill>
                <a:latin typeface="Hepta Slab"/>
                <a:ea typeface="Hepta Slab"/>
                <a:cs typeface="Hepta Slab"/>
                <a:sym typeface="Hepta Slab"/>
              </a:rPr>
              <a:t>_____</a:t>
            </a:r>
            <a:endParaRPr sz="1200">
              <a:solidFill>
                <a:schemeClr val="dk1"/>
              </a:solidFill>
              <a:latin typeface="Hepta Slab"/>
              <a:ea typeface="Hepta Slab"/>
              <a:cs typeface="Hepta Slab"/>
              <a:sym typeface="Hepta Slab"/>
            </a:endParaRPr>
          </a:p>
          <a:p>
            <a:pPr indent="0" lvl="0" marL="45720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304800" lvl="0" marL="457200" rtl="0" algn="l">
              <a:lnSpc>
                <a:spcPct val="115000"/>
              </a:lnSpc>
              <a:spcBef>
                <a:spcPts val="0"/>
              </a:spcBef>
              <a:spcAft>
                <a:spcPts val="0"/>
              </a:spcAft>
              <a:buClr>
                <a:schemeClr val="dk1"/>
              </a:buClr>
              <a:buSzPts val="1200"/>
              <a:buFont typeface="Hepta Slab"/>
              <a:buAutoNum type="arabicPeriod"/>
            </a:pPr>
            <a:r>
              <a:rPr lang="en" sz="1200">
                <a:solidFill>
                  <a:schemeClr val="dk1"/>
                </a:solidFill>
                <a:latin typeface="Hepta Slab"/>
                <a:ea typeface="Hepta Slab"/>
                <a:cs typeface="Hepta Slab"/>
                <a:sym typeface="Hepta Slab"/>
              </a:rPr>
              <a:t>How many students chose category 2?</a:t>
            </a:r>
            <a:r>
              <a:rPr lang="en" sz="1200">
                <a:solidFill>
                  <a:schemeClr val="dk1"/>
                </a:solidFill>
                <a:latin typeface="Hepta Slab"/>
                <a:ea typeface="Hepta Slab"/>
                <a:cs typeface="Hepta Slab"/>
                <a:sym typeface="Hepta Slab"/>
              </a:rPr>
              <a:t>_____</a:t>
            </a:r>
            <a:endParaRPr sz="1200">
              <a:solidFill>
                <a:schemeClr val="dk1"/>
              </a:solidFill>
              <a:latin typeface="Hepta Slab"/>
              <a:ea typeface="Hepta Slab"/>
              <a:cs typeface="Hepta Slab"/>
              <a:sym typeface="Hepta Slab"/>
            </a:endParaRPr>
          </a:p>
          <a:p>
            <a:pPr indent="0" lvl="0" marL="45720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304800" lvl="0" marL="457200" rtl="0" algn="l">
              <a:lnSpc>
                <a:spcPct val="115000"/>
              </a:lnSpc>
              <a:spcBef>
                <a:spcPts val="0"/>
              </a:spcBef>
              <a:spcAft>
                <a:spcPts val="0"/>
              </a:spcAft>
              <a:buClr>
                <a:schemeClr val="dk1"/>
              </a:buClr>
              <a:buSzPts val="1200"/>
              <a:buFont typeface="Hepta Slab"/>
              <a:buAutoNum type="arabicPeriod"/>
            </a:pPr>
            <a:r>
              <a:rPr lang="en" sz="1200">
                <a:solidFill>
                  <a:schemeClr val="dk1"/>
                </a:solidFill>
                <a:latin typeface="Hepta Slab"/>
                <a:ea typeface="Hepta Slab"/>
                <a:cs typeface="Hepta Slab"/>
                <a:sym typeface="Hepta Slab"/>
              </a:rPr>
              <a:t>How many students chose category 3? </a:t>
            </a:r>
            <a:r>
              <a:rPr lang="en" sz="1200">
                <a:solidFill>
                  <a:schemeClr val="dk1"/>
                </a:solidFill>
                <a:latin typeface="Hepta Slab"/>
                <a:ea typeface="Hepta Slab"/>
                <a:cs typeface="Hepta Slab"/>
                <a:sym typeface="Hepta Slab"/>
              </a:rPr>
              <a:t>_____</a:t>
            </a:r>
            <a:endParaRPr sz="1200">
              <a:solidFill>
                <a:schemeClr val="dk1"/>
              </a:solidFill>
              <a:latin typeface="Hepta Slab"/>
              <a:ea typeface="Hepta Slab"/>
              <a:cs typeface="Hepta Slab"/>
              <a:sym typeface="Hepta Slab"/>
            </a:endParaRPr>
          </a:p>
          <a:p>
            <a:pPr indent="0" lvl="0" marL="45720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304800" lvl="0" marL="457200" rtl="0" algn="l">
              <a:lnSpc>
                <a:spcPct val="115000"/>
              </a:lnSpc>
              <a:spcBef>
                <a:spcPts val="0"/>
              </a:spcBef>
              <a:spcAft>
                <a:spcPts val="0"/>
              </a:spcAft>
              <a:buClr>
                <a:schemeClr val="dk1"/>
              </a:buClr>
              <a:buSzPts val="1200"/>
              <a:buFont typeface="Hepta Slab"/>
              <a:buAutoNum type="arabicPeriod"/>
            </a:pPr>
            <a:r>
              <a:rPr lang="en" sz="1200">
                <a:solidFill>
                  <a:schemeClr val="dk1"/>
                </a:solidFill>
                <a:latin typeface="Hepta Slab"/>
                <a:ea typeface="Hepta Slab"/>
                <a:cs typeface="Hepta Slab"/>
                <a:sym typeface="Hepta Slab"/>
              </a:rPr>
              <a:t>How many students chose category 1 or category 2? _____</a:t>
            </a:r>
            <a:endParaRPr sz="1200">
              <a:solidFill>
                <a:schemeClr val="dk1"/>
              </a:solidFill>
              <a:latin typeface="Hepta Slab"/>
              <a:ea typeface="Hepta Slab"/>
              <a:cs typeface="Hepta Slab"/>
              <a:sym typeface="Hepta Slab"/>
            </a:endParaRPr>
          </a:p>
          <a:p>
            <a:pPr indent="0" lvl="0" marL="45720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304800" lvl="0" marL="457200" rtl="0" algn="l">
              <a:lnSpc>
                <a:spcPct val="115000"/>
              </a:lnSpc>
              <a:spcBef>
                <a:spcPts val="0"/>
              </a:spcBef>
              <a:spcAft>
                <a:spcPts val="0"/>
              </a:spcAft>
              <a:buClr>
                <a:schemeClr val="dk1"/>
              </a:buClr>
              <a:buSzPts val="1200"/>
              <a:buFont typeface="Hepta Slab"/>
              <a:buAutoNum type="arabicPeriod"/>
            </a:pPr>
            <a:r>
              <a:rPr lang="en" sz="1200">
                <a:solidFill>
                  <a:schemeClr val="dk1"/>
                </a:solidFill>
                <a:latin typeface="Hepta Slab"/>
                <a:ea typeface="Hepta Slab"/>
                <a:cs typeface="Hepta Slab"/>
                <a:sym typeface="Hepta Slab"/>
              </a:rPr>
              <a:t>How many students took this survey? </a:t>
            </a:r>
            <a:r>
              <a:rPr lang="en" sz="1200">
                <a:solidFill>
                  <a:schemeClr val="dk1"/>
                </a:solidFill>
                <a:latin typeface="Hepta Slab"/>
                <a:ea typeface="Hepta Slab"/>
                <a:cs typeface="Hepta Slab"/>
                <a:sym typeface="Hepta Slab"/>
              </a:rPr>
              <a:t>_____</a:t>
            </a:r>
            <a:endParaRPr sz="12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p>
        </p:txBody>
      </p:sp>
      <p:sp>
        <p:nvSpPr>
          <p:cNvPr id="1133" name="Google Shape;1133;p136"/>
          <p:cNvSpPr txBox="1"/>
          <p:nvPr/>
        </p:nvSpPr>
        <p:spPr>
          <a:xfrm>
            <a:off x="479275" y="3643250"/>
            <a:ext cx="4952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you know how many student </a:t>
            </a:r>
            <a:r>
              <a:rPr b="1" lang="en">
                <a:latin typeface="Hepta Slab"/>
                <a:ea typeface="Hepta Slab"/>
                <a:cs typeface="Hepta Slab"/>
                <a:sym typeface="Hepta Slab"/>
              </a:rPr>
              <a:t>chose</a:t>
            </a:r>
            <a:r>
              <a:rPr b="1" lang="en">
                <a:latin typeface="Hepta Slab"/>
                <a:ea typeface="Hepta Slab"/>
                <a:cs typeface="Hepta Slab"/>
                <a:sym typeface="Hepta Slab"/>
              </a:rPr>
              <a:t> category 1?</a:t>
            </a:r>
            <a:endParaRPr b="1">
              <a:latin typeface="Hepta Slab"/>
              <a:ea typeface="Hepta Slab"/>
              <a:cs typeface="Hepta Slab"/>
              <a:sym typeface="Hepta Slab"/>
            </a:endParaRPr>
          </a:p>
        </p:txBody>
      </p:sp>
      <p:sp>
        <p:nvSpPr>
          <p:cNvPr id="1134" name="Google Shape;1134;p136"/>
          <p:cNvSpPr txBox="1"/>
          <p:nvPr/>
        </p:nvSpPr>
        <p:spPr>
          <a:xfrm>
            <a:off x="520750" y="4188575"/>
            <a:ext cx="4952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you figure out how many students took the survey?</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3"/>
                                        </p:tgtEl>
                                        <p:attrNameLst>
                                          <p:attrName>style.visibility</p:attrName>
                                        </p:attrNameLst>
                                      </p:cBhvr>
                                      <p:to>
                                        <p:strVal val="visible"/>
                                      </p:to>
                                    </p:set>
                                    <p:animEffect filter="fade" transition="in">
                                      <p:cBhvr>
                                        <p:cTn dur="1000"/>
                                        <p:tgtEl>
                                          <p:spTgt spid="11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4"/>
                                        </p:tgtEl>
                                        <p:attrNameLst>
                                          <p:attrName>style.visibility</p:attrName>
                                        </p:attrNameLst>
                                      </p:cBhvr>
                                      <p:to>
                                        <p:strVal val="visible"/>
                                      </p:to>
                                    </p:set>
                                    <p:animEffect filter="fade" transition="in">
                                      <p:cBhvr>
                                        <p:cTn dur="1000"/>
                                        <p:tgtEl>
                                          <p:spTgt spid="11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38" name="Shape 1138"/>
        <p:cNvGrpSpPr/>
        <p:nvPr/>
      </p:nvGrpSpPr>
      <p:grpSpPr>
        <a:xfrm>
          <a:off x="0" y="0"/>
          <a:ext cx="0" cy="0"/>
          <a:chOff x="0" y="0"/>
          <a:chExt cx="0" cy="0"/>
        </a:xfrm>
      </p:grpSpPr>
      <p:sp>
        <p:nvSpPr>
          <p:cNvPr id="1139" name="Google Shape;1139;p137"/>
          <p:cNvSpPr txBox="1"/>
          <p:nvPr>
            <p:ph type="ctrTitle"/>
          </p:nvPr>
        </p:nvSpPr>
        <p:spPr>
          <a:xfrm>
            <a:off x="533400" y="5097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Data Represented with Numbers</a:t>
            </a:r>
            <a:endParaRPr b="0" sz="3000">
              <a:solidFill>
                <a:schemeClr val="accent5"/>
              </a:solidFill>
              <a:latin typeface="Hepta Slab"/>
              <a:ea typeface="Hepta Slab"/>
              <a:cs typeface="Hepta Slab"/>
              <a:sym typeface="Hepta Slab"/>
            </a:endParaRPr>
          </a:p>
        </p:txBody>
      </p:sp>
      <p:sp>
        <p:nvSpPr>
          <p:cNvPr id="1140" name="Google Shape;1140;p1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41" name="Google Shape;1141;p137"/>
          <p:cNvPicPr preferRelativeResize="0"/>
          <p:nvPr/>
        </p:nvPicPr>
        <p:blipFill>
          <a:blip r:embed="rId3">
            <a:alphaModFix/>
          </a:blip>
          <a:stretch>
            <a:fillRect/>
          </a:stretch>
        </p:blipFill>
        <p:spPr>
          <a:xfrm>
            <a:off x="520750" y="1200575"/>
            <a:ext cx="4741376" cy="2452975"/>
          </a:xfrm>
          <a:prstGeom prst="rect">
            <a:avLst/>
          </a:prstGeom>
          <a:noFill/>
          <a:ln>
            <a:noFill/>
          </a:ln>
        </p:spPr>
      </p:pic>
      <p:sp>
        <p:nvSpPr>
          <p:cNvPr id="1142" name="Google Shape;1142;p137"/>
          <p:cNvSpPr txBox="1"/>
          <p:nvPr/>
        </p:nvSpPr>
        <p:spPr>
          <a:xfrm>
            <a:off x="5464675" y="1273275"/>
            <a:ext cx="3184500" cy="33741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chemeClr val="dk1"/>
              </a:buClr>
              <a:buSzPts val="1200"/>
              <a:buFont typeface="Hepta Slab"/>
              <a:buAutoNum type="arabicPeriod"/>
            </a:pPr>
            <a:r>
              <a:rPr lang="en" sz="1200">
                <a:solidFill>
                  <a:schemeClr val="dk1"/>
                </a:solidFill>
                <a:latin typeface="Hepta Slab"/>
                <a:ea typeface="Hepta Slab"/>
                <a:cs typeface="Hepta Slab"/>
                <a:sym typeface="Hepta Slab"/>
              </a:rPr>
              <a:t>How many students chose category 1? _____</a:t>
            </a:r>
            <a:endParaRPr sz="1200">
              <a:solidFill>
                <a:schemeClr val="dk1"/>
              </a:solidFill>
              <a:latin typeface="Hepta Slab"/>
              <a:ea typeface="Hepta Slab"/>
              <a:cs typeface="Hepta Slab"/>
              <a:sym typeface="Hepta Slab"/>
            </a:endParaRPr>
          </a:p>
          <a:p>
            <a:pPr indent="0" lvl="0" marL="45720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304800" lvl="0" marL="457200" rtl="0" algn="l">
              <a:lnSpc>
                <a:spcPct val="115000"/>
              </a:lnSpc>
              <a:spcBef>
                <a:spcPts val="0"/>
              </a:spcBef>
              <a:spcAft>
                <a:spcPts val="0"/>
              </a:spcAft>
              <a:buClr>
                <a:schemeClr val="dk1"/>
              </a:buClr>
              <a:buSzPts val="1200"/>
              <a:buFont typeface="Hepta Slab"/>
              <a:buAutoNum type="arabicPeriod"/>
            </a:pPr>
            <a:r>
              <a:rPr lang="en" sz="1200">
                <a:solidFill>
                  <a:schemeClr val="dk1"/>
                </a:solidFill>
                <a:latin typeface="Hepta Slab"/>
                <a:ea typeface="Hepta Slab"/>
                <a:cs typeface="Hepta Slab"/>
                <a:sym typeface="Hepta Slab"/>
              </a:rPr>
              <a:t>How many students chose category 2?_____</a:t>
            </a:r>
            <a:endParaRPr sz="1200">
              <a:solidFill>
                <a:schemeClr val="dk1"/>
              </a:solidFill>
              <a:latin typeface="Hepta Slab"/>
              <a:ea typeface="Hepta Slab"/>
              <a:cs typeface="Hepta Slab"/>
              <a:sym typeface="Hepta Slab"/>
            </a:endParaRPr>
          </a:p>
          <a:p>
            <a:pPr indent="0" lvl="0" marL="45720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304800" lvl="0" marL="457200" rtl="0" algn="l">
              <a:lnSpc>
                <a:spcPct val="115000"/>
              </a:lnSpc>
              <a:spcBef>
                <a:spcPts val="0"/>
              </a:spcBef>
              <a:spcAft>
                <a:spcPts val="0"/>
              </a:spcAft>
              <a:buClr>
                <a:schemeClr val="dk1"/>
              </a:buClr>
              <a:buSzPts val="1200"/>
              <a:buFont typeface="Hepta Slab"/>
              <a:buAutoNum type="arabicPeriod"/>
            </a:pPr>
            <a:r>
              <a:rPr lang="en" sz="1200">
                <a:solidFill>
                  <a:schemeClr val="dk1"/>
                </a:solidFill>
                <a:latin typeface="Hepta Slab"/>
                <a:ea typeface="Hepta Slab"/>
                <a:cs typeface="Hepta Slab"/>
                <a:sym typeface="Hepta Slab"/>
              </a:rPr>
              <a:t>How many students chose category 3? _____</a:t>
            </a:r>
            <a:endParaRPr sz="1200">
              <a:solidFill>
                <a:schemeClr val="dk1"/>
              </a:solidFill>
              <a:latin typeface="Hepta Slab"/>
              <a:ea typeface="Hepta Slab"/>
              <a:cs typeface="Hepta Slab"/>
              <a:sym typeface="Hepta Slab"/>
            </a:endParaRPr>
          </a:p>
          <a:p>
            <a:pPr indent="0" lvl="0" marL="45720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304800" lvl="0" marL="457200" rtl="0" algn="l">
              <a:lnSpc>
                <a:spcPct val="115000"/>
              </a:lnSpc>
              <a:spcBef>
                <a:spcPts val="0"/>
              </a:spcBef>
              <a:spcAft>
                <a:spcPts val="0"/>
              </a:spcAft>
              <a:buClr>
                <a:schemeClr val="dk1"/>
              </a:buClr>
              <a:buSzPts val="1200"/>
              <a:buFont typeface="Hepta Slab"/>
              <a:buAutoNum type="arabicPeriod"/>
            </a:pPr>
            <a:r>
              <a:rPr lang="en" sz="1200">
                <a:solidFill>
                  <a:schemeClr val="dk1"/>
                </a:solidFill>
                <a:latin typeface="Hepta Slab"/>
                <a:ea typeface="Hepta Slab"/>
                <a:cs typeface="Hepta Slab"/>
                <a:sym typeface="Hepta Slab"/>
              </a:rPr>
              <a:t>How many students chose category 1 or category 2? _____</a:t>
            </a:r>
            <a:endParaRPr sz="1200">
              <a:solidFill>
                <a:schemeClr val="dk1"/>
              </a:solidFill>
              <a:latin typeface="Hepta Slab"/>
              <a:ea typeface="Hepta Slab"/>
              <a:cs typeface="Hepta Slab"/>
              <a:sym typeface="Hepta Slab"/>
            </a:endParaRPr>
          </a:p>
          <a:p>
            <a:pPr indent="0" lvl="0" marL="45720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304800" lvl="0" marL="457200" rtl="0" algn="l">
              <a:lnSpc>
                <a:spcPct val="115000"/>
              </a:lnSpc>
              <a:spcBef>
                <a:spcPts val="0"/>
              </a:spcBef>
              <a:spcAft>
                <a:spcPts val="0"/>
              </a:spcAft>
              <a:buClr>
                <a:schemeClr val="dk1"/>
              </a:buClr>
              <a:buSzPts val="1200"/>
              <a:buFont typeface="Hepta Slab"/>
              <a:buAutoNum type="arabicPeriod"/>
            </a:pPr>
            <a:r>
              <a:rPr lang="en" sz="1200">
                <a:solidFill>
                  <a:schemeClr val="dk1"/>
                </a:solidFill>
                <a:latin typeface="Hepta Slab"/>
                <a:ea typeface="Hepta Slab"/>
                <a:cs typeface="Hepta Slab"/>
                <a:sym typeface="Hepta Slab"/>
              </a:rPr>
              <a:t>How many students took this survey? _____</a:t>
            </a:r>
            <a:endParaRPr sz="12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p>
        </p:txBody>
      </p:sp>
      <p:sp>
        <p:nvSpPr>
          <p:cNvPr id="1143" name="Google Shape;1143;p137"/>
          <p:cNvSpPr txBox="1"/>
          <p:nvPr/>
        </p:nvSpPr>
        <p:spPr>
          <a:xfrm>
            <a:off x="479275" y="3643250"/>
            <a:ext cx="4952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you know how many student chose category 1?</a:t>
            </a:r>
            <a:endParaRPr b="1">
              <a:latin typeface="Hepta Slab"/>
              <a:ea typeface="Hepta Slab"/>
              <a:cs typeface="Hepta Slab"/>
              <a:sym typeface="Hepta Slab"/>
            </a:endParaRPr>
          </a:p>
        </p:txBody>
      </p:sp>
      <p:sp>
        <p:nvSpPr>
          <p:cNvPr id="1144" name="Google Shape;1144;p137"/>
          <p:cNvSpPr txBox="1"/>
          <p:nvPr/>
        </p:nvSpPr>
        <p:spPr>
          <a:xfrm>
            <a:off x="520750" y="4188575"/>
            <a:ext cx="4952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you figure out how many students took the survey?</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3"/>
                                        </p:tgtEl>
                                        <p:attrNameLst>
                                          <p:attrName>style.visibility</p:attrName>
                                        </p:attrNameLst>
                                      </p:cBhvr>
                                      <p:to>
                                        <p:strVal val="visible"/>
                                      </p:to>
                                    </p:set>
                                    <p:animEffect filter="fade" transition="in">
                                      <p:cBhvr>
                                        <p:cTn dur="1000"/>
                                        <p:tgtEl>
                                          <p:spTgt spid="11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4"/>
                                        </p:tgtEl>
                                        <p:attrNameLst>
                                          <p:attrName>style.visibility</p:attrName>
                                        </p:attrNameLst>
                                      </p:cBhvr>
                                      <p:to>
                                        <p:strVal val="visible"/>
                                      </p:to>
                                    </p:set>
                                    <p:animEffect filter="fade" transition="in">
                                      <p:cBhvr>
                                        <p:cTn dur="1000"/>
                                        <p:tgtEl>
                                          <p:spTgt spid="1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48" name="Shape 1148"/>
        <p:cNvGrpSpPr/>
        <p:nvPr/>
      </p:nvGrpSpPr>
      <p:grpSpPr>
        <a:xfrm>
          <a:off x="0" y="0"/>
          <a:ext cx="0" cy="0"/>
          <a:chOff x="0" y="0"/>
          <a:chExt cx="0" cy="0"/>
        </a:xfrm>
      </p:grpSpPr>
      <p:sp>
        <p:nvSpPr>
          <p:cNvPr id="1149" name="Google Shape;1149;p138"/>
          <p:cNvSpPr txBox="1"/>
          <p:nvPr>
            <p:ph type="ctrTitle"/>
          </p:nvPr>
        </p:nvSpPr>
        <p:spPr>
          <a:xfrm>
            <a:off x="1317650" y="538100"/>
            <a:ext cx="6276300" cy="10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answered questions about data represented with tally marks and numbers. </a:t>
            </a:r>
            <a:endParaRPr sz="3000">
              <a:solidFill>
                <a:schemeClr val="accent4"/>
              </a:solidFill>
              <a:latin typeface="Hepta Slab"/>
              <a:ea typeface="Hepta Slab"/>
              <a:cs typeface="Hepta Slab"/>
              <a:sym typeface="Hepta Slab"/>
            </a:endParaRPr>
          </a:p>
        </p:txBody>
      </p:sp>
      <p:sp>
        <p:nvSpPr>
          <p:cNvPr id="1150" name="Google Shape;1150;p13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51" name="Google Shape;1151;p138"/>
          <p:cNvSpPr txBox="1"/>
          <p:nvPr/>
        </p:nvSpPr>
        <p:spPr>
          <a:xfrm>
            <a:off x="7584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152" name="Google Shape;1152;p13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153" name="Google Shape;1153;p138"/>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a:p>
        </p:txBody>
      </p:sp>
      <p:pic>
        <p:nvPicPr>
          <p:cNvPr id="1154" name="Google Shape;1154;p138"/>
          <p:cNvPicPr preferRelativeResize="0"/>
          <p:nvPr/>
        </p:nvPicPr>
        <p:blipFill rotWithShape="1">
          <a:blip r:embed="rId3">
            <a:alphaModFix/>
          </a:blip>
          <a:srcRect b="0" l="0" r="4379" t="0"/>
          <a:stretch/>
        </p:blipFill>
        <p:spPr>
          <a:xfrm>
            <a:off x="4673850" y="2888475"/>
            <a:ext cx="1874975" cy="1734900"/>
          </a:xfrm>
          <a:prstGeom prst="rect">
            <a:avLst/>
          </a:prstGeom>
          <a:noFill/>
          <a:ln>
            <a:noFill/>
          </a:ln>
        </p:spPr>
      </p:pic>
      <p:sp>
        <p:nvSpPr>
          <p:cNvPr id="1155" name="Google Shape;1155;p138"/>
          <p:cNvSpPr/>
          <p:nvPr/>
        </p:nvSpPr>
        <p:spPr>
          <a:xfrm flipH="1">
            <a:off x="2251435" y="1814675"/>
            <a:ext cx="2243589" cy="19881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38"/>
          <p:cNvSpPr txBox="1"/>
          <p:nvPr/>
        </p:nvSpPr>
        <p:spPr>
          <a:xfrm>
            <a:off x="2654575" y="2019150"/>
            <a:ext cx="1512900" cy="139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Which representation do you prefer? Why?</a:t>
            </a:r>
            <a:endParaRPr b="1">
              <a:latin typeface="Quicksand"/>
              <a:ea typeface="Quicksand"/>
              <a:cs typeface="Quicksand"/>
              <a:sym typeface="Quicksand"/>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1160" name="Shape 1160"/>
        <p:cNvGrpSpPr/>
        <p:nvPr/>
      </p:nvGrpSpPr>
      <p:grpSpPr>
        <a:xfrm>
          <a:off x="0" y="0"/>
          <a:ext cx="0" cy="0"/>
          <a:chOff x="0" y="0"/>
          <a:chExt cx="0" cy="0"/>
        </a:xfrm>
      </p:grpSpPr>
      <p:sp>
        <p:nvSpPr>
          <p:cNvPr id="1161" name="Google Shape;1161;p139"/>
          <p:cNvSpPr txBox="1"/>
          <p:nvPr>
            <p:ph type="ctrTitle"/>
          </p:nvPr>
        </p:nvSpPr>
        <p:spPr>
          <a:xfrm>
            <a:off x="577925" y="1951200"/>
            <a:ext cx="72588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Questions About Data</a:t>
            </a:r>
            <a:endParaRPr sz="4400">
              <a:solidFill>
                <a:srgbClr val="434343"/>
              </a:solidFill>
              <a:latin typeface="Hepta Slab"/>
              <a:ea typeface="Hepta Slab"/>
              <a:cs typeface="Hepta Slab"/>
              <a:sym typeface="Hepta Slab"/>
            </a:endParaRPr>
          </a:p>
        </p:txBody>
      </p:sp>
      <p:sp>
        <p:nvSpPr>
          <p:cNvPr id="1162" name="Google Shape;1162;p139"/>
          <p:cNvSpPr txBox="1"/>
          <p:nvPr/>
        </p:nvSpPr>
        <p:spPr>
          <a:xfrm>
            <a:off x="2642025" y="26113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ask and  answer questions about data.</a:t>
            </a:r>
            <a:endParaRPr>
              <a:latin typeface="Quicksand"/>
              <a:ea typeface="Quicksand"/>
              <a:cs typeface="Quicksand"/>
              <a:sym typeface="Quicksand"/>
            </a:endParaRPr>
          </a:p>
        </p:txBody>
      </p:sp>
      <p:sp>
        <p:nvSpPr>
          <p:cNvPr id="1163" name="Google Shape;1163;p139"/>
          <p:cNvSpPr/>
          <p:nvPr/>
        </p:nvSpPr>
        <p:spPr>
          <a:xfrm>
            <a:off x="219812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13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1.MD.A.4, 1.OA.C.6</a:t>
            </a:r>
            <a:endParaRPr sz="1100">
              <a:latin typeface="Quicksand"/>
              <a:ea typeface="Quicksand"/>
              <a:cs typeface="Quicksand"/>
              <a:sym typeface="Quicksand"/>
            </a:endParaRPr>
          </a:p>
        </p:txBody>
      </p:sp>
      <p:sp>
        <p:nvSpPr>
          <p:cNvPr id="1165" name="Google Shape;1165;p139"/>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69" name="Shape 1169"/>
        <p:cNvGrpSpPr/>
        <p:nvPr/>
      </p:nvGrpSpPr>
      <p:grpSpPr>
        <a:xfrm>
          <a:off x="0" y="0"/>
          <a:ext cx="0" cy="0"/>
          <a:chOff x="0" y="0"/>
          <a:chExt cx="0" cy="0"/>
        </a:xfrm>
      </p:grpSpPr>
      <p:sp>
        <p:nvSpPr>
          <p:cNvPr id="1170" name="Google Shape;1170;p140"/>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171" name="Google Shape;1171;p140"/>
          <p:cNvSpPr txBox="1"/>
          <p:nvPr>
            <p:ph idx="4294967295" type="title"/>
          </p:nvPr>
        </p:nvSpPr>
        <p:spPr>
          <a:xfrm>
            <a:off x="1601525" y="731525"/>
            <a:ext cx="5940900" cy="31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sz="3400">
                <a:latin typeface="Hepta Slab"/>
                <a:ea typeface="Hepta Slab"/>
                <a:cs typeface="Hepta Slab"/>
                <a:sym typeface="Hepta Slab"/>
              </a:rPr>
              <a:t>7 + 1</a:t>
            </a:r>
            <a:endParaRPr sz="3400">
              <a:latin typeface="Hepta Slab"/>
              <a:ea typeface="Hepta Slab"/>
              <a:cs typeface="Hepta Slab"/>
              <a:sym typeface="Hepta Slab"/>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172" name="Google Shape;1172;p14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76" name="Shape 1176"/>
        <p:cNvGrpSpPr/>
        <p:nvPr/>
      </p:nvGrpSpPr>
      <p:grpSpPr>
        <a:xfrm>
          <a:off x="0" y="0"/>
          <a:ext cx="0" cy="0"/>
          <a:chOff x="0" y="0"/>
          <a:chExt cx="0" cy="0"/>
        </a:xfrm>
      </p:grpSpPr>
      <p:sp>
        <p:nvSpPr>
          <p:cNvPr id="1177" name="Google Shape;1177;p141"/>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178" name="Google Shape;1178;p141"/>
          <p:cNvSpPr txBox="1"/>
          <p:nvPr>
            <p:ph idx="4294967295" type="title"/>
          </p:nvPr>
        </p:nvSpPr>
        <p:spPr>
          <a:xfrm>
            <a:off x="1601525" y="731525"/>
            <a:ext cx="5940900" cy="31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sz="3400">
                <a:latin typeface="Hepta Slab"/>
                <a:ea typeface="Hepta Slab"/>
                <a:cs typeface="Hepta Slab"/>
                <a:sym typeface="Hepta Slab"/>
              </a:rPr>
              <a:t>7 + 2</a:t>
            </a:r>
            <a:endParaRPr sz="3400">
              <a:latin typeface="Hepta Slab"/>
              <a:ea typeface="Hepta Slab"/>
              <a:cs typeface="Hepta Slab"/>
              <a:sym typeface="Hepta Slab"/>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179" name="Google Shape;1179;p1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83" name="Shape 1183"/>
        <p:cNvGrpSpPr/>
        <p:nvPr/>
      </p:nvGrpSpPr>
      <p:grpSpPr>
        <a:xfrm>
          <a:off x="0" y="0"/>
          <a:ext cx="0" cy="0"/>
          <a:chOff x="0" y="0"/>
          <a:chExt cx="0" cy="0"/>
        </a:xfrm>
      </p:grpSpPr>
      <p:sp>
        <p:nvSpPr>
          <p:cNvPr id="1184" name="Google Shape;1184;p142"/>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185" name="Google Shape;1185;p142"/>
          <p:cNvSpPr txBox="1"/>
          <p:nvPr>
            <p:ph idx="4294967295" type="title"/>
          </p:nvPr>
        </p:nvSpPr>
        <p:spPr>
          <a:xfrm>
            <a:off x="1601525" y="731525"/>
            <a:ext cx="5940900" cy="31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sz="3400">
                <a:latin typeface="Hepta Slab"/>
                <a:ea typeface="Hepta Slab"/>
                <a:cs typeface="Hepta Slab"/>
                <a:sym typeface="Hepta Slab"/>
              </a:rPr>
              <a:t>9</a:t>
            </a:r>
            <a:r>
              <a:rPr lang="en" sz="3400">
                <a:latin typeface="Hepta Slab"/>
                <a:ea typeface="Hepta Slab"/>
                <a:cs typeface="Hepta Slab"/>
                <a:sym typeface="Hepta Slab"/>
              </a:rPr>
              <a:t> - 1</a:t>
            </a:r>
            <a:endParaRPr sz="3400">
              <a:latin typeface="Hepta Slab"/>
              <a:ea typeface="Hepta Slab"/>
              <a:cs typeface="Hepta Slab"/>
              <a:sym typeface="Hepta Slab"/>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186" name="Google Shape;1186;p14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90" name="Shape 1190"/>
        <p:cNvGrpSpPr/>
        <p:nvPr/>
      </p:nvGrpSpPr>
      <p:grpSpPr>
        <a:xfrm>
          <a:off x="0" y="0"/>
          <a:ext cx="0" cy="0"/>
          <a:chOff x="0" y="0"/>
          <a:chExt cx="0" cy="0"/>
        </a:xfrm>
      </p:grpSpPr>
      <p:sp>
        <p:nvSpPr>
          <p:cNvPr id="1191" name="Google Shape;1191;p143"/>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192" name="Google Shape;1192;p143"/>
          <p:cNvSpPr txBox="1"/>
          <p:nvPr>
            <p:ph idx="4294967295" type="title"/>
          </p:nvPr>
        </p:nvSpPr>
        <p:spPr>
          <a:xfrm>
            <a:off x="1601525" y="731525"/>
            <a:ext cx="5940900" cy="31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sz="3400">
                <a:latin typeface="Hepta Slab"/>
                <a:ea typeface="Hepta Slab"/>
                <a:cs typeface="Hepta Slab"/>
                <a:sym typeface="Hepta Slab"/>
              </a:rPr>
              <a:t>9</a:t>
            </a:r>
            <a:r>
              <a:rPr lang="en" sz="3400">
                <a:latin typeface="Hepta Slab"/>
                <a:ea typeface="Hepta Slab"/>
                <a:cs typeface="Hepta Slab"/>
                <a:sym typeface="Hepta Slab"/>
              </a:rPr>
              <a:t> - 2</a:t>
            </a:r>
            <a:endParaRPr sz="3400">
              <a:latin typeface="Hepta Slab"/>
              <a:ea typeface="Hepta Slab"/>
              <a:cs typeface="Hepta Slab"/>
              <a:sym typeface="Hepta Slab"/>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193" name="Google Shape;1193;p14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94" name="Google Shape;1194;p143"/>
          <p:cNvSpPr txBox="1"/>
          <p:nvPr/>
        </p:nvSpPr>
        <p:spPr>
          <a:xfrm>
            <a:off x="675750" y="4326125"/>
            <a:ext cx="8047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can we add or subtract 1 or 2 quickly?</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4"/>
                                        </p:tgtEl>
                                        <p:attrNameLst>
                                          <p:attrName>style.visibility</p:attrName>
                                        </p:attrNameLst>
                                      </p:cBhvr>
                                      <p:to>
                                        <p:strVal val="visible"/>
                                      </p:to>
                                    </p:set>
                                    <p:animEffect filter="fade" transition="in">
                                      <p:cBhvr>
                                        <p:cTn dur="1000"/>
                                        <p:tgtEl>
                                          <p:spTgt spid="11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98" name="Shape 1198"/>
        <p:cNvGrpSpPr/>
        <p:nvPr/>
      </p:nvGrpSpPr>
      <p:grpSpPr>
        <a:xfrm>
          <a:off x="0" y="0"/>
          <a:ext cx="0" cy="0"/>
          <a:chOff x="0" y="0"/>
          <a:chExt cx="0" cy="0"/>
        </a:xfrm>
      </p:grpSpPr>
      <p:sp>
        <p:nvSpPr>
          <p:cNvPr id="1199" name="Google Shape;1199;p144"/>
          <p:cNvSpPr txBox="1"/>
          <p:nvPr>
            <p:ph type="ctrTitle"/>
          </p:nvPr>
        </p:nvSpPr>
        <p:spPr>
          <a:xfrm>
            <a:off x="765225" y="473900"/>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Can You Answer It?</a:t>
            </a:r>
            <a:endParaRPr b="0" sz="3000">
              <a:solidFill>
                <a:schemeClr val="accent5"/>
              </a:solidFill>
              <a:latin typeface="Hepta Slab"/>
              <a:ea typeface="Hepta Slab"/>
              <a:cs typeface="Hepta Slab"/>
              <a:sym typeface="Hepta Slab"/>
            </a:endParaRPr>
          </a:p>
        </p:txBody>
      </p:sp>
      <p:sp>
        <p:nvSpPr>
          <p:cNvPr id="1200" name="Google Shape;1200;p1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01" name="Google Shape;1201;p144"/>
          <p:cNvSpPr txBox="1"/>
          <p:nvPr/>
        </p:nvSpPr>
        <p:spPr>
          <a:xfrm>
            <a:off x="589400" y="1252475"/>
            <a:ext cx="7846800" cy="68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en" sz="1500">
                <a:solidFill>
                  <a:schemeClr val="dk1"/>
                </a:solidFill>
                <a:latin typeface="Hepta Slab"/>
                <a:ea typeface="Hepta Slab"/>
                <a:cs typeface="Hepta Slab"/>
                <a:sym typeface="Hepta Slab"/>
              </a:rPr>
              <a:t>Elena asked her classmates, “What is your favorite subject in school?” She showed their responses below.</a:t>
            </a:r>
            <a:endParaRPr sz="1500">
              <a:solidFill>
                <a:schemeClr val="dk1"/>
              </a:solidFill>
              <a:latin typeface="Hepta Slab"/>
              <a:ea typeface="Hepta Slab"/>
              <a:cs typeface="Hepta Slab"/>
              <a:sym typeface="Hepta Slab"/>
            </a:endParaRPr>
          </a:p>
        </p:txBody>
      </p:sp>
      <p:pic>
        <p:nvPicPr>
          <p:cNvPr id="1202" name="Google Shape;1202;p144"/>
          <p:cNvPicPr preferRelativeResize="0"/>
          <p:nvPr/>
        </p:nvPicPr>
        <p:blipFill>
          <a:blip r:embed="rId3">
            <a:alphaModFix/>
          </a:blip>
          <a:stretch>
            <a:fillRect/>
          </a:stretch>
        </p:blipFill>
        <p:spPr>
          <a:xfrm>
            <a:off x="1678463" y="2077250"/>
            <a:ext cx="5787076" cy="251570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06" name="Shape 1206"/>
        <p:cNvGrpSpPr/>
        <p:nvPr/>
      </p:nvGrpSpPr>
      <p:grpSpPr>
        <a:xfrm>
          <a:off x="0" y="0"/>
          <a:ext cx="0" cy="0"/>
          <a:chOff x="0" y="0"/>
          <a:chExt cx="0" cy="0"/>
        </a:xfrm>
      </p:grpSpPr>
      <p:sp>
        <p:nvSpPr>
          <p:cNvPr id="1207" name="Google Shape;1207;p145"/>
          <p:cNvSpPr txBox="1"/>
          <p:nvPr>
            <p:ph type="ctrTitle"/>
          </p:nvPr>
        </p:nvSpPr>
        <p:spPr>
          <a:xfrm>
            <a:off x="765225" y="473900"/>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Can You Answer It?</a:t>
            </a:r>
            <a:endParaRPr b="0" sz="3000">
              <a:solidFill>
                <a:schemeClr val="accent5"/>
              </a:solidFill>
              <a:latin typeface="Hepta Slab"/>
              <a:ea typeface="Hepta Slab"/>
              <a:cs typeface="Hepta Slab"/>
              <a:sym typeface="Hepta Slab"/>
            </a:endParaRPr>
          </a:p>
        </p:txBody>
      </p:sp>
      <p:sp>
        <p:nvSpPr>
          <p:cNvPr id="1208" name="Google Shape;1208;p1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09" name="Google Shape;1209;p145"/>
          <p:cNvSpPr txBox="1"/>
          <p:nvPr/>
        </p:nvSpPr>
        <p:spPr>
          <a:xfrm>
            <a:off x="589400" y="947675"/>
            <a:ext cx="7846800" cy="68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en" sz="1500">
                <a:solidFill>
                  <a:schemeClr val="dk1"/>
                </a:solidFill>
                <a:latin typeface="Hepta Slab"/>
                <a:ea typeface="Hepta Slab"/>
                <a:cs typeface="Hepta Slab"/>
                <a:sym typeface="Hepta Slab"/>
              </a:rPr>
              <a:t>Han wrote questions about Elena's data. Decide whether each question can be answered using the data representation. Be ready to explain why.</a:t>
            </a:r>
            <a:endParaRPr sz="1500">
              <a:solidFill>
                <a:schemeClr val="dk1"/>
              </a:solidFill>
              <a:latin typeface="Hepta Slab"/>
              <a:ea typeface="Hepta Slab"/>
              <a:cs typeface="Hepta Slab"/>
              <a:sym typeface="Hepta Slab"/>
            </a:endParaRPr>
          </a:p>
        </p:txBody>
      </p:sp>
      <p:pic>
        <p:nvPicPr>
          <p:cNvPr id="1210" name="Google Shape;1210;p145"/>
          <p:cNvPicPr preferRelativeResize="0"/>
          <p:nvPr/>
        </p:nvPicPr>
        <p:blipFill>
          <a:blip r:embed="rId3">
            <a:alphaModFix/>
          </a:blip>
          <a:stretch>
            <a:fillRect/>
          </a:stretch>
        </p:blipFill>
        <p:spPr>
          <a:xfrm>
            <a:off x="665600" y="1569225"/>
            <a:ext cx="4092725" cy="2457150"/>
          </a:xfrm>
          <a:prstGeom prst="rect">
            <a:avLst/>
          </a:prstGeom>
          <a:noFill/>
          <a:ln>
            <a:noFill/>
          </a:ln>
        </p:spPr>
      </p:pic>
      <p:pic>
        <p:nvPicPr>
          <p:cNvPr id="1211" name="Google Shape;1211;p145"/>
          <p:cNvPicPr preferRelativeResize="0"/>
          <p:nvPr/>
        </p:nvPicPr>
        <p:blipFill rotWithShape="1">
          <a:blip r:embed="rId4">
            <a:alphaModFix/>
          </a:blip>
          <a:srcRect b="0" l="0" r="13359" t="0"/>
          <a:stretch/>
        </p:blipFill>
        <p:spPr>
          <a:xfrm>
            <a:off x="4910725" y="1552475"/>
            <a:ext cx="3601676" cy="2495800"/>
          </a:xfrm>
          <a:prstGeom prst="rect">
            <a:avLst/>
          </a:prstGeom>
          <a:noFill/>
          <a:ln>
            <a:noFill/>
          </a:ln>
        </p:spPr>
      </p:pic>
      <p:sp>
        <p:nvSpPr>
          <p:cNvPr id="1212" name="Google Shape;1212;p145"/>
          <p:cNvSpPr txBox="1"/>
          <p:nvPr/>
        </p:nvSpPr>
        <p:spPr>
          <a:xfrm>
            <a:off x="675750" y="4021325"/>
            <a:ext cx="80472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question did you find cannot be answered? Why can’t it be answered?</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How can we change the question so that it can be answered using this representation?</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2"/>
                                        </p:tgtEl>
                                        <p:attrNameLst>
                                          <p:attrName>style.visibility</p:attrName>
                                        </p:attrNameLst>
                                      </p:cBhvr>
                                      <p:to>
                                        <p:strVal val="visible"/>
                                      </p:to>
                                    </p:set>
                                    <p:animEffect filter="fade" transition="in">
                                      <p:cBhvr>
                                        <p:cTn dur="1000"/>
                                        <p:tgtEl>
                                          <p:spTgt spid="12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16" name="Shape 1216"/>
        <p:cNvGrpSpPr/>
        <p:nvPr/>
      </p:nvGrpSpPr>
      <p:grpSpPr>
        <a:xfrm>
          <a:off x="0" y="0"/>
          <a:ext cx="0" cy="0"/>
          <a:chOff x="0" y="0"/>
          <a:chExt cx="0" cy="0"/>
        </a:xfrm>
      </p:grpSpPr>
      <p:sp>
        <p:nvSpPr>
          <p:cNvPr id="1217" name="Google Shape;1217;p146"/>
          <p:cNvSpPr txBox="1"/>
          <p:nvPr>
            <p:ph type="ctrTitle"/>
          </p:nvPr>
        </p:nvSpPr>
        <p:spPr>
          <a:xfrm>
            <a:off x="685800" y="4335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Ask Questions</a:t>
            </a:r>
            <a:endParaRPr b="0" sz="3000">
              <a:solidFill>
                <a:schemeClr val="accent5"/>
              </a:solidFill>
              <a:latin typeface="Hepta Slab"/>
              <a:ea typeface="Hepta Slab"/>
              <a:cs typeface="Hepta Slab"/>
              <a:sym typeface="Hepta Slab"/>
            </a:endParaRPr>
          </a:p>
        </p:txBody>
      </p:sp>
      <p:sp>
        <p:nvSpPr>
          <p:cNvPr id="1218" name="Google Shape;1218;p1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19" name="Google Shape;1219;p146"/>
          <p:cNvSpPr txBox="1"/>
          <p:nvPr/>
        </p:nvSpPr>
        <p:spPr>
          <a:xfrm>
            <a:off x="1548800" y="1722225"/>
            <a:ext cx="1664400" cy="119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Livvic"/>
              <a:ea typeface="Livvic"/>
              <a:cs typeface="Livvic"/>
              <a:sym typeface="Livvic"/>
            </a:endParaRPr>
          </a:p>
        </p:txBody>
      </p:sp>
      <p:pic>
        <p:nvPicPr>
          <p:cNvPr id="1220" name="Google Shape;1220;p146"/>
          <p:cNvPicPr preferRelativeResize="0"/>
          <p:nvPr/>
        </p:nvPicPr>
        <p:blipFill>
          <a:blip r:embed="rId3">
            <a:alphaModFix/>
          </a:blip>
          <a:stretch>
            <a:fillRect/>
          </a:stretch>
        </p:blipFill>
        <p:spPr>
          <a:xfrm>
            <a:off x="454450" y="1613150"/>
            <a:ext cx="4110698" cy="2116000"/>
          </a:xfrm>
          <a:prstGeom prst="rect">
            <a:avLst/>
          </a:prstGeom>
          <a:noFill/>
          <a:ln>
            <a:noFill/>
          </a:ln>
        </p:spPr>
      </p:pic>
      <p:pic>
        <p:nvPicPr>
          <p:cNvPr id="1221" name="Google Shape;1221;p146"/>
          <p:cNvPicPr preferRelativeResize="0"/>
          <p:nvPr/>
        </p:nvPicPr>
        <p:blipFill>
          <a:blip r:embed="rId3">
            <a:alphaModFix/>
          </a:blip>
          <a:stretch>
            <a:fillRect/>
          </a:stretch>
        </p:blipFill>
        <p:spPr>
          <a:xfrm>
            <a:off x="4615575" y="1659150"/>
            <a:ext cx="4110698" cy="2116000"/>
          </a:xfrm>
          <a:prstGeom prst="rect">
            <a:avLst/>
          </a:prstGeom>
          <a:noFill/>
          <a:ln>
            <a:noFill/>
          </a:ln>
        </p:spPr>
      </p:pic>
      <p:sp>
        <p:nvSpPr>
          <p:cNvPr id="1222" name="Google Shape;1222;p146"/>
          <p:cNvSpPr txBox="1"/>
          <p:nvPr/>
        </p:nvSpPr>
        <p:spPr>
          <a:xfrm>
            <a:off x="626625" y="1183225"/>
            <a:ext cx="3610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Group A</a:t>
            </a:r>
            <a:endParaRPr b="1">
              <a:latin typeface="Hepta Slab"/>
              <a:ea typeface="Hepta Slab"/>
              <a:cs typeface="Hepta Slab"/>
              <a:sym typeface="Hepta Slab"/>
            </a:endParaRPr>
          </a:p>
        </p:txBody>
      </p:sp>
      <p:sp>
        <p:nvSpPr>
          <p:cNvPr id="1223" name="Google Shape;1223;p146"/>
          <p:cNvSpPr txBox="1"/>
          <p:nvPr/>
        </p:nvSpPr>
        <p:spPr>
          <a:xfrm>
            <a:off x="4790275" y="1183850"/>
            <a:ext cx="3610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Group B</a:t>
            </a:r>
            <a:endParaRPr b="1">
              <a:latin typeface="Hepta Slab"/>
              <a:ea typeface="Hepta Slab"/>
              <a:cs typeface="Hepta Slab"/>
              <a:sym typeface="Hepta Slab"/>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27" name="Shape 1227"/>
        <p:cNvGrpSpPr/>
        <p:nvPr/>
      </p:nvGrpSpPr>
      <p:grpSpPr>
        <a:xfrm>
          <a:off x="0" y="0"/>
          <a:ext cx="0" cy="0"/>
          <a:chOff x="0" y="0"/>
          <a:chExt cx="0" cy="0"/>
        </a:xfrm>
      </p:grpSpPr>
      <p:sp>
        <p:nvSpPr>
          <p:cNvPr id="1228" name="Google Shape;1228;p147"/>
          <p:cNvSpPr txBox="1"/>
          <p:nvPr>
            <p:ph type="ctrTitle"/>
          </p:nvPr>
        </p:nvSpPr>
        <p:spPr>
          <a:xfrm>
            <a:off x="685800" y="4335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Answer</a:t>
            </a:r>
            <a:r>
              <a:rPr lang="en" sz="3000">
                <a:solidFill>
                  <a:schemeClr val="accent5"/>
                </a:solidFill>
                <a:latin typeface="Hepta Slab"/>
                <a:ea typeface="Hepta Slab"/>
                <a:cs typeface="Hepta Slab"/>
                <a:sym typeface="Hepta Slab"/>
              </a:rPr>
              <a:t> Questions</a:t>
            </a:r>
            <a:endParaRPr b="0" sz="3000">
              <a:solidFill>
                <a:schemeClr val="accent5"/>
              </a:solidFill>
              <a:latin typeface="Hepta Slab"/>
              <a:ea typeface="Hepta Slab"/>
              <a:cs typeface="Hepta Slab"/>
              <a:sym typeface="Hepta Slab"/>
            </a:endParaRPr>
          </a:p>
        </p:txBody>
      </p:sp>
      <p:sp>
        <p:nvSpPr>
          <p:cNvPr id="1229" name="Google Shape;1229;p1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230" name="Google Shape;1230;p147"/>
          <p:cNvSpPr txBox="1"/>
          <p:nvPr/>
        </p:nvSpPr>
        <p:spPr>
          <a:xfrm>
            <a:off x="1548800" y="1722225"/>
            <a:ext cx="1664400" cy="119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Livvic"/>
              <a:ea typeface="Livvic"/>
              <a:cs typeface="Livvic"/>
              <a:sym typeface="Livvic"/>
            </a:endParaRPr>
          </a:p>
        </p:txBody>
      </p:sp>
      <p:sp>
        <p:nvSpPr>
          <p:cNvPr id="1231" name="Google Shape;1231;p147"/>
          <p:cNvSpPr txBox="1"/>
          <p:nvPr/>
        </p:nvSpPr>
        <p:spPr>
          <a:xfrm>
            <a:off x="491175" y="1219750"/>
            <a:ext cx="80352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epta Slab"/>
                <a:ea typeface="Hepta Slab"/>
                <a:cs typeface="Hepta Slab"/>
                <a:sym typeface="Hepta Slab"/>
              </a:rPr>
              <a:t>Now you will take turns asking and answering questions about your data. </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rPr lang="en">
                <a:solidFill>
                  <a:schemeClr val="dk1"/>
                </a:solidFill>
                <a:latin typeface="Hepta Slab"/>
                <a:ea typeface="Hepta Slab"/>
                <a:cs typeface="Hepta Slab"/>
                <a:sym typeface="Hepta Slab"/>
              </a:rPr>
              <a:t>The person who goes first shows their data representation to their partner and asks a question about the data. Their partner answers the question and explains how they found the answer. </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rPr lang="en">
                <a:solidFill>
                  <a:schemeClr val="dk1"/>
                </a:solidFill>
                <a:latin typeface="Hepta Slab"/>
                <a:ea typeface="Hepta Slab"/>
                <a:cs typeface="Hepta Slab"/>
                <a:sym typeface="Hepta Slab"/>
              </a:rPr>
              <a:t>Repeat with another question, then switch roles. </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rPr lang="en">
                <a:solidFill>
                  <a:schemeClr val="dk1"/>
                </a:solidFill>
                <a:latin typeface="Hepta Slab"/>
                <a:ea typeface="Hepta Slab"/>
                <a:cs typeface="Hepta Slab"/>
                <a:sym typeface="Hepta Slab"/>
              </a:rPr>
              <a:t>If your partner asks you a question that can’t be answered using the data representation, explain why it can’t be answered.</a:t>
            </a:r>
            <a:endParaRPr>
              <a:latin typeface="Hepta Slab"/>
              <a:ea typeface="Hepta Slab"/>
              <a:cs typeface="Hepta Slab"/>
              <a:sym typeface="Hepta Slab"/>
            </a:endParaRPr>
          </a:p>
        </p:txBody>
      </p:sp>
      <p:sp>
        <p:nvSpPr>
          <p:cNvPr id="1232" name="Google Shape;1232;p147"/>
          <p:cNvSpPr txBox="1"/>
          <p:nvPr/>
        </p:nvSpPr>
        <p:spPr>
          <a:xfrm>
            <a:off x="1548800" y="4338700"/>
            <a:ext cx="6291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Hepta Slab"/>
                <a:ea typeface="Hepta Slab"/>
                <a:cs typeface="Hepta Slab"/>
                <a:sym typeface="Hepta Slab"/>
              </a:rPr>
              <a:t>Why do we have two different answers to the questions?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2"/>
                                        </p:tgtEl>
                                        <p:attrNameLst>
                                          <p:attrName>style.visibility</p:attrName>
                                        </p:attrNameLst>
                                      </p:cBhvr>
                                      <p:to>
                                        <p:strVal val="visible"/>
                                      </p:to>
                                    </p:set>
                                    <p:animEffect filter="fade" transition="in">
                                      <p:cBhvr>
                                        <p:cTn dur="1000"/>
                                        <p:tgtEl>
                                          <p:spTgt spid="12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36" name="Shape 1236"/>
        <p:cNvGrpSpPr/>
        <p:nvPr/>
      </p:nvGrpSpPr>
      <p:grpSpPr>
        <a:xfrm>
          <a:off x="0" y="0"/>
          <a:ext cx="0" cy="0"/>
          <a:chOff x="0" y="0"/>
          <a:chExt cx="0" cy="0"/>
        </a:xfrm>
      </p:grpSpPr>
      <p:sp>
        <p:nvSpPr>
          <p:cNvPr id="1237" name="Google Shape;1237;p148"/>
          <p:cNvSpPr txBox="1"/>
          <p:nvPr>
            <p:ph type="ctrTitle"/>
          </p:nvPr>
        </p:nvSpPr>
        <p:spPr>
          <a:xfrm>
            <a:off x="1317650" y="80900"/>
            <a:ext cx="6276300" cy="10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Hepta Slab"/>
                <a:ea typeface="Hepta Slab"/>
                <a:cs typeface="Hepta Slab"/>
                <a:sym typeface="Hepta Slab"/>
              </a:rPr>
              <a:t>Today we asked questions about our data.</a:t>
            </a:r>
            <a:endParaRPr sz="3000">
              <a:solidFill>
                <a:schemeClr val="accent4"/>
              </a:solidFill>
              <a:latin typeface="Hepta Slab"/>
              <a:ea typeface="Hepta Slab"/>
              <a:cs typeface="Hepta Slab"/>
              <a:sym typeface="Hepta Slab"/>
            </a:endParaRPr>
          </a:p>
        </p:txBody>
      </p:sp>
      <p:sp>
        <p:nvSpPr>
          <p:cNvPr id="1238" name="Google Shape;1238;p14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39" name="Google Shape;1239;p148"/>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240" name="Google Shape;1240;p14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241" name="Google Shape;1241;p148"/>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242" name="Google Shape;1242;p148"/>
          <p:cNvSpPr/>
          <p:nvPr/>
        </p:nvSpPr>
        <p:spPr>
          <a:xfrm flipH="1">
            <a:off x="994047" y="1216375"/>
            <a:ext cx="2866130" cy="292206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43" name="Google Shape;1243;p148"/>
          <p:cNvPicPr preferRelativeResize="0"/>
          <p:nvPr/>
        </p:nvPicPr>
        <p:blipFill rotWithShape="1">
          <a:blip r:embed="rId3">
            <a:alphaModFix/>
          </a:blip>
          <a:srcRect b="0" l="0" r="2410" t="0"/>
          <a:stretch/>
        </p:blipFill>
        <p:spPr>
          <a:xfrm>
            <a:off x="4400325" y="2345075"/>
            <a:ext cx="2461750" cy="2232050"/>
          </a:xfrm>
          <a:prstGeom prst="rect">
            <a:avLst/>
          </a:prstGeom>
          <a:noFill/>
          <a:ln>
            <a:noFill/>
          </a:ln>
        </p:spPr>
      </p:pic>
      <p:sp>
        <p:nvSpPr>
          <p:cNvPr id="1244" name="Google Shape;1244;p148"/>
          <p:cNvSpPr txBox="1"/>
          <p:nvPr/>
        </p:nvSpPr>
        <p:spPr>
          <a:xfrm>
            <a:off x="1421675" y="1549000"/>
            <a:ext cx="20700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Quicksand"/>
                <a:ea typeface="Quicksand"/>
                <a:cs typeface="Quicksand"/>
                <a:sym typeface="Quicksand"/>
              </a:rPr>
              <a:t>What do you need to think about when asking questions, to be sure they can be answered using your data representation?</a:t>
            </a:r>
            <a:endParaRPr b="1" sz="1500">
              <a:latin typeface="Quicksand"/>
              <a:ea typeface="Quicksand"/>
              <a:cs typeface="Quicksand"/>
              <a:sym typeface="Quicksand"/>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248" name="Shape 1248"/>
        <p:cNvGrpSpPr/>
        <p:nvPr/>
      </p:nvGrpSpPr>
      <p:grpSpPr>
        <a:xfrm>
          <a:off x="0" y="0"/>
          <a:ext cx="0" cy="0"/>
          <a:chOff x="0" y="0"/>
          <a:chExt cx="0" cy="0"/>
        </a:xfrm>
      </p:grpSpPr>
      <p:sp>
        <p:nvSpPr>
          <p:cNvPr id="1249" name="Google Shape;1249;p149"/>
          <p:cNvSpPr txBox="1"/>
          <p:nvPr>
            <p:ph idx="1" type="body"/>
          </p:nvPr>
        </p:nvSpPr>
        <p:spPr>
          <a:xfrm>
            <a:off x="744650" y="-92475"/>
            <a:ext cx="7549200" cy="31092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1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250" name="Google Shape;1250;p149"/>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149"/>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4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149"/>
          <p:cNvSpPr txBox="1"/>
          <p:nvPr/>
        </p:nvSpPr>
        <p:spPr>
          <a:xfrm>
            <a:off x="635725" y="2018350"/>
            <a:ext cx="3814200" cy="27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Hepta Slab"/>
                <a:ea typeface="Hepta Slab"/>
                <a:cs typeface="Hepta Slab"/>
                <a:sym typeface="Hepta Slab"/>
              </a:rPr>
              <a:t>You can show data using numbers.</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rPr lang="en" sz="1500">
                <a:latin typeface="Hepta Slab"/>
                <a:ea typeface="Hepta Slab"/>
                <a:cs typeface="Hepta Slab"/>
                <a:sym typeface="Hepta Slab"/>
              </a:rPr>
              <a:t>We asked and answered questions about data. </a:t>
            </a:r>
            <a:endParaRPr sz="1500">
              <a:latin typeface="Hepta Slab"/>
              <a:ea typeface="Hepta Slab"/>
              <a:cs typeface="Hepta Slab"/>
              <a:sym typeface="Hepta Slab"/>
            </a:endParaRPr>
          </a:p>
          <a:p>
            <a:pPr indent="-323850" lvl="0" marL="457200" rtl="0" algn="l">
              <a:spcBef>
                <a:spcPts val="0"/>
              </a:spcBef>
              <a:spcAft>
                <a:spcPts val="0"/>
              </a:spcAft>
              <a:buSzPts val="1500"/>
              <a:buFont typeface="Hepta Slab"/>
              <a:buChar char="●"/>
            </a:pPr>
            <a:r>
              <a:rPr lang="en" sz="1500">
                <a:latin typeface="Hepta Slab"/>
                <a:ea typeface="Hepta Slab"/>
                <a:cs typeface="Hepta Slab"/>
                <a:sym typeface="Hepta Slab"/>
              </a:rPr>
              <a:t>How many students want a turtle as a class pet? (6) </a:t>
            </a:r>
            <a:endParaRPr sz="1500">
              <a:latin typeface="Hepta Slab"/>
              <a:ea typeface="Hepta Slab"/>
              <a:cs typeface="Hepta Slab"/>
              <a:sym typeface="Hepta Slab"/>
            </a:endParaRPr>
          </a:p>
          <a:p>
            <a:pPr indent="-323850" lvl="0" marL="457200" rtl="0" algn="l">
              <a:spcBef>
                <a:spcPts val="0"/>
              </a:spcBef>
              <a:spcAft>
                <a:spcPts val="0"/>
              </a:spcAft>
              <a:buSzPts val="1500"/>
              <a:buFont typeface="Hepta Slab"/>
              <a:buChar char="●"/>
            </a:pPr>
            <a:r>
              <a:rPr lang="en" sz="1500">
                <a:latin typeface="Hepta Slab"/>
                <a:ea typeface="Hepta Slab"/>
                <a:cs typeface="Hepta Slab"/>
                <a:sym typeface="Hepta Slab"/>
              </a:rPr>
              <a:t>How many students want a dog or a rabbit as a class pet? (14) </a:t>
            </a:r>
            <a:endParaRPr sz="1500">
              <a:latin typeface="Hepta Slab"/>
              <a:ea typeface="Hepta Slab"/>
              <a:cs typeface="Hepta Slab"/>
              <a:sym typeface="Hepta Slab"/>
            </a:endParaRPr>
          </a:p>
          <a:p>
            <a:pPr indent="-323850" lvl="0" marL="457200" rtl="0" algn="l">
              <a:spcBef>
                <a:spcPts val="0"/>
              </a:spcBef>
              <a:spcAft>
                <a:spcPts val="0"/>
              </a:spcAft>
              <a:buSzPts val="1500"/>
              <a:buFont typeface="Hepta Slab"/>
              <a:buChar char="●"/>
            </a:pPr>
            <a:r>
              <a:rPr lang="en" sz="1500">
                <a:latin typeface="Hepta Slab"/>
                <a:ea typeface="Hepta Slab"/>
                <a:cs typeface="Hepta Slab"/>
                <a:sym typeface="Hepta Slab"/>
              </a:rPr>
              <a:t>How many students took the survey? (20)</a:t>
            </a:r>
            <a:endParaRPr sz="1500">
              <a:latin typeface="Hepta Slab"/>
              <a:ea typeface="Hepta Slab"/>
              <a:cs typeface="Hepta Slab"/>
              <a:sym typeface="Hepta Slab"/>
            </a:endParaRPr>
          </a:p>
        </p:txBody>
      </p:sp>
      <p:sp>
        <p:nvSpPr>
          <p:cNvPr id="1254" name="Google Shape;1254;p149"/>
          <p:cNvSpPr txBox="1"/>
          <p:nvPr/>
        </p:nvSpPr>
        <p:spPr>
          <a:xfrm>
            <a:off x="531700" y="1317650"/>
            <a:ext cx="7674900" cy="168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Hepta Slab"/>
                <a:ea typeface="Hepta Slab"/>
                <a:cs typeface="Hepta Slab"/>
                <a:sym typeface="Hepta Slab"/>
              </a:rPr>
              <a:t>In this section, w</a:t>
            </a:r>
            <a:r>
              <a:rPr lang="en" sz="1700">
                <a:latin typeface="Hepta Slab"/>
                <a:ea typeface="Hepta Slab"/>
                <a:cs typeface="Hepta Slab"/>
                <a:sym typeface="Hepta Slab"/>
              </a:rPr>
              <a:t>e looked at different ways to show data. You can show data using tally marks</a:t>
            </a:r>
            <a:endParaRPr sz="1700">
              <a:latin typeface="Hepta Slab"/>
              <a:ea typeface="Hepta Slab"/>
              <a:cs typeface="Hepta Slab"/>
              <a:sym typeface="Hepta Slab"/>
            </a:endParaRPr>
          </a:p>
        </p:txBody>
      </p:sp>
      <p:pic>
        <p:nvPicPr>
          <p:cNvPr id="1255" name="Google Shape;1255;p149"/>
          <p:cNvPicPr preferRelativeResize="0"/>
          <p:nvPr/>
        </p:nvPicPr>
        <p:blipFill>
          <a:blip r:embed="rId3">
            <a:alphaModFix/>
          </a:blip>
          <a:stretch>
            <a:fillRect/>
          </a:stretch>
        </p:blipFill>
        <p:spPr>
          <a:xfrm>
            <a:off x="5116800" y="1793825"/>
            <a:ext cx="2974401" cy="1418375"/>
          </a:xfrm>
          <a:prstGeom prst="rect">
            <a:avLst/>
          </a:prstGeom>
          <a:noFill/>
          <a:ln>
            <a:noFill/>
          </a:ln>
        </p:spPr>
      </p:pic>
      <p:pic>
        <p:nvPicPr>
          <p:cNvPr id="1256" name="Google Shape;1256;p149"/>
          <p:cNvPicPr preferRelativeResize="0"/>
          <p:nvPr/>
        </p:nvPicPr>
        <p:blipFill>
          <a:blip r:embed="rId4">
            <a:alphaModFix/>
          </a:blip>
          <a:stretch>
            <a:fillRect/>
          </a:stretch>
        </p:blipFill>
        <p:spPr>
          <a:xfrm>
            <a:off x="4937950" y="3261625"/>
            <a:ext cx="3432027" cy="1418375"/>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1260" name="Shape 1260"/>
        <p:cNvGrpSpPr/>
        <p:nvPr/>
      </p:nvGrpSpPr>
      <p:grpSpPr>
        <a:xfrm>
          <a:off x="0" y="0"/>
          <a:ext cx="0" cy="0"/>
          <a:chOff x="0" y="0"/>
          <a:chExt cx="0" cy="0"/>
        </a:xfrm>
      </p:grpSpPr>
      <p:sp>
        <p:nvSpPr>
          <p:cNvPr id="1261" name="Google Shape;1261;p150"/>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Center Day</a:t>
            </a:r>
            <a:endParaRPr sz="4400">
              <a:solidFill>
                <a:srgbClr val="434343"/>
              </a:solidFill>
              <a:latin typeface="Hepta Slab"/>
              <a:ea typeface="Hepta Slab"/>
              <a:cs typeface="Hepta Slab"/>
              <a:sym typeface="Hepta Slab"/>
            </a:endParaRPr>
          </a:p>
        </p:txBody>
      </p:sp>
      <p:sp>
        <p:nvSpPr>
          <p:cNvPr id="1262" name="Google Shape;1262;p150"/>
          <p:cNvSpPr txBox="1"/>
          <p:nvPr/>
        </p:nvSpPr>
        <p:spPr>
          <a:xfrm>
            <a:off x="2642025" y="26113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work with data and practice adding and</a:t>
            </a:r>
            <a:endParaRPr>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subtracting.</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263" name="Google Shape;1263;p150"/>
          <p:cNvSpPr/>
          <p:nvPr/>
        </p:nvSpPr>
        <p:spPr>
          <a:xfrm>
            <a:off x="219812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5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1.OA.C.5, 1.OA.C.6</a:t>
            </a:r>
            <a:endParaRPr sz="1100">
              <a:latin typeface="Quicksand"/>
              <a:ea typeface="Quicksand"/>
              <a:cs typeface="Quicksand"/>
              <a:sym typeface="Quicksand"/>
            </a:endParaRPr>
          </a:p>
        </p:txBody>
      </p:sp>
      <p:sp>
        <p:nvSpPr>
          <p:cNvPr id="1265" name="Google Shape;1265;p15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69" name="Shape 1269"/>
        <p:cNvGrpSpPr/>
        <p:nvPr/>
      </p:nvGrpSpPr>
      <p:grpSpPr>
        <a:xfrm>
          <a:off x="0" y="0"/>
          <a:ext cx="0" cy="0"/>
          <a:chOff x="0" y="0"/>
          <a:chExt cx="0" cy="0"/>
        </a:xfrm>
      </p:grpSpPr>
      <p:sp>
        <p:nvSpPr>
          <p:cNvPr id="1270" name="Google Shape;1270;p151"/>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271" name="Google Shape;1271;p151"/>
          <p:cNvSpPr txBox="1"/>
          <p:nvPr>
            <p:ph idx="4294967295" type="title"/>
          </p:nvPr>
        </p:nvSpPr>
        <p:spPr>
          <a:xfrm>
            <a:off x="1373550" y="1204325"/>
            <a:ext cx="6396900" cy="174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72" name="Google Shape;1272;p15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73" name="Google Shape;1273;p151"/>
          <p:cNvSpPr txBox="1"/>
          <p:nvPr/>
        </p:nvSpPr>
        <p:spPr>
          <a:xfrm>
            <a:off x="3549125" y="1204325"/>
            <a:ext cx="20457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latin typeface="Hepta Slab"/>
                <a:ea typeface="Hepta Slab"/>
                <a:cs typeface="Hepta Slab"/>
                <a:sym typeface="Hepta Slab"/>
              </a:rPr>
              <a:t>4 + 2</a:t>
            </a:r>
            <a:endParaRPr sz="3400">
              <a:latin typeface="Hepta Slab"/>
              <a:ea typeface="Hepta Slab"/>
              <a:cs typeface="Hepta Slab"/>
              <a:sym typeface="Hepta Slab"/>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77" name="Shape 1277"/>
        <p:cNvGrpSpPr/>
        <p:nvPr/>
      </p:nvGrpSpPr>
      <p:grpSpPr>
        <a:xfrm>
          <a:off x="0" y="0"/>
          <a:ext cx="0" cy="0"/>
          <a:chOff x="0" y="0"/>
          <a:chExt cx="0" cy="0"/>
        </a:xfrm>
      </p:grpSpPr>
      <p:sp>
        <p:nvSpPr>
          <p:cNvPr id="1278" name="Google Shape;1278;p152"/>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279" name="Google Shape;1279;p152"/>
          <p:cNvSpPr txBox="1"/>
          <p:nvPr>
            <p:ph idx="4294967295" type="title"/>
          </p:nvPr>
        </p:nvSpPr>
        <p:spPr>
          <a:xfrm>
            <a:off x="1373550" y="1204325"/>
            <a:ext cx="6396900" cy="174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80" name="Google Shape;1280;p15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81" name="Google Shape;1281;p152"/>
          <p:cNvSpPr txBox="1"/>
          <p:nvPr/>
        </p:nvSpPr>
        <p:spPr>
          <a:xfrm>
            <a:off x="3549125" y="1204325"/>
            <a:ext cx="20457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latin typeface="Hepta Slab"/>
                <a:ea typeface="Hepta Slab"/>
                <a:cs typeface="Hepta Slab"/>
                <a:sym typeface="Hepta Slab"/>
              </a:rPr>
              <a:t>7</a:t>
            </a:r>
            <a:r>
              <a:rPr lang="en" sz="3400">
                <a:latin typeface="Hepta Slab"/>
                <a:ea typeface="Hepta Slab"/>
                <a:cs typeface="Hepta Slab"/>
                <a:sym typeface="Hepta Slab"/>
              </a:rPr>
              <a:t> - 2</a:t>
            </a:r>
            <a:endParaRPr sz="3400">
              <a:latin typeface="Hepta Slab"/>
              <a:ea typeface="Hepta Slab"/>
              <a:cs typeface="Hepta Slab"/>
              <a:sym typeface="Hepta Slab"/>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85" name="Shape 1285"/>
        <p:cNvGrpSpPr/>
        <p:nvPr/>
      </p:nvGrpSpPr>
      <p:grpSpPr>
        <a:xfrm>
          <a:off x="0" y="0"/>
          <a:ext cx="0" cy="0"/>
          <a:chOff x="0" y="0"/>
          <a:chExt cx="0" cy="0"/>
        </a:xfrm>
      </p:grpSpPr>
      <p:sp>
        <p:nvSpPr>
          <p:cNvPr id="1286" name="Google Shape;1286;p153"/>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287" name="Google Shape;1287;p153"/>
          <p:cNvSpPr txBox="1"/>
          <p:nvPr>
            <p:ph idx="4294967295" type="title"/>
          </p:nvPr>
        </p:nvSpPr>
        <p:spPr>
          <a:xfrm>
            <a:off x="1373550" y="1204325"/>
            <a:ext cx="6396900" cy="174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88" name="Google Shape;1288;p15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89" name="Google Shape;1289;p153"/>
          <p:cNvSpPr txBox="1"/>
          <p:nvPr/>
        </p:nvSpPr>
        <p:spPr>
          <a:xfrm>
            <a:off x="3549125" y="1204325"/>
            <a:ext cx="20457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latin typeface="Hepta Slab"/>
                <a:ea typeface="Hepta Slab"/>
                <a:cs typeface="Hepta Slab"/>
                <a:sym typeface="Hepta Slab"/>
              </a:rPr>
              <a:t>9</a:t>
            </a:r>
            <a:r>
              <a:rPr lang="en" sz="3400">
                <a:latin typeface="Hepta Slab"/>
                <a:ea typeface="Hepta Slab"/>
                <a:cs typeface="Hepta Slab"/>
                <a:sym typeface="Hepta Slab"/>
              </a:rPr>
              <a:t> - 2</a:t>
            </a:r>
            <a:endParaRPr sz="3400">
              <a:latin typeface="Hepta Slab"/>
              <a:ea typeface="Hepta Slab"/>
              <a:cs typeface="Hepta Slab"/>
              <a:sym typeface="Hepta Slab"/>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93" name="Shape 1293"/>
        <p:cNvGrpSpPr/>
        <p:nvPr/>
      </p:nvGrpSpPr>
      <p:grpSpPr>
        <a:xfrm>
          <a:off x="0" y="0"/>
          <a:ext cx="0" cy="0"/>
          <a:chOff x="0" y="0"/>
          <a:chExt cx="0" cy="0"/>
        </a:xfrm>
      </p:grpSpPr>
      <p:sp>
        <p:nvSpPr>
          <p:cNvPr id="1294" name="Google Shape;1294;p154"/>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295" name="Google Shape;1295;p154"/>
          <p:cNvSpPr txBox="1"/>
          <p:nvPr>
            <p:ph idx="4294967295" type="title"/>
          </p:nvPr>
        </p:nvSpPr>
        <p:spPr>
          <a:xfrm>
            <a:off x="1373550" y="1204325"/>
            <a:ext cx="6396900" cy="174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96" name="Google Shape;1296;p15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97" name="Google Shape;1297;p154"/>
          <p:cNvSpPr txBox="1"/>
          <p:nvPr/>
        </p:nvSpPr>
        <p:spPr>
          <a:xfrm>
            <a:off x="3549125" y="1204325"/>
            <a:ext cx="20457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latin typeface="Hepta Slab"/>
                <a:ea typeface="Hepta Slab"/>
                <a:cs typeface="Hepta Slab"/>
                <a:sym typeface="Hepta Slab"/>
              </a:rPr>
              <a:t>8</a:t>
            </a:r>
            <a:r>
              <a:rPr lang="en" sz="3400">
                <a:latin typeface="Hepta Slab"/>
                <a:ea typeface="Hepta Slab"/>
                <a:cs typeface="Hepta Slab"/>
                <a:sym typeface="Hepta Slab"/>
              </a:rPr>
              <a:t> + 2</a:t>
            </a:r>
            <a:endParaRPr sz="3400">
              <a:latin typeface="Hepta Slab"/>
              <a:ea typeface="Hepta Slab"/>
              <a:cs typeface="Hepta Slab"/>
              <a:sym typeface="Hepta Slab"/>
            </a:endParaRPr>
          </a:p>
        </p:txBody>
      </p:sp>
      <p:sp>
        <p:nvSpPr>
          <p:cNvPr id="1298" name="Google Shape;1298;p154"/>
          <p:cNvSpPr txBox="1"/>
          <p:nvPr/>
        </p:nvSpPr>
        <p:spPr>
          <a:xfrm>
            <a:off x="675750" y="4326125"/>
            <a:ext cx="8047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can we add or subtract 1 or 2 quickly?</a:t>
            </a:r>
            <a:endParaRPr b="1">
              <a:latin typeface="Hepta Slab"/>
              <a:ea typeface="Hepta Slab"/>
              <a:cs typeface="Hepta Slab"/>
              <a:sym typeface="Hepta Slab"/>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02" name="Shape 1302"/>
        <p:cNvGrpSpPr/>
        <p:nvPr/>
      </p:nvGrpSpPr>
      <p:grpSpPr>
        <a:xfrm>
          <a:off x="0" y="0"/>
          <a:ext cx="0" cy="0"/>
          <a:chOff x="0" y="0"/>
          <a:chExt cx="0" cy="0"/>
        </a:xfrm>
      </p:grpSpPr>
      <p:sp>
        <p:nvSpPr>
          <p:cNvPr id="1303" name="Google Shape;1303;p155"/>
          <p:cNvSpPr txBox="1"/>
          <p:nvPr>
            <p:ph type="ctrTitle"/>
          </p:nvPr>
        </p:nvSpPr>
        <p:spPr>
          <a:xfrm>
            <a:off x="765225" y="593502"/>
            <a:ext cx="7772400" cy="100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Introducing Sort and Display, Any Way</a:t>
            </a:r>
            <a:endParaRPr b="0" sz="3000">
              <a:solidFill>
                <a:schemeClr val="accent5"/>
              </a:solidFill>
              <a:latin typeface="Hepta Slab"/>
              <a:ea typeface="Hepta Slab"/>
              <a:cs typeface="Hepta Slab"/>
              <a:sym typeface="Hepta Slab"/>
            </a:endParaRPr>
          </a:p>
        </p:txBody>
      </p:sp>
      <p:sp>
        <p:nvSpPr>
          <p:cNvPr id="1304" name="Google Shape;1304;p1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05" name="Google Shape;1305;p155"/>
          <p:cNvSpPr txBox="1"/>
          <p:nvPr/>
        </p:nvSpPr>
        <p:spPr>
          <a:xfrm>
            <a:off x="751300" y="1470500"/>
            <a:ext cx="3953100" cy="24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Directions:</a:t>
            </a:r>
            <a:endParaRPr sz="1700">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700">
                <a:solidFill>
                  <a:schemeClr val="dk1"/>
                </a:solidFill>
                <a:latin typeface="Hepta Slab"/>
                <a:ea typeface="Hepta Slab"/>
                <a:cs typeface="Hepta Slab"/>
                <a:sym typeface="Hepta Slab"/>
              </a:rPr>
              <a:t>1. Sort the objects into 2 or 3 categories.</a:t>
            </a:r>
            <a:endParaRPr sz="1700">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700">
                <a:solidFill>
                  <a:schemeClr val="dk1"/>
                </a:solidFill>
                <a:latin typeface="Hepta Slab"/>
                <a:ea typeface="Hepta Slab"/>
                <a:cs typeface="Hepta Slab"/>
                <a:sym typeface="Hepta Slab"/>
              </a:rPr>
              <a:t>2. Show how you sorted the objects on paper.</a:t>
            </a:r>
            <a:endParaRPr sz="1700">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sz="1700">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rPr lang="en" sz="1700">
                <a:solidFill>
                  <a:schemeClr val="dk1"/>
                </a:solidFill>
                <a:latin typeface="Hepta Slab"/>
                <a:ea typeface="Hepta Slab"/>
                <a:cs typeface="Hepta Slab"/>
                <a:sym typeface="Hepta Slab"/>
              </a:rPr>
              <a:t>3. Ask your partner 2 questions about your representation.</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p>
        </p:txBody>
      </p:sp>
      <p:pic>
        <p:nvPicPr>
          <p:cNvPr id="1306" name="Google Shape;1306;p155"/>
          <p:cNvPicPr preferRelativeResize="0"/>
          <p:nvPr/>
        </p:nvPicPr>
        <p:blipFill>
          <a:blip r:embed="rId3">
            <a:alphaModFix/>
          </a:blip>
          <a:stretch>
            <a:fillRect/>
          </a:stretch>
        </p:blipFill>
        <p:spPr>
          <a:xfrm>
            <a:off x="4889828" y="1747538"/>
            <a:ext cx="3312525" cy="1942525"/>
          </a:xfrm>
          <a:prstGeom prst="rect">
            <a:avLst/>
          </a:prstGeom>
          <a:noFill/>
          <a:ln>
            <a:noFill/>
          </a:ln>
        </p:spPr>
      </p:pic>
      <p:sp>
        <p:nvSpPr>
          <p:cNvPr id="1307" name="Google Shape;1307;p155"/>
          <p:cNvSpPr txBox="1"/>
          <p:nvPr/>
        </p:nvSpPr>
        <p:spPr>
          <a:xfrm>
            <a:off x="544775" y="4167400"/>
            <a:ext cx="8100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What questions can we ask about this sort that can be answered by this representation?</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7"/>
                                        </p:tgtEl>
                                        <p:attrNameLst>
                                          <p:attrName>style.visibility</p:attrName>
                                        </p:attrNameLst>
                                      </p:cBhvr>
                                      <p:to>
                                        <p:strVal val="visible"/>
                                      </p:to>
                                    </p:set>
                                    <p:animEffect filter="fade" transition="in">
                                      <p:cBhvr>
                                        <p:cTn dur="1000"/>
                                        <p:tgtEl>
                                          <p:spTgt spid="13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11" name="Shape 1311"/>
        <p:cNvGrpSpPr/>
        <p:nvPr/>
      </p:nvGrpSpPr>
      <p:grpSpPr>
        <a:xfrm>
          <a:off x="0" y="0"/>
          <a:ext cx="0" cy="0"/>
          <a:chOff x="0" y="0"/>
          <a:chExt cx="0" cy="0"/>
        </a:xfrm>
      </p:grpSpPr>
      <p:sp>
        <p:nvSpPr>
          <p:cNvPr id="1312" name="Google Shape;1312;p156"/>
          <p:cNvSpPr txBox="1"/>
          <p:nvPr>
            <p:ph type="ctrTitle"/>
          </p:nvPr>
        </p:nvSpPr>
        <p:spPr>
          <a:xfrm>
            <a:off x="466825" y="22689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1313" name="Google Shape;1313;p1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314" name="Google Shape;1314;p156"/>
          <p:cNvPicPr preferRelativeResize="0"/>
          <p:nvPr/>
        </p:nvPicPr>
        <p:blipFill>
          <a:blip r:embed="rId3">
            <a:alphaModFix/>
          </a:blip>
          <a:stretch>
            <a:fillRect/>
          </a:stretch>
        </p:blipFill>
        <p:spPr>
          <a:xfrm>
            <a:off x="2512875" y="867400"/>
            <a:ext cx="3759415" cy="3521651"/>
          </a:xfrm>
          <a:prstGeom prst="rect">
            <a:avLst/>
          </a:prstGeom>
          <a:noFill/>
          <a:ln>
            <a:noFill/>
          </a:ln>
        </p:spPr>
      </p:pic>
      <p:sp>
        <p:nvSpPr>
          <p:cNvPr id="1315" name="Google Shape;1315;p156"/>
          <p:cNvSpPr txBox="1"/>
          <p:nvPr/>
        </p:nvSpPr>
        <p:spPr>
          <a:xfrm>
            <a:off x="466825" y="4249925"/>
            <a:ext cx="84114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What is one thing you learned or got better at by working on the activity you chose?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5"/>
                                        </p:tgtEl>
                                        <p:attrNameLst>
                                          <p:attrName>style.visibility</p:attrName>
                                        </p:attrNameLst>
                                      </p:cBhvr>
                                      <p:to>
                                        <p:strVal val="visible"/>
                                      </p:to>
                                    </p:set>
                                    <p:animEffect filter="fade" transition="in">
                                      <p:cBhvr>
                                        <p:cTn dur="1000"/>
                                        <p:tgtEl>
                                          <p:spTgt spid="13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19" name="Shape 1319"/>
        <p:cNvGrpSpPr/>
        <p:nvPr/>
      </p:nvGrpSpPr>
      <p:grpSpPr>
        <a:xfrm>
          <a:off x="0" y="0"/>
          <a:ext cx="0" cy="0"/>
          <a:chOff x="0" y="0"/>
          <a:chExt cx="0" cy="0"/>
        </a:xfrm>
      </p:grpSpPr>
      <p:sp>
        <p:nvSpPr>
          <p:cNvPr id="1320" name="Google Shape;1320;p157"/>
          <p:cNvSpPr txBox="1"/>
          <p:nvPr>
            <p:ph type="ctrTitle"/>
          </p:nvPr>
        </p:nvSpPr>
        <p:spPr>
          <a:xfrm>
            <a:off x="1317650" y="80900"/>
            <a:ext cx="6276300" cy="125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Hepta Slab"/>
                <a:ea typeface="Hepta Slab"/>
                <a:cs typeface="Hepta Slab"/>
                <a:sym typeface="Hepta Slab"/>
              </a:rPr>
              <a:t>Today we chose activities to work on and worked with a partner during center time.</a:t>
            </a:r>
            <a:endParaRPr sz="3000">
              <a:solidFill>
                <a:schemeClr val="accent4"/>
              </a:solidFill>
              <a:latin typeface="Hepta Slab"/>
              <a:ea typeface="Hepta Slab"/>
              <a:cs typeface="Hepta Slab"/>
              <a:sym typeface="Hepta Slab"/>
            </a:endParaRPr>
          </a:p>
        </p:txBody>
      </p:sp>
      <p:sp>
        <p:nvSpPr>
          <p:cNvPr id="1321" name="Google Shape;1321;p15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322" name="Google Shape;1322;p157"/>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323" name="Google Shape;1323;p157"/>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324" name="Google Shape;1324;p157"/>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325" name="Google Shape;1325;p157"/>
          <p:cNvSpPr/>
          <p:nvPr/>
        </p:nvSpPr>
        <p:spPr>
          <a:xfrm flipH="1">
            <a:off x="1260438" y="1479650"/>
            <a:ext cx="2168111" cy="23149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6" name="Google Shape;1326;p157"/>
          <p:cNvPicPr preferRelativeResize="0"/>
          <p:nvPr/>
        </p:nvPicPr>
        <p:blipFill rotWithShape="1">
          <a:blip r:embed="rId3">
            <a:alphaModFix/>
          </a:blip>
          <a:srcRect b="0" l="0" r="2095" t="0"/>
          <a:stretch/>
        </p:blipFill>
        <p:spPr>
          <a:xfrm>
            <a:off x="3485925" y="2345075"/>
            <a:ext cx="2469925" cy="2232050"/>
          </a:xfrm>
          <a:prstGeom prst="rect">
            <a:avLst/>
          </a:prstGeom>
          <a:noFill/>
          <a:ln>
            <a:noFill/>
          </a:ln>
        </p:spPr>
      </p:pic>
      <p:sp>
        <p:nvSpPr>
          <p:cNvPr id="1327" name="Google Shape;1327;p157"/>
          <p:cNvSpPr txBox="1"/>
          <p:nvPr/>
        </p:nvSpPr>
        <p:spPr>
          <a:xfrm>
            <a:off x="1509750" y="1814675"/>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Quicksand"/>
                <a:ea typeface="Quicksand"/>
                <a:cs typeface="Quicksand"/>
                <a:sym typeface="Quicksand"/>
              </a:rPr>
              <a:t>What went well? What can we continue to work on?</a:t>
            </a:r>
            <a:endParaRPr b="1" sz="1700">
              <a:latin typeface="Quicksand"/>
              <a:ea typeface="Quicksand"/>
              <a:cs typeface="Quicksand"/>
              <a:sym typeface="Quicksand"/>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1331" name="Shape 1331"/>
        <p:cNvGrpSpPr/>
        <p:nvPr/>
      </p:nvGrpSpPr>
      <p:grpSpPr>
        <a:xfrm>
          <a:off x="0" y="0"/>
          <a:ext cx="0" cy="0"/>
          <a:chOff x="0" y="0"/>
          <a:chExt cx="0" cy="0"/>
        </a:xfrm>
      </p:grpSpPr>
      <p:sp>
        <p:nvSpPr>
          <p:cNvPr id="1332" name="Google Shape;1332;p158"/>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Animals in the Jungle</a:t>
            </a:r>
            <a:endParaRPr sz="4400">
              <a:solidFill>
                <a:srgbClr val="434343"/>
              </a:solidFill>
              <a:latin typeface="Hepta Slab"/>
              <a:ea typeface="Hepta Slab"/>
              <a:cs typeface="Hepta Slab"/>
              <a:sym typeface="Hepta Slab"/>
            </a:endParaRPr>
          </a:p>
        </p:txBody>
      </p:sp>
      <p:sp>
        <p:nvSpPr>
          <p:cNvPr id="1333" name="Google Shape;1333;p158"/>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make a survey and collect and show</a:t>
            </a:r>
            <a:endParaRPr>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data.</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334" name="Google Shape;1334;p158"/>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15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1.MD.C.4, 1.OA.A.1</a:t>
            </a:r>
            <a:endParaRPr sz="1100">
              <a:latin typeface="Quicksand"/>
              <a:ea typeface="Quicksand"/>
              <a:cs typeface="Quicksand"/>
              <a:sym typeface="Quicksand"/>
            </a:endParaRPr>
          </a:p>
        </p:txBody>
      </p:sp>
      <p:sp>
        <p:nvSpPr>
          <p:cNvPr id="1336" name="Google Shape;1336;p15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40" name="Shape 1340"/>
        <p:cNvGrpSpPr/>
        <p:nvPr/>
      </p:nvGrpSpPr>
      <p:grpSpPr>
        <a:xfrm>
          <a:off x="0" y="0"/>
          <a:ext cx="0" cy="0"/>
          <a:chOff x="0" y="0"/>
          <a:chExt cx="0" cy="0"/>
        </a:xfrm>
      </p:grpSpPr>
      <p:sp>
        <p:nvSpPr>
          <p:cNvPr id="1341" name="Google Shape;1341;p159"/>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and Wonder</a:t>
            </a:r>
            <a:endParaRPr b="0" sz="3000">
              <a:solidFill>
                <a:schemeClr val="accent5"/>
              </a:solidFill>
              <a:latin typeface="Hepta Slab"/>
              <a:ea typeface="Hepta Slab"/>
              <a:cs typeface="Hepta Slab"/>
              <a:sym typeface="Hepta Slab"/>
            </a:endParaRPr>
          </a:p>
        </p:txBody>
      </p:sp>
      <p:sp>
        <p:nvSpPr>
          <p:cNvPr id="1342" name="Google Shape;1342;p159"/>
          <p:cNvSpPr txBox="1"/>
          <p:nvPr>
            <p:ph idx="4294967295" type="title"/>
          </p:nvPr>
        </p:nvSpPr>
        <p:spPr>
          <a:xfrm>
            <a:off x="1373550" y="1204325"/>
            <a:ext cx="6396900" cy="174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sz="1900">
              <a:latin typeface="Quicksand"/>
              <a:ea typeface="Quicksand"/>
              <a:cs typeface="Quicksand"/>
              <a:sym typeface="Quicksand"/>
            </a:endParaRPr>
          </a:p>
          <a:p>
            <a:pPr indent="0" lvl="0" marL="0" rtl="0" algn="ctr">
              <a:spcBef>
                <a:spcPts val="0"/>
              </a:spcBef>
              <a:spcAft>
                <a:spcPts val="0"/>
              </a:spcAft>
              <a:buNone/>
            </a:pPr>
            <a:r>
              <a:t/>
            </a:r>
            <a:endParaRPr sz="1300">
              <a:latin typeface="Quicksand"/>
              <a:ea typeface="Quicksand"/>
              <a:cs typeface="Quicksand"/>
              <a:sym typeface="Quicksand"/>
            </a:endParaRPr>
          </a:p>
          <a:p>
            <a:pPr indent="0" lvl="0" marL="0" rtl="0" algn="ctr">
              <a:spcBef>
                <a:spcPts val="0"/>
              </a:spcBef>
              <a:spcAft>
                <a:spcPts val="0"/>
              </a:spcAft>
              <a:buNone/>
            </a:pPr>
            <a:r>
              <a:t/>
            </a:r>
            <a:endParaRPr sz="11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p:txBody>
      </p:sp>
      <p:sp>
        <p:nvSpPr>
          <p:cNvPr id="1343" name="Google Shape;1343;p15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44" name="Google Shape;1344;p159"/>
          <p:cNvSpPr txBox="1"/>
          <p:nvPr/>
        </p:nvSpPr>
        <p:spPr>
          <a:xfrm>
            <a:off x="1846375" y="1158675"/>
            <a:ext cx="5566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a:latin typeface="Hepta Slab"/>
              <a:ea typeface="Hepta Slab"/>
              <a:cs typeface="Hepta Slab"/>
              <a:sym typeface="Hepta Slab"/>
            </a:endParaRPr>
          </a:p>
        </p:txBody>
      </p:sp>
      <p:pic>
        <p:nvPicPr>
          <p:cNvPr id="1345" name="Google Shape;1345;p159"/>
          <p:cNvPicPr preferRelativeResize="0"/>
          <p:nvPr/>
        </p:nvPicPr>
        <p:blipFill>
          <a:blip r:embed="rId3">
            <a:alphaModFix/>
          </a:blip>
          <a:stretch>
            <a:fillRect/>
          </a:stretch>
        </p:blipFill>
        <p:spPr>
          <a:xfrm>
            <a:off x="2562550" y="1626077"/>
            <a:ext cx="4018850" cy="2253800"/>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49" name="Shape 1349"/>
        <p:cNvGrpSpPr/>
        <p:nvPr/>
      </p:nvGrpSpPr>
      <p:grpSpPr>
        <a:xfrm>
          <a:off x="0" y="0"/>
          <a:ext cx="0" cy="0"/>
          <a:chOff x="0" y="0"/>
          <a:chExt cx="0" cy="0"/>
        </a:xfrm>
      </p:grpSpPr>
      <p:sp>
        <p:nvSpPr>
          <p:cNvPr id="1350" name="Google Shape;1350;p160"/>
          <p:cNvSpPr txBox="1"/>
          <p:nvPr>
            <p:ph type="ctrTitle"/>
          </p:nvPr>
        </p:nvSpPr>
        <p:spPr>
          <a:xfrm>
            <a:off x="765225" y="36490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Collect Survey Data</a:t>
            </a:r>
            <a:endParaRPr b="0" sz="3000">
              <a:solidFill>
                <a:schemeClr val="accent5"/>
              </a:solidFill>
              <a:latin typeface="Hepta Slab"/>
              <a:ea typeface="Hepta Slab"/>
              <a:cs typeface="Hepta Slab"/>
              <a:sym typeface="Hepta Slab"/>
            </a:endParaRPr>
          </a:p>
        </p:txBody>
      </p:sp>
      <p:sp>
        <p:nvSpPr>
          <p:cNvPr id="1351" name="Google Shape;1351;p1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52" name="Google Shape;1352;p160"/>
          <p:cNvSpPr txBox="1"/>
          <p:nvPr/>
        </p:nvSpPr>
        <p:spPr>
          <a:xfrm>
            <a:off x="543250" y="880150"/>
            <a:ext cx="7994400" cy="343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Hepta Slab"/>
                <a:ea typeface="Hepta Slab"/>
                <a:cs typeface="Hepta Slab"/>
                <a:sym typeface="Hepta Slab"/>
              </a:rPr>
              <a:t>Let’s survey our classmates. </a:t>
            </a:r>
            <a:endParaRPr sz="17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sz="1700">
              <a:solidFill>
                <a:schemeClr val="accent5"/>
              </a:solidFill>
              <a:latin typeface="Hepta Slab"/>
              <a:ea typeface="Hepta Slab"/>
              <a:cs typeface="Hepta Slab"/>
              <a:sym typeface="Hepta Slab"/>
            </a:endParaRPr>
          </a:p>
          <a:p>
            <a:pPr indent="0" lvl="0" marL="0" rtl="0" algn="l">
              <a:spcBef>
                <a:spcPts val="0"/>
              </a:spcBef>
              <a:spcAft>
                <a:spcPts val="0"/>
              </a:spcAft>
              <a:buNone/>
            </a:pPr>
            <a:r>
              <a:rPr lang="en" sz="1700">
                <a:solidFill>
                  <a:schemeClr val="accent5"/>
                </a:solidFill>
                <a:latin typeface="Hepta Slab"/>
                <a:ea typeface="Hepta Slab"/>
                <a:cs typeface="Hepta Slab"/>
                <a:sym typeface="Hepta Slab"/>
              </a:rPr>
              <a:t>1. Circle one question: </a:t>
            </a:r>
            <a:endParaRPr sz="1700">
              <a:solidFill>
                <a:schemeClr val="accent5"/>
              </a:solidFill>
              <a:latin typeface="Hepta Slab"/>
              <a:ea typeface="Hepta Slab"/>
              <a:cs typeface="Hepta Slab"/>
              <a:sym typeface="Hepta Slab"/>
            </a:endParaRPr>
          </a:p>
          <a:p>
            <a:pPr indent="457200" lvl="0" marL="0" rtl="0" algn="l">
              <a:spcBef>
                <a:spcPts val="0"/>
              </a:spcBef>
              <a:spcAft>
                <a:spcPts val="0"/>
              </a:spcAft>
              <a:buNone/>
            </a:pPr>
            <a:r>
              <a:rPr lang="en" sz="1700">
                <a:solidFill>
                  <a:schemeClr val="accent5"/>
                </a:solidFill>
                <a:latin typeface="Hepta Slab"/>
                <a:ea typeface="Hepta Slab"/>
                <a:cs typeface="Hepta Slab"/>
                <a:sym typeface="Hepta Slab"/>
              </a:rPr>
              <a:t>a. Which animal would you like to meet in real life? </a:t>
            </a:r>
            <a:endParaRPr sz="1700">
              <a:solidFill>
                <a:schemeClr val="accent5"/>
              </a:solidFill>
              <a:latin typeface="Hepta Slab"/>
              <a:ea typeface="Hepta Slab"/>
              <a:cs typeface="Hepta Slab"/>
              <a:sym typeface="Hepta Slab"/>
            </a:endParaRPr>
          </a:p>
          <a:p>
            <a:pPr indent="457200" lvl="0" marL="0" rtl="0" algn="l">
              <a:spcBef>
                <a:spcPts val="0"/>
              </a:spcBef>
              <a:spcAft>
                <a:spcPts val="0"/>
              </a:spcAft>
              <a:buNone/>
            </a:pPr>
            <a:r>
              <a:rPr lang="en" sz="1700">
                <a:solidFill>
                  <a:schemeClr val="accent5"/>
                </a:solidFill>
                <a:latin typeface="Hepta Slab"/>
                <a:ea typeface="Hepta Slab"/>
                <a:cs typeface="Hepta Slab"/>
                <a:sym typeface="Hepta Slab"/>
              </a:rPr>
              <a:t>b. If you could spend one day as an animal, which one would you choose? </a:t>
            </a:r>
            <a:endParaRPr sz="1700">
              <a:solidFill>
                <a:schemeClr val="accent5"/>
              </a:solidFill>
              <a:latin typeface="Hepta Slab"/>
              <a:ea typeface="Hepta Slab"/>
              <a:cs typeface="Hepta Slab"/>
              <a:sym typeface="Hepta Slab"/>
            </a:endParaRPr>
          </a:p>
          <a:p>
            <a:pPr indent="457200" lvl="0" marL="0" rtl="0" algn="l">
              <a:spcBef>
                <a:spcPts val="0"/>
              </a:spcBef>
              <a:spcAft>
                <a:spcPts val="0"/>
              </a:spcAft>
              <a:buNone/>
            </a:pPr>
            <a:r>
              <a:rPr lang="en" sz="1700">
                <a:solidFill>
                  <a:schemeClr val="accent5"/>
                </a:solidFill>
                <a:latin typeface="Hepta Slab"/>
                <a:ea typeface="Hepta Slab"/>
                <a:cs typeface="Hepta Slab"/>
                <a:sym typeface="Hepta Slab"/>
              </a:rPr>
              <a:t>c. Which animal would you like to spend vacation with? </a:t>
            </a:r>
            <a:endParaRPr sz="1700">
              <a:solidFill>
                <a:schemeClr val="accent5"/>
              </a:solidFill>
              <a:latin typeface="Hepta Slab"/>
              <a:ea typeface="Hepta Slab"/>
              <a:cs typeface="Hepta Slab"/>
              <a:sym typeface="Hepta Slab"/>
            </a:endParaRPr>
          </a:p>
          <a:p>
            <a:pPr indent="457200" lvl="0" marL="0" rtl="0" algn="l">
              <a:spcBef>
                <a:spcPts val="0"/>
              </a:spcBef>
              <a:spcAft>
                <a:spcPts val="0"/>
              </a:spcAft>
              <a:buNone/>
            </a:pPr>
            <a:r>
              <a:rPr lang="en" sz="1700">
                <a:solidFill>
                  <a:schemeClr val="accent5"/>
                </a:solidFill>
                <a:latin typeface="Hepta Slab"/>
                <a:ea typeface="Hepta Slab"/>
                <a:cs typeface="Hepta Slab"/>
                <a:sym typeface="Hepta Slab"/>
              </a:rPr>
              <a:t>d. Which animal would you like to talk to?</a:t>
            </a:r>
            <a:endParaRPr sz="1700">
              <a:solidFill>
                <a:schemeClr val="accent5"/>
              </a:solidFill>
              <a:latin typeface="Hepta Slab"/>
              <a:ea typeface="Hepta Slab"/>
              <a:cs typeface="Hepta Slab"/>
              <a:sym typeface="Hepta Slab"/>
            </a:endParaRPr>
          </a:p>
          <a:p>
            <a:pPr indent="457200" lvl="0" marL="0" rtl="0" algn="l">
              <a:spcBef>
                <a:spcPts val="0"/>
              </a:spcBef>
              <a:spcAft>
                <a:spcPts val="0"/>
              </a:spcAft>
              <a:buNone/>
            </a:pPr>
            <a:r>
              <a:t/>
            </a:r>
            <a:endParaRPr sz="1700">
              <a:solidFill>
                <a:schemeClr val="accent5"/>
              </a:solidFill>
              <a:latin typeface="Hepta Slab"/>
              <a:ea typeface="Hepta Slab"/>
              <a:cs typeface="Hepta Slab"/>
              <a:sym typeface="Hepta Slab"/>
            </a:endParaRPr>
          </a:p>
          <a:p>
            <a:pPr indent="457200" lvl="0" marL="0" rtl="0" algn="l">
              <a:spcBef>
                <a:spcPts val="0"/>
              </a:spcBef>
              <a:spcAft>
                <a:spcPts val="0"/>
              </a:spcAft>
              <a:buNone/>
            </a:pPr>
            <a:r>
              <a:rPr lang="en" sz="1700">
                <a:solidFill>
                  <a:schemeClr val="accent5"/>
                </a:solidFill>
                <a:latin typeface="Hepta Slab"/>
                <a:ea typeface="Hepta Slab"/>
                <a:cs typeface="Hepta Slab"/>
                <a:sym typeface="Hepta Slab"/>
              </a:rPr>
              <a:t>2. Animal choices: ______________________</a:t>
            </a:r>
            <a:endParaRPr sz="1700">
              <a:solidFill>
                <a:schemeClr val="accent5"/>
              </a:solidFill>
              <a:latin typeface="Hepta Slab"/>
              <a:ea typeface="Hepta Slab"/>
              <a:cs typeface="Hepta Slab"/>
              <a:sym typeface="Hepta Slab"/>
            </a:endParaRPr>
          </a:p>
          <a:p>
            <a:pPr indent="0" lvl="0" marL="0" rtl="0" algn="l">
              <a:spcBef>
                <a:spcPts val="0"/>
              </a:spcBef>
              <a:spcAft>
                <a:spcPts val="0"/>
              </a:spcAft>
              <a:buNone/>
            </a:pPr>
            <a:r>
              <a:rPr lang="en" sz="1700">
                <a:solidFill>
                  <a:schemeClr val="accent5"/>
                </a:solidFill>
                <a:latin typeface="Hepta Slab"/>
                <a:ea typeface="Hepta Slab"/>
                <a:cs typeface="Hepta Slab"/>
                <a:sym typeface="Hepta Slab"/>
              </a:rPr>
              <a:t>                                         ______________________ </a:t>
            </a:r>
            <a:endParaRPr sz="1700">
              <a:solidFill>
                <a:schemeClr val="accent5"/>
              </a:solidFill>
              <a:latin typeface="Hepta Slab"/>
              <a:ea typeface="Hepta Slab"/>
              <a:cs typeface="Hepta Slab"/>
              <a:sym typeface="Hepta Slab"/>
            </a:endParaRPr>
          </a:p>
          <a:p>
            <a:pPr indent="457200" lvl="0" marL="0" rtl="0" algn="l">
              <a:spcBef>
                <a:spcPts val="0"/>
              </a:spcBef>
              <a:spcAft>
                <a:spcPts val="0"/>
              </a:spcAft>
              <a:buNone/>
            </a:pPr>
            <a:r>
              <a:rPr lang="en" sz="1700">
                <a:solidFill>
                  <a:schemeClr val="accent5"/>
                </a:solidFill>
                <a:latin typeface="Hepta Slab"/>
                <a:ea typeface="Hepta Slab"/>
                <a:cs typeface="Hepta Slab"/>
                <a:sym typeface="Hepta Slab"/>
              </a:rPr>
              <a:t>                                  ______________________ </a:t>
            </a:r>
            <a:endParaRPr sz="1700">
              <a:solidFill>
                <a:schemeClr val="accent5"/>
              </a:solidFill>
              <a:latin typeface="Hepta Slab"/>
              <a:ea typeface="Hepta Slab"/>
              <a:cs typeface="Hepta Slab"/>
              <a:sym typeface="Hepta Slab"/>
            </a:endParaRPr>
          </a:p>
          <a:p>
            <a:pPr indent="457200" lvl="0" marL="0" rtl="0" algn="l">
              <a:spcBef>
                <a:spcPts val="0"/>
              </a:spcBef>
              <a:spcAft>
                <a:spcPts val="0"/>
              </a:spcAft>
              <a:buNone/>
            </a:pPr>
            <a:r>
              <a:t/>
            </a:r>
            <a:endParaRPr sz="1700">
              <a:solidFill>
                <a:schemeClr val="accent5"/>
              </a:solidFill>
              <a:latin typeface="Hepta Slab"/>
              <a:ea typeface="Hepta Slab"/>
              <a:cs typeface="Hepta Slab"/>
              <a:sym typeface="Hepta Slab"/>
            </a:endParaRPr>
          </a:p>
          <a:p>
            <a:pPr indent="457200" lvl="0" marL="0" rtl="0" algn="l">
              <a:spcBef>
                <a:spcPts val="0"/>
              </a:spcBef>
              <a:spcAft>
                <a:spcPts val="0"/>
              </a:spcAft>
              <a:buNone/>
            </a:pPr>
            <a:r>
              <a:rPr lang="en" sz="1700">
                <a:solidFill>
                  <a:schemeClr val="accent5"/>
                </a:solidFill>
                <a:latin typeface="Hepta Slab"/>
                <a:ea typeface="Hepta Slab"/>
                <a:cs typeface="Hepta Slab"/>
                <a:sym typeface="Hepta Slab"/>
              </a:rPr>
              <a:t>3. Collect and record 10 responses.</a:t>
            </a:r>
            <a:endParaRPr sz="1700">
              <a:solidFill>
                <a:schemeClr val="accent5"/>
              </a:solidFill>
              <a:latin typeface="Hepta Slab"/>
              <a:ea typeface="Hepta Slab"/>
              <a:cs typeface="Hepta Slab"/>
              <a:sym typeface="Hepta Slab"/>
            </a:endParaRPr>
          </a:p>
        </p:txBody>
      </p:sp>
      <p:pic>
        <p:nvPicPr>
          <p:cNvPr id="1353" name="Google Shape;1353;p160"/>
          <p:cNvPicPr preferRelativeResize="0"/>
          <p:nvPr/>
        </p:nvPicPr>
        <p:blipFill>
          <a:blip r:embed="rId3">
            <a:alphaModFix/>
          </a:blip>
          <a:stretch>
            <a:fillRect/>
          </a:stretch>
        </p:blipFill>
        <p:spPr>
          <a:xfrm>
            <a:off x="6140250" y="2902325"/>
            <a:ext cx="2264750" cy="1755725"/>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57" name="Shape 1357"/>
        <p:cNvGrpSpPr/>
        <p:nvPr/>
      </p:nvGrpSpPr>
      <p:grpSpPr>
        <a:xfrm>
          <a:off x="0" y="0"/>
          <a:ext cx="0" cy="0"/>
          <a:chOff x="0" y="0"/>
          <a:chExt cx="0" cy="0"/>
        </a:xfrm>
      </p:grpSpPr>
      <p:sp>
        <p:nvSpPr>
          <p:cNvPr id="1358" name="Google Shape;1358;p161"/>
          <p:cNvSpPr txBox="1"/>
          <p:nvPr>
            <p:ph type="ctrTitle"/>
          </p:nvPr>
        </p:nvSpPr>
        <p:spPr>
          <a:xfrm>
            <a:off x="685800" y="662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Asking Our Own Questions</a:t>
            </a:r>
            <a:endParaRPr b="0" sz="3000">
              <a:solidFill>
                <a:schemeClr val="accent5"/>
              </a:solidFill>
              <a:latin typeface="Hepta Slab"/>
              <a:ea typeface="Hepta Slab"/>
              <a:cs typeface="Hepta Slab"/>
              <a:sym typeface="Hepta Slab"/>
            </a:endParaRPr>
          </a:p>
        </p:txBody>
      </p:sp>
      <p:sp>
        <p:nvSpPr>
          <p:cNvPr id="1359" name="Google Shape;1359;p1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60" name="Google Shape;1360;p161"/>
          <p:cNvSpPr txBox="1"/>
          <p:nvPr/>
        </p:nvSpPr>
        <p:spPr>
          <a:xfrm>
            <a:off x="774425" y="1363900"/>
            <a:ext cx="4866000" cy="163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accent5"/>
                </a:solidFill>
                <a:latin typeface="Hepta Slab"/>
                <a:ea typeface="Hepta Slab"/>
                <a:cs typeface="Hepta Slab"/>
                <a:sym typeface="Hepta Slab"/>
              </a:rPr>
              <a:t>Let’s come up with questions about our data and answer them.</a:t>
            </a:r>
            <a:endParaRPr sz="1900">
              <a:solidFill>
                <a:schemeClr val="accent5"/>
              </a:solidFill>
              <a:latin typeface="Hepta Slab"/>
              <a:ea typeface="Hepta Slab"/>
              <a:cs typeface="Hepta Slab"/>
              <a:sym typeface="Hepta Slab"/>
            </a:endParaRPr>
          </a:p>
        </p:txBody>
      </p:sp>
      <p:pic>
        <p:nvPicPr>
          <p:cNvPr id="1361" name="Google Shape;1361;p161"/>
          <p:cNvPicPr preferRelativeResize="0"/>
          <p:nvPr/>
        </p:nvPicPr>
        <p:blipFill>
          <a:blip r:embed="rId3">
            <a:alphaModFix/>
          </a:blip>
          <a:stretch>
            <a:fillRect/>
          </a:stretch>
        </p:blipFill>
        <p:spPr>
          <a:xfrm>
            <a:off x="5838825" y="1444825"/>
            <a:ext cx="2619375" cy="1181100"/>
          </a:xfrm>
          <a:prstGeom prst="rect">
            <a:avLst/>
          </a:prstGeom>
          <a:noFill/>
          <a:ln>
            <a:noFill/>
          </a:ln>
        </p:spPr>
      </p:pic>
      <p:sp>
        <p:nvSpPr>
          <p:cNvPr id="1362" name="Google Shape;1362;p161"/>
          <p:cNvSpPr txBox="1"/>
          <p:nvPr/>
        </p:nvSpPr>
        <p:spPr>
          <a:xfrm>
            <a:off x="471100" y="3585575"/>
            <a:ext cx="8276400" cy="1143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questions were interesting to answer? What was interesting about them?</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was the hardest/easiest question your partner asked? Why was it hard/easy to answer?</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2"/>
                                        </p:tgtEl>
                                        <p:attrNameLst>
                                          <p:attrName>style.visibility</p:attrName>
                                        </p:attrNameLst>
                                      </p:cBhvr>
                                      <p:to>
                                        <p:strVal val="visible"/>
                                      </p:to>
                                    </p:set>
                                    <p:animEffect filter="fade" transition="in">
                                      <p:cBhvr>
                                        <p:cTn dur="1000"/>
                                        <p:tgtEl>
                                          <p:spTgt spid="13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66" name="Shape 1366"/>
        <p:cNvGrpSpPr/>
        <p:nvPr/>
      </p:nvGrpSpPr>
      <p:grpSpPr>
        <a:xfrm>
          <a:off x="0" y="0"/>
          <a:ext cx="0" cy="0"/>
          <a:chOff x="0" y="0"/>
          <a:chExt cx="0" cy="0"/>
        </a:xfrm>
      </p:grpSpPr>
      <p:sp>
        <p:nvSpPr>
          <p:cNvPr id="1367" name="Google Shape;1367;p162"/>
          <p:cNvSpPr txBox="1"/>
          <p:nvPr>
            <p:ph type="ctrTitle"/>
          </p:nvPr>
        </p:nvSpPr>
        <p:spPr>
          <a:xfrm>
            <a:off x="1491750" y="485450"/>
            <a:ext cx="6160500" cy="73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Share Data</a:t>
            </a:r>
            <a:endParaRPr b="0" sz="3000">
              <a:solidFill>
                <a:schemeClr val="accent5"/>
              </a:solidFill>
              <a:latin typeface="Hepta Slab"/>
              <a:ea typeface="Hepta Slab"/>
              <a:cs typeface="Hepta Slab"/>
              <a:sym typeface="Hepta Slab"/>
            </a:endParaRPr>
          </a:p>
        </p:txBody>
      </p:sp>
      <p:sp>
        <p:nvSpPr>
          <p:cNvPr id="1368" name="Google Shape;1368;p1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369" name="Google Shape;1369;p162"/>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162"/>
          <p:cNvSpPr txBox="1"/>
          <p:nvPr/>
        </p:nvSpPr>
        <p:spPr>
          <a:xfrm>
            <a:off x="528400" y="1283050"/>
            <a:ext cx="7744200" cy="177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chemeClr val="dk1"/>
                </a:solidFill>
                <a:latin typeface="Hepta Slab"/>
                <a:ea typeface="Hepta Slab"/>
                <a:cs typeface="Hepta Slab"/>
                <a:sym typeface="Hepta Slab"/>
              </a:rPr>
              <a:t>Let’s make posters to share what we learned from our surveys.</a:t>
            </a:r>
            <a:endParaRPr sz="1700">
              <a:solidFill>
                <a:schemeClr val="dk1"/>
              </a:solidFill>
              <a:latin typeface="Hepta Slab"/>
              <a:ea typeface="Hepta Slab"/>
              <a:cs typeface="Hepta Slab"/>
              <a:sym typeface="Hepta Slab"/>
            </a:endParaRPr>
          </a:p>
        </p:txBody>
      </p:sp>
      <p:pic>
        <p:nvPicPr>
          <p:cNvPr id="1371" name="Google Shape;1371;p162"/>
          <p:cNvPicPr preferRelativeResize="0"/>
          <p:nvPr/>
        </p:nvPicPr>
        <p:blipFill>
          <a:blip r:embed="rId3">
            <a:alphaModFix/>
          </a:blip>
          <a:stretch>
            <a:fillRect/>
          </a:stretch>
        </p:blipFill>
        <p:spPr>
          <a:xfrm>
            <a:off x="1632775" y="2061975"/>
            <a:ext cx="1916350" cy="2190125"/>
          </a:xfrm>
          <a:prstGeom prst="rect">
            <a:avLst/>
          </a:prstGeom>
          <a:noFill/>
          <a:ln>
            <a:noFill/>
          </a:ln>
        </p:spPr>
      </p:pic>
      <p:sp>
        <p:nvSpPr>
          <p:cNvPr id="1372" name="Google Shape;1372;p162"/>
          <p:cNvSpPr txBox="1"/>
          <p:nvPr/>
        </p:nvSpPr>
        <p:spPr>
          <a:xfrm>
            <a:off x="4024925" y="2447675"/>
            <a:ext cx="4015800" cy="1391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is one thing you learned from the other pair’s survey?</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does their poster help us see that?</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2"/>
                                        </p:tgtEl>
                                        <p:attrNameLst>
                                          <p:attrName>style.visibility</p:attrName>
                                        </p:attrNameLst>
                                      </p:cBhvr>
                                      <p:to>
                                        <p:strVal val="visible"/>
                                      </p:to>
                                    </p:set>
                                    <p:animEffect filter="fade" transition="in">
                                      <p:cBhvr>
                                        <p:cTn dur="1000"/>
                                        <p:tgtEl>
                                          <p:spTgt spid="13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76" name="Shape 1376"/>
        <p:cNvGrpSpPr/>
        <p:nvPr/>
      </p:nvGrpSpPr>
      <p:grpSpPr>
        <a:xfrm>
          <a:off x="0" y="0"/>
          <a:ext cx="0" cy="0"/>
          <a:chOff x="0" y="0"/>
          <a:chExt cx="0" cy="0"/>
        </a:xfrm>
      </p:grpSpPr>
      <p:sp>
        <p:nvSpPr>
          <p:cNvPr id="1377" name="Google Shape;1377;p163"/>
          <p:cNvSpPr txBox="1"/>
          <p:nvPr>
            <p:ph type="ctrTitle"/>
          </p:nvPr>
        </p:nvSpPr>
        <p:spPr>
          <a:xfrm>
            <a:off x="543250" y="508575"/>
            <a:ext cx="7400100" cy="199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5"/>
                </a:solidFill>
                <a:latin typeface="Hepta Slab"/>
                <a:ea typeface="Hepta Slab"/>
                <a:cs typeface="Hepta Slab"/>
                <a:sym typeface="Hepta Slab"/>
              </a:rPr>
              <a:t>Today we made our own surveys and came up with  mathematical questions we could ask and answer about our data.</a:t>
            </a:r>
            <a:endParaRPr sz="22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2200">
              <a:solidFill>
                <a:schemeClr val="accent5"/>
              </a:solidFill>
              <a:latin typeface="Hepta Slab"/>
              <a:ea typeface="Hepta Slab"/>
              <a:cs typeface="Hepta Slab"/>
              <a:sym typeface="Hepta Slab"/>
            </a:endParaRPr>
          </a:p>
        </p:txBody>
      </p:sp>
      <p:sp>
        <p:nvSpPr>
          <p:cNvPr id="1378" name="Google Shape;1378;p16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379" name="Google Shape;1379;p163"/>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380" name="Google Shape;1380;p16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381" name="Google Shape;1381;p163"/>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382" name="Google Shape;1382;p163"/>
          <p:cNvPicPr preferRelativeResize="0"/>
          <p:nvPr/>
        </p:nvPicPr>
        <p:blipFill rotWithShape="1">
          <a:blip r:embed="rId3">
            <a:alphaModFix/>
          </a:blip>
          <a:srcRect b="0" l="0" r="2095" t="0"/>
          <a:stretch/>
        </p:blipFill>
        <p:spPr>
          <a:xfrm>
            <a:off x="3485925" y="2345075"/>
            <a:ext cx="2469925" cy="22320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