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Amatic SC"/>
      <p:regular r:id="rId15"/>
      <p:bold r:id="rId16"/>
    </p:embeddedFont>
    <p:embeddedFont>
      <p:font typeface="Source Code Pro"/>
      <p:regular r:id="rId17"/>
      <p:bold r:id="rId18"/>
      <p:italic r:id="rId19"/>
      <p:boldItalic r:id="rId20"/>
    </p:embeddedFont>
    <p:embeddedFont>
      <p:font typeface="Rock Salt"/>
      <p:regular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CodePro-boldItalic.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RockSalt-regular.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AmaticSC-regular.fntdata"/><Relationship Id="rId14" Type="http://schemas.openxmlformats.org/officeDocument/2006/relationships/slide" Target="slides/slide9.xml"/><Relationship Id="rId17" Type="http://schemas.openxmlformats.org/officeDocument/2006/relationships/font" Target="fonts/SourceCodePro-regular.fntdata"/><Relationship Id="rId16" Type="http://schemas.openxmlformats.org/officeDocument/2006/relationships/font" Target="fonts/AmaticSC-bold.fntdata"/><Relationship Id="rId5" Type="http://schemas.openxmlformats.org/officeDocument/2006/relationships/notesMaster" Target="notesMasters/notesMaster1.xml"/><Relationship Id="rId19" Type="http://schemas.openxmlformats.org/officeDocument/2006/relationships/font" Target="fonts/SourceCodePro-italic.fntdata"/><Relationship Id="rId6" Type="http://schemas.openxmlformats.org/officeDocument/2006/relationships/slide" Target="slides/slide1.xml"/><Relationship Id="rId18" Type="http://schemas.openxmlformats.org/officeDocument/2006/relationships/font" Target="fonts/SourceCodePro-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purpose of this lesson is for students to consider the advantages and disadvantages of various bar graph scales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8c22103c1a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8c22103c1a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Tell students they will have an opportunity to revise their math community ideas at the end of this lesson, so as they work today they should think about actions that may be missing from the current list..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u="sng"/>
              <a:t>Provide 1 sticky note per student. </a:t>
            </a:r>
            <a:endParaRPr b="1" u="sng"/>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95ec18dabe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95ec18dabe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Groups of 2 Display the image.</a:t>
            </a:r>
            <a:endParaRPr b="1"/>
          </a:p>
          <a:p>
            <a:pPr indent="0" lvl="0" marL="0" rtl="0" algn="l">
              <a:spcBef>
                <a:spcPts val="0"/>
              </a:spcBef>
              <a:spcAft>
                <a:spcPts val="0"/>
              </a:spcAft>
              <a:buNone/>
            </a:pPr>
            <a:r>
              <a:rPr b="1" lang="en"/>
              <a:t> “What do you notice? What do you wonder?” </a:t>
            </a:r>
            <a:endParaRPr b="1"/>
          </a:p>
          <a:p>
            <a:pPr indent="0" lvl="0" marL="0" rtl="0" algn="l">
              <a:spcBef>
                <a:spcPts val="0"/>
              </a:spcBef>
              <a:spcAft>
                <a:spcPts val="0"/>
              </a:spcAft>
              <a:buNone/>
            </a:pPr>
            <a:r>
              <a:rPr b="1" lang="en"/>
              <a:t>1 minute: quiet think time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“Discuss your thinking with your partner.”</a:t>
            </a:r>
            <a:endParaRPr b="1"/>
          </a:p>
          <a:p>
            <a:pPr indent="0" lvl="0" marL="0" rtl="0" algn="l">
              <a:spcBef>
                <a:spcPts val="0"/>
              </a:spcBef>
              <a:spcAft>
                <a:spcPts val="0"/>
              </a:spcAft>
              <a:buNone/>
            </a:pPr>
            <a:r>
              <a:rPr b="1" lang="en"/>
              <a:t> 1 minute: partner discussion </a:t>
            </a:r>
            <a:endParaRPr b="1"/>
          </a:p>
          <a:p>
            <a:pPr indent="0" lvl="0" marL="0" rtl="0" algn="l">
              <a:spcBef>
                <a:spcPts val="0"/>
              </a:spcBef>
              <a:spcAft>
                <a:spcPts val="0"/>
              </a:spcAft>
              <a:buNone/>
            </a:pPr>
            <a:r>
              <a:rPr b="1" lang="en"/>
              <a:t>Share and record responses. </a:t>
            </a:r>
            <a:endParaRPr b="1"/>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8c22103c1a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8c22103c1a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8c22103c1a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8c22103c1a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Groups of 2 Display the image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“Now answer the questions about organizing and representing the pattern blocks in a bar graph with your partner. Be prepared to justify your choice of scale.” 12 minutes: partner work Monitor for students who used each of the scales to create their bar graph.</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8c22103c1a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8c22103c1a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Advancing Student Thinking </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If many students are using a scale of 2, discuss the efficiency of different scales in the activity synthesis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8ec841c6e3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8ec841c6e3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5–7 minutes: independent work time “Share your graphs with your smallgroup. Discuss the scales you chose to use.” 2–3 minutes: small-group discussion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8ec841c8b4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8ec841c8b4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Advancing Student Thinking</a:t>
            </a:r>
            <a:r>
              <a:rPr lang="en"/>
              <a:t> </a:t>
            </a:r>
            <a:endParaRPr/>
          </a:p>
          <a:p>
            <a:pPr indent="0" lvl="0" marL="0" rtl="0" algn="l">
              <a:spcBef>
                <a:spcPts val="0"/>
              </a:spcBef>
              <a:spcAft>
                <a:spcPts val="0"/>
              </a:spcAft>
              <a:buNone/>
            </a:pPr>
            <a:r>
              <a:rPr lang="en"/>
              <a:t>If students cannot decide on or create a scale, provide them with grids that show different scales and have them choose one to use to create their graph.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8ec841c6e3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8ec841c6e3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1600"/>
              </a:spcBef>
              <a:spcAft>
                <a:spcPts val="0"/>
              </a:spcAft>
              <a:buClr>
                <a:schemeClr val="accent1"/>
              </a:buClr>
              <a:buSzPts val="1400"/>
              <a:buChar char="○"/>
              <a:defRPr>
                <a:solidFill>
                  <a:schemeClr val="accent1"/>
                </a:solidFill>
                <a:highlight>
                  <a:schemeClr val="lt1"/>
                </a:highlight>
              </a:defRPr>
            </a:lvl2pPr>
            <a:lvl3pPr indent="-317500" lvl="2" marL="1371600">
              <a:spcBef>
                <a:spcPts val="1600"/>
              </a:spcBef>
              <a:spcAft>
                <a:spcPts val="0"/>
              </a:spcAft>
              <a:buClr>
                <a:schemeClr val="accent1"/>
              </a:buClr>
              <a:buSzPts val="1400"/>
              <a:buChar char="■"/>
              <a:defRPr>
                <a:solidFill>
                  <a:schemeClr val="accent1"/>
                </a:solidFill>
                <a:highlight>
                  <a:schemeClr val="lt1"/>
                </a:highlight>
              </a:defRPr>
            </a:lvl3pPr>
            <a:lvl4pPr indent="-317500" lvl="3" marL="1828800">
              <a:spcBef>
                <a:spcPts val="1600"/>
              </a:spcBef>
              <a:spcAft>
                <a:spcPts val="0"/>
              </a:spcAft>
              <a:buClr>
                <a:schemeClr val="accent1"/>
              </a:buClr>
              <a:buSzPts val="1400"/>
              <a:buChar char="●"/>
              <a:defRPr>
                <a:solidFill>
                  <a:schemeClr val="accent1"/>
                </a:solidFill>
                <a:highlight>
                  <a:schemeClr val="lt1"/>
                </a:highlight>
              </a:defRPr>
            </a:lvl4pPr>
            <a:lvl5pPr indent="-317500" lvl="4" marL="2286000">
              <a:spcBef>
                <a:spcPts val="1600"/>
              </a:spcBef>
              <a:spcAft>
                <a:spcPts val="0"/>
              </a:spcAft>
              <a:buClr>
                <a:schemeClr val="accent1"/>
              </a:buClr>
              <a:buSzPts val="1400"/>
              <a:buChar char="○"/>
              <a:defRPr>
                <a:solidFill>
                  <a:schemeClr val="accent1"/>
                </a:solidFill>
                <a:highlight>
                  <a:schemeClr val="lt1"/>
                </a:highlight>
              </a:defRPr>
            </a:lvl5pPr>
            <a:lvl6pPr indent="-317500" lvl="5" marL="2743200">
              <a:spcBef>
                <a:spcPts val="1600"/>
              </a:spcBef>
              <a:spcAft>
                <a:spcPts val="0"/>
              </a:spcAft>
              <a:buClr>
                <a:schemeClr val="accent1"/>
              </a:buClr>
              <a:buSzPts val="1400"/>
              <a:buChar char="■"/>
              <a:defRPr>
                <a:solidFill>
                  <a:schemeClr val="accent1"/>
                </a:solidFill>
                <a:highlight>
                  <a:schemeClr val="lt1"/>
                </a:highlight>
              </a:defRPr>
            </a:lvl6pPr>
            <a:lvl7pPr indent="-317500" lvl="6" marL="3200400">
              <a:spcBef>
                <a:spcPts val="1600"/>
              </a:spcBef>
              <a:spcAft>
                <a:spcPts val="0"/>
              </a:spcAft>
              <a:buClr>
                <a:schemeClr val="accent1"/>
              </a:buClr>
              <a:buSzPts val="1400"/>
              <a:buChar char="●"/>
              <a:defRPr>
                <a:solidFill>
                  <a:schemeClr val="accent1"/>
                </a:solidFill>
                <a:highlight>
                  <a:schemeClr val="lt1"/>
                </a:highlight>
              </a:defRPr>
            </a:lvl7pPr>
            <a:lvl8pPr indent="-317500" lvl="7" marL="3657600">
              <a:spcBef>
                <a:spcPts val="1600"/>
              </a:spcBef>
              <a:spcAft>
                <a:spcPts val="0"/>
              </a:spcAft>
              <a:buClr>
                <a:schemeClr val="accent1"/>
              </a:buClr>
              <a:buSzPts val="1400"/>
              <a:buChar char="○"/>
              <a:defRPr>
                <a:solidFill>
                  <a:schemeClr val="accent1"/>
                </a:solidFill>
                <a:highlight>
                  <a:schemeClr val="lt1"/>
                </a:highlight>
              </a:defRPr>
            </a:lvl8pPr>
            <a:lvl9pPr indent="-317500" lvl="8" marL="4114800">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7.png"/><Relationship Id="rId5" Type="http://schemas.openxmlformats.org/officeDocument/2006/relationships/image" Target="../media/image2.png"/><Relationship Id="rId6"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hyperlink" Target="http://www.youtube.com/watch?v=W9kVd-OKMzs" TargetMode="External"/><Relationship Id="rId5"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rPr lang="en"/>
              <a:t>Choose a Scale</a:t>
            </a:r>
            <a:endParaRPr/>
          </a:p>
        </p:txBody>
      </p:sp>
      <p:sp>
        <p:nvSpPr>
          <p:cNvPr id="57" name="Google Shape;57;p13"/>
          <p:cNvSpPr txBox="1"/>
          <p:nvPr>
            <p:ph idx="1" type="subTitle"/>
          </p:nvPr>
        </p:nvSpPr>
        <p:spPr>
          <a:xfrm>
            <a:off x="311700" y="3453375"/>
            <a:ext cx="8520600" cy="132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Materials needed: pencil</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Let’s...</a:t>
            </a:r>
            <a:endParaRPr sz="4800"/>
          </a:p>
        </p:txBody>
      </p:sp>
      <p:sp>
        <p:nvSpPr>
          <p:cNvPr id="63" name="Google Shape;63;p14"/>
          <p:cNvSpPr txBox="1"/>
          <p:nvPr>
            <p:ph idx="1" type="body"/>
          </p:nvPr>
        </p:nvSpPr>
        <p:spPr>
          <a:xfrm>
            <a:off x="311700" y="1228675"/>
            <a:ext cx="8520600" cy="3340200"/>
          </a:xfrm>
          <a:prstGeom prst="rect">
            <a:avLst/>
          </a:prstGeom>
          <a:solidFill>
            <a:schemeClr val="lt1"/>
          </a:solidFill>
        </p:spPr>
        <p:txBody>
          <a:bodyPr anchorCtr="0" anchor="t" bIns="91425" lIns="91425" spcFirstLastPara="1" rIns="91425" wrap="square" tIns="91425">
            <a:noAutofit/>
          </a:bodyPr>
          <a:lstStyle/>
          <a:p>
            <a:pPr indent="0" lvl="0" marL="0" rtl="0" algn="ctr">
              <a:spcBef>
                <a:spcPts val="0"/>
              </a:spcBef>
              <a:spcAft>
                <a:spcPts val="1600"/>
              </a:spcAft>
              <a:buNone/>
            </a:pPr>
            <a:r>
              <a:rPr lang="en" sz="5000">
                <a:latin typeface="Rock Salt"/>
                <a:ea typeface="Rock Salt"/>
                <a:cs typeface="Rock Salt"/>
                <a:sym typeface="Rock Salt"/>
              </a:rPr>
              <a:t> choose a scale for our bar graph</a:t>
            </a:r>
            <a:endParaRPr sz="5000">
              <a:latin typeface="Rock Salt"/>
              <a:ea typeface="Rock Salt"/>
              <a:cs typeface="Rock Salt"/>
              <a:sym typeface="Rock Sal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3"/>
                                        </p:tgtEl>
                                        <p:attrNameLst>
                                          <p:attrName>style.visibility</p:attrName>
                                        </p:attrNameLst>
                                      </p:cBhvr>
                                      <p:to>
                                        <p:strVal val="visible"/>
                                      </p:to>
                                    </p:set>
                                    <p:animEffect filter="fade" transition="in">
                                      <p:cBhvr>
                                        <p:cTn dur="1000"/>
                                        <p:tgtEl>
                                          <p:spTgt spid="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Warm Up: </a:t>
            </a:r>
            <a:r>
              <a:rPr lang="en"/>
              <a:t>Notice and Wonder</a:t>
            </a:r>
            <a:endParaRPr/>
          </a:p>
        </p:txBody>
      </p:sp>
      <p:sp>
        <p:nvSpPr>
          <p:cNvPr id="69" name="Google Shape;69;p15"/>
          <p:cNvSpPr txBox="1"/>
          <p:nvPr/>
        </p:nvSpPr>
        <p:spPr>
          <a:xfrm>
            <a:off x="407200" y="1502975"/>
            <a:ext cx="8425200" cy="134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Source Code Pro"/>
                <a:ea typeface="Source Code Pro"/>
                <a:cs typeface="Source Code Pro"/>
                <a:sym typeface="Source Code Pro"/>
              </a:rPr>
              <a:t>What do you notice?     What do you wonder?</a:t>
            </a:r>
            <a:endParaRPr sz="2400">
              <a:latin typeface="Source Code Pro"/>
              <a:ea typeface="Source Code Pro"/>
              <a:cs typeface="Source Code Pro"/>
              <a:sym typeface="Source Code Pro"/>
            </a:endParaRPr>
          </a:p>
        </p:txBody>
      </p:sp>
      <p:pic>
        <p:nvPicPr>
          <p:cNvPr descr="&lt;math xmlns=&quot;http://www.w3.org/1998/Math/MathML&quot; display=&quot;block&quot; data-is-equatio=&quot;1&quot; data-latex=&quot;50+10&quot;&gt;&lt;mn&gt;50&lt;/mn&gt;&lt;mo&gt;+&lt;/mo&gt;&lt;mn&gt;10&lt;/mn&gt;&lt;/math&gt;" id="70" name="Google Shape;70;p15" title="50 plus 10"/>
          <p:cNvPicPr preferRelativeResize="0"/>
          <p:nvPr/>
        </p:nvPicPr>
        <p:blipFill>
          <a:blip r:embed="rId3">
            <a:alphaModFix/>
          </a:blip>
          <a:stretch>
            <a:fillRect/>
          </a:stretch>
        </p:blipFill>
        <p:spPr>
          <a:xfrm>
            <a:off x="152400" y="4967725"/>
            <a:ext cx="96423" cy="23375"/>
          </a:xfrm>
          <a:prstGeom prst="rect">
            <a:avLst/>
          </a:prstGeom>
          <a:noFill/>
          <a:ln>
            <a:noFill/>
          </a:ln>
        </p:spPr>
      </p:pic>
      <p:pic>
        <p:nvPicPr>
          <p:cNvPr descr="&lt;math xmlns=&quot;http://www.w3.org/1998/Math/MathML&quot; display=&quot;block&quot; data-is-equatio=&quot;1&quot; data-latex=&quot;50+12&quot;&gt;&lt;mn&gt;50&lt;/mn&gt;&lt;mo&gt;+&lt;/mo&gt;&lt;mn&gt;12&lt;/mn&gt;&lt;/math&gt;" id="71" name="Google Shape;71;p15" title="50 plus 12"/>
          <p:cNvPicPr preferRelativeResize="0"/>
          <p:nvPr/>
        </p:nvPicPr>
        <p:blipFill>
          <a:blip r:embed="rId4">
            <a:alphaModFix/>
          </a:blip>
          <a:stretch>
            <a:fillRect/>
          </a:stretch>
        </p:blipFill>
        <p:spPr>
          <a:xfrm>
            <a:off x="401223" y="4967725"/>
            <a:ext cx="96423" cy="23375"/>
          </a:xfrm>
          <a:prstGeom prst="rect">
            <a:avLst/>
          </a:prstGeom>
          <a:noFill/>
          <a:ln>
            <a:noFill/>
          </a:ln>
        </p:spPr>
      </p:pic>
      <p:pic>
        <p:nvPicPr>
          <p:cNvPr descr="&lt;math xmlns=&quot;http://www.w3.org/1998/Math/MathML&quot; display=&quot;block&quot; data-is-equatio=&quot;1&quot; data-latex=&quot;65+13&quot;&gt;&lt;mn&gt;65&lt;/mn&gt;&lt;mo&gt;+&lt;/mo&gt;&lt;mn&gt;13&lt;/mn&gt;&lt;/math&gt;" id="72" name="Google Shape;72;p15" title="65 plus 13"/>
          <p:cNvPicPr preferRelativeResize="0"/>
          <p:nvPr/>
        </p:nvPicPr>
        <p:blipFill>
          <a:blip r:embed="rId5">
            <a:alphaModFix/>
          </a:blip>
          <a:stretch>
            <a:fillRect/>
          </a:stretch>
        </p:blipFill>
        <p:spPr>
          <a:xfrm rot="10800000">
            <a:off x="103853" y="140450"/>
            <a:ext cx="48547" cy="11950"/>
          </a:xfrm>
          <a:prstGeom prst="rect">
            <a:avLst/>
          </a:prstGeom>
          <a:noFill/>
          <a:ln>
            <a:noFill/>
          </a:ln>
        </p:spPr>
      </p:pic>
      <p:pic>
        <p:nvPicPr>
          <p:cNvPr descr="&lt;math xmlns=&quot;http://www.w3.org/1998/Math/MathML&quot; display=&quot;block&quot; data-is-equatio=&quot;1&quot; data-latex=&quot;50+12&quot;&gt;&lt;mn&gt;50&lt;/mn&gt;&lt;mo&gt;+&lt;/mo&gt;&lt;mn&gt;12&lt;/mn&gt;&lt;/math&gt;" id="73" name="Google Shape;73;p15" title="50 plus 12"/>
          <p:cNvPicPr preferRelativeResize="0"/>
          <p:nvPr/>
        </p:nvPicPr>
        <p:blipFill>
          <a:blip r:embed="rId4">
            <a:alphaModFix/>
          </a:blip>
          <a:stretch>
            <a:fillRect/>
          </a:stretch>
        </p:blipFill>
        <p:spPr>
          <a:xfrm rot="10800000">
            <a:off x="255506" y="140450"/>
            <a:ext cx="49294" cy="11950"/>
          </a:xfrm>
          <a:prstGeom prst="rect">
            <a:avLst/>
          </a:prstGeom>
          <a:noFill/>
          <a:ln>
            <a:noFill/>
          </a:ln>
        </p:spPr>
      </p:pic>
      <p:pic>
        <p:nvPicPr>
          <p:cNvPr descr="&lt;math xmlns=&quot;http://www.w3.org/1998/Math/MathML&quot; display=&quot;block&quot; data-is-equatio=&quot;1&quot; data-latex=&quot;50+12&quot;&gt;&lt;mn&gt;50&lt;/mn&gt;&lt;mo&gt;+&lt;/mo&gt;&lt;mn&gt;12&lt;/mn&gt;&lt;/math&gt;" id="74" name="Google Shape;74;p15" title="50 plus 12"/>
          <p:cNvPicPr preferRelativeResize="0"/>
          <p:nvPr/>
        </p:nvPicPr>
        <p:blipFill>
          <a:blip r:embed="rId4">
            <a:alphaModFix/>
          </a:blip>
          <a:stretch>
            <a:fillRect/>
          </a:stretch>
        </p:blipFill>
        <p:spPr>
          <a:xfrm>
            <a:off x="650046" y="4974450"/>
            <a:ext cx="68682" cy="16650"/>
          </a:xfrm>
          <a:prstGeom prst="rect">
            <a:avLst/>
          </a:prstGeom>
          <a:noFill/>
          <a:ln>
            <a:noFill/>
          </a:ln>
        </p:spPr>
      </p:pic>
      <p:pic>
        <p:nvPicPr>
          <p:cNvPr id="75" name="Google Shape;75;p15"/>
          <p:cNvPicPr preferRelativeResize="0"/>
          <p:nvPr/>
        </p:nvPicPr>
        <p:blipFill rotWithShape="1">
          <a:blip r:embed="rId6">
            <a:alphaModFix/>
          </a:blip>
          <a:srcRect b="65131" l="0" r="0" t="0"/>
          <a:stretch/>
        </p:blipFill>
        <p:spPr>
          <a:xfrm>
            <a:off x="574375" y="2366900"/>
            <a:ext cx="2242600" cy="1793450"/>
          </a:xfrm>
          <a:prstGeom prst="rect">
            <a:avLst/>
          </a:prstGeom>
          <a:noFill/>
          <a:ln>
            <a:noFill/>
          </a:ln>
        </p:spPr>
      </p:pic>
      <p:pic>
        <p:nvPicPr>
          <p:cNvPr id="76" name="Google Shape;76;p15"/>
          <p:cNvPicPr preferRelativeResize="0"/>
          <p:nvPr/>
        </p:nvPicPr>
        <p:blipFill rotWithShape="1">
          <a:blip r:embed="rId6">
            <a:alphaModFix/>
          </a:blip>
          <a:srcRect b="33227" l="0" r="0" t="33549"/>
          <a:stretch/>
        </p:blipFill>
        <p:spPr>
          <a:xfrm>
            <a:off x="3450700" y="2409188"/>
            <a:ext cx="2242600" cy="1708874"/>
          </a:xfrm>
          <a:prstGeom prst="rect">
            <a:avLst/>
          </a:prstGeom>
          <a:noFill/>
          <a:ln>
            <a:noFill/>
          </a:ln>
        </p:spPr>
      </p:pic>
      <p:pic>
        <p:nvPicPr>
          <p:cNvPr id="77" name="Google Shape;77;p15"/>
          <p:cNvPicPr preferRelativeResize="0"/>
          <p:nvPr/>
        </p:nvPicPr>
        <p:blipFill rotWithShape="1">
          <a:blip r:embed="rId6">
            <a:alphaModFix/>
          </a:blip>
          <a:srcRect b="0" l="0" r="0" t="66776"/>
          <a:stretch/>
        </p:blipFill>
        <p:spPr>
          <a:xfrm>
            <a:off x="6327025" y="2409200"/>
            <a:ext cx="2242600" cy="17088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311700" y="292850"/>
            <a:ext cx="8520600" cy="801000"/>
          </a:xfrm>
          <a:prstGeom prst="rect">
            <a:avLst/>
          </a:prstGeom>
          <a:solidFill>
            <a:schemeClr val="accent4"/>
          </a:solidFill>
        </p:spPr>
        <p:txBody>
          <a:bodyPr anchorCtr="0" anchor="t" bIns="91425" lIns="91425" spcFirstLastPara="1" rIns="91425" wrap="square" tIns="91425">
            <a:noAutofit/>
          </a:bodyPr>
          <a:lstStyle/>
          <a:p>
            <a:pPr indent="0" lvl="0" marL="0" rtl="0" algn="l">
              <a:spcBef>
                <a:spcPts val="0"/>
              </a:spcBef>
              <a:spcAft>
                <a:spcPts val="0"/>
              </a:spcAft>
              <a:buNone/>
            </a:pPr>
            <a:r>
              <a:rPr lang="en"/>
              <a:t>Warm-Up Synthesis</a:t>
            </a:r>
            <a:endParaRPr/>
          </a:p>
        </p:txBody>
      </p:sp>
      <p:sp>
        <p:nvSpPr>
          <p:cNvPr id="83" name="Google Shape;83;p16"/>
          <p:cNvSpPr txBox="1"/>
          <p:nvPr>
            <p:ph idx="1" type="body"/>
          </p:nvPr>
        </p:nvSpPr>
        <p:spPr>
          <a:xfrm>
            <a:off x="264675" y="1181650"/>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42900" lvl="0" marL="457200" rtl="0" algn="l">
              <a:spcBef>
                <a:spcPts val="1600"/>
              </a:spcBef>
              <a:spcAft>
                <a:spcPts val="0"/>
              </a:spcAft>
              <a:buSzPts val="1800"/>
              <a:buChar char="★"/>
            </a:pPr>
            <a:r>
              <a:rPr lang="en"/>
              <a:t>What is the difference between these three graphs?</a:t>
            </a:r>
            <a:endParaRPr/>
          </a:p>
        </p:txBody>
      </p:sp>
      <p:pic>
        <p:nvPicPr>
          <p:cNvPr id="84" name="Google Shape;84;p16"/>
          <p:cNvPicPr preferRelativeResize="0"/>
          <p:nvPr/>
        </p:nvPicPr>
        <p:blipFill rotWithShape="1">
          <a:blip r:embed="rId3">
            <a:alphaModFix/>
          </a:blip>
          <a:srcRect b="65131" l="0" r="0" t="0"/>
          <a:stretch/>
        </p:blipFill>
        <p:spPr>
          <a:xfrm>
            <a:off x="574375" y="2366900"/>
            <a:ext cx="2242600" cy="1793450"/>
          </a:xfrm>
          <a:prstGeom prst="rect">
            <a:avLst/>
          </a:prstGeom>
          <a:noFill/>
          <a:ln>
            <a:noFill/>
          </a:ln>
        </p:spPr>
      </p:pic>
      <p:pic>
        <p:nvPicPr>
          <p:cNvPr id="85" name="Google Shape;85;p16"/>
          <p:cNvPicPr preferRelativeResize="0"/>
          <p:nvPr/>
        </p:nvPicPr>
        <p:blipFill rotWithShape="1">
          <a:blip r:embed="rId3">
            <a:alphaModFix/>
          </a:blip>
          <a:srcRect b="33227" l="0" r="0" t="33549"/>
          <a:stretch/>
        </p:blipFill>
        <p:spPr>
          <a:xfrm>
            <a:off x="3450700" y="2409188"/>
            <a:ext cx="2242600" cy="1708874"/>
          </a:xfrm>
          <a:prstGeom prst="rect">
            <a:avLst/>
          </a:prstGeom>
          <a:noFill/>
          <a:ln>
            <a:noFill/>
          </a:ln>
        </p:spPr>
      </p:pic>
      <p:pic>
        <p:nvPicPr>
          <p:cNvPr id="86" name="Google Shape;86;p16"/>
          <p:cNvPicPr preferRelativeResize="0"/>
          <p:nvPr/>
        </p:nvPicPr>
        <p:blipFill rotWithShape="1">
          <a:blip r:embed="rId3">
            <a:alphaModFix/>
          </a:blip>
          <a:srcRect b="0" l="0" r="0" t="66776"/>
          <a:stretch/>
        </p:blipFill>
        <p:spPr>
          <a:xfrm>
            <a:off x="6327025" y="2409200"/>
            <a:ext cx="2242600" cy="17088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7"/>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1: </a:t>
            </a:r>
            <a:r>
              <a:rPr lang="en"/>
              <a:t>Represent Pattern Blocks</a:t>
            </a:r>
            <a:endParaRPr/>
          </a:p>
        </p:txBody>
      </p:sp>
      <p:sp>
        <p:nvSpPr>
          <p:cNvPr id="92" name="Google Shape;92;p17"/>
          <p:cNvSpPr txBox="1"/>
          <p:nvPr/>
        </p:nvSpPr>
        <p:spPr>
          <a:xfrm>
            <a:off x="232825" y="1421178"/>
            <a:ext cx="4594800" cy="270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Source Code Pro"/>
                <a:ea typeface="Source Code Pro"/>
                <a:cs typeface="Source Code Pro"/>
                <a:sym typeface="Source Code Pro"/>
              </a:rPr>
              <a:t>So far, we have made scaled graphs to represent survey data. </a:t>
            </a:r>
            <a:endParaRPr sz="1700">
              <a:latin typeface="Source Code Pro"/>
              <a:ea typeface="Source Code Pro"/>
              <a:cs typeface="Source Code Pro"/>
              <a:sym typeface="Source Code Pro"/>
            </a:endParaRPr>
          </a:p>
          <a:p>
            <a:pPr indent="0" lvl="0" marL="0" rtl="0" algn="l">
              <a:spcBef>
                <a:spcPts val="0"/>
              </a:spcBef>
              <a:spcAft>
                <a:spcPts val="0"/>
              </a:spcAft>
              <a:buNone/>
            </a:pPr>
            <a:r>
              <a:t/>
            </a:r>
            <a:endParaRPr sz="1700">
              <a:latin typeface="Source Code Pro"/>
              <a:ea typeface="Source Code Pro"/>
              <a:cs typeface="Source Code Pro"/>
              <a:sym typeface="Source Code Pro"/>
            </a:endParaRPr>
          </a:p>
          <a:p>
            <a:pPr indent="-336550" lvl="0" marL="457200" rtl="0" algn="l">
              <a:spcBef>
                <a:spcPts val="0"/>
              </a:spcBef>
              <a:spcAft>
                <a:spcPts val="0"/>
              </a:spcAft>
              <a:buSzPts val="1700"/>
              <a:buFont typeface="Source Code Pro"/>
              <a:buChar char="●"/>
            </a:pPr>
            <a:r>
              <a:rPr lang="en" sz="1700">
                <a:latin typeface="Source Code Pro"/>
                <a:ea typeface="Source Code Pro"/>
                <a:cs typeface="Source Code Pro"/>
                <a:sym typeface="Source Code Pro"/>
              </a:rPr>
              <a:t>We can also make graphs to represent other things. </a:t>
            </a:r>
            <a:endParaRPr sz="1700">
              <a:latin typeface="Source Code Pro"/>
              <a:ea typeface="Source Code Pro"/>
              <a:cs typeface="Source Code Pro"/>
              <a:sym typeface="Source Code Pro"/>
            </a:endParaRPr>
          </a:p>
          <a:p>
            <a:pPr indent="0" lvl="0" marL="457200" rtl="0" algn="l">
              <a:spcBef>
                <a:spcPts val="0"/>
              </a:spcBef>
              <a:spcAft>
                <a:spcPts val="0"/>
              </a:spcAft>
              <a:buNone/>
            </a:pPr>
            <a:r>
              <a:t/>
            </a:r>
            <a:endParaRPr sz="1700">
              <a:latin typeface="Source Code Pro"/>
              <a:ea typeface="Source Code Pro"/>
              <a:cs typeface="Source Code Pro"/>
              <a:sym typeface="Source Code Pro"/>
            </a:endParaRPr>
          </a:p>
          <a:p>
            <a:pPr indent="-336550" lvl="0" marL="457200" rtl="0" algn="l">
              <a:spcBef>
                <a:spcPts val="0"/>
              </a:spcBef>
              <a:spcAft>
                <a:spcPts val="0"/>
              </a:spcAft>
              <a:buSzPts val="1700"/>
              <a:buFont typeface="Source Code Pro"/>
              <a:buChar char="●"/>
            </a:pPr>
            <a:r>
              <a:rPr lang="en" sz="1700">
                <a:latin typeface="Source Code Pro"/>
                <a:ea typeface="Source Code Pro"/>
                <a:cs typeface="Source Code Pro"/>
                <a:sym typeface="Source Code Pro"/>
              </a:rPr>
              <a:t>Take a minute to consider these pattern blocks and think about how you could represent them in a scaled graph.</a:t>
            </a:r>
            <a:endParaRPr sz="1700">
              <a:latin typeface="Source Code Pro"/>
              <a:ea typeface="Source Code Pro"/>
              <a:cs typeface="Source Code Pro"/>
              <a:sym typeface="Source Code Pro"/>
            </a:endParaRPr>
          </a:p>
        </p:txBody>
      </p:sp>
      <p:pic>
        <p:nvPicPr>
          <p:cNvPr id="93" name="Google Shape;93;p17"/>
          <p:cNvPicPr preferRelativeResize="0"/>
          <p:nvPr/>
        </p:nvPicPr>
        <p:blipFill>
          <a:blip r:embed="rId3">
            <a:alphaModFix/>
          </a:blip>
          <a:stretch>
            <a:fillRect/>
          </a:stretch>
        </p:blipFill>
        <p:spPr>
          <a:xfrm>
            <a:off x="5255400" y="1288875"/>
            <a:ext cx="3238500" cy="2971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gtEl>
                                        <p:attrNameLst>
                                          <p:attrName>style.visibility</p:attrName>
                                        </p:attrNameLst>
                                      </p:cBhvr>
                                      <p:to>
                                        <p:strVal val="visible"/>
                                      </p:to>
                                    </p:set>
                                    <p:animEffect filter="fade" transition="in">
                                      <p:cBhvr>
                                        <p:cTn dur="1000"/>
                                        <p:tgtEl>
                                          <p:spTgt spid="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8"/>
          <p:cNvSpPr txBox="1"/>
          <p:nvPr>
            <p:ph type="title"/>
          </p:nvPr>
        </p:nvSpPr>
        <p:spPr>
          <a:xfrm>
            <a:off x="304800" y="309350"/>
            <a:ext cx="8537700" cy="748200"/>
          </a:xfrm>
          <a:prstGeom prst="rect">
            <a:avLst/>
          </a:prstGeom>
          <a:solidFill>
            <a:schemeClr val="accent4"/>
          </a:solidFill>
        </p:spPr>
        <p:txBody>
          <a:bodyPr anchorCtr="0" anchor="t" bIns="91425" lIns="91425" spcFirstLastPara="1" rIns="91425" wrap="square" tIns="91425">
            <a:noAutofit/>
          </a:bodyPr>
          <a:lstStyle/>
          <a:p>
            <a:pPr indent="0" lvl="0" marL="0" rtl="0" algn="ctr">
              <a:spcBef>
                <a:spcPts val="0"/>
              </a:spcBef>
              <a:spcAft>
                <a:spcPts val="0"/>
              </a:spcAft>
              <a:buNone/>
            </a:pPr>
            <a:r>
              <a:rPr lang="en"/>
              <a:t>Activity Synthesis</a:t>
            </a:r>
            <a:endParaRPr/>
          </a:p>
        </p:txBody>
      </p:sp>
      <p:sp>
        <p:nvSpPr>
          <p:cNvPr id="99" name="Google Shape;99;p18"/>
          <p:cNvSpPr txBox="1"/>
          <p:nvPr/>
        </p:nvSpPr>
        <p:spPr>
          <a:xfrm>
            <a:off x="392200" y="1187825"/>
            <a:ext cx="8236200" cy="11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Source Code Pro"/>
              <a:ea typeface="Source Code Pro"/>
              <a:cs typeface="Source Code Pro"/>
              <a:sym typeface="Source Code Pro"/>
            </a:endParaRPr>
          </a:p>
        </p:txBody>
      </p:sp>
      <p:sp>
        <p:nvSpPr>
          <p:cNvPr id="100" name="Google Shape;100;p18"/>
          <p:cNvSpPr txBox="1"/>
          <p:nvPr/>
        </p:nvSpPr>
        <p:spPr>
          <a:xfrm>
            <a:off x="3929050" y="2078850"/>
            <a:ext cx="4773300" cy="9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latin typeface="Source Code Pro"/>
                <a:ea typeface="Source Code Pro"/>
                <a:cs typeface="Source Code Pro"/>
                <a:sym typeface="Source Code Pro"/>
              </a:rPr>
              <a:t>What scale did you use for your bar graph? </a:t>
            </a:r>
            <a:endParaRPr sz="2300">
              <a:latin typeface="Source Code Pro"/>
              <a:ea typeface="Source Code Pro"/>
              <a:cs typeface="Source Code Pro"/>
              <a:sym typeface="Source Code Pro"/>
            </a:endParaRPr>
          </a:p>
          <a:p>
            <a:pPr indent="0" lvl="0" marL="0" rtl="0" algn="l">
              <a:spcBef>
                <a:spcPts val="0"/>
              </a:spcBef>
              <a:spcAft>
                <a:spcPts val="0"/>
              </a:spcAft>
              <a:buNone/>
            </a:pPr>
            <a:r>
              <a:t/>
            </a:r>
            <a:endParaRPr sz="2300">
              <a:latin typeface="Source Code Pro"/>
              <a:ea typeface="Source Code Pro"/>
              <a:cs typeface="Source Code Pro"/>
              <a:sym typeface="Source Code Pro"/>
            </a:endParaRPr>
          </a:p>
          <a:p>
            <a:pPr indent="0" lvl="0" marL="0" rtl="0" algn="l">
              <a:spcBef>
                <a:spcPts val="0"/>
              </a:spcBef>
              <a:spcAft>
                <a:spcPts val="0"/>
              </a:spcAft>
              <a:buNone/>
            </a:pPr>
            <a:r>
              <a:rPr lang="en" sz="2300">
                <a:latin typeface="Source Code Pro"/>
                <a:ea typeface="Source Code Pro"/>
                <a:cs typeface="Source Code Pro"/>
                <a:sym typeface="Source Code Pro"/>
              </a:rPr>
              <a:t>Why did you choose that scale?</a:t>
            </a:r>
            <a:endParaRPr sz="2300">
              <a:latin typeface="Source Code Pro"/>
              <a:ea typeface="Source Code Pro"/>
              <a:cs typeface="Source Code Pro"/>
              <a:sym typeface="Source Code Pro"/>
            </a:endParaRPr>
          </a:p>
          <a:p>
            <a:pPr indent="0" lvl="0" marL="0" rtl="0" algn="l">
              <a:spcBef>
                <a:spcPts val="0"/>
              </a:spcBef>
              <a:spcAft>
                <a:spcPts val="0"/>
              </a:spcAft>
              <a:buNone/>
            </a:pPr>
            <a:r>
              <a:t/>
            </a:r>
            <a:endParaRPr sz="2300">
              <a:latin typeface="Source Code Pro"/>
              <a:ea typeface="Source Code Pro"/>
              <a:cs typeface="Source Code Pro"/>
              <a:sym typeface="Source Code Pro"/>
            </a:endParaRPr>
          </a:p>
          <a:p>
            <a:pPr indent="0" lvl="0" marL="0" rtl="0" algn="l">
              <a:spcBef>
                <a:spcPts val="0"/>
              </a:spcBef>
              <a:spcAft>
                <a:spcPts val="0"/>
              </a:spcAft>
              <a:buNone/>
            </a:pPr>
            <a:r>
              <a:t/>
            </a:r>
            <a:endParaRPr sz="2300">
              <a:latin typeface="Source Code Pro"/>
              <a:ea typeface="Source Code Pro"/>
              <a:cs typeface="Source Code Pro"/>
              <a:sym typeface="Source Code Pro"/>
            </a:endParaRPr>
          </a:p>
          <a:p>
            <a:pPr indent="0" lvl="0" marL="0" rtl="0" algn="l">
              <a:spcBef>
                <a:spcPts val="0"/>
              </a:spcBef>
              <a:spcAft>
                <a:spcPts val="0"/>
              </a:spcAft>
              <a:buNone/>
            </a:pPr>
            <a:r>
              <a:t/>
            </a:r>
            <a:endParaRPr sz="2300">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rPr lang="en">
                <a:latin typeface="Source Code Pro"/>
                <a:ea typeface="Source Code Pro"/>
                <a:cs typeface="Source Code Pro"/>
                <a:sym typeface="Source Code Pro"/>
              </a:rPr>
              <a:t>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id="101" name="Google Shape;101;p18"/>
          <p:cNvPicPr preferRelativeResize="0"/>
          <p:nvPr/>
        </p:nvPicPr>
        <p:blipFill>
          <a:blip r:embed="rId3">
            <a:alphaModFix/>
          </a:blip>
          <a:stretch>
            <a:fillRect/>
          </a:stretch>
        </p:blipFill>
        <p:spPr>
          <a:xfrm>
            <a:off x="761625" y="1610988"/>
            <a:ext cx="2337258" cy="2496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1000"/>
                                        <p:tgtEl>
                                          <p:spTgt spid="1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9"/>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Activity 2: </a:t>
            </a:r>
            <a:r>
              <a:rPr lang="en"/>
              <a:t>More Practice Creating a Scaled Bar Graph </a:t>
            </a:r>
            <a:endParaRPr/>
          </a:p>
        </p:txBody>
      </p:sp>
      <p:sp>
        <p:nvSpPr>
          <p:cNvPr id="107" name="Google Shape;107;p19"/>
          <p:cNvSpPr txBox="1"/>
          <p:nvPr/>
        </p:nvSpPr>
        <p:spPr>
          <a:xfrm>
            <a:off x="4572000" y="1606800"/>
            <a:ext cx="4023600" cy="20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Source Code Pro"/>
                <a:ea typeface="Source Code Pro"/>
                <a:cs typeface="Source Code Pro"/>
                <a:sym typeface="Source Code Pro"/>
              </a:rPr>
              <a:t>Represent the data shown in the table in a scaled bar graph. </a:t>
            </a:r>
            <a:endParaRPr sz="1700">
              <a:latin typeface="Source Code Pro"/>
              <a:ea typeface="Source Code Pro"/>
              <a:cs typeface="Source Code Pro"/>
              <a:sym typeface="Source Code Pro"/>
            </a:endParaRPr>
          </a:p>
          <a:p>
            <a:pPr indent="0" lvl="0" marL="0" rtl="0" algn="l">
              <a:spcBef>
                <a:spcPts val="0"/>
              </a:spcBef>
              <a:spcAft>
                <a:spcPts val="0"/>
              </a:spcAft>
              <a:buNone/>
            </a:pPr>
            <a:r>
              <a:t/>
            </a:r>
            <a:endParaRPr sz="1700">
              <a:latin typeface="Source Code Pro"/>
              <a:ea typeface="Source Code Pro"/>
              <a:cs typeface="Source Code Pro"/>
              <a:sym typeface="Source Code Pro"/>
            </a:endParaRPr>
          </a:p>
          <a:p>
            <a:pPr indent="0" lvl="0" marL="0" rtl="0" algn="l">
              <a:spcBef>
                <a:spcPts val="0"/>
              </a:spcBef>
              <a:spcAft>
                <a:spcPts val="0"/>
              </a:spcAft>
              <a:buNone/>
            </a:pPr>
            <a:r>
              <a:rPr lang="en" sz="1700">
                <a:latin typeface="Source Code Pro"/>
                <a:ea typeface="Source Code Pro"/>
                <a:cs typeface="Source Code Pro"/>
                <a:sym typeface="Source Code Pro"/>
              </a:rPr>
              <a:t>Think about a scale that makes sense of the number of students</a:t>
            </a:r>
            <a:endParaRPr sz="1700">
              <a:latin typeface="Source Code Pro"/>
              <a:ea typeface="Source Code Pro"/>
              <a:cs typeface="Source Code Pro"/>
              <a:sym typeface="Source Code Pro"/>
            </a:endParaRPr>
          </a:p>
        </p:txBody>
      </p:sp>
      <p:pic>
        <p:nvPicPr>
          <p:cNvPr id="108" name="Google Shape;108;p19"/>
          <p:cNvPicPr preferRelativeResize="0"/>
          <p:nvPr/>
        </p:nvPicPr>
        <p:blipFill>
          <a:blip r:embed="rId3">
            <a:alphaModFix/>
          </a:blip>
          <a:stretch>
            <a:fillRect/>
          </a:stretch>
        </p:blipFill>
        <p:spPr>
          <a:xfrm>
            <a:off x="159450" y="2164650"/>
            <a:ext cx="4298398" cy="1852975"/>
          </a:xfrm>
          <a:prstGeom prst="rect">
            <a:avLst/>
          </a:prstGeom>
          <a:noFill/>
          <a:ln>
            <a:noFill/>
          </a:ln>
        </p:spPr>
      </p:pic>
      <p:pic>
        <p:nvPicPr>
          <p:cNvPr descr="This timer counts down silently until it reaches 0:00, then a police siren sounds to alert you that time is up." id="109" name="Google Shape;109;p19" title="7 Minute Timer">
            <a:hlinkClick r:id="rId4"/>
          </p:cNvPr>
          <p:cNvPicPr preferRelativeResize="0"/>
          <p:nvPr/>
        </p:nvPicPr>
        <p:blipFill>
          <a:blip r:embed="rId5">
            <a:alphaModFix/>
          </a:blip>
          <a:stretch>
            <a:fillRect/>
          </a:stretch>
        </p:blipFill>
        <p:spPr>
          <a:xfrm>
            <a:off x="7456375" y="3857625"/>
            <a:ext cx="1375925" cy="10319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0"/>
          <p:cNvSpPr txBox="1"/>
          <p:nvPr>
            <p:ph type="title"/>
          </p:nvPr>
        </p:nvSpPr>
        <p:spPr>
          <a:xfrm>
            <a:off x="304800" y="309350"/>
            <a:ext cx="8537700" cy="748200"/>
          </a:xfrm>
          <a:prstGeom prst="rect">
            <a:avLst/>
          </a:prstGeom>
          <a:solidFill>
            <a:schemeClr val="accent4"/>
          </a:solidFill>
        </p:spPr>
        <p:txBody>
          <a:bodyPr anchorCtr="0" anchor="t" bIns="91425" lIns="91425" spcFirstLastPara="1" rIns="91425" wrap="square" tIns="91425">
            <a:noAutofit/>
          </a:bodyPr>
          <a:lstStyle/>
          <a:p>
            <a:pPr indent="0" lvl="0" marL="0" rtl="0" algn="ctr">
              <a:spcBef>
                <a:spcPts val="0"/>
              </a:spcBef>
              <a:spcAft>
                <a:spcPts val="0"/>
              </a:spcAft>
              <a:buNone/>
            </a:pPr>
            <a:r>
              <a:rPr lang="en"/>
              <a:t>Activity Synthesis</a:t>
            </a:r>
            <a:endParaRPr/>
          </a:p>
        </p:txBody>
      </p:sp>
      <p:sp>
        <p:nvSpPr>
          <p:cNvPr id="115" name="Google Shape;115;p20"/>
          <p:cNvSpPr txBox="1"/>
          <p:nvPr/>
        </p:nvSpPr>
        <p:spPr>
          <a:xfrm>
            <a:off x="392200" y="1187825"/>
            <a:ext cx="8236200" cy="11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Source Code Pro"/>
              <a:ea typeface="Source Code Pro"/>
              <a:cs typeface="Source Code Pro"/>
              <a:sym typeface="Source Code Pro"/>
            </a:endParaRPr>
          </a:p>
        </p:txBody>
      </p:sp>
      <p:sp>
        <p:nvSpPr>
          <p:cNvPr id="116" name="Google Shape;116;p20"/>
          <p:cNvSpPr txBox="1"/>
          <p:nvPr/>
        </p:nvSpPr>
        <p:spPr>
          <a:xfrm>
            <a:off x="839425" y="1187825"/>
            <a:ext cx="7140000" cy="9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Source Code Pro"/>
                <a:ea typeface="Source Code Pro"/>
                <a:cs typeface="Source Code Pro"/>
                <a:sym typeface="Source Code Pro"/>
              </a:rPr>
              <a:t>How did the scale you chose for your graph affect how your graph looked in the end?” </a:t>
            </a:r>
            <a:endParaRPr sz="1700">
              <a:latin typeface="Source Code Pro"/>
              <a:ea typeface="Source Code Pro"/>
              <a:cs typeface="Source Code Pro"/>
              <a:sym typeface="Source Code Pro"/>
            </a:endParaRPr>
          </a:p>
          <a:p>
            <a:pPr indent="0" lvl="0" marL="0" rtl="0" algn="l">
              <a:spcBef>
                <a:spcPts val="0"/>
              </a:spcBef>
              <a:spcAft>
                <a:spcPts val="0"/>
              </a:spcAft>
              <a:buNone/>
            </a:pPr>
            <a:r>
              <a:t/>
            </a:r>
            <a:endParaRPr sz="1700">
              <a:latin typeface="Source Code Pro"/>
              <a:ea typeface="Source Code Pro"/>
              <a:cs typeface="Source Code Pro"/>
              <a:sym typeface="Source Code Pro"/>
            </a:endParaRPr>
          </a:p>
          <a:p>
            <a:pPr indent="0" lvl="0" marL="0" rtl="0" algn="l">
              <a:spcBef>
                <a:spcPts val="0"/>
              </a:spcBef>
              <a:spcAft>
                <a:spcPts val="0"/>
              </a:spcAft>
              <a:buNone/>
            </a:pPr>
            <a:r>
              <a:t/>
            </a:r>
            <a:endParaRPr sz="1700">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rPr lang="en">
                <a:latin typeface="Source Code Pro"/>
                <a:ea typeface="Source Code Pro"/>
                <a:cs typeface="Source Code Pro"/>
                <a:sym typeface="Source Code Pro"/>
              </a:rPr>
              <a:t>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id="117" name="Google Shape;117;p20"/>
          <p:cNvPicPr preferRelativeResize="0"/>
          <p:nvPr/>
        </p:nvPicPr>
        <p:blipFill>
          <a:blip r:embed="rId3">
            <a:alphaModFix/>
          </a:blip>
          <a:stretch>
            <a:fillRect/>
          </a:stretch>
        </p:blipFill>
        <p:spPr>
          <a:xfrm>
            <a:off x="660000" y="2303900"/>
            <a:ext cx="2320946" cy="2496775"/>
          </a:xfrm>
          <a:prstGeom prst="rect">
            <a:avLst/>
          </a:prstGeom>
          <a:noFill/>
          <a:ln>
            <a:noFill/>
          </a:ln>
        </p:spPr>
      </p:pic>
      <p:pic>
        <p:nvPicPr>
          <p:cNvPr id="118" name="Google Shape;118;p20"/>
          <p:cNvPicPr preferRelativeResize="0"/>
          <p:nvPr/>
        </p:nvPicPr>
        <p:blipFill>
          <a:blip r:embed="rId4">
            <a:alphaModFix/>
          </a:blip>
          <a:stretch>
            <a:fillRect/>
          </a:stretch>
        </p:blipFill>
        <p:spPr>
          <a:xfrm>
            <a:off x="5366721" y="2303900"/>
            <a:ext cx="2387268" cy="2496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gtEl>
                                        <p:attrNameLst>
                                          <p:attrName>style.visibility</p:attrName>
                                        </p:attrNameLst>
                                      </p:cBhvr>
                                      <p:to>
                                        <p:strVal val="visible"/>
                                      </p:to>
                                    </p:set>
                                    <p:animEffect filter="fade" transition="in">
                                      <p:cBhvr>
                                        <p:cTn dur="1000"/>
                                        <p:tgtEl>
                                          <p:spTgt spid="1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1"/>
          <p:cNvSpPr txBox="1"/>
          <p:nvPr>
            <p:ph type="title"/>
          </p:nvPr>
        </p:nvSpPr>
        <p:spPr>
          <a:xfrm>
            <a:off x="304800" y="309350"/>
            <a:ext cx="8537700" cy="748200"/>
          </a:xfrm>
          <a:prstGeom prst="rect">
            <a:avLst/>
          </a:prstGeom>
          <a:solidFill>
            <a:schemeClr val="accent4"/>
          </a:solidFill>
        </p:spPr>
        <p:txBody>
          <a:bodyPr anchorCtr="0" anchor="t" bIns="91425" lIns="91425" spcFirstLastPara="1" rIns="91425" wrap="square" tIns="91425">
            <a:noAutofit/>
          </a:bodyPr>
          <a:lstStyle/>
          <a:p>
            <a:pPr indent="0" lvl="0" marL="0" rtl="0" algn="ctr">
              <a:spcBef>
                <a:spcPts val="0"/>
              </a:spcBef>
              <a:spcAft>
                <a:spcPts val="0"/>
              </a:spcAft>
              <a:buNone/>
            </a:pPr>
            <a:r>
              <a:rPr lang="en"/>
              <a:t>Lesson</a:t>
            </a:r>
            <a:r>
              <a:rPr lang="en"/>
              <a:t> Synthesis</a:t>
            </a:r>
            <a:endParaRPr/>
          </a:p>
        </p:txBody>
      </p:sp>
      <p:sp>
        <p:nvSpPr>
          <p:cNvPr id="124" name="Google Shape;124;p21"/>
          <p:cNvSpPr txBox="1"/>
          <p:nvPr/>
        </p:nvSpPr>
        <p:spPr>
          <a:xfrm>
            <a:off x="724375" y="2645150"/>
            <a:ext cx="8236200" cy="11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Source Code Pro"/>
              <a:ea typeface="Source Code Pro"/>
              <a:cs typeface="Source Code Pro"/>
              <a:sym typeface="Source Code Pro"/>
            </a:endParaRPr>
          </a:p>
        </p:txBody>
      </p:sp>
      <p:sp>
        <p:nvSpPr>
          <p:cNvPr id="125" name="Google Shape;125;p21"/>
          <p:cNvSpPr txBox="1"/>
          <p:nvPr/>
        </p:nvSpPr>
        <p:spPr>
          <a:xfrm>
            <a:off x="3577075" y="1313250"/>
            <a:ext cx="5566800" cy="30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Source Code Pro"/>
              <a:ea typeface="Source Code Pro"/>
              <a:cs typeface="Source Code Pro"/>
              <a:sym typeface="Source Code Pro"/>
            </a:endParaRPr>
          </a:p>
          <a:p>
            <a:pPr indent="0" lvl="0" marL="0" rtl="0" algn="l">
              <a:spcBef>
                <a:spcPts val="0"/>
              </a:spcBef>
              <a:spcAft>
                <a:spcPts val="0"/>
              </a:spcAft>
              <a:buNone/>
            </a:pPr>
            <a:r>
              <a:t/>
            </a:r>
            <a:endParaRPr sz="2100">
              <a:latin typeface="Source Code Pro"/>
              <a:ea typeface="Source Code Pro"/>
              <a:cs typeface="Source Code Pro"/>
              <a:sym typeface="Source Code Pro"/>
            </a:endParaRPr>
          </a:p>
          <a:p>
            <a:pPr indent="0" lvl="0" marL="0" rtl="0" algn="l">
              <a:spcBef>
                <a:spcPts val="0"/>
              </a:spcBef>
              <a:spcAft>
                <a:spcPts val="0"/>
              </a:spcAft>
              <a:buNone/>
            </a:pPr>
            <a:r>
              <a:rPr lang="en" sz="2100">
                <a:latin typeface="Source Code Pro"/>
                <a:ea typeface="Source Code Pro"/>
                <a:cs typeface="Source Code Pro"/>
                <a:sym typeface="Source Code Pro"/>
              </a:rPr>
              <a:t>What did you learn today that will help you make decisions about how to create scaled graphs in the future?</a:t>
            </a:r>
            <a:endParaRPr sz="2100">
              <a:latin typeface="Source Code Pro"/>
              <a:ea typeface="Source Code Pro"/>
              <a:cs typeface="Source Code Pro"/>
              <a:sym typeface="Source Code Pro"/>
            </a:endParaRPr>
          </a:p>
          <a:p>
            <a:pPr indent="0" lvl="0" marL="0" rtl="0" algn="l">
              <a:spcBef>
                <a:spcPts val="0"/>
              </a:spcBef>
              <a:spcAft>
                <a:spcPts val="0"/>
              </a:spcAft>
              <a:buNone/>
            </a:pPr>
            <a:r>
              <a:t/>
            </a:r>
            <a:endParaRPr sz="1700">
              <a:latin typeface="Source Code Pro"/>
              <a:ea typeface="Source Code Pro"/>
              <a:cs typeface="Source Code Pro"/>
              <a:sym typeface="Source Code Pro"/>
            </a:endParaRPr>
          </a:p>
          <a:p>
            <a:pPr indent="0" lvl="0" marL="0" rtl="0" algn="l">
              <a:spcBef>
                <a:spcPts val="0"/>
              </a:spcBef>
              <a:spcAft>
                <a:spcPts val="0"/>
              </a:spcAft>
              <a:buNone/>
            </a:pPr>
            <a:r>
              <a:t/>
            </a:r>
            <a:endParaRPr sz="1700">
              <a:latin typeface="Source Code Pro"/>
              <a:ea typeface="Source Code Pro"/>
              <a:cs typeface="Source Code Pro"/>
              <a:sym typeface="Source Code Pro"/>
            </a:endParaRPr>
          </a:p>
          <a:p>
            <a:pPr indent="0" lvl="0" marL="0" rtl="0" algn="l">
              <a:spcBef>
                <a:spcPts val="0"/>
              </a:spcBef>
              <a:spcAft>
                <a:spcPts val="0"/>
              </a:spcAft>
              <a:buNone/>
            </a:pPr>
            <a:r>
              <a:t/>
            </a:r>
            <a:endParaRPr sz="1700">
              <a:latin typeface="Source Code Pro"/>
              <a:ea typeface="Source Code Pro"/>
              <a:cs typeface="Source Code Pro"/>
              <a:sym typeface="Source Code Pro"/>
            </a:endParaRPr>
          </a:p>
        </p:txBody>
      </p:sp>
      <p:pic>
        <p:nvPicPr>
          <p:cNvPr id="126" name="Google Shape;126;p21"/>
          <p:cNvPicPr preferRelativeResize="0"/>
          <p:nvPr/>
        </p:nvPicPr>
        <p:blipFill>
          <a:blip r:embed="rId3">
            <a:alphaModFix/>
          </a:blip>
          <a:stretch>
            <a:fillRect/>
          </a:stretch>
        </p:blipFill>
        <p:spPr>
          <a:xfrm>
            <a:off x="304800" y="1239550"/>
            <a:ext cx="1946150" cy="2093575"/>
          </a:xfrm>
          <a:prstGeom prst="rect">
            <a:avLst/>
          </a:prstGeom>
          <a:noFill/>
          <a:ln>
            <a:noFill/>
          </a:ln>
        </p:spPr>
      </p:pic>
      <p:pic>
        <p:nvPicPr>
          <p:cNvPr id="127" name="Google Shape;127;p21"/>
          <p:cNvPicPr preferRelativeResize="0"/>
          <p:nvPr/>
        </p:nvPicPr>
        <p:blipFill>
          <a:blip r:embed="rId4">
            <a:alphaModFix/>
          </a:blip>
          <a:stretch>
            <a:fillRect/>
          </a:stretch>
        </p:blipFill>
        <p:spPr>
          <a:xfrm>
            <a:off x="1917799" y="3333125"/>
            <a:ext cx="1659275" cy="1735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