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Amatic SC"/>
      <p:regular r:id="rId16"/>
      <p:bold r:id="rId17"/>
    </p:embeddedFont>
    <p:embeddedFont>
      <p:font typeface="Source Code Pro"/>
      <p:regular r:id="rId18"/>
      <p:bold r:id="rId19"/>
      <p:italic r:id="rId20"/>
      <p:boldItalic r:id="rId21"/>
    </p:embeddedFont>
    <p:embeddedFont>
      <p:font typeface="Rock Salt"/>
      <p:regular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italic.fntdata"/><Relationship Id="rId11" Type="http://schemas.openxmlformats.org/officeDocument/2006/relationships/slide" Target="slides/slide6.xml"/><Relationship Id="rId22" Type="http://schemas.openxmlformats.org/officeDocument/2006/relationships/font" Target="fonts/RockSalt-regular.fntdata"/><Relationship Id="rId10" Type="http://schemas.openxmlformats.org/officeDocument/2006/relationships/slide" Target="slides/slide5.xml"/><Relationship Id="rId21" Type="http://schemas.openxmlformats.org/officeDocument/2006/relationships/font" Target="fonts/SourceCodePro-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AmaticSC-bold.fntdata"/><Relationship Id="rId16" Type="http://schemas.openxmlformats.org/officeDocument/2006/relationships/font" Target="fonts/AmaticSC-regular.fntdata"/><Relationship Id="rId5" Type="http://schemas.openxmlformats.org/officeDocument/2006/relationships/notesMaster" Target="notesMasters/notesMaster1.xml"/><Relationship Id="rId19" Type="http://schemas.openxmlformats.org/officeDocument/2006/relationships/font" Target="fonts/SourceCodePro-bold.fntdata"/><Relationship Id="rId6" Type="http://schemas.openxmlformats.org/officeDocument/2006/relationships/slide" Target="slides/slide1.xml"/><Relationship Id="rId18" Type="http://schemas.openxmlformats.org/officeDocument/2006/relationships/font" Target="fonts/SourceCodePr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purpose of this lesson is for students to create a scaled picture graph to represent categorical data.</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8c22103c1a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8c22103c1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Tell students they will have an opportunity to revise their math community ideas at the end of this lesson, so as they work today they should think about actions that may be missing from the current list..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u="sng"/>
              <a:t>Provide 1 sticky note per student. </a:t>
            </a:r>
            <a:endParaRPr b="1" u="sng"/>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95ec18d95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95ec18d95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Display the image. “Discuss your thinking with your partner.” 1 minute: partner discussion Record responses. Repeat for each image.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95ec18d95b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95ec18d95b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Display the image. “Discuss your thinking with your partner.” 1 minute: partner discussion Record responses. Repeat for each image.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8c22103c1a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8c22103c1a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8c22103c1a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8c22103c1a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Groups of 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8c22103c1a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8c22103c1a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8ec841c6e3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8ec841c6e3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Groups of 2</a:t>
            </a:r>
            <a:endParaRPr/>
          </a:p>
          <a:p>
            <a:pPr indent="0" lvl="0" marL="0" rtl="0" algn="l">
              <a:spcBef>
                <a:spcPts val="0"/>
              </a:spcBef>
              <a:spcAft>
                <a:spcPts val="0"/>
              </a:spcAft>
              <a:buNone/>
            </a:pPr>
            <a:r>
              <a:rPr lang="en"/>
              <a:t>Circulate as students work: Encourage them to include a title, category labels, and key. Pay attention to how students are grouping by 2. Support students with questions they may have (especially around representing odd number amounts). “Compare your graph with your partner.”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minutes: partner discussion Monitor for a graph that is missing a title, labels, or a key to share during the activity synthesis.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8ec841c8b4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8ec841c8b4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Advancing Student Thinking</a:t>
            </a:r>
            <a:r>
              <a:rPr lang="en"/>
              <a:t> </a:t>
            </a:r>
            <a:endParaRPr/>
          </a:p>
          <a:p>
            <a:pPr indent="0" lvl="0" marL="0" rtl="0" algn="l">
              <a:spcBef>
                <a:spcPts val="0"/>
              </a:spcBef>
              <a:spcAft>
                <a:spcPts val="0"/>
              </a:spcAft>
              <a:buNone/>
            </a:pPr>
            <a:r>
              <a:rPr lang="en"/>
              <a:t>If students choose symbols that are time-consuming to draw, encourage them to consider symbols that are more efficient to draw.</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8ec841c6e3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8ec841c6e3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Display a scaled picture graph from today’s lesson</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1600"/>
              </a:spcBef>
              <a:spcAft>
                <a:spcPts val="0"/>
              </a:spcAft>
              <a:buClr>
                <a:schemeClr val="accent1"/>
              </a:buClr>
              <a:buSzPts val="1400"/>
              <a:buChar char="○"/>
              <a:defRPr>
                <a:solidFill>
                  <a:schemeClr val="accent1"/>
                </a:solidFill>
                <a:highlight>
                  <a:schemeClr val="lt1"/>
                </a:highlight>
              </a:defRPr>
            </a:lvl2pPr>
            <a:lvl3pPr indent="-317500" lvl="2" marL="1371600">
              <a:spcBef>
                <a:spcPts val="1600"/>
              </a:spcBef>
              <a:spcAft>
                <a:spcPts val="0"/>
              </a:spcAft>
              <a:buClr>
                <a:schemeClr val="accent1"/>
              </a:buClr>
              <a:buSzPts val="1400"/>
              <a:buChar char="■"/>
              <a:defRPr>
                <a:solidFill>
                  <a:schemeClr val="accent1"/>
                </a:solidFill>
                <a:highlight>
                  <a:schemeClr val="lt1"/>
                </a:highlight>
              </a:defRPr>
            </a:lvl3pPr>
            <a:lvl4pPr indent="-317500" lvl="3" marL="1828800">
              <a:spcBef>
                <a:spcPts val="1600"/>
              </a:spcBef>
              <a:spcAft>
                <a:spcPts val="0"/>
              </a:spcAft>
              <a:buClr>
                <a:schemeClr val="accent1"/>
              </a:buClr>
              <a:buSzPts val="1400"/>
              <a:buChar char="●"/>
              <a:defRPr>
                <a:solidFill>
                  <a:schemeClr val="accent1"/>
                </a:solidFill>
                <a:highlight>
                  <a:schemeClr val="lt1"/>
                </a:highlight>
              </a:defRPr>
            </a:lvl4pPr>
            <a:lvl5pPr indent="-317500" lvl="4" marL="2286000">
              <a:spcBef>
                <a:spcPts val="1600"/>
              </a:spcBef>
              <a:spcAft>
                <a:spcPts val="0"/>
              </a:spcAft>
              <a:buClr>
                <a:schemeClr val="accent1"/>
              </a:buClr>
              <a:buSzPts val="1400"/>
              <a:buChar char="○"/>
              <a:defRPr>
                <a:solidFill>
                  <a:schemeClr val="accent1"/>
                </a:solidFill>
                <a:highlight>
                  <a:schemeClr val="lt1"/>
                </a:highlight>
              </a:defRPr>
            </a:lvl5pPr>
            <a:lvl6pPr indent="-317500" lvl="5" marL="2743200">
              <a:spcBef>
                <a:spcPts val="1600"/>
              </a:spcBef>
              <a:spcAft>
                <a:spcPts val="0"/>
              </a:spcAft>
              <a:buClr>
                <a:schemeClr val="accent1"/>
              </a:buClr>
              <a:buSzPts val="1400"/>
              <a:buChar char="■"/>
              <a:defRPr>
                <a:solidFill>
                  <a:schemeClr val="accent1"/>
                </a:solidFill>
                <a:highlight>
                  <a:schemeClr val="lt1"/>
                </a:highlight>
              </a:defRPr>
            </a:lvl6pPr>
            <a:lvl7pPr indent="-317500" lvl="6" marL="3200400">
              <a:spcBef>
                <a:spcPts val="1600"/>
              </a:spcBef>
              <a:spcAft>
                <a:spcPts val="0"/>
              </a:spcAft>
              <a:buClr>
                <a:schemeClr val="accent1"/>
              </a:buClr>
              <a:buSzPts val="1400"/>
              <a:buChar char="●"/>
              <a:defRPr>
                <a:solidFill>
                  <a:schemeClr val="accent1"/>
                </a:solidFill>
                <a:highlight>
                  <a:schemeClr val="lt1"/>
                </a:highlight>
              </a:defRPr>
            </a:lvl7pPr>
            <a:lvl8pPr indent="-317500" lvl="7" marL="3657600">
              <a:spcBef>
                <a:spcPts val="1600"/>
              </a:spcBef>
              <a:spcAft>
                <a:spcPts val="0"/>
              </a:spcAft>
              <a:buClr>
                <a:schemeClr val="accent1"/>
              </a:buClr>
              <a:buSzPts val="1400"/>
              <a:buChar char="○"/>
              <a:defRPr>
                <a:solidFill>
                  <a:schemeClr val="accent1"/>
                </a:solidFill>
                <a:highlight>
                  <a:schemeClr val="lt1"/>
                </a:highlight>
              </a:defRPr>
            </a:lvl8pPr>
            <a:lvl9pPr indent="-317500" lvl="8" marL="4114800">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4ASKMcdCc3g" TargetMode="External"/><Relationship Id="rId4" Type="http://schemas.openxmlformats.org/officeDocument/2006/relationships/image" Target="../media/image2.jpg"/><Relationship Id="rId5" Type="http://schemas.openxmlformats.org/officeDocument/2006/relationships/image" Target="../media/image4.png"/><Relationship Id="rId6"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youtube.com/watch?v=4ASKMcdCc3g" TargetMode="External"/><Relationship Id="rId4" Type="http://schemas.openxmlformats.org/officeDocument/2006/relationships/image" Target="../media/image2.jpg"/><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rPr lang="en"/>
              <a:t>Create Scaled Picture Graphs</a:t>
            </a:r>
            <a:endParaRPr/>
          </a:p>
        </p:txBody>
      </p:sp>
      <p:sp>
        <p:nvSpPr>
          <p:cNvPr id="57" name="Google Shape;57;p13"/>
          <p:cNvSpPr txBox="1"/>
          <p:nvPr>
            <p:ph idx="1" type="subTitle"/>
          </p:nvPr>
        </p:nvSpPr>
        <p:spPr>
          <a:xfrm>
            <a:off x="311700" y="3453375"/>
            <a:ext cx="8520600" cy="132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Materials needed: pencil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Let’s...</a:t>
            </a:r>
            <a:endParaRPr sz="4800"/>
          </a:p>
        </p:txBody>
      </p:sp>
      <p:sp>
        <p:nvSpPr>
          <p:cNvPr id="63" name="Google Shape;63;p14"/>
          <p:cNvSpPr txBox="1"/>
          <p:nvPr>
            <p:ph idx="1" type="body"/>
          </p:nvPr>
        </p:nvSpPr>
        <p:spPr>
          <a:xfrm>
            <a:off x="311700" y="1228675"/>
            <a:ext cx="8520600" cy="3340200"/>
          </a:xfrm>
          <a:prstGeom prst="rect">
            <a:avLst/>
          </a:prstGeom>
          <a:solidFill>
            <a:schemeClr val="lt1"/>
          </a:solidFill>
        </p:spPr>
        <p:txBody>
          <a:bodyPr anchorCtr="0" anchor="t" bIns="91425" lIns="91425" spcFirstLastPara="1" rIns="91425" wrap="square" tIns="91425">
            <a:noAutofit/>
          </a:bodyPr>
          <a:lstStyle/>
          <a:p>
            <a:pPr indent="0" lvl="0" marL="0" rtl="0" algn="ctr">
              <a:spcBef>
                <a:spcPts val="0"/>
              </a:spcBef>
              <a:spcAft>
                <a:spcPts val="1600"/>
              </a:spcAft>
              <a:buNone/>
            </a:pPr>
            <a:r>
              <a:rPr lang="en" sz="5000">
                <a:latin typeface="Rock Salt"/>
                <a:ea typeface="Rock Salt"/>
                <a:cs typeface="Rock Salt"/>
                <a:sym typeface="Rock Salt"/>
              </a:rPr>
              <a:t> make a scaled picture graph</a:t>
            </a:r>
            <a:endParaRPr sz="5000">
              <a:latin typeface="Rock Salt"/>
              <a:ea typeface="Rock Salt"/>
              <a:cs typeface="Rock Salt"/>
              <a:sym typeface="Rock Sal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3"/>
                                        </p:tgtEl>
                                        <p:attrNameLst>
                                          <p:attrName>style.visibility</p:attrName>
                                        </p:attrNameLst>
                                      </p:cBhvr>
                                      <p:to>
                                        <p:strVal val="visible"/>
                                      </p:to>
                                    </p:set>
                                    <p:animEffect filter="fade" transition="in">
                                      <p:cBhvr>
                                        <p:cTn dur="1000"/>
                                        <p:tgtEl>
                                          <p:spTgt spid="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Warm-up:  			How many do you see?</a:t>
            </a:r>
            <a:endParaRPr/>
          </a:p>
        </p:txBody>
      </p:sp>
      <p:sp>
        <p:nvSpPr>
          <p:cNvPr id="69" name="Google Shape;69;p15"/>
          <p:cNvSpPr txBox="1"/>
          <p:nvPr>
            <p:ph idx="1" type="body"/>
          </p:nvPr>
        </p:nvSpPr>
        <p:spPr>
          <a:xfrm>
            <a:off x="515325" y="3063300"/>
            <a:ext cx="6439200" cy="20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How do you see them?</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70" name="Google Shape;70;p15"/>
          <p:cNvPicPr preferRelativeResize="0"/>
          <p:nvPr/>
        </p:nvPicPr>
        <p:blipFill>
          <a:blip r:embed="rId3">
            <a:alphaModFix/>
          </a:blip>
          <a:stretch>
            <a:fillRect/>
          </a:stretch>
        </p:blipFill>
        <p:spPr>
          <a:xfrm rot="701694">
            <a:off x="6210491" y="3471667"/>
            <a:ext cx="2236416" cy="1076272"/>
          </a:xfrm>
          <a:prstGeom prst="rect">
            <a:avLst/>
          </a:prstGeom>
          <a:noFill/>
          <a:ln>
            <a:noFill/>
          </a:ln>
        </p:spPr>
      </p:pic>
      <p:pic>
        <p:nvPicPr>
          <p:cNvPr id="71" name="Google Shape;71;p15"/>
          <p:cNvPicPr preferRelativeResize="0"/>
          <p:nvPr/>
        </p:nvPicPr>
        <p:blipFill>
          <a:blip r:embed="rId4">
            <a:alphaModFix/>
          </a:blip>
          <a:stretch>
            <a:fillRect/>
          </a:stretch>
        </p:blipFill>
        <p:spPr>
          <a:xfrm>
            <a:off x="3087025" y="1246250"/>
            <a:ext cx="1841984" cy="1664650"/>
          </a:xfrm>
          <a:prstGeom prst="rect">
            <a:avLst/>
          </a:prstGeom>
          <a:noFill/>
          <a:ln>
            <a:noFill/>
          </a:ln>
        </p:spPr>
      </p:pic>
      <p:sp>
        <p:nvSpPr>
          <p:cNvPr id="72" name="Google Shape;72;p15"/>
          <p:cNvSpPr/>
          <p:nvPr/>
        </p:nvSpPr>
        <p:spPr>
          <a:xfrm>
            <a:off x="3087024" y="1246252"/>
            <a:ext cx="2291100" cy="1834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gtEl>
                                        <p:attrNameLst>
                                          <p:attrName>style.visibility</p:attrName>
                                        </p:attrNameLst>
                                      </p:cBhvr>
                                      <p:to>
                                        <p:strVal val="visible"/>
                                      </p:to>
                                    </p:set>
                                    <p:animEffect filter="fade" transition="in">
                                      <p:cBhvr>
                                        <p:cTn dur="1000"/>
                                        <p:tgtEl>
                                          <p:spTgt spid="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gtEl>
                                        <p:attrNameLst>
                                          <p:attrName>style.visibility</p:attrName>
                                        </p:attrNameLst>
                                      </p:cBhvr>
                                      <p:to>
                                        <p:strVal val="visible"/>
                                      </p:to>
                                    </p:set>
                                    <p:animEffect filter="fade" transition="in">
                                      <p:cBhvr>
                                        <p:cTn dur="1000"/>
                                        <p:tgtEl>
                                          <p:spTgt spid="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Warm-up:  			How many do you see?</a:t>
            </a:r>
            <a:endParaRPr/>
          </a:p>
        </p:txBody>
      </p:sp>
      <p:sp>
        <p:nvSpPr>
          <p:cNvPr id="78" name="Google Shape;78;p16"/>
          <p:cNvSpPr txBox="1"/>
          <p:nvPr>
            <p:ph idx="1" type="body"/>
          </p:nvPr>
        </p:nvSpPr>
        <p:spPr>
          <a:xfrm>
            <a:off x="515325" y="3063300"/>
            <a:ext cx="6439200" cy="20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many do you see?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How do you see them?</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79" name="Google Shape;79;p16"/>
          <p:cNvPicPr preferRelativeResize="0"/>
          <p:nvPr/>
        </p:nvPicPr>
        <p:blipFill>
          <a:blip r:embed="rId3">
            <a:alphaModFix/>
          </a:blip>
          <a:stretch>
            <a:fillRect/>
          </a:stretch>
        </p:blipFill>
        <p:spPr>
          <a:xfrm rot="701694">
            <a:off x="6210491" y="3471667"/>
            <a:ext cx="2236416" cy="1076272"/>
          </a:xfrm>
          <a:prstGeom prst="rect">
            <a:avLst/>
          </a:prstGeom>
          <a:noFill/>
          <a:ln>
            <a:noFill/>
          </a:ln>
        </p:spPr>
      </p:pic>
      <p:pic>
        <p:nvPicPr>
          <p:cNvPr id="80" name="Google Shape;80;p16"/>
          <p:cNvPicPr preferRelativeResize="0"/>
          <p:nvPr/>
        </p:nvPicPr>
        <p:blipFill>
          <a:blip r:embed="rId4">
            <a:alphaModFix/>
          </a:blip>
          <a:stretch>
            <a:fillRect/>
          </a:stretch>
        </p:blipFill>
        <p:spPr>
          <a:xfrm>
            <a:off x="3307925" y="1246250"/>
            <a:ext cx="1670255" cy="1664650"/>
          </a:xfrm>
          <a:prstGeom prst="rect">
            <a:avLst/>
          </a:prstGeom>
          <a:noFill/>
          <a:ln>
            <a:noFill/>
          </a:ln>
        </p:spPr>
      </p:pic>
      <p:sp>
        <p:nvSpPr>
          <p:cNvPr id="81" name="Google Shape;81;p16"/>
          <p:cNvSpPr/>
          <p:nvPr/>
        </p:nvSpPr>
        <p:spPr>
          <a:xfrm>
            <a:off x="2997499" y="1161177"/>
            <a:ext cx="2291100" cy="1834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gtEl>
                                        <p:attrNameLst>
                                          <p:attrName>style.visibility</p:attrName>
                                        </p:attrNameLst>
                                      </p:cBhvr>
                                      <p:to>
                                        <p:strVal val="visible"/>
                                      </p:to>
                                    </p:set>
                                    <p:animEffect filter="fade" transition="in">
                                      <p:cBhvr>
                                        <p:cTn dur="1000"/>
                                        <p:tgtEl>
                                          <p:spTgt spid="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gtEl>
                                        <p:attrNameLst>
                                          <p:attrName>style.visibility</p:attrName>
                                        </p:attrNameLst>
                                      </p:cBhvr>
                                      <p:to>
                                        <p:strVal val="visible"/>
                                      </p:to>
                                    </p:set>
                                    <p:animEffect filter="fade" transition="in">
                                      <p:cBhvr>
                                        <p:cTn dur="1000"/>
                                        <p:tgtEl>
                                          <p:spTgt spid="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292850"/>
            <a:ext cx="8520600" cy="801000"/>
          </a:xfrm>
          <a:prstGeom prst="rect">
            <a:avLst/>
          </a:prstGeom>
          <a:solidFill>
            <a:schemeClr val="accent4"/>
          </a:solidFill>
        </p:spPr>
        <p:txBody>
          <a:bodyPr anchorCtr="0" anchor="t" bIns="91425" lIns="91425" spcFirstLastPara="1" rIns="91425" wrap="square" tIns="91425">
            <a:noAutofit/>
          </a:bodyPr>
          <a:lstStyle/>
          <a:p>
            <a:pPr indent="0" lvl="0" marL="0" rtl="0" algn="l">
              <a:spcBef>
                <a:spcPts val="0"/>
              </a:spcBef>
              <a:spcAft>
                <a:spcPts val="0"/>
              </a:spcAft>
              <a:buNone/>
            </a:pPr>
            <a:r>
              <a:rPr lang="en"/>
              <a:t>Warm-Up Synthesis</a:t>
            </a:r>
            <a:endParaRPr/>
          </a:p>
        </p:txBody>
      </p:sp>
      <p:sp>
        <p:nvSpPr>
          <p:cNvPr id="87" name="Google Shape;87;p17"/>
          <p:cNvSpPr txBox="1"/>
          <p:nvPr>
            <p:ph idx="1" type="body"/>
          </p:nvPr>
        </p:nvSpPr>
        <p:spPr>
          <a:xfrm>
            <a:off x="264675" y="1181650"/>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42900" lvl="0" marL="457200" rtl="0" algn="l">
              <a:spcBef>
                <a:spcPts val="1600"/>
              </a:spcBef>
              <a:spcAft>
                <a:spcPts val="0"/>
              </a:spcAft>
              <a:buSzPts val="1800"/>
              <a:buChar char="★"/>
            </a:pPr>
            <a:r>
              <a:rPr lang="en"/>
              <a:t>What pattern did you see first and how did this help you figure out the total?</a:t>
            </a:r>
            <a:endParaRPr/>
          </a:p>
          <a:p>
            <a:pPr indent="0" lvl="0" marL="457200" rtl="0" algn="l">
              <a:spcBef>
                <a:spcPts val="1600"/>
              </a:spcBef>
              <a:spcAft>
                <a:spcPts val="0"/>
              </a:spcAft>
              <a:buNone/>
            </a:pPr>
            <a:r>
              <a:t/>
            </a:r>
            <a:endParaRPr/>
          </a:p>
          <a:p>
            <a:pPr indent="-342900" lvl="0" marL="457200" rtl="0" algn="l">
              <a:spcBef>
                <a:spcPts val="1600"/>
              </a:spcBef>
              <a:spcAft>
                <a:spcPts val="0"/>
              </a:spcAft>
              <a:buSzPts val="1800"/>
              <a:buChar char="★"/>
            </a:pPr>
            <a:r>
              <a:rPr lang="en"/>
              <a:t>Did anyone see the dots the same way but would explain it differently?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 1: </a:t>
            </a:r>
            <a:r>
              <a:rPr lang="en"/>
              <a:t>Ways to Travel</a:t>
            </a:r>
            <a:endParaRPr/>
          </a:p>
        </p:txBody>
      </p:sp>
      <p:sp>
        <p:nvSpPr>
          <p:cNvPr id="93" name="Google Shape;93;p18"/>
          <p:cNvSpPr txBox="1"/>
          <p:nvPr/>
        </p:nvSpPr>
        <p:spPr>
          <a:xfrm>
            <a:off x="443350" y="1347225"/>
            <a:ext cx="7808400" cy="21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Source Code Pro"/>
                <a:ea typeface="Source Code Pro"/>
                <a:cs typeface="Source Code Pro"/>
                <a:sym typeface="Source Code Pro"/>
              </a:rPr>
              <a:t>Today you will survey your classmates. </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336550" lvl="0" marL="457200" rtl="0" algn="l">
              <a:spcBef>
                <a:spcPts val="0"/>
              </a:spcBef>
              <a:spcAft>
                <a:spcPts val="0"/>
              </a:spcAft>
              <a:buSzPts val="1700"/>
              <a:buFont typeface="Source Code Pro"/>
              <a:buChar char="●"/>
            </a:pPr>
            <a:r>
              <a:rPr lang="en" sz="1700">
                <a:latin typeface="Source Code Pro"/>
                <a:ea typeface="Source Code Pro"/>
                <a:cs typeface="Source Code Pro"/>
                <a:sym typeface="Source Code Pro"/>
              </a:rPr>
              <a:t>You will start with your group and then we will collect the group data as a class.</a:t>
            </a:r>
            <a:endParaRPr sz="1700">
              <a:latin typeface="Source Code Pro"/>
              <a:ea typeface="Source Code Pro"/>
              <a:cs typeface="Source Code Pro"/>
              <a:sym typeface="Source Code Pro"/>
            </a:endParaRPr>
          </a:p>
          <a:p>
            <a:pPr indent="-336550" lvl="0" marL="457200" rtl="0" algn="l">
              <a:spcBef>
                <a:spcPts val="0"/>
              </a:spcBef>
              <a:spcAft>
                <a:spcPts val="0"/>
              </a:spcAft>
              <a:buSzPts val="1700"/>
              <a:buFont typeface="Source Code Pro"/>
              <a:buChar char="●"/>
            </a:pPr>
            <a:r>
              <a:rPr lang="en" sz="1700">
                <a:latin typeface="Source Code Pro"/>
                <a:ea typeface="Source Code Pro"/>
                <a:cs typeface="Source Code Pro"/>
                <a:sym typeface="Source Code Pro"/>
              </a:rPr>
              <a:t>10 minutes: students record classmate responses </a:t>
            </a:r>
            <a:endParaRPr sz="1700">
              <a:latin typeface="Source Code Pro"/>
              <a:ea typeface="Source Code Pro"/>
              <a:cs typeface="Source Code Pro"/>
              <a:sym typeface="Source Code Pro"/>
            </a:endParaRPr>
          </a:p>
        </p:txBody>
      </p:sp>
      <p:pic>
        <p:nvPicPr>
          <p:cNvPr descr="This timer counts down silently until it reaches 0:00, then a police siren sounds to alert you that time is up." id="94" name="Google Shape;94;p18" title="10 Minute Timer">
            <a:hlinkClick r:id="rId3"/>
          </p:cNvPr>
          <p:cNvPicPr preferRelativeResize="0"/>
          <p:nvPr/>
        </p:nvPicPr>
        <p:blipFill>
          <a:blip r:embed="rId4">
            <a:alphaModFix/>
          </a:blip>
          <a:stretch>
            <a:fillRect/>
          </a:stretch>
        </p:blipFill>
        <p:spPr>
          <a:xfrm>
            <a:off x="6637450" y="3667225"/>
            <a:ext cx="1708900" cy="1281675"/>
          </a:xfrm>
          <a:prstGeom prst="rect">
            <a:avLst/>
          </a:prstGeom>
          <a:noFill/>
          <a:ln>
            <a:noFill/>
          </a:ln>
        </p:spPr>
      </p:pic>
      <p:pic>
        <p:nvPicPr>
          <p:cNvPr id="95" name="Google Shape;95;p18"/>
          <p:cNvPicPr preferRelativeResize="0"/>
          <p:nvPr/>
        </p:nvPicPr>
        <p:blipFill>
          <a:blip r:embed="rId5">
            <a:alphaModFix/>
          </a:blip>
          <a:stretch>
            <a:fillRect/>
          </a:stretch>
        </p:blipFill>
        <p:spPr>
          <a:xfrm>
            <a:off x="1922571" y="2997725"/>
            <a:ext cx="1950550" cy="1879750"/>
          </a:xfrm>
          <a:prstGeom prst="rect">
            <a:avLst/>
          </a:prstGeom>
          <a:noFill/>
          <a:ln>
            <a:noFill/>
          </a:ln>
        </p:spPr>
      </p:pic>
      <p:pic>
        <p:nvPicPr>
          <p:cNvPr id="96" name="Google Shape;96;p18"/>
          <p:cNvPicPr preferRelativeResize="0"/>
          <p:nvPr/>
        </p:nvPicPr>
        <p:blipFill>
          <a:blip r:embed="rId6">
            <a:alphaModFix/>
          </a:blip>
          <a:stretch>
            <a:fillRect/>
          </a:stretch>
        </p:blipFill>
        <p:spPr>
          <a:xfrm rot="1103218">
            <a:off x="6564122" y="242462"/>
            <a:ext cx="1219963" cy="143159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1000"/>
                                        <p:tgtEl>
                                          <p:spTgt spid="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ph type="title"/>
          </p:nvPr>
        </p:nvSpPr>
        <p:spPr>
          <a:xfrm>
            <a:off x="304800" y="309350"/>
            <a:ext cx="8537700" cy="748200"/>
          </a:xfrm>
          <a:prstGeom prst="rect">
            <a:avLst/>
          </a:prstGeom>
          <a:solidFill>
            <a:schemeClr val="accent4"/>
          </a:solidFill>
        </p:spPr>
        <p:txBody>
          <a:bodyPr anchorCtr="0" anchor="t" bIns="91425" lIns="91425" spcFirstLastPara="1" rIns="91425" wrap="square" tIns="91425">
            <a:noAutofit/>
          </a:bodyPr>
          <a:lstStyle/>
          <a:p>
            <a:pPr indent="0" lvl="0" marL="0" rtl="0" algn="ctr">
              <a:spcBef>
                <a:spcPts val="0"/>
              </a:spcBef>
              <a:spcAft>
                <a:spcPts val="0"/>
              </a:spcAft>
              <a:buNone/>
            </a:pPr>
            <a:r>
              <a:rPr lang="en"/>
              <a:t>Activity Synthesis</a:t>
            </a:r>
            <a:endParaRPr/>
          </a:p>
        </p:txBody>
      </p:sp>
      <p:sp>
        <p:nvSpPr>
          <p:cNvPr id="102" name="Google Shape;102;p19"/>
          <p:cNvSpPr txBox="1"/>
          <p:nvPr/>
        </p:nvSpPr>
        <p:spPr>
          <a:xfrm>
            <a:off x="392200" y="1187825"/>
            <a:ext cx="8236200" cy="11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Source Code Pro"/>
              <a:ea typeface="Source Code Pro"/>
              <a:cs typeface="Source Code Pro"/>
              <a:sym typeface="Source Code Pro"/>
            </a:endParaRPr>
          </a:p>
        </p:txBody>
      </p:sp>
      <p:sp>
        <p:nvSpPr>
          <p:cNvPr id="103" name="Google Shape;103;p19"/>
          <p:cNvSpPr txBox="1"/>
          <p:nvPr/>
        </p:nvSpPr>
        <p:spPr>
          <a:xfrm>
            <a:off x="126250" y="2078850"/>
            <a:ext cx="9144000" cy="9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latin typeface="Source Code Pro"/>
                <a:ea typeface="Source Code Pro"/>
                <a:cs typeface="Source Code Pro"/>
                <a:sym typeface="Source Code Pro"/>
              </a:rPr>
              <a:t>What's helpful about having this data in the form of a list?  What's not helpful?</a:t>
            </a:r>
            <a:endParaRPr sz="2300">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rPr lang="en">
                <a:latin typeface="Source Code Pro"/>
                <a:ea typeface="Source Code Pro"/>
                <a:cs typeface="Source Code Pro"/>
                <a:sym typeface="Source Code Pro"/>
              </a:rPr>
              <a:t>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id="104" name="Google Shape;104;p19"/>
          <p:cNvPicPr preferRelativeResize="0"/>
          <p:nvPr/>
        </p:nvPicPr>
        <p:blipFill>
          <a:blip r:embed="rId3">
            <a:alphaModFix/>
          </a:blip>
          <a:stretch>
            <a:fillRect/>
          </a:stretch>
        </p:blipFill>
        <p:spPr>
          <a:xfrm rot="1069604">
            <a:off x="6416100" y="2922650"/>
            <a:ext cx="1865216" cy="1774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1000"/>
                                        <p:tgtEl>
                                          <p:spTgt spid="1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Activity 2: </a:t>
            </a:r>
            <a:r>
              <a:rPr lang="en"/>
              <a:t>Create a Scaled Picture Graph</a:t>
            </a:r>
            <a:endParaRPr/>
          </a:p>
        </p:txBody>
      </p:sp>
      <p:sp>
        <p:nvSpPr>
          <p:cNvPr id="110" name="Google Shape;110;p20"/>
          <p:cNvSpPr txBox="1"/>
          <p:nvPr/>
        </p:nvSpPr>
        <p:spPr>
          <a:xfrm>
            <a:off x="3554400" y="1828775"/>
            <a:ext cx="5277900" cy="20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Source Code Pro"/>
                <a:ea typeface="Source Code Pro"/>
                <a:cs typeface="Source Code Pro"/>
                <a:sym typeface="Source Code Pro"/>
              </a:rPr>
              <a:t>How can we represent our survey data in a picture graph without having to draw a picture for each student in our class?</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rPr lang="en">
                <a:latin typeface="Source Code Pro"/>
                <a:ea typeface="Source Code Pro"/>
                <a:cs typeface="Source Code Pro"/>
                <a:sym typeface="Source Code Pro"/>
              </a:rPr>
              <a:t>Represent the way you would like to travel data that you collected in your own scaled picture graph where each picture represents 2 students.</a:t>
            </a:r>
            <a:endParaRPr>
              <a:latin typeface="Source Code Pro"/>
              <a:ea typeface="Source Code Pro"/>
              <a:cs typeface="Source Code Pro"/>
              <a:sym typeface="Source Code Pro"/>
            </a:endParaRPr>
          </a:p>
        </p:txBody>
      </p:sp>
      <p:pic>
        <p:nvPicPr>
          <p:cNvPr descr="This timer counts down silently until it reaches 0:00, then a police siren sounds to alert you that time is up." id="111" name="Google Shape;111;p20" title="10 Minute Timer">
            <a:hlinkClick r:id="rId3"/>
          </p:cNvPr>
          <p:cNvPicPr preferRelativeResize="0"/>
          <p:nvPr/>
        </p:nvPicPr>
        <p:blipFill>
          <a:blip r:embed="rId4">
            <a:alphaModFix/>
          </a:blip>
          <a:stretch>
            <a:fillRect/>
          </a:stretch>
        </p:blipFill>
        <p:spPr>
          <a:xfrm>
            <a:off x="6637450" y="3667225"/>
            <a:ext cx="1708900" cy="1281675"/>
          </a:xfrm>
          <a:prstGeom prst="rect">
            <a:avLst/>
          </a:prstGeom>
          <a:noFill/>
          <a:ln>
            <a:noFill/>
          </a:ln>
        </p:spPr>
      </p:pic>
      <p:pic>
        <p:nvPicPr>
          <p:cNvPr id="112" name="Google Shape;112;p20"/>
          <p:cNvPicPr preferRelativeResize="0"/>
          <p:nvPr/>
        </p:nvPicPr>
        <p:blipFill>
          <a:blip r:embed="rId5">
            <a:alphaModFix/>
          </a:blip>
          <a:stretch>
            <a:fillRect/>
          </a:stretch>
        </p:blipFill>
        <p:spPr>
          <a:xfrm>
            <a:off x="215500" y="1828775"/>
            <a:ext cx="3249600" cy="243483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1"/>
          <p:cNvSpPr txBox="1"/>
          <p:nvPr>
            <p:ph type="title"/>
          </p:nvPr>
        </p:nvSpPr>
        <p:spPr>
          <a:xfrm>
            <a:off x="304800" y="309350"/>
            <a:ext cx="8537700" cy="748200"/>
          </a:xfrm>
          <a:prstGeom prst="rect">
            <a:avLst/>
          </a:prstGeom>
          <a:solidFill>
            <a:schemeClr val="accent4"/>
          </a:solidFill>
        </p:spPr>
        <p:txBody>
          <a:bodyPr anchorCtr="0" anchor="t" bIns="91425" lIns="91425" spcFirstLastPara="1" rIns="91425" wrap="square" tIns="91425">
            <a:noAutofit/>
          </a:bodyPr>
          <a:lstStyle/>
          <a:p>
            <a:pPr indent="0" lvl="0" marL="0" rtl="0" algn="ctr">
              <a:spcBef>
                <a:spcPts val="0"/>
              </a:spcBef>
              <a:spcAft>
                <a:spcPts val="0"/>
              </a:spcAft>
              <a:buNone/>
            </a:pPr>
            <a:r>
              <a:rPr lang="en"/>
              <a:t>Activity Synthesis</a:t>
            </a:r>
            <a:endParaRPr/>
          </a:p>
        </p:txBody>
      </p:sp>
      <p:sp>
        <p:nvSpPr>
          <p:cNvPr id="118" name="Google Shape;118;p21"/>
          <p:cNvSpPr txBox="1"/>
          <p:nvPr/>
        </p:nvSpPr>
        <p:spPr>
          <a:xfrm>
            <a:off x="392200" y="1187825"/>
            <a:ext cx="8236200" cy="11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Source Code Pro"/>
              <a:ea typeface="Source Code Pro"/>
              <a:cs typeface="Source Code Pro"/>
              <a:sym typeface="Source Code Pro"/>
            </a:endParaRPr>
          </a:p>
        </p:txBody>
      </p:sp>
      <p:sp>
        <p:nvSpPr>
          <p:cNvPr id="119" name="Google Shape;119;p21"/>
          <p:cNvSpPr txBox="1"/>
          <p:nvPr/>
        </p:nvSpPr>
        <p:spPr>
          <a:xfrm>
            <a:off x="467200" y="1187825"/>
            <a:ext cx="4300500" cy="9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Source Code Pro"/>
                <a:ea typeface="Source Code Pro"/>
                <a:cs typeface="Source Code Pro"/>
                <a:sym typeface="Source Code Pro"/>
              </a:rPr>
              <a:t>How does this graph clearly represent the survey data from our class?</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0" lvl="0" marL="0" rtl="0" algn="l">
              <a:spcBef>
                <a:spcPts val="0"/>
              </a:spcBef>
              <a:spcAft>
                <a:spcPts val="0"/>
              </a:spcAft>
              <a:buNone/>
            </a:pPr>
            <a:r>
              <a:rPr lang="en" sz="1700">
                <a:latin typeface="Source Code Pro"/>
                <a:ea typeface="Source Code Pro"/>
                <a:cs typeface="Source Code Pro"/>
                <a:sym typeface="Source Code Pro"/>
              </a:rPr>
              <a:t>What can we add to the graph to make it more clear?</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0" lvl="0" marL="0" rtl="0" algn="l">
              <a:spcBef>
                <a:spcPts val="0"/>
              </a:spcBef>
              <a:spcAft>
                <a:spcPts val="0"/>
              </a:spcAft>
              <a:buNone/>
            </a:pPr>
            <a:r>
              <a:rPr lang="en" sz="1700">
                <a:latin typeface="Source Code Pro"/>
                <a:ea typeface="Source Code Pro"/>
                <a:cs typeface="Source Code Pro"/>
                <a:sym typeface="Source Code Pro"/>
              </a:rPr>
              <a:t>How can we represent the number of students who picked a way of travel when it was an odd number?</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0" lvl="0" marL="0" rtl="0" algn="l">
              <a:spcBef>
                <a:spcPts val="0"/>
              </a:spcBef>
              <a:spcAft>
                <a:spcPts val="0"/>
              </a:spcAft>
              <a:buNone/>
            </a:pPr>
            <a:r>
              <a:rPr lang="en" sz="1700">
                <a:latin typeface="Source Code Pro"/>
                <a:ea typeface="Source Code Pro"/>
                <a:cs typeface="Source Code Pro"/>
                <a:sym typeface="Source Code Pro"/>
              </a:rPr>
              <a:t>What questions do you have about creating a scaled picture graph?</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rPr lang="en">
                <a:latin typeface="Source Code Pro"/>
                <a:ea typeface="Source Code Pro"/>
                <a:cs typeface="Source Code Pro"/>
                <a:sym typeface="Source Code Pro"/>
              </a:rPr>
              <a:t>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id="120" name="Google Shape;120;p21"/>
          <p:cNvPicPr preferRelativeResize="0"/>
          <p:nvPr/>
        </p:nvPicPr>
        <p:blipFill>
          <a:blip r:embed="rId3">
            <a:alphaModFix/>
          </a:blip>
          <a:stretch>
            <a:fillRect/>
          </a:stretch>
        </p:blipFill>
        <p:spPr>
          <a:xfrm>
            <a:off x="5185450" y="1386478"/>
            <a:ext cx="3309925" cy="31459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1000"/>
                                        <p:tgtEl>
                                          <p:spTgt spid="1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2"/>
          <p:cNvSpPr txBox="1"/>
          <p:nvPr>
            <p:ph type="title"/>
          </p:nvPr>
        </p:nvSpPr>
        <p:spPr>
          <a:xfrm>
            <a:off x="304800" y="309350"/>
            <a:ext cx="8537700" cy="748200"/>
          </a:xfrm>
          <a:prstGeom prst="rect">
            <a:avLst/>
          </a:prstGeom>
          <a:solidFill>
            <a:schemeClr val="accent4"/>
          </a:solidFill>
        </p:spPr>
        <p:txBody>
          <a:bodyPr anchorCtr="0" anchor="t" bIns="91425" lIns="91425" spcFirstLastPara="1" rIns="91425" wrap="square" tIns="91425">
            <a:noAutofit/>
          </a:bodyPr>
          <a:lstStyle/>
          <a:p>
            <a:pPr indent="0" lvl="0" marL="0" rtl="0" algn="ctr">
              <a:spcBef>
                <a:spcPts val="0"/>
              </a:spcBef>
              <a:spcAft>
                <a:spcPts val="0"/>
              </a:spcAft>
              <a:buNone/>
            </a:pPr>
            <a:r>
              <a:rPr lang="en"/>
              <a:t>Lesson</a:t>
            </a:r>
            <a:r>
              <a:rPr lang="en"/>
              <a:t> Synthesis</a:t>
            </a:r>
            <a:endParaRPr/>
          </a:p>
        </p:txBody>
      </p:sp>
      <p:sp>
        <p:nvSpPr>
          <p:cNvPr id="126" name="Google Shape;126;p22"/>
          <p:cNvSpPr txBox="1"/>
          <p:nvPr/>
        </p:nvSpPr>
        <p:spPr>
          <a:xfrm>
            <a:off x="724375" y="2645150"/>
            <a:ext cx="8236200" cy="11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Source Code Pro"/>
              <a:ea typeface="Source Code Pro"/>
              <a:cs typeface="Source Code Pro"/>
              <a:sym typeface="Source Code Pro"/>
            </a:endParaRPr>
          </a:p>
        </p:txBody>
      </p:sp>
      <p:sp>
        <p:nvSpPr>
          <p:cNvPr id="127" name="Google Shape;127;p22"/>
          <p:cNvSpPr txBox="1"/>
          <p:nvPr/>
        </p:nvSpPr>
        <p:spPr>
          <a:xfrm>
            <a:off x="724375" y="1393375"/>
            <a:ext cx="7952400" cy="30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0" lvl="0" marL="0" rtl="0" algn="l">
              <a:spcBef>
                <a:spcPts val="0"/>
              </a:spcBef>
              <a:spcAft>
                <a:spcPts val="0"/>
              </a:spcAft>
              <a:buNone/>
            </a:pPr>
            <a:r>
              <a:rPr lang="en" sz="1700">
                <a:latin typeface="Source Code Pro"/>
                <a:ea typeface="Source Code Pro"/>
                <a:cs typeface="Source Code Pro"/>
                <a:sym typeface="Source Code Pro"/>
              </a:rPr>
              <a:t>What if 2 more students chose to travel by balloon? How could we represent that on this graph?</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0" lvl="0" marL="0" rtl="0" algn="l">
              <a:spcBef>
                <a:spcPts val="0"/>
              </a:spcBef>
              <a:spcAft>
                <a:spcPts val="0"/>
              </a:spcAft>
              <a:buNone/>
            </a:pPr>
            <a:r>
              <a:t/>
            </a:r>
            <a:endParaRPr sz="1700">
              <a:latin typeface="Source Code Pro"/>
              <a:ea typeface="Source Code Pro"/>
              <a:cs typeface="Source Code Pro"/>
              <a:sym typeface="Source Code Pro"/>
            </a:endParaRPr>
          </a:p>
          <a:p>
            <a:pPr indent="0" lvl="0" marL="0" rtl="0" algn="l">
              <a:spcBef>
                <a:spcPts val="0"/>
              </a:spcBef>
              <a:spcAft>
                <a:spcPts val="0"/>
              </a:spcAft>
              <a:buNone/>
            </a:pPr>
            <a:r>
              <a:rPr lang="en" sz="1700">
                <a:latin typeface="Source Code Pro"/>
                <a:ea typeface="Source Code Pro"/>
                <a:cs typeface="Source Code Pro"/>
                <a:sym typeface="Source Code Pro"/>
              </a:rPr>
              <a:t>What if 1 more student chose to travel by car? How could we represent that on this graph?</a:t>
            </a:r>
            <a:endParaRPr sz="1700">
              <a:latin typeface="Source Code Pro"/>
              <a:ea typeface="Source Code Pro"/>
              <a:cs typeface="Source Code Pro"/>
              <a:sym typeface="Source Code Pro"/>
            </a:endParaRPr>
          </a:p>
        </p:txBody>
      </p:sp>
      <p:pic>
        <p:nvPicPr>
          <p:cNvPr id="128" name="Google Shape;128;p22"/>
          <p:cNvPicPr preferRelativeResize="0"/>
          <p:nvPr/>
        </p:nvPicPr>
        <p:blipFill>
          <a:blip r:embed="rId3">
            <a:alphaModFix/>
          </a:blip>
          <a:stretch>
            <a:fillRect/>
          </a:stretch>
        </p:blipFill>
        <p:spPr>
          <a:xfrm rot="960597">
            <a:off x="6030343" y="3532501"/>
            <a:ext cx="1038990" cy="1419374"/>
          </a:xfrm>
          <a:prstGeom prst="rect">
            <a:avLst/>
          </a:prstGeom>
          <a:noFill/>
          <a:ln>
            <a:noFill/>
          </a:ln>
        </p:spPr>
      </p:pic>
      <p:pic>
        <p:nvPicPr>
          <p:cNvPr id="129" name="Google Shape;129;p22"/>
          <p:cNvPicPr preferRelativeResize="0"/>
          <p:nvPr/>
        </p:nvPicPr>
        <p:blipFill>
          <a:blip r:embed="rId4">
            <a:alphaModFix/>
          </a:blip>
          <a:stretch>
            <a:fillRect/>
          </a:stretch>
        </p:blipFill>
        <p:spPr>
          <a:xfrm>
            <a:off x="1281500" y="3897073"/>
            <a:ext cx="2084275" cy="104432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