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5143500" cx="9144000"/>
  <p:notesSz cx="6858000" cy="9144000"/>
  <p:embeddedFontLst>
    <p:embeddedFont>
      <p:font typeface="Amatic SC"/>
      <p:regular r:id="rId16"/>
      <p:bold r:id="rId17"/>
    </p:embeddedFont>
    <p:embeddedFont>
      <p:font typeface="Source Code Pro"/>
      <p:regular r:id="rId18"/>
      <p:bold r:id="rId19"/>
      <p:italic r:id="rId20"/>
      <p:boldItalic r:id="rId21"/>
    </p:embeddedFont>
    <p:embeddedFont>
      <p:font typeface="Rock Salt"/>
      <p:regular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SourceCodePro-italic.fntdata"/><Relationship Id="rId11" Type="http://schemas.openxmlformats.org/officeDocument/2006/relationships/slide" Target="slides/slide6.xml"/><Relationship Id="rId22" Type="http://schemas.openxmlformats.org/officeDocument/2006/relationships/font" Target="fonts/RockSalt-regular.fntdata"/><Relationship Id="rId10" Type="http://schemas.openxmlformats.org/officeDocument/2006/relationships/slide" Target="slides/slide5.xml"/><Relationship Id="rId21" Type="http://schemas.openxmlformats.org/officeDocument/2006/relationships/font" Target="fonts/SourceCodePro-boldItalic.fnt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AmaticSC-bold.fntdata"/><Relationship Id="rId16" Type="http://schemas.openxmlformats.org/officeDocument/2006/relationships/font" Target="fonts/AmaticSC-regular.fntdata"/><Relationship Id="rId5" Type="http://schemas.openxmlformats.org/officeDocument/2006/relationships/notesMaster" Target="notesMasters/notesMaster1.xml"/><Relationship Id="rId19" Type="http://schemas.openxmlformats.org/officeDocument/2006/relationships/font" Target="fonts/SourceCodePro-bold.fntdata"/><Relationship Id="rId6" Type="http://schemas.openxmlformats.org/officeDocument/2006/relationships/slide" Target="slides/slide1.xml"/><Relationship Id="rId18" Type="http://schemas.openxmlformats.org/officeDocument/2006/relationships/font" Target="fonts/SourceCodePro-regular.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purpose of this lesson is for students to read and answer questions about scaled picture graphs.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8c22103c1a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8c22103c1a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Tell students they will have an opportunity to revise their math community ideas at the end of this lesson, so as they work today they should think about actions that may be missing from the current list..</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u="sng"/>
              <a:t>Provide 1 sticky note per student. </a:t>
            </a:r>
            <a:endParaRPr b="1" u="sng"/>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95ec18d732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95ec18d732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Launch:</a:t>
            </a:r>
            <a:endParaRPr b="1"/>
          </a:p>
          <a:p>
            <a:pPr indent="0" lvl="0" marL="0" rtl="0" algn="l">
              <a:spcBef>
                <a:spcPts val="0"/>
              </a:spcBef>
              <a:spcAft>
                <a:spcPts val="0"/>
              </a:spcAft>
              <a:buNone/>
            </a:pPr>
            <a:r>
              <a:rPr lang="en"/>
              <a:t>Display one expression. </a:t>
            </a:r>
            <a:endParaRPr/>
          </a:p>
          <a:p>
            <a:pPr indent="0" lvl="0" marL="0" rtl="0" algn="l">
              <a:spcBef>
                <a:spcPts val="0"/>
              </a:spcBef>
              <a:spcAft>
                <a:spcPts val="0"/>
              </a:spcAft>
              <a:buNone/>
            </a:pPr>
            <a:r>
              <a:rPr lang="en"/>
              <a:t>“Give me a signal when you have an answer and can explain how you got it.” </a:t>
            </a:r>
            <a:endParaRPr/>
          </a:p>
          <a:p>
            <a:pPr indent="0" lvl="0" marL="0" rtl="0" algn="l">
              <a:spcBef>
                <a:spcPts val="0"/>
              </a:spcBef>
              <a:spcAft>
                <a:spcPts val="0"/>
              </a:spcAft>
              <a:buNone/>
            </a:pPr>
            <a:r>
              <a:rPr lang="en"/>
              <a:t>1 minute: quiet think time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Activity</a:t>
            </a:r>
            <a:r>
              <a:rPr lang="en"/>
              <a:t> </a:t>
            </a:r>
            <a:endParaRPr/>
          </a:p>
          <a:p>
            <a:pPr indent="0" lvl="0" marL="0" rtl="0" algn="l">
              <a:spcBef>
                <a:spcPts val="0"/>
              </a:spcBef>
              <a:spcAft>
                <a:spcPts val="0"/>
              </a:spcAft>
              <a:buNone/>
            </a:pPr>
            <a:r>
              <a:rPr lang="en"/>
              <a:t>Record answers and strategy. </a:t>
            </a:r>
            <a:endParaRPr/>
          </a:p>
          <a:p>
            <a:pPr indent="0" lvl="0" marL="0" rtl="0" algn="l">
              <a:spcBef>
                <a:spcPts val="0"/>
              </a:spcBef>
              <a:spcAft>
                <a:spcPts val="0"/>
              </a:spcAft>
              <a:buNone/>
            </a:pPr>
            <a:r>
              <a:rPr lang="en"/>
              <a:t>Keep problems and work displayed. </a:t>
            </a:r>
            <a:endParaRPr/>
          </a:p>
          <a:p>
            <a:pPr indent="0" lvl="0" marL="0" rtl="0" algn="l">
              <a:spcBef>
                <a:spcPts val="0"/>
              </a:spcBef>
              <a:spcAft>
                <a:spcPts val="0"/>
              </a:spcAft>
              <a:buNone/>
            </a:pPr>
            <a:r>
              <a:rPr lang="en"/>
              <a:t>Repeat with each expression.</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8c22103c1a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8c22103c1a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8c22103c1a_0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8c22103c1a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 minute: quiet think time “Discuss your thinking with your partner.” 1 minute: partner discussion Share and record responses.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“Work with your partner to find how many students are represented in the graph.” 3–5 minutes: partner work time Monitor for students who group the smiley faces by 2, 5, or 10 to make them easier to count. Have students who grouped the smiley faces share their strategies for how they found the total number of students represented in the graph.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If no students use this strategy ask, “How could grouping the pictures in the graph make them easier to count?” (We could circle tens so we could count by ten. It would be easier to keep track of your count than by counting by ones.)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95ec18d732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95ec18d732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 minute: quiet think time “Discuss your thinking with your partner.” 1 minute: partner discussion Share and record responses.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“Work with your partner to find how many students are represented in the graph.” 3–5 minutes: partner work time Monitor for students who group the smiley faces by 2, 5, or 10 to make them easier to count. Have students who grouped the smiley faces share their strategies for how they found the total number of students represented in the graph.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If no students use this strategy ask, “How could grouping the pictures in the graph make them easier to count?” (We could circle tens so we could count by ten. It would be easier to keep track of your count than by counting by ones.)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8c22103c1a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8c22103c1a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8ec841c6e3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8ec841c6e3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15 minutes for the whole activit</a:t>
            </a:r>
            <a:r>
              <a:rPr lang="en"/>
              <a:t>y</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u="sng"/>
              <a:t>Groups of 2 Display the graphs for all to see.</a:t>
            </a:r>
            <a:endParaRPr b="1"/>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8ec841c8b4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8ec841c8b4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8ec841c6e3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8ec841c6e3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Have students answer the questions and share their reasoning</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0" y="0"/>
            <a:ext cx="9144000" cy="3429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txBox="1"/>
          <p:nvPr>
            <p:ph type="ctrTitle"/>
          </p:nvPr>
        </p:nvSpPr>
        <p:spPr>
          <a:xfrm>
            <a:off x="311700" y="392150"/>
            <a:ext cx="8520600" cy="2690400"/>
          </a:xfrm>
          <a:prstGeom prst="rect">
            <a:avLst/>
          </a:prstGeom>
        </p:spPr>
        <p:txBody>
          <a:bodyPr anchorCtr="0" anchor="ctr" bIns="91425" lIns="91425" spcFirstLastPara="1" rIns="91425" wrap="square" tIns="91425">
            <a:noAutofit/>
          </a:bodyPr>
          <a:lstStyle>
            <a:lvl1pPr lvl="0" algn="ctr">
              <a:spcBef>
                <a:spcPts val="0"/>
              </a:spcBef>
              <a:spcAft>
                <a:spcPts val="0"/>
              </a:spcAft>
              <a:buSzPts val="8000"/>
              <a:buNone/>
              <a:defRPr sz="8000"/>
            </a:lvl1pPr>
            <a:lvl2pPr lvl="1" algn="ctr">
              <a:spcBef>
                <a:spcPts val="0"/>
              </a:spcBef>
              <a:spcAft>
                <a:spcPts val="0"/>
              </a:spcAft>
              <a:buSzPts val="8000"/>
              <a:buNone/>
              <a:defRPr sz="8000"/>
            </a:lvl2pPr>
            <a:lvl3pPr lvl="2" algn="ctr">
              <a:spcBef>
                <a:spcPts val="0"/>
              </a:spcBef>
              <a:spcAft>
                <a:spcPts val="0"/>
              </a:spcAft>
              <a:buSzPts val="8000"/>
              <a:buNone/>
              <a:defRPr sz="8000"/>
            </a:lvl3pPr>
            <a:lvl4pPr lvl="3" algn="ctr">
              <a:spcBef>
                <a:spcPts val="0"/>
              </a:spcBef>
              <a:spcAft>
                <a:spcPts val="0"/>
              </a:spcAft>
              <a:buSzPts val="8000"/>
              <a:buNone/>
              <a:defRPr sz="8000"/>
            </a:lvl4pPr>
            <a:lvl5pPr lvl="4" algn="ctr">
              <a:spcBef>
                <a:spcPts val="0"/>
              </a:spcBef>
              <a:spcAft>
                <a:spcPts val="0"/>
              </a:spcAft>
              <a:buSzPts val="8000"/>
              <a:buNone/>
              <a:defRPr sz="8000"/>
            </a:lvl5pPr>
            <a:lvl6pPr lvl="5" algn="ctr">
              <a:spcBef>
                <a:spcPts val="0"/>
              </a:spcBef>
              <a:spcAft>
                <a:spcPts val="0"/>
              </a:spcAft>
              <a:buSzPts val="8000"/>
              <a:buNone/>
              <a:defRPr sz="8000"/>
            </a:lvl6pPr>
            <a:lvl7pPr lvl="6" algn="ctr">
              <a:spcBef>
                <a:spcPts val="0"/>
              </a:spcBef>
              <a:spcAft>
                <a:spcPts val="0"/>
              </a:spcAft>
              <a:buSzPts val="8000"/>
              <a:buNone/>
              <a:defRPr sz="8000"/>
            </a:lvl7pPr>
            <a:lvl8pPr lvl="7" algn="ctr">
              <a:spcBef>
                <a:spcPts val="0"/>
              </a:spcBef>
              <a:spcAft>
                <a:spcPts val="0"/>
              </a:spcAft>
              <a:buSzPts val="8000"/>
              <a:buNone/>
              <a:defRPr sz="8000"/>
            </a:lvl8pPr>
            <a:lvl9pPr lvl="8" algn="ctr">
              <a:spcBef>
                <a:spcPts val="0"/>
              </a:spcBef>
              <a:spcAft>
                <a:spcPts val="0"/>
              </a:spcAft>
              <a:buSzPts val="8000"/>
              <a:buNone/>
              <a:defRPr sz="8000"/>
            </a:lvl9pPr>
          </a:lstStyle>
          <a:p/>
        </p:txBody>
      </p:sp>
      <p:sp>
        <p:nvSpPr>
          <p:cNvPr id="12" name="Google Shape;12;p2"/>
          <p:cNvSpPr txBox="1"/>
          <p:nvPr>
            <p:ph idx="1" type="subTitle"/>
          </p:nvPr>
        </p:nvSpPr>
        <p:spPr>
          <a:xfrm>
            <a:off x="311700" y="3890400"/>
            <a:ext cx="8520600" cy="7062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1"/>
              </a:buClr>
              <a:buSzPts val="2100"/>
              <a:buNone/>
              <a:defRPr b="1" sz="2100">
                <a:solidFill>
                  <a:schemeClr val="accent1"/>
                </a:solidFill>
              </a:defRPr>
            </a:lvl1pPr>
            <a:lvl2pPr lvl="1" algn="ctr">
              <a:lnSpc>
                <a:spcPct val="100000"/>
              </a:lnSpc>
              <a:spcBef>
                <a:spcPts val="0"/>
              </a:spcBef>
              <a:spcAft>
                <a:spcPts val="0"/>
              </a:spcAft>
              <a:buClr>
                <a:schemeClr val="accent1"/>
              </a:buClr>
              <a:buSzPts val="2100"/>
              <a:buNone/>
              <a:defRPr b="1" sz="2100">
                <a:solidFill>
                  <a:schemeClr val="accent1"/>
                </a:solidFill>
              </a:defRPr>
            </a:lvl2pPr>
            <a:lvl3pPr lvl="2" algn="ctr">
              <a:lnSpc>
                <a:spcPct val="100000"/>
              </a:lnSpc>
              <a:spcBef>
                <a:spcPts val="0"/>
              </a:spcBef>
              <a:spcAft>
                <a:spcPts val="0"/>
              </a:spcAft>
              <a:buClr>
                <a:schemeClr val="accent1"/>
              </a:buClr>
              <a:buSzPts val="2100"/>
              <a:buNone/>
              <a:defRPr b="1" sz="2100">
                <a:solidFill>
                  <a:schemeClr val="accent1"/>
                </a:solidFill>
              </a:defRPr>
            </a:lvl3pPr>
            <a:lvl4pPr lvl="3" algn="ctr">
              <a:lnSpc>
                <a:spcPct val="100000"/>
              </a:lnSpc>
              <a:spcBef>
                <a:spcPts val="0"/>
              </a:spcBef>
              <a:spcAft>
                <a:spcPts val="0"/>
              </a:spcAft>
              <a:buClr>
                <a:schemeClr val="accent1"/>
              </a:buClr>
              <a:buSzPts val="2100"/>
              <a:buNone/>
              <a:defRPr b="1" sz="2100">
                <a:solidFill>
                  <a:schemeClr val="accent1"/>
                </a:solidFill>
              </a:defRPr>
            </a:lvl4pPr>
            <a:lvl5pPr lvl="4" algn="ctr">
              <a:lnSpc>
                <a:spcPct val="100000"/>
              </a:lnSpc>
              <a:spcBef>
                <a:spcPts val="0"/>
              </a:spcBef>
              <a:spcAft>
                <a:spcPts val="0"/>
              </a:spcAft>
              <a:buClr>
                <a:schemeClr val="accent1"/>
              </a:buClr>
              <a:buSzPts val="2100"/>
              <a:buNone/>
              <a:defRPr b="1" sz="2100">
                <a:solidFill>
                  <a:schemeClr val="accent1"/>
                </a:solidFill>
              </a:defRPr>
            </a:lvl5pPr>
            <a:lvl6pPr lvl="5" algn="ctr">
              <a:lnSpc>
                <a:spcPct val="100000"/>
              </a:lnSpc>
              <a:spcBef>
                <a:spcPts val="0"/>
              </a:spcBef>
              <a:spcAft>
                <a:spcPts val="0"/>
              </a:spcAft>
              <a:buClr>
                <a:schemeClr val="accent1"/>
              </a:buClr>
              <a:buSzPts val="2100"/>
              <a:buNone/>
              <a:defRPr b="1" sz="2100">
                <a:solidFill>
                  <a:schemeClr val="accent1"/>
                </a:solidFill>
              </a:defRPr>
            </a:lvl6pPr>
            <a:lvl7pPr lvl="6" algn="ctr">
              <a:lnSpc>
                <a:spcPct val="100000"/>
              </a:lnSpc>
              <a:spcBef>
                <a:spcPts val="0"/>
              </a:spcBef>
              <a:spcAft>
                <a:spcPts val="0"/>
              </a:spcAft>
              <a:buClr>
                <a:schemeClr val="accent1"/>
              </a:buClr>
              <a:buSzPts val="2100"/>
              <a:buNone/>
              <a:defRPr b="1" sz="2100">
                <a:solidFill>
                  <a:schemeClr val="accent1"/>
                </a:solidFill>
              </a:defRPr>
            </a:lvl7pPr>
            <a:lvl8pPr lvl="7" algn="ctr">
              <a:lnSpc>
                <a:spcPct val="100000"/>
              </a:lnSpc>
              <a:spcBef>
                <a:spcPts val="0"/>
              </a:spcBef>
              <a:spcAft>
                <a:spcPts val="0"/>
              </a:spcAft>
              <a:buClr>
                <a:schemeClr val="accent1"/>
              </a:buClr>
              <a:buSzPts val="2100"/>
              <a:buNone/>
              <a:defRPr b="1" sz="2100">
                <a:solidFill>
                  <a:schemeClr val="accent1"/>
                </a:solidFill>
              </a:defRPr>
            </a:lvl8pPr>
            <a:lvl9pPr lvl="8" algn="ctr">
              <a:lnSpc>
                <a:spcPct val="100000"/>
              </a:lnSpc>
              <a:spcBef>
                <a:spcPts val="0"/>
              </a:spcBef>
              <a:spcAft>
                <a:spcPts val="0"/>
              </a:spcAft>
              <a:buClr>
                <a:schemeClr val="accent1"/>
              </a:buClr>
              <a:buSzPts val="2100"/>
              <a:buNone/>
              <a:defRPr b="1" sz="2100">
                <a:solidFill>
                  <a:schemeClr val="accent1"/>
                </a:solidFill>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4" name="Shape 14"/>
        <p:cNvGrpSpPr/>
        <p:nvPr/>
      </p:nvGrpSpPr>
      <p:grpSpPr>
        <a:xfrm>
          <a:off x="0" y="0"/>
          <a:ext cx="0" cy="0"/>
          <a:chOff x="0" y="0"/>
          <a:chExt cx="0" cy="0"/>
        </a:xfrm>
      </p:grpSpPr>
      <p:sp>
        <p:nvSpPr>
          <p:cNvPr id="15" name="Google Shape;15;p3"/>
          <p:cNvSpPr txBox="1"/>
          <p:nvPr>
            <p:ph type="title"/>
          </p:nvPr>
        </p:nvSpPr>
        <p:spPr>
          <a:xfrm>
            <a:off x="2802750" y="802500"/>
            <a:ext cx="3538500" cy="3538500"/>
          </a:xfrm>
          <a:prstGeom prst="rect">
            <a:avLst/>
          </a:prstGeom>
          <a:solidFill>
            <a:srgbClr val="FFFFFF"/>
          </a:solidFill>
        </p:spPr>
        <p:txBody>
          <a:bodyPr anchorCtr="0" anchor="ctr"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19" name="Google Shape;19;p4"/>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3" name="Google Shape;23;p5"/>
          <p:cNvSpPr txBox="1"/>
          <p:nvPr>
            <p:ph idx="1" type="body"/>
          </p:nvPr>
        </p:nvSpPr>
        <p:spPr>
          <a:xfrm>
            <a:off x="311700" y="1228675"/>
            <a:ext cx="3999900" cy="334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2" type="body"/>
          </p:nvPr>
        </p:nvSpPr>
        <p:spPr>
          <a:xfrm>
            <a:off x="4832400" y="1228675"/>
            <a:ext cx="3999900" cy="334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04800" y="309350"/>
            <a:ext cx="8537700" cy="748200"/>
          </a:xfrm>
          <a:prstGeom prst="rect">
            <a:avLst/>
          </a:prstGeom>
        </p:spPr>
        <p:txBody>
          <a:bodyPr anchorCtr="0" anchor="t" bIns="91425" lIns="91425" spcFirstLastPara="1" rIns="91425" wrap="square" tIns="91425">
            <a:no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sz="3000">
                <a:highlight>
                  <a:schemeClr val="dk1"/>
                </a:highlight>
              </a:defRPr>
            </a:lvl1pPr>
            <a:lvl2pPr lvl="1">
              <a:spcBef>
                <a:spcPts val="0"/>
              </a:spcBef>
              <a:spcAft>
                <a:spcPts val="0"/>
              </a:spcAft>
              <a:buSzPts val="3000"/>
              <a:buNone/>
              <a:defRPr sz="3000">
                <a:highlight>
                  <a:schemeClr val="dk1"/>
                </a:highlight>
              </a:defRPr>
            </a:lvl2pPr>
            <a:lvl3pPr lvl="2">
              <a:spcBef>
                <a:spcPts val="0"/>
              </a:spcBef>
              <a:spcAft>
                <a:spcPts val="0"/>
              </a:spcAft>
              <a:buSzPts val="3000"/>
              <a:buNone/>
              <a:defRPr sz="3000">
                <a:highlight>
                  <a:schemeClr val="dk1"/>
                </a:highlight>
              </a:defRPr>
            </a:lvl3pPr>
            <a:lvl4pPr lvl="3">
              <a:spcBef>
                <a:spcPts val="0"/>
              </a:spcBef>
              <a:spcAft>
                <a:spcPts val="0"/>
              </a:spcAft>
              <a:buSzPts val="3000"/>
              <a:buNone/>
              <a:defRPr sz="3000">
                <a:highlight>
                  <a:schemeClr val="dk1"/>
                </a:highlight>
              </a:defRPr>
            </a:lvl4pPr>
            <a:lvl5pPr lvl="4">
              <a:spcBef>
                <a:spcPts val="0"/>
              </a:spcBef>
              <a:spcAft>
                <a:spcPts val="0"/>
              </a:spcAft>
              <a:buSzPts val="3000"/>
              <a:buNone/>
              <a:defRPr sz="3000">
                <a:highlight>
                  <a:schemeClr val="dk1"/>
                </a:highlight>
              </a:defRPr>
            </a:lvl5pPr>
            <a:lvl6pPr lvl="5">
              <a:spcBef>
                <a:spcPts val="0"/>
              </a:spcBef>
              <a:spcAft>
                <a:spcPts val="0"/>
              </a:spcAft>
              <a:buSzPts val="3000"/>
              <a:buNone/>
              <a:defRPr sz="3000">
                <a:highlight>
                  <a:schemeClr val="dk1"/>
                </a:highlight>
              </a:defRPr>
            </a:lvl6pPr>
            <a:lvl7pPr lvl="6">
              <a:spcBef>
                <a:spcPts val="0"/>
              </a:spcBef>
              <a:spcAft>
                <a:spcPts val="0"/>
              </a:spcAft>
              <a:buSzPts val="3000"/>
              <a:buNone/>
              <a:defRPr sz="3000">
                <a:highlight>
                  <a:schemeClr val="dk1"/>
                </a:highlight>
              </a:defRPr>
            </a:lvl7pPr>
            <a:lvl8pPr lvl="7">
              <a:spcBef>
                <a:spcPts val="0"/>
              </a:spcBef>
              <a:spcAft>
                <a:spcPts val="0"/>
              </a:spcAft>
              <a:buSzPts val="3000"/>
              <a:buNone/>
              <a:defRPr sz="3000">
                <a:highlight>
                  <a:schemeClr val="dk1"/>
                </a:highlight>
              </a:defRPr>
            </a:lvl8pPr>
            <a:lvl9pPr lvl="8">
              <a:spcBef>
                <a:spcPts val="0"/>
              </a:spcBef>
              <a:spcAft>
                <a:spcPts val="0"/>
              </a:spcAft>
              <a:buSzPts val="3000"/>
              <a:buNone/>
              <a:defRPr sz="3000">
                <a:highlight>
                  <a:schemeClr val="dk1"/>
                </a:highlight>
              </a:defRPr>
            </a:lvl9pPr>
          </a:lstStyle>
          <a:p/>
        </p:txBody>
      </p:sp>
      <p:sp>
        <p:nvSpPr>
          <p:cNvPr id="31" name="Google Shape;31;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2" name="Google Shape;32;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33" name="Shape 33"/>
        <p:cNvGrpSpPr/>
        <p:nvPr/>
      </p:nvGrpSpPr>
      <p:grpSpPr>
        <a:xfrm>
          <a:off x="0" y="0"/>
          <a:ext cx="0" cy="0"/>
          <a:chOff x="0" y="0"/>
          <a:chExt cx="0" cy="0"/>
        </a:xfrm>
      </p:grpSpPr>
      <p:sp>
        <p:nvSpPr>
          <p:cNvPr id="34" name="Google Shape;34;p8"/>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6000"/>
              <a:buNone/>
              <a:defRPr sz="6000">
                <a:solidFill>
                  <a:schemeClr val="lt1"/>
                </a:solidFill>
              </a:defRPr>
            </a:lvl1pPr>
            <a:lvl2pPr lvl="1">
              <a:spcBef>
                <a:spcPts val="0"/>
              </a:spcBef>
              <a:spcAft>
                <a:spcPts val="0"/>
              </a:spcAft>
              <a:buClr>
                <a:schemeClr val="lt1"/>
              </a:buClr>
              <a:buSzPts val="6000"/>
              <a:buNone/>
              <a:defRPr sz="6000">
                <a:solidFill>
                  <a:schemeClr val="lt1"/>
                </a:solidFill>
              </a:defRPr>
            </a:lvl2pPr>
            <a:lvl3pPr lvl="2">
              <a:spcBef>
                <a:spcPts val="0"/>
              </a:spcBef>
              <a:spcAft>
                <a:spcPts val="0"/>
              </a:spcAft>
              <a:buClr>
                <a:schemeClr val="lt1"/>
              </a:buClr>
              <a:buSzPts val="6000"/>
              <a:buNone/>
              <a:defRPr sz="6000">
                <a:solidFill>
                  <a:schemeClr val="lt1"/>
                </a:solidFill>
              </a:defRPr>
            </a:lvl3pPr>
            <a:lvl4pPr lvl="3">
              <a:spcBef>
                <a:spcPts val="0"/>
              </a:spcBef>
              <a:spcAft>
                <a:spcPts val="0"/>
              </a:spcAft>
              <a:buClr>
                <a:schemeClr val="lt1"/>
              </a:buClr>
              <a:buSzPts val="6000"/>
              <a:buNone/>
              <a:defRPr sz="6000">
                <a:solidFill>
                  <a:schemeClr val="lt1"/>
                </a:solidFill>
              </a:defRPr>
            </a:lvl4pPr>
            <a:lvl5pPr lvl="4">
              <a:spcBef>
                <a:spcPts val="0"/>
              </a:spcBef>
              <a:spcAft>
                <a:spcPts val="0"/>
              </a:spcAft>
              <a:buClr>
                <a:schemeClr val="lt1"/>
              </a:buClr>
              <a:buSzPts val="6000"/>
              <a:buNone/>
              <a:defRPr sz="6000">
                <a:solidFill>
                  <a:schemeClr val="lt1"/>
                </a:solidFill>
              </a:defRPr>
            </a:lvl5pPr>
            <a:lvl6pPr lvl="5">
              <a:spcBef>
                <a:spcPts val="0"/>
              </a:spcBef>
              <a:spcAft>
                <a:spcPts val="0"/>
              </a:spcAft>
              <a:buClr>
                <a:schemeClr val="lt1"/>
              </a:buClr>
              <a:buSzPts val="6000"/>
              <a:buNone/>
              <a:defRPr sz="6000">
                <a:solidFill>
                  <a:schemeClr val="lt1"/>
                </a:solidFill>
              </a:defRPr>
            </a:lvl6pPr>
            <a:lvl7pPr lvl="6">
              <a:spcBef>
                <a:spcPts val="0"/>
              </a:spcBef>
              <a:spcAft>
                <a:spcPts val="0"/>
              </a:spcAft>
              <a:buClr>
                <a:schemeClr val="lt1"/>
              </a:buClr>
              <a:buSzPts val="6000"/>
              <a:buNone/>
              <a:defRPr sz="6000">
                <a:solidFill>
                  <a:schemeClr val="lt1"/>
                </a:solidFill>
              </a:defRPr>
            </a:lvl7pPr>
            <a:lvl8pPr lvl="7">
              <a:spcBef>
                <a:spcPts val="0"/>
              </a:spcBef>
              <a:spcAft>
                <a:spcPts val="0"/>
              </a:spcAft>
              <a:buClr>
                <a:schemeClr val="lt1"/>
              </a:buClr>
              <a:buSzPts val="6000"/>
              <a:buNone/>
              <a:defRPr sz="6000">
                <a:solidFill>
                  <a:schemeClr val="lt1"/>
                </a:solidFill>
              </a:defRPr>
            </a:lvl8pPr>
            <a:lvl9pPr lvl="8">
              <a:spcBef>
                <a:spcPts val="0"/>
              </a:spcBef>
              <a:spcAft>
                <a:spcPts val="0"/>
              </a:spcAft>
              <a:buClr>
                <a:schemeClr val="lt1"/>
              </a:buClr>
              <a:buSzPts val="6000"/>
              <a:buNone/>
              <a:defRPr sz="6000">
                <a:solidFill>
                  <a:schemeClr val="lt1"/>
                </a:solidFill>
              </a:defRPr>
            </a:lvl9pPr>
          </a:lstStyle>
          <a:p/>
        </p:txBody>
      </p:sp>
      <p:sp>
        <p:nvSpPr>
          <p:cNvPr id="35" name="Google Shape;35;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8" name="Google Shape;38;p9"/>
          <p:cNvCxnSpPr/>
          <p:nvPr/>
        </p:nvCxnSpPr>
        <p:spPr>
          <a:xfrm>
            <a:off x="5029675" y="4495500"/>
            <a:ext cx="468300" cy="0"/>
          </a:xfrm>
          <a:prstGeom prst="straightConnector1">
            <a:avLst/>
          </a:prstGeom>
          <a:noFill/>
          <a:ln cap="flat" cmpd="sng" w="28575">
            <a:solidFill>
              <a:schemeClr val="lt1"/>
            </a:solidFill>
            <a:prstDash val="solid"/>
            <a:round/>
            <a:headEnd len="sm" w="sm" type="none"/>
            <a:tailEnd len="sm" w="sm" type="none"/>
          </a:ln>
        </p:spPr>
      </p:cxnSp>
      <p:sp>
        <p:nvSpPr>
          <p:cNvPr id="39" name="Google Shape;39;p9"/>
          <p:cNvSpPr txBox="1"/>
          <p:nvPr>
            <p:ph type="title"/>
          </p:nvPr>
        </p:nvSpPr>
        <p:spPr>
          <a:xfrm>
            <a:off x="265500" y="1081400"/>
            <a:ext cx="4045200" cy="1710300"/>
          </a:xfrm>
          <a:prstGeom prst="rect">
            <a:avLst/>
          </a:prstGeom>
        </p:spPr>
        <p:txBody>
          <a:bodyPr anchorCtr="0" anchor="b" bIns="91425" lIns="91425" spcFirstLastPara="1" rIns="91425" wrap="square" tIns="91425">
            <a:no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40" name="Google Shape;40;p9"/>
          <p:cNvSpPr txBox="1"/>
          <p:nvPr>
            <p:ph idx="1" type="subTitle"/>
          </p:nvPr>
        </p:nvSpPr>
        <p:spPr>
          <a:xfrm>
            <a:off x="265500" y="2845223"/>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1" name="Google Shape;41;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accent1"/>
              </a:buClr>
              <a:buSzPts val="1800"/>
              <a:buChar char="●"/>
              <a:defRPr>
                <a:solidFill>
                  <a:schemeClr val="accent1"/>
                </a:solidFill>
                <a:highlight>
                  <a:schemeClr val="lt1"/>
                </a:highlight>
              </a:defRPr>
            </a:lvl1pPr>
            <a:lvl2pPr indent="-317500" lvl="1" marL="914400">
              <a:spcBef>
                <a:spcPts val="1600"/>
              </a:spcBef>
              <a:spcAft>
                <a:spcPts val="0"/>
              </a:spcAft>
              <a:buClr>
                <a:schemeClr val="accent1"/>
              </a:buClr>
              <a:buSzPts val="1400"/>
              <a:buChar char="○"/>
              <a:defRPr>
                <a:solidFill>
                  <a:schemeClr val="accent1"/>
                </a:solidFill>
                <a:highlight>
                  <a:schemeClr val="lt1"/>
                </a:highlight>
              </a:defRPr>
            </a:lvl2pPr>
            <a:lvl3pPr indent="-317500" lvl="2" marL="1371600">
              <a:spcBef>
                <a:spcPts val="1600"/>
              </a:spcBef>
              <a:spcAft>
                <a:spcPts val="0"/>
              </a:spcAft>
              <a:buClr>
                <a:schemeClr val="accent1"/>
              </a:buClr>
              <a:buSzPts val="1400"/>
              <a:buChar char="■"/>
              <a:defRPr>
                <a:solidFill>
                  <a:schemeClr val="accent1"/>
                </a:solidFill>
                <a:highlight>
                  <a:schemeClr val="lt1"/>
                </a:highlight>
              </a:defRPr>
            </a:lvl3pPr>
            <a:lvl4pPr indent="-317500" lvl="3" marL="1828800">
              <a:spcBef>
                <a:spcPts val="1600"/>
              </a:spcBef>
              <a:spcAft>
                <a:spcPts val="0"/>
              </a:spcAft>
              <a:buClr>
                <a:schemeClr val="accent1"/>
              </a:buClr>
              <a:buSzPts val="1400"/>
              <a:buChar char="●"/>
              <a:defRPr>
                <a:solidFill>
                  <a:schemeClr val="accent1"/>
                </a:solidFill>
                <a:highlight>
                  <a:schemeClr val="lt1"/>
                </a:highlight>
              </a:defRPr>
            </a:lvl4pPr>
            <a:lvl5pPr indent="-317500" lvl="4" marL="2286000">
              <a:spcBef>
                <a:spcPts val="1600"/>
              </a:spcBef>
              <a:spcAft>
                <a:spcPts val="0"/>
              </a:spcAft>
              <a:buClr>
                <a:schemeClr val="accent1"/>
              </a:buClr>
              <a:buSzPts val="1400"/>
              <a:buChar char="○"/>
              <a:defRPr>
                <a:solidFill>
                  <a:schemeClr val="accent1"/>
                </a:solidFill>
                <a:highlight>
                  <a:schemeClr val="lt1"/>
                </a:highlight>
              </a:defRPr>
            </a:lvl5pPr>
            <a:lvl6pPr indent="-317500" lvl="5" marL="2743200">
              <a:spcBef>
                <a:spcPts val="1600"/>
              </a:spcBef>
              <a:spcAft>
                <a:spcPts val="0"/>
              </a:spcAft>
              <a:buClr>
                <a:schemeClr val="accent1"/>
              </a:buClr>
              <a:buSzPts val="1400"/>
              <a:buChar char="■"/>
              <a:defRPr>
                <a:solidFill>
                  <a:schemeClr val="accent1"/>
                </a:solidFill>
                <a:highlight>
                  <a:schemeClr val="lt1"/>
                </a:highlight>
              </a:defRPr>
            </a:lvl6pPr>
            <a:lvl7pPr indent="-317500" lvl="6" marL="3200400">
              <a:spcBef>
                <a:spcPts val="1600"/>
              </a:spcBef>
              <a:spcAft>
                <a:spcPts val="0"/>
              </a:spcAft>
              <a:buClr>
                <a:schemeClr val="accent1"/>
              </a:buClr>
              <a:buSzPts val="1400"/>
              <a:buChar char="●"/>
              <a:defRPr>
                <a:solidFill>
                  <a:schemeClr val="accent1"/>
                </a:solidFill>
                <a:highlight>
                  <a:schemeClr val="lt1"/>
                </a:highlight>
              </a:defRPr>
            </a:lvl7pPr>
            <a:lvl8pPr indent="-317500" lvl="7" marL="3657600">
              <a:spcBef>
                <a:spcPts val="1600"/>
              </a:spcBef>
              <a:spcAft>
                <a:spcPts val="0"/>
              </a:spcAft>
              <a:buClr>
                <a:schemeClr val="accent1"/>
              </a:buClr>
              <a:buSzPts val="1400"/>
              <a:buChar char="○"/>
              <a:defRPr>
                <a:solidFill>
                  <a:schemeClr val="accent1"/>
                </a:solidFill>
                <a:highlight>
                  <a:schemeClr val="lt1"/>
                </a:highlight>
              </a:defRPr>
            </a:lvl8pPr>
            <a:lvl9pPr indent="-317500" lvl="8" marL="4114800">
              <a:spcBef>
                <a:spcPts val="1600"/>
              </a:spcBef>
              <a:spcAft>
                <a:spcPts val="1600"/>
              </a:spcAft>
              <a:buClr>
                <a:schemeClr val="accent1"/>
              </a:buClr>
              <a:buSzPts val="1400"/>
              <a:buChar char="■"/>
              <a:defRPr>
                <a:solidFill>
                  <a:schemeClr val="accent1"/>
                </a:solidFill>
                <a:highlight>
                  <a:schemeClr val="lt1"/>
                </a:highlight>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19500" y="423057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Clr>
                <a:schemeClr val="accent1"/>
              </a:buClr>
              <a:buSzPts val="2400"/>
              <a:buFont typeface="Amatic SC"/>
              <a:buNone/>
              <a:defRPr b="1" sz="2400">
                <a:solidFill>
                  <a:schemeClr val="accent1"/>
                </a:solidFill>
                <a:latin typeface="Amatic SC"/>
                <a:ea typeface="Amatic SC"/>
                <a:cs typeface="Amatic SC"/>
                <a:sym typeface="Amatic SC"/>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240275"/>
            <a:ext cx="8520600" cy="19818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lt1"/>
              </a:buClr>
              <a:buSzPts val="12000"/>
              <a:buNone/>
              <a:defRPr sz="12000">
                <a:solidFill>
                  <a:schemeClr val="lt1"/>
                </a:solidFill>
                <a:highlight>
                  <a:schemeClr val="accent1"/>
                </a:highlight>
              </a:defRPr>
            </a:lvl1pPr>
            <a:lvl2pPr lvl="1" algn="ctr">
              <a:spcBef>
                <a:spcPts val="0"/>
              </a:spcBef>
              <a:spcAft>
                <a:spcPts val="0"/>
              </a:spcAft>
              <a:buClr>
                <a:schemeClr val="lt1"/>
              </a:buClr>
              <a:buSzPts val="12000"/>
              <a:buNone/>
              <a:defRPr sz="12000">
                <a:solidFill>
                  <a:schemeClr val="lt1"/>
                </a:solidFill>
                <a:highlight>
                  <a:schemeClr val="accent1"/>
                </a:highlight>
              </a:defRPr>
            </a:lvl2pPr>
            <a:lvl3pPr lvl="2" algn="ctr">
              <a:spcBef>
                <a:spcPts val="0"/>
              </a:spcBef>
              <a:spcAft>
                <a:spcPts val="0"/>
              </a:spcAft>
              <a:buClr>
                <a:schemeClr val="lt1"/>
              </a:buClr>
              <a:buSzPts val="12000"/>
              <a:buNone/>
              <a:defRPr sz="12000">
                <a:solidFill>
                  <a:schemeClr val="lt1"/>
                </a:solidFill>
                <a:highlight>
                  <a:schemeClr val="accent1"/>
                </a:highlight>
              </a:defRPr>
            </a:lvl3pPr>
            <a:lvl4pPr lvl="3" algn="ctr">
              <a:spcBef>
                <a:spcPts val="0"/>
              </a:spcBef>
              <a:spcAft>
                <a:spcPts val="0"/>
              </a:spcAft>
              <a:buClr>
                <a:schemeClr val="lt1"/>
              </a:buClr>
              <a:buSzPts val="12000"/>
              <a:buNone/>
              <a:defRPr sz="12000">
                <a:solidFill>
                  <a:schemeClr val="lt1"/>
                </a:solidFill>
                <a:highlight>
                  <a:schemeClr val="accent1"/>
                </a:highlight>
              </a:defRPr>
            </a:lvl4pPr>
            <a:lvl5pPr lvl="4" algn="ctr">
              <a:spcBef>
                <a:spcPts val="0"/>
              </a:spcBef>
              <a:spcAft>
                <a:spcPts val="0"/>
              </a:spcAft>
              <a:buClr>
                <a:schemeClr val="lt1"/>
              </a:buClr>
              <a:buSzPts val="12000"/>
              <a:buNone/>
              <a:defRPr sz="12000">
                <a:solidFill>
                  <a:schemeClr val="lt1"/>
                </a:solidFill>
                <a:highlight>
                  <a:schemeClr val="accent1"/>
                </a:highlight>
              </a:defRPr>
            </a:lvl5pPr>
            <a:lvl6pPr lvl="5" algn="ctr">
              <a:spcBef>
                <a:spcPts val="0"/>
              </a:spcBef>
              <a:spcAft>
                <a:spcPts val="0"/>
              </a:spcAft>
              <a:buClr>
                <a:schemeClr val="lt1"/>
              </a:buClr>
              <a:buSzPts val="12000"/>
              <a:buNone/>
              <a:defRPr sz="12000">
                <a:solidFill>
                  <a:schemeClr val="lt1"/>
                </a:solidFill>
                <a:highlight>
                  <a:schemeClr val="accent1"/>
                </a:highlight>
              </a:defRPr>
            </a:lvl6pPr>
            <a:lvl7pPr lvl="6" algn="ctr">
              <a:spcBef>
                <a:spcPts val="0"/>
              </a:spcBef>
              <a:spcAft>
                <a:spcPts val="0"/>
              </a:spcAft>
              <a:buClr>
                <a:schemeClr val="lt1"/>
              </a:buClr>
              <a:buSzPts val="12000"/>
              <a:buNone/>
              <a:defRPr sz="12000">
                <a:solidFill>
                  <a:schemeClr val="lt1"/>
                </a:solidFill>
                <a:highlight>
                  <a:schemeClr val="accent1"/>
                </a:highlight>
              </a:defRPr>
            </a:lvl7pPr>
            <a:lvl8pPr lvl="7" algn="ctr">
              <a:spcBef>
                <a:spcPts val="0"/>
              </a:spcBef>
              <a:spcAft>
                <a:spcPts val="0"/>
              </a:spcAft>
              <a:buClr>
                <a:schemeClr val="lt1"/>
              </a:buClr>
              <a:buSzPts val="12000"/>
              <a:buNone/>
              <a:defRPr sz="12000">
                <a:solidFill>
                  <a:schemeClr val="lt1"/>
                </a:solidFill>
                <a:highlight>
                  <a:schemeClr val="accent1"/>
                </a:highlight>
              </a:defRPr>
            </a:lvl8pPr>
            <a:lvl9pPr lvl="8" algn="ctr">
              <a:spcBef>
                <a:spcPts val="0"/>
              </a:spcBef>
              <a:spcAft>
                <a:spcPts val="0"/>
              </a:spcAft>
              <a:buClr>
                <a:schemeClr val="lt1"/>
              </a:buClr>
              <a:buSzPts val="12000"/>
              <a:buNone/>
              <a:defRPr sz="12000">
                <a:solidFill>
                  <a:schemeClr val="lt1"/>
                </a:solidFill>
                <a:highlight>
                  <a:schemeClr val="accent1"/>
                </a:highlight>
              </a:defRPr>
            </a:lvl9pPr>
          </a:lstStyle>
          <a:p>
            <a:r>
              <a:t>xx%</a:t>
            </a:r>
          </a:p>
        </p:txBody>
      </p:sp>
      <p:sp>
        <p:nvSpPr>
          <p:cNvPr id="48" name="Google Shape;48;p11"/>
          <p:cNvSpPr txBox="1"/>
          <p:nvPr>
            <p:ph idx="1" type="body"/>
          </p:nvPr>
        </p:nvSpPr>
        <p:spPr>
          <a:xfrm>
            <a:off x="311700" y="33046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Clr>
                <a:schemeClr val="accent1"/>
              </a:buClr>
              <a:buSzPts val="1800"/>
              <a:buChar char="●"/>
              <a:defRPr>
                <a:solidFill>
                  <a:schemeClr val="accent1"/>
                </a:solidFill>
                <a:highlight>
                  <a:schemeClr val="dk1"/>
                </a:highlight>
              </a:defRPr>
            </a:lvl1pPr>
            <a:lvl2pPr indent="-317500" lvl="1" marL="914400" algn="ctr">
              <a:spcBef>
                <a:spcPts val="1600"/>
              </a:spcBef>
              <a:spcAft>
                <a:spcPts val="0"/>
              </a:spcAft>
              <a:buClr>
                <a:schemeClr val="accent1"/>
              </a:buClr>
              <a:buSzPts val="1400"/>
              <a:buChar char="○"/>
              <a:defRPr>
                <a:solidFill>
                  <a:schemeClr val="accent1"/>
                </a:solidFill>
                <a:highlight>
                  <a:schemeClr val="dk1"/>
                </a:highlight>
              </a:defRPr>
            </a:lvl2pPr>
            <a:lvl3pPr indent="-317500" lvl="2" marL="1371600" algn="ctr">
              <a:spcBef>
                <a:spcPts val="1600"/>
              </a:spcBef>
              <a:spcAft>
                <a:spcPts val="0"/>
              </a:spcAft>
              <a:buClr>
                <a:schemeClr val="accent1"/>
              </a:buClr>
              <a:buSzPts val="1400"/>
              <a:buChar char="■"/>
              <a:defRPr>
                <a:solidFill>
                  <a:schemeClr val="accent1"/>
                </a:solidFill>
                <a:highlight>
                  <a:schemeClr val="dk1"/>
                </a:highlight>
              </a:defRPr>
            </a:lvl3pPr>
            <a:lvl4pPr indent="-317500" lvl="3" marL="1828800" algn="ctr">
              <a:spcBef>
                <a:spcPts val="1600"/>
              </a:spcBef>
              <a:spcAft>
                <a:spcPts val="0"/>
              </a:spcAft>
              <a:buClr>
                <a:schemeClr val="accent1"/>
              </a:buClr>
              <a:buSzPts val="1400"/>
              <a:buChar char="●"/>
              <a:defRPr>
                <a:solidFill>
                  <a:schemeClr val="accent1"/>
                </a:solidFill>
                <a:highlight>
                  <a:schemeClr val="dk1"/>
                </a:highlight>
              </a:defRPr>
            </a:lvl4pPr>
            <a:lvl5pPr indent="-317500" lvl="4" marL="2286000" algn="ctr">
              <a:spcBef>
                <a:spcPts val="1600"/>
              </a:spcBef>
              <a:spcAft>
                <a:spcPts val="0"/>
              </a:spcAft>
              <a:buClr>
                <a:schemeClr val="accent1"/>
              </a:buClr>
              <a:buSzPts val="1400"/>
              <a:buChar char="○"/>
              <a:defRPr>
                <a:solidFill>
                  <a:schemeClr val="accent1"/>
                </a:solidFill>
                <a:highlight>
                  <a:schemeClr val="dk1"/>
                </a:highlight>
              </a:defRPr>
            </a:lvl5pPr>
            <a:lvl6pPr indent="-317500" lvl="5" marL="2743200" algn="ctr">
              <a:spcBef>
                <a:spcPts val="1600"/>
              </a:spcBef>
              <a:spcAft>
                <a:spcPts val="0"/>
              </a:spcAft>
              <a:buClr>
                <a:schemeClr val="accent1"/>
              </a:buClr>
              <a:buSzPts val="1400"/>
              <a:buChar char="■"/>
              <a:defRPr>
                <a:solidFill>
                  <a:schemeClr val="accent1"/>
                </a:solidFill>
                <a:highlight>
                  <a:schemeClr val="dk1"/>
                </a:highlight>
              </a:defRPr>
            </a:lvl6pPr>
            <a:lvl7pPr indent="-317500" lvl="6" marL="3200400" algn="ctr">
              <a:spcBef>
                <a:spcPts val="1600"/>
              </a:spcBef>
              <a:spcAft>
                <a:spcPts val="0"/>
              </a:spcAft>
              <a:buClr>
                <a:schemeClr val="accent1"/>
              </a:buClr>
              <a:buSzPts val="1400"/>
              <a:buChar char="●"/>
              <a:defRPr>
                <a:solidFill>
                  <a:schemeClr val="accent1"/>
                </a:solidFill>
                <a:highlight>
                  <a:schemeClr val="dk1"/>
                </a:highlight>
              </a:defRPr>
            </a:lvl7pPr>
            <a:lvl8pPr indent="-317500" lvl="7" marL="3657600" algn="ctr">
              <a:spcBef>
                <a:spcPts val="1600"/>
              </a:spcBef>
              <a:spcAft>
                <a:spcPts val="0"/>
              </a:spcAft>
              <a:buClr>
                <a:schemeClr val="accent1"/>
              </a:buClr>
              <a:buSzPts val="1400"/>
              <a:buChar char="○"/>
              <a:defRPr>
                <a:solidFill>
                  <a:schemeClr val="accent1"/>
                </a:solidFill>
                <a:highlight>
                  <a:schemeClr val="dk1"/>
                </a:highlight>
              </a:defRPr>
            </a:lvl8pPr>
            <a:lvl9pPr indent="-317500" lvl="8" marL="4114800" algn="ctr">
              <a:spcBef>
                <a:spcPts val="1600"/>
              </a:spcBef>
              <a:spcAft>
                <a:spcPts val="1600"/>
              </a:spcAft>
              <a:buClr>
                <a:schemeClr val="accent1"/>
              </a:buClr>
              <a:buSzPts val="1400"/>
              <a:buChar char="■"/>
              <a:defRPr>
                <a:solidFill>
                  <a:schemeClr val="accent1"/>
                </a:solidFill>
                <a:highlight>
                  <a:schemeClr val="dk1"/>
                </a:highlight>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beach-day">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1pPr>
            <a:lvl2pPr lvl="1">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2pPr>
            <a:lvl3pPr lvl="2">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3pPr>
            <a:lvl4pPr lvl="3">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4pPr>
            <a:lvl5pPr lvl="4">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5pPr>
            <a:lvl6pPr lvl="5">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6pPr>
            <a:lvl7pPr lvl="6">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7pPr>
            <a:lvl8pPr lvl="7">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8pPr>
            <a:lvl9pPr lvl="8">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9pPr>
          </a:lstStyle>
          <a:p/>
        </p:txBody>
      </p:sp>
      <p:sp>
        <p:nvSpPr>
          <p:cNvPr id="7" name="Google Shape;7;p1"/>
          <p:cNvSpPr txBox="1"/>
          <p:nvPr>
            <p:ph idx="1" type="body"/>
          </p:nvPr>
        </p:nvSpPr>
        <p:spPr>
          <a:xfrm>
            <a:off x="311700" y="1228675"/>
            <a:ext cx="8520600" cy="33402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indent="-317500" lvl="1" marL="9144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indent="-317500" lvl="2" marL="13716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indent="-317500" lvl="3" marL="18288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indent="-317500" lvl="4" marL="22860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indent="-317500" lvl="5" marL="27432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indent="-317500" lvl="6" marL="32004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indent="-317500" lvl="7" marL="36576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indent="-317500" lvl="8" marL="4114800">
              <a:lnSpc>
                <a:spcPct val="115000"/>
              </a:lnSpc>
              <a:spcBef>
                <a:spcPts val="1600"/>
              </a:spcBef>
              <a:spcAft>
                <a:spcPts val="160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accent1"/>
                </a:solidFill>
                <a:latin typeface="Source Code Pro"/>
                <a:ea typeface="Source Code Pro"/>
                <a:cs typeface="Source Code Pro"/>
                <a:sym typeface="Source Code Pro"/>
              </a:defRPr>
            </a:lvl1pPr>
            <a:lvl2pPr lvl="1" algn="r">
              <a:buNone/>
              <a:defRPr sz="1000">
                <a:solidFill>
                  <a:schemeClr val="accent1"/>
                </a:solidFill>
                <a:latin typeface="Source Code Pro"/>
                <a:ea typeface="Source Code Pro"/>
                <a:cs typeface="Source Code Pro"/>
                <a:sym typeface="Source Code Pro"/>
              </a:defRPr>
            </a:lvl2pPr>
            <a:lvl3pPr lvl="2" algn="r">
              <a:buNone/>
              <a:defRPr sz="1000">
                <a:solidFill>
                  <a:schemeClr val="accent1"/>
                </a:solidFill>
                <a:latin typeface="Source Code Pro"/>
                <a:ea typeface="Source Code Pro"/>
                <a:cs typeface="Source Code Pro"/>
                <a:sym typeface="Source Code Pro"/>
              </a:defRPr>
            </a:lvl3pPr>
            <a:lvl4pPr lvl="3" algn="r">
              <a:buNone/>
              <a:defRPr sz="1000">
                <a:solidFill>
                  <a:schemeClr val="accent1"/>
                </a:solidFill>
                <a:latin typeface="Source Code Pro"/>
                <a:ea typeface="Source Code Pro"/>
                <a:cs typeface="Source Code Pro"/>
                <a:sym typeface="Source Code Pro"/>
              </a:defRPr>
            </a:lvl4pPr>
            <a:lvl5pPr lvl="4" algn="r">
              <a:buNone/>
              <a:defRPr sz="1000">
                <a:solidFill>
                  <a:schemeClr val="accent1"/>
                </a:solidFill>
                <a:latin typeface="Source Code Pro"/>
                <a:ea typeface="Source Code Pro"/>
                <a:cs typeface="Source Code Pro"/>
                <a:sym typeface="Source Code Pro"/>
              </a:defRPr>
            </a:lvl5pPr>
            <a:lvl6pPr lvl="5" algn="r">
              <a:buNone/>
              <a:defRPr sz="1000">
                <a:solidFill>
                  <a:schemeClr val="accent1"/>
                </a:solidFill>
                <a:latin typeface="Source Code Pro"/>
                <a:ea typeface="Source Code Pro"/>
                <a:cs typeface="Source Code Pro"/>
                <a:sym typeface="Source Code Pro"/>
              </a:defRPr>
            </a:lvl6pPr>
            <a:lvl7pPr lvl="6" algn="r">
              <a:buNone/>
              <a:defRPr sz="1000">
                <a:solidFill>
                  <a:schemeClr val="accent1"/>
                </a:solidFill>
                <a:latin typeface="Source Code Pro"/>
                <a:ea typeface="Source Code Pro"/>
                <a:cs typeface="Source Code Pro"/>
                <a:sym typeface="Source Code Pro"/>
              </a:defRPr>
            </a:lvl7pPr>
            <a:lvl8pPr lvl="7" algn="r">
              <a:buNone/>
              <a:defRPr sz="1000">
                <a:solidFill>
                  <a:schemeClr val="accent1"/>
                </a:solidFill>
                <a:latin typeface="Source Code Pro"/>
                <a:ea typeface="Source Code Pro"/>
                <a:cs typeface="Source Code Pro"/>
                <a:sym typeface="Source Code Pro"/>
              </a:defRPr>
            </a:lvl8pPr>
            <a:lvl9pPr lvl="8" algn="r">
              <a:buNone/>
              <a:defRPr sz="1000">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5.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www.youtube.com/watch?v=CH50zuS8DD0" TargetMode="External"/><Relationship Id="rId4" Type="http://schemas.openxmlformats.org/officeDocument/2006/relationships/image" Target="../media/image13.jpg"/><Relationship Id="rId5" Type="http://schemas.openxmlformats.org/officeDocument/2006/relationships/image" Target="../media/image5.png"/><Relationship Id="rId6" Type="http://schemas.openxmlformats.org/officeDocument/2006/relationships/image" Target="../media/image1.png"/><Relationship Id="rId7" Type="http://schemas.openxmlformats.org/officeDocument/2006/relationships/image" Target="../media/image6.png"/><Relationship Id="rId8"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4.png"/><Relationship Id="rId4" Type="http://schemas.openxmlformats.org/officeDocument/2006/relationships/hyperlink" Target="http://www.youtube.com/watch?v=CH50zuS8DD0" TargetMode="External"/><Relationship Id="rId5" Type="http://schemas.openxmlformats.org/officeDocument/2006/relationships/image" Target="../media/image1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www.youtube.com/watch?v=CH50zuS8DD0" TargetMode="External"/><Relationship Id="rId4" Type="http://schemas.openxmlformats.org/officeDocument/2006/relationships/image" Target="../media/image13.jpg"/><Relationship Id="rId5"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1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2.png"/><Relationship Id="rId4" Type="http://schemas.openxmlformats.org/officeDocument/2006/relationships/hyperlink" Target="http://www.youtube.com/watch?v=H0UqXvYKI3w" TargetMode="External"/><Relationship Id="rId5" Type="http://schemas.openxmlformats.org/officeDocument/2006/relationships/image" Target="../media/image1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1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4"/>
        </a:solidFill>
      </p:bgPr>
    </p:bg>
    <p:spTree>
      <p:nvGrpSpPr>
        <p:cNvPr id="55" name="Shape 55"/>
        <p:cNvGrpSpPr/>
        <p:nvPr/>
      </p:nvGrpSpPr>
      <p:grpSpPr>
        <a:xfrm>
          <a:off x="0" y="0"/>
          <a:ext cx="0" cy="0"/>
          <a:chOff x="0" y="0"/>
          <a:chExt cx="0" cy="0"/>
        </a:xfrm>
      </p:grpSpPr>
      <p:sp>
        <p:nvSpPr>
          <p:cNvPr id="56" name="Google Shape;56;p13"/>
          <p:cNvSpPr txBox="1"/>
          <p:nvPr>
            <p:ph type="ctrTitle"/>
          </p:nvPr>
        </p:nvSpPr>
        <p:spPr>
          <a:xfrm>
            <a:off x="311700" y="392150"/>
            <a:ext cx="8520600" cy="2690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a:p>
          <a:p>
            <a:pPr indent="0" lvl="0" marL="0" rtl="0" algn="ctr">
              <a:spcBef>
                <a:spcPts val="0"/>
              </a:spcBef>
              <a:spcAft>
                <a:spcPts val="0"/>
              </a:spcAft>
              <a:buNone/>
            </a:pPr>
            <a:r>
              <a:rPr lang="en"/>
              <a:t> Scaled Picture Graphs</a:t>
            </a:r>
            <a:endParaRPr/>
          </a:p>
        </p:txBody>
      </p:sp>
      <p:sp>
        <p:nvSpPr>
          <p:cNvPr id="57" name="Google Shape;57;p13"/>
          <p:cNvSpPr txBox="1"/>
          <p:nvPr>
            <p:ph idx="1" type="subTitle"/>
          </p:nvPr>
        </p:nvSpPr>
        <p:spPr>
          <a:xfrm>
            <a:off x="311700" y="3453375"/>
            <a:ext cx="8520600" cy="1320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Materials needed: pencil</a:t>
            </a:r>
            <a:endParaRPr/>
          </a:p>
        </p:txBody>
      </p:sp>
      <p:pic>
        <p:nvPicPr>
          <p:cNvPr id="58" name="Google Shape;58;p13"/>
          <p:cNvPicPr preferRelativeResize="0"/>
          <p:nvPr/>
        </p:nvPicPr>
        <p:blipFill>
          <a:blip r:embed="rId3">
            <a:alphaModFix/>
          </a:blip>
          <a:stretch>
            <a:fillRect/>
          </a:stretch>
        </p:blipFill>
        <p:spPr>
          <a:xfrm rot="-327997">
            <a:off x="386300" y="277425"/>
            <a:ext cx="2705100" cy="1695450"/>
          </a:xfrm>
          <a:prstGeom prst="rect">
            <a:avLst/>
          </a:prstGeom>
          <a:noFill/>
          <a:ln>
            <a:noFill/>
          </a:ln>
        </p:spPr>
      </p:pic>
      <p:pic>
        <p:nvPicPr>
          <p:cNvPr id="59" name="Google Shape;59;p13"/>
          <p:cNvPicPr preferRelativeResize="0"/>
          <p:nvPr/>
        </p:nvPicPr>
        <p:blipFill>
          <a:blip r:embed="rId4">
            <a:alphaModFix/>
          </a:blip>
          <a:stretch>
            <a:fillRect/>
          </a:stretch>
        </p:blipFill>
        <p:spPr>
          <a:xfrm rot="779764">
            <a:off x="7158878" y="216183"/>
            <a:ext cx="1488070" cy="181793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4"/>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800"/>
              <a:t>Let’s...</a:t>
            </a:r>
            <a:endParaRPr sz="4800"/>
          </a:p>
        </p:txBody>
      </p:sp>
      <p:sp>
        <p:nvSpPr>
          <p:cNvPr id="65" name="Google Shape;65;p14"/>
          <p:cNvSpPr txBox="1"/>
          <p:nvPr>
            <p:ph idx="1" type="body"/>
          </p:nvPr>
        </p:nvSpPr>
        <p:spPr>
          <a:xfrm>
            <a:off x="311700" y="1228675"/>
            <a:ext cx="8520600" cy="3340200"/>
          </a:xfrm>
          <a:prstGeom prst="rect">
            <a:avLst/>
          </a:prstGeom>
          <a:solidFill>
            <a:schemeClr val="lt1"/>
          </a:solidFill>
        </p:spPr>
        <p:txBody>
          <a:bodyPr anchorCtr="0" anchor="t" bIns="91425" lIns="91425" spcFirstLastPara="1" rIns="91425" wrap="square" tIns="91425">
            <a:noAutofit/>
          </a:bodyPr>
          <a:lstStyle/>
          <a:p>
            <a:pPr indent="0" lvl="0" marL="0" rtl="0" algn="ctr">
              <a:spcBef>
                <a:spcPts val="0"/>
              </a:spcBef>
              <a:spcAft>
                <a:spcPts val="1600"/>
              </a:spcAft>
              <a:buNone/>
            </a:pPr>
            <a:r>
              <a:rPr lang="en" sz="5000">
                <a:latin typeface="Rock Salt"/>
                <a:ea typeface="Rock Salt"/>
                <a:cs typeface="Rock Salt"/>
                <a:sym typeface="Rock Salt"/>
              </a:rPr>
              <a:t>explore scaled picture graphs.</a:t>
            </a:r>
            <a:endParaRPr sz="5000">
              <a:latin typeface="Rock Salt"/>
              <a:ea typeface="Rock Salt"/>
              <a:cs typeface="Rock Salt"/>
              <a:sym typeface="Rock Sal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5"/>
                                        </p:tgtEl>
                                        <p:attrNameLst>
                                          <p:attrName>style.visibility</p:attrName>
                                        </p:attrNameLst>
                                      </p:cBhvr>
                                      <p:to>
                                        <p:strVal val="visible"/>
                                      </p:to>
                                    </p:set>
                                    <p:animEffect filter="fade" transition="in">
                                      <p:cBhvr>
                                        <p:cTn dur="1000"/>
                                        <p:tgtEl>
                                          <p:spTgt spid="6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5"/>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Warm Up: </a:t>
            </a:r>
            <a:r>
              <a:rPr lang="en"/>
              <a:t>Number Talk: Addition</a:t>
            </a:r>
            <a:endParaRPr/>
          </a:p>
        </p:txBody>
      </p:sp>
      <p:sp>
        <p:nvSpPr>
          <p:cNvPr id="71" name="Google Shape;71;p15"/>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000000"/>
                </a:solidFill>
                <a:latin typeface="Times New Roman"/>
                <a:ea typeface="Times New Roman"/>
                <a:cs typeface="Times New Roman"/>
                <a:sym typeface="Times New Roman"/>
              </a:rPr>
              <a:t> </a:t>
            </a:r>
            <a:endParaRPr sz="1200">
              <a:solidFill>
                <a:srgbClr val="000000"/>
              </a:solidFill>
              <a:latin typeface="Times New Roman"/>
              <a:ea typeface="Times New Roman"/>
              <a:cs typeface="Times New Roman"/>
              <a:sym typeface="Times New Roman"/>
            </a:endParaRPr>
          </a:p>
          <a:p>
            <a:pPr indent="0" lvl="0" marL="0" rtl="0" algn="l">
              <a:spcBef>
                <a:spcPts val="1600"/>
              </a:spcBef>
              <a:spcAft>
                <a:spcPts val="1600"/>
              </a:spcAft>
              <a:buNone/>
            </a:pPr>
            <a:r>
              <a:t/>
            </a:r>
            <a:endParaRPr/>
          </a:p>
        </p:txBody>
      </p:sp>
      <p:sp>
        <p:nvSpPr>
          <p:cNvPr id="72" name="Google Shape;72;p15"/>
          <p:cNvSpPr txBox="1"/>
          <p:nvPr/>
        </p:nvSpPr>
        <p:spPr>
          <a:xfrm>
            <a:off x="407200" y="1502975"/>
            <a:ext cx="5584500" cy="134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latin typeface="Source Code Pro"/>
                <a:ea typeface="Source Code Pro"/>
                <a:cs typeface="Source Code Pro"/>
                <a:sym typeface="Source Code Pro"/>
              </a:rPr>
              <a:t>Find the value of each expression mentally</a:t>
            </a:r>
            <a:endParaRPr sz="2400">
              <a:latin typeface="Source Code Pro"/>
              <a:ea typeface="Source Code Pro"/>
              <a:cs typeface="Source Code Pro"/>
              <a:sym typeface="Source Code Pro"/>
            </a:endParaRPr>
          </a:p>
        </p:txBody>
      </p:sp>
      <p:sp>
        <p:nvSpPr>
          <p:cNvPr id="73" name="Google Shape;73;p15"/>
          <p:cNvSpPr/>
          <p:nvPr/>
        </p:nvSpPr>
        <p:spPr>
          <a:xfrm>
            <a:off x="516875" y="2661888"/>
            <a:ext cx="2366280" cy="1344924"/>
          </a:xfrm>
          <a:prstGeom prst="cloud">
            <a:avLst/>
          </a:prstGeom>
          <a:solidFill>
            <a:schemeClr val="lt1"/>
          </a:solidFill>
          <a:ln cap="flat" cmpd="sng" w="9525">
            <a:solidFill>
              <a:schemeClr val="dk2"/>
            </a:solidFill>
            <a:prstDash val="solid"/>
            <a:round/>
            <a:headEnd len="sm" w="sm" type="none"/>
            <a:tailEnd len="sm" w="sm" type="none"/>
          </a:ln>
          <a:effectLst>
            <a:outerShdw blurRad="57150" rotWithShape="0" algn="bl" dir="5400000" dist="19050">
              <a:srgbClr val="FFFFFF">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5"/>
          <p:cNvSpPr txBox="1"/>
          <p:nvPr/>
        </p:nvSpPr>
        <p:spPr>
          <a:xfrm>
            <a:off x="1260488" y="2847863"/>
            <a:ext cx="1419900" cy="105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Source Code Pro"/>
                <a:ea typeface="Source Code Pro"/>
                <a:cs typeface="Source Code Pro"/>
                <a:sym typeface="Source Code Pro"/>
              </a:rPr>
              <a:t>Quiet think time..</a:t>
            </a:r>
            <a:endParaRPr sz="1800">
              <a:latin typeface="Source Code Pro"/>
              <a:ea typeface="Source Code Pro"/>
              <a:cs typeface="Source Code Pro"/>
              <a:sym typeface="Source Code Pro"/>
            </a:endParaRPr>
          </a:p>
        </p:txBody>
      </p:sp>
      <p:pic>
        <p:nvPicPr>
          <p:cNvPr descr="This timer counts down silently until it reaches 0:00, then a police siren sounds to alert you that time is up." id="75" name="Google Shape;75;p15" title="1 Minute Timer">
            <a:hlinkClick r:id="rId3"/>
          </p:cNvPr>
          <p:cNvPicPr preferRelativeResize="0"/>
          <p:nvPr/>
        </p:nvPicPr>
        <p:blipFill>
          <a:blip r:embed="rId4">
            <a:alphaModFix/>
          </a:blip>
          <a:stretch>
            <a:fillRect/>
          </a:stretch>
        </p:blipFill>
        <p:spPr>
          <a:xfrm>
            <a:off x="2980425" y="3769976"/>
            <a:ext cx="1402750" cy="1052074"/>
          </a:xfrm>
          <a:prstGeom prst="rect">
            <a:avLst/>
          </a:prstGeom>
          <a:noFill/>
          <a:ln>
            <a:noFill/>
          </a:ln>
        </p:spPr>
      </p:pic>
      <p:pic>
        <p:nvPicPr>
          <p:cNvPr descr="&lt;math xmlns=&quot;http://www.w3.org/1998/Math/MathML&quot; display=&quot;block&quot; data-is-equatio=&quot;1&quot; data-latex=&quot;50+10&quot;&gt;&lt;mn&gt;50&lt;/mn&gt;&lt;mo&gt;+&lt;/mo&gt;&lt;mn&gt;10&lt;/mn&gt;&lt;/math&gt;" id="76" name="Google Shape;76;p15" title="50 plus 10"/>
          <p:cNvPicPr preferRelativeResize="0"/>
          <p:nvPr/>
        </p:nvPicPr>
        <p:blipFill>
          <a:blip r:embed="rId5">
            <a:alphaModFix/>
          </a:blip>
          <a:stretch>
            <a:fillRect/>
          </a:stretch>
        </p:blipFill>
        <p:spPr>
          <a:xfrm>
            <a:off x="152400" y="4967725"/>
            <a:ext cx="96423" cy="23375"/>
          </a:xfrm>
          <a:prstGeom prst="rect">
            <a:avLst/>
          </a:prstGeom>
          <a:noFill/>
          <a:ln>
            <a:noFill/>
          </a:ln>
        </p:spPr>
      </p:pic>
      <p:pic>
        <p:nvPicPr>
          <p:cNvPr descr="&lt;math xmlns=&quot;http://www.w3.org/1998/Math/MathML&quot; display=&quot;block&quot; data-is-equatio=&quot;1&quot; data-latex=&quot;50+12&quot;&gt;&lt;mn&gt;50&lt;/mn&gt;&lt;mo&gt;+&lt;/mo&gt;&lt;mn&gt;12&lt;/mn&gt;&lt;/math&gt;" id="77" name="Google Shape;77;p15" title="50 plus 12"/>
          <p:cNvPicPr preferRelativeResize="0"/>
          <p:nvPr/>
        </p:nvPicPr>
        <p:blipFill>
          <a:blip r:embed="rId6">
            <a:alphaModFix/>
          </a:blip>
          <a:stretch>
            <a:fillRect/>
          </a:stretch>
        </p:blipFill>
        <p:spPr>
          <a:xfrm>
            <a:off x="401223" y="4967725"/>
            <a:ext cx="96423" cy="23375"/>
          </a:xfrm>
          <a:prstGeom prst="rect">
            <a:avLst/>
          </a:prstGeom>
          <a:noFill/>
          <a:ln>
            <a:noFill/>
          </a:ln>
        </p:spPr>
      </p:pic>
      <p:pic>
        <p:nvPicPr>
          <p:cNvPr descr="&lt;math xmlns=&quot;http://www.w3.org/1998/Math/MathML&quot; display=&quot;block&quot; data-is-equatio=&quot;1&quot; data-latex=&quot;\begin{array}{l}60+13\\\end{array}&quot;&gt;&lt;mtable columnalign=&quot;left&quot; columnspacing=&quot;1em&quot; rowspacing=&quot;4pt&quot;&gt;&lt;mtr&gt;&lt;mtd&gt;&lt;mn&gt;60&lt;/mn&gt;&lt;mo&gt;+&lt;/mo&gt;&lt;mn&gt;13&lt;/mn&gt;&lt;/mtd&gt;&lt;/mtr&gt;&lt;/mtable&gt;&lt;/math&gt;" id="78" name="Google Shape;78;p15" title="1 lines Line 1: 60 plus 13"/>
          <p:cNvPicPr preferRelativeResize="0"/>
          <p:nvPr/>
        </p:nvPicPr>
        <p:blipFill>
          <a:blip r:embed="rId7">
            <a:alphaModFix/>
          </a:blip>
          <a:stretch>
            <a:fillRect/>
          </a:stretch>
        </p:blipFill>
        <p:spPr>
          <a:xfrm>
            <a:off x="5846650" y="3081500"/>
            <a:ext cx="991217" cy="243750"/>
          </a:xfrm>
          <a:prstGeom prst="rect">
            <a:avLst/>
          </a:prstGeom>
          <a:noFill/>
          <a:ln>
            <a:noFill/>
          </a:ln>
        </p:spPr>
      </p:pic>
      <p:pic>
        <p:nvPicPr>
          <p:cNvPr descr="&lt;math xmlns=&quot;http://www.w3.org/1998/Math/MathML&quot; display=&quot;block&quot; data-is-equatio=&quot;1&quot; data-latex=&quot;65+13&quot;&gt;&lt;mn&gt;65&lt;/mn&gt;&lt;mo&gt;+&lt;/mo&gt;&lt;mn&gt;13&lt;/mn&gt;&lt;/math&gt;" id="79" name="Google Shape;79;p15" title="65 plus 13"/>
          <p:cNvPicPr preferRelativeResize="0"/>
          <p:nvPr/>
        </p:nvPicPr>
        <p:blipFill>
          <a:blip r:embed="rId8">
            <a:alphaModFix/>
          </a:blip>
          <a:stretch>
            <a:fillRect/>
          </a:stretch>
        </p:blipFill>
        <p:spPr>
          <a:xfrm rot="10800000">
            <a:off x="103853" y="140450"/>
            <a:ext cx="48547" cy="11950"/>
          </a:xfrm>
          <a:prstGeom prst="rect">
            <a:avLst/>
          </a:prstGeom>
          <a:noFill/>
          <a:ln>
            <a:noFill/>
          </a:ln>
        </p:spPr>
      </p:pic>
      <p:pic>
        <p:nvPicPr>
          <p:cNvPr descr="&lt;math xmlns=&quot;http://www.w3.org/1998/Math/MathML&quot; display=&quot;block&quot; data-is-equatio=&quot;1&quot; data-latex=&quot;65+13&quot;&gt;&lt;mn&gt;65&lt;/mn&gt;&lt;mo&gt;+&lt;/mo&gt;&lt;mn&gt;13&lt;/mn&gt;&lt;/math&gt;" id="80" name="Google Shape;80;p15" title="65 plus 13"/>
          <p:cNvPicPr preferRelativeResize="0"/>
          <p:nvPr/>
        </p:nvPicPr>
        <p:blipFill>
          <a:blip r:embed="rId8">
            <a:alphaModFix/>
          </a:blip>
          <a:stretch>
            <a:fillRect/>
          </a:stretch>
        </p:blipFill>
        <p:spPr>
          <a:xfrm>
            <a:off x="7278775" y="3854400"/>
            <a:ext cx="1274325" cy="313680"/>
          </a:xfrm>
          <a:prstGeom prst="rect">
            <a:avLst/>
          </a:prstGeom>
          <a:noFill/>
          <a:ln>
            <a:noFill/>
          </a:ln>
        </p:spPr>
      </p:pic>
      <p:pic>
        <p:nvPicPr>
          <p:cNvPr descr="&lt;math xmlns=&quot;http://www.w3.org/1998/Math/MathML&quot; display=&quot;block&quot; data-is-equatio=&quot;1&quot; data-latex=&quot;50+10&quot;&gt;&lt;mn&gt;50&lt;/mn&gt;&lt;mo&gt;+&lt;/mo&gt;&lt;mn&gt;10&lt;/mn&gt;&lt;/math&gt;" id="81" name="Google Shape;81;p15" title="50 plus 10"/>
          <p:cNvPicPr preferRelativeResize="0"/>
          <p:nvPr/>
        </p:nvPicPr>
        <p:blipFill>
          <a:blip r:embed="rId5">
            <a:alphaModFix/>
          </a:blip>
          <a:stretch>
            <a:fillRect/>
          </a:stretch>
        </p:blipFill>
        <p:spPr>
          <a:xfrm>
            <a:off x="5500000" y="1671625"/>
            <a:ext cx="1274316" cy="308925"/>
          </a:xfrm>
          <a:prstGeom prst="rect">
            <a:avLst/>
          </a:prstGeom>
          <a:noFill/>
          <a:ln>
            <a:noFill/>
          </a:ln>
        </p:spPr>
      </p:pic>
      <p:pic>
        <p:nvPicPr>
          <p:cNvPr descr="&lt;math xmlns=&quot;http://www.w3.org/1998/Math/MathML&quot; display=&quot;block&quot; data-is-equatio=&quot;1&quot; data-latex=&quot;50+12&quot;&gt;&lt;mn&gt;50&lt;/mn&gt;&lt;mo&gt;+&lt;/mo&gt;&lt;mn&gt;12&lt;/mn&gt;&lt;/math&gt;" id="82" name="Google Shape;82;p15" title="50 plus 12"/>
          <p:cNvPicPr preferRelativeResize="0"/>
          <p:nvPr/>
        </p:nvPicPr>
        <p:blipFill>
          <a:blip r:embed="rId6">
            <a:alphaModFix/>
          </a:blip>
          <a:stretch>
            <a:fillRect/>
          </a:stretch>
        </p:blipFill>
        <p:spPr>
          <a:xfrm rot="10800000">
            <a:off x="255506" y="140450"/>
            <a:ext cx="49294" cy="11950"/>
          </a:xfrm>
          <a:prstGeom prst="rect">
            <a:avLst/>
          </a:prstGeom>
          <a:noFill/>
          <a:ln>
            <a:noFill/>
          </a:ln>
        </p:spPr>
      </p:pic>
      <p:pic>
        <p:nvPicPr>
          <p:cNvPr descr="&lt;math xmlns=&quot;http://www.w3.org/1998/Math/MathML&quot; display=&quot;block&quot; data-is-equatio=&quot;1&quot; data-latex=&quot;50+12&quot;&gt;&lt;mn&gt;50&lt;/mn&gt;&lt;mo&gt;+&lt;/mo&gt;&lt;mn&gt;12&lt;/mn&gt;&lt;/math&gt;" id="83" name="Google Shape;83;p15" title="50 plus 12"/>
          <p:cNvPicPr preferRelativeResize="0"/>
          <p:nvPr/>
        </p:nvPicPr>
        <p:blipFill>
          <a:blip r:embed="rId6">
            <a:alphaModFix/>
          </a:blip>
          <a:stretch>
            <a:fillRect/>
          </a:stretch>
        </p:blipFill>
        <p:spPr>
          <a:xfrm>
            <a:off x="650046" y="4974450"/>
            <a:ext cx="68682" cy="16650"/>
          </a:xfrm>
          <a:prstGeom prst="rect">
            <a:avLst/>
          </a:prstGeom>
          <a:noFill/>
          <a:ln>
            <a:noFill/>
          </a:ln>
        </p:spPr>
      </p:pic>
      <p:pic>
        <p:nvPicPr>
          <p:cNvPr descr="&lt;math xmlns=&quot;http://www.w3.org/1998/Math/MathML&quot; display=&quot;block&quot; data-is-equatio=&quot;1&quot; data-latex=&quot;50+12&quot;&gt;&lt;mn&gt;50&lt;/mn&gt;&lt;mo&gt;+&lt;/mo&gt;&lt;mn&gt;12&lt;/mn&gt;&lt;/math&gt;" id="84" name="Google Shape;84;p15" title="50 plus 12"/>
          <p:cNvPicPr preferRelativeResize="0"/>
          <p:nvPr/>
        </p:nvPicPr>
        <p:blipFill>
          <a:blip r:embed="rId6">
            <a:alphaModFix/>
          </a:blip>
          <a:stretch>
            <a:fillRect/>
          </a:stretch>
        </p:blipFill>
        <p:spPr>
          <a:xfrm>
            <a:off x="7597875" y="2528025"/>
            <a:ext cx="1005476" cy="243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
                                        </p:tgtEl>
                                        <p:attrNameLst>
                                          <p:attrName>style.visibility</p:attrName>
                                        </p:attrNameLst>
                                      </p:cBhvr>
                                      <p:to>
                                        <p:strVal val="visible"/>
                                      </p:to>
                                    </p:set>
                                    <p:animEffect filter="fade" transition="in">
                                      <p:cBhvr>
                                        <p:cTn dur="1000"/>
                                        <p:tgtEl>
                                          <p:spTgt spid="7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
                                        </p:tgtEl>
                                        <p:attrNameLst>
                                          <p:attrName>style.visibility</p:attrName>
                                        </p:attrNameLst>
                                      </p:cBhvr>
                                      <p:to>
                                        <p:strVal val="visible"/>
                                      </p:to>
                                    </p:set>
                                    <p:animEffect filter="fade" transition="in">
                                      <p:cBhvr>
                                        <p:cTn dur="1000"/>
                                        <p:tgtEl>
                                          <p:spTgt spid="8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4"/>
                                        </p:tgtEl>
                                        <p:attrNameLst>
                                          <p:attrName>style.visibility</p:attrName>
                                        </p:attrNameLst>
                                      </p:cBhvr>
                                      <p:to>
                                        <p:strVal val="visible"/>
                                      </p:to>
                                    </p:set>
                                    <p:animEffect filter="fade" transition="in">
                                      <p:cBhvr>
                                        <p:cTn dur="1000"/>
                                        <p:tgtEl>
                                          <p:spTgt spid="8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8"/>
                                        </p:tgtEl>
                                        <p:attrNameLst>
                                          <p:attrName>style.visibility</p:attrName>
                                        </p:attrNameLst>
                                      </p:cBhvr>
                                      <p:to>
                                        <p:strVal val="visible"/>
                                      </p:to>
                                    </p:set>
                                    <p:animEffect filter="fade" transition="in">
                                      <p:cBhvr>
                                        <p:cTn dur="1000"/>
                                        <p:tgtEl>
                                          <p:spTgt spid="7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
                                        </p:tgtEl>
                                        <p:attrNameLst>
                                          <p:attrName>style.visibility</p:attrName>
                                        </p:attrNameLst>
                                      </p:cBhvr>
                                      <p:to>
                                        <p:strVal val="visible"/>
                                      </p:to>
                                    </p:set>
                                    <p:animEffect filter="fade" transition="in">
                                      <p:cBhvr>
                                        <p:cTn dur="1000"/>
                                        <p:tgtEl>
                                          <p:spTgt spid="8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6"/>
          <p:cNvSpPr txBox="1"/>
          <p:nvPr>
            <p:ph type="title"/>
          </p:nvPr>
        </p:nvSpPr>
        <p:spPr>
          <a:xfrm>
            <a:off x="311700" y="292850"/>
            <a:ext cx="8520600" cy="801000"/>
          </a:xfrm>
          <a:prstGeom prst="rect">
            <a:avLst/>
          </a:prstGeom>
          <a:solidFill>
            <a:schemeClr val="accent4"/>
          </a:solidFill>
        </p:spPr>
        <p:txBody>
          <a:bodyPr anchorCtr="0" anchor="t" bIns="91425" lIns="91425" spcFirstLastPara="1" rIns="91425" wrap="square" tIns="91425">
            <a:noAutofit/>
          </a:bodyPr>
          <a:lstStyle/>
          <a:p>
            <a:pPr indent="0" lvl="0" marL="0" rtl="0" algn="l">
              <a:spcBef>
                <a:spcPts val="0"/>
              </a:spcBef>
              <a:spcAft>
                <a:spcPts val="0"/>
              </a:spcAft>
              <a:buNone/>
            </a:pPr>
            <a:r>
              <a:rPr lang="en"/>
              <a:t>Warm-Up Synthesis</a:t>
            </a:r>
            <a:endParaRPr/>
          </a:p>
        </p:txBody>
      </p:sp>
      <p:sp>
        <p:nvSpPr>
          <p:cNvPr id="90" name="Google Shape;90;p16"/>
          <p:cNvSpPr txBox="1"/>
          <p:nvPr>
            <p:ph idx="1" type="body"/>
          </p:nvPr>
        </p:nvSpPr>
        <p:spPr>
          <a:xfrm>
            <a:off x="264675" y="1181650"/>
            <a:ext cx="85206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342900" lvl="0" marL="457200" rtl="0" algn="l">
              <a:spcBef>
                <a:spcPts val="1600"/>
              </a:spcBef>
              <a:spcAft>
                <a:spcPts val="0"/>
              </a:spcAft>
              <a:buSzPts val="1800"/>
              <a:buChar char="★"/>
            </a:pPr>
            <a:r>
              <a:rPr lang="en"/>
              <a:t>How was place value helpful as you added these numbers?</a:t>
            </a:r>
            <a:endParaRPr/>
          </a:p>
          <a:p>
            <a:pPr indent="0" lvl="0" marL="0" rtl="0" algn="l">
              <a:spcBef>
                <a:spcPts val="1600"/>
              </a:spcBef>
              <a:spcAft>
                <a:spcPts val="0"/>
              </a:spcAft>
              <a:buNone/>
            </a:pPr>
            <a:r>
              <a:t/>
            </a:r>
            <a:endParaRPr/>
          </a:p>
          <a:p>
            <a:pPr indent="-342900" lvl="0" marL="457200" rtl="0" algn="l">
              <a:spcBef>
                <a:spcPts val="1600"/>
              </a:spcBef>
              <a:spcAft>
                <a:spcPts val="0"/>
              </a:spcAft>
              <a:buSzPts val="1800"/>
              <a:buChar char="★"/>
            </a:pPr>
            <a:r>
              <a:rPr lang="en"/>
              <a:t>How can we restate _______’s reasoning in a </a:t>
            </a:r>
            <a:r>
              <a:rPr lang="en"/>
              <a:t>different</a:t>
            </a:r>
            <a:r>
              <a:rPr lang="en"/>
              <a:t> way?</a:t>
            </a:r>
            <a:endParaRPr/>
          </a:p>
          <a:p>
            <a:pPr indent="0" lvl="0" marL="457200" rtl="0" algn="l">
              <a:spcBef>
                <a:spcPts val="1600"/>
              </a:spcBef>
              <a:spcAft>
                <a:spcPts val="0"/>
              </a:spcAft>
              <a:buNone/>
            </a:pPr>
            <a:r>
              <a:t/>
            </a:r>
            <a:endParaRPr/>
          </a:p>
          <a:p>
            <a:pPr indent="-342900" lvl="0" marL="457200" rtl="0" algn="l">
              <a:spcBef>
                <a:spcPts val="1600"/>
              </a:spcBef>
              <a:spcAft>
                <a:spcPts val="0"/>
              </a:spcAft>
              <a:buSzPts val="1800"/>
              <a:buChar char="★"/>
            </a:pPr>
            <a:r>
              <a:rPr lang="en"/>
              <a:t>Did anyone approach the problem in a different way?</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7"/>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Activity 1:  </a:t>
            </a:r>
            <a:r>
              <a:rPr lang="en"/>
              <a:t>So Many Responses</a:t>
            </a:r>
            <a:endParaRPr/>
          </a:p>
        </p:txBody>
      </p:sp>
      <p:sp>
        <p:nvSpPr>
          <p:cNvPr id="96" name="Google Shape;96;p17"/>
          <p:cNvSpPr txBox="1"/>
          <p:nvPr>
            <p:ph idx="1" type="body"/>
          </p:nvPr>
        </p:nvSpPr>
        <p:spPr>
          <a:xfrm>
            <a:off x="241400" y="1228675"/>
            <a:ext cx="85206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sz="2000"/>
          </a:p>
        </p:txBody>
      </p:sp>
      <p:sp>
        <p:nvSpPr>
          <p:cNvPr id="97" name="Google Shape;97;p17"/>
          <p:cNvSpPr txBox="1"/>
          <p:nvPr/>
        </p:nvSpPr>
        <p:spPr>
          <a:xfrm>
            <a:off x="4371975" y="1473450"/>
            <a:ext cx="4314900" cy="2196600"/>
          </a:xfrm>
          <a:prstGeom prst="rect">
            <a:avLst/>
          </a:prstGeom>
          <a:noFill/>
          <a:ln>
            <a:noFill/>
          </a:ln>
        </p:spPr>
        <p:txBody>
          <a:bodyPr anchorCtr="0" anchor="t" bIns="91425" lIns="91425" spcFirstLastPara="1" rIns="91425" wrap="square" tIns="91425">
            <a:noAutofit/>
          </a:bodyPr>
          <a:lstStyle/>
          <a:p>
            <a:pPr indent="-336550" lvl="0" marL="457200" rtl="0" algn="l">
              <a:spcBef>
                <a:spcPts val="0"/>
              </a:spcBef>
              <a:spcAft>
                <a:spcPts val="0"/>
              </a:spcAft>
              <a:buSzPts val="1700"/>
              <a:buFont typeface="Source Code Pro"/>
              <a:buChar char="★"/>
            </a:pPr>
            <a:r>
              <a:rPr lang="en" sz="1700">
                <a:latin typeface="Source Code Pro"/>
                <a:ea typeface="Source Code Pro"/>
                <a:cs typeface="Source Code Pro"/>
                <a:sym typeface="Source Code Pro"/>
              </a:rPr>
              <a:t>What do you notice? </a:t>
            </a:r>
            <a:endParaRPr sz="1700">
              <a:latin typeface="Source Code Pro"/>
              <a:ea typeface="Source Code Pro"/>
              <a:cs typeface="Source Code Pro"/>
              <a:sym typeface="Source Code Pro"/>
            </a:endParaRPr>
          </a:p>
          <a:p>
            <a:pPr indent="0" lvl="0" marL="457200" rtl="0" algn="l">
              <a:spcBef>
                <a:spcPts val="0"/>
              </a:spcBef>
              <a:spcAft>
                <a:spcPts val="0"/>
              </a:spcAft>
              <a:buNone/>
            </a:pPr>
            <a:r>
              <a:t/>
            </a:r>
            <a:endParaRPr sz="1700">
              <a:latin typeface="Source Code Pro"/>
              <a:ea typeface="Source Code Pro"/>
              <a:cs typeface="Source Code Pro"/>
              <a:sym typeface="Source Code Pro"/>
            </a:endParaRPr>
          </a:p>
          <a:p>
            <a:pPr indent="-336550" lvl="0" marL="457200" rtl="0" algn="l">
              <a:spcBef>
                <a:spcPts val="0"/>
              </a:spcBef>
              <a:spcAft>
                <a:spcPts val="0"/>
              </a:spcAft>
              <a:buSzPts val="1700"/>
              <a:buFont typeface="Source Code Pro"/>
              <a:buChar char="★"/>
            </a:pPr>
            <a:r>
              <a:rPr lang="en" sz="1700">
                <a:latin typeface="Source Code Pro"/>
                <a:ea typeface="Source Code Pro"/>
                <a:cs typeface="Source Code Pro"/>
                <a:sym typeface="Source Code Pro"/>
              </a:rPr>
              <a:t>What do you wonder? </a:t>
            </a:r>
            <a:endParaRPr sz="1700">
              <a:latin typeface="Source Code Pro"/>
              <a:ea typeface="Source Code Pro"/>
              <a:cs typeface="Source Code Pro"/>
              <a:sym typeface="Source Code Pro"/>
            </a:endParaRPr>
          </a:p>
          <a:p>
            <a:pPr indent="0" lvl="0" marL="0" rtl="0" algn="l">
              <a:spcBef>
                <a:spcPts val="0"/>
              </a:spcBef>
              <a:spcAft>
                <a:spcPts val="0"/>
              </a:spcAft>
              <a:buNone/>
            </a:pPr>
            <a:r>
              <a:t/>
            </a:r>
            <a:endParaRPr sz="1700">
              <a:latin typeface="Source Code Pro"/>
              <a:ea typeface="Source Code Pro"/>
              <a:cs typeface="Source Code Pro"/>
              <a:sym typeface="Source Code Pro"/>
            </a:endParaRPr>
          </a:p>
          <a:p>
            <a:pPr indent="-336550" lvl="0" marL="457200" rtl="0" algn="l">
              <a:spcBef>
                <a:spcPts val="0"/>
              </a:spcBef>
              <a:spcAft>
                <a:spcPts val="0"/>
              </a:spcAft>
              <a:buSzPts val="1700"/>
              <a:buFont typeface="Source Code Pro"/>
              <a:buChar char="★"/>
            </a:pPr>
            <a:r>
              <a:rPr lang="en" sz="1700">
                <a:latin typeface="Source Code Pro"/>
                <a:ea typeface="Source Code Pro"/>
                <a:cs typeface="Source Code Pro"/>
                <a:sym typeface="Source Code Pro"/>
              </a:rPr>
              <a:t>How many students are represented in the graph?</a:t>
            </a:r>
            <a:endParaRPr sz="1700">
              <a:latin typeface="Source Code Pro"/>
              <a:ea typeface="Source Code Pro"/>
              <a:cs typeface="Source Code Pro"/>
              <a:sym typeface="Source Code Pro"/>
            </a:endParaRPr>
          </a:p>
        </p:txBody>
      </p:sp>
      <p:pic>
        <p:nvPicPr>
          <p:cNvPr id="98" name="Google Shape;98;p17"/>
          <p:cNvPicPr preferRelativeResize="0"/>
          <p:nvPr/>
        </p:nvPicPr>
        <p:blipFill>
          <a:blip r:embed="rId3">
            <a:alphaModFix/>
          </a:blip>
          <a:stretch>
            <a:fillRect/>
          </a:stretch>
        </p:blipFill>
        <p:spPr>
          <a:xfrm>
            <a:off x="903298" y="1228675"/>
            <a:ext cx="2843600" cy="3605575"/>
          </a:xfrm>
          <a:prstGeom prst="rect">
            <a:avLst/>
          </a:prstGeom>
          <a:noFill/>
          <a:ln>
            <a:noFill/>
          </a:ln>
        </p:spPr>
      </p:pic>
      <p:pic>
        <p:nvPicPr>
          <p:cNvPr descr="This timer counts down silently until it reaches 0:00, then a police siren sounds to alert you that time is up." id="99" name="Google Shape;99;p17" title="1 Minute Timer">
            <a:hlinkClick r:id="rId4"/>
          </p:cNvPr>
          <p:cNvPicPr preferRelativeResize="0"/>
          <p:nvPr/>
        </p:nvPicPr>
        <p:blipFill>
          <a:blip r:embed="rId5">
            <a:alphaModFix/>
          </a:blip>
          <a:stretch>
            <a:fillRect/>
          </a:stretch>
        </p:blipFill>
        <p:spPr>
          <a:xfrm>
            <a:off x="6837575" y="4049650"/>
            <a:ext cx="1343167" cy="10073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7"/>
                                        </p:tgtEl>
                                        <p:attrNameLst>
                                          <p:attrName>style.visibility</p:attrName>
                                        </p:attrNameLst>
                                      </p:cBhvr>
                                      <p:to>
                                        <p:strVal val="visible"/>
                                      </p:to>
                                    </p:set>
                                    <p:animEffect filter="fade" transition="in">
                                      <p:cBhvr>
                                        <p:cTn dur="1000"/>
                                        <p:tgtEl>
                                          <p:spTgt spid="9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8"/>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Activity 1:  So Many Responses</a:t>
            </a:r>
            <a:endParaRPr/>
          </a:p>
        </p:txBody>
      </p:sp>
      <p:sp>
        <p:nvSpPr>
          <p:cNvPr id="105" name="Google Shape;105;p18"/>
          <p:cNvSpPr txBox="1"/>
          <p:nvPr>
            <p:ph idx="1" type="body"/>
          </p:nvPr>
        </p:nvSpPr>
        <p:spPr>
          <a:xfrm>
            <a:off x="241400" y="1228675"/>
            <a:ext cx="85206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sz="2000"/>
          </a:p>
        </p:txBody>
      </p:sp>
      <p:sp>
        <p:nvSpPr>
          <p:cNvPr id="106" name="Google Shape;106;p18"/>
          <p:cNvSpPr txBox="1"/>
          <p:nvPr/>
        </p:nvSpPr>
        <p:spPr>
          <a:xfrm>
            <a:off x="4195925" y="1800475"/>
            <a:ext cx="4314900" cy="2196600"/>
          </a:xfrm>
          <a:prstGeom prst="rect">
            <a:avLst/>
          </a:prstGeom>
          <a:noFill/>
          <a:ln>
            <a:noFill/>
          </a:ln>
        </p:spPr>
        <p:txBody>
          <a:bodyPr anchorCtr="0" anchor="t" bIns="91425" lIns="91425" spcFirstLastPara="1" rIns="91425" wrap="square" tIns="91425">
            <a:noAutofit/>
          </a:bodyPr>
          <a:lstStyle/>
          <a:p>
            <a:pPr indent="-361950" lvl="0" marL="457200" rtl="0" algn="l">
              <a:spcBef>
                <a:spcPts val="0"/>
              </a:spcBef>
              <a:spcAft>
                <a:spcPts val="0"/>
              </a:spcAft>
              <a:buSzPts val="2100"/>
              <a:buFont typeface="Source Code Pro"/>
              <a:buChar char="★"/>
            </a:pPr>
            <a:r>
              <a:rPr lang="en" sz="2100">
                <a:latin typeface="Source Code Pro"/>
                <a:ea typeface="Source Code Pro"/>
                <a:cs typeface="Source Code Pro"/>
                <a:sym typeface="Source Code Pro"/>
              </a:rPr>
              <a:t>How could we count the total number of students in this graph?</a:t>
            </a:r>
            <a:endParaRPr sz="2100">
              <a:latin typeface="Source Code Pro"/>
              <a:ea typeface="Source Code Pro"/>
              <a:cs typeface="Source Code Pro"/>
              <a:sym typeface="Source Code Pro"/>
            </a:endParaRPr>
          </a:p>
        </p:txBody>
      </p:sp>
      <p:pic>
        <p:nvPicPr>
          <p:cNvPr descr="This timer counts down silently until it reaches 0:00, then a police siren sounds to alert you that time is up." id="107" name="Google Shape;107;p18" title="1 Minute Timer">
            <a:hlinkClick r:id="rId3"/>
          </p:cNvPr>
          <p:cNvPicPr preferRelativeResize="0"/>
          <p:nvPr/>
        </p:nvPicPr>
        <p:blipFill>
          <a:blip r:embed="rId4">
            <a:alphaModFix/>
          </a:blip>
          <a:stretch>
            <a:fillRect/>
          </a:stretch>
        </p:blipFill>
        <p:spPr>
          <a:xfrm>
            <a:off x="6837575" y="3878975"/>
            <a:ext cx="1570726" cy="1178050"/>
          </a:xfrm>
          <a:prstGeom prst="rect">
            <a:avLst/>
          </a:prstGeom>
          <a:noFill/>
          <a:ln>
            <a:noFill/>
          </a:ln>
        </p:spPr>
      </p:pic>
      <p:pic>
        <p:nvPicPr>
          <p:cNvPr id="108" name="Google Shape;108;p18"/>
          <p:cNvPicPr preferRelativeResize="0"/>
          <p:nvPr/>
        </p:nvPicPr>
        <p:blipFill>
          <a:blip r:embed="rId5">
            <a:alphaModFix/>
          </a:blip>
          <a:stretch>
            <a:fillRect/>
          </a:stretch>
        </p:blipFill>
        <p:spPr>
          <a:xfrm>
            <a:off x="241400" y="1582600"/>
            <a:ext cx="4031251" cy="26323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6"/>
                                        </p:tgtEl>
                                        <p:attrNameLst>
                                          <p:attrName>style.visibility</p:attrName>
                                        </p:attrNameLst>
                                      </p:cBhvr>
                                      <p:to>
                                        <p:strVal val="visible"/>
                                      </p:to>
                                    </p:set>
                                    <p:animEffect filter="fade" transition="in">
                                      <p:cBhvr>
                                        <p:cTn dur="1000"/>
                                        <p:tgtEl>
                                          <p:spTgt spid="10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9"/>
          <p:cNvSpPr txBox="1"/>
          <p:nvPr>
            <p:ph type="title"/>
          </p:nvPr>
        </p:nvSpPr>
        <p:spPr>
          <a:xfrm>
            <a:off x="304800" y="309350"/>
            <a:ext cx="8537700" cy="748200"/>
          </a:xfrm>
          <a:prstGeom prst="rect">
            <a:avLst/>
          </a:prstGeom>
          <a:solidFill>
            <a:schemeClr val="accent4"/>
          </a:solidFill>
        </p:spPr>
        <p:txBody>
          <a:bodyPr anchorCtr="0" anchor="t" bIns="91425" lIns="91425" spcFirstLastPara="1" rIns="91425" wrap="square" tIns="91425">
            <a:noAutofit/>
          </a:bodyPr>
          <a:lstStyle/>
          <a:p>
            <a:pPr indent="0" lvl="0" marL="0" rtl="0" algn="ctr">
              <a:spcBef>
                <a:spcPts val="0"/>
              </a:spcBef>
              <a:spcAft>
                <a:spcPts val="0"/>
              </a:spcAft>
              <a:buNone/>
            </a:pPr>
            <a:r>
              <a:rPr lang="en"/>
              <a:t>Activity Synthesis</a:t>
            </a:r>
            <a:endParaRPr/>
          </a:p>
        </p:txBody>
      </p:sp>
      <p:sp>
        <p:nvSpPr>
          <p:cNvPr id="114" name="Google Shape;114;p19"/>
          <p:cNvSpPr txBox="1"/>
          <p:nvPr/>
        </p:nvSpPr>
        <p:spPr>
          <a:xfrm>
            <a:off x="392200" y="1187825"/>
            <a:ext cx="8236200" cy="115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100">
              <a:latin typeface="Source Code Pro"/>
              <a:ea typeface="Source Code Pro"/>
              <a:cs typeface="Source Code Pro"/>
              <a:sym typeface="Source Code Pro"/>
            </a:endParaRPr>
          </a:p>
        </p:txBody>
      </p:sp>
      <p:sp>
        <p:nvSpPr>
          <p:cNvPr id="115" name="Google Shape;115;p19"/>
          <p:cNvSpPr txBox="1"/>
          <p:nvPr/>
        </p:nvSpPr>
        <p:spPr>
          <a:xfrm>
            <a:off x="682700" y="1271975"/>
            <a:ext cx="7348800" cy="98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Source Code Pro"/>
                <a:ea typeface="Source Code Pro"/>
                <a:cs typeface="Source Code Pro"/>
                <a:sym typeface="Source Code Pro"/>
              </a:rPr>
              <a:t>In a graph where there’s a lot of data we can adjust the scale so each picture represents more than 1 object. </a:t>
            </a:r>
            <a:endParaRPr>
              <a:latin typeface="Source Code Pro"/>
              <a:ea typeface="Source Code Pro"/>
              <a:cs typeface="Source Code Pro"/>
              <a:sym typeface="Source Code Pro"/>
            </a:endParaRPr>
          </a:p>
          <a:p>
            <a:pPr indent="-317500" lvl="0" marL="457200" rtl="0" algn="l">
              <a:spcBef>
                <a:spcPts val="0"/>
              </a:spcBef>
              <a:spcAft>
                <a:spcPts val="0"/>
              </a:spcAft>
              <a:buSzPts val="1400"/>
              <a:buFont typeface="Source Code Pro"/>
              <a:buChar char="●"/>
            </a:pPr>
            <a:r>
              <a:rPr lang="en">
                <a:latin typeface="Source Code Pro"/>
                <a:ea typeface="Source Code Pro"/>
                <a:cs typeface="Source Code Pro"/>
                <a:sym typeface="Source Code Pro"/>
              </a:rPr>
              <a:t>When each picture represents something other than 1, we say that it’s a scaled picture graph. </a:t>
            </a:r>
            <a:endParaRPr>
              <a:latin typeface="Source Code Pro"/>
              <a:ea typeface="Source Code Pro"/>
              <a:cs typeface="Source Code Pro"/>
              <a:sym typeface="Source Code Pro"/>
            </a:endParaRPr>
          </a:p>
          <a:p>
            <a:pPr indent="-317500" lvl="0" marL="457200" rtl="0" algn="l">
              <a:spcBef>
                <a:spcPts val="0"/>
              </a:spcBef>
              <a:spcAft>
                <a:spcPts val="0"/>
              </a:spcAft>
              <a:buSzPts val="1400"/>
              <a:buFont typeface="Source Code Pro"/>
              <a:buChar char="●"/>
            </a:pPr>
            <a:r>
              <a:rPr lang="en">
                <a:latin typeface="Source Code Pro"/>
                <a:ea typeface="Source Code Pro"/>
                <a:cs typeface="Source Code Pro"/>
                <a:sym typeface="Source Code Pro"/>
              </a:rPr>
              <a:t>The key shows how many students each picture represents. In this graph each smiley face represents 5 students</a:t>
            </a:r>
            <a:endParaRPr>
              <a:latin typeface="Source Code Pro"/>
              <a:ea typeface="Source Code Pro"/>
              <a:cs typeface="Source Code Pro"/>
              <a:sym typeface="Source Code Pro"/>
            </a:endParaRPr>
          </a:p>
          <a:p>
            <a:pPr indent="0" lvl="0" marL="0" rtl="0" algn="l">
              <a:spcBef>
                <a:spcPts val="0"/>
              </a:spcBef>
              <a:spcAft>
                <a:spcPts val="0"/>
              </a:spcAft>
              <a:buNone/>
            </a:pPr>
            <a:r>
              <a:t/>
            </a:r>
            <a:endParaRPr>
              <a:latin typeface="Source Code Pro"/>
              <a:ea typeface="Source Code Pro"/>
              <a:cs typeface="Source Code Pro"/>
              <a:sym typeface="Source Code Pro"/>
            </a:endParaRPr>
          </a:p>
          <a:p>
            <a:pPr indent="0" lvl="0" marL="0" rtl="0" algn="l">
              <a:spcBef>
                <a:spcPts val="0"/>
              </a:spcBef>
              <a:spcAft>
                <a:spcPts val="0"/>
              </a:spcAft>
              <a:buNone/>
            </a:pPr>
            <a:r>
              <a:rPr lang="en">
                <a:latin typeface="Source Code Pro"/>
                <a:ea typeface="Source Code Pro"/>
                <a:cs typeface="Source Code Pro"/>
                <a:sym typeface="Source Code Pro"/>
              </a:rPr>
              <a:t> </a:t>
            </a:r>
            <a:endParaRPr>
              <a:latin typeface="Source Code Pro"/>
              <a:ea typeface="Source Code Pro"/>
              <a:cs typeface="Source Code Pro"/>
              <a:sym typeface="Source Code Pro"/>
            </a:endParaRPr>
          </a:p>
          <a:p>
            <a:pPr indent="0" lvl="0" marL="0" rtl="0" algn="l">
              <a:spcBef>
                <a:spcPts val="0"/>
              </a:spcBef>
              <a:spcAft>
                <a:spcPts val="0"/>
              </a:spcAft>
              <a:buNone/>
            </a:pPr>
            <a:r>
              <a:t/>
            </a:r>
            <a:endParaRPr>
              <a:latin typeface="Source Code Pro"/>
              <a:ea typeface="Source Code Pro"/>
              <a:cs typeface="Source Code Pro"/>
              <a:sym typeface="Source Code Pro"/>
            </a:endParaRPr>
          </a:p>
          <a:p>
            <a:pPr indent="0" lvl="0" marL="0" rtl="0" algn="l">
              <a:spcBef>
                <a:spcPts val="0"/>
              </a:spcBef>
              <a:spcAft>
                <a:spcPts val="0"/>
              </a:spcAft>
              <a:buNone/>
            </a:pPr>
            <a:r>
              <a:t/>
            </a:r>
            <a:endParaRPr>
              <a:latin typeface="Source Code Pro"/>
              <a:ea typeface="Source Code Pro"/>
              <a:cs typeface="Source Code Pro"/>
              <a:sym typeface="Source Code Pro"/>
            </a:endParaRPr>
          </a:p>
          <a:p>
            <a:pPr indent="0" lvl="0" marL="0" rtl="0" algn="l">
              <a:spcBef>
                <a:spcPts val="0"/>
              </a:spcBef>
              <a:spcAft>
                <a:spcPts val="0"/>
              </a:spcAft>
              <a:buNone/>
            </a:pPr>
            <a:r>
              <a:t/>
            </a:r>
            <a:endParaRPr>
              <a:latin typeface="Source Code Pro"/>
              <a:ea typeface="Source Code Pro"/>
              <a:cs typeface="Source Code Pro"/>
              <a:sym typeface="Source Code Pro"/>
            </a:endParaRPr>
          </a:p>
          <a:p>
            <a:pPr indent="0" lvl="0" marL="0" rtl="0" algn="l">
              <a:spcBef>
                <a:spcPts val="0"/>
              </a:spcBef>
              <a:spcAft>
                <a:spcPts val="0"/>
              </a:spcAft>
              <a:buNone/>
            </a:pPr>
            <a:r>
              <a:t/>
            </a:r>
            <a:endParaRPr>
              <a:latin typeface="Source Code Pro"/>
              <a:ea typeface="Source Code Pro"/>
              <a:cs typeface="Source Code Pro"/>
              <a:sym typeface="Source Code Pro"/>
            </a:endParaRPr>
          </a:p>
        </p:txBody>
      </p:sp>
      <p:pic>
        <p:nvPicPr>
          <p:cNvPr id="116" name="Google Shape;116;p19"/>
          <p:cNvPicPr preferRelativeResize="0"/>
          <p:nvPr/>
        </p:nvPicPr>
        <p:blipFill>
          <a:blip r:embed="rId3">
            <a:alphaModFix/>
          </a:blip>
          <a:stretch>
            <a:fillRect/>
          </a:stretch>
        </p:blipFill>
        <p:spPr>
          <a:xfrm>
            <a:off x="1774799" y="2762700"/>
            <a:ext cx="1727911" cy="2190924"/>
          </a:xfrm>
          <a:prstGeom prst="rect">
            <a:avLst/>
          </a:prstGeom>
          <a:noFill/>
          <a:ln>
            <a:noFill/>
          </a:ln>
        </p:spPr>
      </p:pic>
      <p:pic>
        <p:nvPicPr>
          <p:cNvPr id="117" name="Google Shape;117;p19"/>
          <p:cNvPicPr preferRelativeResize="0"/>
          <p:nvPr/>
        </p:nvPicPr>
        <p:blipFill>
          <a:blip r:embed="rId4">
            <a:alphaModFix/>
          </a:blip>
          <a:stretch>
            <a:fillRect/>
          </a:stretch>
        </p:blipFill>
        <p:spPr>
          <a:xfrm>
            <a:off x="4838075" y="2892813"/>
            <a:ext cx="2956725" cy="1930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5"/>
                                        </p:tgtEl>
                                        <p:attrNameLst>
                                          <p:attrName>style.visibility</p:attrName>
                                        </p:attrNameLst>
                                      </p:cBhvr>
                                      <p:to>
                                        <p:strVal val="visible"/>
                                      </p:to>
                                    </p:set>
                                    <p:animEffect filter="fade" transition="in">
                                      <p:cBhvr>
                                        <p:cTn dur="1000"/>
                                        <p:tgtEl>
                                          <p:spTgt spid="11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0"/>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Activity 2: </a:t>
            </a:r>
            <a:r>
              <a:rPr lang="en"/>
              <a:t>Questions about Scaled Picture Graphs</a:t>
            </a:r>
            <a:endParaRPr/>
          </a:p>
        </p:txBody>
      </p:sp>
      <p:pic>
        <p:nvPicPr>
          <p:cNvPr id="123" name="Google Shape;123;p20"/>
          <p:cNvPicPr preferRelativeResize="0"/>
          <p:nvPr/>
        </p:nvPicPr>
        <p:blipFill>
          <a:blip r:embed="rId3">
            <a:alphaModFix/>
          </a:blip>
          <a:stretch>
            <a:fillRect/>
          </a:stretch>
        </p:blipFill>
        <p:spPr>
          <a:xfrm>
            <a:off x="657088" y="1093850"/>
            <a:ext cx="2771775" cy="3486150"/>
          </a:xfrm>
          <a:prstGeom prst="rect">
            <a:avLst/>
          </a:prstGeom>
          <a:noFill/>
          <a:ln>
            <a:noFill/>
          </a:ln>
        </p:spPr>
      </p:pic>
      <p:sp>
        <p:nvSpPr>
          <p:cNvPr id="124" name="Google Shape;124;p20"/>
          <p:cNvSpPr txBox="1"/>
          <p:nvPr/>
        </p:nvSpPr>
        <p:spPr>
          <a:xfrm>
            <a:off x="3554400" y="1828775"/>
            <a:ext cx="5277900" cy="20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Source Code Pro"/>
                <a:ea typeface="Source Code Pro"/>
                <a:cs typeface="Source Code Pro"/>
                <a:sym typeface="Source Code Pro"/>
              </a:rPr>
              <a:t>What are some strategies you could use to read the graphs?</a:t>
            </a:r>
            <a:endParaRPr>
              <a:latin typeface="Source Code Pro"/>
              <a:ea typeface="Source Code Pro"/>
              <a:cs typeface="Source Code Pro"/>
              <a:sym typeface="Source Code Pro"/>
            </a:endParaRPr>
          </a:p>
          <a:p>
            <a:pPr indent="0" lvl="0" marL="0" rtl="0" algn="l">
              <a:spcBef>
                <a:spcPts val="0"/>
              </a:spcBef>
              <a:spcAft>
                <a:spcPts val="0"/>
              </a:spcAft>
              <a:buNone/>
            </a:pPr>
            <a:r>
              <a:t/>
            </a:r>
            <a:endParaRPr>
              <a:latin typeface="Source Code Pro"/>
              <a:ea typeface="Source Code Pro"/>
              <a:cs typeface="Source Code Pro"/>
              <a:sym typeface="Source Code Pro"/>
            </a:endParaRPr>
          </a:p>
          <a:p>
            <a:pPr indent="0" lvl="0" marL="0" rtl="0" algn="l">
              <a:spcBef>
                <a:spcPts val="0"/>
              </a:spcBef>
              <a:spcAft>
                <a:spcPts val="0"/>
              </a:spcAft>
              <a:buNone/>
            </a:pPr>
            <a:r>
              <a:t/>
            </a:r>
            <a:endParaRPr>
              <a:latin typeface="Source Code Pro"/>
              <a:ea typeface="Source Code Pro"/>
              <a:cs typeface="Source Code Pro"/>
              <a:sym typeface="Source Code Pro"/>
            </a:endParaRPr>
          </a:p>
          <a:p>
            <a:pPr indent="0" lvl="0" marL="0" rtl="0" algn="l">
              <a:spcBef>
                <a:spcPts val="0"/>
              </a:spcBef>
              <a:spcAft>
                <a:spcPts val="0"/>
              </a:spcAft>
              <a:buNone/>
            </a:pPr>
            <a:r>
              <a:rPr lang="en">
                <a:latin typeface="Source Code Pro"/>
                <a:ea typeface="Source Code Pro"/>
                <a:cs typeface="Source Code Pro"/>
                <a:sym typeface="Source Code Pro"/>
              </a:rPr>
              <a:t>Now, we’re going to answer some questions about the scaled picture graphs. You will also have a chance to write your own question that can be asked based on each graph.</a:t>
            </a:r>
            <a:endParaRPr>
              <a:latin typeface="Source Code Pro"/>
              <a:ea typeface="Source Code Pro"/>
              <a:cs typeface="Source Code Pro"/>
              <a:sym typeface="Source Code Pro"/>
            </a:endParaRPr>
          </a:p>
        </p:txBody>
      </p:sp>
      <p:pic>
        <p:nvPicPr>
          <p:cNvPr descr="This timer counts down silently until it reaches 0:00, then a police siren sounds to alert you that time is up." id="125" name="Google Shape;125;p20" title="8 Minute Timer">
            <a:hlinkClick r:id="rId4"/>
          </p:cNvPr>
          <p:cNvPicPr preferRelativeResize="0"/>
          <p:nvPr/>
        </p:nvPicPr>
        <p:blipFill>
          <a:blip r:embed="rId5">
            <a:alphaModFix/>
          </a:blip>
          <a:stretch>
            <a:fillRect/>
          </a:stretch>
        </p:blipFill>
        <p:spPr>
          <a:xfrm>
            <a:off x="7224450" y="3845075"/>
            <a:ext cx="1317338" cy="9880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1"/>
          <p:cNvSpPr txBox="1"/>
          <p:nvPr>
            <p:ph type="title"/>
          </p:nvPr>
        </p:nvSpPr>
        <p:spPr>
          <a:xfrm>
            <a:off x="304800" y="309350"/>
            <a:ext cx="8537700" cy="748200"/>
          </a:xfrm>
          <a:prstGeom prst="rect">
            <a:avLst/>
          </a:prstGeom>
          <a:solidFill>
            <a:schemeClr val="accent4"/>
          </a:solidFill>
        </p:spPr>
        <p:txBody>
          <a:bodyPr anchorCtr="0" anchor="t" bIns="91425" lIns="91425" spcFirstLastPara="1" rIns="91425" wrap="square" tIns="91425">
            <a:noAutofit/>
          </a:bodyPr>
          <a:lstStyle/>
          <a:p>
            <a:pPr indent="0" lvl="0" marL="0" rtl="0" algn="ctr">
              <a:spcBef>
                <a:spcPts val="0"/>
              </a:spcBef>
              <a:spcAft>
                <a:spcPts val="0"/>
              </a:spcAft>
              <a:buNone/>
            </a:pPr>
            <a:r>
              <a:rPr lang="en"/>
              <a:t>Activity Synthesis</a:t>
            </a:r>
            <a:endParaRPr/>
          </a:p>
        </p:txBody>
      </p:sp>
      <p:sp>
        <p:nvSpPr>
          <p:cNvPr id="131" name="Google Shape;131;p21"/>
          <p:cNvSpPr txBox="1"/>
          <p:nvPr/>
        </p:nvSpPr>
        <p:spPr>
          <a:xfrm>
            <a:off x="392200" y="1187825"/>
            <a:ext cx="8236200" cy="115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100">
              <a:latin typeface="Source Code Pro"/>
              <a:ea typeface="Source Code Pro"/>
              <a:cs typeface="Source Code Pro"/>
              <a:sym typeface="Source Code Pro"/>
            </a:endParaRPr>
          </a:p>
        </p:txBody>
      </p:sp>
      <p:sp>
        <p:nvSpPr>
          <p:cNvPr id="132" name="Google Shape;132;p21"/>
          <p:cNvSpPr txBox="1"/>
          <p:nvPr/>
        </p:nvSpPr>
        <p:spPr>
          <a:xfrm>
            <a:off x="467200" y="1187825"/>
            <a:ext cx="4300500" cy="98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Source Code Pro"/>
                <a:ea typeface="Source Code Pro"/>
                <a:cs typeface="Source Code Pro"/>
                <a:sym typeface="Source Code Pro"/>
              </a:rPr>
              <a:t>How did you use the scale to answer the questions?</a:t>
            </a:r>
            <a:endParaRPr sz="2000">
              <a:latin typeface="Source Code Pro"/>
              <a:ea typeface="Source Code Pro"/>
              <a:cs typeface="Source Code Pro"/>
              <a:sym typeface="Source Code Pro"/>
            </a:endParaRPr>
          </a:p>
          <a:p>
            <a:pPr indent="0" lvl="0" marL="0" rtl="0" algn="l">
              <a:spcBef>
                <a:spcPts val="0"/>
              </a:spcBef>
              <a:spcAft>
                <a:spcPts val="0"/>
              </a:spcAft>
              <a:buNone/>
            </a:pPr>
            <a:r>
              <a:t/>
            </a:r>
            <a:endParaRPr sz="2000">
              <a:latin typeface="Source Code Pro"/>
              <a:ea typeface="Source Code Pro"/>
              <a:cs typeface="Source Code Pro"/>
              <a:sym typeface="Source Code Pro"/>
            </a:endParaRPr>
          </a:p>
          <a:p>
            <a:pPr indent="0" lvl="0" marL="0" rtl="0" algn="l">
              <a:spcBef>
                <a:spcPts val="0"/>
              </a:spcBef>
              <a:spcAft>
                <a:spcPts val="0"/>
              </a:spcAft>
              <a:buNone/>
            </a:pPr>
            <a:r>
              <a:t/>
            </a:r>
            <a:endParaRPr sz="2000">
              <a:latin typeface="Source Code Pro"/>
              <a:ea typeface="Source Code Pro"/>
              <a:cs typeface="Source Code Pro"/>
              <a:sym typeface="Source Code Pro"/>
            </a:endParaRPr>
          </a:p>
          <a:p>
            <a:pPr indent="0" lvl="0" marL="0" rtl="0" algn="l">
              <a:spcBef>
                <a:spcPts val="0"/>
              </a:spcBef>
              <a:spcAft>
                <a:spcPts val="0"/>
              </a:spcAft>
              <a:buNone/>
            </a:pPr>
            <a:r>
              <a:rPr lang="en" sz="2000">
                <a:latin typeface="Source Code Pro"/>
                <a:ea typeface="Source Code Pro"/>
                <a:cs typeface="Source Code Pro"/>
                <a:sym typeface="Source Code Pro"/>
              </a:rPr>
              <a:t>How did you know your question could be answered with the graph?</a:t>
            </a:r>
            <a:endParaRPr sz="2000">
              <a:latin typeface="Source Code Pro"/>
              <a:ea typeface="Source Code Pro"/>
              <a:cs typeface="Source Code Pro"/>
              <a:sym typeface="Source Code Pro"/>
            </a:endParaRPr>
          </a:p>
          <a:p>
            <a:pPr indent="0" lvl="0" marL="0" rtl="0" algn="l">
              <a:spcBef>
                <a:spcPts val="0"/>
              </a:spcBef>
              <a:spcAft>
                <a:spcPts val="0"/>
              </a:spcAft>
              <a:buNone/>
            </a:pPr>
            <a:r>
              <a:t/>
            </a:r>
            <a:endParaRPr sz="2000">
              <a:latin typeface="Source Code Pro"/>
              <a:ea typeface="Source Code Pro"/>
              <a:cs typeface="Source Code Pro"/>
              <a:sym typeface="Source Code Pro"/>
            </a:endParaRPr>
          </a:p>
          <a:p>
            <a:pPr indent="0" lvl="0" marL="0" rtl="0" algn="l">
              <a:spcBef>
                <a:spcPts val="0"/>
              </a:spcBef>
              <a:spcAft>
                <a:spcPts val="0"/>
              </a:spcAft>
              <a:buNone/>
            </a:pPr>
            <a:r>
              <a:rPr lang="en" sz="2000">
                <a:latin typeface="Source Code Pro"/>
                <a:ea typeface="Source Code Pro"/>
                <a:cs typeface="Source Code Pro"/>
                <a:sym typeface="Source Code Pro"/>
              </a:rPr>
              <a:t>What questions cannot be answered by this graph?</a:t>
            </a:r>
            <a:endParaRPr sz="2000">
              <a:latin typeface="Source Code Pro"/>
              <a:ea typeface="Source Code Pro"/>
              <a:cs typeface="Source Code Pro"/>
              <a:sym typeface="Source Code Pro"/>
            </a:endParaRPr>
          </a:p>
          <a:p>
            <a:pPr indent="0" lvl="0" marL="0" rtl="0" algn="l">
              <a:spcBef>
                <a:spcPts val="0"/>
              </a:spcBef>
              <a:spcAft>
                <a:spcPts val="0"/>
              </a:spcAft>
              <a:buNone/>
            </a:pPr>
            <a:r>
              <a:t/>
            </a:r>
            <a:endParaRPr>
              <a:latin typeface="Source Code Pro"/>
              <a:ea typeface="Source Code Pro"/>
              <a:cs typeface="Source Code Pro"/>
              <a:sym typeface="Source Code Pro"/>
            </a:endParaRPr>
          </a:p>
          <a:p>
            <a:pPr indent="0" lvl="0" marL="0" rtl="0" algn="l">
              <a:spcBef>
                <a:spcPts val="0"/>
              </a:spcBef>
              <a:spcAft>
                <a:spcPts val="0"/>
              </a:spcAft>
              <a:buNone/>
            </a:pPr>
            <a:r>
              <a:t/>
            </a:r>
            <a:endParaRPr>
              <a:latin typeface="Source Code Pro"/>
              <a:ea typeface="Source Code Pro"/>
              <a:cs typeface="Source Code Pro"/>
              <a:sym typeface="Source Code Pro"/>
            </a:endParaRPr>
          </a:p>
          <a:p>
            <a:pPr indent="0" lvl="0" marL="0" rtl="0" algn="l">
              <a:spcBef>
                <a:spcPts val="0"/>
              </a:spcBef>
              <a:spcAft>
                <a:spcPts val="0"/>
              </a:spcAft>
              <a:buNone/>
            </a:pPr>
            <a:r>
              <a:rPr lang="en">
                <a:latin typeface="Source Code Pro"/>
                <a:ea typeface="Source Code Pro"/>
                <a:cs typeface="Source Code Pro"/>
                <a:sym typeface="Source Code Pro"/>
              </a:rPr>
              <a:t> </a:t>
            </a:r>
            <a:endParaRPr>
              <a:latin typeface="Source Code Pro"/>
              <a:ea typeface="Source Code Pro"/>
              <a:cs typeface="Source Code Pro"/>
              <a:sym typeface="Source Code Pro"/>
            </a:endParaRPr>
          </a:p>
          <a:p>
            <a:pPr indent="0" lvl="0" marL="0" rtl="0" algn="l">
              <a:spcBef>
                <a:spcPts val="0"/>
              </a:spcBef>
              <a:spcAft>
                <a:spcPts val="0"/>
              </a:spcAft>
              <a:buNone/>
            </a:pPr>
            <a:r>
              <a:t/>
            </a:r>
            <a:endParaRPr>
              <a:latin typeface="Source Code Pro"/>
              <a:ea typeface="Source Code Pro"/>
              <a:cs typeface="Source Code Pro"/>
              <a:sym typeface="Source Code Pro"/>
            </a:endParaRPr>
          </a:p>
          <a:p>
            <a:pPr indent="0" lvl="0" marL="0" rtl="0" algn="l">
              <a:spcBef>
                <a:spcPts val="0"/>
              </a:spcBef>
              <a:spcAft>
                <a:spcPts val="0"/>
              </a:spcAft>
              <a:buNone/>
            </a:pPr>
            <a:r>
              <a:t/>
            </a:r>
            <a:endParaRPr>
              <a:latin typeface="Source Code Pro"/>
              <a:ea typeface="Source Code Pro"/>
              <a:cs typeface="Source Code Pro"/>
              <a:sym typeface="Source Code Pro"/>
            </a:endParaRPr>
          </a:p>
          <a:p>
            <a:pPr indent="0" lvl="0" marL="0" rtl="0" algn="l">
              <a:spcBef>
                <a:spcPts val="0"/>
              </a:spcBef>
              <a:spcAft>
                <a:spcPts val="0"/>
              </a:spcAft>
              <a:buNone/>
            </a:pPr>
            <a:r>
              <a:t/>
            </a:r>
            <a:endParaRPr>
              <a:latin typeface="Source Code Pro"/>
              <a:ea typeface="Source Code Pro"/>
              <a:cs typeface="Source Code Pro"/>
              <a:sym typeface="Source Code Pro"/>
            </a:endParaRPr>
          </a:p>
          <a:p>
            <a:pPr indent="0" lvl="0" marL="0" rtl="0" algn="l">
              <a:spcBef>
                <a:spcPts val="0"/>
              </a:spcBef>
              <a:spcAft>
                <a:spcPts val="0"/>
              </a:spcAft>
              <a:buNone/>
            </a:pPr>
            <a:r>
              <a:t/>
            </a:r>
            <a:endParaRPr>
              <a:latin typeface="Source Code Pro"/>
              <a:ea typeface="Source Code Pro"/>
              <a:cs typeface="Source Code Pro"/>
              <a:sym typeface="Source Code Pro"/>
            </a:endParaRPr>
          </a:p>
        </p:txBody>
      </p:sp>
      <p:pic>
        <p:nvPicPr>
          <p:cNvPr id="133" name="Google Shape;133;p21"/>
          <p:cNvPicPr preferRelativeResize="0"/>
          <p:nvPr/>
        </p:nvPicPr>
        <p:blipFill>
          <a:blip r:embed="rId3">
            <a:alphaModFix/>
          </a:blip>
          <a:stretch>
            <a:fillRect/>
          </a:stretch>
        </p:blipFill>
        <p:spPr>
          <a:xfrm rot="1110320">
            <a:off x="4783975" y="988435"/>
            <a:ext cx="3960025" cy="34452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2"/>
                                        </p:tgtEl>
                                        <p:attrNameLst>
                                          <p:attrName>style.visibility</p:attrName>
                                        </p:attrNameLst>
                                      </p:cBhvr>
                                      <p:to>
                                        <p:strVal val="visible"/>
                                      </p:to>
                                    </p:set>
                                    <p:animEffect filter="fade" transition="in">
                                      <p:cBhvr>
                                        <p:cTn dur="1000"/>
                                        <p:tgtEl>
                                          <p:spTgt spid="13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2"/>
          <p:cNvSpPr txBox="1"/>
          <p:nvPr>
            <p:ph type="title"/>
          </p:nvPr>
        </p:nvSpPr>
        <p:spPr>
          <a:xfrm>
            <a:off x="304800" y="309350"/>
            <a:ext cx="8537700" cy="748200"/>
          </a:xfrm>
          <a:prstGeom prst="rect">
            <a:avLst/>
          </a:prstGeom>
          <a:solidFill>
            <a:schemeClr val="accent4"/>
          </a:solidFill>
        </p:spPr>
        <p:txBody>
          <a:bodyPr anchorCtr="0" anchor="t" bIns="91425" lIns="91425" spcFirstLastPara="1" rIns="91425" wrap="square" tIns="91425">
            <a:noAutofit/>
          </a:bodyPr>
          <a:lstStyle/>
          <a:p>
            <a:pPr indent="0" lvl="0" marL="0" rtl="0" algn="ctr">
              <a:spcBef>
                <a:spcPts val="0"/>
              </a:spcBef>
              <a:spcAft>
                <a:spcPts val="0"/>
              </a:spcAft>
              <a:buNone/>
            </a:pPr>
            <a:r>
              <a:rPr lang="en"/>
              <a:t>Lesson</a:t>
            </a:r>
            <a:r>
              <a:rPr lang="en"/>
              <a:t> Synthesis</a:t>
            </a:r>
            <a:endParaRPr/>
          </a:p>
        </p:txBody>
      </p:sp>
      <p:sp>
        <p:nvSpPr>
          <p:cNvPr id="139" name="Google Shape;139;p22"/>
          <p:cNvSpPr txBox="1"/>
          <p:nvPr/>
        </p:nvSpPr>
        <p:spPr>
          <a:xfrm>
            <a:off x="724375" y="2645150"/>
            <a:ext cx="8236200" cy="115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100">
              <a:latin typeface="Source Code Pro"/>
              <a:ea typeface="Source Code Pro"/>
              <a:cs typeface="Source Code Pro"/>
              <a:sym typeface="Source Code Pro"/>
            </a:endParaRPr>
          </a:p>
        </p:txBody>
      </p:sp>
      <p:pic>
        <p:nvPicPr>
          <p:cNvPr id="140" name="Google Shape;140;p22"/>
          <p:cNvPicPr preferRelativeResize="0"/>
          <p:nvPr/>
        </p:nvPicPr>
        <p:blipFill>
          <a:blip r:embed="rId3">
            <a:alphaModFix/>
          </a:blip>
          <a:stretch>
            <a:fillRect/>
          </a:stretch>
        </p:blipFill>
        <p:spPr>
          <a:xfrm>
            <a:off x="304799" y="1216063"/>
            <a:ext cx="1727911" cy="2190924"/>
          </a:xfrm>
          <a:prstGeom prst="rect">
            <a:avLst/>
          </a:prstGeom>
          <a:noFill/>
          <a:ln>
            <a:noFill/>
          </a:ln>
        </p:spPr>
      </p:pic>
      <p:pic>
        <p:nvPicPr>
          <p:cNvPr id="141" name="Google Shape;141;p22"/>
          <p:cNvPicPr preferRelativeResize="0"/>
          <p:nvPr/>
        </p:nvPicPr>
        <p:blipFill>
          <a:blip r:embed="rId4">
            <a:alphaModFix/>
          </a:blip>
          <a:stretch>
            <a:fillRect/>
          </a:stretch>
        </p:blipFill>
        <p:spPr>
          <a:xfrm>
            <a:off x="1898925" y="2860413"/>
            <a:ext cx="2956725" cy="1930700"/>
          </a:xfrm>
          <a:prstGeom prst="rect">
            <a:avLst/>
          </a:prstGeom>
          <a:noFill/>
          <a:ln>
            <a:noFill/>
          </a:ln>
        </p:spPr>
      </p:pic>
      <p:sp>
        <p:nvSpPr>
          <p:cNvPr id="142" name="Google Shape;142;p22"/>
          <p:cNvSpPr txBox="1"/>
          <p:nvPr/>
        </p:nvSpPr>
        <p:spPr>
          <a:xfrm>
            <a:off x="5006800" y="1298700"/>
            <a:ext cx="3750300" cy="302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700">
              <a:latin typeface="Source Code Pro"/>
              <a:ea typeface="Source Code Pro"/>
              <a:cs typeface="Source Code Pro"/>
              <a:sym typeface="Source Code Pro"/>
            </a:endParaRPr>
          </a:p>
          <a:p>
            <a:pPr indent="0" lvl="0" marL="0" rtl="0" algn="l">
              <a:spcBef>
                <a:spcPts val="0"/>
              </a:spcBef>
              <a:spcAft>
                <a:spcPts val="0"/>
              </a:spcAft>
              <a:buNone/>
            </a:pPr>
            <a:r>
              <a:t/>
            </a:r>
            <a:endParaRPr sz="1700">
              <a:latin typeface="Source Code Pro"/>
              <a:ea typeface="Source Code Pro"/>
              <a:cs typeface="Source Code Pro"/>
              <a:sym typeface="Source Code Pro"/>
            </a:endParaRPr>
          </a:p>
          <a:p>
            <a:pPr indent="-336550" lvl="0" marL="457200" rtl="0" algn="l">
              <a:spcBef>
                <a:spcPts val="0"/>
              </a:spcBef>
              <a:spcAft>
                <a:spcPts val="0"/>
              </a:spcAft>
              <a:buSzPts val="1700"/>
              <a:buFont typeface="Source Code Pro"/>
              <a:buChar char="●"/>
            </a:pPr>
            <a:r>
              <a:rPr lang="en" sz="1700">
                <a:latin typeface="Source Code Pro"/>
                <a:ea typeface="Source Code Pro"/>
                <a:cs typeface="Source Code Pro"/>
                <a:sym typeface="Source Code Pro"/>
              </a:rPr>
              <a:t>Why would we make a scaled picture graph?</a:t>
            </a:r>
            <a:endParaRPr sz="1700">
              <a:latin typeface="Source Code Pro"/>
              <a:ea typeface="Source Code Pro"/>
              <a:cs typeface="Source Code Pro"/>
              <a:sym typeface="Source Code Pro"/>
            </a:endParaRPr>
          </a:p>
          <a:p>
            <a:pPr indent="0" lvl="0" marL="457200" rtl="0" algn="l">
              <a:spcBef>
                <a:spcPts val="0"/>
              </a:spcBef>
              <a:spcAft>
                <a:spcPts val="0"/>
              </a:spcAft>
              <a:buNone/>
            </a:pPr>
            <a:r>
              <a:t/>
            </a:r>
            <a:endParaRPr sz="1700">
              <a:latin typeface="Source Code Pro"/>
              <a:ea typeface="Source Code Pro"/>
              <a:cs typeface="Source Code Pro"/>
              <a:sym typeface="Source Code Pro"/>
            </a:endParaRPr>
          </a:p>
          <a:p>
            <a:pPr indent="-336550" lvl="0" marL="457200" rtl="0" algn="l">
              <a:spcBef>
                <a:spcPts val="0"/>
              </a:spcBef>
              <a:spcAft>
                <a:spcPts val="0"/>
              </a:spcAft>
              <a:buSzPts val="1700"/>
              <a:buFont typeface="Source Code Pro"/>
              <a:buChar char="●"/>
            </a:pPr>
            <a:r>
              <a:rPr lang="en" sz="1700">
                <a:latin typeface="Source Code Pro"/>
                <a:ea typeface="Source Code Pro"/>
                <a:cs typeface="Source Code Pro"/>
                <a:sym typeface="Source Code Pro"/>
              </a:rPr>
              <a:t>How is reading scaled picture graphs different from reading graphs that have a scale of 1?</a:t>
            </a:r>
            <a:endParaRPr sz="1700">
              <a:latin typeface="Source Code Pro"/>
              <a:ea typeface="Source Code Pro"/>
              <a:cs typeface="Source Code Pro"/>
              <a:sym typeface="Source Code Pro"/>
            </a:endParaRPr>
          </a:p>
        </p:txBody>
      </p:sp>
    </p:spTree>
  </p:cSld>
  <p:clrMapOvr>
    <a:masterClrMapping/>
  </p:clrMapOvr>
</p:sld>
</file>

<file path=ppt/theme/theme1.xml><?xml version="1.0" encoding="utf-8"?>
<a:theme xmlns:a="http://schemas.openxmlformats.org/drawingml/2006/main" xmlns:r="http://schemas.openxmlformats.org/officeDocument/2006/relationships" name="Beach Day">
  <a:themeElements>
    <a:clrScheme name="Beach Day">
      <a:dk1>
        <a:srgbClr val="00FDC8"/>
      </a:dk1>
      <a:lt1>
        <a:srgbClr val="FFFFFF"/>
      </a:lt1>
      <a:dk2>
        <a:srgbClr val="666666"/>
      </a:dk2>
      <a:lt2>
        <a:srgbClr val="EEEEEE"/>
      </a:lt2>
      <a:accent1>
        <a:srgbClr val="212121"/>
      </a:accent1>
      <a:accent2>
        <a:srgbClr val="455A64"/>
      </a:accent2>
      <a:accent3>
        <a:srgbClr val="78909C"/>
      </a:accent3>
      <a:accent4>
        <a:srgbClr val="7C7CE0"/>
      </a:accent4>
      <a:accent5>
        <a:srgbClr val="DB4437"/>
      </a:accent5>
      <a:accent6>
        <a:srgbClr val="F6CD4C"/>
      </a:accent6>
      <a:hlink>
        <a:srgbClr val="DB4437"/>
      </a:hlink>
      <a:folHlink>
        <a:srgbClr val="DB44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