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Amatic SC"/>
      <p:regular r:id="rId18"/>
      <p:bold r:id="rId19"/>
    </p:embeddedFont>
    <p:embeddedFont>
      <p:font typeface="Source Code Pro"/>
      <p:regular r:id="rId20"/>
      <p:bold r:id="rId21"/>
      <p:italic r:id="rId22"/>
      <p:boldItalic r:id="rId23"/>
    </p:embeddedFont>
    <p:embeddedFont>
      <p:font typeface="Rock Salt"/>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regular.fntdata"/><Relationship Id="rId11" Type="http://schemas.openxmlformats.org/officeDocument/2006/relationships/slide" Target="slides/slide6.xml"/><Relationship Id="rId22" Type="http://schemas.openxmlformats.org/officeDocument/2006/relationships/font" Target="fonts/SourceCodePro-italic.fntdata"/><Relationship Id="rId10" Type="http://schemas.openxmlformats.org/officeDocument/2006/relationships/slide" Target="slides/slide5.xml"/><Relationship Id="rId21" Type="http://schemas.openxmlformats.org/officeDocument/2006/relationships/font" Target="fonts/SourceCodePro-bold.fntdata"/><Relationship Id="rId13" Type="http://schemas.openxmlformats.org/officeDocument/2006/relationships/slide" Target="slides/slide8.xml"/><Relationship Id="rId24" Type="http://schemas.openxmlformats.org/officeDocument/2006/relationships/font" Target="fonts/RockSalt-regular.fntdata"/><Relationship Id="rId12" Type="http://schemas.openxmlformats.org/officeDocument/2006/relationships/slide" Target="slides/slide7.xml"/><Relationship Id="rId23" Type="http://schemas.openxmlformats.org/officeDocument/2006/relationships/font" Target="fonts/SourceCode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maticSC-bold.fntdata"/><Relationship Id="rId6" Type="http://schemas.openxmlformats.org/officeDocument/2006/relationships/slide" Target="slides/slide1.xml"/><Relationship Id="rId18" Type="http://schemas.openxmlformats.org/officeDocument/2006/relationships/font" Target="fonts/AmaticSC-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8c22103c1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8c22103c1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Tell students they will have an opportunity to revise their math community ideas at the end of this lesson, so as they work today they should think about actions that may be missing from the current list..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Provide 1 sticky note per student. </a:t>
            </a:r>
            <a:endParaRPr b="1" u="sng"/>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c22103c1a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c22103c1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Display the image. “Discuss your thinking with your partner.” 1 minute: partner discussion Record responses. Repeat for each image.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ec841c8b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ec841c8b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Display the image. “Discuss your thinking with your partner.” 1 minute: partner discussion Record responses. Repeat for each image.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ec841c8b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8ec841c8b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Display the image. “Discuss your thinking with your partner.” 1 minute: partner discussion Record responses. Repeat for each image.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c22103c1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c22103c1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8c22103c1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c22103c1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for the whole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Give each student a small sticky note. Have each student draw a smiley face on their sticky note. “Put your smiley face on the graph based on how you get home from school.” “What needs to be added to the class picture graph to communicate the data clearly?” Facilitate addition of title and key to class picture graph.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5-7 minutes of partner time for creating the bar graph.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8c22103c1a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8c22103c1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ec841c6e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ec841c6e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for the whole activit</a:t>
            </a:r>
            <a:r>
              <a:rPr lang="en"/>
              <a:t>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highlight>
                  <a:srgbClr val="FFFF00"/>
                </a:highlight>
              </a:rPr>
              <a:t>1–2 minutes: independent work time 3–5 minutes: partner discussion</a:t>
            </a:r>
            <a:endParaRPr b="1" u="sng">
              <a:highlight>
                <a:srgbClr val="FFFF00"/>
              </a:highlight>
            </a:endParaRPr>
          </a:p>
          <a:p>
            <a:pPr indent="0" lvl="0" marL="0" rtl="0" algn="l">
              <a:spcBef>
                <a:spcPts val="0"/>
              </a:spcBef>
              <a:spcAft>
                <a:spcPts val="0"/>
              </a:spcAft>
              <a:buNone/>
            </a:pPr>
            <a:r>
              <a:t/>
            </a:r>
            <a:endParaRPr b="1" u="sng">
              <a:highlight>
                <a:srgbClr val="FFFF00"/>
              </a:highlight>
            </a:endParaRPr>
          </a:p>
          <a:p>
            <a:pPr indent="0" lvl="0" marL="0" rtl="0" algn="l">
              <a:spcBef>
                <a:spcPts val="0"/>
              </a:spcBef>
              <a:spcAft>
                <a:spcPts val="0"/>
              </a:spcAft>
              <a:buNone/>
            </a:pPr>
            <a:r>
              <a:rPr lang="en"/>
              <a:t>As students work, decide which categories will go in the question stems for Part 2. Consider providing these sentence stems if students need support explaining their reasoning: “I knew the statement was false because...” “I knew the statement was true because…” “How did you know if each statement was true or false?”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If students have trouble using the data in the bar graph to create or solve problems, ask them to refer back to the categories of data presented in the graph as they create problems and to the data in each category as they solve problems.</a:t>
            </a:r>
            <a:endParaRPr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ec841c8b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ec841c8b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00FF00"/>
                </a:highlight>
              </a:rPr>
              <a:t>***Teacher needs to fill in the blanks before you post for the class.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highlight>
                  <a:srgbClr val="FFFF00"/>
                </a:highlight>
              </a:rPr>
              <a:t>1–2 minutes: independent work time 3–5 minutes: partner discussion</a:t>
            </a:r>
            <a:endParaRPr b="1" u="sng">
              <a:highlight>
                <a:srgbClr val="FFFF00"/>
              </a:highlight>
            </a:endParaRPr>
          </a:p>
          <a:p>
            <a:pPr indent="0" lvl="0" marL="0" rtl="0" algn="l">
              <a:spcBef>
                <a:spcPts val="0"/>
              </a:spcBef>
              <a:spcAft>
                <a:spcPts val="0"/>
              </a:spcAft>
              <a:buNone/>
            </a:pPr>
            <a:r>
              <a:t/>
            </a:r>
            <a:endParaRPr b="1" u="sng">
              <a:highlight>
                <a:srgbClr val="FFFF00"/>
              </a:highlight>
            </a:endParaRPr>
          </a:p>
          <a:p>
            <a:pPr indent="0" lvl="0" marL="0" rtl="0" algn="l">
              <a:spcBef>
                <a:spcPts val="0"/>
              </a:spcBef>
              <a:spcAft>
                <a:spcPts val="0"/>
              </a:spcAft>
              <a:buNone/>
            </a:pPr>
            <a:r>
              <a:rPr lang="en"/>
              <a:t>As students work, decide which categories will go in the question stems for Part 2. Consider providing these sentence stems if students need support explaining their reasoning: “I knew the statement was false because...” “I knew the statement was true because…” “How did you know if each statement was true or false?” </a:t>
            </a:r>
            <a:endParaRPr b="1" u="sng">
              <a:highlight>
                <a:srgbClr val="FFFF00"/>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ec841c8b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ec841c8b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ec841c6e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ec841c6e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students answer the questions and share their reasoning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_W0bSen8Qjg" TargetMode="External"/><Relationship Id="rId4" Type="http://schemas.openxmlformats.org/officeDocument/2006/relationships/image" Target="../media/image7.jp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_W0bSen8Qjg"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 More Data</a:t>
            </a:r>
            <a:endParaRPr/>
          </a:p>
        </p:txBody>
      </p:sp>
      <p:sp>
        <p:nvSpPr>
          <p:cNvPr id="57" name="Google Shape;57;p13"/>
          <p:cNvSpPr txBox="1"/>
          <p:nvPr>
            <p:ph idx="1" type="subTitle"/>
          </p:nvPr>
        </p:nvSpPr>
        <p:spPr>
          <a:xfrm>
            <a:off x="311700" y="3453375"/>
            <a:ext cx="8520600" cy="13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Materials needed: pencil, sticky notes</a:t>
            </a:r>
            <a:endParaRPr/>
          </a:p>
          <a:p>
            <a:pPr indent="0" lvl="0" marL="0" rtl="0" algn="l">
              <a:spcBef>
                <a:spcPts val="0"/>
              </a:spcBef>
              <a:spcAft>
                <a:spcPts val="0"/>
              </a:spcAft>
              <a:buNone/>
            </a:pPr>
            <a:r>
              <a:t/>
            </a:r>
            <a:endParaRPr/>
          </a:p>
        </p:txBody>
      </p:sp>
      <p:pic>
        <p:nvPicPr>
          <p:cNvPr id="58" name="Google Shape;58;p13"/>
          <p:cNvPicPr preferRelativeResize="0"/>
          <p:nvPr/>
        </p:nvPicPr>
        <p:blipFill>
          <a:blip r:embed="rId3">
            <a:alphaModFix/>
          </a:blip>
          <a:stretch>
            <a:fillRect/>
          </a:stretch>
        </p:blipFill>
        <p:spPr>
          <a:xfrm rot="-609166">
            <a:off x="617896" y="547527"/>
            <a:ext cx="1925607" cy="1831496"/>
          </a:xfrm>
          <a:prstGeom prst="rect">
            <a:avLst/>
          </a:prstGeom>
          <a:noFill/>
          <a:ln>
            <a:noFill/>
          </a:ln>
        </p:spPr>
      </p:pic>
      <p:pic>
        <p:nvPicPr>
          <p:cNvPr id="59" name="Google Shape;59;p13"/>
          <p:cNvPicPr preferRelativeResize="0"/>
          <p:nvPr/>
        </p:nvPicPr>
        <p:blipFill>
          <a:blip r:embed="rId4">
            <a:alphaModFix/>
          </a:blip>
          <a:stretch>
            <a:fillRect/>
          </a:stretch>
        </p:blipFill>
        <p:spPr>
          <a:xfrm rot="1451764">
            <a:off x="5803274" y="885364"/>
            <a:ext cx="3011105" cy="1155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Let’s...</a:t>
            </a:r>
            <a:endParaRPr sz="4800"/>
          </a:p>
        </p:txBody>
      </p:sp>
      <p:sp>
        <p:nvSpPr>
          <p:cNvPr id="65" name="Google Shape;65;p14"/>
          <p:cNvSpPr txBox="1"/>
          <p:nvPr>
            <p:ph idx="1" type="body"/>
          </p:nvPr>
        </p:nvSpPr>
        <p:spPr>
          <a:xfrm>
            <a:off x="311700" y="1228675"/>
            <a:ext cx="8520600" cy="33402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sz="5000">
                <a:latin typeface="Rock Salt"/>
                <a:ea typeface="Rock Salt"/>
                <a:cs typeface="Rock Salt"/>
                <a:sym typeface="Rock Salt"/>
              </a:rPr>
              <a:t>Let’s create graphs and answer questions.</a:t>
            </a:r>
            <a:endParaRPr sz="5000">
              <a:latin typeface="Rock Salt"/>
              <a:ea typeface="Rock Salt"/>
              <a:cs typeface="Rock Salt"/>
              <a:sym typeface="Rock Sal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a:t>
            </a:r>
            <a:r>
              <a:rPr lang="en"/>
              <a:t> 			How many do you see?</a:t>
            </a:r>
            <a:endParaRPr/>
          </a:p>
        </p:txBody>
      </p:sp>
      <p:sp>
        <p:nvSpPr>
          <p:cNvPr id="71" name="Google Shape;71;p15"/>
          <p:cNvSpPr txBox="1"/>
          <p:nvPr>
            <p:ph idx="1" type="body"/>
          </p:nvPr>
        </p:nvSpPr>
        <p:spPr>
          <a:xfrm>
            <a:off x="515325" y="3063300"/>
            <a:ext cx="64392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do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72" name="Google Shape;72;p15"/>
          <p:cNvPicPr preferRelativeResize="0"/>
          <p:nvPr/>
        </p:nvPicPr>
        <p:blipFill rotWithShape="1">
          <a:blip r:embed="rId3">
            <a:alphaModFix/>
          </a:blip>
          <a:srcRect b="0" l="0" r="79412" t="0"/>
          <a:stretch/>
        </p:blipFill>
        <p:spPr>
          <a:xfrm>
            <a:off x="3671175" y="1478500"/>
            <a:ext cx="1268725" cy="1200150"/>
          </a:xfrm>
          <a:prstGeom prst="rect">
            <a:avLst/>
          </a:prstGeom>
          <a:noFill/>
          <a:ln>
            <a:noFill/>
          </a:ln>
        </p:spPr>
      </p:pic>
      <p:pic>
        <p:nvPicPr>
          <p:cNvPr id="73" name="Google Shape;73;p15"/>
          <p:cNvPicPr preferRelativeResize="0"/>
          <p:nvPr/>
        </p:nvPicPr>
        <p:blipFill>
          <a:blip r:embed="rId4">
            <a:alphaModFix/>
          </a:blip>
          <a:stretch>
            <a:fillRect/>
          </a:stretch>
        </p:blipFill>
        <p:spPr>
          <a:xfrm rot="701694">
            <a:off x="6210491" y="3471667"/>
            <a:ext cx="2236416" cy="1076272"/>
          </a:xfrm>
          <a:prstGeom prst="rect">
            <a:avLst/>
          </a:prstGeom>
          <a:noFill/>
          <a:ln>
            <a:noFill/>
          </a:ln>
        </p:spPr>
      </p:pic>
      <p:sp>
        <p:nvSpPr>
          <p:cNvPr id="74" name="Google Shape;74;p15"/>
          <p:cNvSpPr/>
          <p:nvPr/>
        </p:nvSpPr>
        <p:spPr>
          <a:xfrm>
            <a:off x="3525450" y="1425175"/>
            <a:ext cx="1553700" cy="131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How many do you see?</a:t>
            </a:r>
            <a:endParaRPr/>
          </a:p>
        </p:txBody>
      </p:sp>
      <p:sp>
        <p:nvSpPr>
          <p:cNvPr id="80" name="Google Shape;80;p16"/>
          <p:cNvSpPr txBox="1"/>
          <p:nvPr>
            <p:ph idx="1" type="body"/>
          </p:nvPr>
        </p:nvSpPr>
        <p:spPr>
          <a:xfrm>
            <a:off x="515325" y="3063300"/>
            <a:ext cx="64392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do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81" name="Google Shape;81;p16"/>
          <p:cNvPicPr preferRelativeResize="0"/>
          <p:nvPr/>
        </p:nvPicPr>
        <p:blipFill>
          <a:blip r:embed="rId3">
            <a:alphaModFix/>
          </a:blip>
          <a:stretch>
            <a:fillRect/>
          </a:stretch>
        </p:blipFill>
        <p:spPr>
          <a:xfrm rot="701694">
            <a:off x="6210491" y="3471667"/>
            <a:ext cx="2236416" cy="1076272"/>
          </a:xfrm>
          <a:prstGeom prst="rect">
            <a:avLst/>
          </a:prstGeom>
          <a:noFill/>
          <a:ln>
            <a:noFill/>
          </a:ln>
        </p:spPr>
      </p:pic>
      <p:pic>
        <p:nvPicPr>
          <p:cNvPr id="82" name="Google Shape;82;p16"/>
          <p:cNvPicPr preferRelativeResize="0"/>
          <p:nvPr/>
        </p:nvPicPr>
        <p:blipFill rotWithShape="1">
          <a:blip r:embed="rId4">
            <a:alphaModFix/>
          </a:blip>
          <a:srcRect b="0" l="30982" r="40849" t="0"/>
          <a:stretch/>
        </p:blipFill>
        <p:spPr>
          <a:xfrm>
            <a:off x="3632575" y="1607350"/>
            <a:ext cx="1735950" cy="1200150"/>
          </a:xfrm>
          <a:prstGeom prst="rect">
            <a:avLst/>
          </a:prstGeom>
          <a:noFill/>
          <a:ln>
            <a:noFill/>
          </a:ln>
        </p:spPr>
      </p:pic>
      <p:sp>
        <p:nvSpPr>
          <p:cNvPr id="83" name="Google Shape;83;p16"/>
          <p:cNvSpPr/>
          <p:nvPr/>
        </p:nvSpPr>
        <p:spPr>
          <a:xfrm>
            <a:off x="3514725" y="1575200"/>
            <a:ext cx="2014500" cy="1200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How many do you see?</a:t>
            </a:r>
            <a:endParaRPr/>
          </a:p>
        </p:txBody>
      </p:sp>
      <p:sp>
        <p:nvSpPr>
          <p:cNvPr id="89" name="Google Shape;89;p17"/>
          <p:cNvSpPr txBox="1"/>
          <p:nvPr>
            <p:ph idx="1" type="body"/>
          </p:nvPr>
        </p:nvSpPr>
        <p:spPr>
          <a:xfrm>
            <a:off x="515325" y="3063300"/>
            <a:ext cx="64392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do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90" name="Google Shape;90;p17"/>
          <p:cNvPicPr preferRelativeResize="0"/>
          <p:nvPr/>
        </p:nvPicPr>
        <p:blipFill>
          <a:blip r:embed="rId3">
            <a:alphaModFix/>
          </a:blip>
          <a:stretch>
            <a:fillRect/>
          </a:stretch>
        </p:blipFill>
        <p:spPr>
          <a:xfrm rot="701694">
            <a:off x="6210491" y="3471667"/>
            <a:ext cx="2236416" cy="1076272"/>
          </a:xfrm>
          <a:prstGeom prst="rect">
            <a:avLst/>
          </a:prstGeom>
          <a:noFill/>
          <a:ln>
            <a:noFill/>
          </a:ln>
        </p:spPr>
      </p:pic>
      <p:pic>
        <p:nvPicPr>
          <p:cNvPr id="91" name="Google Shape;91;p17"/>
          <p:cNvPicPr preferRelativeResize="0"/>
          <p:nvPr/>
        </p:nvPicPr>
        <p:blipFill rotWithShape="1">
          <a:blip r:embed="rId4">
            <a:alphaModFix/>
          </a:blip>
          <a:srcRect b="0" l="67282" r="7331" t="0"/>
          <a:stretch/>
        </p:blipFill>
        <p:spPr>
          <a:xfrm>
            <a:off x="3525450" y="1574938"/>
            <a:ext cx="1564475" cy="1200150"/>
          </a:xfrm>
          <a:prstGeom prst="rect">
            <a:avLst/>
          </a:prstGeom>
          <a:noFill/>
          <a:ln>
            <a:noFill/>
          </a:ln>
        </p:spPr>
      </p:pic>
      <p:sp>
        <p:nvSpPr>
          <p:cNvPr id="92" name="Google Shape;92;p17"/>
          <p:cNvSpPr/>
          <p:nvPr/>
        </p:nvSpPr>
        <p:spPr>
          <a:xfrm>
            <a:off x="3386150" y="1489475"/>
            <a:ext cx="20358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292850"/>
            <a:ext cx="8520600" cy="8010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t>Warm-Up Synthesis</a:t>
            </a:r>
            <a:endParaRPr/>
          </a:p>
        </p:txBody>
      </p:sp>
      <p:sp>
        <p:nvSpPr>
          <p:cNvPr id="98" name="Google Shape;98;p18"/>
          <p:cNvSpPr txBox="1"/>
          <p:nvPr>
            <p:ph idx="1" type="body"/>
          </p:nvPr>
        </p:nvSpPr>
        <p:spPr>
          <a:xfrm>
            <a:off x="264675" y="11816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600"/>
              </a:spcBef>
              <a:spcAft>
                <a:spcPts val="0"/>
              </a:spcAft>
              <a:buSzPts val="1800"/>
              <a:buChar char="★"/>
            </a:pPr>
            <a:r>
              <a:rPr lang="en"/>
              <a:t>How many more dots were in the third image than in the second image? </a:t>
            </a:r>
            <a:endParaRPr/>
          </a:p>
          <a:p>
            <a:pPr indent="0" lvl="0" marL="0" rtl="0" algn="l">
              <a:spcBef>
                <a:spcPts val="1600"/>
              </a:spcBef>
              <a:spcAft>
                <a:spcPts val="0"/>
              </a:spcAft>
              <a:buNone/>
            </a:pPr>
            <a:r>
              <a:t/>
            </a:r>
            <a:endParaRPr/>
          </a:p>
          <a:p>
            <a:pPr indent="-342900" lvl="0" marL="457200" rtl="0" algn="l">
              <a:spcBef>
                <a:spcPts val="1600"/>
              </a:spcBef>
              <a:spcAft>
                <a:spcPts val="0"/>
              </a:spcAft>
              <a:buSzPts val="1800"/>
              <a:buChar char="★"/>
            </a:pPr>
            <a:r>
              <a:rPr lang="en"/>
              <a:t>What equation matches your thinking?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How we Get home</a:t>
            </a:r>
            <a:endParaRPr/>
          </a:p>
        </p:txBody>
      </p:sp>
      <p:sp>
        <p:nvSpPr>
          <p:cNvPr id="104" name="Google Shape;104;p19"/>
          <p:cNvSpPr txBox="1"/>
          <p:nvPr>
            <p:ph idx="1" type="body"/>
          </p:nvPr>
        </p:nvSpPr>
        <p:spPr>
          <a:xfrm>
            <a:off x="2414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sz="2000"/>
          </a:p>
        </p:txBody>
      </p:sp>
      <p:pic>
        <p:nvPicPr>
          <p:cNvPr id="105" name="Google Shape;105;p19"/>
          <p:cNvPicPr preferRelativeResize="0"/>
          <p:nvPr/>
        </p:nvPicPr>
        <p:blipFill>
          <a:blip r:embed="rId3">
            <a:alphaModFix/>
          </a:blip>
          <a:stretch>
            <a:fillRect/>
          </a:stretch>
        </p:blipFill>
        <p:spPr>
          <a:xfrm rot="603880">
            <a:off x="6214549" y="115000"/>
            <a:ext cx="2313024" cy="2028126"/>
          </a:xfrm>
          <a:prstGeom prst="rect">
            <a:avLst/>
          </a:prstGeom>
          <a:noFill/>
          <a:ln>
            <a:noFill/>
          </a:ln>
        </p:spPr>
      </p:pic>
      <p:pic>
        <p:nvPicPr>
          <p:cNvPr id="106" name="Google Shape;106;p19"/>
          <p:cNvPicPr preferRelativeResize="0"/>
          <p:nvPr/>
        </p:nvPicPr>
        <p:blipFill rotWithShape="1">
          <a:blip r:embed="rId4">
            <a:alphaModFix/>
          </a:blip>
          <a:srcRect b="0" l="-2006" r="15523" t="11691"/>
          <a:stretch/>
        </p:blipFill>
        <p:spPr>
          <a:xfrm>
            <a:off x="391725" y="1093850"/>
            <a:ext cx="3701625" cy="3948526"/>
          </a:xfrm>
          <a:prstGeom prst="rect">
            <a:avLst/>
          </a:prstGeom>
          <a:noFill/>
          <a:ln>
            <a:noFill/>
          </a:ln>
        </p:spPr>
      </p:pic>
      <p:sp>
        <p:nvSpPr>
          <p:cNvPr id="107" name="Google Shape;107;p19"/>
          <p:cNvSpPr txBox="1"/>
          <p:nvPr/>
        </p:nvSpPr>
        <p:spPr>
          <a:xfrm>
            <a:off x="4371975" y="2556750"/>
            <a:ext cx="4314900" cy="21966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Source Code Pro"/>
              <a:buChar char="★"/>
            </a:pPr>
            <a:r>
              <a:rPr lang="en">
                <a:latin typeface="Source Code Pro"/>
                <a:ea typeface="Source Code Pro"/>
                <a:cs typeface="Source Code Pro"/>
                <a:sym typeface="Source Code Pro"/>
              </a:rPr>
              <a:t>Represent the data shown in the class picture graph in a bar graph with your partner.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317500" lvl="0" marL="457200" rtl="0" algn="l">
              <a:spcBef>
                <a:spcPts val="0"/>
              </a:spcBef>
              <a:spcAft>
                <a:spcPts val="0"/>
              </a:spcAft>
              <a:buSzPts val="1400"/>
              <a:buFont typeface="Source Code Pro"/>
              <a:buChar char="★"/>
            </a:pPr>
            <a:r>
              <a:rPr lang="en">
                <a:latin typeface="Source Code Pro"/>
                <a:ea typeface="Source Code Pro"/>
                <a:cs typeface="Source Code Pro"/>
                <a:sym typeface="Source Code Pro"/>
              </a:rPr>
              <a:t>Make sure to include the parts of the graph that will help someone else read it.</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13" name="Google Shape;113;p20"/>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14" name="Google Shape;114;p20"/>
          <p:cNvSpPr txBox="1"/>
          <p:nvPr/>
        </p:nvSpPr>
        <p:spPr>
          <a:xfrm>
            <a:off x="392200" y="3613625"/>
            <a:ext cx="35082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Code Pro"/>
                <a:ea typeface="Source Code Pro"/>
                <a:cs typeface="Source Code Pro"/>
                <a:sym typeface="Source Code Pro"/>
              </a:rPr>
              <a:t>How are our picture graph and bar graph alike?</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15" name="Google Shape;115;p20"/>
          <p:cNvPicPr preferRelativeResize="0"/>
          <p:nvPr/>
        </p:nvPicPr>
        <p:blipFill>
          <a:blip r:embed="rId3">
            <a:alphaModFix/>
          </a:blip>
          <a:stretch>
            <a:fillRect/>
          </a:stretch>
        </p:blipFill>
        <p:spPr>
          <a:xfrm>
            <a:off x="872725" y="1087200"/>
            <a:ext cx="2939443" cy="2609700"/>
          </a:xfrm>
          <a:prstGeom prst="rect">
            <a:avLst/>
          </a:prstGeom>
          <a:noFill/>
          <a:ln>
            <a:noFill/>
          </a:ln>
        </p:spPr>
      </p:pic>
      <p:pic>
        <p:nvPicPr>
          <p:cNvPr id="116" name="Google Shape;116;p20"/>
          <p:cNvPicPr preferRelativeResize="0"/>
          <p:nvPr/>
        </p:nvPicPr>
        <p:blipFill>
          <a:blip r:embed="rId4">
            <a:alphaModFix/>
          </a:blip>
          <a:stretch>
            <a:fillRect/>
          </a:stretch>
        </p:blipFill>
        <p:spPr>
          <a:xfrm>
            <a:off x="4489850" y="1116951"/>
            <a:ext cx="3181325" cy="2418600"/>
          </a:xfrm>
          <a:prstGeom prst="rect">
            <a:avLst/>
          </a:prstGeom>
          <a:noFill/>
          <a:ln>
            <a:noFill/>
          </a:ln>
        </p:spPr>
      </p:pic>
      <p:sp>
        <p:nvSpPr>
          <p:cNvPr id="117" name="Google Shape;117;p20"/>
          <p:cNvSpPr txBox="1"/>
          <p:nvPr/>
        </p:nvSpPr>
        <p:spPr>
          <a:xfrm>
            <a:off x="4843450" y="3696900"/>
            <a:ext cx="33003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Code Pro"/>
                <a:ea typeface="Source Code Pro"/>
                <a:cs typeface="Source Code Pro"/>
                <a:sym typeface="Source Code Pro"/>
              </a:rPr>
              <a:t>How are our picture graph and bar graph different?</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 </a:t>
            </a:r>
            <a:r>
              <a:rPr lang="en"/>
              <a:t>Questions About a Bar Graph</a:t>
            </a:r>
            <a:endParaRPr/>
          </a:p>
        </p:txBody>
      </p:sp>
      <p:sp>
        <p:nvSpPr>
          <p:cNvPr id="123" name="Google Shape;123;p21"/>
          <p:cNvSpPr txBox="1"/>
          <p:nvPr>
            <p:ph idx="1" type="body"/>
          </p:nvPr>
        </p:nvSpPr>
        <p:spPr>
          <a:xfrm>
            <a:off x="311700" y="1228675"/>
            <a:ext cx="6835500" cy="37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a:p>
            <a:pPr indent="0" lvl="0" marL="0" rtl="0" algn="l">
              <a:spcBef>
                <a:spcPts val="1600"/>
              </a:spcBef>
              <a:spcAft>
                <a:spcPts val="0"/>
              </a:spcAft>
              <a:buNone/>
            </a:pPr>
            <a:r>
              <a:t/>
            </a:r>
            <a:endParaRPr sz="2000"/>
          </a:p>
          <a:p>
            <a:pPr indent="0" lvl="0" marL="0" rtl="0" algn="l">
              <a:spcBef>
                <a:spcPts val="1600"/>
              </a:spcBef>
              <a:spcAft>
                <a:spcPts val="0"/>
              </a:spcAft>
              <a:buNone/>
            </a:pPr>
            <a:r>
              <a:t/>
            </a:r>
            <a:endParaRPr sz="2000"/>
          </a:p>
          <a:p>
            <a:pPr indent="0" lvl="0" marL="0" rtl="0" algn="l">
              <a:spcBef>
                <a:spcPts val="1600"/>
              </a:spcBef>
              <a:spcAft>
                <a:spcPts val="0"/>
              </a:spcAft>
              <a:buNone/>
            </a:pPr>
            <a:r>
              <a:t/>
            </a:r>
            <a:endParaRPr sz="2000"/>
          </a:p>
          <a:p>
            <a:pPr indent="0" lvl="0" marL="0" rtl="0" algn="l">
              <a:spcBef>
                <a:spcPts val="1600"/>
              </a:spcBef>
              <a:spcAft>
                <a:spcPts val="0"/>
              </a:spcAft>
              <a:buNone/>
            </a:pPr>
            <a:r>
              <a:t/>
            </a:r>
            <a:endParaRPr sz="2000"/>
          </a:p>
          <a:p>
            <a:pPr indent="0" lvl="0" marL="0" rtl="0" algn="l">
              <a:spcBef>
                <a:spcPts val="1600"/>
              </a:spcBef>
              <a:spcAft>
                <a:spcPts val="0"/>
              </a:spcAft>
              <a:buNone/>
            </a:pPr>
            <a:r>
              <a:rPr lang="en" sz="1600"/>
              <a:t>Now you’re going to use your bar graph to decide if statements are true or false.</a:t>
            </a:r>
            <a:endParaRPr sz="1600"/>
          </a:p>
          <a:p>
            <a:pPr indent="0" lvl="0" marL="0" rtl="0" algn="l">
              <a:spcBef>
                <a:spcPts val="1600"/>
              </a:spcBef>
              <a:spcAft>
                <a:spcPts val="1600"/>
              </a:spcAft>
              <a:buNone/>
            </a:pPr>
            <a:r>
              <a:t/>
            </a:r>
            <a:endParaRPr sz="1600"/>
          </a:p>
        </p:txBody>
      </p:sp>
      <p:pic>
        <p:nvPicPr>
          <p:cNvPr descr="This timer counts down silently until it reaches 0:00, then a police siren sounds to alert you that time is up." id="124" name="Google Shape;124;p21" title="5 Minute Timer">
            <a:hlinkClick r:id="rId3"/>
          </p:cNvPr>
          <p:cNvPicPr preferRelativeResize="0"/>
          <p:nvPr/>
        </p:nvPicPr>
        <p:blipFill>
          <a:blip r:embed="rId4">
            <a:alphaModFix/>
          </a:blip>
          <a:stretch>
            <a:fillRect/>
          </a:stretch>
        </p:blipFill>
        <p:spPr>
          <a:xfrm>
            <a:off x="7280078" y="2571750"/>
            <a:ext cx="1617475" cy="1213098"/>
          </a:xfrm>
          <a:prstGeom prst="rect">
            <a:avLst/>
          </a:prstGeom>
          <a:noFill/>
          <a:ln>
            <a:noFill/>
          </a:ln>
        </p:spPr>
      </p:pic>
      <p:pic>
        <p:nvPicPr>
          <p:cNvPr id="125" name="Google Shape;125;p21"/>
          <p:cNvPicPr preferRelativeResize="0"/>
          <p:nvPr/>
        </p:nvPicPr>
        <p:blipFill>
          <a:blip r:embed="rId5">
            <a:alphaModFix/>
          </a:blip>
          <a:stretch>
            <a:fillRect/>
          </a:stretch>
        </p:blipFill>
        <p:spPr>
          <a:xfrm>
            <a:off x="1735925" y="1138412"/>
            <a:ext cx="3770700" cy="2866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 Questions About a Bar Graph</a:t>
            </a:r>
            <a:endParaRPr/>
          </a:p>
        </p:txBody>
      </p:sp>
      <p:sp>
        <p:nvSpPr>
          <p:cNvPr id="131" name="Google Shape;131;p22"/>
          <p:cNvSpPr txBox="1"/>
          <p:nvPr>
            <p:ph idx="1" type="body"/>
          </p:nvPr>
        </p:nvSpPr>
        <p:spPr>
          <a:xfrm>
            <a:off x="311700" y="1228675"/>
            <a:ext cx="6835500" cy="37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a:p>
            <a:pPr indent="-330200" lvl="0" marL="457200" rtl="0" algn="l">
              <a:spcBef>
                <a:spcPts val="1600"/>
              </a:spcBef>
              <a:spcAft>
                <a:spcPts val="0"/>
              </a:spcAft>
              <a:buSzPts val="1600"/>
              <a:buAutoNum type="arabicPeriod"/>
            </a:pPr>
            <a:r>
              <a:rPr lang="en" sz="2000"/>
              <a:t>How many more students _____ than ____?</a:t>
            </a:r>
            <a:endParaRPr sz="2000"/>
          </a:p>
          <a:p>
            <a:pPr indent="0" lvl="0" marL="457200" rtl="0" algn="l">
              <a:spcBef>
                <a:spcPts val="1600"/>
              </a:spcBef>
              <a:spcAft>
                <a:spcPts val="0"/>
              </a:spcAft>
              <a:buNone/>
            </a:pPr>
            <a:r>
              <a:t/>
            </a:r>
            <a:endParaRPr sz="2000"/>
          </a:p>
          <a:p>
            <a:pPr indent="-355600" lvl="0" marL="457200" rtl="0" algn="l">
              <a:spcBef>
                <a:spcPts val="1600"/>
              </a:spcBef>
              <a:spcAft>
                <a:spcPts val="0"/>
              </a:spcAft>
              <a:buSzPts val="2000"/>
              <a:buAutoNum type="arabicPeriod"/>
            </a:pPr>
            <a:r>
              <a:rPr lang="en" sz="2000"/>
              <a:t>How many more students _____ or _____ than _____?</a:t>
            </a:r>
            <a:endParaRPr sz="2000"/>
          </a:p>
          <a:p>
            <a:pPr indent="0" lvl="0" marL="0" rtl="0" algn="l">
              <a:spcBef>
                <a:spcPts val="1600"/>
              </a:spcBef>
              <a:spcAft>
                <a:spcPts val="1600"/>
              </a:spcAft>
              <a:buNone/>
            </a:pPr>
            <a:r>
              <a:t/>
            </a:r>
            <a:endParaRPr sz="1600"/>
          </a:p>
        </p:txBody>
      </p:sp>
      <p:pic>
        <p:nvPicPr>
          <p:cNvPr descr="This timer counts down silently until it reaches 0:00, then a police siren sounds to alert you that time is up." id="132" name="Google Shape;132;p22" title="5 Minute Timer">
            <a:hlinkClick r:id="rId3"/>
          </p:cNvPr>
          <p:cNvPicPr preferRelativeResize="0"/>
          <p:nvPr/>
        </p:nvPicPr>
        <p:blipFill>
          <a:blip r:embed="rId4">
            <a:alphaModFix/>
          </a:blip>
          <a:stretch>
            <a:fillRect/>
          </a:stretch>
        </p:blipFill>
        <p:spPr>
          <a:xfrm>
            <a:off x="7280078" y="2571750"/>
            <a:ext cx="1617475" cy="12130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38" name="Google Shape;138;p23"/>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39" name="Google Shape;139;p23"/>
          <p:cNvSpPr txBox="1"/>
          <p:nvPr/>
        </p:nvSpPr>
        <p:spPr>
          <a:xfrm>
            <a:off x="467200" y="1187825"/>
            <a:ext cx="35082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Source Code Pro"/>
                <a:ea typeface="Source Code Pro"/>
                <a:cs typeface="Source Code Pro"/>
                <a:sym typeface="Source Code Pro"/>
              </a:rPr>
              <a:t>Do you have any lingering questions about how to answer these questions from the bar graph?</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rPr lang="en" sz="2000">
                <a:latin typeface="Source Code Pro"/>
                <a:ea typeface="Source Code Pro"/>
                <a:cs typeface="Source Code Pro"/>
                <a:sym typeface="Source Code Pro"/>
              </a:rPr>
              <a:t>What equation matches your thinking?</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40" name="Google Shape;140;p23"/>
          <p:cNvPicPr preferRelativeResize="0"/>
          <p:nvPr/>
        </p:nvPicPr>
        <p:blipFill>
          <a:blip r:embed="rId3">
            <a:alphaModFix/>
          </a:blip>
          <a:stretch>
            <a:fillRect/>
          </a:stretch>
        </p:blipFill>
        <p:spPr>
          <a:xfrm rot="1110320">
            <a:off x="4783975" y="988435"/>
            <a:ext cx="3960025" cy="3445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Lesson</a:t>
            </a:r>
            <a:r>
              <a:rPr lang="en"/>
              <a:t> Synthesis</a:t>
            </a:r>
            <a:endParaRPr/>
          </a:p>
        </p:txBody>
      </p:sp>
      <p:sp>
        <p:nvSpPr>
          <p:cNvPr id="146" name="Google Shape;146;p24"/>
          <p:cNvSpPr txBox="1"/>
          <p:nvPr/>
        </p:nvSpPr>
        <p:spPr>
          <a:xfrm>
            <a:off x="724375" y="2645150"/>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pic>
        <p:nvPicPr>
          <p:cNvPr id="147" name="Google Shape;147;p24"/>
          <p:cNvPicPr preferRelativeResize="0"/>
          <p:nvPr/>
        </p:nvPicPr>
        <p:blipFill>
          <a:blip r:embed="rId3">
            <a:alphaModFix/>
          </a:blip>
          <a:stretch>
            <a:fillRect/>
          </a:stretch>
        </p:blipFill>
        <p:spPr>
          <a:xfrm>
            <a:off x="4850625" y="1583075"/>
            <a:ext cx="3770700" cy="2866675"/>
          </a:xfrm>
          <a:prstGeom prst="rect">
            <a:avLst/>
          </a:prstGeom>
          <a:noFill/>
          <a:ln>
            <a:noFill/>
          </a:ln>
        </p:spPr>
      </p:pic>
      <p:sp>
        <p:nvSpPr>
          <p:cNvPr id="148" name="Google Shape;148;p24"/>
          <p:cNvSpPr txBox="1"/>
          <p:nvPr/>
        </p:nvSpPr>
        <p:spPr>
          <a:xfrm>
            <a:off x="396600" y="1800200"/>
            <a:ext cx="4175400" cy="2432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Source Code Pro"/>
              <a:buAutoNum type="arabicPeriod"/>
            </a:pPr>
            <a:r>
              <a:rPr lang="en">
                <a:latin typeface="Source Code Pro"/>
                <a:ea typeface="Source Code Pro"/>
                <a:cs typeface="Source Code Pro"/>
                <a:sym typeface="Source Code Pro"/>
              </a:rPr>
              <a:t>How many more students __________ than ____________?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317500" lvl="0" marL="457200" rtl="0" algn="l">
              <a:spcBef>
                <a:spcPts val="0"/>
              </a:spcBef>
              <a:spcAft>
                <a:spcPts val="0"/>
              </a:spcAft>
              <a:buSzPts val="1400"/>
              <a:buFont typeface="Source Code Pro"/>
              <a:buAutoNum type="arabicPeriod"/>
            </a:pPr>
            <a:r>
              <a:rPr lang="en">
                <a:latin typeface="Source Code Pro"/>
                <a:ea typeface="Source Code Pro"/>
                <a:cs typeface="Source Code Pro"/>
                <a:sym typeface="Source Code Pro"/>
              </a:rPr>
              <a:t>How many fewer students ___________ than_______________?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317500" lvl="0" marL="457200" rtl="0" algn="l">
              <a:spcBef>
                <a:spcPts val="0"/>
              </a:spcBef>
              <a:spcAft>
                <a:spcPts val="0"/>
              </a:spcAft>
              <a:buSzPts val="1400"/>
              <a:buFont typeface="Source Code Pro"/>
              <a:buAutoNum type="arabicPeriod"/>
            </a:pPr>
            <a:r>
              <a:rPr lang="en">
                <a:latin typeface="Source Code Pro"/>
                <a:ea typeface="Source Code Pro"/>
                <a:cs typeface="Source Code Pro"/>
                <a:sym typeface="Source Code Pro"/>
              </a:rPr>
              <a:t>How many more students __________ or _________ than ___________?</a:t>
            </a:r>
            <a:endParaRPr>
              <a:latin typeface="Source Code Pro"/>
              <a:ea typeface="Source Code Pro"/>
              <a:cs typeface="Source Code Pro"/>
              <a:sym typeface="Source Code Pro"/>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