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Amatic SC"/>
      <p:regular r:id="rId15"/>
      <p:bold r:id="rId16"/>
    </p:embeddedFont>
    <p:embeddedFont>
      <p:font typeface="Source Code Pr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AmaticSC-regular.fntdata"/><Relationship Id="rId14" Type="http://schemas.openxmlformats.org/officeDocument/2006/relationships/slide" Target="slides/slide9.xml"/><Relationship Id="rId17" Type="http://schemas.openxmlformats.org/officeDocument/2006/relationships/font" Target="fonts/SourceCodePro-regular.fntdata"/><Relationship Id="rId16" Type="http://schemas.openxmlformats.org/officeDocument/2006/relationships/font" Target="fonts/AmaticSC-bold.fntdata"/><Relationship Id="rId5" Type="http://schemas.openxmlformats.org/officeDocument/2006/relationships/notesMaster" Target="notesMasters/notesMaster1.xml"/><Relationship Id="rId19" Type="http://schemas.openxmlformats.org/officeDocument/2006/relationships/font" Target="fonts/SourceCodePro-italic.fntdata"/><Relationship Id="rId6" Type="http://schemas.openxmlformats.org/officeDocument/2006/relationships/slide" Target="slides/slide1.xml"/><Relationship Id="rId18" Type="http://schemas.openxmlformats.org/officeDocument/2006/relationships/font" Target="fonts/SourceCodePr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of this lesson is for students to add and subtract within 20 in a way that makes sense to them.</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8c21ff945d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8c21ff945d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8c21ff945d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8c21ff945d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Launch:</a:t>
            </a:r>
            <a:endParaRPr b="1"/>
          </a:p>
          <a:p>
            <a:pPr indent="0" lvl="0" marL="0" rtl="0" algn="l">
              <a:spcBef>
                <a:spcPts val="0"/>
              </a:spcBef>
              <a:spcAft>
                <a:spcPts val="0"/>
              </a:spcAft>
              <a:buNone/>
            </a:pPr>
            <a:r>
              <a:rPr lang="en"/>
              <a:t>Display one expression.</a:t>
            </a:r>
            <a:endParaRPr/>
          </a:p>
          <a:p>
            <a:pPr indent="0" lvl="0" marL="0" rtl="0" algn="l">
              <a:spcBef>
                <a:spcPts val="0"/>
              </a:spcBef>
              <a:spcAft>
                <a:spcPts val="0"/>
              </a:spcAft>
              <a:buNone/>
            </a:pPr>
            <a:r>
              <a:rPr lang="en"/>
              <a:t> “Give me a signal when you have an answer and can explain how you got it.” </a:t>
            </a:r>
            <a:endParaRPr/>
          </a:p>
          <a:p>
            <a:pPr indent="0" lvl="0" marL="0" rtl="0" algn="l">
              <a:spcBef>
                <a:spcPts val="0"/>
              </a:spcBef>
              <a:spcAft>
                <a:spcPts val="0"/>
              </a:spcAft>
              <a:buNone/>
            </a:pPr>
            <a:r>
              <a:rPr lang="en"/>
              <a:t>1 minute: quiet think time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Activity:</a:t>
            </a:r>
            <a:endParaRPr b="1"/>
          </a:p>
          <a:p>
            <a:pPr indent="0" lvl="0" marL="0" rtl="0" algn="l">
              <a:spcBef>
                <a:spcPts val="0"/>
              </a:spcBef>
              <a:spcAft>
                <a:spcPts val="0"/>
              </a:spcAft>
              <a:buNone/>
            </a:pPr>
            <a:r>
              <a:rPr lang="en"/>
              <a:t>Record answers and strategy. </a:t>
            </a:r>
            <a:endParaRPr/>
          </a:p>
          <a:p>
            <a:pPr indent="0" lvl="0" marL="0" rtl="0" algn="l">
              <a:spcBef>
                <a:spcPts val="0"/>
              </a:spcBef>
              <a:spcAft>
                <a:spcPts val="0"/>
              </a:spcAft>
              <a:buNone/>
            </a:pPr>
            <a:r>
              <a:rPr lang="en"/>
              <a:t>Keep problems and work displayed. </a:t>
            </a:r>
            <a:endParaRPr/>
          </a:p>
          <a:p>
            <a:pPr indent="0" lvl="0" marL="0" rtl="0" algn="l">
              <a:spcBef>
                <a:spcPts val="0"/>
              </a:spcBef>
              <a:spcAft>
                <a:spcPts val="0"/>
              </a:spcAft>
              <a:buNone/>
            </a:pPr>
            <a:r>
              <a:rPr lang="en"/>
              <a:t>Repeat with each expression.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8c21ff945d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c21ff945d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needed, use connecting cubes to represent students’ thinking.</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8c21ff945d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8c21ff945d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Launch:</a:t>
            </a:r>
            <a:endParaRPr b="1"/>
          </a:p>
          <a:p>
            <a:pPr indent="0" lvl="0" marL="0" rtl="0" algn="l">
              <a:spcBef>
                <a:spcPts val="0"/>
              </a:spcBef>
              <a:spcAft>
                <a:spcPts val="0"/>
              </a:spcAft>
              <a:buNone/>
            </a:pPr>
            <a:r>
              <a:rPr lang="en"/>
              <a:t>Groups of 2 Give one set of digit cards to each group.</a:t>
            </a:r>
            <a:endParaRPr/>
          </a:p>
          <a:p>
            <a:pPr indent="0" lvl="0" marL="0" rtl="0" algn="l">
              <a:spcBef>
                <a:spcPts val="0"/>
              </a:spcBef>
              <a:spcAft>
                <a:spcPts val="0"/>
              </a:spcAft>
              <a:buNone/>
            </a:pPr>
            <a:r>
              <a:rPr lang="en"/>
              <a:t> “Today we are going to play another game of How Close. This time we will play Close to 50.”</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Activity:</a:t>
            </a:r>
            <a:endParaRPr b="1"/>
          </a:p>
          <a:p>
            <a:pPr indent="0" lvl="0" marL="0" rtl="0" algn="l">
              <a:spcBef>
                <a:spcPts val="0"/>
              </a:spcBef>
              <a:spcAft>
                <a:spcPts val="0"/>
              </a:spcAft>
              <a:buNone/>
            </a:pPr>
            <a:r>
              <a:rPr lang="en"/>
              <a:t>10 minutes: partner work time Share responses. “After you make your two-digit numbers, you will write an equation showing the sum.” Demonstrate writing an equation on the recording sheet. “Now, we see whose sum is closer to 50.Talk to your partner about how you could figure it out.” (You can count up or back from 50 and see whose number is closer) 30 seconds: quiet think time 1 minute: partner discussion “Then you will replace the cards you used and play again.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8c21ff945d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c21ff945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 partner work time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9500df6232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9500df6232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Advancing Student Thinking</a:t>
            </a:r>
            <a:endParaRPr b="1"/>
          </a:p>
          <a:p>
            <a:pPr indent="0" lvl="0" marL="0" rtl="0" algn="l">
              <a:spcBef>
                <a:spcPts val="0"/>
              </a:spcBef>
              <a:spcAft>
                <a:spcPts val="0"/>
              </a:spcAft>
              <a:buNone/>
            </a:pPr>
            <a:r>
              <a:rPr lang="en"/>
              <a:t>If students are not yet able to make 2 numbers that get close to 50, encourage them to choose 2 cards, make a 2 digit number and represent the number with cubes. Then determine how many more cubes they need to get to 50 and choose the 2 cards that will get closest to that number.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8c21ff945d_5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8c21ff945d_5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Launch</a:t>
            </a:r>
            <a:r>
              <a:rPr lang="en"/>
              <a:t> </a:t>
            </a:r>
            <a:endParaRPr/>
          </a:p>
          <a:p>
            <a:pPr indent="0" lvl="0" marL="0" rtl="0" algn="l">
              <a:spcBef>
                <a:spcPts val="0"/>
              </a:spcBef>
              <a:spcAft>
                <a:spcPts val="0"/>
              </a:spcAft>
              <a:buClr>
                <a:schemeClr val="dk1"/>
              </a:buClr>
              <a:buSzPts val="1100"/>
              <a:buFont typeface="Arial"/>
              <a:buNone/>
            </a:pPr>
            <a:r>
              <a:rPr lang="en">
                <a:solidFill>
                  <a:schemeClr val="dk1"/>
                </a:solidFill>
              </a:rPr>
              <a:t>Groups of 2 Give students access to connecting cubes in towers of 10 and singles</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8c21ff945d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8c21ff945d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CH50zuS8DD0" TargetMode="External"/><Relationship Id="rId4" Type="http://schemas.openxmlformats.org/officeDocument/2006/relationships/image" Target="../media/image5.jpg"/><Relationship Id="rId5" Type="http://schemas.openxmlformats.org/officeDocument/2006/relationships/image" Target="../media/image10.png"/><Relationship Id="rId6" Type="http://schemas.openxmlformats.org/officeDocument/2006/relationships/image" Target="../media/image2.png"/><Relationship Id="rId7" Type="http://schemas.openxmlformats.org/officeDocument/2006/relationships/image" Target="../media/image9.png"/><Relationship Id="rId8"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4ASKMcdCc3g" TargetMode="Externa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_W0bSen8Qjg" TargetMode="External"/><Relationship Id="rId4" Type="http://schemas.openxmlformats.org/officeDocument/2006/relationships/image" Target="../media/image8.jpg"/><Relationship Id="rId5"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 Add Within 50</a:t>
            </a:r>
            <a:endParaRPr/>
          </a:p>
        </p:txBody>
      </p:sp>
      <p:sp>
        <p:nvSpPr>
          <p:cNvPr id="57" name="Google Shape;57;p13"/>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Materials Needed: connecting cubes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2802750" y="802500"/>
            <a:ext cx="3862500" cy="353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400"/>
              <a:t>Let’s add within 50.</a:t>
            </a:r>
            <a:endParaRPr sz="6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t>Warm Up: </a:t>
            </a:r>
            <a:r>
              <a:rPr lang="en" sz="3500"/>
              <a:t> Adding a One-Digit Number and a Two-Digit Number</a:t>
            </a:r>
            <a:endParaRPr sz="3500"/>
          </a:p>
        </p:txBody>
      </p:sp>
      <p:sp>
        <p:nvSpPr>
          <p:cNvPr id="68" name="Google Shape;68;p15"/>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0000"/>
                </a:solidFill>
                <a:latin typeface="Times New Roman"/>
                <a:ea typeface="Times New Roman"/>
                <a:cs typeface="Times New Roman"/>
                <a:sym typeface="Times New Roman"/>
              </a:rPr>
              <a:t> </a:t>
            </a:r>
            <a:endParaRPr sz="1200">
              <a:solidFill>
                <a:srgbClr val="000000"/>
              </a:solidFill>
              <a:latin typeface="Times New Roman"/>
              <a:ea typeface="Times New Roman"/>
              <a:cs typeface="Times New Roman"/>
              <a:sym typeface="Times New Roman"/>
            </a:endParaRPr>
          </a:p>
          <a:p>
            <a:pPr indent="0" lvl="0" marL="0" rtl="0" algn="l">
              <a:spcBef>
                <a:spcPts val="1600"/>
              </a:spcBef>
              <a:spcAft>
                <a:spcPts val="1600"/>
              </a:spcAft>
              <a:buNone/>
            </a:pPr>
            <a:r>
              <a:t/>
            </a:r>
            <a:endParaRPr/>
          </a:p>
        </p:txBody>
      </p:sp>
      <p:sp>
        <p:nvSpPr>
          <p:cNvPr id="69" name="Google Shape;69;p15"/>
          <p:cNvSpPr txBox="1"/>
          <p:nvPr/>
        </p:nvSpPr>
        <p:spPr>
          <a:xfrm>
            <a:off x="311700" y="1228675"/>
            <a:ext cx="8294400" cy="134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Source Code Pro"/>
                <a:ea typeface="Source Code Pro"/>
                <a:cs typeface="Source Code Pro"/>
                <a:sym typeface="Source Code Pro"/>
              </a:rPr>
              <a:t>Find the value of each expression mentally. </a:t>
            </a:r>
            <a:endParaRPr sz="2400">
              <a:latin typeface="Source Code Pro"/>
              <a:ea typeface="Source Code Pro"/>
              <a:cs typeface="Source Code Pro"/>
              <a:sym typeface="Source Code Pro"/>
            </a:endParaRPr>
          </a:p>
        </p:txBody>
      </p:sp>
      <p:sp>
        <p:nvSpPr>
          <p:cNvPr id="70" name="Google Shape;70;p15"/>
          <p:cNvSpPr/>
          <p:nvPr/>
        </p:nvSpPr>
        <p:spPr>
          <a:xfrm>
            <a:off x="4837200" y="2104663"/>
            <a:ext cx="2366280" cy="1344924"/>
          </a:xfrm>
          <a:prstGeom prst="cloud">
            <a:avLst/>
          </a:prstGeom>
          <a:solidFill>
            <a:schemeClr val="lt1"/>
          </a:solidFill>
          <a:ln cap="flat" cmpd="sng" w="9525">
            <a:solidFill>
              <a:schemeClr val="dk2"/>
            </a:solidFill>
            <a:prstDash val="solid"/>
            <a:round/>
            <a:headEnd len="sm" w="sm" type="none"/>
            <a:tailEnd len="sm" w="sm" type="none"/>
          </a:ln>
          <a:effectLst>
            <a:outerShdw blurRad="57150" rotWithShape="0" algn="bl" dir="5400000" dist="19050">
              <a:srgbClr val="FFFFFF">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5"/>
          <p:cNvSpPr txBox="1"/>
          <p:nvPr/>
        </p:nvSpPr>
        <p:spPr>
          <a:xfrm>
            <a:off x="5428838" y="2247763"/>
            <a:ext cx="1419900" cy="10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Source Code Pro"/>
                <a:ea typeface="Source Code Pro"/>
                <a:cs typeface="Source Code Pro"/>
                <a:sym typeface="Source Code Pro"/>
              </a:rPr>
              <a:t>Quiet think time..</a:t>
            </a:r>
            <a:endParaRPr sz="1800">
              <a:latin typeface="Source Code Pro"/>
              <a:ea typeface="Source Code Pro"/>
              <a:cs typeface="Source Code Pro"/>
              <a:sym typeface="Source Code Pro"/>
            </a:endParaRPr>
          </a:p>
        </p:txBody>
      </p:sp>
      <p:pic>
        <p:nvPicPr>
          <p:cNvPr descr="This timer counts down silently until it reaches 0:00, then a police siren sounds to alert you that time is up." id="72" name="Google Shape;72;p15" title="1 Minute Timer">
            <a:hlinkClick r:id="rId3"/>
          </p:cNvPr>
          <p:cNvPicPr preferRelativeResize="0"/>
          <p:nvPr/>
        </p:nvPicPr>
        <p:blipFill>
          <a:blip r:embed="rId4">
            <a:alphaModFix/>
          </a:blip>
          <a:stretch>
            <a:fillRect/>
          </a:stretch>
        </p:blipFill>
        <p:spPr>
          <a:xfrm>
            <a:off x="7203475" y="3516801"/>
            <a:ext cx="1402750" cy="1052074"/>
          </a:xfrm>
          <a:prstGeom prst="rect">
            <a:avLst/>
          </a:prstGeom>
          <a:noFill/>
          <a:ln>
            <a:noFill/>
          </a:ln>
        </p:spPr>
      </p:pic>
      <p:sp>
        <p:nvSpPr>
          <p:cNvPr id="73" name="Google Shape;73;p15"/>
          <p:cNvSpPr txBox="1"/>
          <p:nvPr/>
        </p:nvSpPr>
        <p:spPr>
          <a:xfrm>
            <a:off x="439350" y="1510900"/>
            <a:ext cx="2625300" cy="286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descr="&lt;math xmlns=&quot;http://www.w3.org/1998/Math/MathML&quot; display=&quot;block&quot; data-is-equatio=&quot;1&quot; data-latex=&quot;16+5&quot;&gt;&lt;mn&gt;16&lt;/mn&gt;&lt;mo&gt;+&lt;/mo&gt;&lt;mn&gt;5&lt;/mn&gt;&lt;/math&gt;" id="74" name="Google Shape;74;p15" title="16 plus 5"/>
          <p:cNvPicPr preferRelativeResize="0"/>
          <p:nvPr/>
        </p:nvPicPr>
        <p:blipFill>
          <a:blip r:embed="rId5">
            <a:alphaModFix/>
          </a:blip>
          <a:stretch>
            <a:fillRect/>
          </a:stretch>
        </p:blipFill>
        <p:spPr>
          <a:xfrm>
            <a:off x="2467000" y="2708400"/>
            <a:ext cx="1093416" cy="323975"/>
          </a:xfrm>
          <a:prstGeom prst="rect">
            <a:avLst/>
          </a:prstGeom>
          <a:noFill/>
          <a:ln>
            <a:noFill/>
          </a:ln>
        </p:spPr>
      </p:pic>
      <p:pic>
        <p:nvPicPr>
          <p:cNvPr descr="&lt;math xmlns=&quot;http://www.w3.org/1998/Math/MathML&quot; display=&quot;block&quot; data-is-equatio=&quot;1&quot; data-latex=&quot;26+5&quot;&gt;&lt;mn&gt;26&lt;/mn&gt;&lt;mo&gt;+&lt;/mo&gt;&lt;mn&gt;5&lt;/mn&gt;&lt;/math&gt;" id="75" name="Google Shape;75;p15" title="26 plus 5"/>
          <p:cNvPicPr preferRelativeResize="0"/>
          <p:nvPr/>
        </p:nvPicPr>
        <p:blipFill>
          <a:blip r:embed="rId6">
            <a:alphaModFix/>
          </a:blip>
          <a:stretch>
            <a:fillRect/>
          </a:stretch>
        </p:blipFill>
        <p:spPr>
          <a:xfrm>
            <a:off x="819150" y="3585400"/>
            <a:ext cx="1093425" cy="318087"/>
          </a:xfrm>
          <a:prstGeom prst="rect">
            <a:avLst/>
          </a:prstGeom>
          <a:noFill/>
          <a:ln>
            <a:noFill/>
          </a:ln>
        </p:spPr>
      </p:pic>
      <p:pic>
        <p:nvPicPr>
          <p:cNvPr descr="&lt;math xmlns=&quot;http://www.w3.org/1998/Math/MathML&quot; display=&quot;block&quot; data-is-equatio=&quot;1&quot; data-latex=&quot;38+6&quot;&gt;&lt;mn&gt;38&lt;/mn&gt;&lt;mo&gt;+&lt;/mo&gt;&lt;mn&gt;6&lt;/mn&gt;&lt;/math&gt;" id="76" name="Google Shape;76;p15" title="38 plus 6"/>
          <p:cNvPicPr preferRelativeResize="0"/>
          <p:nvPr/>
        </p:nvPicPr>
        <p:blipFill>
          <a:blip r:embed="rId7">
            <a:alphaModFix/>
          </a:blip>
          <a:stretch>
            <a:fillRect/>
          </a:stretch>
        </p:blipFill>
        <p:spPr>
          <a:xfrm>
            <a:off x="2631275" y="4218700"/>
            <a:ext cx="1093425" cy="318087"/>
          </a:xfrm>
          <a:prstGeom prst="rect">
            <a:avLst/>
          </a:prstGeom>
          <a:noFill/>
          <a:ln>
            <a:noFill/>
          </a:ln>
        </p:spPr>
      </p:pic>
      <p:pic>
        <p:nvPicPr>
          <p:cNvPr descr="&lt;math xmlns=&quot;http://www.w3.org/1998/Math/MathML&quot; display=&quot;block&quot; data-is-equatio=&quot;1&quot; data-latex=&quot;16+3&quot;&gt;&lt;mn&gt;16&lt;/mn&gt;&lt;mo&gt;+&lt;/mo&gt;&lt;mn&gt;3&lt;/mn&gt;&lt;/math&gt;" id="77" name="Google Shape;77;p15" title="16 plus 3"/>
          <p:cNvPicPr preferRelativeResize="0"/>
          <p:nvPr/>
        </p:nvPicPr>
        <p:blipFill>
          <a:blip r:embed="rId8">
            <a:alphaModFix/>
          </a:blip>
          <a:stretch>
            <a:fillRect/>
          </a:stretch>
        </p:blipFill>
        <p:spPr>
          <a:xfrm>
            <a:off x="534375" y="2247775"/>
            <a:ext cx="1093425" cy="32397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gtEl>
                                        <p:attrNameLst>
                                          <p:attrName>style.visibility</p:attrName>
                                        </p:attrNameLst>
                                      </p:cBhvr>
                                      <p:to>
                                        <p:strVal val="visible"/>
                                      </p:to>
                                    </p:set>
                                    <p:animEffect filter="fade" transition="in">
                                      <p:cBhvr>
                                        <p:cTn dur="1000"/>
                                        <p:tgtEl>
                                          <p:spTgt spid="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gtEl>
                                        <p:attrNameLst>
                                          <p:attrName>style.visibility</p:attrName>
                                        </p:attrNameLst>
                                      </p:cBhvr>
                                      <p:to>
                                        <p:strVal val="visible"/>
                                      </p:to>
                                    </p:set>
                                    <p:animEffect filter="fade" transition="in">
                                      <p:cBhvr>
                                        <p:cTn dur="1000"/>
                                        <p:tgtEl>
                                          <p:spTgt spid="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
                                        </p:tgtEl>
                                        <p:attrNameLst>
                                          <p:attrName>style.visibility</p:attrName>
                                        </p:attrNameLst>
                                      </p:cBhvr>
                                      <p:to>
                                        <p:strVal val="visible"/>
                                      </p:to>
                                    </p:set>
                                    <p:animEffect filter="fade" transition="in">
                                      <p:cBhvr>
                                        <p:cTn dur="1000"/>
                                        <p:tgtEl>
                                          <p:spTgt spid="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 Up Synthesis</a:t>
            </a:r>
            <a:endParaRPr/>
          </a:p>
        </p:txBody>
      </p:sp>
      <p:sp>
        <p:nvSpPr>
          <p:cNvPr id="83" name="Google Shape;83;p16"/>
          <p:cNvSpPr txBox="1"/>
          <p:nvPr>
            <p:ph idx="1" type="body"/>
          </p:nvPr>
        </p:nvSpPr>
        <p:spPr>
          <a:xfrm>
            <a:off x="311700" y="1228675"/>
            <a:ext cx="88323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400"/>
          </a:p>
          <a:p>
            <a:pPr indent="0" lvl="0" marL="0" rtl="0" algn="l">
              <a:spcBef>
                <a:spcPts val="1600"/>
              </a:spcBef>
              <a:spcAft>
                <a:spcPts val="1600"/>
              </a:spcAft>
              <a:buNone/>
            </a:pPr>
            <a:r>
              <a:rPr lang="en" sz="2400"/>
              <a:t>How does making 10 help in finding the sum with larger numbers?</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a:t>
            </a:r>
            <a:r>
              <a:rPr lang="en"/>
              <a:t>How Close? Close to 50</a:t>
            </a:r>
            <a:endParaRPr/>
          </a:p>
        </p:txBody>
      </p:sp>
      <p:sp>
        <p:nvSpPr>
          <p:cNvPr id="89" name="Google Shape;89;p17"/>
          <p:cNvSpPr txBox="1"/>
          <p:nvPr>
            <p:ph idx="1" type="body"/>
          </p:nvPr>
        </p:nvSpPr>
        <p:spPr>
          <a:xfrm>
            <a:off x="311700" y="3838600"/>
            <a:ext cx="8520600" cy="115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We start with 7 cards again. Think about what cards you would choose to make 2 two-digit numbers that have a sum close to 50.</a:t>
            </a:r>
            <a:endParaRPr/>
          </a:p>
        </p:txBody>
      </p:sp>
      <p:pic>
        <p:nvPicPr>
          <p:cNvPr id="90" name="Google Shape;90;p17"/>
          <p:cNvPicPr preferRelativeResize="0"/>
          <p:nvPr/>
        </p:nvPicPr>
        <p:blipFill>
          <a:blip r:embed="rId3">
            <a:alphaModFix/>
          </a:blip>
          <a:stretch>
            <a:fillRect/>
          </a:stretch>
        </p:blipFill>
        <p:spPr>
          <a:xfrm>
            <a:off x="2252675" y="1246250"/>
            <a:ext cx="4732024" cy="2439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a:t>
            </a:r>
            <a:r>
              <a:rPr lang="en"/>
              <a:t>How Close? Close to 50</a:t>
            </a:r>
            <a:endParaRPr/>
          </a:p>
        </p:txBody>
      </p:sp>
      <p:sp>
        <p:nvSpPr>
          <p:cNvPr id="96" name="Google Shape;96;p18"/>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342900" lvl="0" marL="457200" rtl="0" algn="l">
              <a:lnSpc>
                <a:spcPct val="200000"/>
              </a:lnSpc>
              <a:spcBef>
                <a:spcPts val="0"/>
              </a:spcBef>
              <a:spcAft>
                <a:spcPts val="0"/>
              </a:spcAft>
              <a:buSzPts val="1800"/>
              <a:buAutoNum type="arabicPeriod"/>
            </a:pPr>
            <a:r>
              <a:rPr lang="en"/>
              <a:t>Take 7 cards. </a:t>
            </a:r>
            <a:endParaRPr/>
          </a:p>
          <a:p>
            <a:pPr indent="-342900" lvl="0" marL="457200" rtl="0" algn="l">
              <a:lnSpc>
                <a:spcPct val="200000"/>
              </a:lnSpc>
              <a:spcBef>
                <a:spcPts val="0"/>
              </a:spcBef>
              <a:spcAft>
                <a:spcPts val="0"/>
              </a:spcAft>
              <a:buSzPts val="1800"/>
              <a:buAutoNum type="arabicPeriod"/>
            </a:pPr>
            <a:r>
              <a:rPr lang="en"/>
              <a:t>Use 4 cards to make 2 two-digit numbers.</a:t>
            </a:r>
            <a:endParaRPr/>
          </a:p>
          <a:p>
            <a:pPr indent="-342900" lvl="0" marL="457200" rtl="0" algn="l">
              <a:lnSpc>
                <a:spcPct val="200000"/>
              </a:lnSpc>
              <a:spcBef>
                <a:spcPts val="0"/>
              </a:spcBef>
              <a:spcAft>
                <a:spcPts val="0"/>
              </a:spcAft>
              <a:buSzPts val="1800"/>
              <a:buAutoNum type="arabicPeriod"/>
            </a:pPr>
            <a:r>
              <a:rPr lang="en"/>
              <a:t>Write an equation to show the sum of the numbers you made</a:t>
            </a:r>
            <a:endParaRPr/>
          </a:p>
          <a:p>
            <a:pPr indent="-342900" lvl="0" marL="457200" rtl="0" algn="l">
              <a:lnSpc>
                <a:spcPct val="200000"/>
              </a:lnSpc>
              <a:spcBef>
                <a:spcPts val="0"/>
              </a:spcBef>
              <a:spcAft>
                <a:spcPts val="0"/>
              </a:spcAft>
              <a:buSzPts val="1800"/>
              <a:buAutoNum type="arabicPeriod"/>
            </a:pPr>
            <a:r>
              <a:rPr lang="en"/>
              <a:t>Compare sums with your partner. Whoever is closer to 50, wins.</a:t>
            </a:r>
            <a:endParaRPr/>
          </a:p>
          <a:p>
            <a:pPr indent="0" lvl="0" marL="457200" rtl="0" algn="l">
              <a:lnSpc>
                <a:spcPct val="200000"/>
              </a:lnSpc>
              <a:spcBef>
                <a:spcPts val="1600"/>
              </a:spcBef>
              <a:spcAft>
                <a:spcPts val="1600"/>
              </a:spcAft>
              <a:buNone/>
            </a:pPr>
            <a:r>
              <a:t/>
            </a:r>
            <a:endParaRPr/>
          </a:p>
        </p:txBody>
      </p:sp>
      <p:pic>
        <p:nvPicPr>
          <p:cNvPr descr="This timer counts down silently until it reaches 0:00, then a police siren sounds to alert you that time is up." id="97" name="Google Shape;97;p18" title="10 Minute Timer">
            <a:hlinkClick r:id="rId3"/>
          </p:cNvPr>
          <p:cNvPicPr preferRelativeResize="0"/>
          <p:nvPr/>
        </p:nvPicPr>
        <p:blipFill>
          <a:blip r:embed="rId4">
            <a:alphaModFix/>
          </a:blip>
          <a:stretch>
            <a:fillRect/>
          </a:stretch>
        </p:blipFill>
        <p:spPr>
          <a:xfrm>
            <a:off x="7429550" y="3748475"/>
            <a:ext cx="1402750" cy="10520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Synthesis</a:t>
            </a:r>
            <a:endParaRPr/>
          </a:p>
        </p:txBody>
      </p:sp>
      <p:sp>
        <p:nvSpPr>
          <p:cNvPr id="103" name="Google Shape;103;p19"/>
          <p:cNvSpPr txBox="1"/>
          <p:nvPr>
            <p:ph idx="1" type="body"/>
          </p:nvPr>
        </p:nvSpPr>
        <p:spPr>
          <a:xfrm>
            <a:off x="434900" y="3996950"/>
            <a:ext cx="8520600" cy="85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t>Diego made the number 38. What number could Diego make next to get close to 50?</a:t>
            </a:r>
            <a:endParaRPr sz="2000"/>
          </a:p>
        </p:txBody>
      </p:sp>
      <p:pic>
        <p:nvPicPr>
          <p:cNvPr id="104" name="Google Shape;104;p19"/>
          <p:cNvPicPr preferRelativeResize="0"/>
          <p:nvPr/>
        </p:nvPicPr>
        <p:blipFill>
          <a:blip r:embed="rId3">
            <a:alphaModFix/>
          </a:blip>
          <a:stretch>
            <a:fillRect/>
          </a:stretch>
        </p:blipFill>
        <p:spPr>
          <a:xfrm>
            <a:off x="2083275" y="1325425"/>
            <a:ext cx="4732024" cy="2439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2: </a:t>
            </a:r>
            <a:r>
              <a:rPr lang="en"/>
              <a:t>Adding within 50</a:t>
            </a:r>
            <a:endParaRPr/>
          </a:p>
        </p:txBody>
      </p:sp>
      <p:sp>
        <p:nvSpPr>
          <p:cNvPr id="110" name="Google Shape;110;p20"/>
          <p:cNvSpPr txBox="1"/>
          <p:nvPr>
            <p:ph idx="1" type="body"/>
          </p:nvPr>
        </p:nvSpPr>
        <p:spPr>
          <a:xfrm>
            <a:off x="497050" y="1559050"/>
            <a:ext cx="4986300" cy="269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we are going to add larger numbers. Think about how you can show your thinking so others can understand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Think about how you can show your thinking so others can understand</a:t>
            </a:r>
            <a:endParaRPr/>
          </a:p>
          <a:p>
            <a:pPr indent="0" lvl="0" marL="0" rtl="0" algn="l">
              <a:spcBef>
                <a:spcPts val="1600"/>
              </a:spcBef>
              <a:spcAft>
                <a:spcPts val="1600"/>
              </a:spcAft>
              <a:buNone/>
            </a:pPr>
            <a:r>
              <a:t/>
            </a:r>
            <a:endParaRPr/>
          </a:p>
        </p:txBody>
      </p:sp>
      <p:pic>
        <p:nvPicPr>
          <p:cNvPr descr="This timer counts down silently until it reaches 0:00, then a police siren sounds to alert you that time is up." id="111" name="Google Shape;111;p20" title="5 Minute Timer">
            <a:hlinkClick r:id="rId3"/>
          </p:cNvPr>
          <p:cNvPicPr preferRelativeResize="0"/>
          <p:nvPr/>
        </p:nvPicPr>
        <p:blipFill>
          <a:blip r:embed="rId4">
            <a:alphaModFix/>
          </a:blip>
          <a:stretch>
            <a:fillRect/>
          </a:stretch>
        </p:blipFill>
        <p:spPr>
          <a:xfrm>
            <a:off x="7069850" y="3707650"/>
            <a:ext cx="1300450" cy="975350"/>
          </a:xfrm>
          <a:prstGeom prst="rect">
            <a:avLst/>
          </a:prstGeom>
          <a:noFill/>
          <a:ln>
            <a:noFill/>
          </a:ln>
        </p:spPr>
      </p:pic>
      <p:pic>
        <p:nvPicPr>
          <p:cNvPr id="112" name="Google Shape;112;p20"/>
          <p:cNvPicPr preferRelativeResize="0"/>
          <p:nvPr/>
        </p:nvPicPr>
        <p:blipFill>
          <a:blip r:embed="rId5">
            <a:alphaModFix/>
          </a:blip>
          <a:stretch>
            <a:fillRect/>
          </a:stretch>
        </p:blipFill>
        <p:spPr>
          <a:xfrm>
            <a:off x="5812200" y="999850"/>
            <a:ext cx="3020100" cy="1941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2 Synthesis</a:t>
            </a:r>
            <a:endParaRPr/>
          </a:p>
        </p:txBody>
      </p:sp>
      <p:sp>
        <p:nvSpPr>
          <p:cNvPr id="118" name="Google Shape;118;p21"/>
          <p:cNvSpPr txBox="1"/>
          <p:nvPr>
            <p:ph idx="1" type="body"/>
          </p:nvPr>
        </p:nvSpPr>
        <p:spPr>
          <a:xfrm>
            <a:off x="0" y="1316150"/>
            <a:ext cx="9450600" cy="85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Share your thinking on the below problem. </a:t>
            </a:r>
            <a:endParaRPr sz="2100"/>
          </a:p>
          <a:p>
            <a:pPr indent="0" lvl="0" marL="0" rtl="0" algn="l">
              <a:spcBef>
                <a:spcPts val="1600"/>
              </a:spcBef>
              <a:spcAft>
                <a:spcPts val="0"/>
              </a:spcAft>
              <a:buNone/>
            </a:pPr>
            <a:r>
              <a:t/>
            </a:r>
            <a:endParaRPr sz="2100"/>
          </a:p>
          <a:p>
            <a:pPr indent="0" lvl="0" marL="0" rtl="0" algn="l">
              <a:spcBef>
                <a:spcPts val="1600"/>
              </a:spcBef>
              <a:spcAft>
                <a:spcPts val="0"/>
              </a:spcAft>
              <a:buNone/>
            </a:pPr>
            <a:r>
              <a:t/>
            </a:r>
            <a:endParaRPr sz="2100"/>
          </a:p>
          <a:p>
            <a:pPr indent="0" lvl="0" marL="0" rtl="0" algn="l">
              <a:spcBef>
                <a:spcPts val="1600"/>
              </a:spcBef>
              <a:spcAft>
                <a:spcPts val="0"/>
              </a:spcAft>
              <a:buNone/>
            </a:pPr>
            <a:r>
              <a:rPr lang="en" sz="2000"/>
              <a:t>How did thinking about a ten help them find their answer?</a:t>
            </a:r>
            <a:r>
              <a:rPr lang="en" sz="1700"/>
              <a:t> </a:t>
            </a:r>
            <a:endParaRPr sz="1700"/>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descr="&lt;math xmlns=&quot;http://www.w3.org/1998/Math/MathML&quot; display=&quot;block&quot; data-is-equatio=&quot;1&quot; data-latex=&quot;27+15&quot;&gt;&lt;mn&gt;27&lt;/mn&gt;&lt;mo&gt;+&lt;/mo&gt;&lt;mn&gt;15&lt;/mn&gt;&lt;/math&gt;" id="119" name="Google Shape;119;p21" title="27 plus 15"/>
          <p:cNvPicPr preferRelativeResize="0"/>
          <p:nvPr/>
        </p:nvPicPr>
        <p:blipFill>
          <a:blip r:embed="rId3">
            <a:alphaModFix/>
          </a:blip>
          <a:stretch>
            <a:fillRect/>
          </a:stretch>
        </p:blipFill>
        <p:spPr>
          <a:xfrm>
            <a:off x="3093750" y="2075650"/>
            <a:ext cx="2015400" cy="496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