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Amatic SC"/>
      <p:regular r:id="rId15"/>
      <p:bold r:id="rId16"/>
    </p:embeddedFont>
    <p:embeddedFont>
      <p:font typeface="Source Code Pr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maticSC-regular.fntdata"/><Relationship Id="rId14" Type="http://schemas.openxmlformats.org/officeDocument/2006/relationships/slide" Target="slides/slide9.xml"/><Relationship Id="rId17" Type="http://schemas.openxmlformats.org/officeDocument/2006/relationships/font" Target="fonts/SourceCodePro-regular.fntdata"/><Relationship Id="rId16" Type="http://schemas.openxmlformats.org/officeDocument/2006/relationships/font" Target="fonts/AmaticSC-bold.fntdata"/><Relationship Id="rId5" Type="http://schemas.openxmlformats.org/officeDocument/2006/relationships/notesMaster" Target="notesMasters/notesMaster1.xml"/><Relationship Id="rId19" Type="http://schemas.openxmlformats.org/officeDocument/2006/relationships/font" Target="fonts/SourceCodePro-italic.fntdata"/><Relationship Id="rId6" Type="http://schemas.openxmlformats.org/officeDocument/2006/relationships/slide" Target="slides/slide1.xml"/><Relationship Id="rId18" Type="http://schemas.openxmlformats.org/officeDocument/2006/relationships/font" Target="fonts/SourceCodePr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add and subtract within 20 in a way that makes sense to them.</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8c21ff945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8c21ff945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8c21ff945d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8c21ff945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Display one expression.</a:t>
            </a:r>
            <a:endParaRPr/>
          </a:p>
          <a:p>
            <a:pPr indent="0" lvl="0" marL="0" rtl="0" algn="l">
              <a:spcBef>
                <a:spcPts val="0"/>
              </a:spcBef>
              <a:spcAft>
                <a:spcPts val="0"/>
              </a:spcAft>
              <a:buNone/>
            </a:pPr>
            <a:r>
              <a:rPr lang="en"/>
              <a:t> “Give me a signal when you have an answer and can explain how you got it.” </a:t>
            </a:r>
            <a:endParaRPr/>
          </a:p>
          <a:p>
            <a:pPr indent="0" lvl="0" marL="0" rtl="0" algn="l">
              <a:spcBef>
                <a:spcPts val="0"/>
              </a:spcBef>
              <a:spcAft>
                <a:spcPts val="0"/>
              </a:spcAft>
              <a:buNone/>
            </a:pPr>
            <a:r>
              <a:rPr lang="en"/>
              <a:t>1 minute: quiet think time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Activity:</a:t>
            </a:r>
            <a:endParaRPr b="1"/>
          </a:p>
          <a:p>
            <a:pPr indent="0" lvl="0" marL="0" rtl="0" algn="l">
              <a:spcBef>
                <a:spcPts val="0"/>
              </a:spcBef>
              <a:spcAft>
                <a:spcPts val="0"/>
              </a:spcAft>
              <a:buNone/>
            </a:pPr>
            <a:r>
              <a:rPr lang="en"/>
              <a:t>Record answers and strategy. </a:t>
            </a:r>
            <a:endParaRPr/>
          </a:p>
          <a:p>
            <a:pPr indent="0" lvl="0" marL="0" rtl="0" algn="l">
              <a:spcBef>
                <a:spcPts val="0"/>
              </a:spcBef>
              <a:spcAft>
                <a:spcPts val="0"/>
              </a:spcAft>
              <a:buNone/>
            </a:pPr>
            <a:r>
              <a:rPr lang="en"/>
              <a:t>Keep problems and work displayed. </a:t>
            </a:r>
            <a:endParaRPr/>
          </a:p>
          <a:p>
            <a:pPr indent="0" lvl="0" marL="0" rtl="0" algn="l">
              <a:spcBef>
                <a:spcPts val="0"/>
              </a:spcBef>
              <a:spcAft>
                <a:spcPts val="0"/>
              </a:spcAft>
              <a:buNone/>
            </a:pPr>
            <a:r>
              <a:rPr lang="en"/>
              <a:t>Repeat with each expression.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c21ff945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c21ff945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needed, use connecting cubes to represent students’ thinking.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8c21ff945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8c21ff945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 Groups of 2 Give each group a set of cards. Have them remove the number 10 cards. Display the digit cards at the top of the student page.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are going to play a game called How Close: Close to 20. Let’s play 1 round together.”</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Activity:</a:t>
            </a:r>
            <a:endParaRPr b="1"/>
          </a:p>
          <a:p>
            <a:pPr indent="0" lvl="0" marL="0" rtl="0" algn="l">
              <a:spcBef>
                <a:spcPts val="0"/>
              </a:spcBef>
              <a:spcAft>
                <a:spcPts val="0"/>
              </a:spcAft>
              <a:buNone/>
            </a:pPr>
            <a:r>
              <a:rPr lang="en"/>
              <a:t>10 minutes: partner work time Monitor for students who try to make 10 and then add the greatest number possible to it. Montor for students who add the 2 greatest numbers and then look for the other number needed to make 20. Share responses. “After you choose your 3 cards, you will write an equation showing the sum.” Demonstrate writing an equation to show the sum of the 3 cards that get closest to 20. “When you have your equation written,compare it with your partner’s to see who found a sum closer to 20.” “Then you will replace the cards you used and play again.”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8c21ff945d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8c21ff945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partner work time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9500df6232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9500df623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Advancing Student Thinking</a:t>
            </a:r>
            <a:endParaRPr b="1"/>
          </a:p>
          <a:p>
            <a:pPr indent="0" lvl="0" marL="0" rtl="0" algn="l">
              <a:spcBef>
                <a:spcPts val="0"/>
              </a:spcBef>
              <a:spcAft>
                <a:spcPts val="0"/>
              </a:spcAft>
              <a:buNone/>
            </a:pPr>
            <a:r>
              <a:rPr lang="en"/>
              <a:t> If students begin by choosing 3 numbers, encourage them to find the sum of 2 numbers first and think about how many more they need to make 20. If students make each number with cubes and count all the cubes, ask how they could organize their cubes so they wouldn’t have to count them all. Encourage organizing the cubes in groups of 10.</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8c21ff945d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c21ff945d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r>
              <a:rPr lang="en"/>
              <a:t> </a:t>
            </a:r>
            <a:endParaRPr/>
          </a:p>
          <a:p>
            <a:pPr indent="0" lvl="0" marL="0" rtl="0" algn="l">
              <a:spcBef>
                <a:spcPts val="0"/>
              </a:spcBef>
              <a:spcAft>
                <a:spcPts val="0"/>
              </a:spcAft>
              <a:buNone/>
            </a:pPr>
            <a:r>
              <a:rPr lang="en">
                <a:solidFill>
                  <a:schemeClr val="dk1"/>
                </a:solidFill>
              </a:rPr>
              <a:t>Groups of 2</a:t>
            </a:r>
            <a:endParaRPr>
              <a:solidFill>
                <a:schemeClr val="dk1"/>
              </a:solidFill>
            </a:endParaRPr>
          </a:p>
          <a:p>
            <a:pPr indent="0" lvl="0" marL="0" rtl="0" algn="l">
              <a:spcBef>
                <a:spcPts val="0"/>
              </a:spcBef>
              <a:spcAft>
                <a:spcPts val="0"/>
              </a:spcAft>
              <a:buNone/>
            </a:pPr>
            <a:r>
              <a:rPr lang="en">
                <a:solidFill>
                  <a:schemeClr val="dk1"/>
                </a:solidFill>
              </a:rPr>
              <a:t> Give students access to connecting cubes.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have time to work independently before sharing your thinking with a partner.</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8c21ff945d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8c21ff945d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Display 9 cubes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Monitor for students who talk about making a 10 and knowing there is one more 10. Share responses.</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Advancing Student Thinking</a:t>
            </a:r>
            <a:endParaRPr b="1"/>
          </a:p>
          <a:p>
            <a:pPr indent="0" lvl="0" marL="0" rtl="0" algn="l">
              <a:spcBef>
                <a:spcPts val="0"/>
              </a:spcBef>
              <a:spcAft>
                <a:spcPts val="0"/>
              </a:spcAft>
              <a:buNone/>
            </a:pPr>
            <a:r>
              <a:rPr lang="en"/>
              <a:t>If students are not yet making 10 to help add and subtract, encourage the use of connecting cubes in towers of 10 and singles.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CH50zuS8DD0" TargetMode="External"/><Relationship Id="rId4" Type="http://schemas.openxmlformats.org/officeDocument/2006/relationships/image" Target="../media/image2.jp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4.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4ASKMcdCc3g" TargetMode="Externa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hyperlink" Target="http://www.youtube.com/watch?v=_W0bSen8Qjg" TargetMode="External"/><Relationship Id="rId5"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Add Within 20</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Materials Needed: connecting cubes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2802750" y="802500"/>
            <a:ext cx="3862500" cy="353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Let’s add and subtract within 20. </a:t>
            </a: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 Up: Making 10 </a:t>
            </a:r>
            <a:endParaRPr/>
          </a:p>
        </p:txBody>
      </p:sp>
      <p:sp>
        <p:nvSpPr>
          <p:cNvPr id="68" name="Google Shape;68;p15"/>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00"/>
                </a:solidFill>
                <a:latin typeface="Times New Roman"/>
                <a:ea typeface="Times New Roman"/>
                <a:cs typeface="Times New Roman"/>
                <a:sym typeface="Times New Roman"/>
              </a:rPr>
              <a:t> </a:t>
            </a:r>
            <a:endParaRPr sz="1200">
              <a:solidFill>
                <a:srgbClr val="000000"/>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sp>
        <p:nvSpPr>
          <p:cNvPr id="69" name="Google Shape;69;p15"/>
          <p:cNvSpPr txBox="1"/>
          <p:nvPr/>
        </p:nvSpPr>
        <p:spPr>
          <a:xfrm>
            <a:off x="311700" y="1228675"/>
            <a:ext cx="8294400" cy="13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Source Code Pro"/>
                <a:ea typeface="Source Code Pro"/>
                <a:cs typeface="Source Code Pro"/>
                <a:sym typeface="Source Code Pro"/>
              </a:rPr>
              <a:t>Find the value of each expression mentally. </a:t>
            </a:r>
            <a:endParaRPr sz="2400">
              <a:latin typeface="Source Code Pro"/>
              <a:ea typeface="Source Code Pro"/>
              <a:cs typeface="Source Code Pro"/>
              <a:sym typeface="Source Code Pro"/>
            </a:endParaRPr>
          </a:p>
        </p:txBody>
      </p:sp>
      <p:sp>
        <p:nvSpPr>
          <p:cNvPr id="70" name="Google Shape;70;p15"/>
          <p:cNvSpPr/>
          <p:nvPr/>
        </p:nvSpPr>
        <p:spPr>
          <a:xfrm>
            <a:off x="4837200" y="2104663"/>
            <a:ext cx="2366280" cy="1344924"/>
          </a:xfrm>
          <a:prstGeom prst="cloud">
            <a:avLst/>
          </a:prstGeom>
          <a:solidFill>
            <a:schemeClr val="lt1"/>
          </a:solidFill>
          <a:ln cap="flat" cmpd="sng" w="9525">
            <a:solidFill>
              <a:schemeClr val="dk2"/>
            </a:solidFill>
            <a:prstDash val="solid"/>
            <a:round/>
            <a:headEnd len="sm" w="sm" type="none"/>
            <a:tailEnd len="sm" w="sm" type="none"/>
          </a:ln>
          <a:effectLst>
            <a:outerShdw blurRad="57150" rotWithShape="0" algn="bl" dir="5400000" dist="19050">
              <a:srgbClr val="FFFFFF">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5"/>
          <p:cNvSpPr txBox="1"/>
          <p:nvPr/>
        </p:nvSpPr>
        <p:spPr>
          <a:xfrm>
            <a:off x="5428838" y="2247763"/>
            <a:ext cx="1419900" cy="10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Source Code Pro"/>
                <a:ea typeface="Source Code Pro"/>
                <a:cs typeface="Source Code Pro"/>
                <a:sym typeface="Source Code Pro"/>
              </a:rPr>
              <a:t>Quiet think time..</a:t>
            </a:r>
            <a:endParaRPr sz="1800">
              <a:latin typeface="Source Code Pro"/>
              <a:ea typeface="Source Code Pro"/>
              <a:cs typeface="Source Code Pro"/>
              <a:sym typeface="Source Code Pro"/>
            </a:endParaRPr>
          </a:p>
        </p:txBody>
      </p:sp>
      <p:pic>
        <p:nvPicPr>
          <p:cNvPr descr="This timer counts down silently until it reaches 0:00, then a police siren sounds to alert you that time is up." id="72" name="Google Shape;72;p15" title="1 Minute Timer">
            <a:hlinkClick r:id="rId3"/>
          </p:cNvPr>
          <p:cNvPicPr preferRelativeResize="0"/>
          <p:nvPr/>
        </p:nvPicPr>
        <p:blipFill>
          <a:blip r:embed="rId4">
            <a:alphaModFix/>
          </a:blip>
          <a:stretch>
            <a:fillRect/>
          </a:stretch>
        </p:blipFill>
        <p:spPr>
          <a:xfrm>
            <a:off x="7203475" y="3516801"/>
            <a:ext cx="1402750" cy="1052074"/>
          </a:xfrm>
          <a:prstGeom prst="rect">
            <a:avLst/>
          </a:prstGeom>
          <a:noFill/>
          <a:ln>
            <a:noFill/>
          </a:ln>
        </p:spPr>
      </p:pic>
      <p:sp>
        <p:nvSpPr>
          <p:cNvPr id="73" name="Google Shape;73;p15"/>
          <p:cNvSpPr txBox="1"/>
          <p:nvPr/>
        </p:nvSpPr>
        <p:spPr>
          <a:xfrm>
            <a:off x="439350" y="1510900"/>
            <a:ext cx="2625300" cy="286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descr="&lt;math xmlns=&quot;http://www.w3.org/1998/Math/MathML&quot; display=&quot;block&quot; data-is-equatio=&quot;1&quot; data-latex=&quot;8+2&quot;&gt;&lt;mn&gt;8&lt;/mn&gt;&lt;mo&gt;+&lt;/mo&gt;&lt;mn&gt;2&lt;/mn&gt;&lt;/math&gt;" id="74" name="Google Shape;74;p15" title="8 plus 2"/>
          <p:cNvPicPr preferRelativeResize="0"/>
          <p:nvPr/>
        </p:nvPicPr>
        <p:blipFill>
          <a:blip r:embed="rId5">
            <a:alphaModFix/>
          </a:blip>
          <a:stretch>
            <a:fillRect/>
          </a:stretch>
        </p:blipFill>
        <p:spPr>
          <a:xfrm>
            <a:off x="576271" y="2247775"/>
            <a:ext cx="1147750" cy="408089"/>
          </a:xfrm>
          <a:prstGeom prst="rect">
            <a:avLst/>
          </a:prstGeom>
          <a:noFill/>
          <a:ln>
            <a:noFill/>
          </a:ln>
        </p:spPr>
      </p:pic>
      <p:pic>
        <p:nvPicPr>
          <p:cNvPr descr="&lt;math xmlns=&quot;http://www.w3.org/1998/Math/MathML&quot; display=&quot;block&quot; data-is-equatio=&quot;1&quot; data-latex=&quot;8+3&quot;&gt;&lt;mn&gt;8&lt;/mn&gt;&lt;mo&gt;+&lt;/mo&gt;&lt;mn&gt;3&lt;/mn&gt;&lt;/math&gt;" id="75" name="Google Shape;75;p15" title="8 plus 3"/>
          <p:cNvPicPr preferRelativeResize="0"/>
          <p:nvPr/>
        </p:nvPicPr>
        <p:blipFill>
          <a:blip r:embed="rId6">
            <a:alphaModFix/>
          </a:blip>
          <a:stretch>
            <a:fillRect/>
          </a:stretch>
        </p:blipFill>
        <p:spPr>
          <a:xfrm>
            <a:off x="2168100" y="3154075"/>
            <a:ext cx="1147750" cy="417364"/>
          </a:xfrm>
          <a:prstGeom prst="rect">
            <a:avLst/>
          </a:prstGeom>
          <a:noFill/>
          <a:ln>
            <a:noFill/>
          </a:ln>
        </p:spPr>
      </p:pic>
      <p:pic>
        <p:nvPicPr>
          <p:cNvPr descr="&lt;math xmlns=&quot;http://www.w3.org/1998/Math/MathML&quot; display=&quot;block&quot; data-is-equatio=&quot;1&quot; data-latex=&quot;8+5&quot;&gt;&lt;mn&gt;8&lt;/mn&gt;&lt;mo&gt;+&lt;/mo&gt;&lt;mn&gt;5&lt;/mn&gt;&lt;/math&gt;" id="76" name="Google Shape;76;p15" title="8 plus 5"/>
          <p:cNvPicPr preferRelativeResize="0"/>
          <p:nvPr/>
        </p:nvPicPr>
        <p:blipFill>
          <a:blip r:embed="rId7">
            <a:alphaModFix/>
          </a:blip>
          <a:stretch>
            <a:fillRect/>
          </a:stretch>
        </p:blipFill>
        <p:spPr>
          <a:xfrm>
            <a:off x="439350" y="3966671"/>
            <a:ext cx="1147750" cy="417364"/>
          </a:xfrm>
          <a:prstGeom prst="rect">
            <a:avLst/>
          </a:prstGeom>
          <a:noFill/>
          <a:ln>
            <a:noFill/>
          </a:ln>
        </p:spPr>
      </p:pic>
      <p:pic>
        <p:nvPicPr>
          <p:cNvPr descr="&lt;math xmlns=&quot;http://www.w3.org/1998/Math/MathML&quot; display=&quot;block&quot; data-is-equatio=&quot;1&quot; data-latex=&quot;7+6&quot;&gt;&lt;mn&gt;7&lt;/mn&gt;&lt;mo&gt;+&lt;/mo&gt;&lt;mn&gt;6&lt;/mn&gt;&lt;/math&gt;" id="77" name="Google Shape;77;p15" title="7 plus 6"/>
          <p:cNvPicPr preferRelativeResize="0"/>
          <p:nvPr/>
        </p:nvPicPr>
        <p:blipFill>
          <a:blip r:embed="rId8">
            <a:alphaModFix/>
          </a:blip>
          <a:stretch>
            <a:fillRect/>
          </a:stretch>
        </p:blipFill>
        <p:spPr>
          <a:xfrm>
            <a:off x="2750575" y="4371100"/>
            <a:ext cx="1173288" cy="408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 Up Synthesis</a:t>
            </a:r>
            <a:endParaRPr/>
          </a:p>
        </p:txBody>
      </p:sp>
      <p:sp>
        <p:nvSpPr>
          <p:cNvPr id="83" name="Google Shape;83;p16"/>
          <p:cNvSpPr txBox="1"/>
          <p:nvPr>
            <p:ph idx="1" type="body"/>
          </p:nvPr>
        </p:nvSpPr>
        <p:spPr>
          <a:xfrm>
            <a:off x="311700" y="1228675"/>
            <a:ext cx="88323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1600"/>
              </a:spcBef>
              <a:spcAft>
                <a:spcPts val="1600"/>
              </a:spcAft>
              <a:buNone/>
            </a:pPr>
            <a:r>
              <a:rPr lang="en" sz="2400"/>
              <a:t>How does making 10 help in finding the sum?</a:t>
            </a:r>
            <a:endParaRPr sz="2400"/>
          </a:p>
        </p:txBody>
      </p:sp>
      <p:pic>
        <p:nvPicPr>
          <p:cNvPr id="84" name="Google Shape;84;p16"/>
          <p:cNvPicPr preferRelativeResize="0"/>
          <p:nvPr/>
        </p:nvPicPr>
        <p:blipFill>
          <a:blip r:embed="rId3">
            <a:alphaModFix/>
          </a:blip>
          <a:stretch>
            <a:fillRect/>
          </a:stretch>
        </p:blipFill>
        <p:spPr>
          <a:xfrm>
            <a:off x="2953163" y="2892700"/>
            <a:ext cx="2505075" cy="1828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How Close? Close to 20</a:t>
            </a:r>
            <a:endParaRPr/>
          </a:p>
        </p:txBody>
      </p:sp>
      <p:sp>
        <p:nvSpPr>
          <p:cNvPr id="90" name="Google Shape;90;p17"/>
          <p:cNvSpPr txBox="1"/>
          <p:nvPr>
            <p:ph idx="1" type="body"/>
          </p:nvPr>
        </p:nvSpPr>
        <p:spPr>
          <a:xfrm>
            <a:off x="311700" y="3838600"/>
            <a:ext cx="8520600" cy="115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Look at the 7 cards. Think about which 3 cards you would choose to add together to get close to 20.</a:t>
            </a:r>
            <a:endParaRPr/>
          </a:p>
        </p:txBody>
      </p:sp>
      <p:pic>
        <p:nvPicPr>
          <p:cNvPr id="91" name="Google Shape;91;p17"/>
          <p:cNvPicPr preferRelativeResize="0"/>
          <p:nvPr/>
        </p:nvPicPr>
        <p:blipFill>
          <a:blip r:embed="rId3">
            <a:alphaModFix/>
          </a:blip>
          <a:stretch>
            <a:fillRect/>
          </a:stretch>
        </p:blipFill>
        <p:spPr>
          <a:xfrm>
            <a:off x="1796675" y="1093848"/>
            <a:ext cx="4841446" cy="2530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How Close? Close to 20</a:t>
            </a:r>
            <a:endParaRPr/>
          </a:p>
        </p:txBody>
      </p:sp>
      <p:sp>
        <p:nvSpPr>
          <p:cNvPr id="97" name="Google Shape;97;p18"/>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SzPts val="1800"/>
              <a:buAutoNum type="arabicPeriod"/>
            </a:pPr>
            <a:r>
              <a:rPr lang="en"/>
              <a:t>Take 7 cards. </a:t>
            </a:r>
            <a:endParaRPr/>
          </a:p>
          <a:p>
            <a:pPr indent="-342900" lvl="0" marL="457200" rtl="0" algn="l">
              <a:lnSpc>
                <a:spcPct val="200000"/>
              </a:lnSpc>
              <a:spcBef>
                <a:spcPts val="0"/>
              </a:spcBef>
              <a:spcAft>
                <a:spcPts val="0"/>
              </a:spcAft>
              <a:buSzPts val="1800"/>
              <a:buAutoNum type="arabicPeriod"/>
            </a:pPr>
            <a:r>
              <a:rPr lang="en"/>
              <a:t>Choose 3 numbers. </a:t>
            </a:r>
            <a:endParaRPr/>
          </a:p>
          <a:p>
            <a:pPr indent="-342900" lvl="0" marL="457200" rtl="0" algn="l">
              <a:lnSpc>
                <a:spcPct val="200000"/>
              </a:lnSpc>
              <a:spcBef>
                <a:spcPts val="0"/>
              </a:spcBef>
              <a:spcAft>
                <a:spcPts val="0"/>
              </a:spcAft>
              <a:buSzPts val="1800"/>
              <a:buAutoNum type="arabicPeriod"/>
            </a:pPr>
            <a:r>
              <a:rPr lang="en"/>
              <a:t>Write an equation to show the sum of the 3 numbers. </a:t>
            </a:r>
            <a:endParaRPr/>
          </a:p>
          <a:p>
            <a:pPr indent="-342900" lvl="0" marL="457200" rtl="0" algn="l">
              <a:lnSpc>
                <a:spcPct val="200000"/>
              </a:lnSpc>
              <a:spcBef>
                <a:spcPts val="0"/>
              </a:spcBef>
              <a:spcAft>
                <a:spcPts val="0"/>
              </a:spcAft>
              <a:buSzPts val="1800"/>
              <a:buAutoNum type="arabicPeriod"/>
            </a:pPr>
            <a:r>
              <a:rPr lang="en"/>
              <a:t>Compare sums with your partner. </a:t>
            </a:r>
            <a:endParaRPr/>
          </a:p>
          <a:p>
            <a:pPr indent="-342900" lvl="0" marL="457200" rtl="0" algn="l">
              <a:lnSpc>
                <a:spcPct val="200000"/>
              </a:lnSpc>
              <a:spcBef>
                <a:spcPts val="0"/>
              </a:spcBef>
              <a:spcAft>
                <a:spcPts val="0"/>
              </a:spcAft>
              <a:buSzPts val="1800"/>
              <a:buAutoNum type="arabicPeriod"/>
            </a:pPr>
            <a:r>
              <a:rPr lang="en"/>
              <a:t>Whoever is closer to 20 wins.</a:t>
            </a:r>
            <a:r>
              <a:rPr lang="en"/>
              <a:t> </a:t>
            </a:r>
            <a:endParaRPr/>
          </a:p>
        </p:txBody>
      </p:sp>
      <p:pic>
        <p:nvPicPr>
          <p:cNvPr descr="This timer counts down silently until it reaches 0:00, then a police siren sounds to alert you that time is up." id="98" name="Google Shape;98;p18" title="10 Minute Timer">
            <a:hlinkClick r:id="rId3"/>
          </p:cNvPr>
          <p:cNvPicPr preferRelativeResize="0"/>
          <p:nvPr/>
        </p:nvPicPr>
        <p:blipFill>
          <a:blip r:embed="rId4">
            <a:alphaModFix/>
          </a:blip>
          <a:stretch>
            <a:fillRect/>
          </a:stretch>
        </p:blipFill>
        <p:spPr>
          <a:xfrm>
            <a:off x="7429550" y="3748475"/>
            <a:ext cx="1402750" cy="10520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Synthesis</a:t>
            </a:r>
            <a:endParaRPr/>
          </a:p>
        </p:txBody>
      </p:sp>
      <p:sp>
        <p:nvSpPr>
          <p:cNvPr id="104" name="Google Shape;104;p19"/>
          <p:cNvSpPr txBox="1"/>
          <p:nvPr>
            <p:ph idx="1" type="body"/>
          </p:nvPr>
        </p:nvSpPr>
        <p:spPr>
          <a:xfrm>
            <a:off x="311700" y="1841000"/>
            <a:ext cx="8520600" cy="85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What strategies did you use to find a sum close to 20?</a:t>
            </a:r>
            <a:endParaRPr sz="2000"/>
          </a:p>
        </p:txBody>
      </p:sp>
      <p:pic>
        <p:nvPicPr>
          <p:cNvPr id="105" name="Google Shape;105;p19"/>
          <p:cNvPicPr preferRelativeResize="0"/>
          <p:nvPr/>
        </p:nvPicPr>
        <p:blipFill>
          <a:blip r:embed="rId3">
            <a:alphaModFix/>
          </a:blip>
          <a:stretch>
            <a:fillRect/>
          </a:stretch>
        </p:blipFill>
        <p:spPr>
          <a:xfrm>
            <a:off x="4806050" y="2776925"/>
            <a:ext cx="2734250" cy="2021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2: </a:t>
            </a:r>
            <a:r>
              <a:rPr lang="en"/>
              <a:t>Adding and Subtracting within 20</a:t>
            </a:r>
            <a:endParaRPr/>
          </a:p>
        </p:txBody>
      </p:sp>
      <p:sp>
        <p:nvSpPr>
          <p:cNvPr id="111" name="Google Shape;111;p20"/>
          <p:cNvSpPr txBox="1"/>
          <p:nvPr>
            <p:ph idx="1" type="body"/>
          </p:nvPr>
        </p:nvSpPr>
        <p:spPr>
          <a:xfrm>
            <a:off x="497050" y="1559050"/>
            <a:ext cx="4986300" cy="269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are going to add and subtract within 20.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Think about how you can show your thinking so others can understand</a:t>
            </a:r>
            <a:endParaRPr/>
          </a:p>
          <a:p>
            <a:pPr indent="0" lvl="0" marL="0" rtl="0" algn="l">
              <a:spcBef>
                <a:spcPts val="1600"/>
              </a:spcBef>
              <a:spcAft>
                <a:spcPts val="1600"/>
              </a:spcAft>
              <a:buNone/>
            </a:pPr>
            <a:r>
              <a:t/>
            </a:r>
            <a:endParaRPr/>
          </a:p>
        </p:txBody>
      </p:sp>
      <p:pic>
        <p:nvPicPr>
          <p:cNvPr id="112" name="Google Shape;112;p20"/>
          <p:cNvPicPr preferRelativeResize="0"/>
          <p:nvPr/>
        </p:nvPicPr>
        <p:blipFill>
          <a:blip r:embed="rId3">
            <a:alphaModFix/>
          </a:blip>
          <a:stretch>
            <a:fillRect/>
          </a:stretch>
        </p:blipFill>
        <p:spPr>
          <a:xfrm>
            <a:off x="6510500" y="1928550"/>
            <a:ext cx="1887050" cy="1874950"/>
          </a:xfrm>
          <a:prstGeom prst="rect">
            <a:avLst/>
          </a:prstGeom>
          <a:noFill/>
          <a:ln>
            <a:noFill/>
          </a:ln>
        </p:spPr>
      </p:pic>
      <p:pic>
        <p:nvPicPr>
          <p:cNvPr descr="This timer counts down silently until it reaches 0:00, then a police siren sounds to alert you that time is up." id="113" name="Google Shape;113;p20" title="5 Minute Timer">
            <a:hlinkClick r:id="rId4"/>
          </p:cNvPr>
          <p:cNvPicPr preferRelativeResize="0"/>
          <p:nvPr/>
        </p:nvPicPr>
        <p:blipFill>
          <a:blip r:embed="rId5">
            <a:alphaModFix/>
          </a:blip>
          <a:stretch>
            <a:fillRect/>
          </a:stretch>
        </p:blipFill>
        <p:spPr>
          <a:xfrm>
            <a:off x="221600" y="3923225"/>
            <a:ext cx="1300450" cy="975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2 Synthesis</a:t>
            </a:r>
            <a:endParaRPr/>
          </a:p>
        </p:txBody>
      </p:sp>
      <p:sp>
        <p:nvSpPr>
          <p:cNvPr id="119" name="Google Shape;119;p21"/>
          <p:cNvSpPr txBox="1"/>
          <p:nvPr>
            <p:ph idx="1" type="body"/>
          </p:nvPr>
        </p:nvSpPr>
        <p:spPr>
          <a:xfrm>
            <a:off x="0" y="1316150"/>
            <a:ext cx="9450600" cy="85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Share your thinking on the below problem. </a:t>
            </a:r>
            <a:endParaRPr sz="2100"/>
          </a:p>
          <a:p>
            <a:pPr indent="0" lvl="0" marL="0" rtl="0" algn="l">
              <a:spcBef>
                <a:spcPts val="1600"/>
              </a:spcBef>
              <a:spcAft>
                <a:spcPts val="0"/>
              </a:spcAft>
              <a:buNone/>
            </a:pPr>
            <a:r>
              <a:t/>
            </a:r>
            <a:endParaRPr sz="2100"/>
          </a:p>
          <a:p>
            <a:pPr indent="0" lvl="0" marL="0" rtl="0" algn="l">
              <a:spcBef>
                <a:spcPts val="1600"/>
              </a:spcBef>
              <a:spcAft>
                <a:spcPts val="0"/>
              </a:spcAft>
              <a:buNone/>
            </a:pPr>
            <a:r>
              <a:t/>
            </a:r>
            <a:endParaRPr sz="2100"/>
          </a:p>
          <a:p>
            <a:pPr indent="0" lvl="0" marL="0" rtl="0" algn="l">
              <a:spcBef>
                <a:spcPts val="1600"/>
              </a:spcBef>
              <a:spcAft>
                <a:spcPts val="0"/>
              </a:spcAft>
              <a:buNone/>
            </a:pPr>
            <a:r>
              <a:rPr lang="en" sz="2000"/>
              <a:t>How did thinking about a ten help them find their answer?</a:t>
            </a:r>
            <a:r>
              <a:rPr lang="en" sz="1700"/>
              <a:t> </a:t>
            </a:r>
            <a:endParaRPr sz="1700"/>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descr="&lt;math xmlns=&quot;http://www.w3.org/1998/Math/MathML&quot; display=&quot;block&quot; data-is-equatio=&quot;1&quot; data-latex=&quot;17-9&quot;&gt;&lt;mn&gt;17&lt;/mn&gt;&lt;mo&gt;−&lt;/mo&gt;&lt;mn&gt;9&lt;/mn&gt;&lt;/math&gt;" id="120" name="Google Shape;120;p21" title="17 minus 9"/>
          <p:cNvPicPr preferRelativeResize="0"/>
          <p:nvPr/>
        </p:nvPicPr>
        <p:blipFill>
          <a:blip r:embed="rId3">
            <a:alphaModFix/>
          </a:blip>
          <a:stretch>
            <a:fillRect/>
          </a:stretch>
        </p:blipFill>
        <p:spPr>
          <a:xfrm>
            <a:off x="3179025" y="1972150"/>
            <a:ext cx="2023650" cy="599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