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Amatic SC"/>
      <p:regular r:id="rId15"/>
      <p:bold r:id="rId16"/>
    </p:embeddedFont>
    <p:embeddedFont>
      <p:font typeface="Source Code Pr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AmaticSC-regular.fntdata"/><Relationship Id="rId14" Type="http://schemas.openxmlformats.org/officeDocument/2006/relationships/slide" Target="slides/slide9.xml"/><Relationship Id="rId17" Type="http://schemas.openxmlformats.org/officeDocument/2006/relationships/font" Target="fonts/SourceCodePro-regular.fntdata"/><Relationship Id="rId16" Type="http://schemas.openxmlformats.org/officeDocument/2006/relationships/font" Target="fonts/AmaticSC-bold.fntdata"/><Relationship Id="rId5" Type="http://schemas.openxmlformats.org/officeDocument/2006/relationships/notesMaster" Target="notesMasters/notesMaster1.xml"/><Relationship Id="rId19" Type="http://schemas.openxmlformats.org/officeDocument/2006/relationships/font" Target="fonts/SourceCodePro-italic.fntdata"/><Relationship Id="rId6" Type="http://schemas.openxmlformats.org/officeDocument/2006/relationships/slide" Target="slides/slide1.xml"/><Relationship Id="rId18" Type="http://schemas.openxmlformats.org/officeDocument/2006/relationships/font" Target="fonts/SourceCodePr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of this lesson is for students to find the missing value in equations within 20</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8c21ff945d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8c21ff945d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8c21ff945d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8c21ff945d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Launch:</a:t>
            </a:r>
            <a:endParaRPr b="1"/>
          </a:p>
          <a:p>
            <a:pPr indent="0" lvl="0" marL="0" rtl="0" algn="l">
              <a:spcBef>
                <a:spcPts val="0"/>
              </a:spcBef>
              <a:spcAft>
                <a:spcPts val="0"/>
              </a:spcAft>
              <a:buNone/>
            </a:pPr>
            <a:r>
              <a:rPr lang="en"/>
              <a:t>Display one expression. </a:t>
            </a:r>
            <a:endParaRPr/>
          </a:p>
          <a:p>
            <a:pPr indent="0" lvl="0" marL="0" rtl="0" algn="l">
              <a:spcBef>
                <a:spcPts val="0"/>
              </a:spcBef>
              <a:spcAft>
                <a:spcPts val="0"/>
              </a:spcAft>
              <a:buNone/>
            </a:pPr>
            <a:r>
              <a:rPr lang="en"/>
              <a:t>“Give me a signal when you have an answer and can explain how you got it.” </a:t>
            </a:r>
            <a:endParaRPr/>
          </a:p>
          <a:p>
            <a:pPr indent="0" lvl="0" marL="0" rtl="0" algn="l">
              <a:spcBef>
                <a:spcPts val="0"/>
              </a:spcBef>
              <a:spcAft>
                <a:spcPts val="0"/>
              </a:spcAft>
              <a:buNone/>
            </a:pPr>
            <a:r>
              <a:rPr lang="en"/>
              <a:t>1 minute: quiet think time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Activity:</a:t>
            </a:r>
            <a:endParaRPr b="1"/>
          </a:p>
          <a:p>
            <a:pPr indent="0" lvl="0" marL="0" rtl="0" algn="l">
              <a:spcBef>
                <a:spcPts val="0"/>
              </a:spcBef>
              <a:spcAft>
                <a:spcPts val="0"/>
              </a:spcAft>
              <a:buNone/>
            </a:pPr>
            <a:r>
              <a:rPr lang="en"/>
              <a:t>Record answers and strategy. </a:t>
            </a:r>
            <a:endParaRPr/>
          </a:p>
          <a:p>
            <a:pPr indent="0" lvl="0" marL="0" rtl="0" algn="l">
              <a:spcBef>
                <a:spcPts val="0"/>
              </a:spcBef>
              <a:spcAft>
                <a:spcPts val="0"/>
              </a:spcAft>
              <a:buNone/>
            </a:pPr>
            <a:r>
              <a:rPr lang="en"/>
              <a:t>Keep problems and work displayed. </a:t>
            </a:r>
            <a:endParaRPr/>
          </a:p>
          <a:p>
            <a:pPr indent="0" lvl="0" marL="0" rtl="0" algn="l">
              <a:spcBef>
                <a:spcPts val="0"/>
              </a:spcBef>
              <a:spcAft>
                <a:spcPts val="0"/>
              </a:spcAft>
              <a:buNone/>
            </a:pPr>
            <a:r>
              <a:rPr lang="en"/>
              <a:t>Repeat with each expression.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8c21ff945d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c21ff945d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needed, use connecting cubes to represent students’ thinking.</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8c21ff945d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8c21ff945d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Launch:</a:t>
            </a:r>
            <a:endParaRPr b="1"/>
          </a:p>
          <a:p>
            <a:pPr indent="0" lvl="0" marL="0" rtl="0" algn="l">
              <a:spcBef>
                <a:spcPts val="0"/>
              </a:spcBef>
              <a:spcAft>
                <a:spcPts val="0"/>
              </a:spcAft>
              <a:buNone/>
            </a:pPr>
            <a:r>
              <a:rPr lang="en"/>
              <a:t> Groups of 2 </a:t>
            </a:r>
            <a:endParaRPr/>
          </a:p>
          <a:p>
            <a:pPr indent="0" lvl="0" marL="0" rtl="0" algn="l">
              <a:spcBef>
                <a:spcPts val="0"/>
              </a:spcBef>
              <a:spcAft>
                <a:spcPts val="0"/>
              </a:spcAft>
              <a:buNone/>
            </a:pPr>
            <a:r>
              <a:rPr lang="en"/>
              <a:t>Give each group of 2 students 20 connecting cubes and a blackline master recording sheet.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Show students 2 towers of 10 cubes. Put the tower behind your back. Break off 8 cubes, and display the rest of the tower. What equation should we record?”</a:t>
            </a:r>
            <a:endParaRPr b="1"/>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8c21ff945d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8c21ff945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 partner work time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9500df6232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9500df6232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Display 9 cubes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Monitor for students who talk about making a 10 and knowing there is one more 10. Share responses.</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Advancing Student Thinking</a:t>
            </a:r>
            <a:endParaRPr b="1"/>
          </a:p>
          <a:p>
            <a:pPr indent="0" lvl="0" marL="0" rtl="0" algn="l">
              <a:spcBef>
                <a:spcPts val="0"/>
              </a:spcBef>
              <a:spcAft>
                <a:spcPts val="0"/>
              </a:spcAft>
              <a:buNone/>
            </a:pPr>
            <a:r>
              <a:rPr lang="en"/>
              <a:t> If students have difficulty figuring out what is missing, give students an extra set of 20 cubes so that the partner who is guessing can use cubes to represent the problem.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8c21ff945d_5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8c21ff945d_5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Launch</a:t>
            </a:r>
            <a:r>
              <a:rPr lang="en"/>
              <a:t> </a:t>
            </a:r>
            <a:endParaRPr/>
          </a:p>
          <a:p>
            <a:pPr indent="0" lvl="0" marL="0" rtl="0" algn="l">
              <a:spcBef>
                <a:spcPts val="0"/>
              </a:spcBef>
              <a:spcAft>
                <a:spcPts val="0"/>
              </a:spcAft>
              <a:buNone/>
            </a:pPr>
            <a:r>
              <a:rPr lang="en"/>
              <a:t>Groups of 2, different than the previous activity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“You are going to find the value in equations that make them true. Switch books with someone who you didn’t play What’s Behind My Back with. Fill in the values to make their equations true. Be prepared to share with your partner how you found the missing value.”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3 minutes: independent work time </a:t>
            </a:r>
            <a:endParaRPr/>
          </a:p>
          <a:p>
            <a:pPr indent="0" lvl="0" marL="0" rtl="0" algn="l">
              <a:spcBef>
                <a:spcPts val="0"/>
              </a:spcBef>
              <a:spcAft>
                <a:spcPts val="0"/>
              </a:spcAft>
              <a:buNone/>
            </a:pPr>
            <a:r>
              <a:rPr lang="en"/>
              <a:t>“Share your work with your partner.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8c21ff945d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8c21ff945d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Display 9 cubes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Monitor for students who talk about making a 10 and knowing there is one more 10. Share responses.</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Advancing Student Thinking</a:t>
            </a:r>
            <a:endParaRPr b="1"/>
          </a:p>
          <a:p>
            <a:pPr indent="0" lvl="0" marL="0" rtl="0" algn="l">
              <a:spcBef>
                <a:spcPts val="0"/>
              </a:spcBef>
              <a:spcAft>
                <a:spcPts val="0"/>
              </a:spcAft>
              <a:buNone/>
            </a:pPr>
            <a:r>
              <a:rPr lang="en"/>
              <a:t> If students have difficulty figuring out what is missing, give students an extra set of 20 cubes so that the partner who is guessing can use cubes to represent the problem.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CH50zuS8DD0" TargetMode="External"/><Relationship Id="rId4" Type="http://schemas.openxmlformats.org/officeDocument/2006/relationships/image" Target="../media/image9.jpg"/><Relationship Id="rId5" Type="http://schemas.openxmlformats.org/officeDocument/2006/relationships/image" Target="../media/image10.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4ASKMcdCc3g" TargetMode="Externa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Moving up to 20</a:t>
            </a:r>
            <a:endParaRPr/>
          </a:p>
        </p:txBody>
      </p:sp>
      <p:sp>
        <p:nvSpPr>
          <p:cNvPr id="57" name="Google Shape;57;p13"/>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Materials Needed: connecting cubes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2802750" y="802500"/>
            <a:ext cx="3538500" cy="353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Let’s find the missing value in equations to 20.</a:t>
            </a:r>
            <a:r>
              <a:rPr lang="en"/>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 Up: Number Talk</a:t>
            </a:r>
            <a:endParaRPr/>
          </a:p>
        </p:txBody>
      </p:sp>
      <p:sp>
        <p:nvSpPr>
          <p:cNvPr id="68" name="Google Shape;68;p15"/>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0000"/>
                </a:solidFill>
                <a:latin typeface="Times New Roman"/>
                <a:ea typeface="Times New Roman"/>
                <a:cs typeface="Times New Roman"/>
                <a:sym typeface="Times New Roman"/>
              </a:rPr>
              <a:t> </a:t>
            </a:r>
            <a:endParaRPr sz="1200">
              <a:solidFill>
                <a:srgbClr val="000000"/>
              </a:solidFill>
              <a:latin typeface="Times New Roman"/>
              <a:ea typeface="Times New Roman"/>
              <a:cs typeface="Times New Roman"/>
              <a:sym typeface="Times New Roman"/>
            </a:endParaRPr>
          </a:p>
          <a:p>
            <a:pPr indent="0" lvl="0" marL="0" rtl="0" algn="l">
              <a:spcBef>
                <a:spcPts val="1600"/>
              </a:spcBef>
              <a:spcAft>
                <a:spcPts val="1600"/>
              </a:spcAft>
              <a:buNone/>
            </a:pPr>
            <a:r>
              <a:t/>
            </a:r>
            <a:endParaRPr/>
          </a:p>
        </p:txBody>
      </p:sp>
      <p:sp>
        <p:nvSpPr>
          <p:cNvPr id="69" name="Google Shape;69;p15"/>
          <p:cNvSpPr txBox="1"/>
          <p:nvPr/>
        </p:nvSpPr>
        <p:spPr>
          <a:xfrm>
            <a:off x="311700" y="1228675"/>
            <a:ext cx="8294400" cy="134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Source Code Pro"/>
                <a:ea typeface="Source Code Pro"/>
                <a:cs typeface="Source Code Pro"/>
                <a:sym typeface="Source Code Pro"/>
              </a:rPr>
              <a:t>Find the value of each expression mentally. </a:t>
            </a:r>
            <a:endParaRPr sz="2400">
              <a:latin typeface="Source Code Pro"/>
              <a:ea typeface="Source Code Pro"/>
              <a:cs typeface="Source Code Pro"/>
              <a:sym typeface="Source Code Pro"/>
            </a:endParaRPr>
          </a:p>
        </p:txBody>
      </p:sp>
      <p:sp>
        <p:nvSpPr>
          <p:cNvPr id="70" name="Google Shape;70;p15"/>
          <p:cNvSpPr/>
          <p:nvPr/>
        </p:nvSpPr>
        <p:spPr>
          <a:xfrm>
            <a:off x="4837200" y="2104663"/>
            <a:ext cx="2366280" cy="1344924"/>
          </a:xfrm>
          <a:prstGeom prst="cloud">
            <a:avLst/>
          </a:prstGeom>
          <a:solidFill>
            <a:schemeClr val="lt1"/>
          </a:solidFill>
          <a:ln cap="flat" cmpd="sng" w="9525">
            <a:solidFill>
              <a:schemeClr val="dk2"/>
            </a:solidFill>
            <a:prstDash val="solid"/>
            <a:round/>
            <a:headEnd len="sm" w="sm" type="none"/>
            <a:tailEnd len="sm" w="sm" type="none"/>
          </a:ln>
          <a:effectLst>
            <a:outerShdw blurRad="57150" rotWithShape="0" algn="bl" dir="5400000" dist="19050">
              <a:srgbClr val="FFFFFF">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5"/>
          <p:cNvSpPr txBox="1"/>
          <p:nvPr/>
        </p:nvSpPr>
        <p:spPr>
          <a:xfrm>
            <a:off x="5428838" y="2247763"/>
            <a:ext cx="1419900" cy="10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Source Code Pro"/>
                <a:ea typeface="Source Code Pro"/>
                <a:cs typeface="Source Code Pro"/>
                <a:sym typeface="Source Code Pro"/>
              </a:rPr>
              <a:t>Quiet think time..</a:t>
            </a:r>
            <a:endParaRPr sz="1800">
              <a:latin typeface="Source Code Pro"/>
              <a:ea typeface="Source Code Pro"/>
              <a:cs typeface="Source Code Pro"/>
              <a:sym typeface="Source Code Pro"/>
            </a:endParaRPr>
          </a:p>
        </p:txBody>
      </p:sp>
      <p:pic>
        <p:nvPicPr>
          <p:cNvPr descr="This timer counts down silently until it reaches 0:00, then a police siren sounds to alert you that time is up." id="72" name="Google Shape;72;p15" title="1 Minute Timer">
            <a:hlinkClick r:id="rId3"/>
          </p:cNvPr>
          <p:cNvPicPr preferRelativeResize="0"/>
          <p:nvPr/>
        </p:nvPicPr>
        <p:blipFill>
          <a:blip r:embed="rId4">
            <a:alphaModFix/>
          </a:blip>
          <a:stretch>
            <a:fillRect/>
          </a:stretch>
        </p:blipFill>
        <p:spPr>
          <a:xfrm>
            <a:off x="7203475" y="3516801"/>
            <a:ext cx="1402750" cy="1052074"/>
          </a:xfrm>
          <a:prstGeom prst="rect">
            <a:avLst/>
          </a:prstGeom>
          <a:noFill/>
          <a:ln>
            <a:noFill/>
          </a:ln>
        </p:spPr>
      </p:pic>
      <p:sp>
        <p:nvSpPr>
          <p:cNvPr id="73" name="Google Shape;73;p15"/>
          <p:cNvSpPr txBox="1"/>
          <p:nvPr/>
        </p:nvSpPr>
        <p:spPr>
          <a:xfrm>
            <a:off x="439350" y="1510900"/>
            <a:ext cx="2625300" cy="286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descr="&lt;math xmlns=&quot;http://www.w3.org/1998/Math/MathML&quot; display=&quot;block&quot; data-is-equatio=&quot;1&quot; data-latex=&quot;7+3&quot;&gt;&lt;mn&gt;7&lt;/mn&gt;&lt;mo&gt;+&lt;/mo&gt;&lt;mn&gt;3&lt;/mn&gt;&lt;/math&gt;" id="74" name="Google Shape;74;p15" title="7 plus 3"/>
          <p:cNvPicPr preferRelativeResize="0"/>
          <p:nvPr/>
        </p:nvPicPr>
        <p:blipFill>
          <a:blip r:embed="rId5">
            <a:alphaModFix/>
          </a:blip>
          <a:stretch>
            <a:fillRect/>
          </a:stretch>
        </p:blipFill>
        <p:spPr>
          <a:xfrm>
            <a:off x="1470425" y="2203025"/>
            <a:ext cx="1037025" cy="368725"/>
          </a:xfrm>
          <a:prstGeom prst="rect">
            <a:avLst/>
          </a:prstGeom>
          <a:noFill/>
          <a:ln>
            <a:noFill/>
          </a:ln>
        </p:spPr>
      </p:pic>
      <p:pic>
        <p:nvPicPr>
          <p:cNvPr descr="&lt;math xmlns=&quot;http://www.w3.org/1998/Math/MathML&quot; display=&quot;block&quot; data-is-equatio=&quot;1&quot; data-latex=&quot;10-7&quot;&gt;&lt;mn&gt;10&lt;/mn&gt;&lt;mo&gt;−&lt;/mo&gt;&lt;mn&gt;7&lt;/mn&gt;&lt;/math&gt;" id="75" name="Google Shape;75;p15" title="10 minus 7"/>
          <p:cNvPicPr preferRelativeResize="0"/>
          <p:nvPr/>
        </p:nvPicPr>
        <p:blipFill>
          <a:blip r:embed="rId6">
            <a:alphaModFix/>
          </a:blip>
          <a:stretch>
            <a:fillRect/>
          </a:stretch>
        </p:blipFill>
        <p:spPr>
          <a:xfrm>
            <a:off x="529925" y="3081150"/>
            <a:ext cx="1470325" cy="435650"/>
          </a:xfrm>
          <a:prstGeom prst="rect">
            <a:avLst/>
          </a:prstGeom>
          <a:noFill/>
          <a:ln>
            <a:noFill/>
          </a:ln>
        </p:spPr>
      </p:pic>
      <p:pic>
        <p:nvPicPr>
          <p:cNvPr descr="&lt;math xmlns=&quot;http://www.w3.org/1998/Math/MathML&quot; display=&quot;block&quot; data-is-equatio=&quot;1&quot; data-latex=&quot;10-2&quot;&gt;&lt;mn&gt;10&lt;/mn&gt;&lt;mo&gt;−&lt;/mo&gt;&lt;mn&gt;2&lt;/mn&gt;&lt;/math&gt;" id="76" name="Google Shape;76;p15" title="10 minus 2"/>
          <p:cNvPicPr preferRelativeResize="0"/>
          <p:nvPr/>
        </p:nvPicPr>
        <p:blipFill>
          <a:blip r:embed="rId7">
            <a:alphaModFix/>
          </a:blip>
          <a:stretch>
            <a:fillRect/>
          </a:stretch>
        </p:blipFill>
        <p:spPr>
          <a:xfrm>
            <a:off x="2507450" y="3649700"/>
            <a:ext cx="1402750" cy="415628"/>
          </a:xfrm>
          <a:prstGeom prst="rect">
            <a:avLst/>
          </a:prstGeom>
          <a:noFill/>
          <a:ln>
            <a:noFill/>
          </a:ln>
        </p:spPr>
      </p:pic>
      <p:pic>
        <p:nvPicPr>
          <p:cNvPr descr="&lt;math xmlns=&quot;http://www.w3.org/1998/Math/MathML&quot; display=&quot;block&quot; data-is-equatio=&quot;1&quot; data-latex=&quot;10-4&quot;&gt;&lt;mn&gt;10&lt;/mn&gt;&lt;mo&gt;−&lt;/mo&gt;&lt;mn&gt;4&lt;/mn&gt;&lt;/math&gt;" id="77" name="Google Shape;77;p15" title="10 minus 4"/>
          <p:cNvPicPr preferRelativeResize="0"/>
          <p:nvPr/>
        </p:nvPicPr>
        <p:blipFill>
          <a:blip r:embed="rId8">
            <a:alphaModFix/>
          </a:blip>
          <a:stretch>
            <a:fillRect/>
          </a:stretch>
        </p:blipFill>
        <p:spPr>
          <a:xfrm>
            <a:off x="755800" y="4314075"/>
            <a:ext cx="1244447" cy="36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gtEl>
                                        <p:attrNameLst>
                                          <p:attrName>style.visibility</p:attrName>
                                        </p:attrNameLst>
                                      </p:cBhvr>
                                      <p:to>
                                        <p:strVal val="visible"/>
                                      </p:to>
                                    </p:set>
                                    <p:animEffect filter="fade" transition="in">
                                      <p:cBhvr>
                                        <p:cTn dur="1000"/>
                                        <p:tgtEl>
                                          <p:spTgt spid="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
                                        </p:tgtEl>
                                        <p:attrNameLst>
                                          <p:attrName>style.visibility</p:attrName>
                                        </p:attrNameLst>
                                      </p:cBhvr>
                                      <p:to>
                                        <p:strVal val="visible"/>
                                      </p:to>
                                    </p:set>
                                    <p:animEffect filter="fade" transition="in">
                                      <p:cBhvr>
                                        <p:cTn dur="1000"/>
                                        <p:tgtEl>
                                          <p:spTgt spid="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gtEl>
                                        <p:attrNameLst>
                                          <p:attrName>style.visibility</p:attrName>
                                        </p:attrNameLst>
                                      </p:cBhvr>
                                      <p:to>
                                        <p:strVal val="visible"/>
                                      </p:to>
                                    </p:set>
                                    <p:animEffect filter="fade" transition="in">
                                      <p:cBhvr>
                                        <p:cTn dur="1000"/>
                                        <p:tgtEl>
                                          <p:spTgt spid="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 Up Synthesis</a:t>
            </a:r>
            <a:endParaRPr/>
          </a:p>
        </p:txBody>
      </p:sp>
      <p:sp>
        <p:nvSpPr>
          <p:cNvPr id="83" name="Google Shape;83;p16"/>
          <p:cNvSpPr txBox="1"/>
          <p:nvPr>
            <p:ph idx="1" type="body"/>
          </p:nvPr>
        </p:nvSpPr>
        <p:spPr>
          <a:xfrm>
            <a:off x="311700" y="1228675"/>
            <a:ext cx="88323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400"/>
          </a:p>
          <a:p>
            <a:pPr indent="0" lvl="0" marL="0" rtl="0" algn="l">
              <a:spcBef>
                <a:spcPts val="1600"/>
              </a:spcBef>
              <a:spcAft>
                <a:spcPts val="1600"/>
              </a:spcAft>
              <a:buNone/>
            </a:pPr>
            <a:r>
              <a:rPr lang="en" sz="2400"/>
              <a:t>How did thinking about </a:t>
            </a:r>
            <a:r>
              <a:rPr lang="en" sz="2400"/>
              <a:t>addiction</a:t>
            </a:r>
            <a:r>
              <a:rPr lang="en" sz="2400"/>
              <a:t> help you subtract?</a:t>
            </a:r>
            <a:endParaRPr sz="2400"/>
          </a:p>
        </p:txBody>
      </p:sp>
      <p:pic>
        <p:nvPicPr>
          <p:cNvPr id="84" name="Google Shape;84;p16"/>
          <p:cNvPicPr preferRelativeResize="0"/>
          <p:nvPr/>
        </p:nvPicPr>
        <p:blipFill>
          <a:blip r:embed="rId3">
            <a:alphaModFix/>
          </a:blip>
          <a:stretch>
            <a:fillRect/>
          </a:stretch>
        </p:blipFill>
        <p:spPr>
          <a:xfrm>
            <a:off x="4309425" y="3163625"/>
            <a:ext cx="3510550" cy="14884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a:t>
            </a:r>
            <a:r>
              <a:rPr lang="en"/>
              <a:t>What’s Behind My Back: 20 Cubes</a:t>
            </a:r>
            <a:endParaRPr/>
          </a:p>
        </p:txBody>
      </p:sp>
      <p:sp>
        <p:nvSpPr>
          <p:cNvPr id="90" name="Google Shape;90;p17"/>
          <p:cNvSpPr txBox="1"/>
          <p:nvPr>
            <p:ph idx="1" type="body"/>
          </p:nvPr>
        </p:nvSpPr>
        <p:spPr>
          <a:xfrm>
            <a:off x="311700" y="1228675"/>
            <a:ext cx="8520600" cy="115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We are going to play What’s Behind My Back, this time with 20 cubes.</a:t>
            </a:r>
            <a:endParaRPr/>
          </a:p>
        </p:txBody>
      </p:sp>
      <p:sp>
        <p:nvSpPr>
          <p:cNvPr id="91" name="Google Shape;91;p17"/>
          <p:cNvSpPr txBox="1"/>
          <p:nvPr>
            <p:ph idx="1" type="body"/>
          </p:nvPr>
        </p:nvSpPr>
        <p:spPr>
          <a:xfrm>
            <a:off x="311700" y="2378875"/>
            <a:ext cx="8520600" cy="115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How did you figure out how many connecting cubes were behind your partner’s back last time?</a:t>
            </a:r>
            <a:endParaRPr/>
          </a:p>
        </p:txBody>
      </p:sp>
      <p:sp>
        <p:nvSpPr>
          <p:cNvPr id="92" name="Google Shape;92;p17"/>
          <p:cNvSpPr txBox="1"/>
          <p:nvPr>
            <p:ph idx="1" type="body"/>
          </p:nvPr>
        </p:nvSpPr>
        <p:spPr>
          <a:xfrm>
            <a:off x="311700" y="3414025"/>
            <a:ext cx="8520600" cy="115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This time when you play, you are going to record an addition equation with a blank to represent the missing cubes, before you figure out how many are behind your partner’s back.</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8"/>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a:t>
            </a:r>
            <a:r>
              <a:rPr lang="en"/>
              <a:t>What’s Behind My Back: 20 Cubes</a:t>
            </a:r>
            <a:endParaRPr/>
          </a:p>
        </p:txBody>
      </p:sp>
      <p:sp>
        <p:nvSpPr>
          <p:cNvPr id="98" name="Google Shape;98;p18"/>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a:t>Build a tower of 10 cubes</a:t>
            </a:r>
            <a:endParaRPr/>
          </a:p>
          <a:p>
            <a:pPr indent="-342900" lvl="0" marL="457200" rtl="0" algn="l">
              <a:spcBef>
                <a:spcPts val="0"/>
              </a:spcBef>
              <a:spcAft>
                <a:spcPts val="0"/>
              </a:spcAft>
              <a:buSzPts val="1800"/>
              <a:buAutoNum type="arabicPeriod"/>
            </a:pPr>
            <a:r>
              <a:rPr lang="en"/>
              <a:t>Partner A, put the tower behind your back and break off some of the cubes.</a:t>
            </a:r>
            <a:endParaRPr/>
          </a:p>
          <a:p>
            <a:pPr indent="-342900" lvl="0" marL="457200" rtl="0" algn="l">
              <a:spcBef>
                <a:spcPts val="0"/>
              </a:spcBef>
              <a:spcAft>
                <a:spcPts val="0"/>
              </a:spcAft>
              <a:buSzPts val="1800"/>
              <a:buAutoNum type="arabicPeriod"/>
            </a:pPr>
            <a:r>
              <a:rPr lang="en"/>
              <a:t>Show your partner one part of the tower.</a:t>
            </a:r>
            <a:endParaRPr/>
          </a:p>
          <a:p>
            <a:pPr indent="-342900" lvl="0" marL="457200" rtl="0" algn="l">
              <a:spcBef>
                <a:spcPts val="0"/>
              </a:spcBef>
              <a:spcAft>
                <a:spcPts val="0"/>
              </a:spcAft>
              <a:buSzPts val="1800"/>
              <a:buAutoNum type="arabicPeriod"/>
            </a:pPr>
            <a:r>
              <a:rPr lang="en"/>
              <a:t>Partner B, record an addition equation with a blank to represent the cubes</a:t>
            </a:r>
            <a:endParaRPr/>
          </a:p>
          <a:p>
            <a:pPr indent="-342900" lvl="0" marL="457200" rtl="0" algn="l">
              <a:spcBef>
                <a:spcPts val="0"/>
              </a:spcBef>
              <a:spcAft>
                <a:spcPts val="0"/>
              </a:spcAft>
              <a:buSzPts val="1800"/>
              <a:buAutoNum type="arabicPeriod"/>
            </a:pPr>
            <a:r>
              <a:rPr lang="en"/>
              <a:t>Partner A, ask your partner, “How many are behind my back? How do you know?”</a:t>
            </a:r>
            <a:endParaRPr/>
          </a:p>
          <a:p>
            <a:pPr indent="-342900" lvl="0" marL="457200" rtl="0" algn="l">
              <a:spcBef>
                <a:spcPts val="0"/>
              </a:spcBef>
              <a:spcAft>
                <a:spcPts val="0"/>
              </a:spcAft>
              <a:buSzPts val="1800"/>
              <a:buAutoNum type="arabicPeriod"/>
            </a:pPr>
            <a:r>
              <a:rPr lang="en"/>
              <a:t>Check your answers.</a:t>
            </a:r>
            <a:endParaRPr/>
          </a:p>
          <a:p>
            <a:pPr indent="-342900" lvl="0" marL="457200" rtl="0" algn="l">
              <a:spcBef>
                <a:spcPts val="0"/>
              </a:spcBef>
              <a:spcAft>
                <a:spcPts val="0"/>
              </a:spcAft>
              <a:buSzPts val="1800"/>
              <a:buAutoNum type="arabicPeriod"/>
            </a:pPr>
            <a:r>
              <a:rPr lang="en"/>
              <a:t>Switch roles. </a:t>
            </a:r>
            <a:endParaRPr/>
          </a:p>
        </p:txBody>
      </p:sp>
      <p:pic>
        <p:nvPicPr>
          <p:cNvPr descr="This timer counts down silently until it reaches 0:00, then a police siren sounds to alert you that time is up." id="99" name="Google Shape;99;p18" title="10 Minute Timer">
            <a:hlinkClick r:id="rId3"/>
          </p:cNvPr>
          <p:cNvPicPr preferRelativeResize="0"/>
          <p:nvPr/>
        </p:nvPicPr>
        <p:blipFill>
          <a:blip r:embed="rId4">
            <a:alphaModFix/>
          </a:blip>
          <a:stretch>
            <a:fillRect/>
          </a:stretch>
        </p:blipFill>
        <p:spPr>
          <a:xfrm>
            <a:off x="7429550" y="3748475"/>
            <a:ext cx="1402750" cy="10520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Synthesis</a:t>
            </a:r>
            <a:endParaRPr/>
          </a:p>
        </p:txBody>
      </p:sp>
      <p:sp>
        <p:nvSpPr>
          <p:cNvPr id="105" name="Google Shape;105;p19"/>
          <p:cNvSpPr txBox="1"/>
          <p:nvPr>
            <p:ph idx="1" type="body"/>
          </p:nvPr>
        </p:nvSpPr>
        <p:spPr>
          <a:xfrm>
            <a:off x="311700" y="1228675"/>
            <a:ext cx="8520600" cy="85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What’s an addition equation I can write to represent the problem?</a:t>
            </a:r>
            <a:endParaRPr/>
          </a:p>
        </p:txBody>
      </p:sp>
      <p:sp>
        <p:nvSpPr>
          <p:cNvPr id="106" name="Google Shape;106;p19"/>
          <p:cNvSpPr txBox="1"/>
          <p:nvPr>
            <p:ph idx="1" type="body"/>
          </p:nvPr>
        </p:nvSpPr>
        <p:spPr>
          <a:xfrm>
            <a:off x="311700" y="2306125"/>
            <a:ext cx="8520600" cy="85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Tell your partner how you can figure out how many cubes are missing.</a:t>
            </a:r>
            <a:endParaRPr/>
          </a:p>
        </p:txBody>
      </p:sp>
      <p:pic>
        <p:nvPicPr>
          <p:cNvPr id="107" name="Google Shape;107;p19"/>
          <p:cNvPicPr preferRelativeResize="0"/>
          <p:nvPr/>
        </p:nvPicPr>
        <p:blipFill>
          <a:blip r:embed="rId3">
            <a:alphaModFix/>
          </a:blip>
          <a:stretch>
            <a:fillRect/>
          </a:stretch>
        </p:blipFill>
        <p:spPr>
          <a:xfrm>
            <a:off x="5527600" y="3159625"/>
            <a:ext cx="2291238" cy="1679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2: </a:t>
            </a:r>
            <a:r>
              <a:rPr lang="en"/>
              <a:t>Find the Value to Make the Equation True</a:t>
            </a:r>
            <a:endParaRPr/>
          </a:p>
        </p:txBody>
      </p:sp>
      <p:sp>
        <p:nvSpPr>
          <p:cNvPr id="113" name="Google Shape;113;p20"/>
          <p:cNvSpPr txBox="1"/>
          <p:nvPr>
            <p:ph idx="1" type="body"/>
          </p:nvPr>
        </p:nvSpPr>
        <p:spPr>
          <a:xfrm>
            <a:off x="497050" y="1559050"/>
            <a:ext cx="4986300" cy="269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Write the value that makes the equation true. </a:t>
            </a:r>
            <a:endParaRPr/>
          </a:p>
          <a:p>
            <a:pPr indent="0" lvl="0" marL="0" rtl="0" algn="l">
              <a:spcBef>
                <a:spcPts val="1600"/>
              </a:spcBef>
              <a:spcAft>
                <a:spcPts val="1600"/>
              </a:spcAft>
              <a:buNone/>
            </a:pPr>
            <a:r>
              <a:rPr lang="en"/>
              <a:t>Show your thinking using drawings, numbers, or words.</a:t>
            </a:r>
            <a:endParaRPr/>
          </a:p>
        </p:txBody>
      </p:sp>
      <p:pic>
        <p:nvPicPr>
          <p:cNvPr id="114" name="Google Shape;114;p20"/>
          <p:cNvPicPr preferRelativeResize="0"/>
          <p:nvPr/>
        </p:nvPicPr>
        <p:blipFill>
          <a:blip r:embed="rId3">
            <a:alphaModFix/>
          </a:blip>
          <a:stretch>
            <a:fillRect/>
          </a:stretch>
        </p:blipFill>
        <p:spPr>
          <a:xfrm>
            <a:off x="5282550" y="1364238"/>
            <a:ext cx="1588200" cy="3362275"/>
          </a:xfrm>
          <a:prstGeom prst="rect">
            <a:avLst/>
          </a:prstGeom>
          <a:noFill/>
          <a:ln>
            <a:noFill/>
          </a:ln>
        </p:spPr>
      </p:pic>
      <p:pic>
        <p:nvPicPr>
          <p:cNvPr id="115" name="Google Shape;115;p20"/>
          <p:cNvPicPr preferRelativeResize="0"/>
          <p:nvPr/>
        </p:nvPicPr>
        <p:blipFill>
          <a:blip r:embed="rId4">
            <a:alphaModFix/>
          </a:blip>
          <a:stretch>
            <a:fillRect/>
          </a:stretch>
        </p:blipFill>
        <p:spPr>
          <a:xfrm>
            <a:off x="6870750" y="1402863"/>
            <a:ext cx="2291974" cy="30069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1"/>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2 Synthesis</a:t>
            </a:r>
            <a:endParaRPr/>
          </a:p>
        </p:txBody>
      </p:sp>
      <p:sp>
        <p:nvSpPr>
          <p:cNvPr id="121" name="Google Shape;121;p21"/>
          <p:cNvSpPr txBox="1"/>
          <p:nvPr>
            <p:ph idx="1" type="body"/>
          </p:nvPr>
        </p:nvSpPr>
        <p:spPr>
          <a:xfrm>
            <a:off x="2934725" y="1228675"/>
            <a:ext cx="5897700" cy="85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Share your thinking on questions 5 and 7.</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How did thinking about a ten help them find their answer?</a:t>
            </a:r>
            <a:r>
              <a:rPr lang="en"/>
              <a:t>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122" name="Google Shape;122;p21"/>
          <p:cNvPicPr preferRelativeResize="0"/>
          <p:nvPr/>
        </p:nvPicPr>
        <p:blipFill>
          <a:blip r:embed="rId3">
            <a:alphaModFix/>
          </a:blip>
          <a:stretch>
            <a:fillRect/>
          </a:stretch>
        </p:blipFill>
        <p:spPr>
          <a:xfrm>
            <a:off x="384075" y="1378852"/>
            <a:ext cx="2303500" cy="315765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