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embeddedFontLst>
    <p:embeddedFont>
      <p:font typeface="Amatic SC"/>
      <p:regular r:id="rId19"/>
      <p:bold r:id="rId20"/>
    </p:embeddedFont>
    <p:embeddedFont>
      <p:font typeface="Berkshire Swash"/>
      <p:regular r:id="rId21"/>
    </p:embeddedFont>
    <p:embeddedFont>
      <p:font typeface="Source Code Pro"/>
      <p:regular r:id="rId22"/>
      <p:bold r:id="rId23"/>
      <p:italic r:id="rId24"/>
      <p:boldItalic r:id="rId25"/>
    </p:embeddedFont>
    <p:embeddedFont>
      <p:font typeface="Rock Salt"/>
      <p:regular r:id="rId26"/>
    </p:embeddedFont>
    <p:embeddedFont>
      <p:font typeface="Happy Monkey"/>
      <p:regular r:id="rId27"/>
    </p:embeddedFont>
    <p:embeddedFont>
      <p:font typeface="Merriweather"/>
      <p:regular r:id="rId28"/>
      <p:bold r:id="rId29"/>
      <p:italic r:id="rId30"/>
      <p:boldItalic r:id="rId31"/>
    </p:embeddedFont>
    <p:embeddedFont>
      <p:font typeface="Open Sans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maticSC-bold.fntdata"/><Relationship Id="rId22" Type="http://schemas.openxmlformats.org/officeDocument/2006/relationships/font" Target="fonts/SourceCodePro-regular.fntdata"/><Relationship Id="rId21" Type="http://schemas.openxmlformats.org/officeDocument/2006/relationships/font" Target="fonts/BerkshireSwash-regular.fntdata"/><Relationship Id="rId24" Type="http://schemas.openxmlformats.org/officeDocument/2006/relationships/font" Target="fonts/SourceCodePro-italic.fntdata"/><Relationship Id="rId23" Type="http://schemas.openxmlformats.org/officeDocument/2006/relationships/font" Target="fonts/SourceCodePro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RockSalt-regular.fntdata"/><Relationship Id="rId25" Type="http://schemas.openxmlformats.org/officeDocument/2006/relationships/font" Target="fonts/SourceCodePro-boldItalic.fntdata"/><Relationship Id="rId28" Type="http://schemas.openxmlformats.org/officeDocument/2006/relationships/font" Target="fonts/Merriweather-regular.fntdata"/><Relationship Id="rId27" Type="http://schemas.openxmlformats.org/officeDocument/2006/relationships/font" Target="fonts/HappyMonkey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Merriweather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Merriweather-boldItalic.fntdata"/><Relationship Id="rId30" Type="http://schemas.openxmlformats.org/officeDocument/2006/relationships/font" Target="fonts/Merriweather-italic.fntdata"/><Relationship Id="rId11" Type="http://schemas.openxmlformats.org/officeDocument/2006/relationships/slide" Target="slides/slide6.xml"/><Relationship Id="rId33" Type="http://schemas.openxmlformats.org/officeDocument/2006/relationships/font" Target="fonts/OpenSans-bold.fntdata"/><Relationship Id="rId10" Type="http://schemas.openxmlformats.org/officeDocument/2006/relationships/slide" Target="slides/slide5.xml"/><Relationship Id="rId32" Type="http://schemas.openxmlformats.org/officeDocument/2006/relationships/font" Target="fonts/OpenSans-regular.fntdata"/><Relationship Id="rId13" Type="http://schemas.openxmlformats.org/officeDocument/2006/relationships/slide" Target="slides/slide8.xml"/><Relationship Id="rId35" Type="http://schemas.openxmlformats.org/officeDocument/2006/relationships/font" Target="fonts/OpenSans-boldItalic.fntdata"/><Relationship Id="rId12" Type="http://schemas.openxmlformats.org/officeDocument/2006/relationships/slide" Target="slides/slide7.xml"/><Relationship Id="rId34" Type="http://schemas.openxmlformats.org/officeDocument/2006/relationships/font" Target="fonts/OpenSans-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AmaticSC-regular.fntdata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8c22103c1a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8c22103c1a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8c22103c1a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8c22103c1a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8c22103c1a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8c22103c1a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8c22103c1a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8c22103c1a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8c22103c1a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8c22103c1a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e81f00f17c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e81f00f17c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8c22103c1a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8c22103c1a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8c22103c1a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8c22103c1a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8c22103c1a_0_1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8c22103c1a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8c22103c1a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8c22103c1a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e81f00f17c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e81f00f17c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8c22103c1a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8c22103c1a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hyperlink" Target="http://www.youtube.com/watch?v=CH50zuS8DD0" TargetMode="External"/><Relationship Id="rId5" Type="http://schemas.openxmlformats.org/officeDocument/2006/relationships/image" Target="../media/image1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www.youtube.com/watch?v=u_BcMXgws6Y" TargetMode="External"/><Relationship Id="rId4" Type="http://schemas.openxmlformats.org/officeDocument/2006/relationships/image" Target="../media/image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Relationship Id="rId4" Type="http://schemas.openxmlformats.org/officeDocument/2006/relationships/image" Target="../media/image1.png"/><Relationship Id="rId5" Type="http://schemas.openxmlformats.org/officeDocument/2006/relationships/image" Target="../media/image6.png"/><Relationship Id="rId6" Type="http://schemas.openxmlformats.org/officeDocument/2006/relationships/hyperlink" Target="http://www.youtube.com/watch?v=H0UqXvYKI3w" TargetMode="External"/><Relationship Id="rId7" Type="http://schemas.openxmlformats.org/officeDocument/2006/relationships/image" Target="../media/image3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 and Subtract within 10</a:t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453375"/>
            <a:ext cx="8520600" cy="132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Materials needed: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Let’s...</a:t>
            </a:r>
            <a:endParaRPr sz="4800"/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7200">
                <a:latin typeface="Rock Salt"/>
                <a:ea typeface="Rock Salt"/>
                <a:cs typeface="Rock Salt"/>
                <a:sym typeface="Rock Salt"/>
              </a:rPr>
              <a:t>Add and Subtract within 10.</a:t>
            </a:r>
            <a:endParaRPr sz="7200">
              <a:latin typeface="Rock Salt"/>
              <a:ea typeface="Rock Salt"/>
              <a:cs typeface="Rock Salt"/>
              <a:sym typeface="Rock Salt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Warm-up: What Do you know about math?</a:t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228675"/>
            <a:ext cx="8520600" cy="208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“What do you know about math?”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Tell your partner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03075" y="1622162"/>
            <a:ext cx="3215875" cy="1728525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5"/>
          <p:cNvSpPr txBox="1"/>
          <p:nvPr/>
        </p:nvSpPr>
        <p:spPr>
          <a:xfrm>
            <a:off x="4463725" y="2115475"/>
            <a:ext cx="1983900" cy="74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Quiet think time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pic>
        <p:nvPicPr>
          <p:cNvPr descr="This timer counts down silently until it reaches 0:00, then a police siren sounds to alert you that time is up." id="72" name="Google Shape;72;p15" title="1 Minute Timer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03000" y="2518051"/>
            <a:ext cx="1402750" cy="1052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Warm-Up Synthesis</a:t>
            </a:r>
            <a:endParaRPr/>
          </a:p>
        </p:txBody>
      </p:sp>
      <p:sp>
        <p:nvSpPr>
          <p:cNvPr id="78" name="Google Shape;78;p16"/>
          <p:cNvSpPr txBox="1"/>
          <p:nvPr>
            <p:ph idx="1" type="body"/>
          </p:nvPr>
        </p:nvSpPr>
        <p:spPr>
          <a:xfrm>
            <a:off x="264675" y="1181650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“Today, you will get to do math in different ways.”</a:t>
            </a:r>
            <a:endParaRPr/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88050" y="1910725"/>
            <a:ext cx="4297225" cy="2527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 1 		Check it Off: Add or Subtract to 10</a:t>
            </a:r>
            <a:endParaRPr/>
          </a:p>
        </p:txBody>
      </p:sp>
      <p:sp>
        <p:nvSpPr>
          <p:cNvPr id="85" name="Google Shape;85;p17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000"/>
              <a:t>“We are going to play Check it Off: Add or Subtract 10.  The goal is to be the 1st person to write an expression for each number.”</a:t>
            </a:r>
            <a:endParaRPr sz="2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/>
        </p:nvSpPr>
        <p:spPr>
          <a:xfrm>
            <a:off x="404325" y="376125"/>
            <a:ext cx="7343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“I’m going to pick two cards.  I have to decide when I want to add or subtract.  I don’t want a value that is greater than 10, so I will need to decide if I should add or subtract.” 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1" name="Google Shape;91;p18"/>
          <p:cNvSpPr txBox="1"/>
          <p:nvPr/>
        </p:nvSpPr>
        <p:spPr>
          <a:xfrm>
            <a:off x="4487075" y="3949300"/>
            <a:ext cx="41487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What’s the value of the difference?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2" name="Google Shape;92;p18"/>
          <p:cNvSpPr txBox="1"/>
          <p:nvPr/>
        </p:nvSpPr>
        <p:spPr>
          <a:xfrm>
            <a:off x="2902950" y="1637550"/>
            <a:ext cx="3338100" cy="163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0">
                <a:latin typeface="Berkshire Swash"/>
                <a:ea typeface="Berkshire Swash"/>
                <a:cs typeface="Berkshire Swash"/>
                <a:sym typeface="Berkshire Swash"/>
              </a:rPr>
              <a:t>10-7</a:t>
            </a:r>
            <a:endParaRPr sz="12000">
              <a:latin typeface="Berkshire Swash"/>
              <a:ea typeface="Berkshire Swash"/>
              <a:cs typeface="Berkshire Swash"/>
              <a:sym typeface="Berkshire Swash"/>
            </a:endParaRPr>
          </a:p>
        </p:txBody>
      </p:sp>
      <p:sp>
        <p:nvSpPr>
          <p:cNvPr id="93" name="Google Shape;93;p18"/>
          <p:cNvSpPr txBox="1"/>
          <p:nvPr/>
        </p:nvSpPr>
        <p:spPr>
          <a:xfrm>
            <a:off x="1108050" y="1387400"/>
            <a:ext cx="6927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I drew a 10 and a 7. . . .    so I am going to subtract. 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4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3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43875" y="97050"/>
            <a:ext cx="4601800" cy="4171225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9"/>
          <p:cNvSpPr txBox="1"/>
          <p:nvPr/>
        </p:nvSpPr>
        <p:spPr>
          <a:xfrm>
            <a:off x="255275" y="156175"/>
            <a:ext cx="3344100" cy="3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96024"/>
              </a:buClr>
              <a:buSzPts val="1800"/>
              <a:buFont typeface="Open Sans"/>
              <a:buChar char="●"/>
            </a:pPr>
            <a:r>
              <a:rPr lang="en" sz="1800">
                <a:latin typeface="Open Sans"/>
                <a:ea typeface="Open Sans"/>
                <a:cs typeface="Open Sans"/>
                <a:sym typeface="Open Sans"/>
              </a:rPr>
              <a:t>Pick 2 cards and find the value of the sum or difference.</a:t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396024"/>
              </a:buClr>
              <a:buSzPts val="1800"/>
              <a:buFont typeface="Open Sans"/>
              <a:buChar char="●"/>
            </a:pPr>
            <a:r>
              <a:rPr lang="en" sz="1800">
                <a:latin typeface="Open Sans"/>
                <a:ea typeface="Open Sans"/>
                <a:cs typeface="Open Sans"/>
                <a:sym typeface="Open Sans"/>
              </a:rPr>
              <a:t>Check off the number you found and write the expression.</a:t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396024"/>
              </a:buClr>
              <a:buSzPts val="1800"/>
              <a:buFont typeface="Open Sans"/>
              <a:buChar char="●"/>
            </a:pPr>
            <a:r>
              <a:rPr lang="en" sz="1800">
                <a:latin typeface="Open Sans"/>
                <a:ea typeface="Open Sans"/>
                <a:cs typeface="Open Sans"/>
                <a:sym typeface="Open Sans"/>
              </a:rPr>
              <a:t>The person who checks off the most numbers wins.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/>
          <p:nvPr/>
        </p:nvSpPr>
        <p:spPr>
          <a:xfrm>
            <a:off x="549100" y="414625"/>
            <a:ext cx="6140700" cy="12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“If you run out of cards before someone checks off all the numbers, shuffle them and start again.”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5" name="Google Shape;105;p20"/>
          <p:cNvSpPr txBox="1"/>
          <p:nvPr/>
        </p:nvSpPr>
        <p:spPr>
          <a:xfrm>
            <a:off x="829225" y="1288675"/>
            <a:ext cx="728400" cy="4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Happy Monkey"/>
                <a:ea typeface="Happy Monkey"/>
                <a:cs typeface="Happy Monkey"/>
                <a:sym typeface="Happy Monkey"/>
              </a:rPr>
              <a:t>3... </a:t>
            </a:r>
            <a:endParaRPr sz="2100"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106" name="Google Shape;106;p20"/>
          <p:cNvSpPr txBox="1"/>
          <p:nvPr/>
        </p:nvSpPr>
        <p:spPr>
          <a:xfrm>
            <a:off x="2655800" y="1972225"/>
            <a:ext cx="6454500" cy="7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7" name="Google Shape;107;p20"/>
          <p:cNvSpPr txBox="1"/>
          <p:nvPr/>
        </p:nvSpPr>
        <p:spPr>
          <a:xfrm>
            <a:off x="1434350" y="1725700"/>
            <a:ext cx="12216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Happy Monkey"/>
                <a:ea typeface="Happy Monkey"/>
                <a:cs typeface="Happy Monkey"/>
                <a:sym typeface="Happy Monkey"/>
              </a:rPr>
              <a:t>2...</a:t>
            </a:r>
            <a:endParaRPr sz="2100"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108" name="Google Shape;108;p20"/>
          <p:cNvSpPr txBox="1"/>
          <p:nvPr/>
        </p:nvSpPr>
        <p:spPr>
          <a:xfrm>
            <a:off x="2173950" y="2028275"/>
            <a:ext cx="1131900" cy="6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Happy Monkey"/>
                <a:ea typeface="Happy Monkey"/>
                <a:cs typeface="Happy Monkey"/>
                <a:sym typeface="Happy Monkey"/>
              </a:rPr>
              <a:t>1...</a:t>
            </a:r>
            <a:endParaRPr sz="2300"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109" name="Google Shape;109;p20"/>
          <p:cNvSpPr txBox="1"/>
          <p:nvPr/>
        </p:nvSpPr>
        <p:spPr>
          <a:xfrm>
            <a:off x="2879900" y="2386850"/>
            <a:ext cx="3451500" cy="12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latin typeface="Rock Salt"/>
                <a:ea typeface="Rock Salt"/>
                <a:cs typeface="Rock Salt"/>
                <a:sym typeface="Rock Salt"/>
              </a:rPr>
              <a:t>Play!!!</a:t>
            </a:r>
            <a:endParaRPr sz="6000">
              <a:latin typeface="Rock Salt"/>
              <a:ea typeface="Rock Salt"/>
              <a:cs typeface="Rock Salt"/>
              <a:sym typeface="Rock Salt"/>
            </a:endParaRPr>
          </a:p>
        </p:txBody>
      </p:sp>
      <p:pic>
        <p:nvPicPr>
          <p:cNvPr descr="This timer silently counts down to 0:00, then alerts you that time is up with a gentle beep sound." id="110" name="Google Shape;110;p20" title="15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31400" y="2927425"/>
            <a:ext cx="2489525" cy="1867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1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 Synthesis</a:t>
            </a:r>
            <a:endParaRPr/>
          </a:p>
        </p:txBody>
      </p:sp>
      <p:sp>
        <p:nvSpPr>
          <p:cNvPr id="116" name="Google Shape;116;p21"/>
          <p:cNvSpPr txBox="1"/>
          <p:nvPr/>
        </p:nvSpPr>
        <p:spPr>
          <a:xfrm>
            <a:off x="392200" y="1187825"/>
            <a:ext cx="8236200" cy="11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96024"/>
              </a:buClr>
              <a:buSzPts val="1800"/>
              <a:buFont typeface="Open Sans"/>
              <a:buChar char="●"/>
            </a:pPr>
            <a:r>
              <a:rPr lang="en" sz="1800">
                <a:highlight>
                  <a:schemeClr val="lt1"/>
                </a:highlight>
                <a:latin typeface="Open Sans"/>
                <a:ea typeface="Open Sans"/>
                <a:cs typeface="Open Sans"/>
                <a:sym typeface="Open Sans"/>
              </a:rPr>
              <a:t>Did you write any expressions that matched the same value? What number was it? What were the expressions?</a:t>
            </a:r>
            <a:endParaRPr sz="1800"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396024"/>
              </a:buClr>
              <a:buSzPts val="1800"/>
              <a:buFont typeface="Open Sans"/>
              <a:buChar char="●"/>
            </a:pPr>
            <a:r>
              <a:rPr lang="en" sz="1800">
                <a:highlight>
                  <a:schemeClr val="lt1"/>
                </a:highlight>
                <a:latin typeface="Open Sans"/>
                <a:ea typeface="Open Sans"/>
                <a:cs typeface="Open Sans"/>
                <a:sym typeface="Open Sans"/>
              </a:rPr>
              <a:t>Were there any values that you and your partner did not find? What are some expressions that could match these numbers?</a:t>
            </a:r>
            <a:endParaRPr sz="1800"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17" name="Google Shape;11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9050" y="3426400"/>
            <a:ext cx="4762500" cy="1419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2"/>
          <p:cNvSpPr txBox="1"/>
          <p:nvPr>
            <p:ph type="title"/>
          </p:nvPr>
        </p:nvSpPr>
        <p:spPr>
          <a:xfrm>
            <a:off x="2719775" y="686350"/>
            <a:ext cx="3538500" cy="353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 2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What’s the Value?</a:t>
            </a:r>
            <a:endParaRPr/>
          </a:p>
        </p:txBody>
      </p:sp>
      <p:pic>
        <p:nvPicPr>
          <p:cNvPr id="123" name="Google Shape;12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13825" y="2493525"/>
            <a:ext cx="2497949" cy="2497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8925" y="564362"/>
            <a:ext cx="2573076" cy="188692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3"/>
          <p:cNvSpPr txBox="1"/>
          <p:nvPr/>
        </p:nvSpPr>
        <p:spPr>
          <a:xfrm>
            <a:off x="228775" y="76350"/>
            <a:ext cx="4343100" cy="47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96024"/>
              </a:buClr>
              <a:buSzPts val="1200"/>
              <a:buFont typeface="Open Sans"/>
              <a:buAutoNum type="arabicPeriod"/>
            </a:pPr>
            <a:r>
              <a:rPr lang="en" sz="1200">
                <a:latin typeface="Open Sans"/>
                <a:ea typeface="Open Sans"/>
                <a:cs typeface="Open Sans"/>
                <a:sym typeface="Open Sans"/>
              </a:rPr>
              <a:t>Match each expression to the value of the sum or difference.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200">
                <a:latin typeface="Open Sans"/>
                <a:ea typeface="Open Sans"/>
                <a:cs typeface="Open Sans"/>
                <a:sym typeface="Open Sans"/>
              </a:rPr>
              <a:t>3. </a:t>
            </a:r>
            <a:r>
              <a:rPr lang="en" sz="1300">
                <a:latin typeface="Open Sans"/>
                <a:ea typeface="Open Sans"/>
                <a:cs typeface="Open Sans"/>
                <a:sym typeface="Open Sans"/>
              </a:rPr>
              <a:t>What patterns do you see in the numbers in the expressions that have a value of 10?</a:t>
            </a:r>
            <a:endParaRPr sz="7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30" name="Google Shape;130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29475" y="530625"/>
            <a:ext cx="1578375" cy="2231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63900" y="2304262"/>
            <a:ext cx="3215875" cy="172852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3"/>
          <p:cNvSpPr txBox="1"/>
          <p:nvPr/>
        </p:nvSpPr>
        <p:spPr>
          <a:xfrm>
            <a:off x="5849225" y="2704625"/>
            <a:ext cx="1983900" cy="74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Source Code Pro"/>
                <a:ea typeface="Source Code Pro"/>
                <a:cs typeface="Source Code Pro"/>
                <a:sym typeface="Source Code Pro"/>
              </a:rPr>
              <a:t>Quiet independent work time</a:t>
            </a:r>
            <a:endParaRPr sz="17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33" name="Google Shape;133;p23"/>
          <p:cNvSpPr txBox="1"/>
          <p:nvPr/>
        </p:nvSpPr>
        <p:spPr>
          <a:xfrm>
            <a:off x="4669625" y="106400"/>
            <a:ext cx="4343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" sz="1100">
                <a:latin typeface="Open Sans"/>
                <a:ea typeface="Open Sans"/>
                <a:cs typeface="Open Sans"/>
                <a:sym typeface="Open Sans"/>
              </a:rPr>
              <a:t>2. </a:t>
            </a:r>
            <a:r>
              <a:rPr lang="en" sz="1100">
                <a:latin typeface="Open Sans"/>
                <a:ea typeface="Open Sans"/>
                <a:cs typeface="Open Sans"/>
                <a:sym typeface="Open Sans"/>
              </a:rPr>
              <a:t>Circle all the addition expressions that have a value of 10.</a:t>
            </a:r>
            <a:endParaRPr sz="13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pic>
        <p:nvPicPr>
          <p:cNvPr descr="This timer counts down silently until it reaches 0:00, then a police siren sounds to alert you that time is up." id="134" name="Google Shape;134;p23" title="8 Minute Timer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38825" y="3873550"/>
            <a:ext cx="1490675" cy="111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4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 Synthesis</a:t>
            </a:r>
            <a:endParaRPr/>
          </a:p>
        </p:txBody>
      </p:sp>
      <p:sp>
        <p:nvSpPr>
          <p:cNvPr id="140" name="Google Shape;140;p24"/>
          <p:cNvSpPr txBox="1"/>
          <p:nvPr/>
        </p:nvSpPr>
        <p:spPr>
          <a:xfrm>
            <a:off x="483475" y="1544625"/>
            <a:ext cx="7754100" cy="11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What patterns do you see in the numbers in the expressions that have a value of 10?</a:t>
            </a:r>
            <a:endParaRPr sz="150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41" name="Google Shape;14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93325" y="3265250"/>
            <a:ext cx="3344100" cy="14178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5"/>
          <p:cNvSpPr txBox="1"/>
          <p:nvPr/>
        </p:nvSpPr>
        <p:spPr>
          <a:xfrm>
            <a:off x="461100" y="861550"/>
            <a:ext cx="8221800" cy="47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" sz="17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“Today, we played a math game and added and subtracted within 10.  We are going to make a chart to describe what you do and what I do in our math community.”</a:t>
            </a:r>
            <a:endParaRPr sz="17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47" name="Google Shape;147;p25"/>
          <p:cNvSpPr txBox="1"/>
          <p:nvPr>
            <p:ph idx="4294967295" type="title"/>
          </p:nvPr>
        </p:nvSpPr>
        <p:spPr>
          <a:xfrm>
            <a:off x="0" y="38675"/>
            <a:ext cx="8537700" cy="681900"/>
          </a:xfrm>
          <a:prstGeom prst="rect">
            <a:avLst/>
          </a:prstGeom>
          <a:solidFill>
            <a:schemeClr val="dk1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Lesson </a:t>
            </a:r>
            <a:r>
              <a:rPr lang="en"/>
              <a:t>Synthesis</a:t>
            </a:r>
            <a:endParaRPr/>
          </a:p>
        </p:txBody>
      </p:sp>
      <p:pic>
        <p:nvPicPr>
          <p:cNvPr id="148" name="Google Shape;14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0187" y="2037212"/>
            <a:ext cx="6923628" cy="300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