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Sniglet"/>
      <p:regular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Sniglet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8d87c2294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8d87c2294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8d87c22945_2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8d87c22945_2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8d87c22945_2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8d87c22945_2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8d87c22945_2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8d87c22945_2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8d87c22945_2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8d87c22945_2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8d87c22945_2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8d87c22945_2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8d87c22945_2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8d87c22945_2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8d87c22945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8d87c22945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8d87c22945_2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8d87c22945_2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8d87c22945_2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8d87c22945_2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www.youtube.com/watch?v=4ASKMcdCc3g" TargetMode="External"/><Relationship Id="rId4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hyperlink" Target="http://www.youtube.com/watch?v=iHdviZkM7S4" TargetMode="External"/><Relationship Id="rId5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www.youtube.com/watch?v=4xG2aJa6UyY" TargetMode="External"/><Relationship Id="rId4" Type="http://schemas.openxmlformats.org/officeDocument/2006/relationships/image" Target="../media/image8.jpg"/><Relationship Id="rId5" Type="http://schemas.openxmlformats.org/officeDocument/2006/relationships/hyperlink" Target="http://www.youtube.com/watch?v=4ASKMcdCc3g" TargetMode="External"/><Relationship Id="rId6" Type="http://schemas.openxmlformats.org/officeDocument/2006/relationships/image" Target="../media/image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6.png"/><Relationship Id="rId5" Type="http://schemas.openxmlformats.org/officeDocument/2006/relationships/hyperlink" Target="http://www.youtube.com/watch?v=4xG2aJa6UyY" TargetMode="External"/><Relationship Id="rId6" Type="http://schemas.openxmlformats.org/officeDocument/2006/relationships/image" Target="../media/image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www.youtube.com/watch?v=u_BcMXgws6Y" TargetMode="External"/><Relationship Id="rId4" Type="http://schemas.openxmlformats.org/officeDocument/2006/relationships/image" Target="../media/image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www.youtube.com/watch?v=4xG2aJa6UyY" TargetMode="External"/><Relationship Id="rId4" Type="http://schemas.openxmlformats.org/officeDocument/2006/relationships/image" Target="../media/image8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://www.youtube.com/watch?v=4ASKMcdCc3g" TargetMode="External"/><Relationship Id="rId4" Type="http://schemas.openxmlformats.org/officeDocument/2006/relationships/image" Target="../media/image4.jpg"/><Relationship Id="rId5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0" y="0"/>
            <a:ext cx="9144000" cy="2834100"/>
          </a:xfrm>
          <a:prstGeom prst="rect">
            <a:avLst/>
          </a:prstGeom>
          <a:solidFill>
            <a:srgbClr val="640AA0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Sum it Up!</a:t>
            </a:r>
            <a:endParaRPr sz="7600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Materials needed: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0" y="1546400"/>
            <a:ext cx="9144000" cy="2241300"/>
          </a:xfrm>
          <a:prstGeom prst="rect">
            <a:avLst/>
          </a:prstGeom>
          <a:solidFill>
            <a:srgbClr val="640AA0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Let’s explore what we know about math.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0" y="445025"/>
            <a:ext cx="9144000" cy="1079100"/>
          </a:xfrm>
          <a:prstGeom prst="rect">
            <a:avLst/>
          </a:prstGeom>
          <a:solidFill>
            <a:srgbClr val="640AA0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Warm Up: What do you know about Math?</a:t>
            </a:r>
            <a:endParaRPr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descr="This timer counts down silently until it reaches 0:00, then a police siren sounds to alert you that time is up." id="66" name="Google Shape;66;p15" title="10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55300" y="4124623"/>
            <a:ext cx="1100250" cy="82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0" y="445025"/>
            <a:ext cx="9144000" cy="707400"/>
          </a:xfrm>
          <a:prstGeom prst="rect">
            <a:avLst/>
          </a:prstGeom>
          <a:solidFill>
            <a:srgbClr val="640AA0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Warm Up: Synthesis</a:t>
            </a:r>
            <a:endParaRPr sz="33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Today, you will get to do math in different ways.</a:t>
            </a:r>
            <a:endParaRPr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0" y="445025"/>
            <a:ext cx="7440600" cy="707400"/>
          </a:xfrm>
          <a:prstGeom prst="rect">
            <a:avLst/>
          </a:prstGeom>
          <a:solidFill>
            <a:srgbClr val="640AA0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Activity 1 Number Race: Add to 10</a:t>
            </a:r>
            <a:endParaRPr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311700" y="1152475"/>
            <a:ext cx="6288600" cy="52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Today we will play a game called Number Race: Add to 10. 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79" name="Google Shape;79;p17"/>
          <p:cNvPicPr preferRelativeResize="0"/>
          <p:nvPr/>
        </p:nvPicPr>
        <p:blipFill rotWithShape="1">
          <a:blip r:embed="rId3">
            <a:alphaModFix/>
          </a:blip>
          <a:srcRect b="9633" l="3652" r="7695" t="0"/>
          <a:stretch/>
        </p:blipFill>
        <p:spPr>
          <a:xfrm>
            <a:off x="5001000" y="2424100"/>
            <a:ext cx="4079100" cy="271940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7"/>
          <p:cNvSpPr txBox="1"/>
          <p:nvPr/>
        </p:nvSpPr>
        <p:spPr>
          <a:xfrm>
            <a:off x="739575" y="3731550"/>
            <a:ext cx="3417900" cy="3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7"/>
          <p:cNvSpPr txBox="1"/>
          <p:nvPr/>
        </p:nvSpPr>
        <p:spPr>
          <a:xfrm>
            <a:off x="358575" y="1680775"/>
            <a:ext cx="3798900" cy="5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</a:rPr>
              <a:t>Let’s play a round together.</a:t>
            </a:r>
            <a:endParaRPr/>
          </a:p>
        </p:txBody>
      </p:sp>
      <p:sp>
        <p:nvSpPr>
          <p:cNvPr id="82" name="Google Shape;82;p17"/>
          <p:cNvSpPr txBox="1"/>
          <p:nvPr/>
        </p:nvSpPr>
        <p:spPr>
          <a:xfrm>
            <a:off x="358575" y="2209075"/>
            <a:ext cx="6028800" cy="5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</a:rPr>
              <a:t>I am going to roll both dot cubes and find the sum.</a:t>
            </a:r>
            <a:endParaRPr/>
          </a:p>
        </p:txBody>
      </p:sp>
      <p:sp>
        <p:nvSpPr>
          <p:cNvPr id="83" name="Google Shape;83;p17"/>
          <p:cNvSpPr txBox="1"/>
          <p:nvPr/>
        </p:nvSpPr>
        <p:spPr>
          <a:xfrm>
            <a:off x="408975" y="2791675"/>
            <a:ext cx="40791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</a:rPr>
              <a:t>What is my sum? How do you know?</a:t>
            </a:r>
            <a:endParaRPr/>
          </a:p>
        </p:txBody>
      </p:sp>
      <p:pic>
        <p:nvPicPr>
          <p:cNvPr descr="This timer counts down silently until it reaches 0:00, then a police siren sounds to alert you that time is up." id="84" name="Google Shape;84;p17" title="3 Minute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30882" y="111130"/>
            <a:ext cx="1388494" cy="10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311700" y="289375"/>
            <a:ext cx="7151400" cy="707400"/>
          </a:xfrm>
          <a:prstGeom prst="rect">
            <a:avLst/>
          </a:prstGeom>
          <a:solidFill>
            <a:srgbClr val="640AA0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Activity 1 Continued: Partner Work Time</a:t>
            </a:r>
            <a:endParaRPr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0" name="Google Shape;90;p18"/>
          <p:cNvSpPr txBox="1"/>
          <p:nvPr>
            <p:ph idx="1" type="body"/>
          </p:nvPr>
        </p:nvSpPr>
        <p:spPr>
          <a:xfrm>
            <a:off x="311700" y="11524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000000"/>
                </a:solidFill>
              </a:rPr>
              <a:t>How many dots are on this dot cube?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91" name="Google Shape;91;p18"/>
          <p:cNvSpPr txBox="1"/>
          <p:nvPr/>
        </p:nvSpPr>
        <p:spPr>
          <a:xfrm>
            <a:off x="311700" y="1725175"/>
            <a:ext cx="5647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How did you find the total number of dots?</a:t>
            </a:r>
            <a:endParaRPr sz="1800"/>
          </a:p>
        </p:txBody>
      </p:sp>
      <p:sp>
        <p:nvSpPr>
          <p:cNvPr id="92" name="Google Shape;92;p18"/>
          <p:cNvSpPr txBox="1"/>
          <p:nvPr/>
        </p:nvSpPr>
        <p:spPr>
          <a:xfrm>
            <a:off x="311700" y="2208750"/>
            <a:ext cx="7597500" cy="5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Look at your game board. Talk to your partner about what you notice.</a:t>
            </a:r>
            <a:endParaRPr sz="1800"/>
          </a:p>
        </p:txBody>
      </p:sp>
      <p:pic>
        <p:nvPicPr>
          <p:cNvPr descr="This timer counts down silently until it reaches 0:00, then a police siren sounds to alert you that time is up." id="93" name="Google Shape;93;p18" title="2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6947" y="4269450"/>
            <a:ext cx="1045724" cy="784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94" name="Google Shape;94;p18" title="10 Minute Timer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09200" y="100400"/>
            <a:ext cx="1118400" cy="83881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8"/>
          <p:cNvSpPr txBox="1"/>
          <p:nvPr/>
        </p:nvSpPr>
        <p:spPr>
          <a:xfrm>
            <a:off x="1202675" y="4594400"/>
            <a:ext cx="16584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Partner discussion</a:t>
            </a:r>
            <a:endParaRPr b="1"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640AA0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Activity 1 Synthesis</a:t>
            </a:r>
            <a:endParaRPr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1" name="Google Shape;101;p19"/>
          <p:cNvSpPr txBox="1"/>
          <p:nvPr>
            <p:ph idx="1" type="body"/>
          </p:nvPr>
        </p:nvSpPr>
        <p:spPr>
          <a:xfrm>
            <a:off x="311700" y="11524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000000"/>
                </a:solidFill>
              </a:rPr>
              <a:t>What did you notice about your completed game board?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02" name="Google Shape;102;p19"/>
          <p:cNvSpPr txBox="1"/>
          <p:nvPr>
            <p:ph idx="1" type="body"/>
          </p:nvPr>
        </p:nvSpPr>
        <p:spPr>
          <a:xfrm>
            <a:off x="311700" y="1725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000000"/>
                </a:solidFill>
              </a:rPr>
              <a:t>Are there any rolls that you couldn’t write down on your game board?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03" name="Google Shape;103;p19"/>
          <p:cNvSpPr txBox="1"/>
          <p:nvPr>
            <p:ph idx="1" type="body"/>
          </p:nvPr>
        </p:nvSpPr>
        <p:spPr>
          <a:xfrm>
            <a:off x="311700" y="22854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000000"/>
                </a:solidFill>
              </a:rPr>
              <a:t>Which ones? Why couldn’t you write them down?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 txBox="1"/>
          <p:nvPr>
            <p:ph type="title"/>
          </p:nvPr>
        </p:nvSpPr>
        <p:spPr>
          <a:xfrm>
            <a:off x="0" y="445025"/>
            <a:ext cx="7463100" cy="572700"/>
          </a:xfrm>
          <a:prstGeom prst="rect">
            <a:avLst/>
          </a:prstGeom>
          <a:solidFill>
            <a:srgbClr val="640AA0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Activity 2 Centers: Exploring Math Tools</a:t>
            </a:r>
            <a:endParaRPr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9" name="Google Shape;109;p20"/>
          <p:cNvSpPr txBox="1"/>
          <p:nvPr>
            <p:ph idx="1" type="body"/>
          </p:nvPr>
        </p:nvSpPr>
        <p:spPr>
          <a:xfrm>
            <a:off x="311700" y="1152475"/>
            <a:ext cx="7857300" cy="61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000000"/>
                </a:solidFill>
              </a:rPr>
              <a:t>What do you notice about these math tools?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10" name="Google Shape;11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9200" y="2669500"/>
            <a:ext cx="3344200" cy="21403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0"/>
          <p:cNvSpPr txBox="1"/>
          <p:nvPr>
            <p:ph idx="1" type="body"/>
          </p:nvPr>
        </p:nvSpPr>
        <p:spPr>
          <a:xfrm>
            <a:off x="356525" y="1770475"/>
            <a:ext cx="7857300" cy="61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000000"/>
                </a:solidFill>
              </a:rPr>
              <a:t>How have you used them in the past?”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12" name="Google Shape;11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64318" y="2790250"/>
            <a:ext cx="2993907" cy="201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113" name="Google Shape;113;p20" title="2 Minute Timer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68993" y="90303"/>
            <a:ext cx="823982" cy="61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640AA0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Activity 2 Continued: Exploring Math Tools</a:t>
            </a:r>
            <a:endParaRPr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19" name="Google Shape;119;p21"/>
          <p:cNvSpPr txBox="1"/>
          <p:nvPr>
            <p:ph idx="1" type="body"/>
          </p:nvPr>
        </p:nvSpPr>
        <p:spPr>
          <a:xfrm>
            <a:off x="311700" y="1152475"/>
            <a:ext cx="8520600" cy="49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You are going to choose a center activity. 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21"/>
          <p:cNvSpPr txBox="1"/>
          <p:nvPr/>
        </p:nvSpPr>
        <p:spPr>
          <a:xfrm>
            <a:off x="311700" y="1725700"/>
            <a:ext cx="6835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</a:rPr>
              <a:t>You can choose to work with connecting cubes or pattern blocks.</a:t>
            </a:r>
            <a:endParaRPr/>
          </a:p>
        </p:txBody>
      </p:sp>
      <p:sp>
        <p:nvSpPr>
          <p:cNvPr id="121" name="Google Shape;121;p21"/>
          <p:cNvSpPr txBox="1"/>
          <p:nvPr/>
        </p:nvSpPr>
        <p:spPr>
          <a:xfrm>
            <a:off x="311700" y="2285400"/>
            <a:ext cx="7879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Think about how you can use your tools to do math.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descr="This timer silently counts down to 0:00, then alerts you that time is up with a gentle beep sound." id="122" name="Google Shape;122;p21" title="15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99167" y="4151050"/>
            <a:ext cx="1208833" cy="906625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1"/>
          <p:cNvSpPr txBox="1"/>
          <p:nvPr/>
        </p:nvSpPr>
        <p:spPr>
          <a:xfrm>
            <a:off x="311700" y="3078863"/>
            <a:ext cx="6577800" cy="49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Tell me about your creation.</a:t>
            </a:r>
            <a:endParaRPr sz="1800"/>
          </a:p>
        </p:txBody>
      </p:sp>
      <p:sp>
        <p:nvSpPr>
          <p:cNvPr id="124" name="Google Shape;124;p21"/>
          <p:cNvSpPr txBox="1"/>
          <p:nvPr/>
        </p:nvSpPr>
        <p:spPr>
          <a:xfrm>
            <a:off x="311700" y="3573575"/>
            <a:ext cx="6577800" cy="49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How many cubes/pattern blocks do you have?</a:t>
            </a:r>
            <a:endParaRPr sz="1800"/>
          </a:p>
        </p:txBody>
      </p:sp>
      <p:sp>
        <p:nvSpPr>
          <p:cNvPr id="125" name="Google Shape;125;p21"/>
          <p:cNvSpPr txBox="1"/>
          <p:nvPr/>
        </p:nvSpPr>
        <p:spPr>
          <a:xfrm>
            <a:off x="311700" y="4068275"/>
            <a:ext cx="6577800" cy="49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Who has more/fewer?</a:t>
            </a:r>
            <a:endParaRPr sz="1800"/>
          </a:p>
        </p:txBody>
      </p:sp>
      <p:sp>
        <p:nvSpPr>
          <p:cNvPr id="126" name="Google Shape;126;p21"/>
          <p:cNvSpPr txBox="1"/>
          <p:nvPr/>
        </p:nvSpPr>
        <p:spPr>
          <a:xfrm>
            <a:off x="311700" y="4562975"/>
            <a:ext cx="6577800" cy="49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What are the names of the shapes you used?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640AA0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Activity 2 Synthesis</a:t>
            </a:r>
            <a:endParaRPr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2" name="Google Shape;132;p22"/>
          <p:cNvSpPr txBox="1"/>
          <p:nvPr>
            <p:ph idx="1" type="body"/>
          </p:nvPr>
        </p:nvSpPr>
        <p:spPr>
          <a:xfrm>
            <a:off x="311700" y="13491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000000"/>
                </a:solidFill>
              </a:rPr>
              <a:t>How did you use your tools to do math?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33" name="Google Shape;133;p22"/>
          <p:cNvSpPr txBox="1"/>
          <p:nvPr>
            <p:ph idx="1" type="body"/>
          </p:nvPr>
        </p:nvSpPr>
        <p:spPr>
          <a:xfrm>
            <a:off x="311700" y="19218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000000"/>
                </a:solidFill>
              </a:rPr>
              <a:t>Who has more/fewer?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34" name="Google Shape;134;p22"/>
          <p:cNvSpPr txBox="1"/>
          <p:nvPr>
            <p:ph idx="1" type="body"/>
          </p:nvPr>
        </p:nvSpPr>
        <p:spPr>
          <a:xfrm>
            <a:off x="311700" y="25717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000000"/>
                </a:solidFill>
              </a:rPr>
              <a:t>What are the names of the shapes you used?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  <p:pic>
        <p:nvPicPr>
          <p:cNvPr descr="This timer counts down silently until it reaches 0:00, then a police siren sounds to alert you that time is up." id="135" name="Google Shape;135;p22" title="2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29046" y="4276775"/>
            <a:ext cx="1003250" cy="752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3"/>
          <p:cNvSpPr txBox="1"/>
          <p:nvPr>
            <p:ph type="title"/>
          </p:nvPr>
        </p:nvSpPr>
        <p:spPr>
          <a:xfrm>
            <a:off x="0" y="445025"/>
            <a:ext cx="7476000" cy="572700"/>
          </a:xfrm>
          <a:prstGeom prst="rect">
            <a:avLst/>
          </a:prstGeom>
          <a:solidFill>
            <a:srgbClr val="640AA0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Lesson Synthesis</a:t>
            </a:r>
            <a:endParaRPr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1" name="Google Shape;141;p23"/>
          <p:cNvSpPr txBox="1"/>
          <p:nvPr>
            <p:ph idx="1" type="body"/>
          </p:nvPr>
        </p:nvSpPr>
        <p:spPr>
          <a:xfrm>
            <a:off x="311700" y="1152475"/>
            <a:ext cx="8520600" cy="73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000000"/>
                </a:solidFill>
              </a:rPr>
              <a:t>Today, you played a math game and explored our math tools. We are going to make a chart of what you do and what I do in our mathematical community.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descr="This timer counts down silently until it reaches 0:00, then a police siren sounds to alert you that time is up." id="142" name="Google Shape;142;p23" title="10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38400" y="165551"/>
            <a:ext cx="1229225" cy="92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39000" y="2571750"/>
            <a:ext cx="5428625" cy="24551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3"/>
          <p:cNvSpPr txBox="1"/>
          <p:nvPr/>
        </p:nvSpPr>
        <p:spPr>
          <a:xfrm>
            <a:off x="311700" y="2116575"/>
            <a:ext cx="3306900" cy="141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What does it look and sound like to do math together as a mathematical community?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