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Playfair Display"/>
      <p:regular r:id="rId20"/>
      <p:bold r:id="rId21"/>
      <p:italic r:id="rId22"/>
      <p:boldItalic r:id="rId23"/>
    </p:embeddedFont>
    <p:embeddedFont>
      <p:font typeface="Montserrat"/>
      <p:regular r:id="rId24"/>
      <p:bold r:id="rId25"/>
      <p:italic r:id="rId26"/>
      <p:boldItalic r:id="rId27"/>
    </p:embeddedFont>
    <p:embeddedFont>
      <p:font typeface="Oswald"/>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regular.fntdata"/><Relationship Id="rId22" Type="http://schemas.openxmlformats.org/officeDocument/2006/relationships/font" Target="fonts/PlayfairDisplay-italic.fntdata"/><Relationship Id="rId21" Type="http://schemas.openxmlformats.org/officeDocument/2006/relationships/font" Target="fonts/PlayfairDisplay-bold.fntdata"/><Relationship Id="rId24" Type="http://schemas.openxmlformats.org/officeDocument/2006/relationships/font" Target="fonts/Montserrat-regular.fntdata"/><Relationship Id="rId23" Type="http://schemas.openxmlformats.org/officeDocument/2006/relationships/font" Target="fonts/PlayfairDisplay-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italic.fntdata"/><Relationship Id="rId25" Type="http://schemas.openxmlformats.org/officeDocument/2006/relationships/font" Target="fonts/Montserrat-bold.fntdata"/><Relationship Id="rId28" Type="http://schemas.openxmlformats.org/officeDocument/2006/relationships/font" Target="fonts/Oswald-regular.fntdata"/><Relationship Id="rId27" Type="http://schemas.openxmlformats.org/officeDocument/2006/relationships/font" Target="fonts/Montserrat-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swald-bold.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8a1f3495e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8a1f3495e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8a1f3495e4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8a1f3495e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Restart the timer for partner talk.</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8a1f3495e4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8a1f3495e4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a2c5ba64d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a2c5ba64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8a2c5ba64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8a2c5ba64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8a2c5ba64d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8a2c5ba64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8a2c5ba64d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8a2c5ba64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8a2c5ba64d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8a2c5ba64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 Card:</a:t>
            </a:r>
            <a:br>
              <a:rPr lang="en"/>
            </a:br>
            <a:r>
              <a:rPr lang="en"/>
              <a:t>The width of the freezer is 2 feet.</a:t>
            </a:r>
            <a:endParaRPr/>
          </a:p>
          <a:p>
            <a:pPr indent="0" lvl="0" marL="0" rtl="0" algn="l">
              <a:spcBef>
                <a:spcPts val="0"/>
              </a:spcBef>
              <a:spcAft>
                <a:spcPts val="0"/>
              </a:spcAft>
              <a:buNone/>
            </a:pPr>
            <a:r>
              <a:rPr lang="en"/>
              <a:t>The length of the freezer is 4 feet.  (Units are not on the diagram.)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8a2c5ba64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a2c5ba64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Switch partner cards and restart timer for second set of cards.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8a2c5ba64d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a2c5ba64d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8a2c5ba64d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8a2c5ba64d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Restart timer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8a2c5ba64d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8a2c5ba64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8a1f3495e4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8a1f3495e4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5"/>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highlight>
                  <a:schemeClr val="lt1"/>
                </a:highlight>
              </a:defRPr>
            </a:lvl1pPr>
            <a:lvl2pPr indent="-317500" lvl="1" marL="914400">
              <a:spcBef>
                <a:spcPts val="1600"/>
              </a:spcBef>
              <a:spcAft>
                <a:spcPts val="0"/>
              </a:spcAft>
              <a:buSzPts val="1400"/>
              <a:buChar char="○"/>
              <a:defRPr>
                <a:highlight>
                  <a:schemeClr val="lt1"/>
                </a:highlight>
              </a:defRPr>
            </a:lvl2pPr>
            <a:lvl3pPr indent="-317500" lvl="2" marL="1371600">
              <a:spcBef>
                <a:spcPts val="1600"/>
              </a:spcBef>
              <a:spcAft>
                <a:spcPts val="0"/>
              </a:spcAft>
              <a:buSzPts val="1400"/>
              <a:buChar char="■"/>
              <a:defRPr>
                <a:highlight>
                  <a:schemeClr val="lt1"/>
                </a:highlight>
              </a:defRPr>
            </a:lvl3pPr>
            <a:lvl4pPr indent="-317500" lvl="3" marL="1828800">
              <a:spcBef>
                <a:spcPts val="1600"/>
              </a:spcBef>
              <a:spcAft>
                <a:spcPts val="0"/>
              </a:spcAft>
              <a:buSzPts val="1400"/>
              <a:buChar char="●"/>
              <a:defRPr>
                <a:highlight>
                  <a:schemeClr val="lt1"/>
                </a:highlight>
              </a:defRPr>
            </a:lvl4pPr>
            <a:lvl5pPr indent="-317500" lvl="4" marL="2286000">
              <a:spcBef>
                <a:spcPts val="1600"/>
              </a:spcBef>
              <a:spcAft>
                <a:spcPts val="0"/>
              </a:spcAft>
              <a:buSzPts val="1400"/>
              <a:buChar char="○"/>
              <a:defRPr>
                <a:highlight>
                  <a:schemeClr val="lt1"/>
                </a:highlight>
              </a:defRPr>
            </a:lvl5pPr>
            <a:lvl6pPr indent="-317500" lvl="5" marL="2743200">
              <a:spcBef>
                <a:spcPts val="1600"/>
              </a:spcBef>
              <a:spcAft>
                <a:spcPts val="0"/>
              </a:spcAft>
              <a:buSzPts val="1400"/>
              <a:buChar char="■"/>
              <a:defRPr>
                <a:highlight>
                  <a:schemeClr val="lt1"/>
                </a:highlight>
              </a:defRPr>
            </a:lvl6pPr>
            <a:lvl7pPr indent="-317500" lvl="6" marL="3200400">
              <a:spcBef>
                <a:spcPts val="1600"/>
              </a:spcBef>
              <a:spcAft>
                <a:spcPts val="0"/>
              </a:spcAft>
              <a:buSzPts val="1400"/>
              <a:buChar char="●"/>
              <a:defRPr>
                <a:highlight>
                  <a:schemeClr val="lt1"/>
                </a:highlight>
              </a:defRPr>
            </a:lvl7pPr>
            <a:lvl8pPr indent="-317500" lvl="7" marL="3657600">
              <a:spcBef>
                <a:spcPts val="1600"/>
              </a:spcBef>
              <a:spcAft>
                <a:spcPts val="0"/>
              </a:spcAft>
              <a:buSzPts val="1400"/>
              <a:buChar char="○"/>
              <a:defRPr>
                <a:highlight>
                  <a:schemeClr val="lt1"/>
                </a:highlight>
              </a:defRPr>
            </a:lvl8pPr>
            <a:lvl9pPr indent="-317500" lvl="8" marL="4114800">
              <a:spcBef>
                <a:spcPts val="1600"/>
              </a:spcBef>
              <a:spcAft>
                <a:spcPts val="160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1600"/>
              </a:spcBef>
              <a:spcAft>
                <a:spcPts val="0"/>
              </a:spcAft>
              <a:buSzPts val="1400"/>
              <a:buChar char="○"/>
              <a:defRPr>
                <a:highlight>
                  <a:schemeClr val="dk1"/>
                </a:highlight>
              </a:defRPr>
            </a:lvl2pPr>
            <a:lvl3pPr indent="-317500" lvl="2" marL="1371600" algn="ctr">
              <a:spcBef>
                <a:spcPts val="1600"/>
              </a:spcBef>
              <a:spcAft>
                <a:spcPts val="0"/>
              </a:spcAft>
              <a:buSzPts val="1400"/>
              <a:buChar char="■"/>
              <a:defRPr>
                <a:highlight>
                  <a:schemeClr val="dk1"/>
                </a:highlight>
              </a:defRPr>
            </a:lvl3pPr>
            <a:lvl4pPr indent="-317500" lvl="3" marL="1828800" algn="ctr">
              <a:spcBef>
                <a:spcPts val="1600"/>
              </a:spcBef>
              <a:spcAft>
                <a:spcPts val="0"/>
              </a:spcAft>
              <a:buSzPts val="1400"/>
              <a:buChar char="●"/>
              <a:defRPr>
                <a:highlight>
                  <a:schemeClr val="dk1"/>
                </a:highlight>
              </a:defRPr>
            </a:lvl4pPr>
            <a:lvl5pPr indent="-317500" lvl="4" marL="2286000" algn="ctr">
              <a:spcBef>
                <a:spcPts val="1600"/>
              </a:spcBef>
              <a:spcAft>
                <a:spcPts val="0"/>
              </a:spcAft>
              <a:buSzPts val="1400"/>
              <a:buChar char="○"/>
              <a:defRPr>
                <a:highlight>
                  <a:schemeClr val="dk1"/>
                </a:highlight>
              </a:defRPr>
            </a:lvl5pPr>
            <a:lvl6pPr indent="-317500" lvl="5" marL="2743200" algn="ctr">
              <a:spcBef>
                <a:spcPts val="1600"/>
              </a:spcBef>
              <a:spcAft>
                <a:spcPts val="0"/>
              </a:spcAft>
              <a:buSzPts val="1400"/>
              <a:buChar char="■"/>
              <a:defRPr>
                <a:highlight>
                  <a:schemeClr val="dk1"/>
                </a:highlight>
              </a:defRPr>
            </a:lvl6pPr>
            <a:lvl7pPr indent="-317500" lvl="6" marL="3200400" algn="ctr">
              <a:spcBef>
                <a:spcPts val="1600"/>
              </a:spcBef>
              <a:spcAft>
                <a:spcPts val="0"/>
              </a:spcAft>
              <a:buSzPts val="1400"/>
              <a:buChar char="●"/>
              <a:defRPr>
                <a:highlight>
                  <a:schemeClr val="dk1"/>
                </a:highlight>
              </a:defRPr>
            </a:lvl7pPr>
            <a:lvl8pPr indent="-317500" lvl="7" marL="3657600" algn="ctr">
              <a:spcBef>
                <a:spcPts val="1600"/>
              </a:spcBef>
              <a:spcAft>
                <a:spcPts val="0"/>
              </a:spcAft>
              <a:buSzPts val="1400"/>
              <a:buChar char="○"/>
              <a:defRPr>
                <a:highlight>
                  <a:schemeClr val="dk1"/>
                </a:highlight>
              </a:defRPr>
            </a:lvl8pPr>
            <a:lvl9pPr indent="-317500" lvl="8" marL="4114800" algn="ctr">
              <a:spcBef>
                <a:spcPts val="1600"/>
              </a:spcBef>
              <a:spcAft>
                <a:spcPts val="160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hyperlink" Target="http://www.youtube.com/watch?v=CH50zuS8DD0" TargetMode="External"/><Relationship Id="rId5"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hyperlink" Target="http://www.youtube.com/watch?v=CH50zuS8DD0" TargetMode="External"/><Relationship Id="rId5" Type="http://schemas.openxmlformats.org/officeDocument/2006/relationships/image" Target="../media/image3.jpg"/><Relationship Id="rId6" Type="http://schemas.openxmlformats.org/officeDocument/2006/relationships/hyperlink" Target="http://www.youtube.com/watch?v=iHdviZkM7S4" TargetMode="External"/><Relationship Id="rId7"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4xG2aJa6UyY" TargetMode="External"/><Relationship Id="rId4" Type="http://schemas.openxmlformats.org/officeDocument/2006/relationships/image" Target="../media/image7.jpg"/><Relationship Id="rId5" Type="http://schemas.openxmlformats.org/officeDocument/2006/relationships/image" Target="../media/image9.png"/><Relationship Id="rId6" Type="http://schemas.openxmlformats.org/officeDocument/2006/relationships/hyperlink" Target="http://www.youtube.com/watch?v=_W0bSen8Qjg" TargetMode="External"/><Relationship Id="rId7"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hyperlink" Target="http://www.youtube.com/watch?v=_W0bSen8Qjg" TargetMode="External"/><Relationship Id="rId5"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hyperlink" Target="http://www.youtube.com/watch?v=H0UqXvYKI3w" TargetMode="External"/><Relationship Id="rId5"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www.youtube.com/watch?v=zVHWhLme2NQ" TargetMode="Externa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hyperlink" Target="http://www.youtube.com/watch?v=_W0bSen8Qjg" TargetMode="Externa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44250" y="1403850"/>
            <a:ext cx="84555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Cubic Units of Measure</a:t>
            </a:r>
            <a:endParaRPr/>
          </a:p>
        </p:txBody>
      </p:sp>
      <p:sp>
        <p:nvSpPr>
          <p:cNvPr id="59" name="Google Shape;59;p13"/>
          <p:cNvSpPr txBox="1"/>
          <p:nvPr>
            <p:ph idx="1" type="subTitle"/>
          </p:nvPr>
        </p:nvSpPr>
        <p:spPr>
          <a:xfrm>
            <a:off x="344250" y="3550650"/>
            <a:ext cx="4910100" cy="57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Materials needed: pencil, book</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use different size cubic units to measure volume.</a:t>
            </a:r>
            <a:endParaRPr/>
          </a:p>
        </p:txBody>
      </p:sp>
      <p:sp>
        <p:nvSpPr>
          <p:cNvPr id="65" name="Google Shape;65;p14"/>
          <p:cNvSpPr/>
          <p:nvPr/>
        </p:nvSpPr>
        <p:spPr>
          <a:xfrm>
            <a:off x="6398900" y="3290300"/>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7326050" y="3290300"/>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4"/>
          <p:cNvSpPr/>
          <p:nvPr/>
        </p:nvSpPr>
        <p:spPr>
          <a:xfrm>
            <a:off x="6398900" y="2504700"/>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4"/>
          <p:cNvSpPr/>
          <p:nvPr/>
        </p:nvSpPr>
        <p:spPr>
          <a:xfrm>
            <a:off x="7326050" y="2504700"/>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6398900" y="1699975"/>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7326050" y="1699975"/>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311700" y="445025"/>
            <a:ext cx="8520600" cy="5727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t>Warm-Up		Notice and Wonder: Two Prisms</a:t>
            </a:r>
            <a:endParaRPr/>
          </a:p>
        </p:txBody>
      </p:sp>
      <p:sp>
        <p:nvSpPr>
          <p:cNvPr id="76" name="Google Shape;76;p15"/>
          <p:cNvSpPr txBox="1"/>
          <p:nvPr>
            <p:ph idx="1" type="body"/>
          </p:nvPr>
        </p:nvSpPr>
        <p:spPr>
          <a:xfrm>
            <a:off x="311700" y="1492125"/>
            <a:ext cx="4968000" cy="3076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do you notice?	What do you wonder?</a:t>
            </a:r>
            <a:endParaRPr/>
          </a:p>
        </p:txBody>
      </p:sp>
      <p:pic>
        <p:nvPicPr>
          <p:cNvPr id="77" name="Google Shape;77;p15"/>
          <p:cNvPicPr preferRelativeResize="0"/>
          <p:nvPr/>
        </p:nvPicPr>
        <p:blipFill>
          <a:blip r:embed="rId3">
            <a:alphaModFix/>
          </a:blip>
          <a:stretch>
            <a:fillRect/>
          </a:stretch>
        </p:blipFill>
        <p:spPr>
          <a:xfrm>
            <a:off x="5407299" y="1233400"/>
            <a:ext cx="3497574" cy="3766626"/>
          </a:xfrm>
          <a:prstGeom prst="rect">
            <a:avLst/>
          </a:prstGeom>
          <a:noFill/>
          <a:ln>
            <a:noFill/>
          </a:ln>
        </p:spPr>
      </p:pic>
      <p:pic>
        <p:nvPicPr>
          <p:cNvPr descr="This timer counts down silently until it reaches 0:00, then a police siren sounds to alert you that time is up." id="78" name="Google Shape;78;p15" title="1 Minute Timer">
            <a:hlinkClick r:id="rId4"/>
          </p:cNvPr>
          <p:cNvPicPr preferRelativeResize="0"/>
          <p:nvPr/>
        </p:nvPicPr>
        <p:blipFill>
          <a:blip r:embed="rId5">
            <a:alphaModFix/>
          </a:blip>
          <a:stretch>
            <a:fillRect/>
          </a:stretch>
        </p:blipFill>
        <p:spPr>
          <a:xfrm>
            <a:off x="244850" y="4296925"/>
            <a:ext cx="989026" cy="741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nvSpPr>
        <p:spPr>
          <a:xfrm>
            <a:off x="277375" y="468675"/>
            <a:ext cx="8388300" cy="5835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Oswald"/>
                <a:ea typeface="Oswald"/>
                <a:cs typeface="Oswald"/>
                <a:sym typeface="Oswald"/>
              </a:rPr>
              <a:t>Warm-Up Synthesis</a:t>
            </a:r>
            <a:endParaRPr sz="3000">
              <a:solidFill>
                <a:schemeClr val="lt1"/>
              </a:solidFill>
              <a:latin typeface="Oswald"/>
              <a:ea typeface="Oswald"/>
              <a:cs typeface="Oswald"/>
              <a:sym typeface="Oswald"/>
            </a:endParaRPr>
          </a:p>
        </p:txBody>
      </p:sp>
      <p:sp>
        <p:nvSpPr>
          <p:cNvPr id="84" name="Google Shape;84;p16"/>
          <p:cNvSpPr txBox="1"/>
          <p:nvPr>
            <p:ph idx="4294967295" type="body"/>
          </p:nvPr>
        </p:nvSpPr>
        <p:spPr>
          <a:xfrm>
            <a:off x="340400" y="1281700"/>
            <a:ext cx="4968000" cy="177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little cube represents a cubic foot. </a:t>
            </a:r>
            <a:endParaRPr/>
          </a:p>
          <a:p>
            <a:pPr indent="0" lvl="0" marL="0" rtl="0" algn="l">
              <a:spcBef>
                <a:spcPts val="1600"/>
              </a:spcBef>
              <a:spcAft>
                <a:spcPts val="0"/>
              </a:spcAft>
              <a:buNone/>
            </a:pPr>
            <a:r>
              <a:rPr lang="en"/>
              <a:t>The big cube represents a cubic yard. </a:t>
            </a:r>
            <a:endParaRPr/>
          </a:p>
          <a:p>
            <a:pPr indent="0" lvl="0" marL="0" rtl="0" algn="l">
              <a:spcBef>
                <a:spcPts val="1600"/>
              </a:spcBef>
              <a:spcAft>
                <a:spcPts val="0"/>
              </a:spcAft>
              <a:buNone/>
            </a:pPr>
            <a:r>
              <a:rPr lang="en"/>
              <a:t>About how many of the big cubes could we fit in our classroom?</a:t>
            </a:r>
            <a:endParaRPr/>
          </a:p>
          <a:p>
            <a:pPr indent="0" lvl="0" marL="0" rtl="0" algn="l">
              <a:spcBef>
                <a:spcPts val="1600"/>
              </a:spcBef>
              <a:spcAft>
                <a:spcPts val="1600"/>
              </a:spcAft>
              <a:buNone/>
            </a:pPr>
            <a:r>
              <a:t/>
            </a:r>
            <a:endParaRPr/>
          </a:p>
        </p:txBody>
      </p:sp>
      <p:pic>
        <p:nvPicPr>
          <p:cNvPr id="85" name="Google Shape;85;p16"/>
          <p:cNvPicPr preferRelativeResize="0"/>
          <p:nvPr/>
        </p:nvPicPr>
        <p:blipFill>
          <a:blip r:embed="rId3">
            <a:alphaModFix/>
          </a:blip>
          <a:stretch>
            <a:fillRect/>
          </a:stretch>
        </p:blipFill>
        <p:spPr>
          <a:xfrm>
            <a:off x="5407299" y="1233400"/>
            <a:ext cx="3497574" cy="3766626"/>
          </a:xfrm>
          <a:prstGeom prst="rect">
            <a:avLst/>
          </a:prstGeom>
          <a:noFill/>
          <a:ln>
            <a:noFill/>
          </a:ln>
        </p:spPr>
      </p:pic>
      <p:sp>
        <p:nvSpPr>
          <p:cNvPr id="86" name="Google Shape;86;p16"/>
          <p:cNvSpPr txBox="1"/>
          <p:nvPr/>
        </p:nvSpPr>
        <p:spPr>
          <a:xfrm>
            <a:off x="286950" y="3290225"/>
            <a:ext cx="4954500" cy="171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1800">
                <a:latin typeface="Playfair Display"/>
                <a:ea typeface="Playfair Display"/>
                <a:cs typeface="Playfair Display"/>
                <a:sym typeface="Playfair Display"/>
              </a:rPr>
              <a:t>We have been using cubic units to measure</a:t>
            </a:r>
            <a:endParaRPr sz="1800">
              <a:latin typeface="Playfair Display"/>
              <a:ea typeface="Playfair Display"/>
              <a:cs typeface="Playfair Display"/>
              <a:sym typeface="Playfair Display"/>
            </a:endParaRPr>
          </a:p>
          <a:p>
            <a:pPr indent="0" lvl="0" marL="0" rtl="0" algn="l">
              <a:lnSpc>
                <a:spcPct val="115000"/>
              </a:lnSpc>
              <a:spcBef>
                <a:spcPts val="0"/>
              </a:spcBef>
              <a:spcAft>
                <a:spcPts val="0"/>
              </a:spcAft>
              <a:buClr>
                <a:schemeClr val="dk2"/>
              </a:buClr>
              <a:buSzPts val="1100"/>
              <a:buFont typeface="Arial"/>
              <a:buNone/>
            </a:pPr>
            <a:r>
              <a:rPr lang="en" sz="1800">
                <a:latin typeface="Playfair Display"/>
                <a:ea typeface="Playfair Display"/>
                <a:cs typeface="Playfair Display"/>
                <a:sym typeface="Playfair Display"/>
              </a:rPr>
              <a:t>volume, but haven't defined the size of the</a:t>
            </a:r>
            <a:endParaRPr sz="1800">
              <a:latin typeface="Playfair Display"/>
              <a:ea typeface="Playfair Display"/>
              <a:cs typeface="Playfair Display"/>
              <a:sym typeface="Playfair Display"/>
            </a:endParaRPr>
          </a:p>
          <a:p>
            <a:pPr indent="0" lvl="0" marL="0" rtl="0" algn="l">
              <a:lnSpc>
                <a:spcPct val="115000"/>
              </a:lnSpc>
              <a:spcBef>
                <a:spcPts val="0"/>
              </a:spcBef>
              <a:spcAft>
                <a:spcPts val="0"/>
              </a:spcAft>
              <a:buClr>
                <a:schemeClr val="dk2"/>
              </a:buClr>
              <a:buSzPts val="1100"/>
              <a:buFont typeface="Arial"/>
              <a:buNone/>
            </a:pPr>
            <a:r>
              <a:rPr lang="en" sz="1800">
                <a:latin typeface="Playfair Display"/>
                <a:ea typeface="Playfair Display"/>
                <a:cs typeface="Playfair Display"/>
                <a:sym typeface="Playfair Display"/>
              </a:rPr>
              <a:t>unit. </a:t>
            </a:r>
            <a:r>
              <a:rPr b="1" lang="en" sz="1800">
                <a:latin typeface="Playfair Display"/>
                <a:ea typeface="Playfair Display"/>
                <a:cs typeface="Playfair Display"/>
                <a:sym typeface="Playfair Display"/>
              </a:rPr>
              <a:t>The choice of the unit depends on the</a:t>
            </a:r>
            <a:endParaRPr b="1" sz="1800">
              <a:latin typeface="Playfair Display"/>
              <a:ea typeface="Playfair Display"/>
              <a:cs typeface="Playfair Display"/>
              <a:sym typeface="Playfair Display"/>
            </a:endParaRPr>
          </a:p>
          <a:p>
            <a:pPr indent="0" lvl="0" marL="0" rtl="0" algn="l">
              <a:lnSpc>
                <a:spcPct val="115000"/>
              </a:lnSpc>
              <a:spcBef>
                <a:spcPts val="0"/>
              </a:spcBef>
              <a:spcAft>
                <a:spcPts val="0"/>
              </a:spcAft>
              <a:buClr>
                <a:schemeClr val="dk2"/>
              </a:buClr>
              <a:buSzPts val="1100"/>
              <a:buFont typeface="Arial"/>
              <a:buNone/>
            </a:pPr>
            <a:r>
              <a:rPr b="1" lang="en" sz="1800">
                <a:latin typeface="Playfair Display"/>
                <a:ea typeface="Playfair Display"/>
                <a:cs typeface="Playfair Display"/>
                <a:sym typeface="Playfair Display"/>
              </a:rPr>
              <a:t>size of the object.</a:t>
            </a:r>
            <a:endParaRPr b="1" sz="1800">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ph type="title"/>
          </p:nvPr>
        </p:nvSpPr>
        <p:spPr>
          <a:xfrm>
            <a:off x="311700" y="445025"/>
            <a:ext cx="8520600" cy="5727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t>Activity 1 What are the Units?</a:t>
            </a:r>
            <a:endParaRPr/>
          </a:p>
        </p:txBody>
      </p:sp>
      <p:sp>
        <p:nvSpPr>
          <p:cNvPr id="92" name="Google Shape;92;p17"/>
          <p:cNvSpPr txBox="1"/>
          <p:nvPr>
            <p:ph idx="1" type="body"/>
          </p:nvPr>
        </p:nvSpPr>
        <p:spPr>
          <a:xfrm>
            <a:off x="4122450" y="1169000"/>
            <a:ext cx="4260300" cy="477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Take a minute to read this list. </a:t>
            </a:r>
            <a:endParaRPr/>
          </a:p>
        </p:txBody>
      </p:sp>
      <p:pic>
        <p:nvPicPr>
          <p:cNvPr id="93" name="Google Shape;93;p17"/>
          <p:cNvPicPr preferRelativeResize="0"/>
          <p:nvPr/>
        </p:nvPicPr>
        <p:blipFill rotWithShape="1">
          <a:blip r:embed="rId3">
            <a:alphaModFix/>
          </a:blip>
          <a:srcRect b="0" l="0" r="1234" t="0"/>
          <a:stretch/>
        </p:blipFill>
        <p:spPr>
          <a:xfrm>
            <a:off x="497375" y="1119300"/>
            <a:ext cx="3567700" cy="3711925"/>
          </a:xfrm>
          <a:prstGeom prst="rect">
            <a:avLst/>
          </a:prstGeom>
          <a:noFill/>
          <a:ln>
            <a:noFill/>
          </a:ln>
        </p:spPr>
      </p:pic>
      <p:sp>
        <p:nvSpPr>
          <p:cNvPr id="94" name="Google Shape;94;p17"/>
          <p:cNvSpPr txBox="1"/>
          <p:nvPr/>
        </p:nvSpPr>
        <p:spPr>
          <a:xfrm>
            <a:off x="4179525" y="2095313"/>
            <a:ext cx="3567600" cy="11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2"/>
              </a:buClr>
              <a:buSzPts val="1100"/>
              <a:buFont typeface="Arial"/>
              <a:buNone/>
            </a:pPr>
            <a:r>
              <a:rPr lang="en" sz="1800">
                <a:solidFill>
                  <a:schemeClr val="dk2"/>
                </a:solidFill>
                <a:latin typeface="Playfair Display"/>
                <a:ea typeface="Playfair Display"/>
                <a:cs typeface="Playfair Display"/>
                <a:sym typeface="Playfair Display"/>
              </a:rPr>
              <a:t>Discuss with a partner the objects you know or have questions about.</a:t>
            </a:r>
            <a:endParaRPr>
              <a:latin typeface="Playfair Display"/>
              <a:ea typeface="Playfair Display"/>
              <a:cs typeface="Playfair Display"/>
              <a:sym typeface="Playfair Display"/>
            </a:endParaRPr>
          </a:p>
        </p:txBody>
      </p:sp>
      <p:pic>
        <p:nvPicPr>
          <p:cNvPr descr="This timer counts down silently until it reaches 0:00, then a police siren sounds to alert you that time is up." id="95" name="Google Shape;95;p17" title="1 Minute Timer">
            <a:hlinkClick r:id="rId4"/>
          </p:cNvPr>
          <p:cNvPicPr preferRelativeResize="0"/>
          <p:nvPr/>
        </p:nvPicPr>
        <p:blipFill>
          <a:blip r:embed="rId5">
            <a:alphaModFix/>
          </a:blip>
          <a:stretch>
            <a:fillRect/>
          </a:stretch>
        </p:blipFill>
        <p:spPr>
          <a:xfrm>
            <a:off x="7839350" y="1240775"/>
            <a:ext cx="826426" cy="619825"/>
          </a:xfrm>
          <a:prstGeom prst="rect">
            <a:avLst/>
          </a:prstGeom>
          <a:noFill/>
          <a:ln>
            <a:noFill/>
          </a:ln>
        </p:spPr>
      </p:pic>
      <p:pic>
        <p:nvPicPr>
          <p:cNvPr descr="This timer counts down silently until it reaches 0:00, then a police siren sounds to alert you that time is up." id="96" name="Google Shape;96;p17" title="3 Minute Timer">
            <a:hlinkClick r:id="rId6"/>
          </p:cNvPr>
          <p:cNvPicPr preferRelativeResize="0"/>
          <p:nvPr/>
        </p:nvPicPr>
        <p:blipFill>
          <a:blip r:embed="rId7">
            <a:alphaModFix/>
          </a:blip>
          <a:stretch>
            <a:fillRect/>
          </a:stretch>
        </p:blipFill>
        <p:spPr>
          <a:xfrm>
            <a:off x="7884099" y="2366500"/>
            <a:ext cx="826426" cy="61979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311700" y="445025"/>
            <a:ext cx="8520600" cy="5727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t>Activity 1 What are the Units?</a:t>
            </a:r>
            <a:endParaRPr/>
          </a:p>
        </p:txBody>
      </p:sp>
      <p:pic>
        <p:nvPicPr>
          <p:cNvPr descr="This timer counts down silently until it reaches 0:00, then a police siren sounds to alert you that time is up." id="102" name="Google Shape;102;p18" title="2 Minute Timer">
            <a:hlinkClick r:id="rId3"/>
          </p:cNvPr>
          <p:cNvPicPr preferRelativeResize="0"/>
          <p:nvPr/>
        </p:nvPicPr>
        <p:blipFill>
          <a:blip r:embed="rId4">
            <a:alphaModFix/>
          </a:blip>
          <a:stretch>
            <a:fillRect/>
          </a:stretch>
        </p:blipFill>
        <p:spPr>
          <a:xfrm>
            <a:off x="8084950" y="1951925"/>
            <a:ext cx="826404" cy="619825"/>
          </a:xfrm>
          <a:prstGeom prst="rect">
            <a:avLst/>
          </a:prstGeom>
          <a:noFill/>
          <a:ln>
            <a:noFill/>
          </a:ln>
        </p:spPr>
      </p:pic>
      <p:sp>
        <p:nvSpPr>
          <p:cNvPr id="103" name="Google Shape;103;p18"/>
          <p:cNvSpPr txBox="1"/>
          <p:nvPr/>
        </p:nvSpPr>
        <p:spPr>
          <a:xfrm>
            <a:off x="235400" y="1128625"/>
            <a:ext cx="8596800" cy="114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2"/>
                </a:solidFill>
                <a:latin typeface="Playfair Display"/>
                <a:ea typeface="Playfair Display"/>
                <a:cs typeface="Playfair Display"/>
                <a:sym typeface="Playfair Display"/>
              </a:rPr>
              <a:t>In this activity we are going to consider using different cubic units of measure to find the volume of different sized objects. There is no right or wrong answer in these questions, but be prepared to explain your choice</a:t>
            </a:r>
            <a:endParaRPr sz="1800">
              <a:solidFill>
                <a:schemeClr val="dk2"/>
              </a:solidFill>
              <a:latin typeface="Playfair Display"/>
              <a:ea typeface="Playfair Display"/>
              <a:cs typeface="Playfair Display"/>
              <a:sym typeface="Playfair Display"/>
            </a:endParaRPr>
          </a:p>
          <a:p>
            <a:pPr indent="0" lvl="0" marL="0" rtl="0" algn="l">
              <a:lnSpc>
                <a:spcPct val="115000"/>
              </a:lnSpc>
              <a:spcBef>
                <a:spcPts val="1600"/>
              </a:spcBef>
              <a:spcAft>
                <a:spcPts val="1600"/>
              </a:spcAft>
              <a:buNone/>
            </a:pPr>
            <a:r>
              <a:t/>
            </a:r>
            <a:endParaRPr sz="1800">
              <a:solidFill>
                <a:schemeClr val="dk2"/>
              </a:solidFill>
              <a:latin typeface="Playfair Display"/>
              <a:ea typeface="Playfair Display"/>
              <a:cs typeface="Playfair Display"/>
              <a:sym typeface="Playfair Display"/>
            </a:endParaRPr>
          </a:p>
        </p:txBody>
      </p:sp>
      <p:pic>
        <p:nvPicPr>
          <p:cNvPr id="104" name="Google Shape;104;p18"/>
          <p:cNvPicPr preferRelativeResize="0"/>
          <p:nvPr/>
        </p:nvPicPr>
        <p:blipFill>
          <a:blip r:embed="rId5">
            <a:alphaModFix/>
          </a:blip>
          <a:stretch>
            <a:fillRect/>
          </a:stretch>
        </p:blipFill>
        <p:spPr>
          <a:xfrm>
            <a:off x="311700" y="2387325"/>
            <a:ext cx="5321999" cy="2644925"/>
          </a:xfrm>
          <a:prstGeom prst="rect">
            <a:avLst/>
          </a:prstGeom>
          <a:noFill/>
          <a:ln>
            <a:noFill/>
          </a:ln>
        </p:spPr>
      </p:pic>
      <p:sp>
        <p:nvSpPr>
          <p:cNvPr id="105" name="Google Shape;105;p18"/>
          <p:cNvSpPr txBox="1"/>
          <p:nvPr/>
        </p:nvSpPr>
        <p:spPr>
          <a:xfrm>
            <a:off x="5681500" y="2860500"/>
            <a:ext cx="2952300" cy="140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chemeClr val="dk2"/>
                </a:solidFill>
                <a:latin typeface="Playfair Display"/>
                <a:ea typeface="Playfair Display"/>
                <a:cs typeface="Playfair Display"/>
                <a:sym typeface="Playfair Display"/>
              </a:rPr>
              <a:t>Discuss with a partner the units you thought to use the find the volume of each object.</a:t>
            </a:r>
            <a:endParaRPr>
              <a:latin typeface="Playfair Display"/>
              <a:ea typeface="Playfair Display"/>
              <a:cs typeface="Playfair Display"/>
              <a:sym typeface="Playfair Display"/>
            </a:endParaRPr>
          </a:p>
        </p:txBody>
      </p:sp>
      <p:pic>
        <p:nvPicPr>
          <p:cNvPr descr="This timer counts down silently until it reaches 0:00, then a police siren sounds to alert you that time is up." id="106" name="Google Shape;106;p18" title="5 Minute Timer">
            <a:hlinkClick r:id="rId6"/>
          </p:cNvPr>
          <p:cNvPicPr preferRelativeResize="0"/>
          <p:nvPr/>
        </p:nvPicPr>
        <p:blipFill>
          <a:blip r:embed="rId7">
            <a:alphaModFix/>
          </a:blip>
          <a:stretch>
            <a:fillRect/>
          </a:stretch>
        </p:blipFill>
        <p:spPr>
          <a:xfrm>
            <a:off x="8138850" y="4265993"/>
            <a:ext cx="826400" cy="619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9"/>
          <p:cNvSpPr txBox="1"/>
          <p:nvPr/>
        </p:nvSpPr>
        <p:spPr>
          <a:xfrm>
            <a:off x="277375" y="468675"/>
            <a:ext cx="8388300" cy="5835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Oswald"/>
                <a:ea typeface="Oswald"/>
                <a:cs typeface="Oswald"/>
                <a:sym typeface="Oswald"/>
              </a:rPr>
              <a:t>Activity 1</a:t>
            </a:r>
            <a:r>
              <a:rPr lang="en" sz="3000">
                <a:solidFill>
                  <a:schemeClr val="lt1"/>
                </a:solidFill>
                <a:latin typeface="Oswald"/>
                <a:ea typeface="Oswald"/>
                <a:cs typeface="Oswald"/>
                <a:sym typeface="Oswald"/>
              </a:rPr>
              <a:t> Synthesis</a:t>
            </a:r>
            <a:endParaRPr sz="3000">
              <a:solidFill>
                <a:schemeClr val="lt1"/>
              </a:solidFill>
              <a:latin typeface="Oswald"/>
              <a:ea typeface="Oswald"/>
              <a:cs typeface="Oswald"/>
              <a:sym typeface="Oswald"/>
            </a:endParaRPr>
          </a:p>
        </p:txBody>
      </p:sp>
      <p:sp>
        <p:nvSpPr>
          <p:cNvPr id="112" name="Google Shape;112;p19"/>
          <p:cNvSpPr txBox="1"/>
          <p:nvPr>
            <p:ph idx="4294967295" type="body"/>
          </p:nvPr>
        </p:nvSpPr>
        <p:spPr>
          <a:xfrm>
            <a:off x="340400" y="1281700"/>
            <a:ext cx="4968000" cy="177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did you decide which units made sense?</a:t>
            </a:r>
            <a:endParaRPr/>
          </a:p>
          <a:p>
            <a:pPr indent="0" lvl="0" marL="0" rtl="0" algn="l">
              <a:spcBef>
                <a:spcPts val="1600"/>
              </a:spcBef>
              <a:spcAft>
                <a:spcPts val="1600"/>
              </a:spcAft>
              <a:buNone/>
            </a:pPr>
            <a:r>
              <a:t/>
            </a:r>
            <a:endParaRPr/>
          </a:p>
        </p:txBody>
      </p:sp>
      <p:sp>
        <p:nvSpPr>
          <p:cNvPr id="113" name="Google Shape;113;p19"/>
          <p:cNvSpPr txBox="1"/>
          <p:nvPr/>
        </p:nvSpPr>
        <p:spPr>
          <a:xfrm>
            <a:off x="286950" y="3290225"/>
            <a:ext cx="4954500" cy="171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latin typeface="Playfair Display"/>
                <a:ea typeface="Playfair Display"/>
                <a:cs typeface="Playfair Display"/>
                <a:sym typeface="Playfair Display"/>
              </a:rPr>
              <a:t>What if I only wrote 24 as the volume for the</a:t>
            </a:r>
            <a:endParaRPr sz="18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lang="en" sz="1800">
                <a:latin typeface="Playfair Display"/>
                <a:ea typeface="Playfair Display"/>
                <a:cs typeface="Playfair Display"/>
                <a:sym typeface="Playfair Display"/>
              </a:rPr>
              <a:t>freezer? What questions would you have?</a:t>
            </a:r>
            <a:endParaRPr sz="18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p:txBody>
      </p:sp>
      <p:pic>
        <p:nvPicPr>
          <p:cNvPr id="114" name="Google Shape;114;p19"/>
          <p:cNvPicPr preferRelativeResize="0"/>
          <p:nvPr/>
        </p:nvPicPr>
        <p:blipFill>
          <a:blip r:embed="rId3">
            <a:alphaModFix/>
          </a:blip>
          <a:stretch>
            <a:fillRect/>
          </a:stretch>
        </p:blipFill>
        <p:spPr>
          <a:xfrm>
            <a:off x="5134875" y="1706400"/>
            <a:ext cx="3530800" cy="20449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type="title"/>
          </p:nvPr>
        </p:nvSpPr>
        <p:spPr>
          <a:xfrm>
            <a:off x="311700" y="445025"/>
            <a:ext cx="8520600" cy="5727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t>Info Gap</a:t>
            </a:r>
            <a:endParaRPr/>
          </a:p>
        </p:txBody>
      </p:sp>
      <p:sp>
        <p:nvSpPr>
          <p:cNvPr id="120" name="Google Shape;120;p20"/>
          <p:cNvSpPr txBox="1"/>
          <p:nvPr>
            <p:ph idx="1" type="body"/>
          </p:nvPr>
        </p:nvSpPr>
        <p:spPr>
          <a:xfrm>
            <a:off x="83100" y="1234075"/>
            <a:ext cx="39159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partner has a Problem Card.</a:t>
            </a:r>
            <a:endParaRPr/>
          </a:p>
          <a:p>
            <a:pPr indent="0" lvl="0" marL="0" rtl="0" algn="l">
              <a:spcBef>
                <a:spcPts val="1600"/>
              </a:spcBef>
              <a:spcAft>
                <a:spcPts val="0"/>
              </a:spcAft>
              <a:buNone/>
            </a:pPr>
            <a:r>
              <a:rPr lang="en"/>
              <a:t>One partner has a Data Card.</a:t>
            </a:r>
            <a:endParaRPr/>
          </a:p>
          <a:p>
            <a:pPr indent="0" lvl="0" marL="0" rtl="0" algn="l">
              <a:spcBef>
                <a:spcPts val="1600"/>
              </a:spcBef>
              <a:spcAft>
                <a:spcPts val="1600"/>
              </a:spcAft>
              <a:buNone/>
            </a:pPr>
            <a:r>
              <a:rPr lang="en"/>
              <a:t>You cannot see your partner’s card.</a:t>
            </a:r>
            <a:endParaRPr/>
          </a:p>
        </p:txBody>
      </p:sp>
      <p:pic>
        <p:nvPicPr>
          <p:cNvPr id="121" name="Google Shape;121;p20"/>
          <p:cNvPicPr preferRelativeResize="0"/>
          <p:nvPr/>
        </p:nvPicPr>
        <p:blipFill rotWithShape="1">
          <a:blip r:embed="rId3">
            <a:alphaModFix/>
          </a:blip>
          <a:srcRect b="0" l="3651" r="0" t="0"/>
          <a:stretch/>
        </p:blipFill>
        <p:spPr>
          <a:xfrm>
            <a:off x="3835175" y="66950"/>
            <a:ext cx="5367901"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1"/>
          <p:cNvSpPr txBox="1"/>
          <p:nvPr>
            <p:ph type="title"/>
          </p:nvPr>
        </p:nvSpPr>
        <p:spPr>
          <a:xfrm>
            <a:off x="311700" y="445025"/>
            <a:ext cx="8520600" cy="5727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t>Info Gap</a:t>
            </a:r>
            <a:endParaRPr/>
          </a:p>
        </p:txBody>
      </p:sp>
      <p:sp>
        <p:nvSpPr>
          <p:cNvPr id="127" name="Google Shape;127;p21"/>
          <p:cNvSpPr txBox="1"/>
          <p:nvPr>
            <p:ph idx="1" type="body"/>
          </p:nvPr>
        </p:nvSpPr>
        <p:spPr>
          <a:xfrm>
            <a:off x="5132400" y="1017725"/>
            <a:ext cx="3887400" cy="15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Card</a:t>
            </a:r>
            <a:endParaRPr/>
          </a:p>
          <a:p>
            <a:pPr indent="0" lvl="0" marL="0" rtl="0" algn="l">
              <a:spcBef>
                <a:spcPts val="1600"/>
              </a:spcBef>
              <a:spcAft>
                <a:spcPts val="0"/>
              </a:spcAft>
              <a:buNone/>
            </a:pPr>
            <a:r>
              <a:rPr lang="en"/>
              <a:t>This is a diagram of a freezer. </a:t>
            </a:r>
            <a:endParaRPr/>
          </a:p>
          <a:p>
            <a:pPr indent="0" lvl="0" marL="0" rtl="0" algn="l">
              <a:spcBef>
                <a:spcPts val="1600"/>
              </a:spcBef>
              <a:spcAft>
                <a:spcPts val="0"/>
              </a:spcAft>
              <a:buNone/>
            </a:pPr>
            <a:r>
              <a:rPr lang="en"/>
              <a:t>What is the volume of the freezer?</a:t>
            </a:r>
            <a:endParaRPr/>
          </a:p>
          <a:p>
            <a:pPr indent="0" lvl="0" marL="0" rtl="0" algn="l">
              <a:spcBef>
                <a:spcPts val="1600"/>
              </a:spcBef>
              <a:spcAft>
                <a:spcPts val="1600"/>
              </a:spcAft>
              <a:buNone/>
            </a:pPr>
            <a:r>
              <a:t/>
            </a:r>
            <a:endParaRPr/>
          </a:p>
        </p:txBody>
      </p:sp>
      <p:pic>
        <p:nvPicPr>
          <p:cNvPr id="128" name="Google Shape;128;p21"/>
          <p:cNvPicPr preferRelativeResize="0"/>
          <p:nvPr/>
        </p:nvPicPr>
        <p:blipFill>
          <a:blip r:embed="rId3">
            <a:alphaModFix/>
          </a:blip>
          <a:stretch>
            <a:fillRect/>
          </a:stretch>
        </p:blipFill>
        <p:spPr>
          <a:xfrm>
            <a:off x="5444350" y="2642925"/>
            <a:ext cx="3263500" cy="2353600"/>
          </a:xfrm>
          <a:prstGeom prst="rect">
            <a:avLst/>
          </a:prstGeom>
          <a:noFill/>
          <a:ln>
            <a:noFill/>
          </a:ln>
        </p:spPr>
      </p:pic>
      <p:sp>
        <p:nvSpPr>
          <p:cNvPr id="129" name="Google Shape;129;p21"/>
          <p:cNvSpPr txBox="1"/>
          <p:nvPr/>
        </p:nvSpPr>
        <p:spPr>
          <a:xfrm>
            <a:off x="264850" y="1141675"/>
            <a:ext cx="3887400" cy="31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Playfair Display"/>
                <a:ea typeface="Playfair Display"/>
                <a:cs typeface="Playfair Display"/>
                <a:sym typeface="Playfair Display"/>
              </a:rPr>
              <a:t>Some of the information you need to solve this problem is missing, and I have it here. </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a:p>
            <a:pPr indent="0" lvl="0" marL="0" rtl="0" algn="l">
              <a:spcBef>
                <a:spcPts val="0"/>
              </a:spcBef>
              <a:spcAft>
                <a:spcPts val="0"/>
              </a:spcAft>
              <a:buClr>
                <a:schemeClr val="dk2"/>
              </a:buClr>
              <a:buSzPts val="1100"/>
              <a:buFont typeface="Arial"/>
              <a:buNone/>
            </a:pPr>
            <a:r>
              <a:rPr lang="en" sz="1800">
                <a:latin typeface="Playfair Display"/>
                <a:ea typeface="Playfair Display"/>
                <a:cs typeface="Playfair Display"/>
                <a:sym typeface="Playfair Display"/>
              </a:rPr>
              <a:t>With your partner, decide what information you need to solve the problem, and create a list of questions you can ask to find out.</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
        <p:nvSpPr>
          <p:cNvPr id="130" name="Google Shape;130;p21"/>
          <p:cNvSpPr/>
          <p:nvPr/>
        </p:nvSpPr>
        <p:spPr>
          <a:xfrm>
            <a:off x="5002425" y="1080825"/>
            <a:ext cx="3978900" cy="39156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his timer counts down silently until it reaches 0:00, then a police siren sounds to alert you that time is up." id="131" name="Google Shape;131;p21" title="5 Minute Timer">
            <a:hlinkClick r:id="rId4"/>
          </p:cNvPr>
          <p:cNvPicPr preferRelativeResize="0"/>
          <p:nvPr/>
        </p:nvPicPr>
        <p:blipFill>
          <a:blip r:embed="rId5">
            <a:alphaModFix/>
          </a:blip>
          <a:stretch>
            <a:fillRect/>
          </a:stretch>
        </p:blipFill>
        <p:spPr>
          <a:xfrm>
            <a:off x="264850" y="4168450"/>
            <a:ext cx="1045574" cy="784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2"/>
          <p:cNvSpPr txBox="1"/>
          <p:nvPr>
            <p:ph type="title"/>
          </p:nvPr>
        </p:nvSpPr>
        <p:spPr>
          <a:xfrm>
            <a:off x="311700" y="445025"/>
            <a:ext cx="8520600" cy="5727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a:t>Info Gap</a:t>
            </a:r>
            <a:endParaRPr/>
          </a:p>
        </p:txBody>
      </p:sp>
      <p:sp>
        <p:nvSpPr>
          <p:cNvPr id="137" name="Google Shape;137;p22"/>
          <p:cNvSpPr txBox="1"/>
          <p:nvPr>
            <p:ph idx="1" type="body"/>
          </p:nvPr>
        </p:nvSpPr>
        <p:spPr>
          <a:xfrm>
            <a:off x="83100" y="1234075"/>
            <a:ext cx="39159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partner has a Problem Card.</a:t>
            </a:r>
            <a:endParaRPr/>
          </a:p>
          <a:p>
            <a:pPr indent="0" lvl="0" marL="0" rtl="0" algn="l">
              <a:spcBef>
                <a:spcPts val="1600"/>
              </a:spcBef>
              <a:spcAft>
                <a:spcPts val="0"/>
              </a:spcAft>
              <a:buNone/>
            </a:pPr>
            <a:r>
              <a:rPr lang="en"/>
              <a:t>One partner has a Data Card.</a:t>
            </a:r>
            <a:endParaRPr/>
          </a:p>
          <a:p>
            <a:pPr indent="0" lvl="0" marL="0" rtl="0" algn="l">
              <a:spcBef>
                <a:spcPts val="1600"/>
              </a:spcBef>
              <a:spcAft>
                <a:spcPts val="1600"/>
              </a:spcAft>
              <a:buNone/>
            </a:pPr>
            <a:r>
              <a:rPr lang="en"/>
              <a:t>You cannot see your partner’s card.</a:t>
            </a:r>
            <a:endParaRPr/>
          </a:p>
        </p:txBody>
      </p:sp>
      <p:pic>
        <p:nvPicPr>
          <p:cNvPr id="138" name="Google Shape;138;p22"/>
          <p:cNvPicPr preferRelativeResize="0"/>
          <p:nvPr/>
        </p:nvPicPr>
        <p:blipFill rotWithShape="1">
          <a:blip r:embed="rId3">
            <a:alphaModFix/>
          </a:blip>
          <a:srcRect b="0" l="3651" r="0" t="0"/>
          <a:stretch/>
        </p:blipFill>
        <p:spPr>
          <a:xfrm>
            <a:off x="3835175" y="66950"/>
            <a:ext cx="5367901" cy="5143500"/>
          </a:xfrm>
          <a:prstGeom prst="rect">
            <a:avLst/>
          </a:prstGeom>
          <a:noFill/>
          <a:ln>
            <a:noFill/>
          </a:ln>
        </p:spPr>
      </p:pic>
      <p:pic>
        <p:nvPicPr>
          <p:cNvPr descr="This timer counts down silently until it reaches 0:00, then a police siren sounds to alert you that time is up." id="139" name="Google Shape;139;p22" title="8 Minute Timer">
            <a:hlinkClick r:id="rId4"/>
          </p:cNvPr>
          <p:cNvPicPr preferRelativeResize="0"/>
          <p:nvPr/>
        </p:nvPicPr>
        <p:blipFill>
          <a:blip r:embed="rId5">
            <a:alphaModFix/>
          </a:blip>
          <a:stretch>
            <a:fillRect/>
          </a:stretch>
        </p:blipFill>
        <p:spPr>
          <a:xfrm>
            <a:off x="139249" y="3934919"/>
            <a:ext cx="1388500" cy="10413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3"/>
          <p:cNvSpPr txBox="1"/>
          <p:nvPr/>
        </p:nvSpPr>
        <p:spPr>
          <a:xfrm>
            <a:off x="277375" y="468675"/>
            <a:ext cx="8388300" cy="5835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Oswald"/>
                <a:ea typeface="Oswald"/>
                <a:cs typeface="Oswald"/>
                <a:sym typeface="Oswald"/>
              </a:rPr>
              <a:t>Activity 2 Synthesis</a:t>
            </a:r>
            <a:endParaRPr sz="3000">
              <a:solidFill>
                <a:schemeClr val="lt1"/>
              </a:solidFill>
              <a:latin typeface="Oswald"/>
              <a:ea typeface="Oswald"/>
              <a:cs typeface="Oswald"/>
              <a:sym typeface="Oswald"/>
            </a:endParaRPr>
          </a:p>
        </p:txBody>
      </p:sp>
      <p:sp>
        <p:nvSpPr>
          <p:cNvPr id="145" name="Google Shape;145;p23"/>
          <p:cNvSpPr txBox="1"/>
          <p:nvPr>
            <p:ph idx="4294967295" type="body"/>
          </p:nvPr>
        </p:nvSpPr>
        <p:spPr>
          <a:xfrm>
            <a:off x="6306050" y="1212425"/>
            <a:ext cx="2455500" cy="135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questions did you ask to help you find the volume?</a:t>
            </a:r>
            <a:endParaRPr/>
          </a:p>
          <a:p>
            <a:pPr indent="0" lvl="0" marL="0" rtl="0" algn="l">
              <a:spcBef>
                <a:spcPts val="1600"/>
              </a:spcBef>
              <a:spcAft>
                <a:spcPts val="1600"/>
              </a:spcAft>
              <a:buNone/>
            </a:pPr>
            <a:r>
              <a:t/>
            </a:r>
            <a:endParaRPr/>
          </a:p>
        </p:txBody>
      </p:sp>
      <p:pic>
        <p:nvPicPr>
          <p:cNvPr id="146" name="Google Shape;146;p23"/>
          <p:cNvPicPr preferRelativeResize="0"/>
          <p:nvPr/>
        </p:nvPicPr>
        <p:blipFill>
          <a:blip r:embed="rId3">
            <a:alphaModFix/>
          </a:blip>
          <a:stretch>
            <a:fillRect/>
          </a:stretch>
        </p:blipFill>
        <p:spPr>
          <a:xfrm rot="-5400000">
            <a:off x="1976951" y="-583351"/>
            <a:ext cx="2547125" cy="5946276"/>
          </a:xfrm>
          <a:prstGeom prst="rect">
            <a:avLst/>
          </a:prstGeom>
          <a:noFill/>
          <a:ln>
            <a:noFill/>
          </a:ln>
        </p:spPr>
      </p:pic>
      <p:pic>
        <p:nvPicPr>
          <p:cNvPr id="147" name="Google Shape;147;p23"/>
          <p:cNvPicPr preferRelativeResize="0"/>
          <p:nvPr/>
        </p:nvPicPr>
        <p:blipFill>
          <a:blip r:embed="rId4">
            <a:alphaModFix/>
          </a:blip>
          <a:stretch>
            <a:fillRect/>
          </a:stretch>
        </p:blipFill>
        <p:spPr>
          <a:xfrm rot="-5400000">
            <a:off x="4861174" y="848849"/>
            <a:ext cx="2427925" cy="6008524"/>
          </a:xfrm>
          <a:prstGeom prst="rect">
            <a:avLst/>
          </a:prstGeom>
          <a:noFill/>
          <a:ln>
            <a:noFill/>
          </a:ln>
        </p:spPr>
      </p:pic>
      <p:sp>
        <p:nvSpPr>
          <p:cNvPr id="148" name="Google Shape;148;p23"/>
          <p:cNvSpPr txBox="1"/>
          <p:nvPr>
            <p:ph idx="4294967295" type="body"/>
          </p:nvPr>
        </p:nvSpPr>
        <p:spPr>
          <a:xfrm>
            <a:off x="423025" y="3727400"/>
            <a:ext cx="2455500" cy="135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units were used for each problem?</a:t>
            </a:r>
            <a:br>
              <a:rPr lang="en"/>
            </a:br>
            <a:r>
              <a:rPr lang="en"/>
              <a:t>Did those units make sense?</a:t>
            </a:r>
            <a:endParaRPr/>
          </a:p>
          <a:p>
            <a:pPr indent="0" lvl="0" marL="0" rtl="0" algn="l">
              <a:spcBef>
                <a:spcPts val="1600"/>
              </a:spcBef>
              <a:spcAft>
                <a:spcPts val="16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nvSpPr>
        <p:spPr>
          <a:xfrm>
            <a:off x="277375" y="468675"/>
            <a:ext cx="8388300" cy="5835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Oswald"/>
                <a:ea typeface="Oswald"/>
                <a:cs typeface="Oswald"/>
                <a:sym typeface="Oswald"/>
              </a:rPr>
              <a:t>Lesson</a:t>
            </a:r>
            <a:r>
              <a:rPr lang="en" sz="3000">
                <a:solidFill>
                  <a:schemeClr val="lt1"/>
                </a:solidFill>
                <a:latin typeface="Oswald"/>
                <a:ea typeface="Oswald"/>
                <a:cs typeface="Oswald"/>
                <a:sym typeface="Oswald"/>
              </a:rPr>
              <a:t> Synthesis</a:t>
            </a:r>
            <a:endParaRPr sz="3000">
              <a:solidFill>
                <a:schemeClr val="lt1"/>
              </a:solidFill>
              <a:latin typeface="Oswald"/>
              <a:ea typeface="Oswald"/>
              <a:cs typeface="Oswald"/>
              <a:sym typeface="Oswald"/>
            </a:endParaRPr>
          </a:p>
        </p:txBody>
      </p:sp>
      <p:sp>
        <p:nvSpPr>
          <p:cNvPr id="154" name="Google Shape;154;p24"/>
          <p:cNvSpPr txBox="1"/>
          <p:nvPr>
            <p:ph idx="4294967295" type="body"/>
          </p:nvPr>
        </p:nvSpPr>
        <p:spPr>
          <a:xfrm>
            <a:off x="277375" y="1403725"/>
            <a:ext cx="7824000" cy="135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worked with these different sized cubic units. Turn and talk with your partner and try to think of an object for which you would use each unit of measure to find the volume.</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55" name="Google Shape;155;p24"/>
          <p:cNvSpPr txBox="1"/>
          <p:nvPr>
            <p:ph idx="4294967295" type="body"/>
          </p:nvPr>
        </p:nvSpPr>
        <p:spPr>
          <a:xfrm>
            <a:off x="375200" y="3478725"/>
            <a:ext cx="7824000" cy="135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pick one of the things you discussed and explain to your partner how you would find the volume of that object.</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descr="This timer counts down silently until it reaches 0:00, then a police siren sounds to alert you that time is up." id="156" name="Google Shape;156;p24" title="4 Minute Timer">
            <a:hlinkClick r:id="rId3"/>
          </p:cNvPr>
          <p:cNvPicPr preferRelativeResize="0"/>
          <p:nvPr/>
        </p:nvPicPr>
        <p:blipFill>
          <a:blip r:embed="rId4">
            <a:alphaModFix/>
          </a:blip>
          <a:stretch>
            <a:fillRect/>
          </a:stretch>
        </p:blipFill>
        <p:spPr>
          <a:xfrm>
            <a:off x="7193400" y="2390750"/>
            <a:ext cx="1388500" cy="104136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5"/>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use different size cubic units to measure volume.</a:t>
            </a:r>
            <a:endParaRPr/>
          </a:p>
        </p:txBody>
      </p:sp>
      <p:sp>
        <p:nvSpPr>
          <p:cNvPr id="162" name="Google Shape;162;p25"/>
          <p:cNvSpPr/>
          <p:nvPr/>
        </p:nvSpPr>
        <p:spPr>
          <a:xfrm>
            <a:off x="6398900" y="3290300"/>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5"/>
          <p:cNvSpPr/>
          <p:nvPr/>
        </p:nvSpPr>
        <p:spPr>
          <a:xfrm>
            <a:off x="7326050" y="3290300"/>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5"/>
          <p:cNvSpPr/>
          <p:nvPr/>
        </p:nvSpPr>
        <p:spPr>
          <a:xfrm>
            <a:off x="6398900" y="2504700"/>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5"/>
          <p:cNvSpPr/>
          <p:nvPr/>
        </p:nvSpPr>
        <p:spPr>
          <a:xfrm>
            <a:off x="7326050" y="2504700"/>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5"/>
          <p:cNvSpPr/>
          <p:nvPr/>
        </p:nvSpPr>
        <p:spPr>
          <a:xfrm>
            <a:off x="6398900" y="1699975"/>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5"/>
          <p:cNvSpPr/>
          <p:nvPr/>
        </p:nvSpPr>
        <p:spPr>
          <a:xfrm>
            <a:off x="7326050" y="1699975"/>
            <a:ext cx="1167000" cy="1071300"/>
          </a:xfrm>
          <a:prstGeom prst="cube">
            <a:avLst>
              <a:gd fmla="val 25000" name="adj"/>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6"/>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highlight>
                  <a:schemeClr val="accent5"/>
                </a:highlight>
              </a:rPr>
              <a:t>Cool-Down</a:t>
            </a:r>
            <a:endParaRPr>
              <a:highlight>
                <a:schemeClr val="accent5"/>
              </a:highlight>
            </a:endParaRPr>
          </a:p>
          <a:p>
            <a:pPr indent="0" lvl="0" marL="0" rtl="0" algn="ctr">
              <a:spcBef>
                <a:spcPts val="0"/>
              </a:spcBef>
              <a:spcAft>
                <a:spcPts val="0"/>
              </a:spcAft>
              <a:buNone/>
            </a:pPr>
            <a:r>
              <a:t/>
            </a:r>
            <a:endParaRPr>
              <a:highlight>
                <a:schemeClr val="accent5"/>
              </a:highlight>
            </a:endParaRPr>
          </a:p>
          <a:p>
            <a:pPr indent="0" lvl="0" marL="0" rtl="0" algn="ctr">
              <a:spcBef>
                <a:spcPts val="0"/>
              </a:spcBef>
              <a:spcAft>
                <a:spcPts val="0"/>
              </a:spcAft>
              <a:buNone/>
            </a:pPr>
            <a:r>
              <a:rPr lang="en" sz="3400">
                <a:highlight>
                  <a:schemeClr val="accent5"/>
                </a:highlight>
              </a:rPr>
              <a:t>Find the Volume</a:t>
            </a:r>
            <a:endParaRPr sz="3400">
              <a:highlight>
                <a:schemeClr val="accent5"/>
              </a:highlight>
            </a:endParaRPr>
          </a:p>
        </p:txBody>
      </p:sp>
      <p:sp>
        <p:nvSpPr>
          <p:cNvPr id="173" name="Google Shape;173;p26"/>
          <p:cNvSpPr txBox="1"/>
          <p:nvPr>
            <p:ph idx="1" type="subTitle"/>
          </p:nvPr>
        </p:nvSpPr>
        <p:spPr>
          <a:xfrm>
            <a:off x="265500" y="3165975"/>
            <a:ext cx="4045200" cy="11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Complete the cool-down by yourself.</a:t>
            </a:r>
            <a:endParaRPr/>
          </a:p>
        </p:txBody>
      </p:sp>
      <p:pic>
        <p:nvPicPr>
          <p:cNvPr descr="This timer counts down silently until it reaches 0:00, then a police siren sounds to alert you that time is up." id="174" name="Google Shape;174;p26" title="5 Minute Timer">
            <a:hlinkClick r:id="rId3"/>
          </p:cNvPr>
          <p:cNvPicPr preferRelativeResize="0"/>
          <p:nvPr/>
        </p:nvPicPr>
        <p:blipFill>
          <a:blip r:embed="rId4">
            <a:alphaModFix/>
          </a:blip>
          <a:stretch>
            <a:fillRect/>
          </a:stretch>
        </p:blipFill>
        <p:spPr>
          <a:xfrm>
            <a:off x="5716500" y="1404118"/>
            <a:ext cx="2221576" cy="1666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