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PT Sans Narrow"/>
      <p:regular r:id="rId19"/>
      <p:bold r:id="rId20"/>
    </p:embeddedFont>
    <p:embeddedFont>
      <p:font typeface="Gloria Hallelujah"/>
      <p:regular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Narrow-bold.fntdata"/><Relationship Id="rId22" Type="http://schemas.openxmlformats.org/officeDocument/2006/relationships/font" Target="fonts/OpenSans-regular.fntdata"/><Relationship Id="rId21" Type="http://schemas.openxmlformats.org/officeDocument/2006/relationships/font" Target="fonts/GloriaHallelujah-regular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TSansNarrow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ac05dae52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ac05dae52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ac05dae52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ac05dae52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ac05dae52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ac05dae52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ac05dae52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ac05dae52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for expression work.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ac05dae52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ac05dae52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ac05dae52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ac05dae52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8ac05dae52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8ac05dae52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ac05dae52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ac05dae52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ac05dae52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8ac05dae52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ac05dae52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ac05dae52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8ac05dae52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8ac05dae52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8ac05dae52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8ac05dae52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hyperlink" Target="http://www.youtube.com/watch?v=zVHWhLme2NQ" TargetMode="External"/><Relationship Id="rId5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4xG2aJa6UyY" TargetMode="External"/><Relationship Id="rId4" Type="http://schemas.openxmlformats.org/officeDocument/2006/relationships/image" Target="../media/image7.jpg"/><Relationship Id="rId5" Type="http://schemas.openxmlformats.org/officeDocument/2006/relationships/hyperlink" Target="http://www.youtube.com/watch?v=H0UqXvYKI3w" TargetMode="External"/><Relationship Id="rId6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Volume as Expressions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974673"/>
            <a:ext cx="4870500" cy="6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Materials needed: pencil, book</a:t>
            </a:r>
            <a:endParaRPr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Let’s write expressions for the volume of rectangular prisms.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6647575" y="21999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6495175" y="23523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6952375" y="23523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7409575" y="23523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6342775" y="25047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6799975" y="25047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7257175" y="25047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6495175" y="18951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6952375" y="18951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>
            <a:off x="7409575" y="18951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6342775" y="20475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6799975" y="20475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7257175" y="20475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lt1"/>
                </a:solidFill>
              </a:rPr>
              <a:t>Warm-Up		True or False: Parentheses or No Parentheses</a:t>
            </a:r>
            <a:endParaRPr sz="3200">
              <a:solidFill>
                <a:schemeClr val="lt1"/>
              </a:solidFill>
            </a:endParaRPr>
          </a:p>
        </p:txBody>
      </p:sp>
      <p:sp>
        <p:nvSpPr>
          <p:cNvPr id="91" name="Google Shape;91;p15"/>
          <p:cNvSpPr txBox="1"/>
          <p:nvPr>
            <p:ph idx="1" type="body"/>
          </p:nvPr>
        </p:nvSpPr>
        <p:spPr>
          <a:xfrm>
            <a:off x="311700" y="1266325"/>
            <a:ext cx="8520600" cy="8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Determine if the following equations are true or false. Give me a signal when you know whether the equation is true and can explain how you know.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92" name="Google Shape;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3621" y="2025181"/>
            <a:ext cx="938882" cy="1360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1097" y="2028335"/>
            <a:ext cx="1121969" cy="1366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55081" y="3574453"/>
            <a:ext cx="994001" cy="136028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/>
          <p:nvPr>
            <p:ph idx="1" type="body"/>
          </p:nvPr>
        </p:nvSpPr>
        <p:spPr>
          <a:xfrm>
            <a:off x="397775" y="2342250"/>
            <a:ext cx="2538600" cy="4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2"/>
                </a:solidFill>
              </a:rPr>
              <a:t>(4 x 2) x 5 = 4 x (2 x 5)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7800613" y="3003375"/>
            <a:ext cx="864900" cy="45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loria Hallelujah"/>
                <a:ea typeface="Gloria Hallelujah"/>
                <a:cs typeface="Gloria Hallelujah"/>
                <a:sym typeface="Gloria Hallelujah"/>
              </a:rPr>
              <a:t>TRUE.</a:t>
            </a:r>
            <a:endParaRPr b="1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97" name="Google Shape;97;p15"/>
          <p:cNvPicPr preferRelativeResize="0"/>
          <p:nvPr/>
        </p:nvPicPr>
        <p:blipFill rotWithShape="1">
          <a:blip r:embed="rId3">
            <a:alphaModFix/>
          </a:blip>
          <a:srcRect b="-459" l="0" r="0" t="29718"/>
          <a:stretch/>
        </p:blipFill>
        <p:spPr>
          <a:xfrm>
            <a:off x="7879050" y="3462375"/>
            <a:ext cx="938875" cy="9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5"/>
          <p:cNvSpPr txBox="1"/>
          <p:nvPr/>
        </p:nvSpPr>
        <p:spPr>
          <a:xfrm>
            <a:off x="8019963" y="4501525"/>
            <a:ext cx="864900" cy="45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loria Hallelujah"/>
                <a:ea typeface="Gloria Hallelujah"/>
                <a:cs typeface="Gloria Hallelujah"/>
                <a:sym typeface="Gloria Hallelujah"/>
              </a:rPr>
              <a:t>FALSE.</a:t>
            </a:r>
            <a:endParaRPr b="1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397775" y="3028050"/>
            <a:ext cx="2538600" cy="4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2"/>
                </a:solidFill>
              </a:rPr>
              <a:t>(2 x 5) x 4 = 2 x 20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397775" y="3713850"/>
            <a:ext cx="2538600" cy="4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2"/>
                </a:solidFill>
              </a:rPr>
              <a:t>5 x 4 x 2 = 10 x 40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	Card Sort: Match the Equation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311700" y="1448050"/>
            <a:ext cx="5130600" cy="9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What do you notice about the prisms on these cards?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4187" y="1152425"/>
            <a:ext cx="3061464" cy="3812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311700" y="2819650"/>
            <a:ext cx="5130600" cy="9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When the measurements are in units, the cubes we use to fill the prism are called </a:t>
            </a:r>
            <a:r>
              <a:rPr b="1" lang="en">
                <a:solidFill>
                  <a:schemeClr val="accent2"/>
                </a:solidFill>
              </a:rPr>
              <a:t>cubic units</a:t>
            </a:r>
            <a:r>
              <a:rPr lang="en">
                <a:solidFill>
                  <a:schemeClr val="accent2"/>
                </a:solidFill>
              </a:rPr>
              <a:t>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	Card Sort: Match the Equation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254325" y="1285475"/>
            <a:ext cx="8520600" cy="11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In this activity, you will sort some cards into categories of your choosing. When you sort the cards, you should work with your partner to come up with categories.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537253" y="2879125"/>
            <a:ext cx="3295051" cy="19595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6" name="Google Shape;116;p17" title="4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8175" y="2083324"/>
            <a:ext cx="1061075" cy="7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254325" y="2885675"/>
            <a:ext cx="5618400" cy="14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Now work with your partner to match each prism with the expressions that represent the volume.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3" name="Google Shape;123;p18"/>
          <p:cNvSpPr txBox="1"/>
          <p:nvPr>
            <p:ph idx="1" type="body"/>
          </p:nvPr>
        </p:nvSpPr>
        <p:spPr>
          <a:xfrm>
            <a:off x="311700" y="1266325"/>
            <a:ext cx="5522700" cy="20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How do these expressions represent the volume?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6 x (5 x 3)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(6 x 5) x 3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2"/>
                </a:solidFill>
              </a:rPr>
              <a:t>15 x 6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24" name="Google Shape;12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3175" y="1361750"/>
            <a:ext cx="2775900" cy="292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311700" y="3476125"/>
            <a:ext cx="5522700" cy="135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(5 x 3) x 6 = 16 x 5      Where do we see this equation in the diagram?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 	A Tale of 2 Tables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1" name="Google Shape;131;p19"/>
          <p:cNvSpPr txBox="1"/>
          <p:nvPr>
            <p:ph idx="1" type="body"/>
          </p:nvPr>
        </p:nvSpPr>
        <p:spPr>
          <a:xfrm>
            <a:off x="311700" y="1476750"/>
            <a:ext cx="8520600" cy="65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Partner A complete Table 1.			Partner B complete Table 2.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32" name="Google Shape;132;p19" title="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8095" y="1235550"/>
            <a:ext cx="804200" cy="60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311700" y="2467350"/>
            <a:ext cx="5102100" cy="17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Compare your tables and discuss: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a.	What do the tables have in common?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b.	What is different about the tables?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34" name="Google Shape;134;p19" title="8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8100" y="2662825"/>
            <a:ext cx="804200" cy="60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311700" y="1266325"/>
            <a:ext cx="7990500" cy="20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2"/>
                </a:solidFill>
              </a:rPr>
              <a:t>6 x 3 x 4		Why does this expression represent the volume of prism a?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41" name="Google Shape;141;p20"/>
          <p:cNvSpPr txBox="1"/>
          <p:nvPr>
            <p:ph idx="1" type="body"/>
          </p:nvPr>
        </p:nvSpPr>
        <p:spPr>
          <a:xfrm>
            <a:off x="311700" y="1896075"/>
            <a:ext cx="4767300" cy="1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(6 x 3) x 4	How does this expression show the volume of prism a?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42" name="Google Shape;142;p20"/>
          <p:cNvPicPr preferRelativeResize="0"/>
          <p:nvPr/>
        </p:nvPicPr>
        <p:blipFill rotWithShape="1">
          <a:blip r:embed="rId3">
            <a:alphaModFix/>
          </a:blip>
          <a:srcRect b="0" l="0" r="36991" t="0"/>
          <a:stretch/>
        </p:blipFill>
        <p:spPr>
          <a:xfrm>
            <a:off x="5608750" y="1896075"/>
            <a:ext cx="2932650" cy="232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311700" y="2962875"/>
            <a:ext cx="4767300" cy="1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Which expression could you use to find the volume using the 3 unit by 4 unit base?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311700" y="4315450"/>
            <a:ext cx="7757100" cy="5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(6 x 3) x 4 = (3 x 4) x 6		How do you know the equation is true?</a:t>
            </a:r>
            <a:endParaRPr sz="18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3 	Two Truths and a Lie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0" name="Google Shape;150;p21"/>
          <p:cNvSpPr txBox="1"/>
          <p:nvPr>
            <p:ph idx="1" type="body"/>
          </p:nvPr>
        </p:nvSpPr>
        <p:spPr>
          <a:xfrm>
            <a:off x="311700" y="1266325"/>
            <a:ext cx="8520600" cy="17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You and your partner are going to play 2 truths and a lie with rectangular prisms.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2"/>
                </a:solidFill>
              </a:rPr>
              <a:t>You will each write expressions, some true and one false, to represent the volume of two prisms and then trade to answer some questions.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51" name="Google Shape;151;p21"/>
          <p:cNvSpPr txBox="1"/>
          <p:nvPr>
            <p:ph idx="1" type="body"/>
          </p:nvPr>
        </p:nvSpPr>
        <p:spPr>
          <a:xfrm>
            <a:off x="311700" y="3223350"/>
            <a:ext cx="85206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2"/>
                </a:solidFill>
              </a:rPr>
              <a:t>One partner use Prisms A and C and the other partner uses Prisms B and D.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descr="This timer counts down silently until it reaches 0:00, then a police siren sounds to alert you that time is up." id="152" name="Google Shape;152;p21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8850" y="4007674"/>
            <a:ext cx="1096000" cy="82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3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8" name="Google Shape;158;p22"/>
          <p:cNvSpPr txBox="1"/>
          <p:nvPr>
            <p:ph idx="1" type="body"/>
          </p:nvPr>
        </p:nvSpPr>
        <p:spPr>
          <a:xfrm>
            <a:off x="311700" y="1266325"/>
            <a:ext cx="31413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Which expression </a:t>
            </a:r>
            <a:r>
              <a:rPr lang="en">
                <a:solidFill>
                  <a:schemeClr val="accent2"/>
                </a:solidFill>
              </a:rPr>
              <a:t>represented</a:t>
            </a:r>
            <a:r>
              <a:rPr lang="en">
                <a:solidFill>
                  <a:schemeClr val="accent2"/>
                </a:solidFill>
              </a:rPr>
              <a:t> the volume of the prism in cubic units? Which did not?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How did you decide the expressions that did not represent the volume of a rectangular prism?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59" name="Google Shape;15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7775" y="1266325"/>
            <a:ext cx="5408425" cy="36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</a:t>
            </a:r>
            <a:r>
              <a:rPr lang="en">
                <a:solidFill>
                  <a:schemeClr val="lt1"/>
                </a:solidFill>
              </a:rPr>
              <a:t>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5" name="Google Shape;165;p23"/>
          <p:cNvSpPr txBox="1"/>
          <p:nvPr>
            <p:ph idx="1" type="body"/>
          </p:nvPr>
        </p:nvSpPr>
        <p:spPr>
          <a:xfrm>
            <a:off x="311700" y="1654725"/>
            <a:ext cx="4260300" cy="291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Which expressions could we write to represent the volume of this prism in cubic units?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For each expression, explain where they see the expression in the prism.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66" name="Google Shape;166;p23"/>
          <p:cNvPicPr preferRelativeResize="0"/>
          <p:nvPr/>
        </p:nvPicPr>
        <p:blipFill rotWithShape="1">
          <a:blip r:embed="rId3">
            <a:alphaModFix/>
          </a:blip>
          <a:srcRect b="0" l="0" r="51359" t="63313"/>
          <a:stretch/>
        </p:blipFill>
        <p:spPr>
          <a:xfrm>
            <a:off x="4811125" y="1779075"/>
            <a:ext cx="4021175" cy="204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Let’s write expressions for the volume of rectangular prisms.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72" name="Google Shape;172;p24"/>
          <p:cNvSpPr/>
          <p:nvPr/>
        </p:nvSpPr>
        <p:spPr>
          <a:xfrm>
            <a:off x="6647575" y="21999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4"/>
          <p:cNvSpPr/>
          <p:nvPr/>
        </p:nvSpPr>
        <p:spPr>
          <a:xfrm>
            <a:off x="6495175" y="23523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4"/>
          <p:cNvSpPr/>
          <p:nvPr/>
        </p:nvSpPr>
        <p:spPr>
          <a:xfrm>
            <a:off x="6952375" y="23523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4"/>
          <p:cNvSpPr/>
          <p:nvPr/>
        </p:nvSpPr>
        <p:spPr>
          <a:xfrm>
            <a:off x="7409575" y="23523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6342775" y="25047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6799975" y="25047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4"/>
          <p:cNvSpPr/>
          <p:nvPr/>
        </p:nvSpPr>
        <p:spPr>
          <a:xfrm>
            <a:off x="7257175" y="25047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4"/>
          <p:cNvSpPr/>
          <p:nvPr/>
        </p:nvSpPr>
        <p:spPr>
          <a:xfrm>
            <a:off x="6495175" y="18951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4"/>
          <p:cNvSpPr/>
          <p:nvPr/>
        </p:nvSpPr>
        <p:spPr>
          <a:xfrm>
            <a:off x="6952375" y="18951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4"/>
          <p:cNvSpPr/>
          <p:nvPr/>
        </p:nvSpPr>
        <p:spPr>
          <a:xfrm>
            <a:off x="7409575" y="18951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4"/>
          <p:cNvSpPr/>
          <p:nvPr/>
        </p:nvSpPr>
        <p:spPr>
          <a:xfrm>
            <a:off x="6342775" y="20475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4"/>
          <p:cNvSpPr/>
          <p:nvPr/>
        </p:nvSpPr>
        <p:spPr>
          <a:xfrm>
            <a:off x="6799975" y="20475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4"/>
          <p:cNvSpPr/>
          <p:nvPr/>
        </p:nvSpPr>
        <p:spPr>
          <a:xfrm>
            <a:off x="7257175" y="2047525"/>
            <a:ext cx="631200" cy="612300"/>
          </a:xfrm>
          <a:prstGeom prst="cube">
            <a:avLst>
              <a:gd fmla="val 25000" name="adj"/>
            </a:avLst>
          </a:prstGeom>
          <a:solidFill>
            <a:schemeClr val="accen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Cool-Down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Choose the Expression</a:t>
            </a:r>
            <a:endParaRPr sz="3500"/>
          </a:p>
        </p:txBody>
      </p:sp>
      <p:sp>
        <p:nvSpPr>
          <p:cNvPr id="190" name="Google Shape;190;p25"/>
          <p:cNvSpPr txBox="1"/>
          <p:nvPr>
            <p:ph idx="1" type="subTitle"/>
          </p:nvPr>
        </p:nvSpPr>
        <p:spPr>
          <a:xfrm>
            <a:off x="265500" y="3156400"/>
            <a:ext cx="4045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Complete the cool-down by yourself.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191" name="Google Shape;191;p25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6272" y="1691074"/>
            <a:ext cx="2234377" cy="167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