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Economica"/>
      <p:regular r:id="rId17"/>
      <p:bold r:id="rId18"/>
      <p:italic r:id="rId19"/>
      <p:boldItalic r:id="rId20"/>
    </p:embeddedFont>
    <p:embeddedFont>
      <p:font typeface="Open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conomica-boldItalic.fntdata"/><Relationship Id="rId11" Type="http://schemas.openxmlformats.org/officeDocument/2006/relationships/slide" Target="slides/slide6.xml"/><Relationship Id="rId22" Type="http://schemas.openxmlformats.org/officeDocument/2006/relationships/font" Target="fonts/OpenSans-bold.fntdata"/><Relationship Id="rId10" Type="http://schemas.openxmlformats.org/officeDocument/2006/relationships/slide" Target="slides/slide5.xml"/><Relationship Id="rId21" Type="http://schemas.openxmlformats.org/officeDocument/2006/relationships/font" Target="fonts/OpenSans-regular.fntdata"/><Relationship Id="rId13" Type="http://schemas.openxmlformats.org/officeDocument/2006/relationships/slide" Target="slides/slide8.xml"/><Relationship Id="rId24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23" Type="http://schemas.openxmlformats.org/officeDocument/2006/relationships/font" Target="fonts/OpenSa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Economica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Economica-italic.fntdata"/><Relationship Id="rId6" Type="http://schemas.openxmlformats.org/officeDocument/2006/relationships/slide" Target="slides/slide1.xml"/><Relationship Id="rId18" Type="http://schemas.openxmlformats.org/officeDocument/2006/relationships/font" Target="fonts/Economica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8201fbc2eb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8201fbc2eb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8201fbc2eb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8201fbc2eb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8201fbc2eb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8201fbc2eb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201fbc2eb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201fbc2e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timer for partner work.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201fbc2eb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8201fbc2eb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201fbc2eb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201fbc2eb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201fbc2eb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8201fbc2eb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8201fbc2eb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8201fbc2eb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201fbc2eb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8201fbc2eb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8201fbc2eb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8201fbc2eb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5" Type="http://schemas.openxmlformats.org/officeDocument/2006/relationships/hyperlink" Target="http://www.youtube.com/watch?v=CH50zuS8DD0" TargetMode="External"/><Relationship Id="rId6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zVHWhLme2NQ" TargetMode="External"/><Relationship Id="rId4" Type="http://schemas.openxmlformats.org/officeDocument/2006/relationships/image" Target="../media/image8.jp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15.png"/><Relationship Id="rId6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4.png"/><Relationship Id="rId5" Type="http://schemas.openxmlformats.org/officeDocument/2006/relationships/hyperlink" Target="http://www.youtube.com/watch?v=4xG2aJa6UyY" TargetMode="External"/><Relationship Id="rId6" Type="http://schemas.openxmlformats.org/officeDocument/2006/relationships/image" Target="../media/image2.jpg"/><Relationship Id="rId7" Type="http://schemas.openxmlformats.org/officeDocument/2006/relationships/hyperlink" Target="http://www.youtube.com/watch?v=4ASKMcdCc3g" TargetMode="External"/><Relationship Id="rId8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2966775" y="1188425"/>
            <a:ext cx="3054600" cy="213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0">
                <a:solidFill>
                  <a:schemeClr val="accent1"/>
                </a:solidFill>
              </a:rPr>
              <a:t>All About</a:t>
            </a:r>
            <a:endParaRPr b="1" sz="65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0">
                <a:solidFill>
                  <a:schemeClr val="accent1"/>
                </a:solidFill>
              </a:rPr>
              <a:t>That Base</a:t>
            </a:r>
            <a:endParaRPr b="1" sz="6500">
              <a:solidFill>
                <a:schemeClr val="accent1"/>
              </a:solidFill>
            </a:endParaRPr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044700" y="3593900"/>
            <a:ext cx="32679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</a:rPr>
              <a:t>Materials needed; pencil, book, snap cubes</a:t>
            </a:r>
            <a:endParaRPr sz="18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487075" y="401425"/>
            <a:ext cx="62034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Let’s describe the dimensions of a prism and find the volume.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6992450" y="506575"/>
            <a:ext cx="1560600" cy="4296000"/>
          </a:xfrm>
          <a:prstGeom prst="cube">
            <a:avLst>
              <a:gd fmla="val 54765" name="adj"/>
            </a:avLst>
          </a:prstGeom>
          <a:solidFill>
            <a:schemeClr val="accent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Warm-Up    Notice and Wonder: Prism Print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225225"/>
            <a:ext cx="8520600" cy="11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1"/>
                </a:solidFill>
              </a:rPr>
              <a:t>What do you notice?       What do you wonder?</a:t>
            </a:r>
            <a:endParaRPr sz="24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1"/>
                </a:solidFill>
              </a:rPr>
              <a:t>Be prepared to discuss with your partner.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 rotWithShape="1">
          <a:blip r:embed="rId3">
            <a:alphaModFix/>
          </a:blip>
          <a:srcRect b="0" l="0" r="0" t="9641"/>
          <a:stretch/>
        </p:blipFill>
        <p:spPr>
          <a:xfrm>
            <a:off x="1038875" y="2146600"/>
            <a:ext cx="4912850" cy="140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6475" y="3549375"/>
            <a:ext cx="4929279" cy="1470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78" name="Google Shape;78;p15" title="1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9300" y="4047650"/>
            <a:ext cx="1017625" cy="76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solidFill>
            <a:schemeClr val="accent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Warm-Up Synthesis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11700" y="1447925"/>
            <a:ext cx="3974700" cy="31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These rectangles show different faces of the prism. 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Any face of a prism can be a base.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1"/>
                </a:solidFill>
              </a:rPr>
              <a:t>Where do we see each base in the prism?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85" name="Google Shape;85;p16"/>
          <p:cNvPicPr preferRelativeResize="0"/>
          <p:nvPr/>
        </p:nvPicPr>
        <p:blipFill rotWithShape="1">
          <a:blip r:embed="rId3">
            <a:alphaModFix/>
          </a:blip>
          <a:srcRect b="0" l="0" r="0" t="9641"/>
          <a:stretch/>
        </p:blipFill>
        <p:spPr>
          <a:xfrm>
            <a:off x="4120650" y="1447925"/>
            <a:ext cx="4768389" cy="1528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3616" y="2976446"/>
            <a:ext cx="4784334" cy="1602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Activity 1   Match the Base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311700" y="1470975"/>
            <a:ext cx="8520600" cy="310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1"/>
                </a:solidFill>
              </a:rPr>
              <a:t>Complete activity 1 in your book. 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1"/>
                </a:solidFill>
              </a:rPr>
              <a:t>Be prepared to explain your reasoning to a partner.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descr="This timer counts down silently until it reaches 0:00, then a police siren sounds to alert you that time is up." id="93" name="Google Shape;93;p17" title="4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2500" y="3922425"/>
            <a:ext cx="1388500" cy="1041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3098" y="2455648"/>
            <a:ext cx="4498599" cy="14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49097" y="4010098"/>
            <a:ext cx="4319778" cy="104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/>
          <p:nvPr>
            <p:ph type="title"/>
          </p:nvPr>
        </p:nvSpPr>
        <p:spPr>
          <a:xfrm>
            <a:off x="311700" y="315925"/>
            <a:ext cx="7072500" cy="831300"/>
          </a:xfrm>
          <a:prstGeom prst="rect">
            <a:avLst/>
          </a:prstGeom>
          <a:solidFill>
            <a:schemeClr val="accent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Activity Synthesis      Let’s Share!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01" name="Google Shape;101;p18"/>
          <p:cNvSpPr txBox="1"/>
          <p:nvPr>
            <p:ph idx="1" type="body"/>
          </p:nvPr>
        </p:nvSpPr>
        <p:spPr>
          <a:xfrm>
            <a:off x="311700" y="1371325"/>
            <a:ext cx="8520600" cy="5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1"/>
                </a:solidFill>
              </a:rPr>
              <a:t>Where do we see this rectangle as a base in each prism?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50700" y="2133325"/>
            <a:ext cx="5075400" cy="7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1"/>
                </a:solidFill>
              </a:rPr>
              <a:t>If prism 2 was resting on the 4 by 3 base, how many layers tall would the prism be?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3" name="Google Shape;103;p18"/>
          <p:cNvSpPr txBox="1"/>
          <p:nvPr>
            <p:ph idx="1" type="body"/>
          </p:nvPr>
        </p:nvSpPr>
        <p:spPr>
          <a:xfrm>
            <a:off x="311700" y="3046625"/>
            <a:ext cx="5328600" cy="76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1"/>
                </a:solidFill>
              </a:rPr>
              <a:t>We can use the word </a:t>
            </a:r>
            <a:r>
              <a:rPr b="1" lang="en">
                <a:solidFill>
                  <a:schemeClr val="accent1"/>
                </a:solidFill>
              </a:rPr>
              <a:t>height</a:t>
            </a:r>
            <a:r>
              <a:rPr lang="en">
                <a:solidFill>
                  <a:schemeClr val="accent1"/>
                </a:solidFill>
              </a:rPr>
              <a:t> to describe how tall a prism is.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311700" y="3984275"/>
            <a:ext cx="4822200" cy="7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1"/>
                </a:solidFill>
              </a:rPr>
              <a:t>If prism 3 was resting on the 4 by 3 base, what would the height of the prism be?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6450" y="3312050"/>
            <a:ext cx="1344444" cy="15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46452" y="1704752"/>
            <a:ext cx="1261925" cy="149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8351" y="305204"/>
            <a:ext cx="1104900" cy="1330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88588" y="2441525"/>
            <a:ext cx="89535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Activity 2   Growing Prism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14" name="Google Shape;114;p19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1"/>
                </a:solidFill>
              </a:rPr>
              <a:t>Complete activity 2 in your book. 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You have a few minutes of independent think time                                        before working with a partner.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1"/>
                </a:solidFill>
              </a:rPr>
              <a:t>Here is a base of a rectangular prism. Complete the table for the volumes of rectangular prisms with this base and different heights.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825" y="3660213"/>
            <a:ext cx="2942325" cy="110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2538" y="3602288"/>
            <a:ext cx="5476875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17" name="Google Shape;117;p19" title="2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9025" y="1527200"/>
            <a:ext cx="1108409" cy="831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18" name="Google Shape;118;p19" title="10 Minute Timer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52200" y="1527200"/>
            <a:ext cx="1055742" cy="79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solidFill>
            <a:schemeClr val="accent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Activity 2 Synthesis			Let’s Share!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24" name="Google Shape;124;p20"/>
          <p:cNvSpPr txBox="1"/>
          <p:nvPr>
            <p:ph idx="1" type="body"/>
          </p:nvPr>
        </p:nvSpPr>
        <p:spPr>
          <a:xfrm>
            <a:off x="311700" y="1527225"/>
            <a:ext cx="85206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1"/>
                </a:solidFill>
              </a:rPr>
              <a:t>How is the prism changing as you go down the table? How is it staying the same?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25" name="Google Shape;125;p20"/>
          <p:cNvSpPr txBox="1"/>
          <p:nvPr>
            <p:ph idx="1" type="body"/>
          </p:nvPr>
        </p:nvSpPr>
        <p:spPr>
          <a:xfrm>
            <a:off x="311700" y="2425575"/>
            <a:ext cx="85206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1"/>
                </a:solidFill>
              </a:rPr>
              <a:t>40 x 3	Where do we see the 40 in the prism?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26" name="Google Shape;126;p20"/>
          <p:cNvSpPr txBox="1"/>
          <p:nvPr>
            <p:ph idx="1" type="body"/>
          </p:nvPr>
        </p:nvSpPr>
        <p:spPr>
          <a:xfrm>
            <a:off x="311700" y="3163575"/>
            <a:ext cx="85206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1"/>
                </a:solidFill>
              </a:rPr>
              <a:t>Where do we see the 3 in the prism?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311700" y="3911275"/>
            <a:ext cx="85206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1"/>
                </a:solidFill>
              </a:rPr>
              <a:t>Where do we see the expression 3 x 4 x 5 in the prism that is being described in question 2?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solidFill>
            <a:schemeClr val="accent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Lesson Synthesis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311700" y="1225225"/>
            <a:ext cx="85206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What information do you need to measure the volume of any rectangular prism?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311700" y="2139625"/>
            <a:ext cx="85206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What language can we add to our poster to explain how to find the volume of a prism when we can’t see the cubes?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311700" y="3130225"/>
            <a:ext cx="85206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What is the connection between the number of layers and the height of the prism?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type="title"/>
          </p:nvPr>
        </p:nvSpPr>
        <p:spPr>
          <a:xfrm>
            <a:off x="487075" y="401425"/>
            <a:ext cx="62034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Let’s describe the dimensions of a prism and find the volume.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41" name="Google Shape;141;p22"/>
          <p:cNvSpPr/>
          <p:nvPr/>
        </p:nvSpPr>
        <p:spPr>
          <a:xfrm>
            <a:off x="6992450" y="506575"/>
            <a:ext cx="1560600" cy="4296000"/>
          </a:xfrm>
          <a:prstGeom prst="cube">
            <a:avLst>
              <a:gd fmla="val 54765" name="adj"/>
            </a:avLst>
          </a:prstGeom>
          <a:solidFill>
            <a:schemeClr val="accent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Cool-Down</a:t>
            </a:r>
            <a:endParaRPr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</a:rPr>
              <a:t>Determine the Volume</a:t>
            </a:r>
            <a:endParaRPr sz="3000">
              <a:solidFill>
                <a:schemeClr val="accent1"/>
              </a:solidFill>
            </a:endParaRPr>
          </a:p>
        </p:txBody>
      </p:sp>
      <p:sp>
        <p:nvSpPr>
          <p:cNvPr id="147" name="Google Shape;147;p23"/>
          <p:cNvSpPr txBox="1"/>
          <p:nvPr>
            <p:ph idx="1" type="subTitle"/>
          </p:nvPr>
        </p:nvSpPr>
        <p:spPr>
          <a:xfrm>
            <a:off x="265500" y="3041776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Complete the cool-down by yourself.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descr="This timer counts down silently until it reaches 0:00, then a police siren sounds to alert you that time is up." id="148" name="Google Shape;148;p23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7025" y="1784694"/>
            <a:ext cx="2098775" cy="157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