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Amatic SC"/>
      <p:regular r:id="rId19"/>
      <p:bold r:id="rId20"/>
    </p:embeddedFont>
    <p:embeddedFont>
      <p:font typeface="Source Code Pr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maticSC-bold.fntdata"/><Relationship Id="rId11" Type="http://schemas.openxmlformats.org/officeDocument/2006/relationships/slide" Target="slides/slide6.xml"/><Relationship Id="rId22" Type="http://schemas.openxmlformats.org/officeDocument/2006/relationships/font" Target="fonts/SourceCodePro-bold.fntdata"/><Relationship Id="rId10" Type="http://schemas.openxmlformats.org/officeDocument/2006/relationships/slide" Target="slides/slide5.xml"/><Relationship Id="rId21" Type="http://schemas.openxmlformats.org/officeDocument/2006/relationships/font" Target="fonts/SourceCodePro-regular.fntdata"/><Relationship Id="rId13" Type="http://schemas.openxmlformats.org/officeDocument/2006/relationships/slide" Target="slides/slide8.xml"/><Relationship Id="rId24" Type="http://schemas.openxmlformats.org/officeDocument/2006/relationships/font" Target="fonts/SourceCodePro-boldItalic.fntdata"/><Relationship Id="rId12" Type="http://schemas.openxmlformats.org/officeDocument/2006/relationships/slide" Target="slides/slide7.xml"/><Relationship Id="rId23" Type="http://schemas.openxmlformats.org/officeDocument/2006/relationships/font" Target="fonts/SourceCodePr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maticSC-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Lesson Purpose</a:t>
            </a:r>
            <a:endParaRPr b="1"/>
          </a:p>
          <a:p>
            <a:pPr indent="0" lvl="0" marL="0" rtl="0" algn="l">
              <a:spcBef>
                <a:spcPts val="0"/>
              </a:spcBef>
              <a:spcAft>
                <a:spcPts val="0"/>
              </a:spcAft>
              <a:buNone/>
            </a:pPr>
            <a:r>
              <a:rPr lang="en"/>
              <a:t> Find the volume of a rectangular prism using its layered structure.</a:t>
            </a:r>
            <a:endParaRPr/>
          </a:p>
          <a:p>
            <a:pPr indent="0" lvl="0" marL="0" rtl="0" algn="l">
              <a:spcBef>
                <a:spcPts val="0"/>
              </a:spcBef>
              <a:spcAft>
                <a:spcPts val="0"/>
              </a:spcAft>
              <a:buNone/>
            </a:pPr>
            <a:r>
              <a:rPr lang="en"/>
              <a:t>In previous lessons, students built objects, including rectangular prisms, with unit cubes and counted the number of cubes. In this lesson, students continue to count the amount of unit cubes needed to build a rectangular prism, but now they are presented with images of prisms instead of the objects themselves. To encourage students to develop a systematic way to count the cubes, they are given situations in which the number of cubes is too large to effectively count by building. As students use horizontal or vertical layers to measure the volume, they make use of the layered structure of prisms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9f6c3da58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9f6c3da58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9f6c3da58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9f6c3da58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Display one problem. </a:t>
            </a:r>
            <a:endParaRPr/>
          </a:p>
          <a:p>
            <a:pPr indent="0" lvl="0" marL="0" rtl="0" algn="l">
              <a:spcBef>
                <a:spcPts val="0"/>
              </a:spcBef>
              <a:spcAft>
                <a:spcPts val="0"/>
              </a:spcAft>
              <a:buNone/>
            </a:pPr>
            <a:r>
              <a:rPr lang="en"/>
              <a:t>“Give me a signal when you have an answer and can explain how you got it.” </a:t>
            </a:r>
            <a:endParaRPr/>
          </a:p>
          <a:p>
            <a:pPr indent="0" lvl="0" marL="0" rtl="0" algn="l">
              <a:spcBef>
                <a:spcPts val="0"/>
              </a:spcBef>
              <a:spcAft>
                <a:spcPts val="0"/>
              </a:spcAft>
              <a:buNone/>
            </a:pPr>
            <a:r>
              <a:rPr lang="en"/>
              <a:t>1 minute: individual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Share and record answers and strategies. Keep problems and work displayed. Repeat with each problem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89f6c3da58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9f6c3da58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possible questions to ask: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“Who can restate _______’s reasoning in a different way?” </a:t>
            </a:r>
            <a:endParaRPr/>
          </a:p>
          <a:p>
            <a:pPr indent="0" lvl="0" marL="0" rtl="0" algn="l">
              <a:spcBef>
                <a:spcPts val="0"/>
              </a:spcBef>
              <a:spcAft>
                <a:spcPts val="0"/>
              </a:spcAft>
              <a:buNone/>
            </a:pPr>
            <a:r>
              <a:rPr lang="en"/>
              <a:t>“Did anyone have the same strategy but would explain it differently?”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9f6c3da58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9f6c3da58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 Groups of 2 “You are going to build rectangular prisms shown on cards. </a:t>
            </a:r>
            <a:endParaRPr/>
          </a:p>
          <a:p>
            <a:pPr indent="0" lvl="0" marL="0" rtl="0" algn="l">
              <a:spcBef>
                <a:spcPts val="0"/>
              </a:spcBef>
              <a:spcAft>
                <a:spcPts val="0"/>
              </a:spcAft>
              <a:buNone/>
            </a:pPr>
            <a:r>
              <a:rPr lang="en"/>
              <a:t>Before we look at the cards, what information in the image will help you build the prism?” (The number of cubes in each layer and the number layers.) Share responses. “Now, you will each pick a card, build the prism, and find its volume. Explain how you found the volume to your partner and then pick another card.”</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 Activity </a:t>
            </a:r>
            <a:endParaRPr b="1"/>
          </a:p>
          <a:p>
            <a:pPr indent="0" lvl="0" marL="0" rtl="0" algn="l">
              <a:spcBef>
                <a:spcPts val="0"/>
              </a:spcBef>
              <a:spcAft>
                <a:spcPts val="0"/>
              </a:spcAft>
              <a:buNone/>
            </a:pPr>
            <a:r>
              <a:rPr lang="en"/>
              <a:t>Monitor for students who discuss: how many cubes are in each layer how the cubes are arranged in each layer how many layers are in the prism</a:t>
            </a:r>
            <a:endParaRPr/>
          </a:p>
          <a:p>
            <a:pPr indent="0" lvl="0" marL="0" rtl="0" algn="l">
              <a:spcBef>
                <a:spcPts val="0"/>
              </a:spcBef>
              <a:spcAft>
                <a:spcPts val="0"/>
              </a:spcAft>
              <a:buNone/>
            </a:pPr>
            <a:r>
              <a:rPr lang="en"/>
              <a:t> Mathematical Community: As students work, monitor for examples of the “Doing Math” actions.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9f6c3da58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9f6c3da58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932d7ed2b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932d7ed2b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 Some students may still count each individual cube to determine the volume of the prism. Ask, “How many cubes are in each layer? How many layers are there?”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9f6c3da58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9f6c3da5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r>
              <a:rPr lang="en"/>
              <a:t> </a:t>
            </a:r>
            <a:endParaRPr/>
          </a:p>
          <a:p>
            <a:pPr indent="0" lvl="0" marL="0" rtl="0" algn="l">
              <a:spcBef>
                <a:spcPts val="0"/>
              </a:spcBef>
              <a:spcAft>
                <a:spcPts val="0"/>
              </a:spcAft>
              <a:buNone/>
            </a:pPr>
            <a:r>
              <a:rPr lang="en"/>
              <a:t>Groups of 2 Display the first prism. “How would you describe this prism?” (There are 5 layers and each layer has 8 cubes or there are 2 layers and each layer has 20 cubes in it.)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932d7ed2b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932d7ed2b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10 minutes: independent work time </a:t>
            </a:r>
            <a:endParaRPr b="1"/>
          </a:p>
          <a:p>
            <a:pPr indent="0" lvl="0" marL="0" rtl="0" algn="l">
              <a:spcBef>
                <a:spcPts val="0"/>
              </a:spcBef>
              <a:spcAft>
                <a:spcPts val="0"/>
              </a:spcAft>
              <a:buNone/>
            </a:pPr>
            <a:r>
              <a:rPr b="1" lang="en"/>
              <a:t>2 minutes: partner discussion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Monitor for students who use the layered structure to determine the volume.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89f6c3da58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9f6c3da58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932d7ed2b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932d7ed2b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They are all 5 cubes high. They can all be broken into 5 equal layers or groups. They also all have a side that is 4 cubes long. They can all be broken into layers with 20 cubes.)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If time permits, ask “Who saw the layers differently?” (I used the side layer of 10 cubes. I multiplied 10 by 4 layers to get 40.)</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 If students cannot keep track of the cubes they cannot see, prompt them to build the prism with unit cubes.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9f6c3da58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9f6c3da58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9f6c3da5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9f6c3da5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14.jpg"/><Relationship Id="rId9"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4ASKMcdCc3g" TargetMode="External"/><Relationship Id="rId4" Type="http://schemas.openxmlformats.org/officeDocument/2006/relationships/image" Target="../media/image13.jpg"/><Relationship Id="rId5"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hyperlink" Target="http://www.youtube.com/watch?v=4ASKMcdCc3g" TargetMode="External"/><Relationship Id="rId6"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hyperlink" Target="http://www.youtube.com/watch?v=_W0bSen8Qjg" TargetMode="Externa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Layers, Layers, and More Layers</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Materials needed: pencil and number cubes </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find value of each expression mentally</a:t>
            </a:r>
            <a:endParaRPr/>
          </a:p>
        </p:txBody>
      </p:sp>
      <p:pic>
        <p:nvPicPr>
          <p:cNvPr id="63" name="Google Shape;63;p14"/>
          <p:cNvPicPr preferRelativeResize="0"/>
          <p:nvPr/>
        </p:nvPicPr>
        <p:blipFill>
          <a:blip r:embed="rId3">
            <a:alphaModFix/>
          </a:blip>
          <a:stretch>
            <a:fillRect/>
          </a:stretch>
        </p:blipFill>
        <p:spPr>
          <a:xfrm>
            <a:off x="6213725" y="1604975"/>
            <a:ext cx="2181225" cy="2095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292850"/>
            <a:ext cx="8520600" cy="801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Warm-Up    </a:t>
            </a:r>
            <a:r>
              <a:rPr lang="en">
                <a:solidFill>
                  <a:schemeClr val="lt1"/>
                </a:solidFill>
              </a:rPr>
              <a:t>Number Talk: Multiplication</a:t>
            </a:r>
            <a:endParaRPr>
              <a:solidFill>
                <a:schemeClr val="lt1"/>
              </a:solidFill>
            </a:endParaRPr>
          </a:p>
        </p:txBody>
      </p:sp>
      <p:sp>
        <p:nvSpPr>
          <p:cNvPr id="69" name="Google Shape;69;p15"/>
          <p:cNvSpPr txBox="1"/>
          <p:nvPr>
            <p:ph idx="1" type="body"/>
          </p:nvPr>
        </p:nvSpPr>
        <p:spPr>
          <a:xfrm>
            <a:off x="311700" y="1152475"/>
            <a:ext cx="5335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chemeClr val="accent5"/>
              </a:solidFill>
            </a:endParaRPr>
          </a:p>
        </p:txBody>
      </p:sp>
      <p:pic>
        <p:nvPicPr>
          <p:cNvPr descr="This timer counts down silently until it reaches 0:00, then a police siren sounds to alert you that time is up." id="70" name="Google Shape;70;p15" title="1 Minute Timer">
            <a:hlinkClick r:id="rId3"/>
          </p:cNvPr>
          <p:cNvPicPr preferRelativeResize="0"/>
          <p:nvPr/>
        </p:nvPicPr>
        <p:blipFill>
          <a:blip r:embed="rId4">
            <a:alphaModFix/>
          </a:blip>
          <a:stretch>
            <a:fillRect/>
          </a:stretch>
        </p:blipFill>
        <p:spPr>
          <a:xfrm>
            <a:off x="7237058" y="3646425"/>
            <a:ext cx="1415542" cy="1061675"/>
          </a:xfrm>
          <a:prstGeom prst="rect">
            <a:avLst/>
          </a:prstGeom>
          <a:noFill/>
          <a:ln>
            <a:noFill/>
          </a:ln>
        </p:spPr>
      </p:pic>
      <p:pic>
        <p:nvPicPr>
          <p:cNvPr id="71" name="Google Shape;71;p15"/>
          <p:cNvPicPr preferRelativeResize="0"/>
          <p:nvPr/>
        </p:nvPicPr>
        <p:blipFill>
          <a:blip r:embed="rId5">
            <a:alphaModFix/>
          </a:blip>
          <a:stretch>
            <a:fillRect/>
          </a:stretch>
        </p:blipFill>
        <p:spPr>
          <a:xfrm>
            <a:off x="5346750" y="1332000"/>
            <a:ext cx="2750250" cy="2076276"/>
          </a:xfrm>
          <a:prstGeom prst="rect">
            <a:avLst/>
          </a:prstGeom>
          <a:noFill/>
          <a:ln>
            <a:noFill/>
          </a:ln>
        </p:spPr>
      </p:pic>
      <p:pic>
        <p:nvPicPr>
          <p:cNvPr id="72" name="Google Shape;72;p15"/>
          <p:cNvPicPr preferRelativeResize="0"/>
          <p:nvPr/>
        </p:nvPicPr>
        <p:blipFill>
          <a:blip r:embed="rId6">
            <a:alphaModFix/>
          </a:blip>
          <a:stretch>
            <a:fillRect/>
          </a:stretch>
        </p:blipFill>
        <p:spPr>
          <a:xfrm>
            <a:off x="749700" y="1707050"/>
            <a:ext cx="1925808" cy="801000"/>
          </a:xfrm>
          <a:prstGeom prst="rect">
            <a:avLst/>
          </a:prstGeom>
          <a:noFill/>
          <a:ln>
            <a:noFill/>
          </a:ln>
        </p:spPr>
      </p:pic>
      <p:pic>
        <p:nvPicPr>
          <p:cNvPr id="73" name="Google Shape;73;p15"/>
          <p:cNvPicPr preferRelativeResize="0"/>
          <p:nvPr/>
        </p:nvPicPr>
        <p:blipFill>
          <a:blip r:embed="rId7">
            <a:alphaModFix/>
          </a:blip>
          <a:stretch>
            <a:fillRect/>
          </a:stretch>
        </p:blipFill>
        <p:spPr>
          <a:xfrm>
            <a:off x="694425" y="2934655"/>
            <a:ext cx="3021175" cy="1212300"/>
          </a:xfrm>
          <a:prstGeom prst="rect">
            <a:avLst/>
          </a:prstGeom>
          <a:noFill/>
          <a:ln>
            <a:noFill/>
          </a:ln>
        </p:spPr>
      </p:pic>
      <p:pic>
        <p:nvPicPr>
          <p:cNvPr id="74" name="Google Shape;74;p15"/>
          <p:cNvPicPr preferRelativeResize="0"/>
          <p:nvPr/>
        </p:nvPicPr>
        <p:blipFill>
          <a:blip r:embed="rId8">
            <a:alphaModFix/>
          </a:blip>
          <a:stretch>
            <a:fillRect/>
          </a:stretch>
        </p:blipFill>
        <p:spPr>
          <a:xfrm>
            <a:off x="3140750" y="1635788"/>
            <a:ext cx="2750250" cy="943526"/>
          </a:xfrm>
          <a:prstGeom prst="rect">
            <a:avLst/>
          </a:prstGeom>
          <a:noFill/>
          <a:ln>
            <a:noFill/>
          </a:ln>
        </p:spPr>
      </p:pic>
      <p:pic>
        <p:nvPicPr>
          <p:cNvPr id="75" name="Google Shape;75;p15"/>
          <p:cNvPicPr preferRelativeResize="0"/>
          <p:nvPr/>
        </p:nvPicPr>
        <p:blipFill>
          <a:blip r:embed="rId9">
            <a:alphaModFix/>
          </a:blip>
          <a:stretch>
            <a:fillRect/>
          </a:stretch>
        </p:blipFill>
        <p:spPr>
          <a:xfrm>
            <a:off x="3222600" y="3121275"/>
            <a:ext cx="2424600" cy="1212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
                                        </p:tgtEl>
                                        <p:attrNameLst>
                                          <p:attrName>style.visibility</p:attrName>
                                        </p:attrNameLst>
                                      </p:cBhvr>
                                      <p:to>
                                        <p:strVal val="visible"/>
                                      </p:to>
                                    </p:set>
                                    <p:animEffect filter="fade" transition="in">
                                      <p:cBhvr>
                                        <p:cTn dur="1000"/>
                                        <p:tgtEl>
                                          <p:spTgt spid="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292850"/>
            <a:ext cx="8520600" cy="801000"/>
          </a:xfrm>
          <a:prstGeom prst="rect">
            <a:avLst/>
          </a:prstGeom>
          <a:solidFill>
            <a:schemeClr val="accent3"/>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Synthesis</a:t>
            </a:r>
            <a:endParaRPr>
              <a:solidFill>
                <a:schemeClr val="lt1"/>
              </a:solidFill>
            </a:endParaRPr>
          </a:p>
        </p:txBody>
      </p:sp>
      <p:sp>
        <p:nvSpPr>
          <p:cNvPr id="81" name="Google Shape;81;p16"/>
          <p:cNvSpPr txBox="1"/>
          <p:nvPr>
            <p:ph idx="1" type="body"/>
          </p:nvPr>
        </p:nvSpPr>
        <p:spPr>
          <a:xfrm>
            <a:off x="311700" y="1450125"/>
            <a:ext cx="4325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How did changing one of the factors impact the product?</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rPr lang="en">
                <a:solidFill>
                  <a:srgbClr val="000000"/>
                </a:solidFill>
              </a:rPr>
              <a:t>How are problems 2–4 like the work we did with prisms yesterday?</a:t>
            </a:r>
            <a:endParaRPr>
              <a:solidFill>
                <a:srgbClr val="000000"/>
              </a:solidFill>
            </a:endParaRPr>
          </a:p>
          <a:p>
            <a:pPr indent="0" lvl="0" marL="0" rtl="0" algn="l">
              <a:spcBef>
                <a:spcPts val="1600"/>
              </a:spcBef>
              <a:spcAft>
                <a:spcPts val="0"/>
              </a:spcAft>
              <a:buNone/>
            </a:pPr>
            <a:r>
              <a:t/>
            </a:r>
            <a:endParaRPr>
              <a:solidFill>
                <a:schemeClr val="accent5"/>
              </a:solidFill>
            </a:endParaRPr>
          </a:p>
          <a:p>
            <a:pPr indent="0" lvl="0" marL="0" rtl="0" algn="l">
              <a:spcBef>
                <a:spcPts val="1600"/>
              </a:spcBef>
              <a:spcAft>
                <a:spcPts val="1600"/>
              </a:spcAft>
              <a:buNone/>
            </a:pPr>
            <a:r>
              <a:t/>
            </a:r>
            <a:endParaRPr>
              <a:solidFill>
                <a:schemeClr val="accent5"/>
              </a:solidFill>
            </a:endParaRPr>
          </a:p>
        </p:txBody>
      </p:sp>
      <p:pic>
        <p:nvPicPr>
          <p:cNvPr id="82" name="Google Shape;82;p16"/>
          <p:cNvPicPr preferRelativeResize="0"/>
          <p:nvPr/>
        </p:nvPicPr>
        <p:blipFill>
          <a:blip r:embed="rId3">
            <a:alphaModFix/>
          </a:blip>
          <a:stretch>
            <a:fillRect/>
          </a:stretch>
        </p:blipFill>
        <p:spPr>
          <a:xfrm>
            <a:off x="5110975" y="2067775"/>
            <a:ext cx="3381375" cy="1352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1000"/>
                                        <p:tgtEl>
                                          <p:spTgt spid="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3" st="3"/>
                                            </p:txEl>
                                          </p:spTgt>
                                        </p:tgtEl>
                                        <p:attrNameLst>
                                          <p:attrName>style.visibility</p:attrName>
                                        </p:attrNameLst>
                                      </p:cBhvr>
                                      <p:to>
                                        <p:strVal val="visible"/>
                                      </p:to>
                                    </p:set>
                                    <p:animEffect filter="fade" transition="in">
                                      <p:cBhvr>
                                        <p:cTn dur="1000"/>
                                        <p:tgtEl>
                                          <p:spTgt spid="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4" st="4"/>
                                            </p:txEl>
                                          </p:spTgt>
                                        </p:tgtEl>
                                        <p:attrNameLst>
                                          <p:attrName>style.visibility</p:attrName>
                                        </p:attrNameLst>
                                      </p:cBhvr>
                                      <p:to>
                                        <p:strVal val="visible"/>
                                      </p:to>
                                    </p:set>
                                    <p:animEffect filter="fade" transition="in">
                                      <p:cBhvr>
                                        <p:cTn dur="1000"/>
                                        <p:tgtEl>
                                          <p:spTgt spid="8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292850"/>
            <a:ext cx="8520600" cy="801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1   Build Rectangular Prisms</a:t>
            </a:r>
            <a:endParaRPr>
              <a:solidFill>
                <a:schemeClr val="lt1"/>
              </a:solidFill>
            </a:endParaRPr>
          </a:p>
        </p:txBody>
      </p:sp>
      <p:sp>
        <p:nvSpPr>
          <p:cNvPr id="88" name="Google Shape;88;p17"/>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5"/>
                </a:solidFill>
              </a:rPr>
              <a:t>The prisms on the cards are completely packed with unit cubes. </a:t>
            </a:r>
            <a:endParaRPr>
              <a:solidFill>
                <a:schemeClr val="accent5"/>
              </a:solidFill>
            </a:endParaRPr>
          </a:p>
          <a:p>
            <a:pPr indent="0" lvl="0" marL="0" rtl="0" algn="l">
              <a:spcBef>
                <a:spcPts val="1600"/>
              </a:spcBef>
              <a:spcAft>
                <a:spcPts val="0"/>
              </a:spcAft>
              <a:buNone/>
            </a:pPr>
            <a:r>
              <a:rPr lang="en">
                <a:solidFill>
                  <a:schemeClr val="accent5"/>
                </a:solidFill>
              </a:rPr>
              <a:t>1. Pick a card. </a:t>
            </a:r>
            <a:endParaRPr>
              <a:solidFill>
                <a:schemeClr val="accent5"/>
              </a:solidFill>
            </a:endParaRPr>
          </a:p>
          <a:p>
            <a:pPr indent="0" lvl="0" marL="0" rtl="0" algn="l">
              <a:spcBef>
                <a:spcPts val="1600"/>
              </a:spcBef>
              <a:spcAft>
                <a:spcPts val="0"/>
              </a:spcAft>
              <a:buNone/>
            </a:pPr>
            <a:r>
              <a:rPr lang="en">
                <a:solidFill>
                  <a:schemeClr val="accent5"/>
                </a:solidFill>
              </a:rPr>
              <a:t>2. Build the rectangular prism. </a:t>
            </a:r>
            <a:endParaRPr>
              <a:solidFill>
                <a:schemeClr val="accent5"/>
              </a:solidFill>
            </a:endParaRPr>
          </a:p>
          <a:p>
            <a:pPr indent="0" lvl="0" marL="0" rtl="0" algn="l">
              <a:spcBef>
                <a:spcPts val="1600"/>
              </a:spcBef>
              <a:spcAft>
                <a:spcPts val="0"/>
              </a:spcAft>
              <a:buNone/>
            </a:pPr>
            <a:r>
              <a:rPr lang="en">
                <a:solidFill>
                  <a:schemeClr val="accent5"/>
                </a:solidFill>
              </a:rPr>
              <a:t>3. Find the volume. Explain how you found the volume to your partner. </a:t>
            </a:r>
            <a:endParaRPr>
              <a:solidFill>
                <a:schemeClr val="accent5"/>
              </a:solidFill>
            </a:endParaRPr>
          </a:p>
          <a:p>
            <a:pPr indent="0" lvl="0" marL="0" rtl="0" algn="l">
              <a:spcBef>
                <a:spcPts val="1600"/>
              </a:spcBef>
              <a:spcAft>
                <a:spcPts val="1600"/>
              </a:spcAft>
              <a:buNone/>
            </a:pPr>
            <a:r>
              <a:rPr lang="en">
                <a:solidFill>
                  <a:schemeClr val="accent5"/>
                </a:solidFill>
              </a:rPr>
              <a:t>4. Repeat. </a:t>
            </a:r>
            <a:endParaRPr>
              <a:solidFill>
                <a:schemeClr val="accent5"/>
              </a:solidFill>
            </a:endParaRPr>
          </a:p>
        </p:txBody>
      </p:sp>
      <p:pic>
        <p:nvPicPr>
          <p:cNvPr descr="This timer counts down silently until it reaches 0:00, then a police siren sounds to alert you that time is up." id="89" name="Google Shape;89;p17" title="10 Minute Timer">
            <a:hlinkClick r:id="rId3"/>
          </p:cNvPr>
          <p:cNvPicPr preferRelativeResize="0"/>
          <p:nvPr/>
        </p:nvPicPr>
        <p:blipFill>
          <a:blip r:embed="rId4">
            <a:alphaModFix/>
          </a:blip>
          <a:stretch>
            <a:fillRect/>
          </a:stretch>
        </p:blipFill>
        <p:spPr>
          <a:xfrm>
            <a:off x="7596150" y="168463"/>
            <a:ext cx="1166825" cy="875125"/>
          </a:xfrm>
          <a:prstGeom prst="rect">
            <a:avLst/>
          </a:prstGeom>
          <a:noFill/>
          <a:ln>
            <a:noFill/>
          </a:ln>
        </p:spPr>
      </p:pic>
      <p:pic>
        <p:nvPicPr>
          <p:cNvPr id="90" name="Google Shape;90;p17"/>
          <p:cNvPicPr preferRelativeResize="0"/>
          <p:nvPr/>
        </p:nvPicPr>
        <p:blipFill>
          <a:blip r:embed="rId5">
            <a:alphaModFix/>
          </a:blip>
          <a:stretch>
            <a:fillRect/>
          </a:stretch>
        </p:blipFill>
        <p:spPr>
          <a:xfrm>
            <a:off x="6286475" y="3667125"/>
            <a:ext cx="1217100" cy="128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292850"/>
            <a:ext cx="8520600" cy="801000"/>
          </a:xfrm>
          <a:prstGeom prst="rect">
            <a:avLst/>
          </a:prstGeom>
          <a:solidFill>
            <a:schemeClr val="accent3"/>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Synthesis</a:t>
            </a:r>
            <a:endParaRPr>
              <a:solidFill>
                <a:schemeClr val="lt1"/>
              </a:solidFill>
            </a:endParaRPr>
          </a:p>
        </p:txBody>
      </p:sp>
      <p:pic>
        <p:nvPicPr>
          <p:cNvPr id="96" name="Google Shape;96;p18"/>
          <p:cNvPicPr preferRelativeResize="0"/>
          <p:nvPr/>
        </p:nvPicPr>
        <p:blipFill>
          <a:blip r:embed="rId3">
            <a:alphaModFix/>
          </a:blip>
          <a:stretch>
            <a:fillRect/>
          </a:stretch>
        </p:blipFill>
        <p:spPr>
          <a:xfrm>
            <a:off x="4736300" y="1293875"/>
            <a:ext cx="3152775" cy="3267075"/>
          </a:xfrm>
          <a:prstGeom prst="rect">
            <a:avLst/>
          </a:prstGeom>
          <a:noFill/>
          <a:ln>
            <a:noFill/>
          </a:ln>
        </p:spPr>
      </p:pic>
      <p:sp>
        <p:nvSpPr>
          <p:cNvPr id="97" name="Google Shape;97;p18"/>
          <p:cNvSpPr txBox="1"/>
          <p:nvPr>
            <p:ph idx="1" type="body"/>
          </p:nvPr>
        </p:nvSpPr>
        <p:spPr>
          <a:xfrm>
            <a:off x="311700" y="1228675"/>
            <a:ext cx="52842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b="1" lang="en" sz="1600"/>
              <a:t>How did you build this </a:t>
            </a:r>
            <a:r>
              <a:rPr b="1" lang="en" sz="1700"/>
              <a:t>rectangular </a:t>
            </a:r>
            <a:r>
              <a:rPr b="1" lang="en" sz="1600"/>
              <a:t>prism?</a:t>
            </a:r>
            <a:endParaRPr b="1" sz="1600"/>
          </a:p>
          <a:p>
            <a:pPr indent="0" lvl="0" marL="0" rtl="0" algn="l">
              <a:spcBef>
                <a:spcPts val="1600"/>
              </a:spcBef>
              <a:spcAft>
                <a:spcPts val="0"/>
              </a:spcAft>
              <a:buNone/>
            </a:pPr>
            <a:r>
              <a:t/>
            </a:r>
            <a:endParaRPr b="1" sz="1600"/>
          </a:p>
          <a:p>
            <a:pPr indent="0" lvl="0" marL="0" rtl="0" algn="l">
              <a:spcBef>
                <a:spcPts val="1600"/>
              </a:spcBef>
              <a:spcAft>
                <a:spcPts val="0"/>
              </a:spcAft>
              <a:buNone/>
            </a:pPr>
            <a:r>
              <a:t/>
            </a:r>
            <a:endParaRPr b="1" sz="1600"/>
          </a:p>
          <a:p>
            <a:pPr indent="0" lvl="0" marL="0" rtl="0" algn="l">
              <a:spcBef>
                <a:spcPts val="1600"/>
              </a:spcBef>
              <a:spcAft>
                <a:spcPts val="1600"/>
              </a:spcAft>
              <a:buNone/>
            </a:pPr>
            <a:r>
              <a:rPr b="1" lang="en" sz="1600"/>
              <a:t>What is the volume of this rectangular prism? How do you know?</a:t>
            </a:r>
            <a:endParaRPr b="1" sz="1600"/>
          </a:p>
        </p:txBody>
      </p:sp>
      <p:sp>
        <p:nvSpPr>
          <p:cNvPr id="98" name="Google Shape;98;p18"/>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11700" y="292850"/>
            <a:ext cx="8520600" cy="801000"/>
          </a:xfrm>
          <a:prstGeom prst="rect">
            <a:avLst/>
          </a:prstGeom>
          <a:solidFill>
            <a:schemeClr val="accent3"/>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Synthesis</a:t>
            </a:r>
            <a:endParaRPr>
              <a:solidFill>
                <a:schemeClr val="lt1"/>
              </a:solidFill>
            </a:endParaRPr>
          </a:p>
        </p:txBody>
      </p:sp>
      <p:sp>
        <p:nvSpPr>
          <p:cNvPr id="104" name="Google Shape;104;p19"/>
          <p:cNvSpPr txBox="1"/>
          <p:nvPr>
            <p:ph idx="1" type="body"/>
          </p:nvPr>
        </p:nvSpPr>
        <p:spPr>
          <a:xfrm>
            <a:off x="311700" y="1228675"/>
            <a:ext cx="52842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b="1" lang="en" sz="1600"/>
              <a:t>How did you build this </a:t>
            </a:r>
            <a:r>
              <a:rPr b="1" lang="en" sz="1700"/>
              <a:t>rectangular </a:t>
            </a:r>
            <a:r>
              <a:rPr b="1" lang="en" sz="1600"/>
              <a:t>prism?</a:t>
            </a:r>
            <a:endParaRPr b="1" sz="1600"/>
          </a:p>
          <a:p>
            <a:pPr indent="0" lvl="0" marL="0" rtl="0" algn="l">
              <a:spcBef>
                <a:spcPts val="1600"/>
              </a:spcBef>
              <a:spcAft>
                <a:spcPts val="0"/>
              </a:spcAft>
              <a:buNone/>
            </a:pPr>
            <a:r>
              <a:t/>
            </a:r>
            <a:endParaRPr b="1" sz="1600"/>
          </a:p>
          <a:p>
            <a:pPr indent="0" lvl="0" marL="0" rtl="0" algn="l">
              <a:spcBef>
                <a:spcPts val="1600"/>
              </a:spcBef>
              <a:spcAft>
                <a:spcPts val="0"/>
              </a:spcAft>
              <a:buNone/>
            </a:pPr>
            <a:r>
              <a:t/>
            </a:r>
            <a:endParaRPr b="1" sz="1600"/>
          </a:p>
          <a:p>
            <a:pPr indent="0" lvl="0" marL="0" rtl="0" algn="l">
              <a:spcBef>
                <a:spcPts val="1600"/>
              </a:spcBef>
              <a:spcAft>
                <a:spcPts val="1600"/>
              </a:spcAft>
              <a:buNone/>
            </a:pPr>
            <a:r>
              <a:rPr b="1" lang="en" sz="1600"/>
              <a:t>What is the volume of this rectangular prism? How do you know?</a:t>
            </a:r>
            <a:endParaRPr b="1" sz="1600"/>
          </a:p>
        </p:txBody>
      </p:sp>
      <p:pic>
        <p:nvPicPr>
          <p:cNvPr id="105" name="Google Shape;105;p19"/>
          <p:cNvPicPr preferRelativeResize="0"/>
          <p:nvPr/>
        </p:nvPicPr>
        <p:blipFill>
          <a:blip r:embed="rId3">
            <a:alphaModFix/>
          </a:blip>
          <a:stretch>
            <a:fillRect/>
          </a:stretch>
        </p:blipFill>
        <p:spPr>
          <a:xfrm>
            <a:off x="5595900" y="1329600"/>
            <a:ext cx="3200400" cy="2971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nvSpPr>
        <p:spPr>
          <a:xfrm>
            <a:off x="535725" y="1113525"/>
            <a:ext cx="7677300" cy="3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Source Code Pro"/>
                <a:ea typeface="Source Code Pro"/>
                <a:cs typeface="Source Code Pro"/>
                <a:sym typeface="Source Code Pro"/>
              </a:rPr>
              <a:t>How would you describe this prism?</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rPr lang="en" sz="2200">
                <a:latin typeface="Source Code Pro"/>
                <a:ea typeface="Source Code Pro"/>
                <a:cs typeface="Source Code Pro"/>
                <a:sym typeface="Source Code Pro"/>
              </a:rPr>
              <a:t>What is the volume of this prism? </a:t>
            </a:r>
            <a:endParaRPr sz="2200">
              <a:latin typeface="Source Code Pro"/>
              <a:ea typeface="Source Code Pro"/>
              <a:cs typeface="Source Code Pro"/>
              <a:sym typeface="Source Code Pro"/>
            </a:endParaRPr>
          </a:p>
          <a:p>
            <a:pPr indent="0" lvl="0" marL="0" rtl="0" algn="l">
              <a:spcBef>
                <a:spcPts val="0"/>
              </a:spcBef>
              <a:spcAft>
                <a:spcPts val="0"/>
              </a:spcAft>
              <a:buNone/>
            </a:pPr>
            <a:r>
              <a:rPr lang="en" sz="2200">
                <a:latin typeface="Source Code Pro"/>
                <a:ea typeface="Source Code Pro"/>
                <a:cs typeface="Source Code Pro"/>
                <a:sym typeface="Source Code Pro"/>
              </a:rPr>
              <a:t>How do you know?</a:t>
            </a:r>
            <a:endParaRPr sz="2200">
              <a:latin typeface="Source Code Pro"/>
              <a:ea typeface="Source Code Pro"/>
              <a:cs typeface="Source Code Pro"/>
              <a:sym typeface="Source Code Pro"/>
            </a:endParaRPr>
          </a:p>
        </p:txBody>
      </p:sp>
      <p:sp>
        <p:nvSpPr>
          <p:cNvPr id="111" name="Google Shape;111;p20"/>
          <p:cNvSpPr txBox="1"/>
          <p:nvPr>
            <p:ph type="title"/>
          </p:nvPr>
        </p:nvSpPr>
        <p:spPr>
          <a:xfrm>
            <a:off x="311700" y="292850"/>
            <a:ext cx="8520600" cy="801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lt1"/>
                </a:solidFill>
              </a:rPr>
              <a:t>Activity 2   Practice Finding Volume</a:t>
            </a:r>
            <a:endParaRPr sz="3200">
              <a:solidFill>
                <a:schemeClr val="lt1"/>
              </a:solidFill>
            </a:endParaRPr>
          </a:p>
        </p:txBody>
      </p:sp>
      <p:sp>
        <p:nvSpPr>
          <p:cNvPr id="112" name="Google Shape;112;p20"/>
          <p:cNvSpPr txBox="1"/>
          <p:nvPr>
            <p:ph idx="1" type="body"/>
          </p:nvPr>
        </p:nvSpPr>
        <p:spPr>
          <a:xfrm>
            <a:off x="311700" y="11135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accent5"/>
              </a:solidFill>
            </a:endParaRPr>
          </a:p>
          <a:p>
            <a:pPr indent="0" lvl="0" marL="0" rtl="0" algn="l">
              <a:spcBef>
                <a:spcPts val="1600"/>
              </a:spcBef>
              <a:spcAft>
                <a:spcPts val="1600"/>
              </a:spcAft>
              <a:buNone/>
            </a:pPr>
            <a:r>
              <a:t/>
            </a:r>
            <a:endParaRPr>
              <a:solidFill>
                <a:schemeClr val="accent5"/>
              </a:solidFill>
            </a:endParaRPr>
          </a:p>
        </p:txBody>
      </p:sp>
      <p:pic>
        <p:nvPicPr>
          <p:cNvPr id="113" name="Google Shape;113;p20"/>
          <p:cNvPicPr preferRelativeResize="0"/>
          <p:nvPr/>
        </p:nvPicPr>
        <p:blipFill>
          <a:blip r:embed="rId3">
            <a:alphaModFix/>
          </a:blip>
          <a:stretch>
            <a:fillRect/>
          </a:stretch>
        </p:blipFill>
        <p:spPr>
          <a:xfrm>
            <a:off x="2898000" y="1609732"/>
            <a:ext cx="2952750" cy="2613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idx="1" type="body"/>
          </p:nvPr>
        </p:nvSpPr>
        <p:spPr>
          <a:xfrm>
            <a:off x="311700" y="11135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accent5"/>
              </a:solidFill>
            </a:endParaRPr>
          </a:p>
          <a:p>
            <a:pPr indent="0" lvl="0" marL="0" rtl="0" algn="l">
              <a:spcBef>
                <a:spcPts val="1600"/>
              </a:spcBef>
              <a:spcAft>
                <a:spcPts val="1600"/>
              </a:spcAft>
              <a:buNone/>
            </a:pPr>
            <a:r>
              <a:t/>
            </a:r>
            <a:endParaRPr>
              <a:solidFill>
                <a:schemeClr val="accent5"/>
              </a:solidFill>
            </a:endParaRPr>
          </a:p>
        </p:txBody>
      </p:sp>
      <p:sp>
        <p:nvSpPr>
          <p:cNvPr id="119" name="Google Shape;119;p21"/>
          <p:cNvSpPr txBox="1"/>
          <p:nvPr/>
        </p:nvSpPr>
        <p:spPr>
          <a:xfrm>
            <a:off x="535725" y="1113525"/>
            <a:ext cx="7677300" cy="3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Source Code Pro"/>
                <a:ea typeface="Source Code Pro"/>
                <a:cs typeface="Source Code Pro"/>
                <a:sym typeface="Source Code Pro"/>
              </a:rPr>
              <a:t>Determine the volume of each prism.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rPr lang="en" sz="2200">
                <a:latin typeface="Source Code Pro"/>
                <a:ea typeface="Source Code Pro"/>
                <a:cs typeface="Source Code Pro"/>
                <a:sym typeface="Source Code Pro"/>
              </a:rPr>
              <a:t>Show or explain your reasoning.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a:p>
            <a:pPr indent="0" lvl="0" marL="0" rtl="0" algn="l">
              <a:spcBef>
                <a:spcPts val="0"/>
              </a:spcBef>
              <a:spcAft>
                <a:spcPts val="0"/>
              </a:spcAft>
              <a:buNone/>
            </a:pPr>
            <a:r>
              <a:t/>
            </a:r>
            <a:endParaRPr sz="2200">
              <a:latin typeface="Source Code Pro"/>
              <a:ea typeface="Source Code Pro"/>
              <a:cs typeface="Source Code Pro"/>
              <a:sym typeface="Source Code Pro"/>
            </a:endParaRPr>
          </a:p>
        </p:txBody>
      </p:sp>
      <p:sp>
        <p:nvSpPr>
          <p:cNvPr id="120" name="Google Shape;120;p21"/>
          <p:cNvSpPr txBox="1"/>
          <p:nvPr>
            <p:ph type="title"/>
          </p:nvPr>
        </p:nvSpPr>
        <p:spPr>
          <a:xfrm>
            <a:off x="311700" y="292850"/>
            <a:ext cx="8520600" cy="801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lt1"/>
                </a:solidFill>
              </a:rPr>
              <a:t>Activity 2   Practice Finding Volume</a:t>
            </a:r>
            <a:endParaRPr sz="3200">
              <a:solidFill>
                <a:schemeClr val="lt1"/>
              </a:solidFill>
            </a:endParaRPr>
          </a:p>
        </p:txBody>
      </p:sp>
      <p:pic>
        <p:nvPicPr>
          <p:cNvPr id="121" name="Google Shape;121;p21"/>
          <p:cNvPicPr preferRelativeResize="0"/>
          <p:nvPr/>
        </p:nvPicPr>
        <p:blipFill>
          <a:blip r:embed="rId3">
            <a:alphaModFix/>
          </a:blip>
          <a:stretch>
            <a:fillRect/>
          </a:stretch>
        </p:blipFill>
        <p:spPr>
          <a:xfrm>
            <a:off x="823925" y="2571750"/>
            <a:ext cx="2152650" cy="2018100"/>
          </a:xfrm>
          <a:prstGeom prst="rect">
            <a:avLst/>
          </a:prstGeom>
          <a:noFill/>
          <a:ln>
            <a:noFill/>
          </a:ln>
        </p:spPr>
      </p:pic>
      <p:pic>
        <p:nvPicPr>
          <p:cNvPr id="122" name="Google Shape;122;p21"/>
          <p:cNvPicPr preferRelativeResize="0"/>
          <p:nvPr/>
        </p:nvPicPr>
        <p:blipFill>
          <a:blip r:embed="rId4">
            <a:alphaModFix/>
          </a:blip>
          <a:stretch>
            <a:fillRect/>
          </a:stretch>
        </p:blipFill>
        <p:spPr>
          <a:xfrm>
            <a:off x="4352925" y="2598676"/>
            <a:ext cx="1889927" cy="1964250"/>
          </a:xfrm>
          <a:prstGeom prst="rect">
            <a:avLst/>
          </a:prstGeom>
          <a:noFill/>
          <a:ln>
            <a:noFill/>
          </a:ln>
        </p:spPr>
      </p:pic>
      <p:pic>
        <p:nvPicPr>
          <p:cNvPr descr="This timer counts down silently until it reaches 0:00, then a police siren sounds to alert you that time is up." id="123" name="Google Shape;123;p21" title="10 Minute Timer">
            <a:hlinkClick r:id="rId5"/>
          </p:cNvPr>
          <p:cNvPicPr preferRelativeResize="0"/>
          <p:nvPr/>
        </p:nvPicPr>
        <p:blipFill>
          <a:blip r:embed="rId6">
            <a:alphaModFix/>
          </a:blip>
          <a:stretch>
            <a:fillRect/>
          </a:stretch>
        </p:blipFill>
        <p:spPr>
          <a:xfrm>
            <a:off x="7619200" y="3799863"/>
            <a:ext cx="1166825" cy="875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311700" y="292850"/>
            <a:ext cx="8520600" cy="801000"/>
          </a:xfrm>
          <a:prstGeom prst="rect">
            <a:avLst/>
          </a:prstGeom>
          <a:solidFill>
            <a:schemeClr val="accent3"/>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Synthesis</a:t>
            </a:r>
            <a:endParaRPr>
              <a:solidFill>
                <a:schemeClr val="lt1"/>
              </a:solidFill>
            </a:endParaRPr>
          </a:p>
        </p:txBody>
      </p:sp>
      <p:sp>
        <p:nvSpPr>
          <p:cNvPr id="129" name="Google Shape;129;p22"/>
          <p:cNvSpPr txBox="1"/>
          <p:nvPr>
            <p:ph idx="1" type="body"/>
          </p:nvPr>
        </p:nvSpPr>
        <p:spPr>
          <a:xfrm>
            <a:off x="311700" y="1152475"/>
            <a:ext cx="85206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How did you find the volume of the prisms?</a:t>
            </a:r>
            <a:endParaRPr>
              <a:solidFill>
                <a:srgbClr val="000000"/>
              </a:solidFill>
            </a:endParaRPr>
          </a:p>
        </p:txBody>
      </p:sp>
      <p:sp>
        <p:nvSpPr>
          <p:cNvPr id="130" name="Google Shape;130;p22"/>
          <p:cNvSpPr txBox="1"/>
          <p:nvPr>
            <p:ph idx="1" type="body"/>
          </p:nvPr>
        </p:nvSpPr>
        <p:spPr>
          <a:xfrm>
            <a:off x="399950" y="2703450"/>
            <a:ext cx="45102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Where do you see 5 groups of 8 cubes in this prism?</a:t>
            </a:r>
            <a:endParaRPr>
              <a:solidFill>
                <a:srgbClr val="000000"/>
              </a:solidFill>
            </a:endParaRPr>
          </a:p>
        </p:txBody>
      </p:sp>
      <p:pic>
        <p:nvPicPr>
          <p:cNvPr id="131" name="Google Shape;131;p22"/>
          <p:cNvPicPr preferRelativeResize="0"/>
          <p:nvPr/>
        </p:nvPicPr>
        <p:blipFill>
          <a:blip r:embed="rId3">
            <a:alphaModFix/>
          </a:blip>
          <a:stretch>
            <a:fillRect/>
          </a:stretch>
        </p:blipFill>
        <p:spPr>
          <a:xfrm>
            <a:off x="5493550" y="1941444"/>
            <a:ext cx="2952750" cy="2613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311700" y="292850"/>
            <a:ext cx="8520600" cy="801000"/>
          </a:xfrm>
          <a:prstGeom prst="rect">
            <a:avLst/>
          </a:prstGeom>
          <a:solidFill>
            <a:schemeClr val="accent3"/>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Activity Synthesis</a:t>
            </a:r>
            <a:endParaRPr>
              <a:solidFill>
                <a:schemeClr val="lt1"/>
              </a:solidFill>
            </a:endParaRPr>
          </a:p>
        </p:txBody>
      </p:sp>
      <p:sp>
        <p:nvSpPr>
          <p:cNvPr id="137" name="Google Shape;137;p23"/>
          <p:cNvSpPr txBox="1"/>
          <p:nvPr>
            <p:ph idx="1" type="body"/>
          </p:nvPr>
        </p:nvSpPr>
        <p:spPr>
          <a:xfrm>
            <a:off x="311700" y="1402500"/>
            <a:ext cx="85206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What do these rectangular prisms have in common?</a:t>
            </a:r>
            <a:endParaRPr>
              <a:solidFill>
                <a:srgbClr val="000000"/>
              </a:solidFill>
            </a:endParaRPr>
          </a:p>
        </p:txBody>
      </p:sp>
      <p:pic>
        <p:nvPicPr>
          <p:cNvPr id="138" name="Google Shape;138;p23"/>
          <p:cNvPicPr preferRelativeResize="0"/>
          <p:nvPr/>
        </p:nvPicPr>
        <p:blipFill>
          <a:blip r:embed="rId3">
            <a:alphaModFix/>
          </a:blip>
          <a:stretch>
            <a:fillRect/>
          </a:stretch>
        </p:blipFill>
        <p:spPr>
          <a:xfrm>
            <a:off x="528625" y="2341449"/>
            <a:ext cx="2348175" cy="2078125"/>
          </a:xfrm>
          <a:prstGeom prst="rect">
            <a:avLst/>
          </a:prstGeom>
          <a:noFill/>
          <a:ln>
            <a:noFill/>
          </a:ln>
        </p:spPr>
      </p:pic>
      <p:pic>
        <p:nvPicPr>
          <p:cNvPr id="139" name="Google Shape;139;p23"/>
          <p:cNvPicPr preferRelativeResize="0"/>
          <p:nvPr/>
        </p:nvPicPr>
        <p:blipFill>
          <a:blip r:embed="rId4">
            <a:alphaModFix/>
          </a:blip>
          <a:stretch>
            <a:fillRect/>
          </a:stretch>
        </p:blipFill>
        <p:spPr>
          <a:xfrm>
            <a:off x="3413375" y="2441388"/>
            <a:ext cx="2152650" cy="2018100"/>
          </a:xfrm>
          <a:prstGeom prst="rect">
            <a:avLst/>
          </a:prstGeom>
          <a:noFill/>
          <a:ln>
            <a:noFill/>
          </a:ln>
        </p:spPr>
      </p:pic>
      <p:pic>
        <p:nvPicPr>
          <p:cNvPr id="140" name="Google Shape;140;p23"/>
          <p:cNvPicPr preferRelativeResize="0"/>
          <p:nvPr/>
        </p:nvPicPr>
        <p:blipFill>
          <a:blip r:embed="rId5">
            <a:alphaModFix/>
          </a:blip>
          <a:stretch>
            <a:fillRect/>
          </a:stretch>
        </p:blipFill>
        <p:spPr>
          <a:xfrm>
            <a:off x="6263700" y="2398376"/>
            <a:ext cx="1889927" cy="1964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ph type="title"/>
          </p:nvPr>
        </p:nvSpPr>
        <p:spPr>
          <a:xfrm>
            <a:off x="311700" y="292850"/>
            <a:ext cx="8520600" cy="801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Lesson Synthesis</a:t>
            </a:r>
            <a:endParaRPr>
              <a:solidFill>
                <a:schemeClr val="lt1"/>
              </a:solidFill>
            </a:endParaRPr>
          </a:p>
        </p:txBody>
      </p:sp>
      <p:sp>
        <p:nvSpPr>
          <p:cNvPr id="146" name="Google Shape;146;p24"/>
          <p:cNvSpPr txBox="1"/>
          <p:nvPr>
            <p:ph idx="1" type="body"/>
          </p:nvPr>
        </p:nvSpPr>
        <p:spPr>
          <a:xfrm>
            <a:off x="311700" y="1401838"/>
            <a:ext cx="5552700" cy="13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What do you know about finding the volume of a prism made of cubes after today’s activities?</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rPr lang="en">
                <a:solidFill>
                  <a:srgbClr val="000000"/>
                </a:solidFill>
              </a:rPr>
              <a:t>Is there anything you have questions about?</a:t>
            </a:r>
            <a:endParaRPr>
              <a:solidFill>
                <a:srgbClr val="000000"/>
              </a:solidFill>
            </a:endParaRPr>
          </a:p>
        </p:txBody>
      </p:sp>
      <p:pic>
        <p:nvPicPr>
          <p:cNvPr id="147" name="Google Shape;147;p24"/>
          <p:cNvPicPr preferRelativeResize="0"/>
          <p:nvPr/>
        </p:nvPicPr>
        <p:blipFill>
          <a:blip r:embed="rId3">
            <a:alphaModFix/>
          </a:blip>
          <a:stretch>
            <a:fillRect/>
          </a:stretch>
        </p:blipFill>
        <p:spPr>
          <a:xfrm>
            <a:off x="5800675" y="1921538"/>
            <a:ext cx="2841113" cy="21051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Cool-Down</a:t>
            </a:r>
            <a:endParaRPr/>
          </a:p>
          <a:p>
            <a:pPr indent="0" lvl="0" marL="0" rtl="0" algn="ctr">
              <a:spcBef>
                <a:spcPts val="0"/>
              </a:spcBef>
              <a:spcAft>
                <a:spcPts val="0"/>
              </a:spcAft>
              <a:buNone/>
            </a:pPr>
            <a:r>
              <a:t/>
            </a:r>
            <a:endParaRPr sz="3100"/>
          </a:p>
          <a:p>
            <a:pPr indent="0" lvl="0" marL="0" rtl="0" algn="ctr">
              <a:spcBef>
                <a:spcPts val="0"/>
              </a:spcBef>
              <a:spcAft>
                <a:spcPts val="0"/>
              </a:spcAft>
              <a:buNone/>
            </a:pPr>
            <a:r>
              <a:rPr lang="en" sz="3100"/>
              <a:t> Jada’s Prism</a:t>
            </a:r>
            <a:endParaRPr sz="3100"/>
          </a:p>
        </p:txBody>
      </p:sp>
      <p:sp>
        <p:nvSpPr>
          <p:cNvPr id="153" name="Google Shape;153;p25"/>
          <p:cNvSpPr txBox="1"/>
          <p:nvPr>
            <p:ph idx="1" type="subTitle"/>
          </p:nvPr>
        </p:nvSpPr>
        <p:spPr>
          <a:xfrm>
            <a:off x="265500" y="3419250"/>
            <a:ext cx="4045200" cy="90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Complete the cool-down by yourself.</a:t>
            </a:r>
            <a:endParaRPr>
              <a:solidFill>
                <a:srgbClr val="000000"/>
              </a:solidFill>
            </a:endParaRPr>
          </a:p>
        </p:txBody>
      </p:sp>
      <p:pic>
        <p:nvPicPr>
          <p:cNvPr descr="This timer counts down silently until it reaches 0:00, then a police siren sounds to alert you that time is up." id="154" name="Google Shape;154;p25" title="5 Minute Timer">
            <a:hlinkClick r:id="rId3"/>
          </p:cNvPr>
          <p:cNvPicPr preferRelativeResize="0"/>
          <p:nvPr/>
        </p:nvPicPr>
        <p:blipFill>
          <a:blip r:embed="rId4">
            <a:alphaModFix/>
          </a:blip>
          <a:stretch>
            <a:fillRect/>
          </a:stretch>
        </p:blipFill>
        <p:spPr>
          <a:xfrm>
            <a:off x="5694050" y="1668043"/>
            <a:ext cx="2148824" cy="1611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