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Source Code Pr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bold.fntdata"/><Relationship Id="rId11" Type="http://schemas.openxmlformats.org/officeDocument/2006/relationships/slide" Target="slides/slide6.xml"/><Relationship Id="rId22" Type="http://schemas.openxmlformats.org/officeDocument/2006/relationships/font" Target="fonts/SourceCodePro-boldItalic.fntdata"/><Relationship Id="rId10" Type="http://schemas.openxmlformats.org/officeDocument/2006/relationships/slide" Target="slides/slide5.xml"/><Relationship Id="rId21" Type="http://schemas.openxmlformats.org/officeDocument/2006/relationships/font" Target="fonts/SourceCodePr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a9e458e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a9e458e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a9e458ed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a9e458ed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8a9e458ed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8a9e458ed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a9e458edd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a9e458edd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20229128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20229128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20229128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20229128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20229128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20229128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20229128d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820229128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20229128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20229128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20229128d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20229128d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20229128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20229128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20229128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20229128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hyperlink" Target="http://www.youtube.com/watch?v=4xG2aJa6UyY" TargetMode="External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u_BcMXgws6Y" TargetMode="External"/><Relationship Id="rId4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744575"/>
            <a:ext cx="9144000" cy="2052600"/>
          </a:xfrm>
          <a:prstGeom prst="rect">
            <a:avLst/>
          </a:prstGeom>
          <a:solidFill>
            <a:srgbClr val="9900FF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Measure Volume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4462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900FF"/>
                </a:solidFill>
              </a:rPr>
              <a:t>Materials needed: pencil, book, snap cubes</a:t>
            </a:r>
            <a:endParaRPr sz="18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F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Let’s count cubes.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7011050" y="128170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6721575" y="30307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7202475" y="30307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6035575" y="2150875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6721575" y="25717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7833675" y="19690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5948075" y="36334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9900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Hand Signals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These are our </a:t>
            </a:r>
            <a:r>
              <a:rPr b="1" lang="en">
                <a:solidFill>
                  <a:srgbClr val="9900FF"/>
                </a:solidFill>
              </a:rPr>
              <a:t>thinking signals</a:t>
            </a:r>
            <a:r>
              <a:rPr lang="en"/>
              <a:t>. We will allow everyone the opportunity to think. We will not blurt out answers. Hold your hand to your chest using the “I am ready and thinking symbol.”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968" y="3118779"/>
            <a:ext cx="1069117" cy="163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2118" y="3118797"/>
            <a:ext cx="1277597" cy="163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333" y="3115080"/>
            <a:ext cx="1277600" cy="1637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7081" y="3118797"/>
            <a:ext cx="1131882" cy="1630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9900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Warm-up: Which One Doesn’t Belong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152475"/>
            <a:ext cx="382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one that doesn’t belong. Be prepared to share why it doesn’t belong.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Be sure to use your hand signals.</a:t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52463"/>
            <a:ext cx="4419600" cy="3743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85" name="Google Shape;85;p16" title="2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4578" y="4144400"/>
            <a:ext cx="1028650" cy="7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F0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</a:rPr>
              <a:t>Warm-up Synthesis</a:t>
            </a:r>
            <a:endParaRPr>
              <a:solidFill>
                <a:srgbClr val="9900FF"/>
              </a:solidFill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152475"/>
            <a:ext cx="8520600" cy="7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can count the number of </a:t>
            </a:r>
            <a:r>
              <a:rPr b="1" lang="en">
                <a:solidFill>
                  <a:srgbClr val="9900FF"/>
                </a:solidFill>
              </a:rPr>
              <a:t>unit cubes</a:t>
            </a:r>
            <a:r>
              <a:rPr lang="en"/>
              <a:t> in an object to measure its volume.</a:t>
            </a: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279400" y="2220900"/>
            <a:ext cx="85206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How many unit cubes are in Figure D?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279400" y="3710950"/>
            <a:ext cx="85206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 which other object would you use a similar strategy to count the cubes? Why?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3400" y="1957388"/>
            <a:ext cx="1327930" cy="10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9900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1: Find Volume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this activity, you will use unit cubes to build objects and describe how you would measure the volume.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Partner A will build an object using 8-12 cubes and give to Partner B.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Partner B will explain how they would count the number of cubes in the object.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Partner A will then explain if they would count the same way or different.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Switch roles so that Partner B builds an object and repeat.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Make sure you record your thoughts. 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101" name="Google Shape;101;p18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425" y="3975525"/>
            <a:ext cx="1402750" cy="1052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F0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</a:rPr>
              <a:t>Activity 1</a:t>
            </a:r>
            <a:r>
              <a:rPr lang="en">
                <a:solidFill>
                  <a:srgbClr val="9900FF"/>
                </a:solidFill>
              </a:rPr>
              <a:t> Synthesis</a:t>
            </a:r>
            <a:endParaRPr>
              <a:solidFill>
                <a:srgbClr val="9900FF"/>
              </a:solidFill>
            </a:endParaRPr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1152475"/>
            <a:ext cx="8520600" cy="7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Which objects were easiest to count? Why?</a:t>
            </a:r>
            <a:endParaRPr/>
          </a:p>
        </p:txBody>
      </p:sp>
      <p:sp>
        <p:nvSpPr>
          <p:cNvPr id="108" name="Google Shape;108;p19"/>
          <p:cNvSpPr txBox="1"/>
          <p:nvPr/>
        </p:nvSpPr>
        <p:spPr>
          <a:xfrm>
            <a:off x="355600" y="1839900"/>
            <a:ext cx="85206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Which objects were most challenging to count?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355600" y="2644150"/>
            <a:ext cx="85206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How did you count the cubes?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355600" y="3558550"/>
            <a:ext cx="7125900" cy="12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Objects that have the same number of cubes in each layer are called </a:t>
            </a:r>
            <a:r>
              <a:rPr b="1" lang="en" sz="1800">
                <a:solidFill>
                  <a:srgbClr val="9900FF"/>
                </a:solidFill>
              </a:rPr>
              <a:t>rectangular prisms</a:t>
            </a:r>
            <a:r>
              <a:rPr lang="en" sz="1800">
                <a:solidFill>
                  <a:schemeClr val="dk2"/>
                </a:solidFill>
              </a:rPr>
              <a:t>.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What were some ways you used to count the cubes in a rectangular prism?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 rotWithShape="1">
          <a:blip r:embed="rId3">
            <a:alphaModFix/>
          </a:blip>
          <a:srcRect b="0" l="13307" r="0" t="0"/>
          <a:stretch/>
        </p:blipFill>
        <p:spPr>
          <a:xfrm>
            <a:off x="7725001" y="3558550"/>
            <a:ext cx="1151200" cy="10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0150" y="1660904"/>
            <a:ext cx="704850" cy="1506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9900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2: Guess My Prism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152475"/>
            <a:ext cx="405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is the same? What is different?</a:t>
            </a:r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758" y="1821908"/>
            <a:ext cx="3814250" cy="174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>
            <p:ph idx="1" type="body"/>
          </p:nvPr>
        </p:nvSpPr>
        <p:spPr>
          <a:xfrm>
            <a:off x="4890725" y="1133463"/>
            <a:ext cx="405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Can you build my prism?</a:t>
            </a:r>
            <a:endParaRPr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4939450" y="1821900"/>
            <a:ext cx="405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used 16 cubes.</a:t>
            </a:r>
            <a:endParaRPr/>
          </a:p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4939450" y="2355300"/>
            <a:ext cx="405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prism is 4 cubes wide.</a:t>
            </a:r>
            <a:endParaRPr/>
          </a:p>
        </p:txBody>
      </p:sp>
      <p:sp>
        <p:nvSpPr>
          <p:cNvPr id="123" name="Google Shape;123;p20"/>
          <p:cNvSpPr txBox="1"/>
          <p:nvPr>
            <p:ph idx="1" type="body"/>
          </p:nvPr>
        </p:nvSpPr>
        <p:spPr>
          <a:xfrm>
            <a:off x="4939450" y="2888700"/>
            <a:ext cx="405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prism is 2 cubes long.</a:t>
            </a:r>
            <a:endParaRPr/>
          </a:p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4939450" y="3422100"/>
            <a:ext cx="405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prism is 2 cubes tall.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9900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2: Guess My Prism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370150" y="1551875"/>
            <a:ext cx="8520600" cy="3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1.The object of the game is to get your partner to build the same prism.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a. </a:t>
            </a:r>
            <a:r>
              <a:rPr lang="en"/>
              <a:t>Partner A: Use 16-24 cubes to build a prism. Describe it to your partner.</a:t>
            </a:r>
            <a:endParaRPr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B. Partner B: Build the prism your partner describes to you.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2. Place the two prisms next to each other. What is the same? What is different?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3. Switch roles and repeat.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silently counts down to 0:00, then alerts you that time is up with a gentle beep sound." id="131" name="Google Shape;131;p21" title="1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3800" y="3839000"/>
            <a:ext cx="1388500" cy="10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F0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</a:rPr>
              <a:t>Activity 2 Synthesis</a:t>
            </a:r>
            <a:endParaRPr>
              <a:solidFill>
                <a:srgbClr val="9900FF"/>
              </a:solidFill>
            </a:endParaRPr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311700" y="1152475"/>
            <a:ext cx="8520600" cy="7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language did your partner use that was most helpful for you to understand the prism they wanted you to build?</a:t>
            </a:r>
            <a:endParaRPr/>
          </a:p>
        </p:txBody>
      </p:sp>
      <p:sp>
        <p:nvSpPr>
          <p:cNvPr id="138" name="Google Shape;138;p22"/>
          <p:cNvSpPr txBox="1"/>
          <p:nvPr/>
        </p:nvSpPr>
        <p:spPr>
          <a:xfrm>
            <a:off x="311700" y="2220888"/>
            <a:ext cx="85206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How did you describe your object to your partner?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311700" y="2985100"/>
            <a:ext cx="85206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How can we describe this prism using language we all understand?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275" y="2858454"/>
            <a:ext cx="704850" cy="1506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FF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152475"/>
            <a:ext cx="8520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Today we described rectangular prisms and measured their volumes.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311700" y="2295475"/>
            <a:ext cx="8520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How can we find the volume of this rectangular prism?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8" name="Google Shape;148;p23"/>
          <p:cNvSpPr txBox="1"/>
          <p:nvPr>
            <p:ph idx="1" type="body"/>
          </p:nvPr>
        </p:nvSpPr>
        <p:spPr>
          <a:xfrm>
            <a:off x="311700" y="2981275"/>
            <a:ext cx="8520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How can we describe this object so that our partner can build the same shape?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FF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Let’s count cubes.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4" name="Google Shape;154;p24"/>
          <p:cNvSpPr/>
          <p:nvPr/>
        </p:nvSpPr>
        <p:spPr>
          <a:xfrm>
            <a:off x="7011050" y="128170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4"/>
          <p:cNvSpPr/>
          <p:nvPr/>
        </p:nvSpPr>
        <p:spPr>
          <a:xfrm>
            <a:off x="6721575" y="30307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4"/>
          <p:cNvSpPr/>
          <p:nvPr/>
        </p:nvSpPr>
        <p:spPr>
          <a:xfrm>
            <a:off x="7202475" y="30307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4"/>
          <p:cNvSpPr/>
          <p:nvPr/>
        </p:nvSpPr>
        <p:spPr>
          <a:xfrm>
            <a:off x="6035575" y="2150875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4"/>
          <p:cNvSpPr/>
          <p:nvPr/>
        </p:nvSpPr>
        <p:spPr>
          <a:xfrm>
            <a:off x="6721575" y="25717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4"/>
          <p:cNvSpPr/>
          <p:nvPr/>
        </p:nvSpPr>
        <p:spPr>
          <a:xfrm>
            <a:off x="7833675" y="19690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4"/>
          <p:cNvSpPr/>
          <p:nvPr/>
        </p:nvSpPr>
        <p:spPr>
          <a:xfrm>
            <a:off x="5948075" y="3633450"/>
            <a:ext cx="631200" cy="602700"/>
          </a:xfrm>
          <a:prstGeom prst="cube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FF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265500" y="1233175"/>
            <a:ext cx="4045200" cy="78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Cool-Down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6" name="Google Shape;166;p25"/>
          <p:cNvSpPr txBox="1"/>
          <p:nvPr>
            <p:ph idx="1" type="subTitle"/>
          </p:nvPr>
        </p:nvSpPr>
        <p:spPr>
          <a:xfrm>
            <a:off x="265500" y="2298300"/>
            <a:ext cx="4045200" cy="21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</a:rPr>
              <a:t>What is the Volume?</a:t>
            </a:r>
            <a:br>
              <a:rPr lang="en" sz="2700">
                <a:solidFill>
                  <a:schemeClr val="lt1"/>
                </a:solidFill>
              </a:rPr>
            </a:br>
            <a:endParaRPr sz="27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</a:rPr>
              <a:t>Complete the cool-own by yourself. </a:t>
            </a:r>
            <a:endParaRPr sz="2700">
              <a:solidFill>
                <a:schemeClr val="lt1"/>
              </a:solidFill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4940700" y="319550"/>
            <a:ext cx="3797700" cy="4449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counts down silently until it reaches 0:00, then a police siren sounds to alert you that time is up." id="168" name="Google Shape;168;p25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6450" y="18204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