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layfair Display"/>
      <p:regular r:id="rId18"/>
      <p:bold r:id="rId19"/>
      <p:italic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  <p:embeddedFont>
      <p:font typeface="Oswal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italic.fntdata"/><Relationship Id="rId22" Type="http://schemas.openxmlformats.org/officeDocument/2006/relationships/font" Target="fonts/Montserrat-regular.fntdata"/><Relationship Id="rId21" Type="http://schemas.openxmlformats.org/officeDocument/2006/relationships/font" Target="fonts/PlayfairDisplay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swald-regular.fntdata"/><Relationship Id="rId25" Type="http://schemas.openxmlformats.org/officeDocument/2006/relationships/font" Target="fonts/Montserrat-boldItalic.fntdata"/><Relationship Id="rId27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layfairDisplay-bold.fntdata"/><Relationship Id="rId18" Type="http://schemas.openxmlformats.org/officeDocument/2006/relationships/font" Target="fonts/PlayfairDis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8a1f3495e4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8a1f3495e4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c66b57cf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c66b57cf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8a1f3495e4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8a1f3495e4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a2c5ba64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a2c5ba64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a2c5ba64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a2c5ba64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a2c5ba64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a2c5ba64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8a2c5ba64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8a2c5ba64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a2c5ba64d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a2c5ba64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8c66b57cf2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8c66b57cf2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8c66b57cf2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8c66b57cf2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a1f3495e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a1f3495e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hyperlink" Target="http://www.youtube.com/watch?v=_W0bSen8Qjg" TargetMode="External"/><Relationship Id="rId5" Type="http://schemas.openxmlformats.org/officeDocument/2006/relationships/image" Target="../media/image4.jpg"/><Relationship Id="rId6" Type="http://schemas.openxmlformats.org/officeDocument/2006/relationships/hyperlink" Target="http://www.youtube.com/watch?v=_W0bSen8Qj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hyperlink" Target="http://www.youtube.com/watch?v=u_BcMXgws6Y" TargetMode="External"/><Relationship Id="rId6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Factors and Multiples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3550650"/>
            <a:ext cx="61545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Materials needed: pencil, book, counters</a:t>
            </a:r>
            <a:endParaRPr sz="2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find factors and multiples of whole numbers from 1-100.</a:t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0275" y="1640988"/>
            <a:ext cx="2730250" cy="1861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Warm-Up 		                                   Number Talk: Division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468825"/>
            <a:ext cx="47442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Give me a signal when you have an answer and can explain how you got it</a:t>
            </a:r>
            <a:r>
              <a:rPr lang="en"/>
              <a:t>.</a:t>
            </a:r>
            <a:endParaRPr/>
          </a:p>
        </p:txBody>
      </p:sp>
      <p:grpSp>
        <p:nvGrpSpPr>
          <p:cNvPr id="72" name="Google Shape;72;p15"/>
          <p:cNvGrpSpPr/>
          <p:nvPr/>
        </p:nvGrpSpPr>
        <p:grpSpPr>
          <a:xfrm>
            <a:off x="5825068" y="1438055"/>
            <a:ext cx="2905419" cy="3529125"/>
            <a:chOff x="6969015" y="2088550"/>
            <a:chExt cx="2073374" cy="2917838"/>
          </a:xfrm>
        </p:grpSpPr>
        <p:pic>
          <p:nvPicPr>
            <p:cNvPr id="73" name="Google Shape;73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257042" y="2091619"/>
              <a:ext cx="762947" cy="1347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69015" y="3658500"/>
              <a:ext cx="911722" cy="13478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5" name="Google Shape;75;p15"/>
            <p:cNvGrpSpPr/>
            <p:nvPr/>
          </p:nvGrpSpPr>
          <p:grpSpPr>
            <a:xfrm>
              <a:off x="7020674" y="2088550"/>
              <a:ext cx="2021715" cy="2917838"/>
              <a:chOff x="7020674" y="2088550"/>
              <a:chExt cx="2021715" cy="2917838"/>
            </a:xfrm>
          </p:grpSpPr>
          <p:pic>
            <p:nvPicPr>
              <p:cNvPr id="76" name="Google Shape;76;p1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020674" y="2088550"/>
                <a:ext cx="911725" cy="1354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Google Shape;77;p15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8234653" y="3658500"/>
                <a:ext cx="807737" cy="1347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506100" y="2498475"/>
            <a:ext cx="13053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12 ÷ 3</a:t>
            </a:r>
            <a:endParaRPr sz="2400"/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506100" y="3043375"/>
            <a:ext cx="19731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30 ÷ 3</a:t>
            </a:r>
            <a:endParaRPr sz="2400"/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540300" y="3754825"/>
            <a:ext cx="19047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60 ÷ 3</a:t>
            </a:r>
            <a:endParaRPr sz="2400"/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540300" y="4440625"/>
            <a:ext cx="19047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/>
              <a:t>72 ÷ 3</a:t>
            </a:r>
            <a:endParaRPr sz="2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/>
        </p:nvSpPr>
        <p:spPr>
          <a:xfrm>
            <a:off x="277375" y="468675"/>
            <a:ext cx="8388300" cy="58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Warm-Up Synthesis</a:t>
            </a:r>
            <a:endParaRPr sz="3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7" name="Google Shape;87;p16"/>
          <p:cNvSpPr txBox="1"/>
          <p:nvPr>
            <p:ph idx="4294967295" type="body"/>
          </p:nvPr>
        </p:nvSpPr>
        <p:spPr>
          <a:xfrm>
            <a:off x="340400" y="1281700"/>
            <a:ext cx="4968000" cy="75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knowing the first and third quotients help you find the last quotient?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 txBox="1"/>
          <p:nvPr>
            <p:ph idx="4294967295" type="body"/>
          </p:nvPr>
        </p:nvSpPr>
        <p:spPr>
          <a:xfrm>
            <a:off x="6665050" y="1565350"/>
            <a:ext cx="13053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12 ÷ 3</a:t>
            </a:r>
            <a:endParaRPr sz="2400"/>
          </a:p>
        </p:txBody>
      </p:sp>
      <p:sp>
        <p:nvSpPr>
          <p:cNvPr id="89" name="Google Shape;89;p16"/>
          <p:cNvSpPr txBox="1"/>
          <p:nvPr>
            <p:ph idx="4294967295" type="body"/>
          </p:nvPr>
        </p:nvSpPr>
        <p:spPr>
          <a:xfrm>
            <a:off x="6630850" y="2254775"/>
            <a:ext cx="19731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30 ÷ 3</a:t>
            </a:r>
            <a:endParaRPr sz="2400"/>
          </a:p>
        </p:txBody>
      </p:sp>
      <p:sp>
        <p:nvSpPr>
          <p:cNvPr id="90" name="Google Shape;90;p16"/>
          <p:cNvSpPr txBox="1"/>
          <p:nvPr>
            <p:ph idx="4294967295" type="body"/>
          </p:nvPr>
        </p:nvSpPr>
        <p:spPr>
          <a:xfrm>
            <a:off x="6665050" y="3020400"/>
            <a:ext cx="19047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60 ÷ 3</a:t>
            </a:r>
            <a:endParaRPr sz="2400"/>
          </a:p>
        </p:txBody>
      </p:sp>
      <p:sp>
        <p:nvSpPr>
          <p:cNvPr id="91" name="Google Shape;91;p16"/>
          <p:cNvSpPr txBox="1"/>
          <p:nvPr>
            <p:ph idx="4294967295" type="body"/>
          </p:nvPr>
        </p:nvSpPr>
        <p:spPr>
          <a:xfrm>
            <a:off x="6665050" y="3775150"/>
            <a:ext cx="19047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/>
              <a:t>72 ÷ 3</a:t>
            </a:r>
            <a:endParaRPr sz="2500"/>
          </a:p>
        </p:txBody>
      </p:sp>
      <p:sp>
        <p:nvSpPr>
          <p:cNvPr id="92" name="Google Shape;92;p16"/>
          <p:cNvSpPr txBox="1"/>
          <p:nvPr>
            <p:ph idx="4294967295" type="body"/>
          </p:nvPr>
        </p:nvSpPr>
        <p:spPr>
          <a:xfrm>
            <a:off x="340400" y="2263025"/>
            <a:ext cx="4968000" cy="75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anyone have the same strategy but would explain it differently?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"/>
          <p:cNvSpPr txBox="1"/>
          <p:nvPr>
            <p:ph idx="4294967295" type="body"/>
          </p:nvPr>
        </p:nvSpPr>
        <p:spPr>
          <a:xfrm>
            <a:off x="318025" y="3325150"/>
            <a:ext cx="4968000" cy="75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anyone approach the problem in a different way?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Factor and Multiple Statements</a:t>
            </a:r>
            <a:endParaRPr/>
          </a:p>
        </p:txBody>
      </p:sp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4122450" y="1169000"/>
            <a:ext cx="4260300" cy="17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are going to practice using the        words factor and multiple in              preparation for a game we are going to play. Take some time to complete the statements on your own.</a:t>
            </a:r>
            <a:endParaRPr/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3396750" cy="3771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01" name="Google Shape;101;p17" title="5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1725" y="1071850"/>
            <a:ext cx="1096775" cy="82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>
            <p:ph idx="1" type="body"/>
          </p:nvPr>
        </p:nvSpPr>
        <p:spPr>
          <a:xfrm>
            <a:off x="4122450" y="2980550"/>
            <a:ext cx="4260300" cy="17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Now share your statements with your partner. Be sure to ask any questions you have as you justify each of your statements together.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103" name="Google Shape;103;p17" title="5 Minute Timer">
            <a:hlinkClick r:id="rId6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6025" y="4021675"/>
            <a:ext cx="1096775" cy="82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/>
        </p:nvSpPr>
        <p:spPr>
          <a:xfrm>
            <a:off x="277375" y="468675"/>
            <a:ext cx="8388300" cy="58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Activity 1</a:t>
            </a: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Synthesis</a:t>
            </a:r>
            <a:endParaRPr sz="3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9" name="Google Shape;109;p18"/>
          <p:cNvSpPr txBox="1"/>
          <p:nvPr>
            <p:ph idx="4294967295" type="body"/>
          </p:nvPr>
        </p:nvSpPr>
        <p:spPr>
          <a:xfrm>
            <a:off x="340400" y="1281700"/>
            <a:ext cx="4968000" cy="8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was your favorite statement you       came up with</a:t>
            </a:r>
            <a:r>
              <a:rPr lang="en"/>
              <a:t>?  Why was it your favorite?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 txBox="1"/>
          <p:nvPr/>
        </p:nvSpPr>
        <p:spPr>
          <a:xfrm>
            <a:off x="277375" y="2702175"/>
            <a:ext cx="49545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What did you and your partner notice and wonder about in this activity?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5375" y="1281700"/>
            <a:ext cx="4310150" cy="297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Activity 2 Factor and Multiple Game</a:t>
            </a:r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12925"/>
            <a:ext cx="3454357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4457700"/>
            <a:ext cx="3454350" cy="45385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3864300" y="1170800"/>
            <a:ext cx="4968000" cy="117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you’re going to use your knowledge of factors and multiples to play a game against your partner.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silently counts down to 0:00, then alerts you that time is up with a gentle beep sound." id="120" name="Google Shape;120;p19" title="15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40775" y="2639975"/>
            <a:ext cx="1388500" cy="104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277375" y="468675"/>
            <a:ext cx="8388300" cy="58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Activity 2 Synthesis</a:t>
            </a:r>
            <a:endParaRPr sz="3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6" name="Google Shape;126;p20"/>
          <p:cNvSpPr txBox="1"/>
          <p:nvPr>
            <p:ph idx="4294967295" type="body"/>
          </p:nvPr>
        </p:nvSpPr>
        <p:spPr>
          <a:xfrm>
            <a:off x="373250" y="1822025"/>
            <a:ext cx="3915300" cy="8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was your strategy for choosing numbers as you played the game?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1275" y="1517000"/>
            <a:ext cx="3143125" cy="306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/>
        </p:nvSpPr>
        <p:spPr>
          <a:xfrm>
            <a:off x="277375" y="468675"/>
            <a:ext cx="8388300" cy="58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Lesson</a:t>
            </a: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Synthesis</a:t>
            </a:r>
            <a:endParaRPr sz="3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3" name="Google Shape;133;p21"/>
          <p:cNvSpPr txBox="1"/>
          <p:nvPr>
            <p:ph idx="4294967295" type="body"/>
          </p:nvPr>
        </p:nvSpPr>
        <p:spPr>
          <a:xfrm>
            <a:off x="277375" y="1098925"/>
            <a:ext cx="7824000" cy="8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today’s lesson we used the terms </a:t>
            </a:r>
            <a:r>
              <a:rPr b="1" lang="en" u="sng"/>
              <a:t>factors</a:t>
            </a:r>
            <a:r>
              <a:rPr lang="en"/>
              <a:t> and </a:t>
            </a:r>
            <a:r>
              <a:rPr b="1" lang="en" u="sng"/>
              <a:t>multiples</a:t>
            </a:r>
            <a:r>
              <a:rPr lang="en"/>
              <a:t> to describe numbers within 100.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1"/>
          <p:cNvSpPr txBox="1"/>
          <p:nvPr>
            <p:ph idx="4294967295" type="body"/>
          </p:nvPr>
        </p:nvSpPr>
        <p:spPr>
          <a:xfrm>
            <a:off x="293450" y="1850800"/>
            <a:ext cx="6501300" cy="31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learned that: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 is a factor of every number and every number is a multiple of 1.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 is a factor of each even number.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even number is a multiple of 2.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number is a multiple of 5 when the last digit of the number is 5 or 0.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10 is a factor of a number and a number is a multiple of 10 when the last digit of a number is 0.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/>
        </p:nvSpPr>
        <p:spPr>
          <a:xfrm>
            <a:off x="277375" y="468675"/>
            <a:ext cx="8388300" cy="58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Lesson Synthesis</a:t>
            </a:r>
            <a:endParaRPr sz="3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0" name="Google Shape;140;p22"/>
          <p:cNvSpPr txBox="1"/>
          <p:nvPr>
            <p:ph idx="4294967295" type="body"/>
          </p:nvPr>
        </p:nvSpPr>
        <p:spPr>
          <a:xfrm>
            <a:off x="277375" y="1098925"/>
            <a:ext cx="7824000" cy="8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turns using each number to complete each statement with a partner: 1, 2, 5, 10.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For example: 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you know if 2 is a factor of a number?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you know if a number is a multiple of 2?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2"/>
          <p:cNvSpPr txBox="1"/>
          <p:nvPr>
            <p:ph idx="4294967295" type="body"/>
          </p:nvPr>
        </p:nvSpPr>
        <p:spPr>
          <a:xfrm>
            <a:off x="581325" y="2025725"/>
            <a:ext cx="6501300" cy="15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you know if  </a:t>
            </a:r>
            <a:r>
              <a:rPr lang="en" u="sng"/>
              <a:t>         </a:t>
            </a:r>
            <a:r>
              <a:rPr lang="en"/>
              <a:t> is a factor of a number?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you know if a number is a multiple of </a:t>
            </a:r>
            <a:r>
              <a:rPr lang="en" u="sng"/>
              <a:t>          </a:t>
            </a:r>
            <a:r>
              <a:rPr lang="en"/>
              <a:t>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find factors and multiples of whole numbers from 1-100.</a:t>
            </a:r>
            <a:endParaRPr/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0275" y="1640988"/>
            <a:ext cx="2730250" cy="1861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86275" y="1081675"/>
            <a:ext cx="43254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5"/>
                </a:highlight>
              </a:rPr>
              <a:t>Cool-Down</a:t>
            </a:r>
            <a:endParaRPr>
              <a:highlight>
                <a:schemeClr val="accent5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accent5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highlight>
                  <a:schemeClr val="accent5"/>
                </a:highlight>
              </a:rPr>
              <a:t>Complete the Statements</a:t>
            </a:r>
            <a:endParaRPr sz="3400">
              <a:highlight>
                <a:schemeClr val="accent5"/>
              </a:highlight>
            </a:endParaRPr>
          </a:p>
        </p:txBody>
      </p:sp>
      <p:sp>
        <p:nvSpPr>
          <p:cNvPr id="153" name="Google Shape;153;p24"/>
          <p:cNvSpPr txBox="1"/>
          <p:nvPr>
            <p:ph idx="1" type="subTitle"/>
          </p:nvPr>
        </p:nvSpPr>
        <p:spPr>
          <a:xfrm>
            <a:off x="265500" y="3165975"/>
            <a:ext cx="4045200" cy="11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Complete the cool-down by yourself.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154" name="Google Shape;154;p24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6500" y="1404118"/>
            <a:ext cx="2221576" cy="166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