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PT Sans Narrow"/>
      <p:regular r:id="rId19"/>
      <p:bold r:id="rId20"/>
    </p:embeddedFont>
    <p:embeddedFont>
      <p:font typeface="Source Code Pro"/>
      <p:regular r:id="rId21"/>
      <p:bold r:id="rId22"/>
      <p:italic r:id="rId23"/>
      <p:boldItalic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Narrow-bold.fntdata"/><Relationship Id="rId22" Type="http://schemas.openxmlformats.org/officeDocument/2006/relationships/font" Target="fonts/SourceCodePro-bold.fntdata"/><Relationship Id="rId21" Type="http://schemas.openxmlformats.org/officeDocument/2006/relationships/font" Target="fonts/SourceCodePro-regular.fntdata"/><Relationship Id="rId24" Type="http://schemas.openxmlformats.org/officeDocument/2006/relationships/font" Target="fonts/SourceCodePro-boldItalic.fntdata"/><Relationship Id="rId23" Type="http://schemas.openxmlformats.org/officeDocument/2006/relationships/font" Target="fonts/SourceCodePr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TSansNarrow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ac05dae52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ac05dae52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6713b7c1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6713b7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6713b7c1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6713b7c1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ac05dae5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ac05dae5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expression work.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6713b7c1c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6713b7c1c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expression work.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6713b7c1c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6713b7c1c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expression work.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ac05dae52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ac05dae52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ac05dae52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ac05dae52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ac05dae52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ac05dae52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ac05dae52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ac05dae52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8c70730dd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8c70730dd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ac05dae52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ac05dae52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hyperlink" Target="http://www.youtube.com/watch?v=4xG2aJa6UyY" TargetMode="External"/><Relationship Id="rId8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12.jpg"/><Relationship Id="rId6" Type="http://schemas.openxmlformats.org/officeDocument/2006/relationships/image" Target="../media/image11.jpg"/><Relationship Id="rId7" Type="http://schemas.openxmlformats.org/officeDocument/2006/relationships/image" Target="../media/image18.png"/><Relationship Id="rId8" Type="http://schemas.openxmlformats.org/officeDocument/2006/relationships/hyperlink" Target="http://www.youtube.com/watch?v=CH50zuS8DD0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1.jpg"/><Relationship Id="rId5" Type="http://schemas.openxmlformats.org/officeDocument/2006/relationships/hyperlink" Target="http://www.youtube.com/watch?v=_W0bSen8Qjg" TargetMode="External"/><Relationship Id="rId6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_W0bSen8Qjg" TargetMode="External"/><Relationship Id="rId5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CH50zuS8DD0" TargetMode="External"/><Relationship Id="rId4" Type="http://schemas.openxmlformats.org/officeDocument/2006/relationships/image" Target="../media/image12.jpg"/><Relationship Id="rId5" Type="http://schemas.openxmlformats.org/officeDocument/2006/relationships/hyperlink" Target="http://www.youtube.com/watch?v=kxGWsHYITAw" TargetMode="External"/><Relationship Id="rId6" Type="http://schemas.openxmlformats.org/officeDocument/2006/relationships/image" Target="../media/image22.jpg"/><Relationship Id="rId7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15.jpg"/><Relationship Id="rId6" Type="http://schemas.openxmlformats.org/officeDocument/2006/relationships/hyperlink" Target="http://www.youtube.com/watch?v=4xG2aJa6UyY" TargetMode="External"/><Relationship Id="rId7" Type="http://schemas.openxmlformats.org/officeDocument/2006/relationships/hyperlink" Target="http://www.youtube.com/watch?v=4xG2aJa6UyY" TargetMode="External"/><Relationship Id="rId8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Locker Problem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974673"/>
            <a:ext cx="4870500" cy="6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Materials needed: pencil, book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490250" y="221550"/>
            <a:ext cx="5264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Let’s figure out which lockers are open and why.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2951" l="0" r="0" t="3651"/>
          <a:stretch/>
        </p:blipFill>
        <p:spPr>
          <a:xfrm>
            <a:off x="5709900" y="1355300"/>
            <a:ext cx="3318500" cy="211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83100" y="1087825"/>
            <a:ext cx="51318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Count by 2, starting at 0. I will record your counting on chart paper.</a:t>
            </a:r>
            <a:endParaRPr/>
          </a:p>
        </p:txBody>
      </p:sp>
      <p:grpSp>
        <p:nvGrpSpPr>
          <p:cNvPr id="79" name="Google Shape;79;p15"/>
          <p:cNvGrpSpPr/>
          <p:nvPr/>
        </p:nvGrpSpPr>
        <p:grpSpPr>
          <a:xfrm>
            <a:off x="5825068" y="1438055"/>
            <a:ext cx="2905419" cy="3529125"/>
            <a:chOff x="6969015" y="2088550"/>
            <a:chExt cx="2073374" cy="2917838"/>
          </a:xfrm>
        </p:grpSpPr>
        <p:pic>
          <p:nvPicPr>
            <p:cNvPr id="80" name="Google Shape;80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2" name="Google Shape;82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83" name="Google Shape;83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4" name="Google Shape;84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99975" y="2426075"/>
            <a:ext cx="58434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patterns do you see in the individual counts? Use your hand signals.</a:t>
            </a:r>
            <a:endParaRPr/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116075" y="1878925"/>
            <a:ext cx="5131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Now, count by 4, starting at 0. </a:t>
            </a:r>
            <a:endParaRPr/>
          </a:p>
        </p:txBody>
      </p:sp>
      <p:sp>
        <p:nvSpPr>
          <p:cNvPr id="87" name="Google Shape;87;p15"/>
          <p:cNvSpPr txBox="1"/>
          <p:nvPr>
            <p:ph type="title"/>
          </p:nvPr>
        </p:nvSpPr>
        <p:spPr>
          <a:xfrm>
            <a:off x="311700" y="2280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</a:rPr>
              <a:t>Warm-Up		                           Choral Count: Twos and Fours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88" name="Google Shape;88;p15" title="2 Minute Tim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7771" y="2848912"/>
            <a:ext cx="943189" cy="7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/>
          <p:nvPr/>
        </p:nvSpPr>
        <p:spPr>
          <a:xfrm>
            <a:off x="99975" y="3643400"/>
            <a:ext cx="5843400" cy="7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42424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What patterns do you see between the two counts? Use your hand signals.</a:t>
            </a:r>
            <a:endParaRPr sz="1800">
              <a:solidFill>
                <a:srgbClr val="42424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descr="This timer counts down silently until it reaches 0:00, then a police siren sounds to alert you that time is up." id="90" name="Google Shape;90;p15" title="2 Minute Timer">
            <a:hlinkClick r:id="rId9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86671" y="4147387"/>
            <a:ext cx="943189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</a:t>
            </a:r>
            <a:r>
              <a:rPr lang="en">
                <a:solidFill>
                  <a:schemeClr val="lt1"/>
                </a:solidFill>
              </a:rPr>
              <a:t>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311700" y="1316425"/>
            <a:ext cx="4777800" cy="11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can I get the number in the second list from the corresponding number in the first list?</a:t>
            </a:r>
            <a:endParaRPr/>
          </a:p>
        </p:txBody>
      </p:sp>
      <p:sp>
        <p:nvSpPr>
          <p:cNvPr id="97" name="Google Shape;97;p16"/>
          <p:cNvSpPr txBox="1"/>
          <p:nvPr>
            <p:ph idx="1" type="body"/>
          </p:nvPr>
        </p:nvSpPr>
        <p:spPr>
          <a:xfrm>
            <a:off x="375575" y="2603925"/>
            <a:ext cx="4777800" cy="11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can I get the number in the first list from the corresponding number in the second list?</a:t>
            </a:r>
            <a:endParaRPr/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5175" y="1243200"/>
            <a:ext cx="1861296" cy="36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311700" y="2164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	Questionable Lockers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88" y="1076225"/>
            <a:ext cx="6581775" cy="38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6753775" y="1076225"/>
            <a:ext cx="2202300" cy="20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D4037"/>
                </a:solidFill>
                <a:latin typeface="Open Sans"/>
                <a:ea typeface="Open Sans"/>
                <a:cs typeface="Open Sans"/>
                <a:sym typeface="Open Sans"/>
              </a:rPr>
              <a:t>In your small group, discuss what  you know or have questions about related to the picture.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06" name="Google Shape;106;p17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8700" y="3099800"/>
            <a:ext cx="1019776" cy="76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3778" y="3081725"/>
            <a:ext cx="1216697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76278" y="4104275"/>
            <a:ext cx="1412422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9" name="Google Shape;109;p17" title="1 Minute Timer">
            <a:hlinkClick r:id="rId8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8700" y="4140425"/>
            <a:ext cx="1019776" cy="76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311700" y="2164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	Questionable Lockers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0" y="1347350"/>
            <a:ext cx="6522875" cy="321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6395875" y="1680075"/>
            <a:ext cx="2584800" cy="7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D4037"/>
                </a:solidFill>
                <a:latin typeface="Open Sans"/>
                <a:ea typeface="Open Sans"/>
                <a:cs typeface="Open Sans"/>
                <a:sym typeface="Open Sans"/>
              </a:rPr>
              <a:t>Read about the game Tyler’s class played.</a:t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528" y="2723400"/>
            <a:ext cx="1216697" cy="80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8" name="Google Shape;118;p18" title="5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89625" y="2723403"/>
            <a:ext cx="1067987" cy="8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311700" y="2164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	Questionable Lockers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197700" y="989950"/>
            <a:ext cx="8634600" cy="15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D4037"/>
                </a:solidFill>
                <a:latin typeface="Open Sans"/>
                <a:ea typeface="Open Sans"/>
                <a:cs typeface="Open Sans"/>
                <a:sym typeface="Open Sans"/>
              </a:rPr>
              <a:t>Based on what you know, create a representation to show what you understand about this problem. </a:t>
            </a:r>
            <a:endParaRPr sz="1800">
              <a:solidFill>
                <a:srgbClr val="5D403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D4037"/>
                </a:solidFill>
                <a:latin typeface="Open Sans"/>
                <a:ea typeface="Open Sans"/>
                <a:cs typeface="Open Sans"/>
                <a:sym typeface="Open Sans"/>
              </a:rPr>
              <a:t>When you have completed your representation, answer the 3 questions about your representation.</a:t>
            </a:r>
            <a:endParaRPr sz="1800">
              <a:solidFill>
                <a:srgbClr val="5D403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5" name="Google Shape;1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5049" y="2695625"/>
            <a:ext cx="916825" cy="1109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26" name="Google Shape;126;p19" title="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4525" y="2724175"/>
            <a:ext cx="1402750" cy="10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311700" y="64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2" name="Google Shape;132;p20"/>
          <p:cNvSpPr txBox="1"/>
          <p:nvPr>
            <p:ph idx="1" type="body"/>
          </p:nvPr>
        </p:nvSpPr>
        <p:spPr>
          <a:xfrm>
            <a:off x="311700" y="809125"/>
            <a:ext cx="5522700" cy="30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Let’s look at several different representations        I noticed while you were working.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For each representation, we will answer the following questions.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Where are the lockers?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How can we tell if a locker is open or closed?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How does this representation show which student is touching the locker?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 rotWithShape="1">
          <a:blip r:embed="rId3">
            <a:alphaModFix/>
          </a:blip>
          <a:srcRect b="2951" l="0" r="0" t="3651"/>
          <a:stretch/>
        </p:blipFill>
        <p:spPr>
          <a:xfrm>
            <a:off x="5721025" y="1074125"/>
            <a:ext cx="3318500" cy="21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198325" y="3994325"/>
            <a:ext cx="85206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 the next activity, you will work with your group to answer questions about the game. You may choose to use the representation you created or one shared by a classmate to help answer questions in the next activity.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type="title"/>
          </p:nvPr>
        </p:nvSpPr>
        <p:spPr>
          <a:xfrm>
            <a:off x="311700" y="1402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 	An Open and Shut Case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200800" y="1131700"/>
            <a:ext cx="7513800" cy="6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Silently read and think about each question in Activity 2 in your book.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311700" y="2467350"/>
            <a:ext cx="4260300" cy="92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Work in your groups to answer each of the questions.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42" name="Google Shape;142;p21" title="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4300" y="1131695"/>
            <a:ext cx="804200" cy="603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silently counts down to 0:00, then alerts you that time is up with a gentle beep sound." id="143" name="Google Shape;143;p21" title="20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4292" y="2294900"/>
            <a:ext cx="1108534" cy="8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00225" y="2230550"/>
            <a:ext cx="1902475" cy="1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title"/>
          </p:nvPr>
        </p:nvSpPr>
        <p:spPr>
          <a:xfrm>
            <a:off x="311700" y="1402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311700" y="1008800"/>
            <a:ext cx="4767300" cy="5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Explain why the first locker is open.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1" name="Google Shape;151;p22"/>
          <p:cNvSpPr txBox="1"/>
          <p:nvPr>
            <p:ph idx="1" type="body"/>
          </p:nvPr>
        </p:nvSpPr>
        <p:spPr>
          <a:xfrm>
            <a:off x="311700" y="1552400"/>
            <a:ext cx="82407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What do the locker numbers that are only touched by two people have in common?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326275" y="2571750"/>
            <a:ext cx="4767300" cy="5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Explain why the second locker is closed.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2048400" y="2028150"/>
            <a:ext cx="4767300" cy="5436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These numbers are </a:t>
            </a:r>
            <a:r>
              <a:rPr b="1" lang="en" u="sng">
                <a:solidFill>
                  <a:schemeClr val="accent2"/>
                </a:solidFill>
              </a:rPr>
              <a:t>prime numbers</a:t>
            </a:r>
            <a:r>
              <a:rPr lang="en">
                <a:solidFill>
                  <a:schemeClr val="accent2"/>
                </a:solidFill>
              </a:rPr>
              <a:t>.</a:t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4" name="Google Shape;154;p22"/>
          <p:cNvSpPr txBox="1"/>
          <p:nvPr>
            <p:ph idx="1" type="body"/>
          </p:nvPr>
        </p:nvSpPr>
        <p:spPr>
          <a:xfrm>
            <a:off x="310675" y="3116975"/>
            <a:ext cx="6257700" cy="5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students touch locker 12?  How do you know?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5" name="Google Shape;155;p22"/>
          <p:cNvSpPr txBox="1"/>
          <p:nvPr>
            <p:ph idx="1" type="body"/>
          </p:nvPr>
        </p:nvSpPr>
        <p:spPr>
          <a:xfrm>
            <a:off x="2048400" y="3573100"/>
            <a:ext cx="4767300" cy="5436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These numbers are </a:t>
            </a:r>
            <a:r>
              <a:rPr b="1" lang="en" u="sng">
                <a:solidFill>
                  <a:schemeClr val="accent2"/>
                </a:solidFill>
              </a:rPr>
              <a:t>factors</a:t>
            </a:r>
            <a:r>
              <a:rPr lang="en">
                <a:solidFill>
                  <a:schemeClr val="accent2"/>
                </a:solidFill>
              </a:rPr>
              <a:t> of 12</a:t>
            </a:r>
            <a:r>
              <a:rPr lang="en">
                <a:solidFill>
                  <a:schemeClr val="accent2"/>
                </a:solidFill>
              </a:rPr>
              <a:t>.</a:t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6" name="Google Shape;156;p22"/>
          <p:cNvSpPr txBox="1"/>
          <p:nvPr>
            <p:ph idx="1" type="body"/>
          </p:nvPr>
        </p:nvSpPr>
        <p:spPr>
          <a:xfrm>
            <a:off x="2048400" y="4280050"/>
            <a:ext cx="4767300" cy="5436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12 is also a </a:t>
            </a:r>
            <a:r>
              <a:rPr b="1" lang="en" u="sng">
                <a:solidFill>
                  <a:schemeClr val="accent2"/>
                </a:solidFill>
              </a:rPr>
              <a:t>multiple</a:t>
            </a:r>
            <a:r>
              <a:rPr lang="en">
                <a:solidFill>
                  <a:schemeClr val="accent2"/>
                </a:solidFill>
              </a:rPr>
              <a:t> of 12.</a:t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</a:t>
            </a:r>
            <a:r>
              <a:rPr lang="en">
                <a:solidFill>
                  <a:schemeClr val="lt1"/>
                </a:solidFill>
              </a:rPr>
              <a:t>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311700" y="1502325"/>
            <a:ext cx="42603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students will touch locker 7?  How do you know?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63" name="Google Shape;163;p23"/>
          <p:cNvSpPr txBox="1"/>
          <p:nvPr>
            <p:ph idx="1" type="body"/>
          </p:nvPr>
        </p:nvSpPr>
        <p:spPr>
          <a:xfrm>
            <a:off x="390150" y="2645125"/>
            <a:ext cx="42603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students will touch locker 13?  How do you know?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64" name="Google Shape;164;p23"/>
          <p:cNvSpPr txBox="1"/>
          <p:nvPr>
            <p:ph idx="1" type="body"/>
          </p:nvPr>
        </p:nvSpPr>
        <p:spPr>
          <a:xfrm>
            <a:off x="390150" y="3931275"/>
            <a:ext cx="42603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lockers get touched exactly 2 times?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441" y="1290576"/>
            <a:ext cx="1273509" cy="9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441" y="2737539"/>
            <a:ext cx="1273509" cy="9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441" y="4014976"/>
            <a:ext cx="1273509" cy="97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68" name="Google Shape;168;p23" title="2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2951" y="1405152"/>
            <a:ext cx="1273500" cy="955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69" name="Google Shape;169;p23" title="2 Minute Timer">
            <a:hlinkClick r:id="rId6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2951" y="2746252"/>
            <a:ext cx="1273500" cy="955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70" name="Google Shape;170;p23" title="2 Minute Timer">
            <a:hlinkClick r:id="rId7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2951" y="3931265"/>
            <a:ext cx="1273500" cy="955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3050" y="1435725"/>
            <a:ext cx="1340939" cy="8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3050" y="2776838"/>
            <a:ext cx="1340939" cy="8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3050" y="3961850"/>
            <a:ext cx="1340939" cy="89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type="title"/>
          </p:nvPr>
        </p:nvSpPr>
        <p:spPr>
          <a:xfrm>
            <a:off x="490250" y="221550"/>
            <a:ext cx="5264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Let’s figure out which lockers are open and why.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79" name="Google Shape;179;p24"/>
          <p:cNvPicPr preferRelativeResize="0"/>
          <p:nvPr/>
        </p:nvPicPr>
        <p:blipFill rotWithShape="1">
          <a:blip r:embed="rId3">
            <a:alphaModFix/>
          </a:blip>
          <a:srcRect b="2951" l="0" r="0" t="3651"/>
          <a:stretch/>
        </p:blipFill>
        <p:spPr>
          <a:xfrm>
            <a:off x="5709900" y="1355300"/>
            <a:ext cx="3318500" cy="211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Locker 18</a:t>
            </a:r>
            <a:endParaRPr sz="3500"/>
          </a:p>
        </p:txBody>
      </p:sp>
      <p:sp>
        <p:nvSpPr>
          <p:cNvPr id="185" name="Google Shape;185;p25"/>
          <p:cNvSpPr txBox="1"/>
          <p:nvPr>
            <p:ph idx="1" type="subTitle"/>
          </p:nvPr>
        </p:nvSpPr>
        <p:spPr>
          <a:xfrm>
            <a:off x="265500" y="3156400"/>
            <a:ext cx="4045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86" name="Google Shape;186;p25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6272" y="1691074"/>
            <a:ext cx="2234377" cy="167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