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Economica"/>
      <p:regular r:id="rId19"/>
      <p:bold r:id="rId20"/>
      <p:italic r:id="rId21"/>
      <p:boldItalic r:id="rId22"/>
    </p:embeddedFont>
    <p:embeddedFont>
      <p:font typeface="Open Sans"/>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conomica-bold.fntdata"/><Relationship Id="rId22" Type="http://schemas.openxmlformats.org/officeDocument/2006/relationships/font" Target="fonts/Economica-boldItalic.fntdata"/><Relationship Id="rId21" Type="http://schemas.openxmlformats.org/officeDocument/2006/relationships/font" Target="fonts/Economica-italic.fntdata"/><Relationship Id="rId24" Type="http://schemas.openxmlformats.org/officeDocument/2006/relationships/font" Target="fonts/OpenSans-bold.fntdata"/><Relationship Id="rId23"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boldItalic.fntdata"/><Relationship Id="rId25"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Economica-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8201fbc2e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8201fbc2e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8201fbc2e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8201fbc2e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8201fbc2eb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8201fbc2eb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8201fbc2e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8201fbc2e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Restart timer for partner work.</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201fbc2eb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201fbc2eb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8201fbc2eb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8201fbc2eb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c644879a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c644879a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8201fbc2eb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8201fbc2eb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8c644879a9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8c644879a9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201fbc2eb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201fbc2eb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8c644879a9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8c644879a9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8201fbc2eb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8201fbc2eb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CH50zuS8DD0" TargetMode="External"/><Relationship Id="rId4" Type="http://schemas.openxmlformats.org/officeDocument/2006/relationships/image" Target="../media/image11.jpg"/><Relationship Id="rId9" Type="http://schemas.openxmlformats.org/officeDocument/2006/relationships/hyperlink" Target="http://www.youtube.com/watch?v=CH50zuS8DD0" TargetMode="External"/><Relationship Id="rId5" Type="http://schemas.openxmlformats.org/officeDocument/2006/relationships/image" Target="../media/image14.png"/><Relationship Id="rId6" Type="http://schemas.openxmlformats.org/officeDocument/2006/relationships/image" Target="../media/image8.jpg"/><Relationship Id="rId7" Type="http://schemas.openxmlformats.org/officeDocument/2006/relationships/image" Target="../media/image12.png"/><Relationship Id="rId8" Type="http://schemas.openxmlformats.org/officeDocument/2006/relationships/hyperlink" Target="http://www.youtube.com/watch?v=CH50zuS8DD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hyperlink" Target="http://www.youtube.com/watch?v=4ASKMcdCc3g" TargetMode="External"/><Relationship Id="rId6" Type="http://schemas.openxmlformats.org/officeDocument/2006/relationships/image" Target="../media/image10.jpg"/><Relationship Id="rId7"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hyperlink" Target="http://www.youtube.com/watch?v=CH50zuS8DD0" TargetMode="External"/><Relationship Id="rId5" Type="http://schemas.openxmlformats.org/officeDocument/2006/relationships/image" Target="../media/image11.jpg"/><Relationship Id="rId6"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15.jpg"/><Relationship Id="rId5" Type="http://schemas.openxmlformats.org/officeDocument/2006/relationships/hyperlink" Target="http://www.youtube.com/watch?v=4ASKMcdCc3g" TargetMode="External"/><Relationship Id="rId6" Type="http://schemas.openxmlformats.org/officeDocument/2006/relationships/image" Target="../media/image10.jpg"/><Relationship Id="rId7" Type="http://schemas.openxmlformats.org/officeDocument/2006/relationships/image" Target="../media/image5.png"/><Relationship Id="rId8" Type="http://schemas.openxmlformats.org/officeDocument/2006/relationships/hyperlink" Target="http://www.youtube.com/watch?v=zVHWhLme2NQ"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hyperlink" Target="http://www.youtube.com/watch?v=4xG2aJa6UyY" TargetMode="External"/><Relationship Id="rId5" Type="http://schemas.openxmlformats.org/officeDocument/2006/relationships/image" Target="../media/image18.jpg"/><Relationship Id="rId6" Type="http://schemas.openxmlformats.org/officeDocument/2006/relationships/image" Target="../media/image17.png"/><Relationship Id="rId7" Type="http://schemas.openxmlformats.org/officeDocument/2006/relationships/hyperlink" Target="http://www.youtube.com/watch?v=4xG2aJa6Uy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hyperlink" Target="http://www.youtube.com/watch?v=4xG2aJa6UyY" TargetMode="External"/><Relationship Id="rId5" Type="http://schemas.openxmlformats.org/officeDocument/2006/relationships/image" Target="../media/image18.jpg"/><Relationship Id="rId6"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hyperlink" Target="http://www.youtube.com/watch?v=_W0bSen8Qjg" TargetMode="Externa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2966775" y="1188425"/>
            <a:ext cx="3054600" cy="213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6500">
                <a:solidFill>
                  <a:schemeClr val="accent1"/>
                </a:solidFill>
              </a:rPr>
              <a:t>More Multiples</a:t>
            </a:r>
            <a:endParaRPr b="1" sz="6500">
              <a:solidFill>
                <a:schemeClr val="accent1"/>
              </a:solidFill>
            </a:endParaRPr>
          </a:p>
        </p:txBody>
      </p:sp>
      <p:sp>
        <p:nvSpPr>
          <p:cNvPr id="63" name="Google Shape;63;p13"/>
          <p:cNvSpPr txBox="1"/>
          <p:nvPr>
            <p:ph idx="1" type="subTitle"/>
          </p:nvPr>
        </p:nvSpPr>
        <p:spPr>
          <a:xfrm>
            <a:off x="3044700" y="3593900"/>
            <a:ext cx="3267900" cy="7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accent1"/>
                </a:solidFill>
              </a:rPr>
              <a:t>Materials needed; pencil, book</a:t>
            </a:r>
            <a:endParaRPr sz="180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67" name="Shape 67"/>
        <p:cNvGrpSpPr/>
        <p:nvPr/>
      </p:nvGrpSpPr>
      <p:grpSpPr>
        <a:xfrm>
          <a:off x="0" y="0"/>
          <a:ext cx="0" cy="0"/>
          <a:chOff x="0" y="0"/>
          <a:chExt cx="0" cy="0"/>
        </a:xfrm>
      </p:grpSpPr>
      <p:sp>
        <p:nvSpPr>
          <p:cNvPr id="68" name="Google Shape;68;p14"/>
          <p:cNvSpPr txBox="1"/>
          <p:nvPr>
            <p:ph type="title"/>
          </p:nvPr>
        </p:nvSpPr>
        <p:spPr>
          <a:xfrm>
            <a:off x="487075" y="401425"/>
            <a:ext cx="62034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1"/>
                </a:solidFill>
              </a:rPr>
              <a:t>Let’s explore more contexts  that involve multiples.</a:t>
            </a:r>
            <a:endParaRPr>
              <a:solidFill>
                <a:schemeClr val="accent1"/>
              </a:solidFill>
            </a:endParaRPr>
          </a:p>
        </p:txBody>
      </p:sp>
      <p:pic>
        <p:nvPicPr>
          <p:cNvPr id="69" name="Google Shape;69;p14"/>
          <p:cNvPicPr preferRelativeResize="0"/>
          <p:nvPr/>
        </p:nvPicPr>
        <p:blipFill>
          <a:blip r:embed="rId3">
            <a:alphaModFix/>
          </a:blip>
          <a:stretch>
            <a:fillRect/>
          </a:stretch>
        </p:blipFill>
        <p:spPr>
          <a:xfrm>
            <a:off x="6554975" y="977800"/>
            <a:ext cx="2512825" cy="3186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315925"/>
            <a:ext cx="8520600" cy="831300"/>
          </a:xfrm>
          <a:prstGeom prst="rect">
            <a:avLst/>
          </a:prstGeom>
          <a:solidFill>
            <a:schemeClr val="lt2"/>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Warm-Up: Estimation Exploration: Banquet Seating</a:t>
            </a:r>
            <a:endParaRPr>
              <a:solidFill>
                <a:schemeClr val="accent1"/>
              </a:solidFill>
            </a:endParaRPr>
          </a:p>
        </p:txBody>
      </p:sp>
      <p:pic>
        <p:nvPicPr>
          <p:cNvPr descr="This timer counts down silently until it reaches 0:00, then a police siren sounds to alert you that time is up." id="75" name="Google Shape;75;p15" title="1 Minute Timer">
            <a:hlinkClick r:id="rId3"/>
          </p:cNvPr>
          <p:cNvPicPr preferRelativeResize="0"/>
          <p:nvPr/>
        </p:nvPicPr>
        <p:blipFill>
          <a:blip r:embed="rId4">
            <a:alphaModFix/>
          </a:blip>
          <a:stretch>
            <a:fillRect/>
          </a:stretch>
        </p:blipFill>
        <p:spPr>
          <a:xfrm>
            <a:off x="6328475" y="4066525"/>
            <a:ext cx="1017625" cy="763225"/>
          </a:xfrm>
          <a:prstGeom prst="rect">
            <a:avLst/>
          </a:prstGeom>
          <a:noFill/>
          <a:ln>
            <a:noFill/>
          </a:ln>
        </p:spPr>
      </p:pic>
      <p:pic>
        <p:nvPicPr>
          <p:cNvPr id="76" name="Google Shape;76;p15"/>
          <p:cNvPicPr preferRelativeResize="0"/>
          <p:nvPr/>
        </p:nvPicPr>
        <p:blipFill>
          <a:blip r:embed="rId5">
            <a:alphaModFix/>
          </a:blip>
          <a:stretch>
            <a:fillRect/>
          </a:stretch>
        </p:blipFill>
        <p:spPr>
          <a:xfrm>
            <a:off x="152400" y="1299625"/>
            <a:ext cx="4905375" cy="3181350"/>
          </a:xfrm>
          <a:prstGeom prst="rect">
            <a:avLst/>
          </a:prstGeom>
          <a:noFill/>
          <a:ln>
            <a:noFill/>
          </a:ln>
        </p:spPr>
      </p:pic>
      <p:sp>
        <p:nvSpPr>
          <p:cNvPr id="77" name="Google Shape;77;p15"/>
          <p:cNvSpPr txBox="1"/>
          <p:nvPr>
            <p:ph idx="1" type="body"/>
          </p:nvPr>
        </p:nvSpPr>
        <p:spPr>
          <a:xfrm>
            <a:off x="4981575" y="1071025"/>
            <a:ext cx="3974700" cy="317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What is an estimate that’s too high?</a:t>
            </a:r>
            <a:endParaRPr>
              <a:solidFill>
                <a:schemeClr val="accent1"/>
              </a:solidFill>
            </a:endParaRPr>
          </a:p>
        </p:txBody>
      </p:sp>
      <p:sp>
        <p:nvSpPr>
          <p:cNvPr id="78" name="Google Shape;78;p15"/>
          <p:cNvSpPr txBox="1"/>
          <p:nvPr>
            <p:ph idx="1" type="body"/>
          </p:nvPr>
        </p:nvSpPr>
        <p:spPr>
          <a:xfrm>
            <a:off x="5016900" y="2098675"/>
            <a:ext cx="3974700" cy="4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What is an estimate that’s too low?</a:t>
            </a:r>
            <a:endParaRPr>
              <a:solidFill>
                <a:schemeClr val="accent1"/>
              </a:solidFill>
            </a:endParaRPr>
          </a:p>
        </p:txBody>
      </p:sp>
      <p:sp>
        <p:nvSpPr>
          <p:cNvPr id="79" name="Google Shape;79;p15"/>
          <p:cNvSpPr txBox="1"/>
          <p:nvPr>
            <p:ph idx="1" type="body"/>
          </p:nvPr>
        </p:nvSpPr>
        <p:spPr>
          <a:xfrm>
            <a:off x="5057775" y="3313600"/>
            <a:ext cx="3974700" cy="682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What is an estimate that’s about right?</a:t>
            </a:r>
            <a:endParaRPr>
              <a:solidFill>
                <a:schemeClr val="accent1"/>
              </a:solidFill>
            </a:endParaRPr>
          </a:p>
        </p:txBody>
      </p:sp>
      <p:pic>
        <p:nvPicPr>
          <p:cNvPr id="80" name="Google Shape;80;p15"/>
          <p:cNvPicPr preferRelativeResize="0"/>
          <p:nvPr/>
        </p:nvPicPr>
        <p:blipFill>
          <a:blip r:embed="rId6">
            <a:alphaModFix/>
          </a:blip>
          <a:stretch>
            <a:fillRect/>
          </a:stretch>
        </p:blipFill>
        <p:spPr>
          <a:xfrm>
            <a:off x="4880253" y="4047638"/>
            <a:ext cx="1216697" cy="801000"/>
          </a:xfrm>
          <a:prstGeom prst="rect">
            <a:avLst/>
          </a:prstGeom>
          <a:noFill/>
          <a:ln>
            <a:noFill/>
          </a:ln>
        </p:spPr>
      </p:pic>
      <p:pic>
        <p:nvPicPr>
          <p:cNvPr id="81" name="Google Shape;81;p15"/>
          <p:cNvPicPr preferRelativeResize="0"/>
          <p:nvPr/>
        </p:nvPicPr>
        <p:blipFill>
          <a:blip r:embed="rId7">
            <a:alphaModFix/>
          </a:blip>
          <a:stretch>
            <a:fillRect/>
          </a:stretch>
        </p:blipFill>
        <p:spPr>
          <a:xfrm>
            <a:off x="7634501" y="3916300"/>
            <a:ext cx="1169375" cy="893015"/>
          </a:xfrm>
          <a:prstGeom prst="rect">
            <a:avLst/>
          </a:prstGeom>
          <a:noFill/>
          <a:ln>
            <a:noFill/>
          </a:ln>
        </p:spPr>
      </p:pic>
      <p:pic>
        <p:nvPicPr>
          <p:cNvPr id="82" name="Google Shape;82;p15"/>
          <p:cNvPicPr preferRelativeResize="0"/>
          <p:nvPr/>
        </p:nvPicPr>
        <p:blipFill>
          <a:blip r:embed="rId6">
            <a:alphaModFix/>
          </a:blip>
          <a:stretch>
            <a:fillRect/>
          </a:stretch>
        </p:blipFill>
        <p:spPr>
          <a:xfrm>
            <a:off x="5057778" y="2584300"/>
            <a:ext cx="1216697" cy="801000"/>
          </a:xfrm>
          <a:prstGeom prst="rect">
            <a:avLst/>
          </a:prstGeom>
          <a:noFill/>
          <a:ln>
            <a:noFill/>
          </a:ln>
        </p:spPr>
      </p:pic>
      <p:pic>
        <p:nvPicPr>
          <p:cNvPr descr="This timer counts down silently until it reaches 0:00, then a police siren sounds to alert you that time is up." id="83" name="Google Shape;83;p15" title="1 Minute Timer">
            <a:hlinkClick r:id="rId8"/>
          </p:cNvPr>
          <p:cNvPicPr preferRelativeResize="0"/>
          <p:nvPr/>
        </p:nvPicPr>
        <p:blipFill>
          <a:blip r:embed="rId4">
            <a:alphaModFix/>
          </a:blip>
          <a:stretch>
            <a:fillRect/>
          </a:stretch>
        </p:blipFill>
        <p:spPr>
          <a:xfrm>
            <a:off x="6380875" y="2612625"/>
            <a:ext cx="1017625" cy="763225"/>
          </a:xfrm>
          <a:prstGeom prst="rect">
            <a:avLst/>
          </a:prstGeom>
          <a:noFill/>
          <a:ln>
            <a:noFill/>
          </a:ln>
        </p:spPr>
      </p:pic>
      <p:pic>
        <p:nvPicPr>
          <p:cNvPr id="84" name="Google Shape;84;p15"/>
          <p:cNvPicPr preferRelativeResize="0"/>
          <p:nvPr/>
        </p:nvPicPr>
        <p:blipFill>
          <a:blip r:embed="rId7">
            <a:alphaModFix/>
          </a:blip>
          <a:stretch>
            <a:fillRect/>
          </a:stretch>
        </p:blipFill>
        <p:spPr>
          <a:xfrm>
            <a:off x="7607601" y="2460225"/>
            <a:ext cx="1169375" cy="893015"/>
          </a:xfrm>
          <a:prstGeom prst="rect">
            <a:avLst/>
          </a:prstGeom>
          <a:noFill/>
          <a:ln>
            <a:noFill/>
          </a:ln>
        </p:spPr>
      </p:pic>
      <p:pic>
        <p:nvPicPr>
          <p:cNvPr id="85" name="Google Shape;85;p15"/>
          <p:cNvPicPr preferRelativeResize="0"/>
          <p:nvPr/>
        </p:nvPicPr>
        <p:blipFill>
          <a:blip r:embed="rId6">
            <a:alphaModFix/>
          </a:blip>
          <a:stretch>
            <a:fillRect/>
          </a:stretch>
        </p:blipFill>
        <p:spPr>
          <a:xfrm>
            <a:off x="5057778" y="1389062"/>
            <a:ext cx="1216697" cy="801000"/>
          </a:xfrm>
          <a:prstGeom prst="rect">
            <a:avLst/>
          </a:prstGeom>
          <a:noFill/>
          <a:ln>
            <a:noFill/>
          </a:ln>
        </p:spPr>
      </p:pic>
      <p:pic>
        <p:nvPicPr>
          <p:cNvPr descr="This timer counts down silently until it reaches 0:00, then a police siren sounds to alert you that time is up." id="86" name="Google Shape;86;p15" title="1 Minute Timer">
            <a:hlinkClick r:id="rId9"/>
          </p:cNvPr>
          <p:cNvPicPr preferRelativeResize="0"/>
          <p:nvPr/>
        </p:nvPicPr>
        <p:blipFill>
          <a:blip r:embed="rId4">
            <a:alphaModFix/>
          </a:blip>
          <a:stretch>
            <a:fillRect/>
          </a:stretch>
        </p:blipFill>
        <p:spPr>
          <a:xfrm>
            <a:off x="6380875" y="1407950"/>
            <a:ext cx="1017625" cy="763225"/>
          </a:xfrm>
          <a:prstGeom prst="rect">
            <a:avLst/>
          </a:prstGeom>
          <a:noFill/>
          <a:ln>
            <a:noFill/>
          </a:ln>
        </p:spPr>
      </p:pic>
      <p:pic>
        <p:nvPicPr>
          <p:cNvPr id="87" name="Google Shape;87;p15"/>
          <p:cNvPicPr preferRelativeResize="0"/>
          <p:nvPr/>
        </p:nvPicPr>
        <p:blipFill>
          <a:blip r:embed="rId7">
            <a:alphaModFix/>
          </a:blip>
          <a:stretch>
            <a:fillRect/>
          </a:stretch>
        </p:blipFill>
        <p:spPr>
          <a:xfrm>
            <a:off x="7580450" y="1473100"/>
            <a:ext cx="1017626" cy="777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6"/>
          <p:cNvSpPr txBox="1"/>
          <p:nvPr>
            <p:ph type="title"/>
          </p:nvPr>
        </p:nvSpPr>
        <p:spPr>
          <a:xfrm>
            <a:off x="311700" y="315925"/>
            <a:ext cx="8520600" cy="831300"/>
          </a:xfrm>
          <a:prstGeom prst="rect">
            <a:avLst/>
          </a:prstGeom>
          <a:solidFill>
            <a:schemeClr val="accent1"/>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2"/>
                </a:solidFill>
              </a:rPr>
              <a:t>Warm-Up Synthesis</a:t>
            </a:r>
            <a:endParaRPr>
              <a:solidFill>
                <a:schemeClr val="lt2"/>
              </a:solidFill>
            </a:endParaRPr>
          </a:p>
        </p:txBody>
      </p:sp>
      <p:sp>
        <p:nvSpPr>
          <p:cNvPr id="93" name="Google Shape;93;p16"/>
          <p:cNvSpPr txBox="1"/>
          <p:nvPr>
            <p:ph idx="1" type="body"/>
          </p:nvPr>
        </p:nvSpPr>
        <p:spPr>
          <a:xfrm>
            <a:off x="311700" y="1447925"/>
            <a:ext cx="3974700" cy="132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Which estimates would have been unreasonable?</a:t>
            </a:r>
            <a:endParaRPr>
              <a:solidFill>
                <a:schemeClr val="accent1"/>
              </a:solidFill>
            </a:endParaRPr>
          </a:p>
          <a:p>
            <a:pPr indent="0" lvl="0" marL="0" rtl="0" algn="l">
              <a:spcBef>
                <a:spcPts val="1600"/>
              </a:spcBef>
              <a:spcAft>
                <a:spcPts val="1600"/>
              </a:spcAft>
              <a:buNone/>
            </a:pPr>
            <a:r>
              <a:rPr lang="en">
                <a:solidFill>
                  <a:schemeClr val="accent1"/>
                </a:solidFill>
              </a:rPr>
              <a:t>Explain your reasoning.</a:t>
            </a:r>
            <a:endParaRPr>
              <a:solidFill>
                <a:schemeClr val="accent1"/>
              </a:solidFill>
            </a:endParaRPr>
          </a:p>
        </p:txBody>
      </p:sp>
      <p:pic>
        <p:nvPicPr>
          <p:cNvPr id="94" name="Google Shape;94;p16"/>
          <p:cNvPicPr preferRelativeResize="0"/>
          <p:nvPr/>
        </p:nvPicPr>
        <p:blipFill>
          <a:blip r:embed="rId3">
            <a:alphaModFix/>
          </a:blip>
          <a:stretch>
            <a:fillRect/>
          </a:stretch>
        </p:blipFill>
        <p:spPr>
          <a:xfrm>
            <a:off x="4572000" y="1682275"/>
            <a:ext cx="4055149" cy="2650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315925"/>
            <a:ext cx="8520600" cy="831300"/>
          </a:xfrm>
          <a:prstGeom prst="rect">
            <a:avLst/>
          </a:prstGeom>
          <a:solidFill>
            <a:schemeClr val="lt2"/>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Activity 1   Choosing the Right Seat</a:t>
            </a:r>
            <a:endParaRPr>
              <a:solidFill>
                <a:schemeClr val="accent1"/>
              </a:solidFill>
            </a:endParaRPr>
          </a:p>
        </p:txBody>
      </p:sp>
      <p:sp>
        <p:nvSpPr>
          <p:cNvPr id="100" name="Google Shape;100;p17"/>
          <p:cNvSpPr txBox="1"/>
          <p:nvPr>
            <p:ph idx="1" type="body"/>
          </p:nvPr>
        </p:nvSpPr>
        <p:spPr>
          <a:xfrm>
            <a:off x="311700" y="1470975"/>
            <a:ext cx="8520600" cy="310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Complete activity 1 in your book. Work with your                                         partner to choose a type of table to seat different                                         groups of students.</a:t>
            </a:r>
            <a:endParaRPr>
              <a:solidFill>
                <a:schemeClr val="accent1"/>
              </a:solidFill>
            </a:endParaRPr>
          </a:p>
          <a:p>
            <a:pPr indent="0" lvl="0" marL="0" rtl="0" algn="l">
              <a:spcBef>
                <a:spcPts val="1600"/>
              </a:spcBef>
              <a:spcAft>
                <a:spcPts val="1600"/>
              </a:spcAft>
              <a:buClr>
                <a:schemeClr val="dk1"/>
              </a:buClr>
              <a:buSzPts val="1100"/>
              <a:buFont typeface="Arial"/>
              <a:buNone/>
            </a:pPr>
            <a:r>
              <a:t/>
            </a:r>
            <a:endParaRPr>
              <a:solidFill>
                <a:schemeClr val="accent1"/>
              </a:solidFill>
            </a:endParaRPr>
          </a:p>
        </p:txBody>
      </p:sp>
      <p:pic>
        <p:nvPicPr>
          <p:cNvPr id="101" name="Google Shape;101;p17"/>
          <p:cNvPicPr preferRelativeResize="0"/>
          <p:nvPr/>
        </p:nvPicPr>
        <p:blipFill>
          <a:blip r:embed="rId3">
            <a:alphaModFix/>
          </a:blip>
          <a:stretch>
            <a:fillRect/>
          </a:stretch>
        </p:blipFill>
        <p:spPr>
          <a:xfrm>
            <a:off x="476250" y="2523475"/>
            <a:ext cx="4178450" cy="2439050"/>
          </a:xfrm>
          <a:prstGeom prst="rect">
            <a:avLst/>
          </a:prstGeom>
          <a:noFill/>
          <a:ln>
            <a:noFill/>
          </a:ln>
        </p:spPr>
      </p:pic>
      <p:pic>
        <p:nvPicPr>
          <p:cNvPr id="102" name="Google Shape;102;p17"/>
          <p:cNvPicPr preferRelativeResize="0"/>
          <p:nvPr/>
        </p:nvPicPr>
        <p:blipFill>
          <a:blip r:embed="rId4">
            <a:alphaModFix/>
          </a:blip>
          <a:stretch>
            <a:fillRect/>
          </a:stretch>
        </p:blipFill>
        <p:spPr>
          <a:xfrm>
            <a:off x="5940150" y="1470975"/>
            <a:ext cx="2990850" cy="2295525"/>
          </a:xfrm>
          <a:prstGeom prst="rect">
            <a:avLst/>
          </a:prstGeom>
          <a:noFill/>
          <a:ln>
            <a:noFill/>
          </a:ln>
        </p:spPr>
      </p:pic>
      <p:pic>
        <p:nvPicPr>
          <p:cNvPr descr="This timer counts down silently until it reaches 0:00, then a police siren sounds to alert you that time is up." id="103" name="Google Shape;103;p17" title="10 Minute Timer">
            <a:hlinkClick r:id="rId5"/>
          </p:cNvPr>
          <p:cNvPicPr preferRelativeResize="0"/>
          <p:nvPr/>
        </p:nvPicPr>
        <p:blipFill>
          <a:blip r:embed="rId6">
            <a:alphaModFix/>
          </a:blip>
          <a:stretch>
            <a:fillRect/>
          </a:stretch>
        </p:blipFill>
        <p:spPr>
          <a:xfrm>
            <a:off x="7429550" y="3845725"/>
            <a:ext cx="1402750" cy="1052067"/>
          </a:xfrm>
          <a:prstGeom prst="rect">
            <a:avLst/>
          </a:prstGeom>
          <a:noFill/>
          <a:ln>
            <a:noFill/>
          </a:ln>
        </p:spPr>
      </p:pic>
      <p:pic>
        <p:nvPicPr>
          <p:cNvPr id="104" name="Google Shape;104;p17"/>
          <p:cNvPicPr preferRelativeResize="0"/>
          <p:nvPr/>
        </p:nvPicPr>
        <p:blipFill>
          <a:blip r:embed="rId7">
            <a:alphaModFix/>
          </a:blip>
          <a:stretch>
            <a:fillRect/>
          </a:stretch>
        </p:blipFill>
        <p:spPr>
          <a:xfrm>
            <a:off x="5589416" y="3845726"/>
            <a:ext cx="1273509" cy="972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8"/>
          <p:cNvSpPr txBox="1"/>
          <p:nvPr>
            <p:ph type="title"/>
          </p:nvPr>
        </p:nvSpPr>
        <p:spPr>
          <a:xfrm>
            <a:off x="311700" y="315925"/>
            <a:ext cx="7072500" cy="831300"/>
          </a:xfrm>
          <a:prstGeom prst="rect">
            <a:avLst/>
          </a:prstGeom>
          <a:solidFill>
            <a:schemeClr val="accent1"/>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2"/>
                </a:solidFill>
              </a:rPr>
              <a:t>Activity Synthesis      Let’s Share!</a:t>
            </a:r>
            <a:endParaRPr>
              <a:solidFill>
                <a:schemeClr val="lt2"/>
              </a:solidFill>
            </a:endParaRPr>
          </a:p>
        </p:txBody>
      </p:sp>
      <p:sp>
        <p:nvSpPr>
          <p:cNvPr id="110" name="Google Shape;110;p18"/>
          <p:cNvSpPr txBox="1"/>
          <p:nvPr>
            <p:ph idx="1" type="body"/>
          </p:nvPr>
        </p:nvSpPr>
        <p:spPr>
          <a:xfrm>
            <a:off x="311700" y="1366825"/>
            <a:ext cx="8520600" cy="537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Can Noah’s class fit exactly in tables for 6? How do you know?</a:t>
            </a:r>
            <a:endParaRPr>
              <a:solidFill>
                <a:schemeClr val="accent1"/>
              </a:solidFill>
            </a:endParaRPr>
          </a:p>
        </p:txBody>
      </p:sp>
      <p:sp>
        <p:nvSpPr>
          <p:cNvPr id="111" name="Google Shape;111;p18"/>
          <p:cNvSpPr txBox="1"/>
          <p:nvPr>
            <p:ph idx="1" type="body"/>
          </p:nvPr>
        </p:nvSpPr>
        <p:spPr>
          <a:xfrm>
            <a:off x="311700" y="1904725"/>
            <a:ext cx="6747900" cy="43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Can Noah’s class fit exactly in tables for 8? How do you know? </a:t>
            </a:r>
            <a:endParaRPr>
              <a:solidFill>
                <a:schemeClr val="accent1"/>
              </a:solidFill>
            </a:endParaRPr>
          </a:p>
        </p:txBody>
      </p:sp>
      <p:sp>
        <p:nvSpPr>
          <p:cNvPr id="112" name="Google Shape;112;p18"/>
          <p:cNvSpPr txBox="1"/>
          <p:nvPr>
            <p:ph idx="1" type="body"/>
          </p:nvPr>
        </p:nvSpPr>
        <p:spPr>
          <a:xfrm>
            <a:off x="311700" y="2437025"/>
            <a:ext cx="7072500" cy="76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How does thinking about multiplication facts for 8 help to think about this problem?</a:t>
            </a:r>
            <a:endParaRPr>
              <a:solidFill>
                <a:schemeClr val="accent1"/>
              </a:solidFill>
            </a:endParaRPr>
          </a:p>
        </p:txBody>
      </p:sp>
      <p:sp>
        <p:nvSpPr>
          <p:cNvPr id="113" name="Google Shape;113;p18"/>
          <p:cNvSpPr txBox="1"/>
          <p:nvPr>
            <p:ph idx="1" type="body"/>
          </p:nvPr>
        </p:nvSpPr>
        <p:spPr>
          <a:xfrm>
            <a:off x="311700" y="3222275"/>
            <a:ext cx="6842700" cy="71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For the problem with both classes and the teachers, could they all fit at tables of 6? Why?</a:t>
            </a:r>
            <a:endParaRPr>
              <a:solidFill>
                <a:schemeClr val="accent1"/>
              </a:solidFill>
            </a:endParaRPr>
          </a:p>
        </p:txBody>
      </p:sp>
      <p:sp>
        <p:nvSpPr>
          <p:cNvPr id="114" name="Google Shape;114;p18"/>
          <p:cNvSpPr txBox="1"/>
          <p:nvPr>
            <p:ph idx="1" type="body"/>
          </p:nvPr>
        </p:nvSpPr>
        <p:spPr>
          <a:xfrm>
            <a:off x="274200" y="4055450"/>
            <a:ext cx="6842700" cy="71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Could they all fit at tables of 8? Why?</a:t>
            </a:r>
            <a:endParaRPr>
              <a:solidFill>
                <a:schemeClr val="accen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txBox="1"/>
          <p:nvPr>
            <p:ph type="title"/>
          </p:nvPr>
        </p:nvSpPr>
        <p:spPr>
          <a:xfrm>
            <a:off x="311700" y="315925"/>
            <a:ext cx="8520600" cy="831300"/>
          </a:xfrm>
          <a:prstGeom prst="rect">
            <a:avLst/>
          </a:prstGeom>
          <a:solidFill>
            <a:schemeClr val="lt2"/>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Activity 2   Hot Dogs and Buns</a:t>
            </a:r>
            <a:endParaRPr>
              <a:solidFill>
                <a:schemeClr val="accent1"/>
              </a:solidFill>
            </a:endParaRPr>
          </a:p>
        </p:txBody>
      </p:sp>
      <p:pic>
        <p:nvPicPr>
          <p:cNvPr id="120" name="Google Shape;120;p19"/>
          <p:cNvPicPr preferRelativeResize="0"/>
          <p:nvPr/>
        </p:nvPicPr>
        <p:blipFill>
          <a:blip r:embed="rId3">
            <a:alphaModFix/>
          </a:blip>
          <a:stretch>
            <a:fillRect/>
          </a:stretch>
        </p:blipFill>
        <p:spPr>
          <a:xfrm>
            <a:off x="152400" y="1299625"/>
            <a:ext cx="8752425" cy="425650"/>
          </a:xfrm>
          <a:prstGeom prst="rect">
            <a:avLst/>
          </a:prstGeom>
          <a:noFill/>
          <a:ln>
            <a:noFill/>
          </a:ln>
        </p:spPr>
      </p:pic>
      <p:sp>
        <p:nvSpPr>
          <p:cNvPr id="121" name="Google Shape;121;p19"/>
          <p:cNvSpPr txBox="1"/>
          <p:nvPr>
            <p:ph idx="1" type="body"/>
          </p:nvPr>
        </p:nvSpPr>
        <p:spPr>
          <a:xfrm>
            <a:off x="311700" y="1798150"/>
            <a:ext cx="8696700" cy="773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What questions do you have about the situation? What questions could you ask about the situation? What questions could you answer about the situation?</a:t>
            </a:r>
            <a:endParaRPr>
              <a:solidFill>
                <a:schemeClr val="accent1"/>
              </a:solidFill>
            </a:endParaRPr>
          </a:p>
        </p:txBody>
      </p:sp>
      <p:sp>
        <p:nvSpPr>
          <p:cNvPr id="122" name="Google Shape;122;p19"/>
          <p:cNvSpPr txBox="1"/>
          <p:nvPr>
            <p:ph idx="1" type="body"/>
          </p:nvPr>
        </p:nvSpPr>
        <p:spPr>
          <a:xfrm>
            <a:off x="371100" y="2644725"/>
            <a:ext cx="8696700" cy="113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You are going to solve problems about hot dogs and hot dog buns. Hot dogs come in packages of 10 while hot dog buns come in packages of 8. You will look for the best number of hot dogs and buns to use in different situations. </a:t>
            </a:r>
            <a:endParaRPr>
              <a:solidFill>
                <a:schemeClr val="accent1"/>
              </a:solidFill>
            </a:endParaRPr>
          </a:p>
        </p:txBody>
      </p:sp>
      <p:sp>
        <p:nvSpPr>
          <p:cNvPr id="123" name="Google Shape;123;p19"/>
          <p:cNvSpPr txBox="1"/>
          <p:nvPr>
            <p:ph idx="1" type="body"/>
          </p:nvPr>
        </p:nvSpPr>
        <p:spPr>
          <a:xfrm>
            <a:off x="311700" y="3856100"/>
            <a:ext cx="8696700" cy="773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Take a minute to read these problems and think about how you would solve them.</a:t>
            </a:r>
            <a:endParaRPr>
              <a:solidFill>
                <a:schemeClr val="accent1"/>
              </a:solidFill>
            </a:endParaRPr>
          </a:p>
        </p:txBody>
      </p:sp>
      <p:pic>
        <p:nvPicPr>
          <p:cNvPr descr="This timer counts down silently until it reaches 0:00, then a police siren sounds to alert you that time is up." id="124" name="Google Shape;124;p19" title="1 Minute Timer">
            <a:hlinkClick r:id="rId4"/>
          </p:cNvPr>
          <p:cNvPicPr preferRelativeResize="0"/>
          <p:nvPr/>
        </p:nvPicPr>
        <p:blipFill>
          <a:blip r:embed="rId5">
            <a:alphaModFix/>
          </a:blip>
          <a:stretch>
            <a:fillRect/>
          </a:stretch>
        </p:blipFill>
        <p:spPr>
          <a:xfrm>
            <a:off x="4051612" y="4243150"/>
            <a:ext cx="954000" cy="715500"/>
          </a:xfrm>
          <a:prstGeom prst="rect">
            <a:avLst/>
          </a:prstGeom>
          <a:noFill/>
          <a:ln>
            <a:noFill/>
          </a:ln>
        </p:spPr>
      </p:pic>
      <p:pic>
        <p:nvPicPr>
          <p:cNvPr id="125" name="Google Shape;125;p19"/>
          <p:cNvPicPr preferRelativeResize="0"/>
          <p:nvPr/>
        </p:nvPicPr>
        <p:blipFill>
          <a:blip r:embed="rId6">
            <a:alphaModFix/>
          </a:blip>
          <a:stretch>
            <a:fillRect/>
          </a:stretch>
        </p:blipFill>
        <p:spPr>
          <a:xfrm>
            <a:off x="2326275" y="4180023"/>
            <a:ext cx="954000" cy="84176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type="title"/>
          </p:nvPr>
        </p:nvSpPr>
        <p:spPr>
          <a:xfrm>
            <a:off x="311700" y="315925"/>
            <a:ext cx="8520600" cy="831300"/>
          </a:xfrm>
          <a:prstGeom prst="rect">
            <a:avLst/>
          </a:prstGeom>
          <a:solidFill>
            <a:schemeClr val="lt2"/>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Activity 2   Hot Dogs and Buns</a:t>
            </a:r>
            <a:endParaRPr>
              <a:solidFill>
                <a:schemeClr val="accent1"/>
              </a:solidFill>
            </a:endParaRPr>
          </a:p>
        </p:txBody>
      </p:sp>
      <p:pic>
        <p:nvPicPr>
          <p:cNvPr id="131" name="Google Shape;131;p20"/>
          <p:cNvPicPr preferRelativeResize="0"/>
          <p:nvPr/>
        </p:nvPicPr>
        <p:blipFill>
          <a:blip r:embed="rId3">
            <a:alphaModFix/>
          </a:blip>
          <a:stretch>
            <a:fillRect/>
          </a:stretch>
        </p:blipFill>
        <p:spPr>
          <a:xfrm>
            <a:off x="435825" y="1213375"/>
            <a:ext cx="2574918" cy="3691475"/>
          </a:xfrm>
          <a:prstGeom prst="rect">
            <a:avLst/>
          </a:prstGeom>
          <a:noFill/>
          <a:ln>
            <a:noFill/>
          </a:ln>
        </p:spPr>
      </p:pic>
      <p:sp>
        <p:nvSpPr>
          <p:cNvPr id="132" name="Google Shape;132;p20"/>
          <p:cNvSpPr txBox="1"/>
          <p:nvPr>
            <p:ph idx="1" type="body"/>
          </p:nvPr>
        </p:nvSpPr>
        <p:spPr>
          <a:xfrm>
            <a:off x="3204100" y="1264750"/>
            <a:ext cx="5804400" cy="509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Now solve these problems with your partner.</a:t>
            </a:r>
            <a:endParaRPr>
              <a:solidFill>
                <a:schemeClr val="accent1"/>
              </a:solidFill>
            </a:endParaRPr>
          </a:p>
        </p:txBody>
      </p:sp>
      <p:pic>
        <p:nvPicPr>
          <p:cNvPr id="133" name="Google Shape;133;p20"/>
          <p:cNvPicPr preferRelativeResize="0"/>
          <p:nvPr/>
        </p:nvPicPr>
        <p:blipFill>
          <a:blip r:embed="rId4">
            <a:alphaModFix/>
          </a:blip>
          <a:stretch>
            <a:fillRect/>
          </a:stretch>
        </p:blipFill>
        <p:spPr>
          <a:xfrm>
            <a:off x="3740891" y="1689126"/>
            <a:ext cx="1273509" cy="972550"/>
          </a:xfrm>
          <a:prstGeom prst="rect">
            <a:avLst/>
          </a:prstGeom>
          <a:noFill/>
          <a:ln>
            <a:noFill/>
          </a:ln>
        </p:spPr>
      </p:pic>
      <p:pic>
        <p:nvPicPr>
          <p:cNvPr descr="This timer counts down silently until it reaches 0:00, then a police siren sounds to alert you that time is up." id="134" name="Google Shape;134;p20" title="10 Minute Timer">
            <a:hlinkClick r:id="rId5"/>
          </p:cNvPr>
          <p:cNvPicPr preferRelativeResize="0"/>
          <p:nvPr/>
        </p:nvPicPr>
        <p:blipFill>
          <a:blip r:embed="rId6">
            <a:alphaModFix/>
          </a:blip>
          <a:stretch>
            <a:fillRect/>
          </a:stretch>
        </p:blipFill>
        <p:spPr>
          <a:xfrm>
            <a:off x="5651350" y="1689125"/>
            <a:ext cx="1402750" cy="1052067"/>
          </a:xfrm>
          <a:prstGeom prst="rect">
            <a:avLst/>
          </a:prstGeom>
          <a:noFill/>
          <a:ln>
            <a:noFill/>
          </a:ln>
        </p:spPr>
      </p:pic>
      <p:sp>
        <p:nvSpPr>
          <p:cNvPr id="135" name="Google Shape;135;p20"/>
          <p:cNvSpPr txBox="1"/>
          <p:nvPr>
            <p:ph idx="1" type="body"/>
          </p:nvPr>
        </p:nvSpPr>
        <p:spPr>
          <a:xfrm>
            <a:off x="3257900" y="2908275"/>
            <a:ext cx="5804400" cy="7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Now get together with another group and share your ideas.</a:t>
            </a:r>
            <a:endParaRPr>
              <a:solidFill>
                <a:schemeClr val="accent1"/>
              </a:solidFill>
            </a:endParaRPr>
          </a:p>
        </p:txBody>
      </p:sp>
      <p:pic>
        <p:nvPicPr>
          <p:cNvPr id="136" name="Google Shape;136;p20"/>
          <p:cNvPicPr preferRelativeResize="0"/>
          <p:nvPr/>
        </p:nvPicPr>
        <p:blipFill>
          <a:blip r:embed="rId7">
            <a:alphaModFix/>
          </a:blip>
          <a:stretch>
            <a:fillRect/>
          </a:stretch>
        </p:blipFill>
        <p:spPr>
          <a:xfrm>
            <a:off x="3868074" y="3583873"/>
            <a:ext cx="2427951" cy="1376925"/>
          </a:xfrm>
          <a:prstGeom prst="rect">
            <a:avLst/>
          </a:prstGeom>
          <a:noFill/>
          <a:ln>
            <a:noFill/>
          </a:ln>
        </p:spPr>
      </p:pic>
      <p:pic>
        <p:nvPicPr>
          <p:cNvPr descr="This timer counts down silently until it reaches 0:00, then a police siren sounds to alert you that time is up." id="137" name="Google Shape;137;p20" title="4 Minute Timer">
            <a:hlinkClick r:id="rId8"/>
          </p:cNvPr>
          <p:cNvPicPr preferRelativeResize="0"/>
          <p:nvPr/>
        </p:nvPicPr>
        <p:blipFill>
          <a:blip r:embed="rId9">
            <a:alphaModFix/>
          </a:blip>
          <a:stretch>
            <a:fillRect/>
          </a:stretch>
        </p:blipFill>
        <p:spPr>
          <a:xfrm>
            <a:off x="6996050" y="3751650"/>
            <a:ext cx="1388500" cy="10413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311700" y="315925"/>
            <a:ext cx="8520600" cy="831300"/>
          </a:xfrm>
          <a:prstGeom prst="rect">
            <a:avLst/>
          </a:prstGeom>
          <a:solidFill>
            <a:schemeClr val="accent1"/>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2"/>
                </a:solidFill>
              </a:rPr>
              <a:t>Activity 2 Synthesis			Let’s Share!</a:t>
            </a:r>
            <a:endParaRPr>
              <a:solidFill>
                <a:schemeClr val="lt2"/>
              </a:solidFill>
            </a:endParaRPr>
          </a:p>
        </p:txBody>
      </p:sp>
      <p:sp>
        <p:nvSpPr>
          <p:cNvPr id="143" name="Google Shape;143;p21"/>
          <p:cNvSpPr txBox="1"/>
          <p:nvPr>
            <p:ph idx="1" type="body"/>
          </p:nvPr>
        </p:nvSpPr>
        <p:spPr>
          <a:xfrm>
            <a:off x="311700" y="1222425"/>
            <a:ext cx="8520600" cy="469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Let’s share our answers for problem 2 with Diego.</a:t>
            </a:r>
            <a:endParaRPr>
              <a:solidFill>
                <a:schemeClr val="accent1"/>
              </a:solidFill>
            </a:endParaRPr>
          </a:p>
        </p:txBody>
      </p:sp>
      <p:sp>
        <p:nvSpPr>
          <p:cNvPr id="144" name="Google Shape;144;p21"/>
          <p:cNvSpPr txBox="1"/>
          <p:nvPr>
            <p:ph idx="1" type="body"/>
          </p:nvPr>
        </p:nvSpPr>
        <p:spPr>
          <a:xfrm>
            <a:off x="311700" y="1663575"/>
            <a:ext cx="8520600" cy="469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Why are there different answers to this question?</a:t>
            </a:r>
            <a:endParaRPr>
              <a:solidFill>
                <a:schemeClr val="accent1"/>
              </a:solidFill>
            </a:endParaRPr>
          </a:p>
        </p:txBody>
      </p:sp>
      <p:sp>
        <p:nvSpPr>
          <p:cNvPr id="145" name="Google Shape;145;p21"/>
          <p:cNvSpPr txBox="1"/>
          <p:nvPr>
            <p:ph idx="1" type="body"/>
          </p:nvPr>
        </p:nvSpPr>
        <p:spPr>
          <a:xfrm>
            <a:off x="311700" y="3087375"/>
            <a:ext cx="8520600" cy="747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For problem 3, are there numbers of hot dogs you can buy so you can also get that same number of buns?</a:t>
            </a:r>
            <a:endParaRPr>
              <a:solidFill>
                <a:schemeClr val="accent1"/>
              </a:solidFill>
            </a:endParaRPr>
          </a:p>
        </p:txBody>
      </p:sp>
      <p:sp>
        <p:nvSpPr>
          <p:cNvPr id="146" name="Google Shape;146;p21"/>
          <p:cNvSpPr txBox="1"/>
          <p:nvPr>
            <p:ph idx="1" type="body"/>
          </p:nvPr>
        </p:nvSpPr>
        <p:spPr>
          <a:xfrm>
            <a:off x="311700" y="375887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Why can we find a number that represents both hot dogs and buns even when the packaging is different?</a:t>
            </a:r>
            <a:endParaRPr>
              <a:solidFill>
                <a:schemeClr val="accent1"/>
              </a:solidFill>
            </a:endParaRPr>
          </a:p>
        </p:txBody>
      </p:sp>
      <p:pic>
        <p:nvPicPr>
          <p:cNvPr id="147" name="Google Shape;147;p21"/>
          <p:cNvPicPr preferRelativeResize="0"/>
          <p:nvPr/>
        </p:nvPicPr>
        <p:blipFill>
          <a:blip r:embed="rId3">
            <a:alphaModFix/>
          </a:blip>
          <a:stretch>
            <a:fillRect/>
          </a:stretch>
        </p:blipFill>
        <p:spPr>
          <a:xfrm>
            <a:off x="894191" y="2076701"/>
            <a:ext cx="1273509" cy="972550"/>
          </a:xfrm>
          <a:prstGeom prst="rect">
            <a:avLst/>
          </a:prstGeom>
          <a:noFill/>
          <a:ln>
            <a:noFill/>
          </a:ln>
        </p:spPr>
      </p:pic>
      <p:pic>
        <p:nvPicPr>
          <p:cNvPr descr="This timer counts down silently until it reaches 0:00, then a police siren sounds to alert you that time is up." id="148" name="Google Shape;148;p21" title="2 Minute Timer">
            <a:hlinkClick r:id="rId4"/>
          </p:cNvPr>
          <p:cNvPicPr preferRelativeResize="0"/>
          <p:nvPr/>
        </p:nvPicPr>
        <p:blipFill>
          <a:blip r:embed="rId5">
            <a:alphaModFix/>
          </a:blip>
          <a:stretch>
            <a:fillRect/>
          </a:stretch>
        </p:blipFill>
        <p:spPr>
          <a:xfrm>
            <a:off x="2597876" y="2071615"/>
            <a:ext cx="1273500" cy="955137"/>
          </a:xfrm>
          <a:prstGeom prst="rect">
            <a:avLst/>
          </a:prstGeom>
          <a:noFill/>
          <a:ln>
            <a:noFill/>
          </a:ln>
        </p:spPr>
      </p:pic>
      <p:pic>
        <p:nvPicPr>
          <p:cNvPr id="149" name="Google Shape;149;p21"/>
          <p:cNvPicPr preferRelativeResize="0"/>
          <p:nvPr/>
        </p:nvPicPr>
        <p:blipFill>
          <a:blip r:embed="rId6">
            <a:alphaModFix/>
          </a:blip>
          <a:stretch>
            <a:fillRect/>
          </a:stretch>
        </p:blipFill>
        <p:spPr>
          <a:xfrm>
            <a:off x="4421275" y="2056575"/>
            <a:ext cx="1340939" cy="893975"/>
          </a:xfrm>
          <a:prstGeom prst="rect">
            <a:avLst/>
          </a:prstGeom>
          <a:noFill/>
          <a:ln>
            <a:noFill/>
          </a:ln>
        </p:spPr>
      </p:pic>
      <p:pic>
        <p:nvPicPr>
          <p:cNvPr id="150" name="Google Shape;150;p21"/>
          <p:cNvPicPr preferRelativeResize="0"/>
          <p:nvPr/>
        </p:nvPicPr>
        <p:blipFill>
          <a:blip r:embed="rId3">
            <a:alphaModFix/>
          </a:blip>
          <a:stretch>
            <a:fillRect/>
          </a:stretch>
        </p:blipFill>
        <p:spPr>
          <a:xfrm>
            <a:off x="4090475" y="4159350"/>
            <a:ext cx="1088531" cy="831300"/>
          </a:xfrm>
          <a:prstGeom prst="rect">
            <a:avLst/>
          </a:prstGeom>
          <a:noFill/>
          <a:ln>
            <a:noFill/>
          </a:ln>
        </p:spPr>
      </p:pic>
      <p:pic>
        <p:nvPicPr>
          <p:cNvPr descr="This timer counts down silently until it reaches 0:00, then a police siren sounds to alert you that time is up." id="151" name="Google Shape;151;p21" title="2 Minute Timer">
            <a:hlinkClick r:id="rId7"/>
          </p:cNvPr>
          <p:cNvPicPr preferRelativeResize="0"/>
          <p:nvPr/>
        </p:nvPicPr>
        <p:blipFill>
          <a:blip r:embed="rId5">
            <a:alphaModFix/>
          </a:blip>
          <a:stretch>
            <a:fillRect/>
          </a:stretch>
        </p:blipFill>
        <p:spPr>
          <a:xfrm>
            <a:off x="5362851" y="4097427"/>
            <a:ext cx="1273500" cy="955137"/>
          </a:xfrm>
          <a:prstGeom prst="rect">
            <a:avLst/>
          </a:prstGeom>
          <a:noFill/>
          <a:ln>
            <a:noFill/>
          </a:ln>
        </p:spPr>
      </p:pic>
      <p:pic>
        <p:nvPicPr>
          <p:cNvPr id="152" name="Google Shape;152;p21"/>
          <p:cNvPicPr preferRelativeResize="0"/>
          <p:nvPr/>
        </p:nvPicPr>
        <p:blipFill>
          <a:blip r:embed="rId6">
            <a:alphaModFix/>
          </a:blip>
          <a:stretch>
            <a:fillRect/>
          </a:stretch>
        </p:blipFill>
        <p:spPr>
          <a:xfrm>
            <a:off x="6902800" y="4128013"/>
            <a:ext cx="1340939" cy="893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56" name="Shape 156"/>
        <p:cNvGrpSpPr/>
        <p:nvPr/>
      </p:nvGrpSpPr>
      <p:grpSpPr>
        <a:xfrm>
          <a:off x="0" y="0"/>
          <a:ext cx="0" cy="0"/>
          <a:chOff x="0" y="0"/>
          <a:chExt cx="0" cy="0"/>
        </a:xfrm>
      </p:grpSpPr>
      <p:sp>
        <p:nvSpPr>
          <p:cNvPr id="157" name="Google Shape;157;p22"/>
          <p:cNvSpPr txBox="1"/>
          <p:nvPr>
            <p:ph type="title"/>
          </p:nvPr>
        </p:nvSpPr>
        <p:spPr>
          <a:xfrm>
            <a:off x="490250" y="526350"/>
            <a:ext cx="5618700" cy="1057500"/>
          </a:xfrm>
          <a:prstGeom prst="rect">
            <a:avLst/>
          </a:prstGeom>
          <a:solidFill>
            <a:schemeClr val="accen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Lesson Synthesis</a:t>
            </a:r>
            <a:endParaRPr>
              <a:solidFill>
                <a:schemeClr val="lt1"/>
              </a:solidFill>
            </a:endParaRPr>
          </a:p>
        </p:txBody>
      </p:sp>
      <p:sp>
        <p:nvSpPr>
          <p:cNvPr id="158" name="Google Shape;158;p22"/>
          <p:cNvSpPr txBox="1"/>
          <p:nvPr>
            <p:ph idx="4294967295" type="body"/>
          </p:nvPr>
        </p:nvSpPr>
        <p:spPr>
          <a:xfrm>
            <a:off x="613350" y="1902500"/>
            <a:ext cx="7917300" cy="2354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solidFill>
                  <a:schemeClr val="lt1"/>
                </a:solidFill>
              </a:rPr>
              <a:t>Today we looked at multiples of different numbers. </a:t>
            </a:r>
            <a:endParaRPr sz="30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315925"/>
            <a:ext cx="8520600" cy="831300"/>
          </a:xfrm>
          <a:prstGeom prst="rect">
            <a:avLst/>
          </a:prstGeom>
          <a:solidFill>
            <a:schemeClr val="accent1"/>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2"/>
                </a:solidFill>
              </a:rPr>
              <a:t>Lesson Synthesis</a:t>
            </a:r>
            <a:endParaRPr>
              <a:solidFill>
                <a:schemeClr val="lt2"/>
              </a:solidFill>
            </a:endParaRPr>
          </a:p>
        </p:txBody>
      </p:sp>
      <p:sp>
        <p:nvSpPr>
          <p:cNvPr id="164" name="Google Shape;164;p23"/>
          <p:cNvSpPr txBox="1"/>
          <p:nvPr>
            <p:ph idx="1" type="body"/>
          </p:nvPr>
        </p:nvSpPr>
        <p:spPr>
          <a:xfrm>
            <a:off x="311700" y="1225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For the seats at tables, we looked at the multiples of 6 and 8. What are some multiples of 6?</a:t>
            </a:r>
            <a:endParaRPr>
              <a:solidFill>
                <a:schemeClr val="accent1"/>
              </a:solidFill>
            </a:endParaRPr>
          </a:p>
          <a:p>
            <a:pPr indent="0" lvl="0" marL="0" rtl="0" algn="l">
              <a:spcBef>
                <a:spcPts val="1600"/>
              </a:spcBef>
              <a:spcAft>
                <a:spcPts val="1600"/>
              </a:spcAft>
              <a:buNone/>
            </a:pPr>
            <a:r>
              <a:t/>
            </a:r>
            <a:endParaRPr>
              <a:solidFill>
                <a:schemeClr val="accent1"/>
              </a:solidFill>
            </a:endParaRPr>
          </a:p>
        </p:txBody>
      </p:sp>
      <p:sp>
        <p:nvSpPr>
          <p:cNvPr id="165" name="Google Shape;165;p23"/>
          <p:cNvSpPr txBox="1"/>
          <p:nvPr>
            <p:ph idx="1" type="body"/>
          </p:nvPr>
        </p:nvSpPr>
        <p:spPr>
          <a:xfrm>
            <a:off x="311700" y="2063425"/>
            <a:ext cx="8520600" cy="43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To seat 18 students, how many tables of 6 would you need?  Why?</a:t>
            </a:r>
            <a:endParaRPr>
              <a:solidFill>
                <a:schemeClr val="accent1"/>
              </a:solidFill>
            </a:endParaRPr>
          </a:p>
          <a:p>
            <a:pPr indent="0" lvl="0" marL="0" rtl="0" algn="l">
              <a:spcBef>
                <a:spcPts val="1600"/>
              </a:spcBef>
              <a:spcAft>
                <a:spcPts val="1600"/>
              </a:spcAft>
              <a:buNone/>
            </a:pPr>
            <a:r>
              <a:t/>
            </a:r>
            <a:endParaRPr>
              <a:solidFill>
                <a:schemeClr val="accent1"/>
              </a:solidFill>
            </a:endParaRPr>
          </a:p>
        </p:txBody>
      </p:sp>
      <p:sp>
        <p:nvSpPr>
          <p:cNvPr id="166" name="Google Shape;166;p23"/>
          <p:cNvSpPr txBox="1"/>
          <p:nvPr>
            <p:ph idx="1" type="body"/>
          </p:nvPr>
        </p:nvSpPr>
        <p:spPr>
          <a:xfrm>
            <a:off x="311700" y="2673025"/>
            <a:ext cx="8520600" cy="49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To seat 18 students, how many tables of 8 would you need?  Why?</a:t>
            </a:r>
            <a:endParaRPr>
              <a:solidFill>
                <a:schemeClr val="accent1"/>
              </a:solidFill>
            </a:endParaRPr>
          </a:p>
          <a:p>
            <a:pPr indent="0" lvl="0" marL="0" rtl="0" algn="l">
              <a:spcBef>
                <a:spcPts val="1600"/>
              </a:spcBef>
              <a:spcAft>
                <a:spcPts val="1600"/>
              </a:spcAft>
              <a:buNone/>
            </a:pPr>
            <a:r>
              <a:t/>
            </a:r>
            <a:endParaRPr>
              <a:solidFill>
                <a:schemeClr val="accent1"/>
              </a:solidFill>
            </a:endParaRPr>
          </a:p>
        </p:txBody>
      </p:sp>
      <p:sp>
        <p:nvSpPr>
          <p:cNvPr id="167" name="Google Shape;167;p23"/>
          <p:cNvSpPr txBox="1"/>
          <p:nvPr>
            <p:ph idx="1" type="body"/>
          </p:nvPr>
        </p:nvSpPr>
        <p:spPr>
          <a:xfrm>
            <a:off x="375575" y="32421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Can you find a number of students who could fit exactly at tables of 6 or at tables of 8?</a:t>
            </a:r>
            <a:endParaRPr>
              <a:solidFill>
                <a:schemeClr val="accent1"/>
              </a:solidFill>
            </a:endParaRPr>
          </a:p>
          <a:p>
            <a:pPr indent="0" lvl="0" marL="0" rtl="0" algn="l">
              <a:spcBef>
                <a:spcPts val="1600"/>
              </a:spcBef>
              <a:spcAft>
                <a:spcPts val="1600"/>
              </a:spcAft>
              <a:buNone/>
            </a:pPr>
            <a:r>
              <a:t/>
            </a:r>
            <a:endParaRPr>
              <a:solidFill>
                <a:schemeClr val="accent1"/>
              </a:solidFill>
            </a:endParaRPr>
          </a:p>
        </p:txBody>
      </p:sp>
      <p:pic>
        <p:nvPicPr>
          <p:cNvPr id="168" name="Google Shape;168;p23"/>
          <p:cNvPicPr preferRelativeResize="0"/>
          <p:nvPr/>
        </p:nvPicPr>
        <p:blipFill>
          <a:blip r:embed="rId3">
            <a:alphaModFix/>
          </a:blip>
          <a:stretch>
            <a:fillRect/>
          </a:stretch>
        </p:blipFill>
        <p:spPr>
          <a:xfrm>
            <a:off x="1872250" y="3888225"/>
            <a:ext cx="1088531" cy="831300"/>
          </a:xfrm>
          <a:prstGeom prst="rect">
            <a:avLst/>
          </a:prstGeom>
          <a:noFill/>
          <a:ln>
            <a:noFill/>
          </a:ln>
        </p:spPr>
      </p:pic>
      <p:pic>
        <p:nvPicPr>
          <p:cNvPr descr="This timer counts down silently until it reaches 0:00, then a police siren sounds to alert you that time is up." id="169" name="Google Shape;169;p23" title="2 Minute Timer">
            <a:hlinkClick r:id="rId4"/>
          </p:cNvPr>
          <p:cNvPicPr preferRelativeResize="0"/>
          <p:nvPr/>
        </p:nvPicPr>
        <p:blipFill>
          <a:blip r:embed="rId5">
            <a:alphaModFix/>
          </a:blip>
          <a:stretch>
            <a:fillRect/>
          </a:stretch>
        </p:blipFill>
        <p:spPr>
          <a:xfrm>
            <a:off x="3403426" y="3888227"/>
            <a:ext cx="1273500" cy="955137"/>
          </a:xfrm>
          <a:prstGeom prst="rect">
            <a:avLst/>
          </a:prstGeom>
          <a:noFill/>
          <a:ln>
            <a:noFill/>
          </a:ln>
        </p:spPr>
      </p:pic>
      <p:pic>
        <p:nvPicPr>
          <p:cNvPr id="170" name="Google Shape;170;p23"/>
          <p:cNvPicPr preferRelativeResize="0"/>
          <p:nvPr/>
        </p:nvPicPr>
        <p:blipFill>
          <a:blip r:embed="rId6">
            <a:alphaModFix/>
          </a:blip>
          <a:stretch>
            <a:fillRect/>
          </a:stretch>
        </p:blipFill>
        <p:spPr>
          <a:xfrm>
            <a:off x="5119575" y="3918800"/>
            <a:ext cx="1340939" cy="893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74" name="Shape 174"/>
        <p:cNvGrpSpPr/>
        <p:nvPr/>
      </p:nvGrpSpPr>
      <p:grpSpPr>
        <a:xfrm>
          <a:off x="0" y="0"/>
          <a:ext cx="0" cy="0"/>
          <a:chOff x="0" y="0"/>
          <a:chExt cx="0" cy="0"/>
        </a:xfrm>
      </p:grpSpPr>
      <p:sp>
        <p:nvSpPr>
          <p:cNvPr id="175" name="Google Shape;175;p24"/>
          <p:cNvSpPr txBox="1"/>
          <p:nvPr>
            <p:ph type="title"/>
          </p:nvPr>
        </p:nvSpPr>
        <p:spPr>
          <a:xfrm>
            <a:off x="487075" y="401425"/>
            <a:ext cx="62034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1"/>
                </a:solidFill>
              </a:rPr>
              <a:t>Let’s explore more contexts  that involve multiples.</a:t>
            </a:r>
            <a:endParaRPr>
              <a:solidFill>
                <a:schemeClr val="accent1"/>
              </a:solidFill>
            </a:endParaRPr>
          </a:p>
        </p:txBody>
      </p:sp>
      <p:pic>
        <p:nvPicPr>
          <p:cNvPr id="176" name="Google Shape;176;p24"/>
          <p:cNvPicPr preferRelativeResize="0"/>
          <p:nvPr/>
        </p:nvPicPr>
        <p:blipFill>
          <a:blip r:embed="rId3">
            <a:alphaModFix/>
          </a:blip>
          <a:stretch>
            <a:fillRect/>
          </a:stretch>
        </p:blipFill>
        <p:spPr>
          <a:xfrm>
            <a:off x="6554975" y="977800"/>
            <a:ext cx="2512825" cy="3186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5"/>
          <p:cNvSpPr txBox="1"/>
          <p:nvPr>
            <p:ph type="title"/>
          </p:nvPr>
        </p:nvSpPr>
        <p:spPr>
          <a:xfrm>
            <a:off x="265500" y="92927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accent1"/>
                </a:solidFill>
              </a:rPr>
              <a:t>Cool-Down</a:t>
            </a:r>
            <a:endParaRPr>
              <a:solidFill>
                <a:schemeClr val="accent1"/>
              </a:solidFill>
            </a:endParaRPr>
          </a:p>
          <a:p>
            <a:pPr indent="0" lvl="0" marL="0" rtl="0" algn="ctr">
              <a:spcBef>
                <a:spcPts val="0"/>
              </a:spcBef>
              <a:spcAft>
                <a:spcPts val="0"/>
              </a:spcAft>
              <a:buNone/>
            </a:pPr>
            <a:r>
              <a:t/>
            </a:r>
            <a:endParaRPr sz="3000">
              <a:solidFill>
                <a:schemeClr val="accent1"/>
              </a:solidFill>
            </a:endParaRPr>
          </a:p>
          <a:p>
            <a:pPr indent="0" lvl="0" marL="0" rtl="0" algn="ctr">
              <a:spcBef>
                <a:spcPts val="0"/>
              </a:spcBef>
              <a:spcAft>
                <a:spcPts val="0"/>
              </a:spcAft>
              <a:buNone/>
            </a:pPr>
            <a:r>
              <a:rPr lang="en" sz="3000">
                <a:solidFill>
                  <a:schemeClr val="accent1"/>
                </a:solidFill>
              </a:rPr>
              <a:t>Grade 4 Party</a:t>
            </a:r>
            <a:endParaRPr sz="3000">
              <a:solidFill>
                <a:schemeClr val="accent1"/>
              </a:solidFill>
            </a:endParaRPr>
          </a:p>
        </p:txBody>
      </p:sp>
      <p:sp>
        <p:nvSpPr>
          <p:cNvPr id="182" name="Google Shape;182;p25"/>
          <p:cNvSpPr txBox="1"/>
          <p:nvPr>
            <p:ph idx="1" type="subTitle"/>
          </p:nvPr>
        </p:nvSpPr>
        <p:spPr>
          <a:xfrm>
            <a:off x="265500" y="3041776"/>
            <a:ext cx="4045200" cy="157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1"/>
                </a:solidFill>
              </a:rPr>
              <a:t>Complete the cool-down by yourself.</a:t>
            </a:r>
            <a:endParaRPr>
              <a:solidFill>
                <a:schemeClr val="accent1"/>
              </a:solidFill>
            </a:endParaRPr>
          </a:p>
        </p:txBody>
      </p:sp>
      <p:pic>
        <p:nvPicPr>
          <p:cNvPr descr="This timer counts down silently until it reaches 0:00, then a police siren sounds to alert you that time is up." id="183" name="Google Shape;183;p25" title="5 Minute Timer">
            <a:hlinkClick r:id="rId3"/>
          </p:cNvPr>
          <p:cNvPicPr preferRelativeResize="0"/>
          <p:nvPr/>
        </p:nvPicPr>
        <p:blipFill>
          <a:blip r:embed="rId4">
            <a:alphaModFix/>
          </a:blip>
          <a:stretch>
            <a:fillRect/>
          </a:stretch>
        </p:blipFill>
        <p:spPr>
          <a:xfrm>
            <a:off x="5697025" y="1784694"/>
            <a:ext cx="2098775" cy="1574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