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Proxima Nova"/>
      <p:regular r:id="rId17"/>
      <p:bold r:id="rId18"/>
      <p:italic r:id="rId19"/>
      <p:boldItalic r:id="rId20"/>
    </p:embeddedFont>
    <p:embeddedFont>
      <p:font typeface="Alfa Slab One"/>
      <p:regular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roximaNova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AlfaSlabOne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roximaNova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roximaNova-italic.fntdata"/><Relationship Id="rId6" Type="http://schemas.openxmlformats.org/officeDocument/2006/relationships/slide" Target="slides/slide1.xml"/><Relationship Id="rId18" Type="http://schemas.openxmlformats.org/officeDocument/2006/relationships/font" Target="fonts/ProximaNova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9f6c3da58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9f6c3da58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6729ae73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6729ae73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9f6c3da58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9f6c3da58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89f6c3da58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89f6c3da58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to students that Prisms C and D are completely full of cubes, but only a few are shown.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for partner time.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9f6c3da58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9f6c3da58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89f6c3da58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89f6c3da58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9f6c3da58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89f6c3da58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9f6c3da58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9f6c3da58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86729ae73e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86729ae73e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89f6c3da58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89f6c3da58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2.png"/><Relationship Id="rId5" Type="http://schemas.openxmlformats.org/officeDocument/2006/relationships/image" Target="../media/image4.png"/><Relationship Id="rId6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11" Type="http://schemas.openxmlformats.org/officeDocument/2006/relationships/image" Target="../media/image3.jpg"/><Relationship Id="rId10" Type="http://schemas.openxmlformats.org/officeDocument/2006/relationships/hyperlink" Target="http://www.youtube.com/watch?v=_W0bSen8Qjg" TargetMode="External"/><Relationship Id="rId9" Type="http://schemas.openxmlformats.org/officeDocument/2006/relationships/image" Target="../media/image8.jpg"/><Relationship Id="rId5" Type="http://schemas.openxmlformats.org/officeDocument/2006/relationships/hyperlink" Target="http://www.youtube.com/watch?v=4xG2aJa6UyY" TargetMode="External"/><Relationship Id="rId6" Type="http://schemas.openxmlformats.org/officeDocument/2006/relationships/image" Target="../media/image17.jpg"/><Relationship Id="rId7" Type="http://schemas.openxmlformats.org/officeDocument/2006/relationships/image" Target="../media/image5.png"/><Relationship Id="rId8" Type="http://schemas.openxmlformats.org/officeDocument/2006/relationships/hyperlink" Target="http://www.youtube.com/watch?v=CH50zuS8DD0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hyperlink" Target="http://www.youtube.com/watch?v=u_BcMXgws6Y" TargetMode="External"/><Relationship Id="rId5" Type="http://schemas.openxmlformats.org/officeDocument/2006/relationships/image" Target="../media/image7.jpg"/><Relationship Id="rId6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hyperlink" Target="http://www.youtube.com/watch?v=4xG2aJa6UyY" TargetMode="External"/><Relationship Id="rId5" Type="http://schemas.openxmlformats.org/officeDocument/2006/relationships/image" Target="../media/image17.jpg"/><Relationship Id="rId6" Type="http://schemas.openxmlformats.org/officeDocument/2006/relationships/image" Target="../media/image15.png"/><Relationship Id="rId7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Multiplication Center Day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Materials needed: book, pencil, counters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490250" y="2977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learn how centers work and practice multiplication.</a:t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8600" y="230175"/>
            <a:ext cx="21050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6975" y="3050825"/>
            <a:ext cx="3680975" cy="191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Warm-Up    Number Talk: </a:t>
            </a:r>
            <a:r>
              <a:rPr lang="en" sz="1800">
                <a:solidFill>
                  <a:schemeClr val="lt1"/>
                </a:solidFill>
              </a:rPr>
              <a:t>Multiplication Over</a:t>
            </a:r>
            <a:r>
              <a:rPr lang="en" sz="1900">
                <a:solidFill>
                  <a:schemeClr val="lt1"/>
                </a:solidFill>
              </a:rPr>
              <a:t> </a:t>
            </a:r>
            <a:r>
              <a:rPr lang="en" sz="1800">
                <a:solidFill>
                  <a:schemeClr val="lt1"/>
                </a:solidFill>
              </a:rPr>
              <a:t>Ten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935425"/>
            <a:ext cx="47442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Give me a signal when you have an answer and can explain how you got it.</a:t>
            </a:r>
            <a:endParaRPr>
              <a:solidFill>
                <a:schemeClr val="accent5"/>
              </a:solidFill>
            </a:endParaRPr>
          </a:p>
        </p:txBody>
      </p:sp>
      <p:grpSp>
        <p:nvGrpSpPr>
          <p:cNvPr id="71" name="Google Shape;71;p15"/>
          <p:cNvGrpSpPr/>
          <p:nvPr/>
        </p:nvGrpSpPr>
        <p:grpSpPr>
          <a:xfrm>
            <a:off x="5825068" y="1438055"/>
            <a:ext cx="2905419" cy="3529125"/>
            <a:chOff x="6969015" y="2088550"/>
            <a:chExt cx="2073374" cy="2917838"/>
          </a:xfrm>
        </p:grpSpPr>
        <p:pic>
          <p:nvPicPr>
            <p:cNvPr id="72" name="Google Shape;72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257042" y="2091619"/>
              <a:ext cx="762947" cy="1347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69015" y="3658500"/>
              <a:ext cx="911722" cy="134788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4" name="Google Shape;74;p15"/>
            <p:cNvGrpSpPr/>
            <p:nvPr/>
          </p:nvGrpSpPr>
          <p:grpSpPr>
            <a:xfrm>
              <a:off x="7020674" y="2088550"/>
              <a:ext cx="2021715" cy="2917838"/>
              <a:chOff x="7020674" y="2088550"/>
              <a:chExt cx="2021715" cy="2917838"/>
            </a:xfrm>
          </p:grpSpPr>
          <p:pic>
            <p:nvPicPr>
              <p:cNvPr id="75" name="Google Shape;75;p15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7020674" y="2088550"/>
                <a:ext cx="911725" cy="13540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6" name="Google Shape;76;p15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8234653" y="3658500"/>
                <a:ext cx="807737" cy="13478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506100" y="1787500"/>
            <a:ext cx="13053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10 x 6</a:t>
            </a:r>
            <a:endParaRPr sz="2500">
              <a:solidFill>
                <a:schemeClr val="accent5"/>
              </a:solidFill>
            </a:endParaRPr>
          </a:p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506100" y="2509975"/>
            <a:ext cx="14268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3 x 6</a:t>
            </a:r>
            <a:endParaRPr sz="2500">
              <a:solidFill>
                <a:schemeClr val="accent5"/>
              </a:solidFill>
            </a:endParaRPr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506100" y="3232450"/>
            <a:ext cx="14268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13 x 6</a:t>
            </a:r>
            <a:endParaRPr sz="2500">
              <a:solidFill>
                <a:schemeClr val="accent5"/>
              </a:solidFill>
            </a:endParaRPr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506100" y="3885175"/>
            <a:ext cx="14268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12 x 4</a:t>
            </a:r>
            <a:endParaRPr sz="250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Warm-Up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311700" y="1152475"/>
            <a:ext cx="4325400" cy="7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How can knowing the first two problems help you solve the third problem? 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6355975" y="1479850"/>
            <a:ext cx="13053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10 x 6</a:t>
            </a:r>
            <a:endParaRPr sz="2500">
              <a:solidFill>
                <a:schemeClr val="accent5"/>
              </a:solidFill>
            </a:endParaRPr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6082825" y="2341050"/>
            <a:ext cx="19731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3 x 6</a:t>
            </a:r>
            <a:endParaRPr sz="2500">
              <a:solidFill>
                <a:schemeClr val="accent5"/>
              </a:solidFill>
            </a:endParaRPr>
          </a:p>
        </p:txBody>
      </p:sp>
      <p:sp>
        <p:nvSpPr>
          <p:cNvPr id="89" name="Google Shape;89;p16"/>
          <p:cNvSpPr txBox="1"/>
          <p:nvPr>
            <p:ph idx="1" type="body"/>
          </p:nvPr>
        </p:nvSpPr>
        <p:spPr>
          <a:xfrm>
            <a:off x="6355975" y="3202250"/>
            <a:ext cx="14268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13 x 6</a:t>
            </a:r>
            <a:endParaRPr sz="2500">
              <a:solidFill>
                <a:schemeClr val="accent5"/>
              </a:solidFill>
            </a:endParaRPr>
          </a:p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6355975" y="4063450"/>
            <a:ext cx="14268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12 x 4</a:t>
            </a:r>
            <a:endParaRPr sz="2500">
              <a:solidFill>
                <a:schemeClr val="accent5"/>
              </a:solidFill>
            </a:endParaRPr>
          </a:p>
        </p:txBody>
      </p:sp>
      <p:sp>
        <p:nvSpPr>
          <p:cNvPr id="91" name="Google Shape;91;p16"/>
          <p:cNvSpPr txBox="1"/>
          <p:nvPr>
            <p:ph idx="1" type="body"/>
          </p:nvPr>
        </p:nvSpPr>
        <p:spPr>
          <a:xfrm>
            <a:off x="291050" y="2482450"/>
            <a:ext cx="4325400" cy="7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Did anyone have the same strategy but would explain it differently</a:t>
            </a:r>
            <a:r>
              <a:rPr lang="en">
                <a:solidFill>
                  <a:schemeClr val="accent5"/>
                </a:solidFill>
              </a:rPr>
              <a:t>? 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2" name="Google Shape;92;p16"/>
          <p:cNvSpPr txBox="1"/>
          <p:nvPr>
            <p:ph idx="1" type="body"/>
          </p:nvPr>
        </p:nvSpPr>
        <p:spPr>
          <a:xfrm>
            <a:off x="278375" y="3812425"/>
            <a:ext cx="4325400" cy="7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Did anyone approach the problem in a different way?</a:t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   Multiplication Fluency Sort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00" y="1218125"/>
            <a:ext cx="3033514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>
            <p:ph idx="1" type="body"/>
          </p:nvPr>
        </p:nvSpPr>
        <p:spPr>
          <a:xfrm>
            <a:off x="3056225" y="1017725"/>
            <a:ext cx="5342700" cy="7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Take some time to sort the cards into one of the three columns.</a:t>
            </a:r>
            <a:r>
              <a:rPr lang="en">
                <a:solidFill>
                  <a:schemeClr val="accent5"/>
                </a:solidFill>
              </a:rPr>
              <a:t> 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8546" y="1441425"/>
            <a:ext cx="749919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01" name="Google Shape;101;p17" title="2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54001" y="1345422"/>
            <a:ext cx="891575" cy="668703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>
            <p:ph idx="1" type="body"/>
          </p:nvPr>
        </p:nvSpPr>
        <p:spPr>
          <a:xfrm>
            <a:off x="3172725" y="2045700"/>
            <a:ext cx="5659500" cy="10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Choose 5 multiplication facts that you don’t know and record the expressions in part 2</a:t>
            </a:r>
            <a:r>
              <a:rPr lang="en">
                <a:solidFill>
                  <a:schemeClr val="accent5"/>
                </a:solidFill>
              </a:rPr>
              <a:t>. 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03" name="Google Shape;10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95750" y="2487500"/>
            <a:ext cx="552725" cy="668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04" name="Google Shape;104;p17" title="1 Minute Timer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60075" y="2487500"/>
            <a:ext cx="891566" cy="66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>
            <p:ph idx="1" type="body"/>
          </p:nvPr>
        </p:nvSpPr>
        <p:spPr>
          <a:xfrm>
            <a:off x="3241075" y="3238825"/>
            <a:ext cx="5659500" cy="14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Now, share the multiplication expressions you want to practice with your partner and have them help you think of some strategies you could use to find the products quickly.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06" name="Google Shape;10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5071" y="4418400"/>
            <a:ext cx="749919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07" name="Google Shape;107;p17" title="5 Minute Timer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34475" y="4370411"/>
            <a:ext cx="891575" cy="668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3" name="Google Shape;113;p18"/>
          <p:cNvSpPr txBox="1"/>
          <p:nvPr>
            <p:ph idx="1" type="body"/>
          </p:nvPr>
        </p:nvSpPr>
        <p:spPr>
          <a:xfrm>
            <a:off x="603925" y="1305325"/>
            <a:ext cx="5367600" cy="9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What were some useful strategies for finding products you didn’t know yet?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14" name="Google Shape;11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2300" y="2242825"/>
            <a:ext cx="4608701" cy="240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</a:rPr>
              <a:t>Activity 2   Finding Factors</a:t>
            </a:r>
            <a:endParaRPr sz="2700">
              <a:solidFill>
                <a:schemeClr val="lt1"/>
              </a:solidFill>
            </a:endParaRPr>
          </a:p>
        </p:txBody>
      </p:sp>
      <p:pic>
        <p:nvPicPr>
          <p:cNvPr id="120" name="Google Shape;12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59625"/>
            <a:ext cx="3113325" cy="413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3598525" y="859625"/>
            <a:ext cx="5367600" cy="126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If I selected the number 9, which factors could you cover?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What would your score be?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2" name="Google Shape;122;p19"/>
          <p:cNvSpPr txBox="1"/>
          <p:nvPr>
            <p:ph idx="1" type="body"/>
          </p:nvPr>
        </p:nvSpPr>
        <p:spPr>
          <a:xfrm>
            <a:off x="3652350" y="2340500"/>
            <a:ext cx="536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Play Finding Factors with your partner.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descr="This timer silently counts down to 0:00, then alerts you that time is up with a gentle beep sound." id="123" name="Google Shape;123;p19" title="15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31275" y="3317750"/>
            <a:ext cx="1388500" cy="10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49847" y="3317759"/>
            <a:ext cx="1297309" cy="99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0" name="Google Shape;130;p20"/>
          <p:cNvSpPr txBox="1"/>
          <p:nvPr>
            <p:ph idx="1" type="body"/>
          </p:nvPr>
        </p:nvSpPr>
        <p:spPr>
          <a:xfrm>
            <a:off x="311700" y="1152475"/>
            <a:ext cx="8520600" cy="6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What strategies were helpful as you played Finding Factors?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8800" y="1438000"/>
            <a:ext cx="21050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5750" y="1917525"/>
            <a:ext cx="4784813" cy="305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8" name="Google Shape;138;p21"/>
          <p:cNvSpPr txBox="1"/>
          <p:nvPr>
            <p:ph idx="1" type="body"/>
          </p:nvPr>
        </p:nvSpPr>
        <p:spPr>
          <a:xfrm>
            <a:off x="311700" y="1401838"/>
            <a:ext cx="5552700" cy="13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Today we practiced multiplication. What is a strategy you remember from 3rd grade, or a new strategy you learned today?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39" name="Google Shape;13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0397" y="2985034"/>
            <a:ext cx="1297309" cy="990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40" name="Google Shape;140;p21" title="2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7613" y="2954350"/>
            <a:ext cx="1402775" cy="105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1227" y="2985025"/>
            <a:ext cx="1486073" cy="99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2100" y="1742823"/>
            <a:ext cx="2745682" cy="99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/>
          <p:nvPr>
            <p:ph type="title"/>
          </p:nvPr>
        </p:nvSpPr>
        <p:spPr>
          <a:xfrm>
            <a:off x="490250" y="2977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learn how centers work and practice multiplication.</a:t>
            </a:r>
            <a:endParaRPr/>
          </a:p>
        </p:txBody>
      </p:sp>
      <p:pic>
        <p:nvPicPr>
          <p:cNvPr id="148" name="Google Shape;14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8600" y="230175"/>
            <a:ext cx="21050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6975" y="3050825"/>
            <a:ext cx="3680975" cy="191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/>
          <p:nvPr>
            <p:ph type="title"/>
          </p:nvPr>
        </p:nvSpPr>
        <p:spPr>
          <a:xfrm>
            <a:off x="265500" y="801025"/>
            <a:ext cx="4045200" cy="212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Cool-Down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Reflect on Strategies</a:t>
            </a:r>
            <a:endParaRPr sz="3100"/>
          </a:p>
        </p:txBody>
      </p:sp>
      <p:sp>
        <p:nvSpPr>
          <p:cNvPr id="155" name="Google Shape;155;p23"/>
          <p:cNvSpPr txBox="1"/>
          <p:nvPr>
            <p:ph idx="1" type="subTitle"/>
          </p:nvPr>
        </p:nvSpPr>
        <p:spPr>
          <a:xfrm>
            <a:off x="265500" y="3419250"/>
            <a:ext cx="4045200" cy="90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Complete the cool-down by yourself.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descr="This timer counts down silently until it reaches 0:00, then a police siren sounds to alert you that time is up." id="156" name="Google Shape;156;p23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050" y="1668043"/>
            <a:ext cx="2148824" cy="161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