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Amatic SC"/>
      <p:regular r:id="rId19"/>
      <p:bold r:id="rId20"/>
    </p:embeddedFont>
    <p:embeddedFont>
      <p:font typeface="Source Code Pr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bold.fntdata"/><Relationship Id="rId11" Type="http://schemas.openxmlformats.org/officeDocument/2006/relationships/slide" Target="slides/slide6.xml"/><Relationship Id="rId22" Type="http://schemas.openxmlformats.org/officeDocument/2006/relationships/font" Target="fonts/SourceCodePro-bold.fntdata"/><Relationship Id="rId10" Type="http://schemas.openxmlformats.org/officeDocument/2006/relationships/slide" Target="slides/slide5.xml"/><Relationship Id="rId21" Type="http://schemas.openxmlformats.org/officeDocument/2006/relationships/font" Target="fonts/SourceCodePro-regular.fntdata"/><Relationship Id="rId13" Type="http://schemas.openxmlformats.org/officeDocument/2006/relationships/slide" Target="slides/slide8.xml"/><Relationship Id="rId24" Type="http://schemas.openxmlformats.org/officeDocument/2006/relationships/font" Target="fonts/SourceCodePro-boldItalic.fntdata"/><Relationship Id="rId12" Type="http://schemas.openxmlformats.org/officeDocument/2006/relationships/slide" Target="slides/slide7.xml"/><Relationship Id="rId23" Type="http://schemas.openxmlformats.org/officeDocument/2006/relationships/font" Target="fonts/SourceCodePr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maticSC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3f61bb7d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3f61bb7d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3f61bb7d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3f61bb7d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3f61bb7d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3f61bb7d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3f61bb7db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3f61bb7db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3f61bb7db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3f61bb7db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3f61bb7db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3f61bb7db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3f61bb7db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3f61bb7db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3f61bb7db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3f61bb7db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3f61bb7db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3f61bb7db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3f61bb7db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3f61bb7db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3f61bb7db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3f61bb7db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3f61bb7db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83f61bb7db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hyperlink" Target="http://www.youtube.com/watch?v=4ASKMcdCc3g" TargetMode="External"/><Relationship Id="rId5" Type="http://schemas.openxmlformats.org/officeDocument/2006/relationships/image" Target="../media/image7.jpg"/><Relationship Id="rId6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Factor Pairs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needed: pencil, book, tiles, grid paper, poster paper, scissors, glue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Learn about factor pairs.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Hand Signals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These are our </a:t>
            </a:r>
            <a:r>
              <a:rPr b="1" lang="en"/>
              <a:t>thinking signals</a:t>
            </a:r>
            <a:r>
              <a:rPr lang="en"/>
              <a:t>. </a:t>
            </a:r>
            <a:r>
              <a:rPr lang="en"/>
              <a:t>We will allow everyone the opportunity to think. </a:t>
            </a:r>
            <a:r>
              <a:rPr lang="en"/>
              <a:t>We will not blurt out answers. Hold your hand to your chest using the “I am ready and thinking symbol.”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968" y="3118779"/>
            <a:ext cx="106911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2118" y="3118797"/>
            <a:ext cx="127759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333" y="3115080"/>
            <a:ext cx="1277600" cy="1637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7081" y="3118797"/>
            <a:ext cx="1131882" cy="1630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92850"/>
            <a:ext cx="6711900" cy="147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1 Warm up: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Talk: Multiplication	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2235250"/>
            <a:ext cx="3383100" cy="23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2x7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4x7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3x7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7x7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434700" y="362375"/>
            <a:ext cx="3720000" cy="41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Warm-Up </a:t>
            </a:r>
            <a:r>
              <a:rPr lang="en" sz="4800"/>
              <a:t>Synthesis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0" lang="en" sz="3400"/>
              <a:t>HOw did the first 3 problems help you find 7x7?</a:t>
            </a:r>
            <a:endParaRPr b="0" sz="3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0" lang="en" sz="3400"/>
              <a:t>Does anyone want to add on to --’s strategy?</a:t>
            </a:r>
            <a:endParaRPr b="0" sz="3400"/>
          </a:p>
        </p:txBody>
      </p:sp>
      <p:sp>
        <p:nvSpPr>
          <p:cNvPr id="84" name="Google Shape;84;p17"/>
          <p:cNvSpPr txBox="1"/>
          <p:nvPr/>
        </p:nvSpPr>
        <p:spPr>
          <a:xfrm>
            <a:off x="5156925" y="886350"/>
            <a:ext cx="2310000" cy="3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900" y="778900"/>
            <a:ext cx="1564475" cy="31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how many rectangles?</a:t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337000" y="2662000"/>
            <a:ext cx="39747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Quiet work time.</a:t>
            </a:r>
            <a:endParaRPr sz="24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264800" y="4072200"/>
            <a:ext cx="39747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Discuss with your partner</a:t>
            </a:r>
            <a:r>
              <a:rPr lang="en"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</a:t>
            </a:r>
            <a:endParaRPr sz="24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descr="This timer counts down silently until it reaches 0:00, then a police siren sounds to alert you that time is up." id="93" name="Google Shape;93;p18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5900" y="3116762"/>
            <a:ext cx="1402750" cy="105206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483450" y="1329525"/>
            <a:ext cx="83487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Group A: 11, 27			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Group B: 25, 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Group C: 16, 8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</a:t>
            </a:r>
            <a:r>
              <a:rPr lang="en">
                <a:solidFill>
                  <a:schemeClr val="lt1"/>
                </a:solidFill>
              </a:rPr>
              <a:t>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228675"/>
            <a:ext cx="3999900" cy="18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would you describe the amount of space each object takes up?</a:t>
            </a:r>
            <a:endParaRPr sz="1800"/>
          </a:p>
        </p:txBody>
      </p:sp>
      <p:sp>
        <p:nvSpPr>
          <p:cNvPr id="101" name="Google Shape;101;p19"/>
          <p:cNvSpPr txBox="1"/>
          <p:nvPr>
            <p:ph idx="2" type="body"/>
          </p:nvPr>
        </p:nvSpPr>
        <p:spPr>
          <a:xfrm>
            <a:off x="4832400" y="1228675"/>
            <a:ext cx="3999900" cy="9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Which shape has a greater volume?</a:t>
            </a:r>
            <a:endParaRPr sz="1800"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475" y="2354800"/>
            <a:ext cx="3009900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idx="2" type="body"/>
          </p:nvPr>
        </p:nvSpPr>
        <p:spPr>
          <a:xfrm>
            <a:off x="311700" y="3290900"/>
            <a:ext cx="3999900" cy="15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We call the amount of space an object takes up as the object’s </a:t>
            </a:r>
            <a:r>
              <a:rPr b="1" lang="en" sz="1800"/>
              <a:t>volume</a:t>
            </a:r>
            <a:r>
              <a:rPr lang="en" sz="1800"/>
              <a:t>.</a:t>
            </a:r>
            <a:endParaRPr sz="1800"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3188" y="1923750"/>
            <a:ext cx="221932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>
            <p:ph idx="2" type="body"/>
          </p:nvPr>
        </p:nvSpPr>
        <p:spPr>
          <a:xfrm>
            <a:off x="4832400" y="3885300"/>
            <a:ext cx="3999900" cy="9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What is different about the two shapes?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2: Build and Order</a:t>
            </a:r>
            <a:endParaRPr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With your group, work on the Student-facing Task.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You will have 10 minutes of group work time.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075" y="1178875"/>
            <a:ext cx="3857775" cy="373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3" name="Google Shape;113;p20" title="1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375" y="3262325"/>
            <a:ext cx="1402750" cy="1052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 rotWithShape="1">
          <a:blip r:embed="rId6">
            <a:alphaModFix/>
          </a:blip>
          <a:srcRect b="8151" l="15360" r="14405" t="7899"/>
          <a:stretch/>
        </p:blipFill>
        <p:spPr>
          <a:xfrm>
            <a:off x="2459550" y="3024743"/>
            <a:ext cx="1969251" cy="1681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11700" y="1228675"/>
            <a:ext cx="39999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What is the same?</a:t>
            </a:r>
            <a:br>
              <a:rPr lang="en" sz="1800"/>
            </a:br>
            <a:r>
              <a:rPr lang="en" sz="1800"/>
              <a:t>What is different?</a:t>
            </a:r>
            <a:endParaRPr sz="1800"/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5723" y="1487287"/>
            <a:ext cx="2809100" cy="1110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0125" y="2990750"/>
            <a:ext cx="2072151" cy="15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6825" y="3084424"/>
            <a:ext cx="1409575" cy="13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640328">
            <a:off x="7005269" y="1278854"/>
            <a:ext cx="1773011" cy="157219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311700" y="2347675"/>
            <a:ext cx="3731400" cy="13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do the volumes of these shapes compare?</a:t>
            </a:r>
            <a:br>
              <a:rPr lang="en" sz="1800"/>
            </a:br>
            <a:r>
              <a:rPr lang="en" sz="1800"/>
              <a:t>How do you know?</a:t>
            </a:r>
            <a:endParaRPr sz="1800"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311700" y="3697225"/>
            <a:ext cx="39999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much space does each shape take up?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490250" y="526350"/>
            <a:ext cx="5618700" cy="10575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2" name="Google Shape;132;p22"/>
          <p:cNvSpPr txBox="1"/>
          <p:nvPr>
            <p:ph idx="4294967295" type="body"/>
          </p:nvPr>
        </p:nvSpPr>
        <p:spPr>
          <a:xfrm>
            <a:off x="613350" y="1902500"/>
            <a:ext cx="7917300" cy="23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Today, we built objects out of cubes and compared them by the amount of space they take up. We call this an object’s </a:t>
            </a:r>
            <a:r>
              <a:rPr b="1" i="1" lang="en" sz="3000" u="sng">
                <a:solidFill>
                  <a:schemeClr val="lt1"/>
                </a:solidFill>
              </a:rPr>
              <a:t>volume</a:t>
            </a:r>
            <a:r>
              <a:rPr lang="en" sz="3000">
                <a:solidFill>
                  <a:schemeClr val="lt1"/>
                </a:solidFill>
              </a:rPr>
              <a:t>.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311700" y="1228675"/>
            <a:ext cx="39999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are the two shapes the same?</a:t>
            </a:r>
            <a:endParaRPr sz="1800"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5750" y="1625950"/>
            <a:ext cx="3294025" cy="23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363025" y="2029675"/>
            <a:ext cx="39999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are the two shapes different?</a:t>
            </a:r>
            <a:endParaRPr sz="1800"/>
          </a:p>
        </p:txBody>
      </p:sp>
      <p:sp>
        <p:nvSpPr>
          <p:cNvPr id="141" name="Google Shape;141;p23"/>
          <p:cNvSpPr txBox="1"/>
          <p:nvPr>
            <p:ph idx="1" type="body"/>
          </p:nvPr>
        </p:nvSpPr>
        <p:spPr>
          <a:xfrm>
            <a:off x="363025" y="2878425"/>
            <a:ext cx="3999900" cy="18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These two objects have different shapes, but take up the same about of space, that is they have the same </a:t>
            </a:r>
            <a:r>
              <a:rPr b="1" lang="en" sz="1800" u="sng"/>
              <a:t>volume</a:t>
            </a:r>
            <a:r>
              <a:rPr lang="en" sz="1800"/>
              <a:t>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build and compare objects made of cubes.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type="title"/>
          </p:nvPr>
        </p:nvSpPr>
        <p:spPr>
          <a:xfrm>
            <a:off x="265500" y="1081400"/>
            <a:ext cx="4045200" cy="95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</p:txBody>
      </p:sp>
      <p:sp>
        <p:nvSpPr>
          <p:cNvPr id="152" name="Google Shape;152;p25"/>
          <p:cNvSpPr txBox="1"/>
          <p:nvPr>
            <p:ph idx="1" type="subTitle"/>
          </p:nvPr>
        </p:nvSpPr>
        <p:spPr>
          <a:xfrm>
            <a:off x="321650" y="23286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has more volume?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153" name="Google Shape;153;p25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