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Amatic SC"/>
      <p:regular r:id="rId24"/>
      <p:bold r:id="rId25"/>
    </p:embeddedFont>
    <p:embeddedFont>
      <p:font typeface="Source Code Pr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AmaticSC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regular.fntdata"/><Relationship Id="rId25" Type="http://schemas.openxmlformats.org/officeDocument/2006/relationships/font" Target="fonts/AmaticSC-bold.fntdata"/><Relationship Id="rId28" Type="http://schemas.openxmlformats.org/officeDocument/2006/relationships/font" Target="fonts/SourceCodePro-italic.fntdata"/><Relationship Id="rId27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ourceCodePr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3f61bb7d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3f61bb7d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3f61bb7d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3f61bb7d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3f61bb7d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3f61bb7d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3f61bb7db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3f61bb7db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3f61bb7db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3f61bb7db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3f61bb7db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3f61bb7db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work.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c1e57ed9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c1e57ed9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work.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c5e03475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c5e03475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work.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3f61bb7db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3f61bb7db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3f61bb7db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3f61bb7db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c5e03475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c5e03475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3f61bb7db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3f61bb7db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c5e03475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c5e03475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83f61bb7db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83f61bb7db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3f61bb7db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3f61bb7db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83f61bb7db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83f61bb7db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83f61bb7db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83f61bb7db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12.jpg"/><Relationship Id="rId5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12.jpg"/><Relationship Id="rId5" Type="http://schemas.openxmlformats.org/officeDocument/2006/relationships/image" Target="../media/image5.png"/><Relationship Id="rId6" Type="http://schemas.openxmlformats.org/officeDocument/2006/relationships/image" Target="../media/image25.png"/><Relationship Id="rId7" Type="http://schemas.openxmlformats.org/officeDocument/2006/relationships/image" Target="../media/image7.png"/><Relationship Id="rId8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hyperlink" Target="http://www.youtube.com/watch?v=CH50zuS8DD0" TargetMode="External"/><Relationship Id="rId5" Type="http://schemas.openxmlformats.org/officeDocument/2006/relationships/image" Target="../media/image4.jpg"/><Relationship Id="rId6" Type="http://schemas.openxmlformats.org/officeDocument/2006/relationships/image" Target="../media/image8.png"/><Relationship Id="rId7" Type="http://schemas.openxmlformats.org/officeDocument/2006/relationships/image" Target="../media/image11.png"/><Relationship Id="rId8" Type="http://schemas.openxmlformats.org/officeDocument/2006/relationships/hyperlink" Target="http://www.youtube.com/watch?v=CH50zuS8DD0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hyperlink" Target="http://www.youtube.com/watch?v=W9kVd-OKMzs" TargetMode="External"/><Relationship Id="rId5" Type="http://schemas.openxmlformats.org/officeDocument/2006/relationships/image" Target="../media/image13.jpg"/><Relationship Id="rId6" Type="http://schemas.openxmlformats.org/officeDocument/2006/relationships/image" Target="../media/image25.png"/><Relationship Id="rId7" Type="http://schemas.openxmlformats.org/officeDocument/2006/relationships/image" Target="../media/image17.png"/><Relationship Id="rId8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29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CH50zuS8DD0" TargetMode="Externa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1.png"/><Relationship Id="rId7" Type="http://schemas.openxmlformats.org/officeDocument/2006/relationships/hyperlink" Target="http://www.youtube.com/watch?v=CH50zuS8DD0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5" Type="http://schemas.openxmlformats.org/officeDocument/2006/relationships/hyperlink" Target="http://www.youtube.com/watch?v=W9kVd-OKMzs" TargetMode="External"/><Relationship Id="rId6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hyperlink" Target="http://www.youtube.com/watch?v=4xG2aJa6UyY" TargetMode="External"/><Relationship Id="rId5" Type="http://schemas.openxmlformats.org/officeDocument/2006/relationships/image" Target="../media/image12.jpg"/><Relationship Id="rId6" Type="http://schemas.openxmlformats.org/officeDocument/2006/relationships/image" Target="../media/image21.png"/><Relationship Id="rId7" Type="http://schemas.openxmlformats.org/officeDocument/2006/relationships/hyperlink" Target="http://www.youtube.com/watch?v=4xG2aJa6UyY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rectangles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 needed: pencil, book, tiles, grid paper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build some rectangles.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Hand Signals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These are our </a:t>
            </a:r>
            <a:r>
              <a:rPr b="1" lang="en"/>
              <a:t>thinking signals</a:t>
            </a:r>
            <a:r>
              <a:rPr lang="en"/>
              <a:t>. </a:t>
            </a:r>
            <a:r>
              <a:rPr lang="en"/>
              <a:t>We will allow everyone the opportunity to think. </a:t>
            </a:r>
            <a:r>
              <a:rPr lang="en"/>
              <a:t>We will not blurt out answers. Hold your hand to your chest using the “I am ready and thinking symbol.”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968" y="3118779"/>
            <a:ext cx="1069117" cy="163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2118" y="3118797"/>
            <a:ext cx="1277597" cy="163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333" y="3115080"/>
            <a:ext cx="1277600" cy="1637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7081" y="3118797"/>
            <a:ext cx="1131882" cy="1630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292850"/>
            <a:ext cx="3748800" cy="147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1: Build Rectangles Warm-Up		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2235250"/>
            <a:ext cx="3383100" cy="23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one that doesn’t belong and be ready to share why it doesn’t belong.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Be sure to use your hand signals.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79" name="Google Shape;79;p16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4578" y="4144400"/>
            <a:ext cx="1028650" cy="7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0500" y="414526"/>
            <a:ext cx="4964425" cy="419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434700" y="362375"/>
            <a:ext cx="3720000" cy="41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Warm-Up </a:t>
            </a:r>
            <a:r>
              <a:rPr lang="en" sz="4800"/>
              <a:t>Synthesis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0" lang="en" sz="3400"/>
              <a:t>Let’s find at least one reason why each doesn’t belong.</a:t>
            </a:r>
            <a:endParaRPr b="0" sz="3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0" lang="en" sz="3400"/>
              <a:t>How might we determine the area of each figure?</a:t>
            </a:r>
            <a:endParaRPr b="0" sz="3400"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8700" y="526350"/>
            <a:ext cx="4771775" cy="343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Mathematical Community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228675"/>
            <a:ext cx="4260300" cy="3499800"/>
          </a:xfrm>
          <a:prstGeom prst="rect">
            <a:avLst/>
          </a:prstGeom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Doing Math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Students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Teacher</a:t>
            </a:r>
            <a:endParaRPr sz="2400"/>
          </a:p>
        </p:txBody>
      </p:sp>
      <p:sp>
        <p:nvSpPr>
          <p:cNvPr id="93" name="Google Shape;93;p18"/>
          <p:cNvSpPr txBox="1"/>
          <p:nvPr>
            <p:ph idx="2" type="body"/>
          </p:nvPr>
        </p:nvSpPr>
        <p:spPr>
          <a:xfrm>
            <a:off x="4572000" y="1228675"/>
            <a:ext cx="4260300" cy="3499800"/>
          </a:xfrm>
          <a:prstGeom prst="rect">
            <a:avLst/>
          </a:prstGeom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Norms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Students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Teacher</a:t>
            </a:r>
            <a:endParaRPr sz="4800"/>
          </a:p>
        </p:txBody>
      </p:sp>
      <p:cxnSp>
        <p:nvCxnSpPr>
          <p:cNvPr id="94" name="Google Shape;94;p18"/>
          <p:cNvCxnSpPr/>
          <p:nvPr/>
        </p:nvCxnSpPr>
        <p:spPr>
          <a:xfrm>
            <a:off x="311700" y="3432175"/>
            <a:ext cx="85206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95" name="Google Shape;95;p18"/>
          <p:cNvCxnSpPr/>
          <p:nvPr/>
        </p:nvCxnSpPr>
        <p:spPr>
          <a:xfrm>
            <a:off x="311700" y="2136775"/>
            <a:ext cx="85206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Build and find area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228675"/>
            <a:ext cx="4354200" cy="134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Look at the rectangle and describe it to a partner.</a:t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100"/>
          </a:p>
        </p:txBody>
      </p:sp>
      <p:pic>
        <p:nvPicPr>
          <p:cNvPr descr="This timer counts down silently until it reaches 0:00, then a police siren sounds to alert you that time is up." id="102" name="Google Shape;102;p19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6563" y="3627712"/>
            <a:ext cx="1402775" cy="10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5276" y="1228663"/>
            <a:ext cx="3230325" cy="226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5673" y="2915075"/>
            <a:ext cx="1474727" cy="11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0388" y="3372200"/>
            <a:ext cx="1252988" cy="15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74650" y="3372200"/>
            <a:ext cx="2104929" cy="160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2706600"/>
            <a:ext cx="4709700" cy="17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Build all the rectangles you can              using all                     10 tiles.</a:t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Build and find area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83100" y="1246250"/>
            <a:ext cx="5316000" cy="13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Take a minute to think about how you would build rectangles with these areas.</a:t>
            </a:r>
            <a:endParaRPr sz="18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1800"/>
              <a:t>Talk with your partner about your strategies.</a:t>
            </a:r>
            <a:endParaRPr sz="1800"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5728" y="1497337"/>
            <a:ext cx="1216697" cy="80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5" name="Google Shape;115;p20" title="1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2225" y="1371800"/>
            <a:ext cx="1402750" cy="10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800" y="2965723"/>
            <a:ext cx="5409550" cy="225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8463" y="2562625"/>
            <a:ext cx="1644426" cy="13253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8" name="Google Shape;118;p20" title="1 Minute Timer">
            <a:hlinkClick r:id="rId8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7788" y="3999926"/>
            <a:ext cx="1402750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Build and find area</a:t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46250"/>
            <a:ext cx="4096050" cy="3530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25" name="Google Shape;125;p21" title="7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8375" y="1697032"/>
            <a:ext cx="1388500" cy="1041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2068" y="1093850"/>
            <a:ext cx="1984532" cy="15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87950" y="3177375"/>
            <a:ext cx="2399301" cy="159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93300" y="2571750"/>
            <a:ext cx="2249800" cy="126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</a:t>
            </a:r>
            <a:r>
              <a:rPr lang="en">
                <a:solidFill>
                  <a:schemeClr val="lt1"/>
                </a:solidFill>
              </a:rPr>
              <a:t>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311700" y="1228675"/>
            <a:ext cx="3999900" cy="9939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Share</a:t>
            </a:r>
            <a:r>
              <a:rPr lang="en" sz="1800"/>
              <a:t> your predictions for areas of rectangles with a width of 2.</a:t>
            </a:r>
            <a:endParaRPr sz="1800"/>
          </a:p>
        </p:txBody>
      </p:sp>
      <p:sp>
        <p:nvSpPr>
          <p:cNvPr id="135" name="Google Shape;135;p22"/>
          <p:cNvSpPr txBox="1"/>
          <p:nvPr>
            <p:ph idx="2" type="body"/>
          </p:nvPr>
        </p:nvSpPr>
        <p:spPr>
          <a:xfrm>
            <a:off x="4832400" y="1228675"/>
            <a:ext cx="3999900" cy="16935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Is this also true for a width of 3? Are all the predictions numbers we say when multiplying by 3 or counting by 3?</a:t>
            </a:r>
            <a:endParaRPr sz="1800"/>
          </a:p>
        </p:txBody>
      </p:sp>
      <p:sp>
        <p:nvSpPr>
          <p:cNvPr id="136" name="Google Shape;136;p22"/>
          <p:cNvSpPr txBox="1"/>
          <p:nvPr>
            <p:ph idx="2" type="body"/>
          </p:nvPr>
        </p:nvSpPr>
        <p:spPr>
          <a:xfrm>
            <a:off x="311700" y="3290900"/>
            <a:ext cx="3999900" cy="10860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might we know each prediction was a possible rectangle without building?</a:t>
            </a:r>
            <a:endParaRPr sz="1800"/>
          </a:p>
        </p:txBody>
      </p:sp>
      <p:sp>
        <p:nvSpPr>
          <p:cNvPr id="137" name="Google Shape;137;p22"/>
          <p:cNvSpPr txBox="1"/>
          <p:nvPr>
            <p:ph idx="2" type="body"/>
          </p:nvPr>
        </p:nvSpPr>
        <p:spPr>
          <a:xfrm>
            <a:off x="4680000" y="3504300"/>
            <a:ext cx="3999900" cy="539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What about a width of 4?</a:t>
            </a:r>
            <a:endParaRPr sz="1800"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825" y="2374875"/>
            <a:ext cx="4153566" cy="8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2980800"/>
            <a:ext cx="4260299" cy="493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4150025"/>
            <a:ext cx="4260301" cy="46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2: what areas can you build?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228675"/>
            <a:ext cx="3999900" cy="28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 am thinking of a rectangle that is 2 tiles wide. What is the area of my rectangle?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Share with class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How do we know all of these are possible areas?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147" name="Google Shape;147;p23" title="1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5025" y="1524713"/>
            <a:ext cx="1402750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7300" y="1246250"/>
            <a:ext cx="2104929" cy="16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9376" y="3006125"/>
            <a:ext cx="2675651" cy="1783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50" name="Google Shape;150;p23" title="1 Minute Timer">
            <a:hlinkClick r:id="rId7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9675" y="3229263"/>
            <a:ext cx="1402750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2: what areas can you build?</a:t>
            </a:r>
            <a:endParaRPr/>
          </a:p>
        </p:txBody>
      </p:sp>
      <p:sp>
        <p:nvSpPr>
          <p:cNvPr id="156" name="Google Shape;156;p24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this activity we are going to think about areas we could build if we only knew 1 side length of a rectangle.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With your partner, work on the Student-facing Task.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You will have 7 minutes    of group work time.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57" name="Google Shape;1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7725" y="1156275"/>
            <a:ext cx="3599325" cy="39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5250" y="232775"/>
            <a:ext cx="1191800" cy="9605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59" name="Google Shape;159;p24" title="7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0550" y="3756044"/>
            <a:ext cx="1388500" cy="10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225425" y="1544750"/>
            <a:ext cx="3999900" cy="8010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What did you notice about the areas you built in question 1?</a:t>
            </a:r>
            <a:endParaRPr sz="1600"/>
          </a:p>
        </p:txBody>
      </p:sp>
      <p:sp>
        <p:nvSpPr>
          <p:cNvPr id="166" name="Google Shape;166;p25"/>
          <p:cNvSpPr txBox="1"/>
          <p:nvPr>
            <p:ph idx="1" type="body"/>
          </p:nvPr>
        </p:nvSpPr>
        <p:spPr>
          <a:xfrm>
            <a:off x="2443700" y="3544375"/>
            <a:ext cx="3999900" cy="14901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What other numbers did you find for questions 3 and 4? How did you know they could or could not be an area for this rectangle with width 3 units?</a:t>
            </a:r>
            <a:endParaRPr sz="1600"/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1026450" y="2544563"/>
            <a:ext cx="3999900" cy="8010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Share your responses to question 2.</a:t>
            </a:r>
            <a:endParaRPr sz="1600"/>
          </a:p>
        </p:txBody>
      </p:sp>
      <p:pic>
        <p:nvPicPr>
          <p:cNvPr id="168" name="Google Shape;1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7450" y="1348575"/>
            <a:ext cx="2235140" cy="149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138175" y="1734675"/>
            <a:ext cx="3999900" cy="22242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We can have an area of 12 square units when the width of our rectangle is 3 units. That is because 12 is a</a:t>
            </a:r>
            <a:r>
              <a:rPr lang="en" sz="1800"/>
              <a:t> </a:t>
            </a:r>
            <a:r>
              <a:rPr b="1" lang="en" sz="1800" u="sng"/>
              <a:t>multiple</a:t>
            </a:r>
            <a:r>
              <a:rPr lang="en" sz="1800"/>
              <a:t> </a:t>
            </a:r>
            <a:r>
              <a:rPr lang="en" sz="1600"/>
              <a:t>of 3.</a:t>
            </a:r>
            <a:r>
              <a:rPr lang="en" sz="1800"/>
              <a:t> </a:t>
            </a:r>
            <a:r>
              <a:rPr b="1" lang="en" sz="1800"/>
              <a:t>A multiple is the result of multiplying a number by a whole number.</a:t>
            </a:r>
            <a:endParaRPr b="1" sz="1800"/>
          </a:p>
        </p:txBody>
      </p:sp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4623900" y="1192450"/>
            <a:ext cx="3999900" cy="13059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Look back at your work. Which numbers are multiples of 3? Which numbers are not multiples of 3?</a:t>
            </a:r>
            <a:endParaRPr sz="1600"/>
          </a:p>
        </p:txBody>
      </p:sp>
      <p:pic>
        <p:nvPicPr>
          <p:cNvPr id="176" name="Google Shape;1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1873" y="2495548"/>
            <a:ext cx="1833600" cy="14002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77" name="Google Shape;177;p26" title="2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8288" y="2596950"/>
            <a:ext cx="1402775" cy="10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01875" y="3920927"/>
            <a:ext cx="1833600" cy="1059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79" name="Google Shape;179;p26" title="2 Minute Timer">
            <a:hlinkClick r:id="rId7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8288" y="3924725"/>
            <a:ext cx="1402775" cy="105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490250" y="526350"/>
            <a:ext cx="5618700" cy="10575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5" name="Google Shape;185;p27"/>
          <p:cNvSpPr txBox="1"/>
          <p:nvPr>
            <p:ph idx="4294967295" type="body"/>
          </p:nvPr>
        </p:nvSpPr>
        <p:spPr>
          <a:xfrm>
            <a:off x="613350" y="1902500"/>
            <a:ext cx="7917300" cy="23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Today we built rectangles and learned about multiples. 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1" name="Google Shape;191;p28"/>
          <p:cNvSpPr txBox="1"/>
          <p:nvPr>
            <p:ph idx="1" type="body"/>
          </p:nvPr>
        </p:nvSpPr>
        <p:spPr>
          <a:xfrm>
            <a:off x="311700" y="1228675"/>
            <a:ext cx="47340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can we decide if a number is a </a:t>
            </a:r>
            <a:r>
              <a:rPr b="1" lang="en" sz="1800" u="sng"/>
              <a:t>multiple</a:t>
            </a:r>
            <a:r>
              <a:rPr lang="en" sz="1800"/>
              <a:t> of another number?</a:t>
            </a:r>
            <a:endParaRPr sz="1800"/>
          </a:p>
        </p:txBody>
      </p:sp>
      <p:sp>
        <p:nvSpPr>
          <p:cNvPr id="192" name="Google Shape;192;p28"/>
          <p:cNvSpPr txBox="1"/>
          <p:nvPr>
            <p:ph idx="1" type="body"/>
          </p:nvPr>
        </p:nvSpPr>
        <p:spPr>
          <a:xfrm>
            <a:off x="363025" y="2029675"/>
            <a:ext cx="47340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How would you decide whether 28 is a multiple of 4 ?</a:t>
            </a:r>
            <a:endParaRPr sz="1800"/>
          </a:p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363025" y="2878425"/>
            <a:ext cx="3999900" cy="18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is a number that would not be a multiple of 4? 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How do you know?</a:t>
            </a:r>
            <a:endParaRPr sz="1800"/>
          </a:p>
        </p:txBody>
      </p:sp>
      <p:pic>
        <p:nvPicPr>
          <p:cNvPr id="194" name="Google Shape;1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2075" y="1228675"/>
            <a:ext cx="201930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build some rectangles.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title"/>
          </p:nvPr>
        </p:nvSpPr>
        <p:spPr>
          <a:xfrm>
            <a:off x="265500" y="1081400"/>
            <a:ext cx="4045200" cy="95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</p:txBody>
      </p:sp>
      <p:sp>
        <p:nvSpPr>
          <p:cNvPr id="205" name="Google Shape;205;p30"/>
          <p:cNvSpPr txBox="1"/>
          <p:nvPr>
            <p:ph idx="1" type="subTitle"/>
          </p:nvPr>
        </p:nvSpPr>
        <p:spPr>
          <a:xfrm>
            <a:off x="321650" y="2328625"/>
            <a:ext cx="4045200" cy="16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a rectangle is 6 tiles wide, what are 3 possible areas of that rectangle?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or show your reasoning.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the cool-down by yourself.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206" name="Google Shape;206;p30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50" y="16680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