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1dcc36c3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1dcc36c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1dcc36c3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1dcc36c3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1dcc36c3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1dcc36c3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1dcc36c3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1dcc36c3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1dcc36c3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1dcc36c3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1dcc36c3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1dcc36c3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1dcc36c3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1dcc36c3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1dcc36c3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1dcc36c3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1dcc36c35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1dcc36c3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426300"/>
            <a:ext cx="8520600" cy="23709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Lin got a $50 gift card to an online music store. She uses the gift card to buy an album for $9.99. She also wants to use the gift card to buy some songs. Each song costs $1.29. Write an inequality that describes this situation, where ‘</a:t>
            </a:r>
            <a:r>
              <a:rPr lang="en" sz="2400"/>
              <a:t>is</a:t>
            </a:r>
            <a:r>
              <a:rPr lang="en" sz="2400"/>
              <a:t> the number of songs Lin wants to buy?</a:t>
            </a:r>
            <a:endParaRPr sz="24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5226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&lt; -2 1/9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0" y="102300"/>
            <a:ext cx="8520600" cy="34155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/>
              <a:t>At midnight, the temperature in a city was 15 degrees Celsius. The temperature was dropping at a steady rate of 3 degrees Celsius per hour.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/>
              <a:t>a. </a:t>
            </a:r>
            <a:r>
              <a:rPr b="1" lang="en" sz="3000"/>
              <a:t>Write an inequality that represents</a:t>
            </a:r>
            <a:r>
              <a:rPr lang="en" sz="3000"/>
              <a:t>, ‘t’ the number of hours past midnight, when the temperature was colder than -5 degrees Celsius. </a:t>
            </a:r>
            <a:endParaRPr sz="3000"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37926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7762" y="3927401"/>
            <a:ext cx="2481983" cy="52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311700" y="88800"/>
            <a:ext cx="8520600" cy="35100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At midnight, the temperature in a city was 15 degrees Celsius. The temperature was dropping at a steady rate of 3 degrees Celsius per hour. 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a. Write an inequality that represents, ‘t’ the number of hours past midnight, when the temperature was colder than -5 degrees Celsius. 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/>
              <a:t>Solve the inequality. This is the answer you will be looking for.</a:t>
            </a:r>
            <a:endParaRPr sz="2400"/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379200" y="37386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15 -3t&lt;-5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latin typeface="Calibri"/>
                <a:ea typeface="Calibri"/>
                <a:cs typeface="Calibri"/>
                <a:sym typeface="Calibri"/>
              </a:rPr>
              <a:t>Solve 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latin typeface="Calibri"/>
                <a:ea typeface="Calibri"/>
                <a:cs typeface="Calibri"/>
                <a:sym typeface="Calibri"/>
              </a:rPr>
              <a:t>5x - 15 &lt; 75</a:t>
            </a:r>
            <a:endParaRPr sz="3600"/>
          </a:p>
        </p:txBody>
      </p:sp>
      <p:sp>
        <p:nvSpPr>
          <p:cNvPr id="74" name="Google Shape;74;p16"/>
          <p:cNvSpPr txBox="1"/>
          <p:nvPr>
            <p:ph idx="1" type="subTitle"/>
          </p:nvPr>
        </p:nvSpPr>
        <p:spPr>
          <a:xfrm>
            <a:off x="311700" y="32796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400" y="3356838"/>
            <a:ext cx="933450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ctrTitle"/>
          </p:nvPr>
        </p:nvSpPr>
        <p:spPr>
          <a:xfrm>
            <a:off x="311700" y="744575"/>
            <a:ext cx="8520600" cy="23142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latin typeface="Calibri"/>
                <a:ea typeface="Calibri"/>
                <a:cs typeface="Calibri"/>
                <a:sym typeface="Calibri"/>
              </a:rPr>
              <a:t>Solve 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/>
          </a:p>
        </p:txBody>
      </p:sp>
      <p:sp>
        <p:nvSpPr>
          <p:cNvPr id="81" name="Google Shape;81;p17"/>
          <p:cNvSpPr txBox="1"/>
          <p:nvPr>
            <p:ph idx="1" type="subTitle"/>
          </p:nvPr>
        </p:nvSpPr>
        <p:spPr>
          <a:xfrm>
            <a:off x="311700" y="33606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x&lt;18</a:t>
            </a:r>
            <a:endParaRPr sz="3600"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475" y="1857300"/>
            <a:ext cx="3482950" cy="71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Expand to write an equivalent expression: -6( -4x + 6y)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subTitle"/>
          </p:nvPr>
        </p:nvSpPr>
        <p:spPr>
          <a:xfrm>
            <a:off x="311700" y="32391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6713" y="3383013"/>
            <a:ext cx="790575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Factor to write an equivalent expression: 48a - 24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If you can’t find your answer see Mrs. Martin</a:t>
            </a:r>
            <a:endParaRPr sz="2400"/>
          </a:p>
        </p:txBody>
      </p:sp>
      <p:sp>
        <p:nvSpPr>
          <p:cNvPr id="95" name="Google Shape;95;p19"/>
          <p:cNvSpPr txBox="1"/>
          <p:nvPr>
            <p:ph idx="1" type="subTitle"/>
          </p:nvPr>
        </p:nvSpPr>
        <p:spPr>
          <a:xfrm>
            <a:off x="392700" y="34011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24x - 36y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latin typeface="Calibri"/>
                <a:ea typeface="Calibri"/>
                <a:cs typeface="Calibri"/>
                <a:sym typeface="Calibri"/>
              </a:rPr>
              <a:t>Write this expression with fewer terms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latin typeface="Calibri"/>
                <a:ea typeface="Calibri"/>
                <a:cs typeface="Calibri"/>
                <a:sym typeface="Calibri"/>
              </a:rPr>
              <a:t>-3x + 56 + 17x - 20</a:t>
            </a:r>
            <a:endParaRPr sz="3600"/>
          </a:p>
        </p:txBody>
      </p:sp>
      <p:sp>
        <p:nvSpPr>
          <p:cNvPr id="101" name="Google Shape;101;p20"/>
          <p:cNvSpPr txBox="1"/>
          <p:nvPr>
            <p:ph idx="1" type="subTitle"/>
          </p:nvPr>
        </p:nvSpPr>
        <p:spPr>
          <a:xfrm>
            <a:off x="244200" y="31176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4(a-2) or 8(6a-4)</a:t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ctrTitle"/>
          </p:nvPr>
        </p:nvSpPr>
        <p:spPr>
          <a:xfrm>
            <a:off x="311708" y="636575"/>
            <a:ext cx="8520600" cy="205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latin typeface="Calibri"/>
                <a:ea typeface="Calibri"/>
                <a:cs typeface="Calibri"/>
                <a:sym typeface="Calibri"/>
              </a:rPr>
              <a:t>Write this expression with fewer terms. 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latin typeface="Calibri"/>
                <a:ea typeface="Calibri"/>
                <a:cs typeface="Calibri"/>
                <a:sym typeface="Calibri"/>
              </a:rPr>
              <a:t>-4t + 23 - 6t - 35 + 3t</a:t>
            </a:r>
            <a:endParaRPr sz="3600"/>
          </a:p>
        </p:txBody>
      </p:sp>
      <p:sp>
        <p:nvSpPr>
          <p:cNvPr id="107" name="Google Shape;107;p21"/>
          <p:cNvSpPr txBox="1"/>
          <p:nvPr>
            <p:ph idx="1" type="subTitle"/>
          </p:nvPr>
        </p:nvSpPr>
        <p:spPr>
          <a:xfrm>
            <a:off x="311700" y="33741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14x +36</a:t>
            </a:r>
            <a:endParaRPr sz="4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latin typeface="Calibri"/>
                <a:ea typeface="Calibri"/>
                <a:cs typeface="Calibri"/>
                <a:sym typeface="Calibri"/>
              </a:rPr>
              <a:t>Solve 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latin typeface="Calibri"/>
                <a:ea typeface="Calibri"/>
                <a:cs typeface="Calibri"/>
                <a:sym typeface="Calibri"/>
              </a:rPr>
              <a:t>-5(9x - 3)&lt; 110</a:t>
            </a:r>
            <a:endParaRPr sz="4800"/>
          </a:p>
        </p:txBody>
      </p:sp>
      <p:sp>
        <p:nvSpPr>
          <p:cNvPr id="113" name="Google Shape;113;p22"/>
          <p:cNvSpPr txBox="1"/>
          <p:nvPr>
            <p:ph idx="1" type="subTitle"/>
          </p:nvPr>
        </p:nvSpPr>
        <p:spPr>
          <a:xfrm>
            <a:off x="311700" y="3495625"/>
            <a:ext cx="8520600" cy="7926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-7t - 12</a:t>
            </a:r>
            <a:endParaRPr sz="4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