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embeddedFontLst>
    <p:embeddedFont>
      <p:font typeface="Amatic SC"/>
      <p:regular r:id="rId14"/>
      <p:bold r:id="rId15"/>
    </p:embeddedFont>
    <p:embeddedFont>
      <p:font typeface="Covered By Your Grace"/>
      <p:regular r:id="rId16"/>
    </p:embeddedFont>
    <p:embeddedFont>
      <p:font typeface="Bitter"/>
      <p:regular r:id="rId17"/>
      <p:bold r:id="rId18"/>
      <p:italic r:id="rId19"/>
      <p:boldItalic r:id="rId20"/>
    </p:embeddedFont>
    <p:embeddedFont>
      <p:font typeface="Love Ya Like A Sister"/>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43C007B-5F71-4229-84A0-FA9682E821E9}">
  <a:tblStyle styleId="{943C007B-5F71-4229-84A0-FA9682E821E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itter-boldItalic.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LoveYaLikeASister-regular.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AmaticSC-bold.fntdata"/><Relationship Id="rId14" Type="http://schemas.openxmlformats.org/officeDocument/2006/relationships/font" Target="fonts/AmaticSC-regular.fntdata"/><Relationship Id="rId17" Type="http://schemas.openxmlformats.org/officeDocument/2006/relationships/font" Target="fonts/Bitter-regular.fntdata"/><Relationship Id="rId16" Type="http://schemas.openxmlformats.org/officeDocument/2006/relationships/font" Target="fonts/CoveredByYourGrace-regular.fntdata"/><Relationship Id="rId5" Type="http://schemas.openxmlformats.org/officeDocument/2006/relationships/slideMaster" Target="slideMasters/slideMaster1.xml"/><Relationship Id="rId19" Type="http://schemas.openxmlformats.org/officeDocument/2006/relationships/font" Target="fonts/Bitter-italic.fntdata"/><Relationship Id="rId6" Type="http://schemas.openxmlformats.org/officeDocument/2006/relationships/notesMaster" Target="notesMasters/notesMaster1.xml"/><Relationship Id="rId18" Type="http://schemas.openxmlformats.org/officeDocument/2006/relationships/font" Target="fonts/Bitter-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b575bfc44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b575bfc44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b575bfc44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b575bfc44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b575bfc44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b575bfc44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b575bfc44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b575bfc44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b575bfc44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b575bfc44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b575bfc44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b575bfc44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D9D2E9"/>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drive.google.com/file/d/1aOksz2ZPMhVm5_3Hl0CIQZIYuWitsCym/view?usp=sharing" TargetMode="External"/><Relationship Id="rId4" Type="http://schemas.openxmlformats.org/officeDocument/2006/relationships/hyperlink" Target="https://drive.google.com/file/d/1nC9wgqbutJazwxpUL8WCqtGPXsAOoRlD/view?usp=sha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rive.google.com/file/d/1v_c4kmr4VeTcEAcgARFa-uN8vCMO9hS5/view?usp=shar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57175" y="246450"/>
            <a:ext cx="8572500" cy="20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0">
                <a:solidFill>
                  <a:schemeClr val="dk2"/>
                </a:solidFill>
                <a:latin typeface="Covered By Your Grace"/>
                <a:ea typeface="Covered By Your Grace"/>
                <a:cs typeface="Covered By Your Grace"/>
                <a:sym typeface="Covered By Your Grace"/>
              </a:rPr>
              <a:t>Illustrative Mathematics</a:t>
            </a:r>
            <a:endParaRPr sz="7000">
              <a:solidFill>
                <a:schemeClr val="dk2"/>
              </a:solidFill>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7000">
                <a:solidFill>
                  <a:schemeClr val="dk2"/>
                </a:solidFill>
                <a:latin typeface="Covered By Your Grace"/>
                <a:ea typeface="Covered By Your Grace"/>
                <a:cs typeface="Covered By Your Grace"/>
                <a:sym typeface="Covered By Your Grace"/>
              </a:rPr>
              <a:t>Unit Preview</a:t>
            </a:r>
            <a:endParaRPr sz="7000">
              <a:solidFill>
                <a:schemeClr val="dk2"/>
              </a:solidFill>
              <a:latin typeface="Covered By Your Grace"/>
              <a:ea typeface="Covered By Your Grace"/>
              <a:cs typeface="Covered By Your Grace"/>
              <a:sym typeface="Covered By Your Grace"/>
            </a:endParaRPr>
          </a:p>
        </p:txBody>
      </p:sp>
      <p:pic>
        <p:nvPicPr>
          <p:cNvPr id="55" name="Google Shape;55;p13"/>
          <p:cNvPicPr preferRelativeResize="0"/>
          <p:nvPr/>
        </p:nvPicPr>
        <p:blipFill>
          <a:blip r:embed="rId3">
            <a:alphaModFix/>
          </a:blip>
          <a:stretch>
            <a:fillRect/>
          </a:stretch>
        </p:blipFill>
        <p:spPr>
          <a:xfrm>
            <a:off x="388150" y="2220525"/>
            <a:ext cx="1876425" cy="2438400"/>
          </a:xfrm>
          <a:prstGeom prst="rect">
            <a:avLst/>
          </a:prstGeom>
          <a:noFill/>
          <a:ln>
            <a:noFill/>
          </a:ln>
        </p:spPr>
      </p:pic>
      <p:sp>
        <p:nvSpPr>
          <p:cNvPr id="56" name="Google Shape;56;p13"/>
          <p:cNvSpPr txBox="1"/>
          <p:nvPr/>
        </p:nvSpPr>
        <p:spPr>
          <a:xfrm>
            <a:off x="3203975" y="2636050"/>
            <a:ext cx="5550600" cy="9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chemeClr val="dk2"/>
                </a:solidFill>
                <a:latin typeface="Amatic SC"/>
                <a:ea typeface="Amatic SC"/>
                <a:cs typeface="Amatic SC"/>
                <a:sym typeface="Amatic SC"/>
              </a:rPr>
              <a:t>Grade 6- Unit 4</a:t>
            </a:r>
            <a:endParaRPr sz="6500">
              <a:solidFill>
                <a:schemeClr val="dk2"/>
              </a:solidFill>
              <a:latin typeface="Amatic SC"/>
              <a:ea typeface="Amatic SC"/>
              <a:cs typeface="Amatic SC"/>
              <a:sym typeface="Amatic SC"/>
            </a:endParaRPr>
          </a:p>
        </p:txBody>
      </p:sp>
      <p:sp>
        <p:nvSpPr>
          <p:cNvPr id="57" name="Google Shape;57;p13"/>
          <p:cNvSpPr txBox="1"/>
          <p:nvPr/>
        </p:nvSpPr>
        <p:spPr>
          <a:xfrm>
            <a:off x="2711050" y="3750450"/>
            <a:ext cx="6204300" cy="119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0">
                <a:solidFill>
                  <a:srgbClr val="666666"/>
                </a:solidFill>
                <a:latin typeface="Amatic SC"/>
                <a:ea typeface="Amatic SC"/>
                <a:cs typeface="Amatic SC"/>
                <a:sym typeface="Amatic SC"/>
              </a:rPr>
              <a:t>   Dividing Fractions</a:t>
            </a:r>
            <a:endParaRPr sz="5000">
              <a:solidFill>
                <a:srgbClr val="666666"/>
              </a:solidFill>
              <a:latin typeface="Amatic SC"/>
              <a:ea typeface="Amatic SC"/>
              <a:cs typeface="Amatic SC"/>
              <a:sym typeface="Amatic S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nvSpPr>
        <p:spPr>
          <a:xfrm>
            <a:off x="235750" y="107150"/>
            <a:ext cx="8765400" cy="86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500">
                <a:latin typeface="Love Ya Like A Sister"/>
                <a:ea typeface="Love Ya Like A Sister"/>
                <a:cs typeface="Love Ya Like A Sister"/>
                <a:sym typeface="Love Ya Like A Sister"/>
              </a:rPr>
              <a:t>Unit Details</a:t>
            </a:r>
            <a:endParaRPr sz="4500">
              <a:latin typeface="Love Ya Like A Sister"/>
              <a:ea typeface="Love Ya Like A Sister"/>
              <a:cs typeface="Love Ya Like A Sister"/>
              <a:sym typeface="Love Ya Like A Sister"/>
            </a:endParaRPr>
          </a:p>
        </p:txBody>
      </p:sp>
      <p:graphicFrame>
        <p:nvGraphicFramePr>
          <p:cNvPr id="63" name="Google Shape;63;p14"/>
          <p:cNvGraphicFramePr/>
          <p:nvPr/>
        </p:nvGraphicFramePr>
        <p:xfrm>
          <a:off x="79175" y="927500"/>
          <a:ext cx="3000000" cy="3000000"/>
        </p:xfrm>
        <a:graphic>
          <a:graphicData uri="http://schemas.openxmlformats.org/drawingml/2006/table">
            <a:tbl>
              <a:tblPr>
                <a:noFill/>
                <a:tableStyleId>{943C007B-5F71-4229-84A0-FA9682E821E9}</a:tableStyleId>
              </a:tblPr>
              <a:tblGrid>
                <a:gridCol w="2952550"/>
                <a:gridCol w="2952550"/>
                <a:gridCol w="2952550"/>
              </a:tblGrid>
              <a:tr h="381000">
                <a:tc>
                  <a:txBody>
                    <a:bodyPr/>
                    <a:lstStyle/>
                    <a:p>
                      <a:pPr indent="0" lvl="0" marL="0" rtl="0" algn="ctr">
                        <a:spcBef>
                          <a:spcPts val="0"/>
                        </a:spcBef>
                        <a:spcAft>
                          <a:spcPts val="0"/>
                        </a:spcAft>
                        <a:buNone/>
                      </a:pPr>
                      <a:r>
                        <a:rPr lang="en">
                          <a:latin typeface="Bitter"/>
                          <a:ea typeface="Bitter"/>
                          <a:cs typeface="Bitter"/>
                          <a:sym typeface="Bitter"/>
                        </a:rPr>
                        <a:t>Lessons: 17</a:t>
                      </a:r>
                      <a:endParaRPr>
                        <a:latin typeface="Bitter"/>
                        <a:ea typeface="Bitter"/>
                        <a:cs typeface="Bitter"/>
                        <a:sym typeface="Bitter"/>
                      </a:endParaRPr>
                    </a:p>
                  </a:txBody>
                  <a:tcPr marT="91425" marB="91425" marR="91425" marL="91425"/>
                </a:tc>
                <a:tc>
                  <a:txBody>
                    <a:bodyPr/>
                    <a:lstStyle/>
                    <a:p>
                      <a:pPr indent="0" lvl="0" marL="0" rtl="0" algn="ctr">
                        <a:spcBef>
                          <a:spcPts val="0"/>
                        </a:spcBef>
                        <a:spcAft>
                          <a:spcPts val="0"/>
                        </a:spcAft>
                        <a:buNone/>
                      </a:pPr>
                      <a:r>
                        <a:rPr lang="en">
                          <a:latin typeface="Bitter"/>
                          <a:ea typeface="Bitter"/>
                          <a:cs typeface="Bitter"/>
                          <a:sym typeface="Bitter"/>
                        </a:rPr>
                        <a:t>Sections: 5</a:t>
                      </a:r>
                      <a:endParaRPr>
                        <a:latin typeface="Bitter"/>
                        <a:ea typeface="Bitter"/>
                        <a:cs typeface="Bitter"/>
                        <a:sym typeface="Bitter"/>
                      </a:endParaRPr>
                    </a:p>
                  </a:txBody>
                  <a:tcPr marT="91425" marB="91425" marR="91425" marL="91425"/>
                </a:tc>
                <a:tc>
                  <a:txBody>
                    <a:bodyPr/>
                    <a:lstStyle/>
                    <a:p>
                      <a:pPr indent="0" lvl="0" marL="0" rtl="0" algn="ctr">
                        <a:spcBef>
                          <a:spcPts val="0"/>
                        </a:spcBef>
                        <a:spcAft>
                          <a:spcPts val="0"/>
                        </a:spcAft>
                        <a:buNone/>
                      </a:pPr>
                      <a:r>
                        <a:rPr lang="en">
                          <a:latin typeface="Bitter"/>
                          <a:ea typeface="Bitter"/>
                          <a:cs typeface="Bitter"/>
                          <a:sym typeface="Bitter"/>
                        </a:rPr>
                        <a:t>Total Days: 19</a:t>
                      </a:r>
                      <a:endParaRPr>
                        <a:latin typeface="Bitter"/>
                        <a:ea typeface="Bitter"/>
                        <a:cs typeface="Bitter"/>
                        <a:sym typeface="Bitter"/>
                      </a:endParaRPr>
                    </a:p>
                  </a:txBody>
                  <a:tcPr marT="91425" marB="91425" marR="91425" marL="91425"/>
                </a:tc>
              </a:tr>
              <a:tr h="381000">
                <a:tc gridSpan="3">
                  <a:txBody>
                    <a:bodyPr/>
                    <a:lstStyle/>
                    <a:p>
                      <a:pPr indent="0" lvl="0" marL="0" rtl="0" algn="l">
                        <a:spcBef>
                          <a:spcPts val="0"/>
                        </a:spcBef>
                        <a:spcAft>
                          <a:spcPts val="0"/>
                        </a:spcAft>
                        <a:buNone/>
                      </a:pPr>
                      <a:r>
                        <a:rPr lang="en">
                          <a:latin typeface="Bitter"/>
                          <a:ea typeface="Bitter"/>
                          <a:cs typeface="Bitter"/>
                          <a:sym typeface="Bitter"/>
                        </a:rPr>
                        <a:t>Unit Goal:  </a:t>
                      </a:r>
                      <a:r>
                        <a:rPr lang="en" sz="1200">
                          <a:solidFill>
                            <a:srgbClr val="666666"/>
                          </a:solidFill>
                        </a:rPr>
                        <a:t>In this unit, students examine how the relative sizes of numerator and denominator affect the size of their quotient when numerator or denominator (or both) is a fraction. They acquire the understanding that dividing by a/b has the same outcome as multiplying by b , then by 1/a . They compute quotients of fractions. They solve problems involving lengths and areas of figures with fractional side lengths and extend the formula for the volume of a right rectangular prism to prisms with fractional edge lengths and use it to solve problems. They use tape diagrams, equations, and expressions to represent situations involving partitive or quotitive interpretations of division with fractions. Given a multiplication or division equation or expression with fractions, they describe a situation that it could represent. They use tape diagrams and equations in reasoning about situations that involve multiplication and division of fractions.</a:t>
                      </a:r>
                      <a:endParaRPr>
                        <a:solidFill>
                          <a:srgbClr val="666666"/>
                        </a:solidFill>
                        <a:latin typeface="Bitter"/>
                        <a:ea typeface="Bitter"/>
                        <a:cs typeface="Bitter"/>
                        <a:sym typeface="Bitter"/>
                      </a:endParaRPr>
                    </a:p>
                  </a:txBody>
                  <a:tcPr marT="91425" marB="91425" marR="91425" marL="91425"/>
                </a:tc>
                <a:tc hMerge="1"/>
                <a:tc hMerge="1"/>
              </a:tr>
              <a:tr h="381000">
                <a:tc gridSpan="3">
                  <a:txBody>
                    <a:bodyPr/>
                    <a:lstStyle/>
                    <a:p>
                      <a:pPr indent="0" lvl="0" marL="0" rtl="0" algn="l">
                        <a:spcBef>
                          <a:spcPts val="0"/>
                        </a:spcBef>
                        <a:spcAft>
                          <a:spcPts val="0"/>
                        </a:spcAft>
                        <a:buNone/>
                      </a:pPr>
                      <a:r>
                        <a:rPr lang="en">
                          <a:latin typeface="Bitter"/>
                          <a:ea typeface="Bitter"/>
                          <a:cs typeface="Bitter"/>
                          <a:sym typeface="Bitter"/>
                        </a:rPr>
                        <a:t>Standards: </a:t>
                      </a:r>
                      <a:r>
                        <a:rPr lang="en" sz="1200">
                          <a:solidFill>
                            <a:schemeClr val="dk2"/>
                          </a:solidFill>
                          <a:latin typeface="Bitter"/>
                          <a:ea typeface="Bitter"/>
                          <a:cs typeface="Bitter"/>
                          <a:sym typeface="Bitter"/>
                        </a:rPr>
                        <a:t>  </a:t>
                      </a:r>
                      <a:r>
                        <a:rPr lang="en" sz="1200">
                          <a:solidFill>
                            <a:schemeClr val="dk2"/>
                          </a:solidFill>
                        </a:rPr>
                        <a:t>6.NS.A.1, </a:t>
                      </a:r>
                      <a:r>
                        <a:rPr lang="en" sz="1200">
                          <a:solidFill>
                            <a:schemeClr val="dk2"/>
                          </a:solidFill>
                        </a:rPr>
                        <a:t>6.G.A.1,6.G.A.2</a:t>
                      </a:r>
                      <a:endParaRPr sz="1200">
                        <a:solidFill>
                          <a:schemeClr val="dk2"/>
                        </a:solidFill>
                      </a:endParaRPr>
                    </a:p>
                  </a:txBody>
                  <a:tcPr marT="91425" marB="91425" marR="91425" marL="91425"/>
                </a:tc>
                <a:tc hMerge="1"/>
                <a:tc hMerge="1"/>
              </a:tr>
              <a:tr h="381000">
                <a:tc gridSpan="3">
                  <a:txBody>
                    <a:bodyPr/>
                    <a:lstStyle/>
                    <a:p>
                      <a:pPr indent="0" lvl="0" marL="0" rtl="0" algn="l">
                        <a:spcBef>
                          <a:spcPts val="0"/>
                        </a:spcBef>
                        <a:spcAft>
                          <a:spcPts val="0"/>
                        </a:spcAft>
                        <a:buNone/>
                      </a:pPr>
                      <a:r>
                        <a:rPr lang="en">
                          <a:latin typeface="Bitter"/>
                          <a:ea typeface="Bitter"/>
                          <a:cs typeface="Bitter"/>
                          <a:sym typeface="Bitter"/>
                        </a:rPr>
                        <a:t>Mathematical Practices:  </a:t>
                      </a:r>
                      <a:r>
                        <a:rPr lang="en" sz="1200">
                          <a:solidFill>
                            <a:schemeClr val="dk2"/>
                          </a:solidFill>
                        </a:rPr>
                        <a:t>MP1, MP2, MP3, MP4, MP</a:t>
                      </a:r>
                      <a:r>
                        <a:rPr lang="en" sz="1200">
                          <a:solidFill>
                            <a:schemeClr val="dk2"/>
                          </a:solidFill>
                          <a:latin typeface="Bitter"/>
                          <a:ea typeface="Bitter"/>
                          <a:cs typeface="Bitter"/>
                          <a:sym typeface="Bitter"/>
                        </a:rPr>
                        <a:t>7</a:t>
                      </a:r>
                      <a:endParaRPr sz="1200">
                        <a:solidFill>
                          <a:schemeClr val="dk2"/>
                        </a:solidFill>
                        <a:latin typeface="Bitter"/>
                        <a:ea typeface="Bitter"/>
                        <a:cs typeface="Bitter"/>
                        <a:sym typeface="Bitter"/>
                      </a:endParaRPr>
                    </a:p>
                  </a:txBody>
                  <a:tcPr marT="91425" marB="91425" marR="91425" marL="91425"/>
                </a:tc>
                <a:tc hMerge="1"/>
                <a:tc hMerge="1"/>
              </a:tr>
              <a:tr h="381000">
                <a:tc gridSpan="3">
                  <a:txBody>
                    <a:bodyPr/>
                    <a:lstStyle/>
                    <a:p>
                      <a:pPr indent="0" lvl="0" marL="0" rtl="0" algn="l">
                        <a:spcBef>
                          <a:spcPts val="0"/>
                        </a:spcBef>
                        <a:spcAft>
                          <a:spcPts val="0"/>
                        </a:spcAft>
                        <a:buNone/>
                      </a:pPr>
                      <a:r>
                        <a:rPr lang="en">
                          <a:latin typeface="Bitter"/>
                          <a:ea typeface="Bitter"/>
                          <a:cs typeface="Bitter"/>
                          <a:sym typeface="Bitter"/>
                        </a:rPr>
                        <a:t>Mathematical Language Routines:  </a:t>
                      </a:r>
                      <a:r>
                        <a:rPr lang="en" sz="1200">
                          <a:solidFill>
                            <a:schemeClr val="dk2"/>
                          </a:solidFill>
                        </a:rPr>
                        <a:t>MLR 2, MLR 8, MLR 3, MLR 6, MLR 7, MLR 4, MLR 1, MLR 5</a:t>
                      </a:r>
                      <a:endParaRPr sz="1200">
                        <a:solidFill>
                          <a:schemeClr val="dk2"/>
                        </a:solidFill>
                      </a:endParaRPr>
                    </a:p>
                  </a:txBody>
                  <a:tcPr marT="91425" marB="91425" marR="91425" marL="91425"/>
                </a:tc>
                <a:tc hMerge="1"/>
                <a:tc hMerge="1"/>
              </a:tr>
              <a:tr h="381000">
                <a:tc gridSpan="3">
                  <a:txBody>
                    <a:bodyPr/>
                    <a:lstStyle/>
                    <a:p>
                      <a:pPr indent="0" lvl="0" marL="0" rtl="0" algn="l">
                        <a:spcBef>
                          <a:spcPts val="0"/>
                        </a:spcBef>
                        <a:spcAft>
                          <a:spcPts val="0"/>
                        </a:spcAft>
                        <a:buNone/>
                      </a:pPr>
                      <a:r>
                        <a:rPr lang="en">
                          <a:latin typeface="Bitter"/>
                          <a:ea typeface="Bitter"/>
                          <a:cs typeface="Bitter"/>
                          <a:sym typeface="Bitter"/>
                        </a:rPr>
                        <a:t>Instructional Routines:  </a:t>
                      </a:r>
                      <a:r>
                        <a:rPr lang="en" sz="1200">
                          <a:solidFill>
                            <a:schemeClr val="dk2"/>
                          </a:solidFill>
                        </a:rPr>
                        <a:t>Number Talk,  Think-Pair-Share, and 5 Practices </a:t>
                      </a:r>
                      <a:endParaRPr sz="1200">
                        <a:solidFill>
                          <a:schemeClr val="dk2"/>
                        </a:solidFill>
                      </a:endParaRPr>
                    </a:p>
                  </a:txBody>
                  <a:tcPr marT="91425" marB="91425" marR="91425" marL="91425"/>
                </a:tc>
                <a:tc hMerge="1"/>
                <a:tc hMerge="1"/>
              </a:tr>
              <a:tr h="381000">
                <a:tc gridSpan="3">
                  <a:txBody>
                    <a:bodyPr/>
                    <a:lstStyle/>
                    <a:p>
                      <a:pPr indent="0" lvl="0" marL="0" rtl="0" algn="l">
                        <a:spcBef>
                          <a:spcPts val="0"/>
                        </a:spcBef>
                        <a:spcAft>
                          <a:spcPts val="0"/>
                        </a:spcAft>
                        <a:buNone/>
                      </a:pPr>
                      <a:r>
                        <a:rPr lang="en">
                          <a:latin typeface="Bitter"/>
                          <a:ea typeface="Bitter"/>
                          <a:cs typeface="Bitter"/>
                          <a:sym typeface="Bitter"/>
                        </a:rPr>
                        <a:t>Vocabulary:  </a:t>
                      </a:r>
                      <a:r>
                        <a:rPr lang="en" sz="1200">
                          <a:solidFill>
                            <a:schemeClr val="dk2"/>
                          </a:solidFill>
                        </a:rPr>
                        <a:t>reciprocal</a:t>
                      </a:r>
                      <a:r>
                        <a:rPr lang="en" sz="1200">
                          <a:solidFill>
                            <a:schemeClr val="dk2"/>
                          </a:solidFill>
                        </a:rPr>
                        <a:t> </a:t>
                      </a:r>
                      <a:endParaRPr sz="1200">
                        <a:solidFill>
                          <a:schemeClr val="dk2"/>
                        </a:solidFill>
                      </a:endParaRPr>
                    </a:p>
                  </a:txBody>
                  <a:tcPr marT="91425" marB="91425" marR="91425" marL="91425"/>
                </a:tc>
                <a:tc hMerge="1"/>
                <a:tc hMerge="1"/>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429575" y="2628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Love Ya Like A Sister"/>
                <a:ea typeface="Love Ya Like A Sister"/>
                <a:cs typeface="Love Ya Like A Sister"/>
                <a:sym typeface="Love Ya Like A Sister"/>
              </a:rPr>
              <a:t>Starting with the End in Mind</a:t>
            </a:r>
            <a:endParaRPr sz="3400">
              <a:latin typeface="Love Ya Like A Sister"/>
              <a:ea typeface="Love Ya Like A Sister"/>
              <a:cs typeface="Love Ya Like A Sister"/>
              <a:sym typeface="Love Ya Like A Sister"/>
            </a:endParaRPr>
          </a:p>
        </p:txBody>
      </p:sp>
      <p:sp>
        <p:nvSpPr>
          <p:cNvPr id="69" name="Google Shape;69;p15"/>
          <p:cNvSpPr txBox="1"/>
          <p:nvPr>
            <p:ph idx="1" type="body"/>
          </p:nvPr>
        </p:nvSpPr>
        <p:spPr>
          <a:xfrm>
            <a:off x="4572000" y="1152475"/>
            <a:ext cx="4260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Reflect</a:t>
            </a:r>
            <a:r>
              <a:rPr lang="en"/>
              <a:t>: Why is it important to know and track this information about students?  How will you use the data from this assessment to inform your instruction?  What misconceptions might students have as they take the assessment?</a:t>
            </a:r>
            <a:endParaRPr/>
          </a:p>
          <a:p>
            <a:pPr indent="0" lvl="0" marL="0" rtl="0" algn="l">
              <a:spcBef>
                <a:spcPts val="1600"/>
              </a:spcBef>
              <a:spcAft>
                <a:spcPts val="1600"/>
              </a:spcAft>
              <a:buNone/>
            </a:pPr>
            <a:r>
              <a:rPr b="1" lang="en"/>
              <a:t>Consider:</a:t>
            </a:r>
            <a:r>
              <a:rPr lang="en"/>
              <a:t>  How will you assess students in person? How will you assess them remotely?  </a:t>
            </a:r>
            <a:endParaRPr/>
          </a:p>
        </p:txBody>
      </p:sp>
      <p:sp>
        <p:nvSpPr>
          <p:cNvPr id="70" name="Google Shape;70;p15"/>
          <p:cNvSpPr txBox="1"/>
          <p:nvPr/>
        </p:nvSpPr>
        <p:spPr>
          <a:xfrm>
            <a:off x="128600" y="1210875"/>
            <a:ext cx="4136100" cy="82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rgbClr val="666666"/>
                </a:solidFill>
              </a:rPr>
              <a:t>Take the Unit 4-</a:t>
            </a:r>
            <a:endParaRPr sz="2500">
              <a:solidFill>
                <a:srgbClr val="666666"/>
              </a:solidFill>
            </a:endParaRPr>
          </a:p>
          <a:p>
            <a:pPr indent="0" lvl="0" marL="0" rtl="0" algn="ctr">
              <a:spcBef>
                <a:spcPts val="0"/>
              </a:spcBef>
              <a:spcAft>
                <a:spcPts val="0"/>
              </a:spcAft>
              <a:buNone/>
            </a:pPr>
            <a:r>
              <a:rPr lang="en" sz="2500">
                <a:solidFill>
                  <a:srgbClr val="666666"/>
                </a:solidFill>
              </a:rPr>
              <a:t> </a:t>
            </a:r>
            <a:endParaRPr sz="2500">
              <a:solidFill>
                <a:srgbClr val="666666"/>
              </a:solidFill>
            </a:endParaRPr>
          </a:p>
          <a:p>
            <a:pPr indent="-387350" lvl="0" marL="914400" rtl="0" algn="l">
              <a:spcBef>
                <a:spcPts val="0"/>
              </a:spcBef>
              <a:spcAft>
                <a:spcPts val="0"/>
              </a:spcAft>
              <a:buClr>
                <a:srgbClr val="666666"/>
              </a:buClr>
              <a:buSzPts val="2500"/>
              <a:buChar char="●"/>
            </a:pPr>
            <a:r>
              <a:rPr lang="en" sz="2500" u="sng">
                <a:solidFill>
                  <a:srgbClr val="666666"/>
                </a:solidFill>
                <a:hlinkClick r:id="rId3">
                  <a:extLst>
                    <a:ext uri="{A12FA001-AC4F-418D-AE19-62706E023703}">
                      <ahyp:hlinkClr val="tx"/>
                    </a:ext>
                  </a:extLst>
                </a:hlinkClick>
              </a:rPr>
              <a:t>Pre-Assessment </a:t>
            </a:r>
            <a:endParaRPr sz="2500">
              <a:solidFill>
                <a:srgbClr val="666666"/>
              </a:solidFill>
            </a:endParaRPr>
          </a:p>
          <a:p>
            <a:pPr indent="-387350" lvl="0" marL="914400" rtl="0" algn="l">
              <a:spcBef>
                <a:spcPts val="0"/>
              </a:spcBef>
              <a:spcAft>
                <a:spcPts val="0"/>
              </a:spcAft>
              <a:buClr>
                <a:srgbClr val="666666"/>
              </a:buClr>
              <a:buSzPts val="2500"/>
              <a:buChar char="●"/>
            </a:pPr>
            <a:r>
              <a:rPr lang="en" sz="2500" u="sng">
                <a:solidFill>
                  <a:srgbClr val="666666"/>
                </a:solidFill>
                <a:hlinkClick r:id="rId4">
                  <a:extLst>
                    <a:ext uri="{A12FA001-AC4F-418D-AE19-62706E023703}">
                      <ahyp:hlinkClr val="tx"/>
                    </a:ext>
                  </a:extLst>
                </a:hlinkClick>
              </a:rPr>
              <a:t>Assessment</a:t>
            </a:r>
            <a:endParaRPr sz="2500">
              <a:solidFill>
                <a:srgbClr val="6666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1021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latin typeface="Love Ya Like A Sister"/>
                <a:ea typeface="Love Ya Like A Sister"/>
                <a:cs typeface="Love Ya Like A Sister"/>
                <a:sym typeface="Love Ya Like A Sister"/>
              </a:rPr>
              <a:t>Dive Deep Into the Unit</a:t>
            </a:r>
            <a:endParaRPr sz="3500">
              <a:latin typeface="Love Ya Like A Sister"/>
              <a:ea typeface="Love Ya Like A Sister"/>
              <a:cs typeface="Love Ya Like A Sister"/>
              <a:sym typeface="Love Ya Like A Sister"/>
            </a:endParaRPr>
          </a:p>
        </p:txBody>
      </p:sp>
      <p:sp>
        <p:nvSpPr>
          <p:cNvPr id="76" name="Google Shape;76;p16"/>
          <p:cNvSpPr txBox="1"/>
          <p:nvPr>
            <p:ph idx="1" type="body"/>
          </p:nvPr>
        </p:nvSpPr>
        <p:spPr>
          <a:xfrm>
            <a:off x="311700" y="9488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Read the Unit Overview</a:t>
            </a:r>
            <a:endParaRPr b="1"/>
          </a:p>
          <a:p>
            <a:pPr indent="-342900" lvl="0" marL="457200" rtl="0" algn="l">
              <a:spcBef>
                <a:spcPts val="1600"/>
              </a:spcBef>
              <a:spcAft>
                <a:spcPts val="0"/>
              </a:spcAft>
              <a:buSzPts val="1800"/>
              <a:buChar char="●"/>
            </a:pPr>
            <a:r>
              <a:rPr lang="en"/>
              <a:t>What should students be able to do when they begin this unit?</a:t>
            </a:r>
            <a:endParaRPr/>
          </a:p>
          <a:p>
            <a:pPr indent="-342900" lvl="0" marL="457200" rtl="0" algn="l">
              <a:spcBef>
                <a:spcPts val="0"/>
              </a:spcBef>
              <a:spcAft>
                <a:spcPts val="0"/>
              </a:spcAft>
              <a:buSzPts val="1800"/>
              <a:buChar char="●"/>
            </a:pPr>
            <a:r>
              <a:rPr lang="en"/>
              <a:t>What background knowledge should students have to help them succeed with this unit?</a:t>
            </a:r>
            <a:endParaRPr/>
          </a:p>
          <a:p>
            <a:pPr indent="-342900" lvl="0" marL="457200" rtl="0" algn="l">
              <a:spcBef>
                <a:spcPts val="0"/>
              </a:spcBef>
              <a:spcAft>
                <a:spcPts val="0"/>
              </a:spcAft>
              <a:buSzPts val="1800"/>
              <a:buChar char="●"/>
            </a:pPr>
            <a:r>
              <a:rPr lang="en"/>
              <a:t>What should students be able to do when they finish this unit?</a:t>
            </a:r>
            <a:endParaRPr/>
          </a:p>
          <a:p>
            <a:pPr indent="-342900" lvl="0" marL="457200" rtl="0" algn="l">
              <a:spcBef>
                <a:spcPts val="0"/>
              </a:spcBef>
              <a:spcAft>
                <a:spcPts val="0"/>
              </a:spcAft>
              <a:buSzPts val="1800"/>
              <a:buChar char="●"/>
            </a:pPr>
            <a:r>
              <a:rPr lang="en"/>
              <a:t>What will students learn in each section?</a:t>
            </a:r>
            <a:endParaRPr/>
          </a:p>
          <a:p>
            <a:pPr indent="0" lvl="0" marL="0" rtl="0" algn="l">
              <a:spcBef>
                <a:spcPts val="1600"/>
              </a:spcBef>
              <a:spcAft>
                <a:spcPts val="0"/>
              </a:spcAft>
              <a:buNone/>
            </a:pPr>
            <a:r>
              <a:rPr b="1" lang="en"/>
              <a:t>Materials</a:t>
            </a:r>
            <a:endParaRPr b="1"/>
          </a:p>
          <a:p>
            <a:pPr indent="-342900" lvl="0" marL="457200" rtl="0" algn="l">
              <a:spcBef>
                <a:spcPts val="1600"/>
              </a:spcBef>
              <a:spcAft>
                <a:spcPts val="0"/>
              </a:spcAft>
              <a:buSzPts val="1800"/>
              <a:buChar char="●"/>
            </a:pPr>
            <a:r>
              <a:rPr lang="en"/>
              <a:t>Review the blackline masters that are used in this unit.</a:t>
            </a:r>
            <a:endParaRPr/>
          </a:p>
          <a:p>
            <a:pPr indent="-342900" lvl="0" marL="457200" rtl="0" algn="l">
              <a:spcBef>
                <a:spcPts val="0"/>
              </a:spcBef>
              <a:spcAft>
                <a:spcPts val="0"/>
              </a:spcAft>
              <a:buSzPts val="1800"/>
              <a:buChar char="●"/>
            </a:pPr>
            <a:r>
              <a:rPr lang="en"/>
              <a:t>What materials need to be prepped ahead of time?</a:t>
            </a:r>
            <a:endParaRPr/>
          </a:p>
          <a:p>
            <a:pPr indent="0" lvl="0" marL="0" rtl="0" algn="l">
              <a:spcBef>
                <a:spcPts val="1600"/>
              </a:spcBef>
              <a:spcAft>
                <a:spcPts val="1600"/>
              </a:spcAft>
              <a:buNone/>
            </a:pPr>
            <a:r>
              <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1985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latin typeface="Love Ya Like A Sister"/>
                <a:ea typeface="Love Ya Like A Sister"/>
                <a:cs typeface="Love Ya Like A Sister"/>
                <a:sym typeface="Love Ya Like A Sister"/>
              </a:rPr>
              <a:t>Adaptation Pack</a:t>
            </a:r>
            <a:endParaRPr sz="4500">
              <a:latin typeface="Love Ya Like A Sister"/>
              <a:ea typeface="Love Ya Like A Sister"/>
              <a:cs typeface="Love Ya Like A Sister"/>
              <a:sym typeface="Love Ya Like A Sister"/>
            </a:endParaRPr>
          </a:p>
        </p:txBody>
      </p:sp>
      <p:sp>
        <p:nvSpPr>
          <p:cNvPr id="82" name="Google Shape;82;p17"/>
          <p:cNvSpPr txBox="1"/>
          <p:nvPr>
            <p:ph idx="1" type="body"/>
          </p:nvPr>
        </p:nvSpPr>
        <p:spPr>
          <a:xfrm>
            <a:off x="85725" y="1152475"/>
            <a:ext cx="89046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The adaptation packs are created to support unfinished learning from the spring.  </a:t>
            </a:r>
            <a:endParaRPr sz="2400"/>
          </a:p>
          <a:p>
            <a:pPr indent="-381000" lvl="0" marL="457200" rtl="0" algn="l">
              <a:spcBef>
                <a:spcPts val="1000"/>
              </a:spcBef>
              <a:spcAft>
                <a:spcPts val="0"/>
              </a:spcAft>
              <a:buSzPts val="2400"/>
              <a:buChar char="●"/>
            </a:pPr>
            <a:r>
              <a:rPr lang="en" sz="2400"/>
              <a:t>Use the Check Your Readiness to determine if the adaptation pack is needed and use the guidance provided for each problem to adjust instruction as the students need it.  </a:t>
            </a:r>
            <a:endParaRPr sz="2400"/>
          </a:p>
          <a:p>
            <a:pPr indent="-381000" lvl="0" marL="457200" rtl="0" algn="l">
              <a:spcBef>
                <a:spcPts val="1000"/>
              </a:spcBef>
              <a:spcAft>
                <a:spcPts val="1000"/>
              </a:spcAft>
              <a:buSzPts val="2400"/>
              <a:buChar char="●"/>
            </a:pPr>
            <a:r>
              <a:rPr lang="en" sz="2400" u="sng">
                <a:hlinkClick r:id="rId3"/>
              </a:rPr>
              <a:t>Adaptation Pack </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59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latin typeface="Love Ya Like A Sister"/>
                <a:ea typeface="Love Ya Like A Sister"/>
                <a:cs typeface="Love Ya Like A Sister"/>
                <a:sym typeface="Love Ya Like A Sister"/>
              </a:rPr>
              <a:t>Unit Narrative</a:t>
            </a:r>
            <a:endParaRPr sz="4500">
              <a:latin typeface="Love Ya Like A Sister"/>
              <a:ea typeface="Love Ya Like A Sister"/>
              <a:cs typeface="Love Ya Like A Sister"/>
              <a:sym typeface="Love Ya Like A Sister"/>
            </a:endParaRPr>
          </a:p>
        </p:txBody>
      </p:sp>
      <p:sp>
        <p:nvSpPr>
          <p:cNvPr id="88" name="Google Shape;88;p18"/>
          <p:cNvSpPr txBox="1"/>
          <p:nvPr>
            <p:ph idx="1" type="body"/>
          </p:nvPr>
        </p:nvSpPr>
        <p:spPr>
          <a:xfrm>
            <a:off x="75000" y="889400"/>
            <a:ext cx="4318500" cy="367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900"/>
              <a:t>At beginning of the unit, students consider how the relative sizes of numerator and denominator affect the size of their quotient. Students first compute quotients of whole numbers, then—without computing—consider the relative magnitudes of quotients that include divisors which are whole numbers, fractions, or decimals, e.g., “Is 800 ÷ 1/10 larger than or smaller than 800 ÷ 2.5?” </a:t>
            </a:r>
            <a:endParaRPr sz="900"/>
          </a:p>
          <a:p>
            <a:pPr indent="0" lvl="0" marL="0" rtl="0" algn="l">
              <a:spcBef>
                <a:spcPts val="1600"/>
              </a:spcBef>
              <a:spcAft>
                <a:spcPts val="0"/>
              </a:spcAft>
              <a:buNone/>
            </a:pPr>
            <a:r>
              <a:rPr lang="en" sz="900"/>
              <a:t>The second section of the unit focuses on equal groups and comparison situations. It begins with partitive and quotitive situations that involve whole numbers, represented by tape diagrams and equations. Students interpret the numbers in the two situations (MP2) and consider analogous situations that involve one or more fractions, again accompanied by tape diagrams and equations. Students learn to interpret, represent, and describe these situations, using terminology such as “What fraction of 6 is 2?,” “How many 3s are in 12?,” “How many fourths are in 3?,” “is one-third as long as,” “is two-thirds as much as,” and “is one-and-one-half times the size of.”</a:t>
            </a:r>
            <a:endParaRPr sz="900"/>
          </a:p>
          <a:p>
            <a:pPr indent="0" lvl="0" marL="0" rtl="0" algn="l">
              <a:spcBef>
                <a:spcPts val="1600"/>
              </a:spcBef>
              <a:spcAft>
                <a:spcPts val="0"/>
              </a:spcAft>
              <a:buClr>
                <a:schemeClr val="dk1"/>
              </a:buClr>
              <a:buSzPts val="1100"/>
              <a:buFont typeface="Arial"/>
              <a:buNone/>
            </a:pPr>
            <a:r>
              <a:rPr lang="en" sz="900"/>
              <a:t>The third section concerns computing quotients of fractions. Students build on their work from the previous section by considering quotients related to products of numbers and unit fractions, e.g., “How many 3s in 12?” and “What is ⅓ of 12?,” to establish that dividing by a unit fraction 1/b is the same as multiplying by its reciprocal b . Building on this and their understanding that a/b=a • 1/b (from grade 4), students understand that dividing by a fraction is the same as multiplying by its reciprocal .</a:t>
            </a:r>
            <a:endParaRPr sz="700"/>
          </a:p>
          <a:p>
            <a:pPr indent="0" lvl="0" marL="0" rtl="0" algn="l">
              <a:spcBef>
                <a:spcPts val="1600"/>
              </a:spcBef>
              <a:spcAft>
                <a:spcPts val="1600"/>
              </a:spcAft>
              <a:buNone/>
            </a:pPr>
            <a:r>
              <a:t/>
            </a:r>
            <a:endParaRPr sz="900"/>
          </a:p>
        </p:txBody>
      </p:sp>
      <p:sp>
        <p:nvSpPr>
          <p:cNvPr id="89" name="Google Shape;89;p18"/>
          <p:cNvSpPr txBox="1"/>
          <p:nvPr>
            <p:ph idx="2" type="body"/>
          </p:nvPr>
        </p:nvSpPr>
        <p:spPr>
          <a:xfrm>
            <a:off x="4572000" y="889325"/>
            <a:ext cx="4572000" cy="367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900"/>
              <a:t>The fourth section returns to interpretations of division in situations that involve fractions. This time, the focus is on using division to find an unknown area or volume measurement. In grade 3, students connected areas of rectangles with multiplication, viewing a rectangle as tiled by an array of unit squares and understanding that, for whole-number side lengths, multiplying the side lengths yields the number of unit squares that tile the rectangle. In grade 5, students extended the formula for the area of rectangles with whole-number side lengths to rectangles with fractional side lengths. For example, they viewed a 2/3-by-5/7 rectangle as tiled by 10 1/3-by-1/7 rectangles, reasoning that 21 such rectangles compose 1 square unit, so the area of one such rectangle is 1/21 , thus the area of a shape composed of 10 such rectangles is 10/21 . In a previous grade 6 unit, students used their familiarity with this formula to develop formulas for areas of triangles and parallelograms. In this unit, they return to this formula, using their understanding of it to extend the formula for the volume of a right rectangular prism (developed in grade 5) to right rectangular prisms with fractional side lengths. </a:t>
            </a:r>
            <a:endParaRPr sz="900"/>
          </a:p>
          <a:p>
            <a:pPr indent="0" lvl="0" marL="0" rtl="0" algn="l">
              <a:spcBef>
                <a:spcPts val="1600"/>
              </a:spcBef>
              <a:spcAft>
                <a:spcPts val="1600"/>
              </a:spcAft>
              <a:buNone/>
            </a:pPr>
            <a:r>
              <a:rPr lang="en" sz="900"/>
              <a:t>The unit ends with two lessons in which students use what they have learned about working with fractions (including the volume formula) to solve problems set in real-world contexts, including a multi-step problem about calculating shipping costs. These require students to formulate appropriate equations that use the four operations or draw diagrams, and to interpret results of calculations in the contexts from which they arose (MP2). </a:t>
            </a:r>
            <a:endParaRPr sz="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65275" y="914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latin typeface="Love Ya Like A Sister"/>
                <a:ea typeface="Love Ya Like A Sister"/>
                <a:cs typeface="Love Ya Like A Sister"/>
                <a:sym typeface="Love Ya Like A Sister"/>
              </a:rPr>
              <a:t>Final Reflections</a:t>
            </a:r>
            <a:endParaRPr sz="4500">
              <a:latin typeface="Love Ya Like A Sister"/>
              <a:ea typeface="Love Ya Like A Sister"/>
              <a:cs typeface="Love Ya Like A Sister"/>
              <a:sym typeface="Love Ya Like A Sister"/>
            </a:endParaRPr>
          </a:p>
        </p:txBody>
      </p:sp>
      <p:sp>
        <p:nvSpPr>
          <p:cNvPr id="95" name="Google Shape;95;p19"/>
          <p:cNvSpPr txBox="1"/>
          <p:nvPr>
            <p:ph idx="1" type="body"/>
          </p:nvPr>
        </p:nvSpPr>
        <p:spPr>
          <a:xfrm>
            <a:off x="311700" y="1050125"/>
            <a:ext cx="8520600" cy="351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Be prepared to discuss the following questions in your debrief session.</a:t>
            </a:r>
            <a:endParaRPr b="1"/>
          </a:p>
          <a:p>
            <a:pPr indent="-336550" lvl="0" marL="457200" rtl="0" algn="l">
              <a:spcBef>
                <a:spcPts val="1600"/>
              </a:spcBef>
              <a:spcAft>
                <a:spcPts val="0"/>
              </a:spcAft>
              <a:buSzPts val="1700"/>
              <a:buChar char="●"/>
            </a:pPr>
            <a:r>
              <a:rPr lang="en" sz="1700"/>
              <a:t>What are the </a:t>
            </a:r>
            <a:r>
              <a:rPr b="1" lang="en" sz="1700"/>
              <a:t>goals</a:t>
            </a:r>
            <a:r>
              <a:rPr lang="en" sz="1700"/>
              <a:t> of this unit?</a:t>
            </a:r>
            <a:endParaRPr sz="1700"/>
          </a:p>
          <a:p>
            <a:pPr indent="-336550" lvl="0" marL="457200" rtl="0" algn="l">
              <a:spcBef>
                <a:spcPts val="0"/>
              </a:spcBef>
              <a:spcAft>
                <a:spcPts val="0"/>
              </a:spcAft>
              <a:buSzPts val="1700"/>
              <a:buChar char="●"/>
            </a:pPr>
            <a:r>
              <a:rPr lang="en" sz="1700"/>
              <a:t>How can </a:t>
            </a:r>
            <a:r>
              <a:rPr b="1" lang="en" sz="1700"/>
              <a:t>warm-up/cool-down routines</a:t>
            </a:r>
            <a:r>
              <a:rPr lang="en" sz="1700"/>
              <a:t> be presented to students during remote learning?  What are the most important to consider as you plan to complete these routines?</a:t>
            </a:r>
            <a:endParaRPr sz="1700"/>
          </a:p>
          <a:p>
            <a:pPr indent="-336550" lvl="0" marL="457200" rtl="0" algn="l">
              <a:spcBef>
                <a:spcPts val="0"/>
              </a:spcBef>
              <a:spcAft>
                <a:spcPts val="0"/>
              </a:spcAft>
              <a:buSzPts val="1700"/>
              <a:buChar char="●"/>
            </a:pPr>
            <a:r>
              <a:rPr lang="en" sz="1700"/>
              <a:t>How might you use the </a:t>
            </a:r>
            <a:r>
              <a:rPr b="1" lang="en" sz="1700"/>
              <a:t>supports</a:t>
            </a:r>
            <a:r>
              <a:rPr lang="en" sz="1700"/>
              <a:t> suggested in this unit?</a:t>
            </a:r>
            <a:endParaRPr sz="1700"/>
          </a:p>
          <a:p>
            <a:pPr indent="-336550" lvl="0" marL="457200" rtl="0" algn="l">
              <a:spcBef>
                <a:spcPts val="0"/>
              </a:spcBef>
              <a:spcAft>
                <a:spcPts val="0"/>
              </a:spcAft>
              <a:buSzPts val="1700"/>
              <a:buChar char="●"/>
            </a:pPr>
            <a:r>
              <a:rPr lang="en" sz="1700"/>
              <a:t>How do you plan to use the “</a:t>
            </a:r>
            <a:r>
              <a:rPr b="1" lang="en" sz="1700"/>
              <a:t>practice problems”</a:t>
            </a:r>
            <a:r>
              <a:rPr lang="en" sz="1700"/>
              <a:t>?</a:t>
            </a:r>
            <a:endParaRPr sz="1700"/>
          </a:p>
          <a:p>
            <a:pPr indent="-336550" lvl="0" marL="457200" rtl="0" algn="l">
              <a:spcBef>
                <a:spcPts val="0"/>
              </a:spcBef>
              <a:spcAft>
                <a:spcPts val="0"/>
              </a:spcAft>
              <a:buSzPts val="1700"/>
              <a:buChar char="●"/>
            </a:pPr>
            <a:r>
              <a:rPr lang="en" sz="1700"/>
              <a:t>How will you assess students if they are in the classroom?  How will you assess students if they are learning from home?  How will you track assessment data?</a:t>
            </a:r>
            <a:endParaRPr sz="1700"/>
          </a:p>
          <a:p>
            <a:pPr indent="-336550" lvl="0" marL="457200" rtl="0" algn="l">
              <a:spcBef>
                <a:spcPts val="0"/>
              </a:spcBef>
              <a:spcAft>
                <a:spcPts val="0"/>
              </a:spcAft>
              <a:buSzPts val="1700"/>
              <a:buChar char="●"/>
            </a:pPr>
            <a:r>
              <a:rPr lang="en" sz="1700"/>
              <a:t>What further supports do you need to feel like you can be </a:t>
            </a:r>
            <a:r>
              <a:rPr b="1" lang="en" sz="1700"/>
              <a:t>successful</a:t>
            </a:r>
            <a:r>
              <a:rPr lang="en" sz="1700"/>
              <a:t> in the </a:t>
            </a:r>
            <a:r>
              <a:rPr b="1" lang="en" sz="1700"/>
              <a:t>implementation</a:t>
            </a:r>
            <a:r>
              <a:rPr lang="en" sz="1700"/>
              <a:t> of this unit? </a:t>
            </a:r>
            <a:endParaRPr sz="17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