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 name="Google Shape;17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3" name="Google Shape;24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2" name="Google Shape;25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9" name="Google Shape;269;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6" name="Google Shape;27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5" name="Google Shape;285;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3" name="Google Shape;293;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1" name="Google Shape;30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8" name="Google Shape;308;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8" name="Google Shape;31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5" name="Google Shape;325;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4" name="Google Shape;334;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HS - Claim 4</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hyperlink" Target="http://www.ccssmathactivities.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977106" y="3975100"/>
            <a:ext cx="7252494" cy="762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4400"/>
              <a:buFont typeface="Arial"/>
              <a:buNone/>
            </a:pPr>
            <a:r>
              <a:rPr b="1" i="0" lang="en-US" sz="4400" u="none" cap="none" strike="noStrike">
                <a:solidFill>
                  <a:srgbClr val="FF0000"/>
                </a:solidFill>
                <a:latin typeface="Calibri"/>
                <a:ea typeface="Calibri"/>
                <a:cs typeface="Calibri"/>
                <a:sym typeface="Calibri"/>
              </a:rPr>
              <a:t>Modeling and Data Analysis</a:t>
            </a:r>
            <a:endParaRPr b="1" i="0" sz="4400" u="none" cap="none" strike="noStrike">
              <a:solidFill>
                <a:srgbClr val="FF0000"/>
              </a:solidFill>
              <a:latin typeface="Calibri"/>
              <a:ea typeface="Calibri"/>
              <a:cs typeface="Calibri"/>
              <a:sym typeface="Calibri"/>
            </a:endParaRPr>
          </a:p>
        </p:txBody>
      </p:sp>
      <p:sp>
        <p:nvSpPr>
          <p:cNvPr id="91" name="Google Shape;91;p13"/>
          <p:cNvSpPr txBox="1"/>
          <p:nvPr>
            <p:ph type="ctrTitle"/>
          </p:nvPr>
        </p:nvSpPr>
        <p:spPr>
          <a:xfrm>
            <a:off x="685006" y="2130425"/>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lang="en-US"/>
              <a:t>High School Claim 4</a:t>
            </a:r>
            <a:br>
              <a:rPr b="1" lang="en-US"/>
            </a:br>
            <a:r>
              <a:rPr b="1" lang="en-US"/>
              <a:t>Smarter Balanced Sample Items</a:t>
            </a:r>
            <a:endParaRPr b="1"/>
          </a:p>
        </p:txBody>
      </p:sp>
      <p:pic>
        <p:nvPicPr>
          <p:cNvPr descr="Smc logo1" id="92" name="Google Shape;92;p13"/>
          <p:cNvPicPr preferRelativeResize="0"/>
          <p:nvPr/>
        </p:nvPicPr>
        <p:blipFill rotWithShape="1">
          <a:blip r:embed="rId3">
            <a:alphaModFix/>
          </a:blip>
          <a:srcRect b="0" l="0" r="0" t="0"/>
          <a:stretch/>
        </p:blipFill>
        <p:spPr>
          <a:xfrm>
            <a:off x="2412206" y="152400"/>
            <a:ext cx="4318000" cy="1463675"/>
          </a:xfrm>
          <a:prstGeom prst="rect">
            <a:avLst/>
          </a:prstGeom>
          <a:noFill/>
          <a:ln>
            <a:noFill/>
          </a:ln>
        </p:spPr>
      </p:pic>
      <p:sp>
        <p:nvSpPr>
          <p:cNvPr id="93" name="Google Shape;93;p13"/>
          <p:cNvSpPr txBox="1"/>
          <p:nvPr/>
        </p:nvSpPr>
        <p:spPr>
          <a:xfrm>
            <a:off x="519113"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4"/>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sp>
        <p:nvSpPr>
          <p:cNvPr id="94" name="Google Shape;94;p13"/>
          <p:cNvSpPr/>
          <p:nvPr/>
        </p:nvSpPr>
        <p:spPr>
          <a:xfrm>
            <a:off x="76200" y="38100"/>
            <a:ext cx="24384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228600" y="1050925"/>
            <a:ext cx="8458200" cy="542607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A rainwater cistern is shown in the figure. </a:t>
            </a:r>
            <a:endParaRPr/>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lang="en-US" sz="2400"/>
              <a:t>Estimate that number of liters </a:t>
            </a:r>
            <a:endParaRPr/>
          </a:p>
          <a:p>
            <a:pPr indent="0" lvl="0" marL="0" rtl="0" algn="l">
              <a:lnSpc>
                <a:spcPct val="100000"/>
              </a:lnSpc>
              <a:spcBef>
                <a:spcPts val="0"/>
              </a:spcBef>
              <a:spcAft>
                <a:spcPts val="0"/>
              </a:spcAft>
              <a:buClr>
                <a:schemeClr val="dk1"/>
              </a:buClr>
              <a:buSzPts val="2400"/>
              <a:buNone/>
            </a:pPr>
            <a:r>
              <a:rPr lang="en-US" sz="2400"/>
              <a:t>(</a:t>
            </a:r>
            <a:r>
              <a:rPr i="1" lang="en-US" sz="2400"/>
              <a:t>l</a:t>
            </a:r>
            <a:r>
              <a:rPr lang="en-US" sz="2400"/>
              <a:t>) of water the cistern can hold </a:t>
            </a:r>
            <a:endParaRPr/>
          </a:p>
          <a:p>
            <a:pPr indent="0" lvl="0" marL="0" rtl="0" algn="l">
              <a:lnSpc>
                <a:spcPct val="100000"/>
              </a:lnSpc>
              <a:spcBef>
                <a:spcPts val="0"/>
              </a:spcBef>
              <a:spcAft>
                <a:spcPts val="0"/>
              </a:spcAft>
              <a:buClr>
                <a:schemeClr val="dk1"/>
              </a:buClr>
              <a:buSzPts val="2400"/>
              <a:buNone/>
            </a:pPr>
            <a:r>
              <a:rPr lang="en-US" sz="2400"/>
              <a:t>when full.</a:t>
            </a:r>
            <a:endParaRPr/>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lang="en-US" sz="2400"/>
              <a:t>Enter your estimate in the </a:t>
            </a:r>
            <a:endParaRPr/>
          </a:p>
          <a:p>
            <a:pPr indent="0" lvl="0" marL="0" rtl="0" algn="l">
              <a:lnSpc>
                <a:spcPct val="100000"/>
              </a:lnSpc>
              <a:spcBef>
                <a:spcPts val="0"/>
              </a:spcBef>
              <a:spcAft>
                <a:spcPts val="0"/>
              </a:spcAft>
              <a:buClr>
                <a:schemeClr val="dk1"/>
              </a:buClr>
              <a:buSzPts val="2400"/>
              <a:buNone/>
            </a:pPr>
            <a:r>
              <a:rPr lang="en-US" sz="2400"/>
              <a:t>response box. </a:t>
            </a:r>
            <a:endParaRPr/>
          </a:p>
          <a:p>
            <a:pPr indent="0" lvl="0" marL="0" rtl="0" algn="l">
              <a:lnSpc>
                <a:spcPct val="100000"/>
              </a:lnSpc>
              <a:spcBef>
                <a:spcPts val="0"/>
              </a:spcBef>
              <a:spcAft>
                <a:spcPts val="0"/>
              </a:spcAft>
              <a:buClr>
                <a:schemeClr val="dk1"/>
              </a:buClr>
              <a:buSzPts val="2400"/>
              <a:buNone/>
            </a:pPr>
            <a:r>
              <a:t/>
            </a:r>
            <a:endParaRPr sz="2400"/>
          </a:p>
        </p:txBody>
      </p:sp>
      <p:sp>
        <p:nvSpPr>
          <p:cNvPr id="101" name="Google Shape;101;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pic>
        <p:nvPicPr>
          <p:cNvPr descr="C:\Users\Shannon\AppData\Local\Microsoft\Windows\INetCache\IE\CL72NDSD\MC900433884[1].png" id="102" name="Google Shape;102;p14"/>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pic>
        <p:nvPicPr>
          <p:cNvPr id="103" name="Google Shape;103;p14"/>
          <p:cNvPicPr preferRelativeResize="0"/>
          <p:nvPr/>
        </p:nvPicPr>
        <p:blipFill rotWithShape="1">
          <a:blip r:embed="rId4">
            <a:alphaModFix/>
          </a:blip>
          <a:srcRect b="0" l="0" r="0" t="0"/>
          <a:stretch/>
        </p:blipFill>
        <p:spPr>
          <a:xfrm>
            <a:off x="4194522" y="1600200"/>
            <a:ext cx="4924425" cy="39052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p:nvPr/>
        </p:nvSpPr>
        <p:spPr>
          <a:xfrm>
            <a:off x="462756" y="1295400"/>
            <a:ext cx="7919244"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Calibri"/>
                <a:ea typeface="Calibri"/>
                <a:cs typeface="Calibri"/>
                <a:sym typeface="Calibri"/>
              </a:rPr>
              <a:t>Rubric: </a:t>
            </a:r>
            <a:endParaRPr b="1"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Calibri"/>
                <a:ea typeface="Calibri"/>
                <a:cs typeface="Calibri"/>
                <a:sym typeface="Calibri"/>
              </a:rPr>
              <a:t>(1 point) The student enters a reasonable estimate for the amount of water in the cistern.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between 340 and 700	</a:t>
            </a:r>
            <a:endParaRPr b="0" i="0" sz="1400" u="none" cap="none" strike="noStrike">
              <a:solidFill>
                <a:srgbClr val="000000"/>
              </a:solidFill>
              <a:latin typeface="Arial"/>
              <a:ea typeface="Arial"/>
              <a:cs typeface="Arial"/>
              <a:sym typeface="Arial"/>
            </a:endParaRPr>
          </a:p>
        </p:txBody>
      </p:sp>
      <p:sp>
        <p:nvSpPr>
          <p:cNvPr id="110" name="Google Shape;110;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ph idx="1" type="body"/>
          </p:nvPr>
        </p:nvSpPr>
        <p:spPr>
          <a:xfrm>
            <a:off x="228600" y="1050925"/>
            <a:ext cx="8458200" cy="542607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Bear Lake straddles the border between Idaho and </a:t>
            </a:r>
            <a:endParaRPr/>
          </a:p>
          <a:p>
            <a:pPr indent="0" lvl="0" marL="0" rtl="0" algn="l">
              <a:lnSpc>
                <a:spcPct val="100000"/>
              </a:lnSpc>
              <a:spcBef>
                <a:spcPts val="0"/>
              </a:spcBef>
              <a:spcAft>
                <a:spcPts val="0"/>
              </a:spcAft>
              <a:buClr>
                <a:schemeClr val="dk1"/>
              </a:buClr>
              <a:buSzPts val="2200"/>
              <a:buNone/>
            </a:pPr>
            <a:r>
              <a:rPr lang="en-US" sz="2200"/>
              <a:t>Utah. It is about 30 kilometers (km) long and about </a:t>
            </a:r>
            <a:endParaRPr/>
          </a:p>
          <a:p>
            <a:pPr indent="0" lvl="0" marL="0" rtl="0" algn="l">
              <a:lnSpc>
                <a:spcPct val="100000"/>
              </a:lnSpc>
              <a:spcBef>
                <a:spcPts val="0"/>
              </a:spcBef>
              <a:spcAft>
                <a:spcPts val="0"/>
              </a:spcAft>
              <a:buClr>
                <a:schemeClr val="dk1"/>
              </a:buClr>
              <a:buSzPts val="2200"/>
              <a:buNone/>
            </a:pPr>
            <a:r>
              <a:rPr lang="en-US" sz="2200"/>
              <a:t>11 km wide at the widest spot, as shown in the figure.</a:t>
            </a:r>
            <a:endParaRPr/>
          </a:p>
          <a:p>
            <a:pPr indent="0" lvl="0" marL="0" rtl="0" algn="l">
              <a:lnSpc>
                <a:spcPct val="100000"/>
              </a:lnSpc>
              <a:spcBef>
                <a:spcPts val="0"/>
              </a:spcBef>
              <a:spcAft>
                <a:spcPts val="0"/>
              </a:spcAft>
              <a:buClr>
                <a:schemeClr val="dk1"/>
              </a:buClr>
              <a:buSzPts val="2200"/>
              <a:buNone/>
            </a:pPr>
            <a:r>
              <a:rPr lang="en-US" sz="2200"/>
              <a:t>The water is about 60 meters (m) deep at the deepest</a:t>
            </a:r>
            <a:endParaRPr/>
          </a:p>
          <a:p>
            <a:pPr indent="0" lvl="0" marL="0" rtl="0" algn="l">
              <a:lnSpc>
                <a:spcPct val="100000"/>
              </a:lnSpc>
              <a:spcBef>
                <a:spcPts val="0"/>
              </a:spcBef>
              <a:spcAft>
                <a:spcPts val="0"/>
              </a:spcAft>
              <a:buClr>
                <a:schemeClr val="dk1"/>
              </a:buClr>
              <a:buSzPts val="2200"/>
              <a:buNone/>
            </a:pPr>
            <a:r>
              <a:rPr lang="en-US" sz="2200"/>
              <a:t>Spot with an average depth of about 30 m. Use this </a:t>
            </a:r>
            <a:endParaRPr sz="2200"/>
          </a:p>
          <a:p>
            <a:pPr indent="0" lvl="0" marL="0" rtl="0" algn="l">
              <a:lnSpc>
                <a:spcPct val="100000"/>
              </a:lnSpc>
              <a:spcBef>
                <a:spcPts val="0"/>
              </a:spcBef>
              <a:spcAft>
                <a:spcPts val="0"/>
              </a:spcAft>
              <a:buClr>
                <a:schemeClr val="dk1"/>
              </a:buClr>
              <a:buSzPts val="2200"/>
              <a:buNone/>
            </a:pPr>
            <a:r>
              <a:rPr lang="en-US" sz="2200"/>
              <a:t>Information to estimate the number of liters (</a:t>
            </a:r>
            <a:r>
              <a:rPr i="1" lang="en-US" sz="2200"/>
              <a:t>l</a:t>
            </a:r>
            <a:r>
              <a:rPr lang="en-US" sz="2200"/>
              <a:t>) of </a:t>
            </a:r>
            <a:endParaRPr/>
          </a:p>
          <a:p>
            <a:pPr indent="0" lvl="0" marL="0" rtl="0" algn="l">
              <a:lnSpc>
                <a:spcPct val="100000"/>
              </a:lnSpc>
              <a:spcBef>
                <a:spcPts val="0"/>
              </a:spcBef>
              <a:spcAft>
                <a:spcPts val="0"/>
              </a:spcAft>
              <a:buClr>
                <a:schemeClr val="dk1"/>
              </a:buClr>
              <a:buSzPts val="2200"/>
              <a:buNone/>
            </a:pPr>
            <a:r>
              <a:rPr lang="en-US" sz="2200"/>
              <a:t>Water in Bear Lake. </a:t>
            </a:r>
            <a:endParaRPr/>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rPr b="1" i="1" lang="en-US" sz="2200"/>
              <a:t>Part A: </a:t>
            </a:r>
            <a:r>
              <a:rPr lang="en-US" sz="2200"/>
              <a:t>Enter your estimate in the response box </a:t>
            </a:r>
            <a:endParaRPr/>
          </a:p>
          <a:p>
            <a:pPr indent="0" lvl="0" marL="0" rtl="0" algn="l">
              <a:lnSpc>
                <a:spcPct val="100000"/>
              </a:lnSpc>
              <a:spcBef>
                <a:spcPts val="0"/>
              </a:spcBef>
              <a:spcAft>
                <a:spcPts val="0"/>
              </a:spcAft>
              <a:buClr>
                <a:schemeClr val="dk1"/>
              </a:buClr>
              <a:buSzPts val="2200"/>
              <a:buNone/>
            </a:pPr>
            <a:r>
              <a:rPr lang="en-US" sz="2200"/>
              <a:t>using scientific notation.</a:t>
            </a:r>
            <a:endParaRPr/>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rPr b="1" i="1" lang="en-US" sz="2200"/>
              <a:t>Part B</a:t>
            </a:r>
            <a:r>
              <a:rPr lang="en-US" sz="2200"/>
              <a:t>: The surface area of Bear Lake is approximately 280 km2. Use this information to improve your estimate of the number of liters contained in the lake if you can.</a:t>
            </a:r>
            <a:endParaRPr/>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rPr lang="en-US" sz="2200"/>
              <a:t>Enter your revised estimate in the response box using scientific notation. </a:t>
            </a:r>
            <a:endParaRPr sz="2200"/>
          </a:p>
        </p:txBody>
      </p:sp>
      <p:sp>
        <p:nvSpPr>
          <p:cNvPr id="117" name="Google Shape;117;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118" name="Google Shape;118;p16"/>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pic>
        <p:nvPicPr>
          <p:cNvPr id="119" name="Google Shape;119;p16"/>
          <p:cNvPicPr preferRelativeResize="0"/>
          <p:nvPr/>
        </p:nvPicPr>
        <p:blipFill rotWithShape="1">
          <a:blip r:embed="rId4">
            <a:alphaModFix/>
          </a:blip>
          <a:srcRect b="0" l="0" r="0" t="0"/>
          <a:stretch/>
        </p:blipFill>
        <p:spPr>
          <a:xfrm>
            <a:off x="6919119" y="1066800"/>
            <a:ext cx="1905000" cy="3695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7"/>
          <p:cNvSpPr/>
          <p:nvPr/>
        </p:nvSpPr>
        <p:spPr>
          <a:xfrm>
            <a:off x="462756" y="1164134"/>
            <a:ext cx="7919244" cy="452431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Rubric: </a:t>
            </a:r>
            <a:endParaRPr b="1"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(2 points) The student enters a reasonable estimate in Part A for the number of liters in the lake in the first response box and enters a more precise estimate for Part B that is closer to 8.4 x 10</a:t>
            </a:r>
            <a:r>
              <a:rPr b="0" baseline="30000" i="0" lang="en-US" sz="2400" u="none" cap="none" strike="noStrike">
                <a:solidFill>
                  <a:srgbClr val="000000"/>
                </a:solidFill>
                <a:latin typeface="Calibri"/>
                <a:ea typeface="Calibri"/>
                <a:cs typeface="Calibri"/>
                <a:sym typeface="Calibri"/>
              </a:rPr>
              <a:t>12</a:t>
            </a:r>
            <a:r>
              <a:rPr b="0" i="0" lang="en-US" sz="24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(1 point) The student enters a reasonable estimate for Part A but does not enter an improved estimate in the second box or the student enters an unreasonable estimate in the first response box and 8.4 x 10</a:t>
            </a:r>
            <a:r>
              <a:rPr b="0" baseline="30000" i="0" lang="en-US" sz="2400" u="none" cap="none" strike="noStrike">
                <a:solidFill>
                  <a:srgbClr val="000000"/>
                </a:solidFill>
                <a:latin typeface="Calibri"/>
                <a:ea typeface="Calibri"/>
                <a:cs typeface="Calibri"/>
                <a:sym typeface="Calibri"/>
              </a:rPr>
              <a:t>12</a:t>
            </a:r>
            <a:r>
              <a:rPr b="0" i="0" lang="en-US" sz="2400" u="none" cap="none" strike="noStrike">
                <a:solidFill>
                  <a:srgbClr val="000000"/>
                </a:solidFill>
                <a:latin typeface="Calibri"/>
                <a:ea typeface="Calibri"/>
                <a:cs typeface="Calibri"/>
                <a:sym typeface="Calibri"/>
              </a:rPr>
              <a:t> in the second response box.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Answer: </a:t>
            </a:r>
            <a:r>
              <a:rPr b="0" i="0" lang="en-US" sz="2400" u="none" cap="none" strike="noStrike">
                <a:solidFill>
                  <a:srgbClr val="000000"/>
                </a:solidFill>
                <a:latin typeface="Calibri"/>
                <a:ea typeface="Calibri"/>
                <a:cs typeface="Calibri"/>
                <a:sym typeface="Calibri"/>
              </a:rPr>
              <a:t>first response box: any number between 4.95 x 10</a:t>
            </a:r>
            <a:r>
              <a:rPr b="0" baseline="30000" i="0" lang="en-US" sz="2400" u="none" cap="none" strike="noStrike">
                <a:solidFill>
                  <a:srgbClr val="000000"/>
                </a:solidFill>
                <a:latin typeface="Calibri"/>
                <a:ea typeface="Calibri"/>
                <a:cs typeface="Calibri"/>
                <a:sym typeface="Calibri"/>
              </a:rPr>
              <a:t>12</a:t>
            </a:r>
            <a:r>
              <a:rPr b="0" i="0" lang="en-US" sz="2400" u="none" cap="none" strike="noStrike">
                <a:solidFill>
                  <a:srgbClr val="000000"/>
                </a:solidFill>
                <a:latin typeface="Calibri"/>
                <a:ea typeface="Calibri"/>
                <a:cs typeface="Calibri"/>
                <a:sym typeface="Calibri"/>
              </a:rPr>
              <a:t> and 9.9 x 10</a:t>
            </a:r>
            <a:r>
              <a:rPr b="0" baseline="30000" i="0" lang="en-US" sz="2400" u="none" cap="none" strike="noStrike">
                <a:solidFill>
                  <a:srgbClr val="000000"/>
                </a:solidFill>
                <a:latin typeface="Calibri"/>
                <a:ea typeface="Calibri"/>
                <a:cs typeface="Calibri"/>
                <a:sym typeface="Calibri"/>
              </a:rPr>
              <a:t>12</a:t>
            </a:r>
            <a:r>
              <a:rPr b="0" i="0" lang="en-US" sz="2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26" name="Google Shape;126;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8"/>
          <p:cNvSpPr txBox="1"/>
          <p:nvPr>
            <p:ph idx="1" type="body"/>
          </p:nvPr>
        </p:nvSpPr>
        <p:spPr>
          <a:xfrm>
            <a:off x="228600" y="1050925"/>
            <a:ext cx="8458200" cy="542607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lang="en-US" sz="1800"/>
              <a:t>This scatterplot shows the income per person (in U.S. dollars) versus the adult literacy rates for 30 countries throughout the world. The adult literacy rate is the percentage of people ages 15 and above who can, with understanding, read and write a short, simple statement about their everyday life.</a:t>
            </a:r>
            <a:endParaRPr/>
          </a:p>
          <a:p>
            <a:pPr indent="0" lvl="0" marL="0" rtl="0" algn="l">
              <a:lnSpc>
                <a:spcPct val="100000"/>
              </a:lnSpc>
              <a:spcBef>
                <a:spcPts val="0"/>
              </a:spcBef>
              <a:spcAft>
                <a:spcPts val="0"/>
              </a:spcAft>
              <a:buClr>
                <a:schemeClr val="dk1"/>
              </a:buClr>
              <a:buSzPts val="1800"/>
              <a:buNone/>
            </a:pPr>
            <a:r>
              <a:rPr b="1" i="1" lang="en-US" sz="1800"/>
              <a:t>Part A</a:t>
            </a:r>
            <a:r>
              <a:rPr lang="en-US" sz="1800"/>
              <a:t>: Use the slider to adjust the value </a:t>
            </a:r>
            <a:endParaRPr/>
          </a:p>
          <a:p>
            <a:pPr indent="0" lvl="0" marL="0" rtl="0" algn="l">
              <a:lnSpc>
                <a:spcPct val="100000"/>
              </a:lnSpc>
              <a:spcBef>
                <a:spcPts val="0"/>
              </a:spcBef>
              <a:spcAft>
                <a:spcPts val="0"/>
              </a:spcAft>
              <a:buClr>
                <a:schemeClr val="dk1"/>
              </a:buClr>
              <a:buSzPts val="1800"/>
              <a:buNone/>
            </a:pPr>
            <a:r>
              <a:rPr lang="en-US" sz="1800"/>
              <a:t>for the base for the given exponential</a:t>
            </a:r>
            <a:endParaRPr/>
          </a:p>
          <a:p>
            <a:pPr indent="0" lvl="0" marL="0" rtl="0" algn="l">
              <a:lnSpc>
                <a:spcPct val="100000"/>
              </a:lnSpc>
              <a:spcBef>
                <a:spcPts val="0"/>
              </a:spcBef>
              <a:spcAft>
                <a:spcPts val="0"/>
              </a:spcAft>
              <a:buClr>
                <a:schemeClr val="dk1"/>
              </a:buClr>
              <a:buSzPts val="1800"/>
              <a:buNone/>
            </a:pPr>
            <a:r>
              <a:rPr lang="en-US" sz="1800"/>
              <a:t>model so that it fits the data in the </a:t>
            </a:r>
            <a:endParaRPr/>
          </a:p>
          <a:p>
            <a:pPr indent="0" lvl="0" marL="0" rtl="0" algn="l">
              <a:lnSpc>
                <a:spcPct val="100000"/>
              </a:lnSpc>
              <a:spcBef>
                <a:spcPts val="0"/>
              </a:spcBef>
              <a:spcAft>
                <a:spcPts val="0"/>
              </a:spcAft>
              <a:buClr>
                <a:schemeClr val="dk1"/>
              </a:buClr>
              <a:buSzPts val="1800"/>
              <a:buNone/>
            </a:pPr>
            <a:r>
              <a:rPr lang="en-US" sz="1800"/>
              <a:t>scatterplot. </a:t>
            </a:r>
            <a:endParaRPr/>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rPr b="1" i="1" lang="en-US" sz="1800"/>
              <a:t>Part B:</a:t>
            </a:r>
            <a:r>
              <a:rPr lang="en-US" sz="1800"/>
              <a:t> Your model predicts the literacy </a:t>
            </a:r>
            <a:endParaRPr/>
          </a:p>
          <a:p>
            <a:pPr indent="0" lvl="0" marL="0" rtl="0" algn="l">
              <a:lnSpc>
                <a:spcPct val="100000"/>
              </a:lnSpc>
              <a:spcBef>
                <a:spcPts val="0"/>
              </a:spcBef>
              <a:spcAft>
                <a:spcPts val="0"/>
              </a:spcAft>
              <a:buClr>
                <a:schemeClr val="dk1"/>
              </a:buClr>
              <a:buSzPts val="1800"/>
              <a:buNone/>
            </a:pPr>
            <a:r>
              <a:rPr lang="en-US" sz="1800"/>
              <a:t>rates in some countries better than </a:t>
            </a:r>
            <a:endParaRPr/>
          </a:p>
          <a:p>
            <a:pPr indent="0" lvl="0" marL="0" rtl="0" algn="l">
              <a:lnSpc>
                <a:spcPct val="100000"/>
              </a:lnSpc>
              <a:spcBef>
                <a:spcPts val="0"/>
              </a:spcBef>
              <a:spcAft>
                <a:spcPts val="0"/>
              </a:spcAft>
              <a:buClr>
                <a:schemeClr val="dk1"/>
              </a:buClr>
              <a:buSzPts val="1800"/>
              <a:buNone/>
            </a:pPr>
            <a:r>
              <a:rPr lang="en-US" sz="1800"/>
              <a:t>others. Which country’s literacy rate is </a:t>
            </a:r>
            <a:endParaRPr/>
          </a:p>
          <a:p>
            <a:pPr indent="0" lvl="0" marL="0" rtl="0" algn="l">
              <a:lnSpc>
                <a:spcPct val="100000"/>
              </a:lnSpc>
              <a:spcBef>
                <a:spcPts val="0"/>
              </a:spcBef>
              <a:spcAft>
                <a:spcPts val="0"/>
              </a:spcAft>
              <a:buClr>
                <a:schemeClr val="dk1"/>
              </a:buClr>
              <a:buSzPts val="1800"/>
              <a:buNone/>
            </a:pPr>
            <a:r>
              <a:rPr lang="en-US" sz="1800"/>
              <a:t>least well predicted by your model?</a:t>
            </a:r>
            <a:endParaRPr/>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rPr lang="en-US" sz="1800"/>
              <a:t>Click on the point in the scatterplot to indicate your choice. </a:t>
            </a:r>
            <a:endParaRPr sz="1800"/>
          </a:p>
        </p:txBody>
      </p:sp>
      <p:sp>
        <p:nvSpPr>
          <p:cNvPr id="133" name="Google Shape;133;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#3</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134" name="Google Shape;134;p18"/>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pic>
        <p:nvPicPr>
          <p:cNvPr id="135" name="Google Shape;135;p18"/>
          <p:cNvPicPr preferRelativeResize="0"/>
          <p:nvPr/>
        </p:nvPicPr>
        <p:blipFill rotWithShape="1">
          <a:blip r:embed="rId4">
            <a:alphaModFix/>
          </a:blip>
          <a:srcRect b="0" l="0" r="0" t="0"/>
          <a:stretch/>
        </p:blipFill>
        <p:spPr>
          <a:xfrm>
            <a:off x="4286250" y="1905000"/>
            <a:ext cx="4857750" cy="3886200"/>
          </a:xfrm>
          <a:prstGeom prst="rect">
            <a:avLst/>
          </a:prstGeom>
          <a:noFill/>
          <a:ln>
            <a:noFill/>
          </a:ln>
        </p:spPr>
      </p:pic>
      <p:pic>
        <p:nvPicPr>
          <p:cNvPr id="136" name="Google Shape;136;p18"/>
          <p:cNvPicPr preferRelativeResize="0"/>
          <p:nvPr/>
        </p:nvPicPr>
        <p:blipFill rotWithShape="1">
          <a:blip r:embed="rId5">
            <a:alphaModFix/>
          </a:blip>
          <a:srcRect b="0" l="0" r="0" t="0"/>
          <a:stretch/>
        </p:blipFill>
        <p:spPr>
          <a:xfrm>
            <a:off x="381000" y="3276600"/>
            <a:ext cx="2905125" cy="13049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9"/>
          <p:cNvSpPr/>
          <p:nvPr/>
        </p:nvSpPr>
        <p:spPr>
          <a:xfrm>
            <a:off x="462756" y="1164134"/>
            <a:ext cx="7919244"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Rubric: </a:t>
            </a:r>
            <a:endParaRPr b="1"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(1 point) The student adjusts the graph so it fits the scatterplot reasonably well (see exemplar below). At a minimum, at least five of the data points must be above the graph and at least five must be below the graph. The student then clicks on the point that has the greatest vertical distance from their graph.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Answer: </a:t>
            </a:r>
            <a:r>
              <a:rPr b="0" i="0" lang="en-US" sz="2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43" name="Google Shape;143;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pic>
        <p:nvPicPr>
          <p:cNvPr id="144" name="Google Shape;144;p19"/>
          <p:cNvPicPr preferRelativeResize="0"/>
          <p:nvPr/>
        </p:nvPicPr>
        <p:blipFill rotWithShape="1">
          <a:blip r:embed="rId3">
            <a:alphaModFix/>
          </a:blip>
          <a:srcRect b="0" l="0" r="0" t="0"/>
          <a:stretch/>
        </p:blipFill>
        <p:spPr>
          <a:xfrm>
            <a:off x="1828800" y="3733800"/>
            <a:ext cx="3562350" cy="2381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0"/>
          <p:cNvSpPr txBox="1"/>
          <p:nvPr>
            <p:ph idx="1" type="body"/>
          </p:nvPr>
        </p:nvSpPr>
        <p:spPr>
          <a:xfrm>
            <a:off x="342899" y="990600"/>
            <a:ext cx="8481219" cy="563264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lang="en-US" sz="1800"/>
              <a:t>Two airlines each made 30 flights. The dot plots shown compare how many minutes the actual arrival times were before or after the </a:t>
            </a:r>
            <a:endParaRPr/>
          </a:p>
          <a:p>
            <a:pPr indent="0" lvl="0" marL="0" rtl="0" algn="l">
              <a:lnSpc>
                <a:spcPct val="100000"/>
              </a:lnSpc>
              <a:spcBef>
                <a:spcPts val="0"/>
              </a:spcBef>
              <a:spcAft>
                <a:spcPts val="0"/>
              </a:spcAft>
              <a:buClr>
                <a:schemeClr val="dk1"/>
              </a:buClr>
              <a:buSzPts val="1800"/>
              <a:buNone/>
            </a:pPr>
            <a:r>
              <a:rPr lang="en-US" sz="1800"/>
              <a:t>scheduled arrival times of these flights. </a:t>
            </a:r>
            <a:endParaRPr sz="1800"/>
          </a:p>
          <a:p>
            <a:pPr indent="-342900" lvl="0" marL="342900" rtl="0" algn="l">
              <a:lnSpc>
                <a:spcPct val="100000"/>
              </a:lnSpc>
              <a:spcBef>
                <a:spcPts val="0"/>
              </a:spcBef>
              <a:spcAft>
                <a:spcPts val="0"/>
              </a:spcAft>
              <a:buClr>
                <a:schemeClr val="dk1"/>
              </a:buClr>
              <a:buSzPts val="1800"/>
              <a:buChar char="•"/>
            </a:pPr>
            <a:r>
              <a:rPr lang="en-US" sz="1800"/>
              <a:t>Negative numbers represent the minutes </a:t>
            </a:r>
            <a:endParaRPr sz="1800"/>
          </a:p>
          <a:p>
            <a:pPr indent="0" lvl="0" marL="0" rtl="0" algn="l">
              <a:lnSpc>
                <a:spcPct val="100000"/>
              </a:lnSpc>
              <a:spcBef>
                <a:spcPts val="0"/>
              </a:spcBef>
              <a:spcAft>
                <a:spcPts val="0"/>
              </a:spcAft>
              <a:buClr>
                <a:schemeClr val="dk1"/>
              </a:buClr>
              <a:buSzPts val="1800"/>
              <a:buNone/>
            </a:pPr>
            <a:r>
              <a:rPr lang="en-US" sz="1800"/>
              <a:t>       the flight arrived before its scheduled time. </a:t>
            </a:r>
            <a:endParaRPr/>
          </a:p>
          <a:p>
            <a:pPr indent="-342900" lvl="0" marL="342900" rtl="0" algn="l">
              <a:lnSpc>
                <a:spcPct val="100000"/>
              </a:lnSpc>
              <a:spcBef>
                <a:spcPts val="0"/>
              </a:spcBef>
              <a:spcAft>
                <a:spcPts val="0"/>
              </a:spcAft>
              <a:buClr>
                <a:schemeClr val="dk1"/>
              </a:buClr>
              <a:buSzPts val="1800"/>
              <a:buChar char="•"/>
            </a:pPr>
            <a:r>
              <a:rPr lang="en-US" sz="1800"/>
              <a:t>Positive numbers represent the minutes the </a:t>
            </a:r>
            <a:endParaRPr sz="1800"/>
          </a:p>
          <a:p>
            <a:pPr indent="0" lvl="0" marL="0" rtl="0" algn="l">
              <a:lnSpc>
                <a:spcPct val="100000"/>
              </a:lnSpc>
              <a:spcBef>
                <a:spcPts val="0"/>
              </a:spcBef>
              <a:spcAft>
                <a:spcPts val="0"/>
              </a:spcAft>
              <a:buClr>
                <a:schemeClr val="dk1"/>
              </a:buClr>
              <a:buSzPts val="1800"/>
              <a:buNone/>
            </a:pPr>
            <a:r>
              <a:rPr lang="en-US" sz="1800"/>
              <a:t>       flight arrived after its scheduled time. </a:t>
            </a:r>
            <a:endParaRPr sz="1800"/>
          </a:p>
          <a:p>
            <a:pPr indent="-342900" lvl="0" marL="342900" rtl="0" algn="l">
              <a:lnSpc>
                <a:spcPct val="100000"/>
              </a:lnSpc>
              <a:spcBef>
                <a:spcPts val="0"/>
              </a:spcBef>
              <a:spcAft>
                <a:spcPts val="0"/>
              </a:spcAft>
              <a:buClr>
                <a:schemeClr val="dk1"/>
              </a:buClr>
              <a:buSzPts val="1800"/>
              <a:buChar char="•"/>
            </a:pPr>
            <a:r>
              <a:rPr lang="en-US" sz="1800"/>
              <a:t>Zero indicates the flight arrived</a:t>
            </a:r>
            <a:endParaRPr/>
          </a:p>
          <a:p>
            <a:pPr indent="0" lvl="0" marL="0" rtl="0" algn="l">
              <a:lnSpc>
                <a:spcPct val="100000"/>
              </a:lnSpc>
              <a:spcBef>
                <a:spcPts val="0"/>
              </a:spcBef>
              <a:spcAft>
                <a:spcPts val="0"/>
              </a:spcAft>
              <a:buClr>
                <a:schemeClr val="dk1"/>
              </a:buClr>
              <a:buSzPts val="1800"/>
              <a:buNone/>
            </a:pPr>
            <a:r>
              <a:rPr lang="en-US" sz="1800"/>
              <a:t>     at its scheduled time. </a:t>
            </a:r>
            <a:endParaRPr sz="1800"/>
          </a:p>
          <a:p>
            <a:pPr indent="-228600" lvl="0" marL="342900" rtl="0" algn="l">
              <a:lnSpc>
                <a:spcPct val="100000"/>
              </a:lnSpc>
              <a:spcBef>
                <a:spcPts val="0"/>
              </a:spcBef>
              <a:spcAft>
                <a:spcPts val="0"/>
              </a:spcAft>
              <a:buClr>
                <a:schemeClr val="dk1"/>
              </a:buClr>
              <a:buSzPts val="1800"/>
              <a:buNone/>
            </a:pPr>
            <a:r>
              <a:t/>
            </a:r>
            <a:endParaRPr sz="1800"/>
          </a:p>
          <a:p>
            <a:pPr indent="-228600" lvl="0" marL="34290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rPr lang="en-US" sz="1800"/>
              <a:t>Assuming you want to arrive as close to the scheduled time as possible, from which airline should you buy your ticket? Use all three drop-down menus to respond to this question. </a:t>
            </a:r>
            <a:endParaRPr/>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rPr lang="en-US" sz="1800"/>
              <a:t>I should choose (Airline P/Airline Q) because the distribution of flights for Airline P has a center that is (greater than/about the same as/less than) the center of the distribution of flights for Airline P has a spread that is (greater than/about the same as/less than) the spread of the distribution for Airline Q.</a:t>
            </a:r>
            <a:endParaRPr sz="1800"/>
          </a:p>
        </p:txBody>
      </p:sp>
      <p:pic>
        <p:nvPicPr>
          <p:cNvPr id="151" name="Google Shape;151;p20"/>
          <p:cNvPicPr preferRelativeResize="0"/>
          <p:nvPr/>
        </p:nvPicPr>
        <p:blipFill rotWithShape="1">
          <a:blip r:embed="rId3">
            <a:alphaModFix/>
          </a:blip>
          <a:srcRect b="0" l="0" r="0" t="0"/>
          <a:stretch/>
        </p:blipFill>
        <p:spPr>
          <a:xfrm>
            <a:off x="5000625" y="1371600"/>
            <a:ext cx="4143375" cy="2762250"/>
          </a:xfrm>
          <a:prstGeom prst="rect">
            <a:avLst/>
          </a:prstGeom>
          <a:noFill/>
          <a:ln>
            <a:noFill/>
          </a:ln>
        </p:spPr>
      </p:pic>
      <p:sp>
        <p:nvSpPr>
          <p:cNvPr id="152" name="Google Shape;152;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#4</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153" name="Google Shape;153;p20"/>
          <p:cNvPicPr preferRelativeResize="0"/>
          <p:nvPr/>
        </p:nvPicPr>
        <p:blipFill rotWithShape="1">
          <a:blip r:embed="rId4">
            <a:alphaModFix/>
          </a:blip>
          <a:srcRect b="0" l="0" r="0" t="0"/>
          <a:stretch/>
        </p:blipFill>
        <p:spPr>
          <a:xfrm>
            <a:off x="8504238" y="136525"/>
            <a:ext cx="639762" cy="641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p:nvPr/>
        </p:nvSpPr>
        <p:spPr>
          <a:xfrm>
            <a:off x="228600" y="1269831"/>
            <a:ext cx="86868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Rubric: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(2 points) The student choose Airline P, about the same as, less than.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(1 point) The student chooses Airline P and one of the correct choices for the other two menus. 	</a:t>
            </a:r>
            <a:endParaRPr b="0" i="0" sz="1400" u="none" cap="none" strike="noStrike">
              <a:solidFill>
                <a:srgbClr val="000000"/>
              </a:solidFill>
              <a:latin typeface="Arial"/>
              <a:ea typeface="Arial"/>
              <a:cs typeface="Arial"/>
              <a:sym typeface="Arial"/>
            </a:endParaRPr>
          </a:p>
        </p:txBody>
      </p:sp>
      <p:sp>
        <p:nvSpPr>
          <p:cNvPr id="160" name="Google Shape;160;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2"/>
          <p:cNvSpPr txBox="1"/>
          <p:nvPr>
            <p:ph idx="1" type="body"/>
          </p:nvPr>
        </p:nvSpPr>
        <p:spPr>
          <a:xfrm>
            <a:off x="342899" y="990600"/>
            <a:ext cx="8481219" cy="563264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lang="en-US" sz="1800"/>
              <a:t>Dirk wants to compare the performance of the school basketball team las year with its performance this year. Decide whether he will use the mean or the median number of points earned in a basketball game to make the comparison. Either measure is acceptable, but you must choose one. </a:t>
            </a:r>
            <a:endParaRPr/>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rPr lang="en-US" sz="1800"/>
              <a:t>Dirk will use the (mean, median) number of points scored in a game. </a:t>
            </a:r>
            <a:endParaRPr/>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rPr lang="en-US" sz="1800"/>
              <a:t>Based on the measure of center Dirk will use, which of the following is the best comparison between the performance of the school basketball team last season and this season? You can choose to view the data sets on which the histograms are based if you think it will help you choose. The basketball team performed (better, about the same, worse) this year than last year based on the fact that the (mean, median) is </a:t>
            </a:r>
            <a:endParaRPr/>
          </a:p>
          <a:p>
            <a:pPr indent="0" lvl="0" marL="0" rtl="0" algn="l">
              <a:lnSpc>
                <a:spcPct val="100000"/>
              </a:lnSpc>
              <a:spcBef>
                <a:spcPts val="0"/>
              </a:spcBef>
              <a:spcAft>
                <a:spcPts val="0"/>
              </a:spcAft>
              <a:buClr>
                <a:schemeClr val="dk1"/>
              </a:buClr>
              <a:buSzPts val="1800"/>
              <a:buNone/>
            </a:pPr>
            <a:r>
              <a:rPr lang="en-US" sz="1800"/>
              <a:t>(higher, about the same, lower) this year. </a:t>
            </a:r>
            <a:endParaRPr sz="1800"/>
          </a:p>
        </p:txBody>
      </p:sp>
      <p:sp>
        <p:nvSpPr>
          <p:cNvPr id="167" name="Google Shape;167;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#5</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168" name="Google Shape;168;p22"/>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pic>
        <p:nvPicPr>
          <p:cNvPr id="169" name="Google Shape;169;p22"/>
          <p:cNvPicPr preferRelativeResize="0"/>
          <p:nvPr/>
        </p:nvPicPr>
        <p:blipFill rotWithShape="1">
          <a:blip r:embed="rId4">
            <a:alphaModFix/>
          </a:blip>
          <a:srcRect b="0" l="0" r="0" t="0"/>
          <a:stretch/>
        </p:blipFill>
        <p:spPr>
          <a:xfrm>
            <a:off x="2057400" y="2743200"/>
            <a:ext cx="4300538" cy="230148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3"/>
          <p:cNvSpPr/>
          <p:nvPr/>
        </p:nvSpPr>
        <p:spPr>
          <a:xfrm>
            <a:off x="228600" y="1269831"/>
            <a:ext cx="8686800"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Rubric: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(1 point) The student selects mean or median, and then selects the answer choice that is best given their selection.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Answer: </a:t>
            </a:r>
            <a:r>
              <a:rPr b="0" i="0" lang="en-US" sz="2400" u="none" cap="none" strike="noStrike">
                <a:solidFill>
                  <a:srgbClr val="000000"/>
                </a:solidFill>
                <a:latin typeface="Calibri"/>
                <a:ea typeface="Calibri"/>
                <a:cs typeface="Calibri"/>
                <a:sym typeface="Calibri"/>
              </a:rPr>
              <a:t>If mean is selected: better; higher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                If median is selected: about the same; about the same	</a:t>
            </a:r>
            <a:endParaRPr b="0" i="0" sz="1400" u="none" cap="none" strike="noStrike">
              <a:solidFill>
                <a:srgbClr val="000000"/>
              </a:solidFill>
              <a:latin typeface="Arial"/>
              <a:ea typeface="Arial"/>
              <a:cs typeface="Arial"/>
              <a:sym typeface="Arial"/>
            </a:endParaRPr>
          </a:p>
        </p:txBody>
      </p:sp>
      <p:sp>
        <p:nvSpPr>
          <p:cNvPr id="176" name="Google Shape;176;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4"/>
          <p:cNvSpPr txBox="1"/>
          <p:nvPr>
            <p:ph idx="1" type="body"/>
          </p:nvPr>
        </p:nvSpPr>
        <p:spPr>
          <a:xfrm>
            <a:off x="342899" y="990600"/>
            <a:ext cx="8481219" cy="563264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700"/>
              <a:buNone/>
            </a:pPr>
            <a:r>
              <a:rPr lang="en-US" sz="1700"/>
              <a:t>Between 1980 and 1995, there was a single surviving group of Florida panthers that ranged from 30 to 50 individuals in number. In 1995, two females from a closely related species were introduced into this population, and the number of Florida panthers increased to 87 by 2003.</a:t>
            </a:r>
            <a:endParaRPr/>
          </a:p>
          <a:p>
            <a:pPr indent="0" lvl="0" marL="0" rtl="0" algn="l">
              <a:lnSpc>
                <a:spcPct val="100000"/>
              </a:lnSpc>
              <a:spcBef>
                <a:spcPts val="0"/>
              </a:spcBef>
              <a:spcAft>
                <a:spcPts val="0"/>
              </a:spcAft>
              <a:buClr>
                <a:schemeClr val="dk1"/>
              </a:buClr>
              <a:buSzPts val="1700"/>
              <a:buNone/>
            </a:pPr>
            <a:r>
              <a:t/>
            </a:r>
            <a:endParaRPr sz="1700"/>
          </a:p>
          <a:p>
            <a:pPr indent="0" lvl="0" marL="0" rtl="0" algn="l">
              <a:lnSpc>
                <a:spcPct val="100000"/>
              </a:lnSpc>
              <a:spcBef>
                <a:spcPts val="0"/>
              </a:spcBef>
              <a:spcAft>
                <a:spcPts val="0"/>
              </a:spcAft>
              <a:buClr>
                <a:schemeClr val="dk1"/>
              </a:buClr>
              <a:buSzPts val="1700"/>
              <a:buNone/>
            </a:pPr>
            <a:r>
              <a:rPr b="1" i="1" lang="en-US" sz="1700"/>
              <a:t>Part A</a:t>
            </a:r>
            <a:r>
              <a:rPr lang="en-US" sz="1700"/>
              <a:t>: Would you model this data with a piece-wise linear function or an exponential function? Select one of these models. Either model is acceptable, but you must choose one. </a:t>
            </a:r>
            <a:endParaRPr/>
          </a:p>
          <a:p>
            <a:pPr indent="0" lvl="0" marL="0" rtl="0" algn="l">
              <a:lnSpc>
                <a:spcPct val="100000"/>
              </a:lnSpc>
              <a:spcBef>
                <a:spcPts val="0"/>
              </a:spcBef>
              <a:spcAft>
                <a:spcPts val="0"/>
              </a:spcAft>
              <a:buClr>
                <a:schemeClr val="dk1"/>
              </a:buClr>
              <a:buSzPts val="1700"/>
              <a:buNone/>
            </a:pPr>
            <a:r>
              <a:rPr b="1" i="1" lang="en-US" sz="1700"/>
              <a:t>Part B</a:t>
            </a:r>
            <a:r>
              <a:rPr lang="en-US" sz="1700"/>
              <a:t>: You chose to model this data with a (piece-wise linear; exponential). This graph shows such a model. </a:t>
            </a:r>
            <a:endParaRPr/>
          </a:p>
          <a:p>
            <a:pPr indent="0" lvl="0" marL="0" rtl="0" algn="l">
              <a:lnSpc>
                <a:spcPct val="100000"/>
              </a:lnSpc>
              <a:spcBef>
                <a:spcPts val="0"/>
              </a:spcBef>
              <a:spcAft>
                <a:spcPts val="0"/>
              </a:spcAft>
              <a:buClr>
                <a:schemeClr val="dk1"/>
              </a:buClr>
              <a:buSzPts val="1700"/>
              <a:buNone/>
            </a:pPr>
            <a:r>
              <a:t/>
            </a:r>
            <a:endParaRPr b="1" i="1" sz="1700"/>
          </a:p>
          <a:p>
            <a:pPr indent="0" lvl="0" marL="0" rtl="0" algn="l">
              <a:lnSpc>
                <a:spcPct val="100000"/>
              </a:lnSpc>
              <a:spcBef>
                <a:spcPts val="0"/>
              </a:spcBef>
              <a:spcAft>
                <a:spcPts val="0"/>
              </a:spcAft>
              <a:buClr>
                <a:schemeClr val="dk1"/>
              </a:buClr>
              <a:buSzPts val="1700"/>
              <a:buNone/>
            </a:pPr>
            <a:r>
              <a:t/>
            </a:r>
            <a:endParaRPr b="1" i="1" sz="1700"/>
          </a:p>
          <a:p>
            <a:pPr indent="0" lvl="0" marL="0" rtl="0" algn="l">
              <a:lnSpc>
                <a:spcPct val="100000"/>
              </a:lnSpc>
              <a:spcBef>
                <a:spcPts val="0"/>
              </a:spcBef>
              <a:spcAft>
                <a:spcPts val="0"/>
              </a:spcAft>
              <a:buClr>
                <a:schemeClr val="dk1"/>
              </a:buClr>
              <a:buSzPts val="1700"/>
              <a:buNone/>
            </a:pPr>
            <a:r>
              <a:t/>
            </a:r>
            <a:endParaRPr b="1" i="1" sz="1700"/>
          </a:p>
          <a:p>
            <a:pPr indent="0" lvl="0" marL="0" rtl="0" algn="l">
              <a:lnSpc>
                <a:spcPct val="100000"/>
              </a:lnSpc>
              <a:spcBef>
                <a:spcPts val="0"/>
              </a:spcBef>
              <a:spcAft>
                <a:spcPts val="0"/>
              </a:spcAft>
              <a:buClr>
                <a:schemeClr val="dk1"/>
              </a:buClr>
              <a:buSzPts val="1700"/>
              <a:buNone/>
            </a:pPr>
            <a:r>
              <a:t/>
            </a:r>
            <a:endParaRPr b="1" i="1" sz="1700"/>
          </a:p>
          <a:p>
            <a:pPr indent="0" lvl="0" marL="0" rtl="0" algn="l">
              <a:lnSpc>
                <a:spcPct val="100000"/>
              </a:lnSpc>
              <a:spcBef>
                <a:spcPts val="0"/>
              </a:spcBef>
              <a:spcAft>
                <a:spcPts val="0"/>
              </a:spcAft>
              <a:buClr>
                <a:schemeClr val="dk1"/>
              </a:buClr>
              <a:buSzPts val="1700"/>
              <a:buNone/>
            </a:pPr>
            <a:r>
              <a:t/>
            </a:r>
            <a:endParaRPr b="1" i="1" sz="1700"/>
          </a:p>
          <a:p>
            <a:pPr indent="0" lvl="0" marL="0" rtl="0" algn="l">
              <a:lnSpc>
                <a:spcPct val="100000"/>
              </a:lnSpc>
              <a:spcBef>
                <a:spcPts val="0"/>
              </a:spcBef>
              <a:spcAft>
                <a:spcPts val="0"/>
              </a:spcAft>
              <a:buClr>
                <a:schemeClr val="dk1"/>
              </a:buClr>
              <a:buSzPts val="1700"/>
              <a:buNone/>
            </a:pPr>
            <a:r>
              <a:t/>
            </a:r>
            <a:endParaRPr b="1" i="1" sz="1700"/>
          </a:p>
          <a:p>
            <a:pPr indent="0" lvl="0" marL="0" rtl="0" algn="l">
              <a:lnSpc>
                <a:spcPct val="100000"/>
              </a:lnSpc>
              <a:spcBef>
                <a:spcPts val="0"/>
              </a:spcBef>
              <a:spcAft>
                <a:spcPts val="0"/>
              </a:spcAft>
              <a:buClr>
                <a:schemeClr val="dk1"/>
              </a:buClr>
              <a:buSzPts val="1700"/>
              <a:buNone/>
            </a:pPr>
            <a:r>
              <a:t/>
            </a:r>
            <a:endParaRPr b="1" i="1" sz="1700"/>
          </a:p>
          <a:p>
            <a:pPr indent="0" lvl="0" marL="0" rtl="0" algn="l">
              <a:lnSpc>
                <a:spcPct val="100000"/>
              </a:lnSpc>
              <a:spcBef>
                <a:spcPts val="0"/>
              </a:spcBef>
              <a:spcAft>
                <a:spcPts val="0"/>
              </a:spcAft>
              <a:buClr>
                <a:schemeClr val="dk1"/>
              </a:buClr>
              <a:buSzPts val="1700"/>
              <a:buNone/>
            </a:pPr>
            <a:r>
              <a:t/>
            </a:r>
            <a:endParaRPr b="1" i="1" sz="1700"/>
          </a:p>
          <a:p>
            <a:pPr indent="0" lvl="0" marL="0" rtl="0" algn="l">
              <a:lnSpc>
                <a:spcPct val="100000"/>
              </a:lnSpc>
              <a:spcBef>
                <a:spcPts val="0"/>
              </a:spcBef>
              <a:spcAft>
                <a:spcPts val="0"/>
              </a:spcAft>
              <a:buClr>
                <a:schemeClr val="dk1"/>
              </a:buClr>
              <a:buSzPts val="1700"/>
              <a:buNone/>
            </a:pPr>
            <a:r>
              <a:t/>
            </a:r>
            <a:endParaRPr b="1" i="1" sz="1700"/>
          </a:p>
          <a:p>
            <a:pPr indent="0" lvl="0" marL="0" rtl="0" algn="l">
              <a:lnSpc>
                <a:spcPct val="100000"/>
              </a:lnSpc>
              <a:spcBef>
                <a:spcPts val="0"/>
              </a:spcBef>
              <a:spcAft>
                <a:spcPts val="0"/>
              </a:spcAft>
              <a:buClr>
                <a:schemeClr val="dk1"/>
              </a:buClr>
              <a:buSzPts val="1700"/>
              <a:buNone/>
            </a:pPr>
            <a:r>
              <a:t/>
            </a:r>
            <a:endParaRPr sz="1700"/>
          </a:p>
          <a:p>
            <a:pPr indent="0" lvl="0" marL="0" rtl="0" algn="l">
              <a:lnSpc>
                <a:spcPct val="100000"/>
              </a:lnSpc>
              <a:spcBef>
                <a:spcPts val="0"/>
              </a:spcBef>
              <a:spcAft>
                <a:spcPts val="0"/>
              </a:spcAft>
              <a:buClr>
                <a:schemeClr val="dk1"/>
              </a:buClr>
              <a:buSzPts val="1700"/>
              <a:buNone/>
            </a:pPr>
            <a:r>
              <a:rPr lang="en-US" sz="1700"/>
              <a:t>What would the approximate population of Florida panthers have been in 2005 according to the model you chose? Enter your answer in the response box. </a:t>
            </a:r>
            <a:endParaRPr sz="1700"/>
          </a:p>
        </p:txBody>
      </p:sp>
      <p:sp>
        <p:nvSpPr>
          <p:cNvPr id="183" name="Google Shape;183;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#6</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184" name="Google Shape;184;p24"/>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pic>
        <p:nvPicPr>
          <p:cNvPr id="185" name="Google Shape;185;p24"/>
          <p:cNvPicPr preferRelativeResize="0"/>
          <p:nvPr/>
        </p:nvPicPr>
        <p:blipFill rotWithShape="1">
          <a:blip r:embed="rId4">
            <a:alphaModFix/>
          </a:blip>
          <a:srcRect b="0" l="0" r="0" t="0"/>
          <a:stretch/>
        </p:blipFill>
        <p:spPr>
          <a:xfrm>
            <a:off x="914400" y="3200400"/>
            <a:ext cx="7208838" cy="247517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5"/>
          <p:cNvSpPr/>
          <p:nvPr/>
        </p:nvSpPr>
        <p:spPr>
          <a:xfrm>
            <a:off x="228600" y="1269831"/>
            <a:ext cx="8686800"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Rubric: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(1 point) The student selects a piece-wise linear or exponential, and then enters the appropriate estimate.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Answer: </a:t>
            </a:r>
            <a:r>
              <a:rPr b="0" i="0" lang="en-US" sz="2400" u="none" cap="none" strike="noStrike">
                <a:solidFill>
                  <a:srgbClr val="000000"/>
                </a:solidFill>
                <a:latin typeface="Calibri"/>
                <a:ea typeface="Calibri"/>
                <a:cs typeface="Calibri"/>
                <a:sym typeface="Calibri"/>
              </a:rPr>
              <a:t>If piece-wise linear is selected: between 98 and 100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                If exponential is selected: between 240 and 260	</a:t>
            </a:r>
            <a:endParaRPr b="0" i="0" sz="1400" u="none" cap="none" strike="noStrike">
              <a:solidFill>
                <a:srgbClr val="000000"/>
              </a:solidFill>
              <a:latin typeface="Arial"/>
              <a:ea typeface="Arial"/>
              <a:cs typeface="Arial"/>
              <a:sym typeface="Arial"/>
            </a:endParaRPr>
          </a:p>
        </p:txBody>
      </p:sp>
      <p:sp>
        <p:nvSpPr>
          <p:cNvPr id="192" name="Google Shape;192;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6"/>
          <p:cNvSpPr txBox="1"/>
          <p:nvPr>
            <p:ph idx="1" type="body"/>
          </p:nvPr>
        </p:nvSpPr>
        <p:spPr>
          <a:xfrm>
            <a:off x="228600" y="916488"/>
            <a:ext cx="8458200" cy="542607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Eric is using a shovel to clear the snow from his driveway. He moves 8 shovelfuls of snow each minute. After 60 minutes of hard work, Eric states, “I think I have shoveled more than a ton of snow.”</a:t>
            </a:r>
            <a:endParaRPr/>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rPr b="1" i="1" lang="en-US" sz="2200"/>
              <a:t>Part A:</a:t>
            </a:r>
            <a:r>
              <a:rPr lang="en-US" sz="2200"/>
              <a:t> Estimate the weight of snow that Eric can move with each shovelful. If you want to, you can use the table of weights of everyday objects below. A ton is 2000 pounds, and a pound is 16 ounces.  </a:t>
            </a:r>
            <a:endParaRPr/>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rPr lang="en-US" sz="2200"/>
              <a:t>Eric can move (1 ounce/1 pound/10 pounds/0.25 tons) of snow with each shovelful.</a:t>
            </a:r>
            <a:endParaRPr/>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rPr b="1" i="1" lang="en-US" sz="2200"/>
              <a:t>Part B:</a:t>
            </a:r>
            <a:r>
              <a:rPr lang="en-US" sz="2200"/>
              <a:t> Use your estimate to decide if Eric’s claim is correct or not. </a:t>
            </a:r>
            <a:endParaRPr b="1" i="1" sz="2200"/>
          </a:p>
        </p:txBody>
      </p:sp>
      <p:sp>
        <p:nvSpPr>
          <p:cNvPr id="199" name="Google Shape;199;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#7</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200" name="Google Shape;200;p26"/>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pic>
        <p:nvPicPr>
          <p:cNvPr id="201" name="Google Shape;201;p26"/>
          <p:cNvPicPr preferRelativeResize="0"/>
          <p:nvPr/>
        </p:nvPicPr>
        <p:blipFill rotWithShape="1">
          <a:blip r:embed="rId4">
            <a:alphaModFix/>
          </a:blip>
          <a:srcRect b="0" l="0" r="0" t="0"/>
          <a:stretch/>
        </p:blipFill>
        <p:spPr>
          <a:xfrm>
            <a:off x="2514600" y="3531818"/>
            <a:ext cx="3167063" cy="1600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7"/>
          <p:cNvSpPr/>
          <p:nvPr/>
        </p:nvSpPr>
        <p:spPr>
          <a:xfrm>
            <a:off x="462756" y="1164134"/>
            <a:ext cx="7919244"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Rubric: </a:t>
            </a:r>
            <a:endParaRPr b="1"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(1 point) The student selects 1 or 10 pounds and then the corresponding answer to part B.</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Answer: </a:t>
            </a:r>
            <a:r>
              <a:rPr b="0" i="0" lang="en-US" sz="2400" u="none" cap="none" strike="noStrike">
                <a:solidFill>
                  <a:srgbClr val="000000"/>
                </a:solidFill>
                <a:latin typeface="Calibri"/>
                <a:ea typeface="Calibri"/>
                <a:cs typeface="Calibri"/>
                <a:sym typeface="Calibri"/>
              </a:rPr>
              <a:t>If 1 pound is selected: Eric is not correct.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                If 10 pounds is selected: Eric is correct.</a:t>
            </a:r>
            <a:endParaRPr b="0" i="0" sz="2400" u="none" cap="none" strike="noStrike">
              <a:solidFill>
                <a:srgbClr val="000000"/>
              </a:solidFill>
              <a:latin typeface="Calibri"/>
              <a:ea typeface="Calibri"/>
              <a:cs typeface="Calibri"/>
              <a:sym typeface="Calibri"/>
            </a:endParaRPr>
          </a:p>
        </p:txBody>
      </p:sp>
      <p:sp>
        <p:nvSpPr>
          <p:cNvPr id="208" name="Google Shape;208;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8"/>
          <p:cNvSpPr txBox="1"/>
          <p:nvPr>
            <p:ph idx="1" type="body"/>
          </p:nvPr>
        </p:nvSpPr>
        <p:spPr>
          <a:xfrm>
            <a:off x="427038" y="1083582"/>
            <a:ext cx="8077200" cy="524101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There is a traffic jam on a highway. A reporter is trying to estimate the number of vehicles involved in the traffic jam. Select all of the information that will help the reporter make a reasonable estimate of the number of vehicles in the traffic jam.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lang="en-US" sz="2400"/>
              <a:t>A. The cause of the traffic jam </a:t>
            </a:r>
            <a:endParaRPr/>
          </a:p>
          <a:p>
            <a:pPr indent="0" lvl="0" marL="0" rtl="0" algn="l">
              <a:lnSpc>
                <a:spcPct val="100000"/>
              </a:lnSpc>
              <a:spcBef>
                <a:spcPts val="1200"/>
              </a:spcBef>
              <a:spcAft>
                <a:spcPts val="0"/>
              </a:spcAft>
              <a:buClr>
                <a:schemeClr val="dk1"/>
              </a:buClr>
              <a:buSzPts val="2400"/>
              <a:buNone/>
            </a:pPr>
            <a:r>
              <a:rPr lang="en-US" sz="2400"/>
              <a:t>B. The average length of a vehicle </a:t>
            </a:r>
            <a:endParaRPr/>
          </a:p>
          <a:p>
            <a:pPr indent="0" lvl="0" marL="0" rtl="0" algn="l">
              <a:lnSpc>
                <a:spcPct val="100000"/>
              </a:lnSpc>
              <a:spcBef>
                <a:spcPts val="1200"/>
              </a:spcBef>
              <a:spcAft>
                <a:spcPts val="0"/>
              </a:spcAft>
              <a:buClr>
                <a:schemeClr val="dk1"/>
              </a:buClr>
              <a:buSzPts val="2400"/>
              <a:buNone/>
            </a:pPr>
            <a:r>
              <a:rPr lang="en-US" sz="2400"/>
              <a:t>C. The number of lanes on the highway </a:t>
            </a:r>
            <a:endParaRPr/>
          </a:p>
          <a:p>
            <a:pPr indent="0" lvl="0" marL="0" rtl="0" algn="l">
              <a:lnSpc>
                <a:spcPct val="100000"/>
              </a:lnSpc>
              <a:spcBef>
                <a:spcPts val="1200"/>
              </a:spcBef>
              <a:spcAft>
                <a:spcPts val="0"/>
              </a:spcAft>
              <a:buClr>
                <a:schemeClr val="dk1"/>
              </a:buClr>
              <a:buSzPts val="2400"/>
              <a:buNone/>
            </a:pPr>
            <a:r>
              <a:rPr lang="en-US" sz="2400"/>
              <a:t>D. The average distance between vehicles </a:t>
            </a:r>
            <a:endParaRPr/>
          </a:p>
          <a:p>
            <a:pPr indent="0" lvl="0" marL="0" rtl="0" algn="l">
              <a:lnSpc>
                <a:spcPct val="100000"/>
              </a:lnSpc>
              <a:spcBef>
                <a:spcPts val="1200"/>
              </a:spcBef>
              <a:spcAft>
                <a:spcPts val="0"/>
              </a:spcAft>
              <a:buClr>
                <a:schemeClr val="dk1"/>
              </a:buClr>
              <a:buSzPts val="2400"/>
              <a:buNone/>
            </a:pPr>
            <a:r>
              <a:rPr lang="en-US" sz="2400"/>
              <a:t>E. The average number of people in each vehicle </a:t>
            </a:r>
            <a:endParaRPr/>
          </a:p>
          <a:p>
            <a:pPr indent="0" lvl="0" marL="0" rtl="0" algn="l">
              <a:lnSpc>
                <a:spcPct val="100000"/>
              </a:lnSpc>
              <a:spcBef>
                <a:spcPts val="1200"/>
              </a:spcBef>
              <a:spcAft>
                <a:spcPts val="0"/>
              </a:spcAft>
              <a:buClr>
                <a:schemeClr val="dk1"/>
              </a:buClr>
              <a:buSzPts val="2400"/>
              <a:buNone/>
            </a:pPr>
            <a:r>
              <a:rPr lang="en-US" sz="2400"/>
              <a:t>F. The distance from the beginning to the end of the traffic jam </a:t>
            </a:r>
            <a:endParaRPr/>
          </a:p>
          <a:p>
            <a:pPr indent="0" lvl="0" marL="0" rtl="0" algn="l">
              <a:lnSpc>
                <a:spcPct val="100000"/>
              </a:lnSpc>
              <a:spcBef>
                <a:spcPts val="1200"/>
              </a:spcBef>
              <a:spcAft>
                <a:spcPts val="0"/>
              </a:spcAft>
              <a:buClr>
                <a:schemeClr val="dk1"/>
              </a:buClr>
              <a:buSzPts val="2400"/>
              <a:buNone/>
            </a:pPr>
            <a:r>
              <a:rPr lang="en-US" sz="2400"/>
              <a:t>	</a:t>
            </a:r>
            <a:endParaRPr/>
          </a:p>
        </p:txBody>
      </p:sp>
      <p:sp>
        <p:nvSpPr>
          <p:cNvPr id="215" name="Google Shape;215;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#8</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216" name="Google Shape;216;p28"/>
          <p:cNvPicPr preferRelativeResize="0"/>
          <p:nvPr/>
        </p:nvPicPr>
        <p:blipFill rotWithShape="1">
          <a:blip r:embed="rId3">
            <a:alphaModFix/>
          </a:blip>
          <a:srcRect b="0" l="0" r="0" t="0"/>
          <a:stretch/>
        </p:blipFill>
        <p:spPr>
          <a:xfrm>
            <a:off x="8522560" y="136525"/>
            <a:ext cx="639762" cy="641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9"/>
          <p:cNvSpPr/>
          <p:nvPr/>
        </p:nvSpPr>
        <p:spPr>
          <a:xfrm>
            <a:off x="577056" y="1371600"/>
            <a:ext cx="82296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Student selects the correct option(s).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 C, D, F </a:t>
            </a:r>
            <a:endParaRPr b="0" i="0" sz="2800" u="none" cap="none" strike="noStrike">
              <a:solidFill>
                <a:schemeClr val="dk1"/>
              </a:solidFill>
              <a:latin typeface="Calibri"/>
              <a:ea typeface="Calibri"/>
              <a:cs typeface="Calibri"/>
              <a:sym typeface="Calibri"/>
            </a:endParaRPr>
          </a:p>
        </p:txBody>
      </p:sp>
      <p:sp>
        <p:nvSpPr>
          <p:cNvPr id="223" name="Google Shape;223;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#8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0"/>
          <p:cNvSpPr txBox="1"/>
          <p:nvPr>
            <p:ph idx="1" type="body"/>
          </p:nvPr>
        </p:nvSpPr>
        <p:spPr>
          <a:xfrm>
            <a:off x="304800" y="1143907"/>
            <a:ext cx="8458200" cy="533309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lang="en-US" sz="1800"/>
              <a:t>Lisa was throwing a dart at a target. She threw 50 times with her left hand and 50 times with her right hand. The histograms show the distance Lisa </a:t>
            </a:r>
            <a:r>
              <a:rPr b="1" lang="en-US" sz="1800"/>
              <a:t>missed</a:t>
            </a:r>
            <a:r>
              <a:rPr lang="en-US" sz="1800"/>
              <a:t> the target by each time.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rPr lang="en-US" sz="1800"/>
              <a:t>Which statement is an appropriate inference based on the median of each data set? </a:t>
            </a:r>
            <a:endParaRPr/>
          </a:p>
          <a:p>
            <a:pPr indent="0" lvl="0" marL="0" rtl="0" algn="l">
              <a:lnSpc>
                <a:spcPct val="100000"/>
              </a:lnSpc>
              <a:spcBef>
                <a:spcPts val="1200"/>
              </a:spcBef>
              <a:spcAft>
                <a:spcPts val="0"/>
              </a:spcAft>
              <a:buClr>
                <a:schemeClr val="dk1"/>
              </a:buClr>
              <a:buSzPts val="1800"/>
              <a:buNone/>
            </a:pPr>
            <a:r>
              <a:rPr b="1" lang="en-US" sz="1800"/>
              <a:t>A. </a:t>
            </a:r>
            <a:r>
              <a:rPr lang="en-US" sz="1800"/>
              <a:t>Lisa has better aim with her left hand because the median for her left hand is greater than the median for her right hand. </a:t>
            </a:r>
            <a:endParaRPr/>
          </a:p>
          <a:p>
            <a:pPr indent="0" lvl="0" marL="0" rtl="0" algn="l">
              <a:lnSpc>
                <a:spcPct val="100000"/>
              </a:lnSpc>
              <a:spcBef>
                <a:spcPts val="1200"/>
              </a:spcBef>
              <a:spcAft>
                <a:spcPts val="0"/>
              </a:spcAft>
              <a:buClr>
                <a:schemeClr val="dk1"/>
              </a:buClr>
              <a:buSzPts val="1800"/>
              <a:buNone/>
            </a:pPr>
            <a:r>
              <a:rPr b="1" lang="en-US" sz="1800"/>
              <a:t>B. </a:t>
            </a:r>
            <a:r>
              <a:rPr lang="en-US" sz="1800"/>
              <a:t>Lisa has better aim with her right hand because the median for her left hand is less than the median for her right hand. </a:t>
            </a:r>
            <a:endParaRPr/>
          </a:p>
          <a:p>
            <a:pPr indent="0" lvl="0" marL="0" rtl="0" algn="l">
              <a:lnSpc>
                <a:spcPct val="100000"/>
              </a:lnSpc>
              <a:spcBef>
                <a:spcPts val="1200"/>
              </a:spcBef>
              <a:spcAft>
                <a:spcPts val="0"/>
              </a:spcAft>
              <a:buClr>
                <a:schemeClr val="dk1"/>
              </a:buClr>
              <a:buSzPts val="1800"/>
              <a:buNone/>
            </a:pPr>
            <a:r>
              <a:rPr b="1" lang="en-US" sz="1800"/>
              <a:t>C. </a:t>
            </a:r>
            <a:r>
              <a:rPr lang="en-US" sz="1800"/>
              <a:t>Lisa has better aim with her left hand because the median for her left hand is less than the median for her right hand. </a:t>
            </a:r>
            <a:endParaRPr/>
          </a:p>
          <a:p>
            <a:pPr indent="0" lvl="0" marL="0" rtl="0" algn="l">
              <a:lnSpc>
                <a:spcPct val="100000"/>
              </a:lnSpc>
              <a:spcBef>
                <a:spcPts val="1200"/>
              </a:spcBef>
              <a:spcAft>
                <a:spcPts val="0"/>
              </a:spcAft>
              <a:buClr>
                <a:schemeClr val="dk1"/>
              </a:buClr>
              <a:buSzPts val="1800"/>
              <a:buNone/>
            </a:pPr>
            <a:r>
              <a:rPr b="1" lang="en-US" sz="1800"/>
              <a:t>D. </a:t>
            </a:r>
            <a:r>
              <a:rPr lang="en-US" sz="1800"/>
              <a:t>Lisa has better aim with her right hand because the median for her left hand is greater than the median for her right hand. </a:t>
            </a:r>
            <a:endParaRPr/>
          </a:p>
          <a:p>
            <a:pPr indent="0" lvl="0" marL="0" rtl="0" algn="l">
              <a:lnSpc>
                <a:spcPct val="100000"/>
              </a:lnSpc>
              <a:spcBef>
                <a:spcPts val="360"/>
              </a:spcBef>
              <a:spcAft>
                <a:spcPts val="0"/>
              </a:spcAft>
              <a:buClr>
                <a:schemeClr val="dk1"/>
              </a:buClr>
              <a:buSzPts val="1800"/>
              <a:buNone/>
            </a:pPr>
            <a:r>
              <a:rPr lang="en-US" sz="1800"/>
              <a:t>	</a:t>
            </a:r>
            <a:endParaRPr/>
          </a:p>
        </p:txBody>
      </p:sp>
      <p:pic>
        <p:nvPicPr>
          <p:cNvPr id="230" name="Google Shape;230;p30"/>
          <p:cNvPicPr preferRelativeResize="0"/>
          <p:nvPr/>
        </p:nvPicPr>
        <p:blipFill rotWithShape="1">
          <a:blip r:embed="rId3">
            <a:alphaModFix/>
          </a:blip>
          <a:srcRect b="0" l="0" r="0" t="0"/>
          <a:stretch/>
        </p:blipFill>
        <p:spPr>
          <a:xfrm>
            <a:off x="2979420" y="1829707"/>
            <a:ext cx="3108960" cy="1491414"/>
          </a:xfrm>
          <a:prstGeom prst="rect">
            <a:avLst/>
          </a:prstGeom>
          <a:noFill/>
          <a:ln>
            <a:noFill/>
          </a:ln>
        </p:spPr>
      </p:pic>
      <p:sp>
        <p:nvSpPr>
          <p:cNvPr id="231" name="Google Shape;231;p3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#9</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232" name="Google Shape;232;p30"/>
          <p:cNvPicPr preferRelativeResize="0"/>
          <p:nvPr/>
        </p:nvPicPr>
        <p:blipFill rotWithShape="1">
          <a:blip r:embed="rId4">
            <a:alphaModFix/>
          </a:blip>
          <a:srcRect b="0" l="0" r="0" t="0"/>
          <a:stretch/>
        </p:blipFill>
        <p:spPr>
          <a:xfrm>
            <a:off x="8504238" y="136525"/>
            <a:ext cx="639762" cy="641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1"/>
          <p:cNvSpPr/>
          <p:nvPr/>
        </p:nvSpPr>
        <p:spPr>
          <a:xfrm>
            <a:off x="762000" y="2057400"/>
            <a:ext cx="77724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option.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 	</a:t>
            </a:r>
            <a:endParaRPr b="0" i="0" sz="1400" u="none" cap="none" strike="noStrike">
              <a:solidFill>
                <a:srgbClr val="000000"/>
              </a:solidFill>
              <a:latin typeface="Arial"/>
              <a:ea typeface="Arial"/>
              <a:cs typeface="Arial"/>
              <a:sym typeface="Arial"/>
            </a:endParaRPr>
          </a:p>
        </p:txBody>
      </p:sp>
      <p:sp>
        <p:nvSpPr>
          <p:cNvPr id="239" name="Google Shape;239;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#9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2"/>
          <p:cNvSpPr txBox="1"/>
          <p:nvPr>
            <p:ph idx="1" type="body"/>
          </p:nvPr>
        </p:nvSpPr>
        <p:spPr>
          <a:xfrm>
            <a:off x="427038" y="1083582"/>
            <a:ext cx="8077200" cy="524101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lang="en-US" sz="1800"/>
              <a:t>The distributions of heights of 1000 men and 1000 women selected at random from the population of a large metropolitan area are shown.</a:t>
            </a:r>
            <a:endParaRPr/>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rPr lang="en-US" sz="1800"/>
              <a:t>Which statement gives an accurate comparison of the heights of men and women shown?</a:t>
            </a:r>
            <a:endParaRPr/>
          </a:p>
          <a:p>
            <a:pPr indent="-457200" lvl="0" marL="457200" rtl="0" algn="l">
              <a:lnSpc>
                <a:spcPct val="100000"/>
              </a:lnSpc>
              <a:spcBef>
                <a:spcPts val="0"/>
              </a:spcBef>
              <a:spcAft>
                <a:spcPts val="0"/>
              </a:spcAft>
              <a:buClr>
                <a:schemeClr val="dk1"/>
              </a:buClr>
              <a:buSzPts val="1800"/>
              <a:buAutoNum type="alphaUcPeriod"/>
            </a:pPr>
            <a:r>
              <a:rPr lang="en-US" sz="1800"/>
              <a:t>The mean height for women is greater than for men and women’s heights vary more than men’s heights.</a:t>
            </a:r>
            <a:endParaRPr/>
          </a:p>
          <a:p>
            <a:pPr indent="-457200" lvl="0" marL="457200" rtl="0" algn="l">
              <a:lnSpc>
                <a:spcPct val="100000"/>
              </a:lnSpc>
              <a:spcBef>
                <a:spcPts val="0"/>
              </a:spcBef>
              <a:spcAft>
                <a:spcPts val="0"/>
              </a:spcAft>
              <a:buClr>
                <a:schemeClr val="dk1"/>
              </a:buClr>
              <a:buSzPts val="1800"/>
              <a:buFont typeface="Arial"/>
              <a:buAutoNum type="alphaUcPeriod"/>
            </a:pPr>
            <a:r>
              <a:rPr lang="en-US" sz="1800"/>
              <a:t>The mean height for women is greater than for men and women’s heights vary less than men’s heights.</a:t>
            </a:r>
            <a:endParaRPr/>
          </a:p>
          <a:p>
            <a:pPr indent="-457200" lvl="0" marL="457200" rtl="0" algn="l">
              <a:lnSpc>
                <a:spcPct val="100000"/>
              </a:lnSpc>
              <a:spcBef>
                <a:spcPts val="0"/>
              </a:spcBef>
              <a:spcAft>
                <a:spcPts val="0"/>
              </a:spcAft>
              <a:buClr>
                <a:schemeClr val="dk1"/>
              </a:buClr>
              <a:buSzPts val="1800"/>
              <a:buFont typeface="Arial"/>
              <a:buAutoNum type="alphaUcPeriod"/>
            </a:pPr>
            <a:r>
              <a:rPr lang="en-US" sz="1800"/>
              <a:t>The mean height for women is less than for men and women’s heights vary more than men’s heights.</a:t>
            </a:r>
            <a:endParaRPr/>
          </a:p>
          <a:p>
            <a:pPr indent="-457200" lvl="0" marL="457200" rtl="0" algn="l">
              <a:lnSpc>
                <a:spcPct val="100000"/>
              </a:lnSpc>
              <a:spcBef>
                <a:spcPts val="0"/>
              </a:spcBef>
              <a:spcAft>
                <a:spcPts val="0"/>
              </a:spcAft>
              <a:buClr>
                <a:schemeClr val="dk1"/>
              </a:buClr>
              <a:buSzPts val="1800"/>
              <a:buFont typeface="Arial"/>
              <a:buAutoNum type="alphaUcPeriod"/>
            </a:pPr>
            <a:r>
              <a:rPr lang="en-US" sz="1800"/>
              <a:t>The mean height for women is less than for men and women’s heights vary less than men’s heights.</a:t>
            </a:r>
            <a:endParaRPr/>
          </a:p>
          <a:p>
            <a:pPr indent="-342900" lvl="0" marL="457200" rtl="0" algn="l">
              <a:lnSpc>
                <a:spcPct val="100000"/>
              </a:lnSpc>
              <a:spcBef>
                <a:spcPts val="0"/>
              </a:spcBef>
              <a:spcAft>
                <a:spcPts val="0"/>
              </a:spcAft>
              <a:buClr>
                <a:schemeClr val="dk1"/>
              </a:buClr>
              <a:buSzPts val="1800"/>
              <a:buNone/>
            </a:pPr>
            <a:r>
              <a:t/>
            </a:r>
            <a:endParaRPr sz="1800"/>
          </a:p>
          <a:p>
            <a:pPr indent="-342900" lvl="0" marL="45720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rPr lang="en-US" sz="1800"/>
              <a:t>	</a:t>
            </a:r>
            <a:endParaRPr/>
          </a:p>
        </p:txBody>
      </p:sp>
      <p:sp>
        <p:nvSpPr>
          <p:cNvPr id="246" name="Google Shape;246;p3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 #10</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247" name="Google Shape;247;p32"/>
          <p:cNvPicPr preferRelativeResize="0"/>
          <p:nvPr/>
        </p:nvPicPr>
        <p:blipFill rotWithShape="1">
          <a:blip r:embed="rId3">
            <a:alphaModFix/>
          </a:blip>
          <a:srcRect b="0" l="0" r="0" t="0"/>
          <a:stretch/>
        </p:blipFill>
        <p:spPr>
          <a:xfrm>
            <a:off x="8522560" y="136525"/>
            <a:ext cx="639762" cy="641350"/>
          </a:xfrm>
          <a:prstGeom prst="rect">
            <a:avLst/>
          </a:prstGeom>
          <a:noFill/>
          <a:ln>
            <a:noFill/>
          </a:ln>
        </p:spPr>
      </p:pic>
      <p:pic>
        <p:nvPicPr>
          <p:cNvPr id="248" name="Google Shape;248;p32"/>
          <p:cNvPicPr preferRelativeResize="0"/>
          <p:nvPr/>
        </p:nvPicPr>
        <p:blipFill rotWithShape="1">
          <a:blip r:embed="rId4">
            <a:alphaModFix/>
          </a:blip>
          <a:srcRect b="0" l="0" r="0" t="0"/>
          <a:stretch/>
        </p:blipFill>
        <p:spPr>
          <a:xfrm>
            <a:off x="1905000" y="1676400"/>
            <a:ext cx="4957762" cy="20692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3"/>
          <p:cNvSpPr/>
          <p:nvPr/>
        </p:nvSpPr>
        <p:spPr>
          <a:xfrm>
            <a:off x="577056" y="1371600"/>
            <a:ext cx="82296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Student selects the correct comparison statement.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D</a:t>
            </a:r>
            <a:endParaRPr b="0" i="0" sz="1400" u="none" cap="none" strike="noStrike">
              <a:solidFill>
                <a:srgbClr val="000000"/>
              </a:solidFill>
              <a:latin typeface="Arial"/>
              <a:ea typeface="Arial"/>
              <a:cs typeface="Arial"/>
              <a:sym typeface="Arial"/>
            </a:endParaRPr>
          </a:p>
        </p:txBody>
      </p:sp>
      <p:sp>
        <p:nvSpPr>
          <p:cNvPr id="255" name="Google Shape;255;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#10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4"/>
          <p:cNvSpPr txBox="1"/>
          <p:nvPr>
            <p:ph idx="1" type="body"/>
          </p:nvPr>
        </p:nvSpPr>
        <p:spPr>
          <a:xfrm>
            <a:off x="228600" y="1072696"/>
            <a:ext cx="8458200" cy="548050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lang="en-US" sz="1800"/>
              <a:t>Maia deposited $5500 in a bank account. The money earns interest annually, and the interest is deposited back into her account. </a:t>
            </a:r>
            <a:endParaRPr/>
          </a:p>
          <a:p>
            <a:pPr indent="0" lvl="0" marL="0" rtl="0" algn="l">
              <a:lnSpc>
                <a:spcPct val="100000"/>
              </a:lnSpc>
              <a:spcBef>
                <a:spcPts val="360"/>
              </a:spcBef>
              <a:spcAft>
                <a:spcPts val="0"/>
              </a:spcAft>
              <a:buClr>
                <a:schemeClr val="dk1"/>
              </a:buClr>
              <a:buSzPts val="1800"/>
              <a:buNone/>
            </a:pPr>
            <a:r>
              <a:rPr lang="en-US" sz="1800"/>
              <a:t>Maia uses an online calculator to determine the amount of money she will have in the account at the end of each year. Follow these steps to use the calculator for each row in the table. </a:t>
            </a:r>
            <a:endParaRPr/>
          </a:p>
          <a:p>
            <a:pPr indent="-342900" lvl="0" marL="342900" rtl="0" algn="l">
              <a:lnSpc>
                <a:spcPct val="100000"/>
              </a:lnSpc>
              <a:spcBef>
                <a:spcPts val="360"/>
              </a:spcBef>
              <a:spcAft>
                <a:spcPts val="0"/>
              </a:spcAft>
              <a:buClr>
                <a:schemeClr val="dk1"/>
              </a:buClr>
              <a:buSzPts val="1800"/>
              <a:buChar char="•"/>
            </a:pPr>
            <a:r>
              <a:rPr lang="en-US" sz="1800"/>
              <a:t>Select number of years. </a:t>
            </a:r>
            <a:endParaRPr/>
          </a:p>
          <a:p>
            <a:pPr indent="-342900" lvl="0" marL="342900" rtl="0" algn="l">
              <a:lnSpc>
                <a:spcPct val="100000"/>
              </a:lnSpc>
              <a:spcBef>
                <a:spcPts val="360"/>
              </a:spcBef>
              <a:spcAft>
                <a:spcPts val="0"/>
              </a:spcAft>
              <a:buClr>
                <a:schemeClr val="dk1"/>
              </a:buClr>
              <a:buSzPts val="1800"/>
              <a:buChar char="•"/>
            </a:pPr>
            <a:r>
              <a:rPr lang="en-US" sz="1800"/>
              <a:t>Select “Find Amount.” </a:t>
            </a:r>
            <a:endParaRPr/>
          </a:p>
          <a:p>
            <a:pPr indent="0" lvl="0" marL="0" rtl="0" algn="l">
              <a:lnSpc>
                <a:spcPct val="100000"/>
              </a:lnSpc>
              <a:spcBef>
                <a:spcPts val="360"/>
              </a:spcBef>
              <a:spcAft>
                <a:spcPts val="0"/>
              </a:spcAft>
              <a:buClr>
                <a:schemeClr val="dk1"/>
              </a:buClr>
              <a:buSzPts val="1800"/>
              <a:buNone/>
            </a:pPr>
            <a:r>
              <a:rPr lang="en-US" sz="1800"/>
              <a:t>The amount of money that Maia will have in her account at </a:t>
            </a:r>
            <a:endParaRPr sz="1800"/>
          </a:p>
          <a:p>
            <a:pPr indent="0" lvl="0" marL="0" rtl="0" algn="l">
              <a:lnSpc>
                <a:spcPct val="100000"/>
              </a:lnSpc>
              <a:spcBef>
                <a:spcPts val="360"/>
              </a:spcBef>
              <a:spcAft>
                <a:spcPts val="0"/>
              </a:spcAft>
              <a:buClr>
                <a:schemeClr val="dk1"/>
              </a:buClr>
              <a:buSzPts val="1800"/>
              <a:buNone/>
            </a:pPr>
            <a:r>
              <a:rPr lang="en-US" sz="1800"/>
              <a:t>the end of the selected year, up to 12 years, will appear in </a:t>
            </a:r>
            <a:endParaRPr/>
          </a:p>
          <a:p>
            <a:pPr indent="0" lvl="0" marL="0" rtl="0" algn="l">
              <a:lnSpc>
                <a:spcPct val="100000"/>
              </a:lnSpc>
              <a:spcBef>
                <a:spcPts val="360"/>
              </a:spcBef>
              <a:spcAft>
                <a:spcPts val="0"/>
              </a:spcAft>
              <a:buClr>
                <a:schemeClr val="dk1"/>
              </a:buClr>
              <a:buSzPts val="1800"/>
              <a:buNone/>
            </a:pPr>
            <a:r>
              <a:rPr lang="en-US" sz="1800"/>
              <a:t>the table. </a:t>
            </a:r>
            <a:endParaRPr/>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rPr lang="en-US" sz="1800"/>
              <a:t>You may use the calculator as many times as you need to help solve the problem. </a:t>
            </a:r>
            <a:endParaRPr/>
          </a:p>
          <a:p>
            <a:pPr indent="0" lvl="0" marL="0" rtl="0" algn="l">
              <a:lnSpc>
                <a:spcPct val="100000"/>
              </a:lnSpc>
              <a:spcBef>
                <a:spcPts val="360"/>
              </a:spcBef>
              <a:spcAft>
                <a:spcPts val="0"/>
              </a:spcAft>
              <a:buClr>
                <a:schemeClr val="dk1"/>
              </a:buClr>
              <a:buSzPts val="1800"/>
              <a:buNone/>
            </a:pPr>
            <a:r>
              <a:rPr lang="en-US" sz="1800"/>
              <a:t>Enter an equation that models the amount of money, </a:t>
            </a:r>
            <a:r>
              <a:rPr i="1" lang="en-US" sz="1800"/>
              <a:t>y</a:t>
            </a:r>
            <a:r>
              <a:rPr lang="en-US" sz="1800"/>
              <a:t>, Maia will have in the account at the end of </a:t>
            </a:r>
            <a:r>
              <a:rPr i="1" lang="en-US" sz="1800"/>
              <a:t>t </a:t>
            </a:r>
            <a:r>
              <a:rPr lang="en-US" sz="1800"/>
              <a:t>years. 	</a:t>
            </a:r>
            <a:endParaRPr/>
          </a:p>
        </p:txBody>
      </p:sp>
      <p:pic>
        <p:nvPicPr>
          <p:cNvPr id="262" name="Google Shape;262;p34"/>
          <p:cNvPicPr preferRelativeResize="0"/>
          <p:nvPr/>
        </p:nvPicPr>
        <p:blipFill rotWithShape="1">
          <a:blip r:embed="rId3">
            <a:alphaModFix/>
          </a:blip>
          <a:srcRect b="19999" l="41111" r="32220" t="65778"/>
          <a:stretch/>
        </p:blipFill>
        <p:spPr>
          <a:xfrm>
            <a:off x="2205446" y="3962400"/>
            <a:ext cx="4206240" cy="1402080"/>
          </a:xfrm>
          <a:prstGeom prst="rect">
            <a:avLst/>
          </a:prstGeom>
          <a:noFill/>
          <a:ln>
            <a:noFill/>
          </a:ln>
        </p:spPr>
      </p:pic>
      <p:sp>
        <p:nvSpPr>
          <p:cNvPr id="263" name="Google Shape;263;p34"/>
          <p:cNvSpPr/>
          <p:nvPr/>
        </p:nvSpPr>
        <p:spPr>
          <a:xfrm>
            <a:off x="6400800" y="2432504"/>
            <a:ext cx="2286000" cy="1066800"/>
          </a:xfrm>
          <a:prstGeom prst="rect">
            <a:avLst/>
          </a:prstGeom>
          <a:gradFill>
            <a:gsLst>
              <a:gs pos="0">
                <a:srgbClr val="FFBB82"/>
              </a:gs>
              <a:gs pos="35000">
                <a:srgbClr val="FFCFA8"/>
              </a:gs>
              <a:gs pos="100000">
                <a:srgbClr val="FFEBD9"/>
              </a:gs>
            </a:gsLst>
            <a:lin ang="16200000" scaled="0"/>
          </a:gradFill>
          <a:ln cap="flat" cmpd="sng" w="9525">
            <a:solidFill>
              <a:srgbClr val="F5913F"/>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NOTE: Need interactive aspect to solve problem!</a:t>
            </a:r>
            <a:endParaRPr b="0" i="0" sz="2000" u="none" cap="none" strike="noStrike">
              <a:solidFill>
                <a:schemeClr val="dk1"/>
              </a:solidFill>
              <a:latin typeface="Calibri"/>
              <a:ea typeface="Calibri"/>
              <a:cs typeface="Calibri"/>
              <a:sym typeface="Calibri"/>
            </a:endParaRPr>
          </a:p>
        </p:txBody>
      </p:sp>
      <p:sp>
        <p:nvSpPr>
          <p:cNvPr id="264" name="Google Shape;264;p3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 #11</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265" name="Google Shape;265;p34"/>
          <p:cNvPicPr preferRelativeResize="0"/>
          <p:nvPr/>
        </p:nvPicPr>
        <p:blipFill rotWithShape="1">
          <a:blip r:embed="rId4">
            <a:alphaModFix/>
          </a:blip>
          <a:srcRect b="0" l="0" r="0" t="0"/>
          <a:stretch/>
        </p:blipFill>
        <p:spPr>
          <a:xfrm>
            <a:off x="8535553" y="136525"/>
            <a:ext cx="639762" cy="6413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5"/>
          <p:cNvSpPr/>
          <p:nvPr/>
        </p:nvSpPr>
        <p:spPr>
          <a:xfrm>
            <a:off x="533400" y="13716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is able to determine an equation to fit the situation.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1" lang="en-US" sz="2800" u="none" cap="none" strike="noStrike">
                <a:solidFill>
                  <a:schemeClr val="dk1"/>
                </a:solidFill>
                <a:latin typeface="Calibri"/>
                <a:ea typeface="Calibri"/>
                <a:cs typeface="Calibri"/>
                <a:sym typeface="Calibri"/>
              </a:rPr>
              <a:t>y </a:t>
            </a:r>
            <a:r>
              <a:rPr b="0" i="0" lang="en-US" sz="2800" u="none" cap="none" strike="noStrike">
                <a:solidFill>
                  <a:schemeClr val="dk1"/>
                </a:solidFill>
                <a:latin typeface="Calibri"/>
                <a:ea typeface="Calibri"/>
                <a:cs typeface="Calibri"/>
                <a:sym typeface="Calibri"/>
              </a:rPr>
              <a:t>= 5500(1.03)</a:t>
            </a:r>
            <a:r>
              <a:rPr b="0" baseline="30000" i="1" lang="en-US" sz="2800" u="none" cap="none" strike="noStrike">
                <a:solidFill>
                  <a:schemeClr val="dk1"/>
                </a:solidFill>
                <a:latin typeface="Calibri"/>
                <a:ea typeface="Calibri"/>
                <a:cs typeface="Calibri"/>
                <a:sym typeface="Calibri"/>
              </a:rPr>
              <a:t>t</a:t>
            </a:r>
            <a:endParaRPr b="0" i="0" sz="2800" u="none" cap="none" strike="noStrike">
              <a:solidFill>
                <a:schemeClr val="dk1"/>
              </a:solidFill>
              <a:latin typeface="Calibri"/>
              <a:ea typeface="Calibri"/>
              <a:cs typeface="Calibri"/>
              <a:sym typeface="Calibri"/>
            </a:endParaRPr>
          </a:p>
        </p:txBody>
      </p:sp>
      <p:sp>
        <p:nvSpPr>
          <p:cNvPr id="272" name="Google Shape;272;p3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6"/>
          <p:cNvSpPr txBox="1"/>
          <p:nvPr>
            <p:ph idx="1" type="body"/>
          </p:nvPr>
        </p:nvSpPr>
        <p:spPr>
          <a:xfrm>
            <a:off x="304800" y="942068"/>
            <a:ext cx="8077200" cy="477293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A researcher models the area of the surface of a pond using a rectangle, a semi-circle, and an isosceles triangle. Drag each shape onto the scale diagram of the pond to show how the model fits.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lang="en-US" sz="2800"/>
              <a:t>Explain whether the researcher’s </a:t>
            </a:r>
            <a:endParaRPr sz="2800"/>
          </a:p>
          <a:p>
            <a:pPr indent="0" lvl="0" marL="0" rtl="0" algn="l">
              <a:lnSpc>
                <a:spcPct val="100000"/>
              </a:lnSpc>
              <a:spcBef>
                <a:spcPts val="560"/>
              </a:spcBef>
              <a:spcAft>
                <a:spcPts val="0"/>
              </a:spcAft>
              <a:buClr>
                <a:schemeClr val="dk1"/>
              </a:buClr>
              <a:buSzPts val="2800"/>
              <a:buNone/>
            </a:pPr>
            <a:r>
              <a:rPr lang="en-US" sz="2800"/>
              <a:t>model will estimate an area greater </a:t>
            </a:r>
            <a:endParaRPr sz="2800"/>
          </a:p>
          <a:p>
            <a:pPr indent="0" lvl="0" marL="0" rtl="0" algn="l">
              <a:lnSpc>
                <a:spcPct val="100000"/>
              </a:lnSpc>
              <a:spcBef>
                <a:spcPts val="560"/>
              </a:spcBef>
              <a:spcAft>
                <a:spcPts val="0"/>
              </a:spcAft>
              <a:buClr>
                <a:schemeClr val="dk1"/>
              </a:buClr>
              <a:buSzPts val="2800"/>
              <a:buNone/>
            </a:pPr>
            <a:r>
              <a:rPr lang="en-US" sz="2800"/>
              <a:t>than, equal to, or less than the </a:t>
            </a:r>
            <a:endParaRPr sz="2800"/>
          </a:p>
          <a:p>
            <a:pPr indent="0" lvl="0" marL="0" rtl="0" algn="l">
              <a:lnSpc>
                <a:spcPct val="100000"/>
              </a:lnSpc>
              <a:spcBef>
                <a:spcPts val="560"/>
              </a:spcBef>
              <a:spcAft>
                <a:spcPts val="0"/>
              </a:spcAft>
              <a:buClr>
                <a:schemeClr val="dk1"/>
              </a:buClr>
              <a:buSzPts val="2800"/>
              <a:buNone/>
            </a:pPr>
            <a:r>
              <a:rPr lang="en-US" sz="2800"/>
              <a:t>actual area of the pond’s surface. Use specific examples and mathematics to support your answer. </a:t>
            </a:r>
            <a:endParaRPr/>
          </a:p>
        </p:txBody>
      </p:sp>
      <p:pic>
        <p:nvPicPr>
          <p:cNvPr id="279" name="Google Shape;279;p36"/>
          <p:cNvPicPr preferRelativeResize="0"/>
          <p:nvPr/>
        </p:nvPicPr>
        <p:blipFill rotWithShape="1">
          <a:blip r:embed="rId3">
            <a:alphaModFix/>
          </a:blip>
          <a:srcRect b="0" l="0" r="0" t="0"/>
          <a:stretch/>
        </p:blipFill>
        <p:spPr>
          <a:xfrm>
            <a:off x="5715159" y="2514600"/>
            <a:ext cx="3108960" cy="1936780"/>
          </a:xfrm>
          <a:prstGeom prst="rect">
            <a:avLst/>
          </a:prstGeom>
          <a:noFill/>
          <a:ln>
            <a:noFill/>
          </a:ln>
        </p:spPr>
      </p:pic>
      <p:sp>
        <p:nvSpPr>
          <p:cNvPr id="280" name="Google Shape;280;p3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 #12</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281" name="Google Shape;281;p36"/>
          <p:cNvPicPr preferRelativeResize="0"/>
          <p:nvPr/>
        </p:nvPicPr>
        <p:blipFill rotWithShape="1">
          <a:blip r:embed="rId4">
            <a:alphaModFix/>
          </a:blip>
          <a:srcRect b="0" l="0" r="0" t="0"/>
          <a:stretch/>
        </p:blipFill>
        <p:spPr>
          <a:xfrm>
            <a:off x="8504238" y="136525"/>
            <a:ext cx="639762" cy="6413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7"/>
          <p:cNvSpPr/>
          <p:nvPr/>
        </p:nvSpPr>
        <p:spPr>
          <a:xfrm>
            <a:off x="304800" y="914400"/>
            <a:ext cx="8458200" cy="5355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Rubric: </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(2 points) The student is able to drag the shapes onto the pond in a way to model the best possible fit and make the determination that the pond is slightly larger than the combined areas of the three shapes. The student must supply an explanation that adjusts for the difference in size by either determining the areas of the shapes with specific values or stating how the pond is larger than the combined shapes by a certain portion of one of the shapes (e.g., the triangle needed to be about 2 units longer).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(1 point) The student is able to place the shapes onto the pond in a way to model the best possible fit, but is not able to draw a correct conclusion or support the conclusion.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Answer: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The area of the pond is slightly greater than the combined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area of the three shapes. The semi-circle is the best fit, with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 only small amount of the pond extending out the right side,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 but that is accounted for because of the gap between the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pond and the semi-circle at the bottom left side. The rectangle is a good match to the main portion of the pond. However, the triangle is smaller than the remaining portion of the pond. Given the combined area of the three shapes is about 39.3 + 105 +24.5 or 168.8 </a:t>
            </a:r>
            <a:r>
              <a:rPr b="0" i="1" lang="en-US" sz="1800" u="none" cap="none" strike="noStrike">
                <a:solidFill>
                  <a:schemeClr val="dk1"/>
                </a:solidFill>
                <a:latin typeface="Calibri"/>
                <a:ea typeface="Calibri"/>
                <a:cs typeface="Calibri"/>
                <a:sym typeface="Calibri"/>
              </a:rPr>
              <a:t>sq</a:t>
            </a:r>
            <a:r>
              <a:rPr b="0" i="0" lang="en-US" sz="1800" u="none" cap="none" strike="noStrike">
                <a:solidFill>
                  <a:schemeClr val="dk1"/>
                </a:solidFill>
                <a:latin typeface="Calibri"/>
                <a:ea typeface="Calibri"/>
                <a:cs typeface="Calibri"/>
                <a:sym typeface="Calibri"/>
              </a:rPr>
              <a:t> units, I would estimate the pond to be about 175 </a:t>
            </a:r>
            <a:r>
              <a:rPr b="0" i="1" lang="en-US" sz="1800" u="none" cap="none" strike="noStrike">
                <a:solidFill>
                  <a:schemeClr val="dk1"/>
                </a:solidFill>
                <a:latin typeface="Calibri"/>
                <a:ea typeface="Calibri"/>
                <a:cs typeface="Calibri"/>
                <a:sym typeface="Calibri"/>
              </a:rPr>
              <a:t>sq</a:t>
            </a:r>
            <a:r>
              <a:rPr b="0" i="0" lang="en-US" sz="1800" u="none" cap="none" strike="noStrike">
                <a:solidFill>
                  <a:schemeClr val="dk1"/>
                </a:solidFill>
                <a:latin typeface="Calibri"/>
                <a:ea typeface="Calibri"/>
                <a:cs typeface="Calibri"/>
                <a:sym typeface="Calibri"/>
              </a:rPr>
              <a:t> units. 	</a:t>
            </a:r>
            <a:endParaRPr b="0" i="0" sz="1400" u="none" cap="none" strike="noStrike">
              <a:solidFill>
                <a:srgbClr val="000000"/>
              </a:solidFill>
              <a:latin typeface="Arial"/>
              <a:ea typeface="Arial"/>
              <a:cs typeface="Arial"/>
              <a:sym typeface="Arial"/>
            </a:endParaRPr>
          </a:p>
        </p:txBody>
      </p:sp>
      <p:pic>
        <p:nvPicPr>
          <p:cNvPr id="288" name="Google Shape;288;p37"/>
          <p:cNvPicPr preferRelativeResize="0"/>
          <p:nvPr/>
        </p:nvPicPr>
        <p:blipFill rotWithShape="1">
          <a:blip r:embed="rId3">
            <a:alphaModFix/>
          </a:blip>
          <a:srcRect b="0" l="0" r="0" t="0"/>
          <a:stretch/>
        </p:blipFill>
        <p:spPr>
          <a:xfrm>
            <a:off x="6294120" y="3570285"/>
            <a:ext cx="2468880" cy="1551662"/>
          </a:xfrm>
          <a:prstGeom prst="rect">
            <a:avLst/>
          </a:prstGeom>
          <a:noFill/>
          <a:ln>
            <a:noFill/>
          </a:ln>
        </p:spPr>
      </p:pic>
      <p:sp>
        <p:nvSpPr>
          <p:cNvPr id="289" name="Google Shape;289;p3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8"/>
          <p:cNvSpPr txBox="1"/>
          <p:nvPr>
            <p:ph idx="1" type="body"/>
          </p:nvPr>
        </p:nvSpPr>
        <p:spPr>
          <a:xfrm>
            <a:off x="304800" y="942068"/>
            <a:ext cx="8077200" cy="477293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lang="en-US" sz="1800"/>
              <a:t>Lana wrote an article for the school newspaper about the seniors at her school. There are over 1000 students in the senior class and over 4000 students at her school. Lana asked all 40 of the seniors on the swim team whether they intend to go to college, and 22 said yes. She reported in her article that 55% of this year’s senior class intends to go to college. </a:t>
            </a:r>
            <a:endParaRPr/>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rPr lang="en-US" sz="1800"/>
              <a:t>How could Lana improve the accuracy of the information she reported in her article about the seniors at her school? Select </a:t>
            </a:r>
            <a:r>
              <a:rPr b="1" lang="en-US" sz="1800"/>
              <a:t>all</a:t>
            </a:r>
            <a:r>
              <a:rPr lang="en-US" sz="1800"/>
              <a:t> that apply.</a:t>
            </a:r>
            <a:endParaRPr/>
          </a:p>
          <a:p>
            <a:pPr indent="-457200" lvl="0" marL="457200" rtl="0" algn="l">
              <a:lnSpc>
                <a:spcPct val="100000"/>
              </a:lnSpc>
              <a:spcBef>
                <a:spcPts val="360"/>
              </a:spcBef>
              <a:spcAft>
                <a:spcPts val="0"/>
              </a:spcAft>
              <a:buClr>
                <a:schemeClr val="dk1"/>
              </a:buClr>
              <a:buSzPts val="1800"/>
              <a:buAutoNum type="alphaUcPeriod"/>
            </a:pPr>
            <a:r>
              <a:rPr lang="en-US" sz="1800"/>
              <a:t>She could report that this only applies to seniors who are swimmers. </a:t>
            </a:r>
            <a:endParaRPr/>
          </a:p>
          <a:p>
            <a:pPr indent="-457200" lvl="0" marL="457200" rtl="0" algn="l">
              <a:lnSpc>
                <a:spcPct val="100000"/>
              </a:lnSpc>
              <a:spcBef>
                <a:spcPts val="360"/>
              </a:spcBef>
              <a:spcAft>
                <a:spcPts val="0"/>
              </a:spcAft>
              <a:buClr>
                <a:schemeClr val="dk1"/>
              </a:buClr>
              <a:buSzPts val="1800"/>
              <a:buAutoNum type="alphaUcPeriod"/>
            </a:pPr>
            <a:r>
              <a:rPr lang="en-US" sz="1800"/>
              <a:t>She could check her arithmetic because she made a mistake computing the percentage. </a:t>
            </a:r>
            <a:endParaRPr/>
          </a:p>
          <a:p>
            <a:pPr indent="-457200" lvl="0" marL="457200" rtl="0" algn="l">
              <a:lnSpc>
                <a:spcPct val="100000"/>
              </a:lnSpc>
              <a:spcBef>
                <a:spcPts val="360"/>
              </a:spcBef>
              <a:spcAft>
                <a:spcPts val="0"/>
              </a:spcAft>
              <a:buClr>
                <a:schemeClr val="dk1"/>
              </a:buClr>
              <a:buSzPts val="1800"/>
              <a:buAutoNum type="alphaUcPeriod"/>
            </a:pPr>
            <a:r>
              <a:rPr lang="en-US" sz="1800"/>
              <a:t>She could ask the guidance counselors what percentage of the senior class went to college last year. </a:t>
            </a:r>
            <a:endParaRPr/>
          </a:p>
          <a:p>
            <a:pPr indent="-457200" lvl="0" marL="457200" rtl="0" algn="l">
              <a:lnSpc>
                <a:spcPct val="100000"/>
              </a:lnSpc>
              <a:spcBef>
                <a:spcPts val="360"/>
              </a:spcBef>
              <a:spcAft>
                <a:spcPts val="0"/>
              </a:spcAft>
              <a:buClr>
                <a:schemeClr val="dk1"/>
              </a:buClr>
              <a:buSzPts val="1800"/>
              <a:buAutoNum type="alphaUcPeriod"/>
            </a:pPr>
            <a:r>
              <a:rPr lang="en-US" sz="1800"/>
              <a:t>There is no need to improve the accuracy of the information she reported because she did everything correctly.</a:t>
            </a:r>
            <a:endParaRPr/>
          </a:p>
          <a:p>
            <a:pPr indent="-457200" lvl="0" marL="457200" rtl="0" algn="l">
              <a:lnSpc>
                <a:spcPct val="100000"/>
              </a:lnSpc>
              <a:spcBef>
                <a:spcPts val="360"/>
              </a:spcBef>
              <a:spcAft>
                <a:spcPts val="0"/>
              </a:spcAft>
              <a:buClr>
                <a:schemeClr val="dk1"/>
              </a:buClr>
              <a:buSzPts val="1800"/>
              <a:buAutoNum type="alphaUcPeriod"/>
            </a:pPr>
            <a:r>
              <a:rPr lang="en-US" sz="1800"/>
              <a:t>She could randomly select 40 students at the all-senior assembly and ask them whether they intend to go to college. </a:t>
            </a:r>
            <a:endParaRPr sz="1800"/>
          </a:p>
        </p:txBody>
      </p:sp>
      <p:sp>
        <p:nvSpPr>
          <p:cNvPr id="296" name="Google Shape;296;p3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 #13</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297" name="Google Shape;297;p38"/>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9"/>
          <p:cNvSpPr/>
          <p:nvPr/>
        </p:nvSpPr>
        <p:spPr>
          <a:xfrm>
            <a:off x="304800" y="1143000"/>
            <a:ext cx="8458200" cy="169277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solidFill>
                  <a:schemeClr val="dk1"/>
                </a:solidFill>
                <a:latin typeface="Calibri"/>
                <a:ea typeface="Calibri"/>
                <a:cs typeface="Calibri"/>
                <a:sym typeface="Calibri"/>
              </a:rPr>
              <a:t>Rubric: </a:t>
            </a:r>
            <a:endParaRPr b="1" i="0" sz="2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dk1"/>
                </a:solidFill>
                <a:latin typeface="Calibri"/>
                <a:ea typeface="Calibri"/>
                <a:cs typeface="Calibri"/>
                <a:sym typeface="Calibri"/>
              </a:rPr>
              <a:t>(1 point) The student selects all correct answer choices.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dk1"/>
                </a:solidFill>
                <a:latin typeface="Calibri"/>
                <a:ea typeface="Calibri"/>
                <a:cs typeface="Calibri"/>
                <a:sym typeface="Calibri"/>
              </a:rPr>
              <a:t>  </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solidFill>
                  <a:schemeClr val="dk1"/>
                </a:solidFill>
                <a:latin typeface="Calibri"/>
                <a:ea typeface="Calibri"/>
                <a:cs typeface="Calibri"/>
                <a:sym typeface="Calibri"/>
              </a:rPr>
              <a:t>Answer: </a:t>
            </a:r>
            <a:r>
              <a:rPr b="0" i="0" lang="en-US" sz="2600" u="none" cap="none" strike="noStrike">
                <a:solidFill>
                  <a:schemeClr val="dk1"/>
                </a:solidFill>
                <a:latin typeface="Calibri"/>
                <a:ea typeface="Calibri"/>
                <a:cs typeface="Calibri"/>
                <a:sym typeface="Calibri"/>
              </a:rPr>
              <a:t>A and E	</a:t>
            </a:r>
            <a:endParaRPr b="0" i="0" sz="1400" u="none" cap="none" strike="noStrike">
              <a:solidFill>
                <a:srgbClr val="000000"/>
              </a:solidFill>
              <a:latin typeface="Arial"/>
              <a:ea typeface="Arial"/>
              <a:cs typeface="Arial"/>
              <a:sym typeface="Arial"/>
            </a:endParaRPr>
          </a:p>
        </p:txBody>
      </p:sp>
      <p:sp>
        <p:nvSpPr>
          <p:cNvPr id="304" name="Google Shape;304;p3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0"/>
          <p:cNvSpPr txBox="1"/>
          <p:nvPr>
            <p:ph idx="1" type="body"/>
          </p:nvPr>
        </p:nvSpPr>
        <p:spPr>
          <a:xfrm>
            <a:off x="304800" y="942068"/>
            <a:ext cx="8077200" cy="477293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The relationship between Jack’s distance from home and the time since he left home is linear, as show in the table. </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a:t>Based on the values in the table, determine whether each statement is true. Select True or False for each statement. </a:t>
            </a:r>
            <a:endParaRPr sz="2200"/>
          </a:p>
        </p:txBody>
      </p:sp>
      <p:sp>
        <p:nvSpPr>
          <p:cNvPr id="311" name="Google Shape;311;p4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 #14</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312" name="Google Shape;312;p40"/>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pic>
        <p:nvPicPr>
          <p:cNvPr id="313" name="Google Shape;313;p40"/>
          <p:cNvPicPr preferRelativeResize="0"/>
          <p:nvPr/>
        </p:nvPicPr>
        <p:blipFill rotWithShape="1">
          <a:blip r:embed="rId4">
            <a:alphaModFix/>
          </a:blip>
          <a:srcRect b="0" l="0" r="0" t="0"/>
          <a:stretch/>
        </p:blipFill>
        <p:spPr>
          <a:xfrm>
            <a:off x="2743200" y="1643020"/>
            <a:ext cx="3043237" cy="1247855"/>
          </a:xfrm>
          <a:prstGeom prst="rect">
            <a:avLst/>
          </a:prstGeom>
          <a:noFill/>
          <a:ln>
            <a:noFill/>
          </a:ln>
        </p:spPr>
      </p:pic>
      <p:pic>
        <p:nvPicPr>
          <p:cNvPr id="314" name="Google Shape;314;p40"/>
          <p:cNvPicPr preferRelativeResize="0"/>
          <p:nvPr/>
        </p:nvPicPr>
        <p:blipFill rotWithShape="1">
          <a:blip r:embed="rId5">
            <a:alphaModFix/>
          </a:blip>
          <a:srcRect b="0" l="0" r="0" t="0"/>
          <a:stretch/>
        </p:blipFill>
        <p:spPr>
          <a:xfrm>
            <a:off x="228600" y="3886200"/>
            <a:ext cx="8748132" cy="1371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1"/>
          <p:cNvSpPr/>
          <p:nvPr/>
        </p:nvSpPr>
        <p:spPr>
          <a:xfrm>
            <a:off x="304800" y="1143000"/>
            <a:ext cx="8458200" cy="209288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solidFill>
                  <a:schemeClr val="dk1"/>
                </a:solidFill>
                <a:latin typeface="Calibri"/>
                <a:ea typeface="Calibri"/>
                <a:cs typeface="Calibri"/>
                <a:sym typeface="Calibri"/>
              </a:rPr>
              <a:t>Rubric: </a:t>
            </a:r>
            <a:endParaRPr b="1" i="0" sz="2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dk1"/>
                </a:solidFill>
                <a:latin typeface="Calibri"/>
                <a:ea typeface="Calibri"/>
                <a:cs typeface="Calibri"/>
                <a:sym typeface="Calibri"/>
              </a:rPr>
              <a:t>(1 point) The student determines each statement as being either true or false.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dk1"/>
                </a:solidFill>
                <a:latin typeface="Calibri"/>
                <a:ea typeface="Calibri"/>
                <a:cs typeface="Calibri"/>
                <a:sym typeface="Calibri"/>
              </a:rPr>
              <a:t>  </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solidFill>
                  <a:schemeClr val="dk1"/>
                </a:solidFill>
                <a:latin typeface="Calibri"/>
                <a:ea typeface="Calibri"/>
                <a:cs typeface="Calibri"/>
                <a:sym typeface="Calibri"/>
              </a:rPr>
              <a:t>Answer: </a:t>
            </a:r>
            <a:r>
              <a:rPr b="0" i="0" lang="en-US" sz="2600" u="none" cap="none" strike="noStrike">
                <a:solidFill>
                  <a:schemeClr val="dk1"/>
                </a:solidFill>
                <a:latin typeface="Calibri"/>
                <a:ea typeface="Calibri"/>
                <a:cs typeface="Calibri"/>
                <a:sym typeface="Calibri"/>
              </a:rPr>
              <a:t>T, T, F	</a:t>
            </a:r>
            <a:endParaRPr b="0" i="0" sz="1400" u="none" cap="none" strike="noStrike">
              <a:solidFill>
                <a:srgbClr val="000000"/>
              </a:solidFill>
              <a:latin typeface="Arial"/>
              <a:ea typeface="Arial"/>
              <a:cs typeface="Arial"/>
              <a:sym typeface="Arial"/>
            </a:endParaRPr>
          </a:p>
        </p:txBody>
      </p:sp>
      <p:sp>
        <p:nvSpPr>
          <p:cNvPr id="321" name="Google Shape;321;p4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2"/>
          <p:cNvSpPr txBox="1"/>
          <p:nvPr>
            <p:ph idx="1" type="body"/>
          </p:nvPr>
        </p:nvSpPr>
        <p:spPr>
          <a:xfrm>
            <a:off x="30271" y="914400"/>
            <a:ext cx="5562600" cy="477293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The scatterplot shown represents the winning times for the women’s 100 meter freestyle race for the Olympic Games between 1912 and 2012. </a:t>
            </a:r>
            <a:endParaRPr/>
          </a:p>
          <a:p>
            <a:pPr indent="0" lvl="0" marL="0" rtl="0" algn="l">
              <a:lnSpc>
                <a:spcPct val="100000"/>
              </a:lnSpc>
              <a:spcBef>
                <a:spcPts val="440"/>
              </a:spcBef>
              <a:spcAft>
                <a:spcPts val="0"/>
              </a:spcAft>
              <a:buClr>
                <a:schemeClr val="dk1"/>
              </a:buClr>
              <a:buSzPts val="2200"/>
              <a:buNone/>
            </a:pPr>
            <a:r>
              <a:rPr b="1" i="1" lang="en-US" sz="2200"/>
              <a:t>Part A:</a:t>
            </a:r>
            <a:r>
              <a:rPr lang="en-US" sz="2200"/>
              <a:t> Let </a:t>
            </a:r>
            <a:r>
              <a:rPr i="1" lang="en-US" sz="2200"/>
              <a:t>x</a:t>
            </a:r>
            <a:r>
              <a:rPr lang="en-US" sz="2200"/>
              <a:t> be the year since 1912 and </a:t>
            </a:r>
            <a:r>
              <a:rPr i="1" lang="en-US" sz="2200"/>
              <a:t>f(x)</a:t>
            </a:r>
            <a:r>
              <a:rPr lang="en-US" sz="2200"/>
              <a:t> be the winning time in seconds. Enter either a linear or an exponential function that models the data in the response box. </a:t>
            </a:r>
            <a:endParaRPr/>
          </a:p>
          <a:p>
            <a:pPr indent="0" lvl="0" marL="0" rtl="0" algn="l">
              <a:lnSpc>
                <a:spcPct val="100000"/>
              </a:lnSpc>
              <a:spcBef>
                <a:spcPts val="440"/>
              </a:spcBef>
              <a:spcAft>
                <a:spcPts val="0"/>
              </a:spcAft>
              <a:buClr>
                <a:schemeClr val="dk1"/>
              </a:buClr>
              <a:buSzPts val="2200"/>
              <a:buNone/>
            </a:pPr>
            <a:r>
              <a:rPr b="1" i="1" lang="en-US" sz="2200"/>
              <a:t>Part B:</a:t>
            </a:r>
            <a:r>
              <a:rPr lang="en-US" sz="2200"/>
              <a:t> Greta Andersen from Denmark won the race in 1948 with a time of 66.3 seconds. What is the difference between your model’s prediction and Greta’s actual winning time? Enter your answer in the response box. </a:t>
            </a:r>
            <a:endParaRPr/>
          </a:p>
          <a:p>
            <a:pPr indent="0" lvl="0" marL="0" rtl="0" algn="l">
              <a:lnSpc>
                <a:spcPct val="100000"/>
              </a:lnSpc>
              <a:spcBef>
                <a:spcPts val="440"/>
              </a:spcBef>
              <a:spcAft>
                <a:spcPts val="0"/>
              </a:spcAft>
              <a:buClr>
                <a:schemeClr val="dk1"/>
              </a:buClr>
              <a:buSzPts val="2200"/>
              <a:buNone/>
            </a:pPr>
            <a:r>
              <a:rPr b="1" i="1" lang="en-US" sz="2200"/>
              <a:t>Part C:</a:t>
            </a:r>
            <a:r>
              <a:rPr lang="en-US" sz="2200"/>
              <a:t> What does your model predict the winning time will be in the 2016 Olympics? Enter your answer in the response box. </a:t>
            </a:r>
            <a:endParaRPr b="1" i="1" sz="2200"/>
          </a:p>
        </p:txBody>
      </p:sp>
      <p:sp>
        <p:nvSpPr>
          <p:cNvPr id="328" name="Google Shape;328;p4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 #15</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329" name="Google Shape;329;p42"/>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pic>
        <p:nvPicPr>
          <p:cNvPr id="330" name="Google Shape;330;p42"/>
          <p:cNvPicPr preferRelativeResize="0"/>
          <p:nvPr/>
        </p:nvPicPr>
        <p:blipFill rotWithShape="1">
          <a:blip r:embed="rId4">
            <a:alphaModFix/>
          </a:blip>
          <a:srcRect b="0" l="0" r="0" t="0"/>
          <a:stretch/>
        </p:blipFill>
        <p:spPr>
          <a:xfrm>
            <a:off x="5557044" y="1905000"/>
            <a:ext cx="3267075" cy="32956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3"/>
          <p:cNvSpPr/>
          <p:nvPr/>
        </p:nvSpPr>
        <p:spPr>
          <a:xfrm>
            <a:off x="304800" y="1143000"/>
            <a:ext cx="8458200" cy="5693866"/>
          </a:xfrm>
          <a:prstGeom prst="rect">
            <a:avLst/>
          </a:prstGeom>
          <a:blipFill rotWithShape="1">
            <a:blip r:embed="rId3">
              <a:alphaModFix/>
            </a:blip>
            <a:stretch>
              <a:fillRect b="0" l="-1223" r="-1223" t="-855"/>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337" name="Google Shape;337;p4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