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36" name="Google Shape;136;p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44" name="Google Shape;144;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53" name="Google Shape;153;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60" name="Google Shape;160;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69" name="Google Shape;169;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77" name="Google Shape;177;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85" name="Google Shape;185;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93" name="Google Shape;193;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01" name="Google Shape;201;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09" name="Google Shape;209;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16" name="Google Shape;216;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24" name="Google Shape;224;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32" name="Google Shape;232;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2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39" name="Google Shape;239;p2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2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49" name="Google Shape;249;p2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2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56" name="Google Shape;256;p2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63" name="Google Shape;263;p2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2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71" name="Google Shape;271;p2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2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78" name="Google Shape;278;p2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85" name="Google Shape;285;p2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94" name="Google Shape;294;p2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2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01" name="Google Shape;301;p2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2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09" name="Google Shape;309;p2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3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17" name="Google Shape;317;p3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3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25" name="Google Shape;325;p3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3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32" name="Google Shape;332;p3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3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39" name="Google Shape;339;p3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46" name="Google Shape;346;p3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3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53" name="Google Shape;353;p3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3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60" name="Google Shape;360;p3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3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68" name="Google Shape;368;p3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3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75" name="Google Shape;375;p3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3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83" name="Google Shape;383;p3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4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90" name="Google Shape;390;p4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4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4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397" name="Google Shape;397;p4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4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04" name="Google Shape;404;p4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4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12" name="Google Shape;412;p4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4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4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20" name="Google Shape;420;p4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4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28" name="Google Shape;428;p4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4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4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35" name="Google Shape;435;p4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4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44" name="Google Shape;444;p4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4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51" name="Google Shape;451;p4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4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59" name="Google Shape;459;p4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5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5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66" name="Google Shape;466;p5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5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5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474" name="Google Shape;474;p5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HS - Claim 3</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ccssmathactivitie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38.png"/><Relationship Id="rId5"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295400" y="3886200"/>
            <a:ext cx="6400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4400"/>
              <a:buFont typeface="Arial"/>
              <a:buNone/>
            </a:pPr>
            <a:r>
              <a:rPr b="1" i="0" lang="en-US" sz="4400" u="none" cap="none" strike="noStrike">
                <a:solidFill>
                  <a:srgbClr val="FF0000"/>
                </a:solidFill>
                <a:latin typeface="Calibri"/>
                <a:ea typeface="Calibri"/>
                <a:cs typeface="Calibri"/>
                <a:sym typeface="Calibri"/>
              </a:rPr>
              <a:t>Communicating Reasoning</a:t>
            </a:r>
            <a:endParaRPr b="1" i="0" sz="4400" u="none" cap="none" strike="noStrike">
              <a:solidFill>
                <a:srgbClr val="FF0000"/>
              </a:solidFill>
              <a:latin typeface="Calibri"/>
              <a:ea typeface="Calibri"/>
              <a:cs typeface="Calibri"/>
              <a:sym typeface="Calibri"/>
            </a:endParaRPr>
          </a:p>
        </p:txBody>
      </p:sp>
      <p:pic>
        <p:nvPicPr>
          <p:cNvPr descr="Smc logo1" id="91" name="Google Shape;91;p13"/>
          <p:cNvPicPr preferRelativeResize="0"/>
          <p:nvPr/>
        </p:nvPicPr>
        <p:blipFill rotWithShape="1">
          <a:blip r:embed="rId3">
            <a:alphaModFix/>
          </a:blip>
          <a:srcRect b="0" l="0" r="0" t="0"/>
          <a:stretch/>
        </p:blipFill>
        <p:spPr>
          <a:xfrm>
            <a:off x="2286000" y="228600"/>
            <a:ext cx="4318000" cy="1463675"/>
          </a:xfrm>
          <a:prstGeom prst="rect">
            <a:avLst/>
          </a:prstGeom>
          <a:noFill/>
          <a:ln>
            <a:noFill/>
          </a:ln>
        </p:spPr>
      </p:pic>
      <p:sp>
        <p:nvSpPr>
          <p:cNvPr id="92" name="Google Shape;92;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lang="en-US"/>
              <a:t>High School Claim 3</a:t>
            </a:r>
            <a:br>
              <a:rPr b="1" lang="en-US"/>
            </a:br>
            <a:r>
              <a:rPr b="1" lang="en-US"/>
              <a:t>Smarter Balanced Sample Items</a:t>
            </a:r>
            <a:endParaRPr b="1"/>
          </a:p>
        </p:txBody>
      </p:sp>
      <p:sp>
        <p:nvSpPr>
          <p:cNvPr id="93" name="Google Shape;93;p13"/>
          <p:cNvSpPr txBox="1"/>
          <p:nvPr/>
        </p:nvSpPr>
        <p:spPr>
          <a:xfrm>
            <a:off x="519113"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4"/>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4384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458232" y="1143000"/>
            <a:ext cx="8115300" cy="472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 radius of sphere </a:t>
            </a:r>
            <a:r>
              <a:rPr i="1" lang="en-US" sz="2400"/>
              <a:t>Y </a:t>
            </a:r>
            <a:r>
              <a:rPr lang="en-US" sz="2400"/>
              <a:t>is twice the radius of sphere </a:t>
            </a:r>
            <a:r>
              <a:rPr i="1" lang="en-US" sz="2400"/>
              <a:t>X</a:t>
            </a:r>
            <a:r>
              <a:rPr lang="en-US" sz="2400"/>
              <a:t>. A student claims that the volume of sphere </a:t>
            </a:r>
            <a:r>
              <a:rPr i="1" lang="en-US" sz="2400"/>
              <a:t>Y </a:t>
            </a:r>
            <a:r>
              <a:rPr lang="en-US" sz="2400"/>
              <a:t>must be exactly twice the volume of sphere X.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b="1" lang="en-US" sz="2400"/>
              <a:t>Part A: </a:t>
            </a:r>
            <a:r>
              <a:rPr lang="en-US" sz="2400"/>
              <a:t>Drag numbers into the</a:t>
            </a:r>
            <a:endParaRPr/>
          </a:p>
          <a:p>
            <a:pPr indent="0" lvl="0" marL="0" rtl="0" algn="l">
              <a:lnSpc>
                <a:spcPct val="100000"/>
              </a:lnSpc>
              <a:spcBef>
                <a:spcPts val="0"/>
              </a:spcBef>
              <a:spcAft>
                <a:spcPts val="0"/>
              </a:spcAft>
              <a:buClr>
                <a:schemeClr val="dk1"/>
              </a:buClr>
              <a:buSzPts val="2400"/>
              <a:buNone/>
            </a:pPr>
            <a:r>
              <a:rPr lang="en-US" sz="2400"/>
              <a:t>boxes to create one example </a:t>
            </a:r>
            <a:endParaRPr sz="2400"/>
          </a:p>
          <a:p>
            <a:pPr indent="0" lvl="0" marL="0" rtl="0" algn="l">
              <a:lnSpc>
                <a:spcPct val="100000"/>
              </a:lnSpc>
              <a:spcBef>
                <a:spcPts val="0"/>
              </a:spcBef>
              <a:spcAft>
                <a:spcPts val="0"/>
              </a:spcAft>
              <a:buClr>
                <a:schemeClr val="dk1"/>
              </a:buClr>
              <a:buSzPts val="2400"/>
              <a:buNone/>
            </a:pPr>
            <a:r>
              <a:rPr lang="en-US" sz="2400"/>
              <a:t>to evaluate the student’s claim.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b="1" lang="en-US" sz="2400"/>
              <a:t>Part B: </a:t>
            </a:r>
            <a:r>
              <a:rPr lang="en-US" sz="2400"/>
              <a:t>Decide whether the </a:t>
            </a:r>
            <a:endParaRPr sz="2400"/>
          </a:p>
          <a:p>
            <a:pPr indent="0" lvl="0" marL="0" rtl="0" algn="l">
              <a:lnSpc>
                <a:spcPct val="100000"/>
              </a:lnSpc>
              <a:spcBef>
                <a:spcPts val="0"/>
              </a:spcBef>
              <a:spcAft>
                <a:spcPts val="0"/>
              </a:spcAft>
              <a:buClr>
                <a:schemeClr val="dk1"/>
              </a:buClr>
              <a:buSzPts val="2400"/>
              <a:buNone/>
            </a:pPr>
            <a:r>
              <a:rPr lang="en-US" sz="2400"/>
              <a:t>student’s claim is True, False, </a:t>
            </a:r>
            <a:endParaRPr sz="2400"/>
          </a:p>
          <a:p>
            <a:pPr indent="0" lvl="0" marL="0" rtl="0" algn="l">
              <a:lnSpc>
                <a:spcPct val="100000"/>
              </a:lnSpc>
              <a:spcBef>
                <a:spcPts val="0"/>
              </a:spcBef>
              <a:spcAft>
                <a:spcPts val="0"/>
              </a:spcAft>
              <a:buClr>
                <a:schemeClr val="dk1"/>
              </a:buClr>
              <a:buSzPts val="2400"/>
              <a:buNone/>
            </a:pPr>
            <a:r>
              <a:rPr lang="en-US" sz="2400"/>
              <a:t>or whether it Cannot be </a:t>
            </a:r>
            <a:endParaRPr sz="2400"/>
          </a:p>
          <a:p>
            <a:pPr indent="0" lvl="0" marL="0" rtl="0" algn="l">
              <a:lnSpc>
                <a:spcPct val="100000"/>
              </a:lnSpc>
              <a:spcBef>
                <a:spcPts val="0"/>
              </a:spcBef>
              <a:spcAft>
                <a:spcPts val="0"/>
              </a:spcAft>
              <a:buClr>
                <a:schemeClr val="dk1"/>
              </a:buClr>
              <a:buSzPts val="2400"/>
              <a:buNone/>
            </a:pPr>
            <a:r>
              <a:rPr lang="en-US" sz="2400"/>
              <a:t>determined. Select the </a:t>
            </a:r>
            <a:endParaRPr sz="2400"/>
          </a:p>
          <a:p>
            <a:pPr indent="0" lvl="0" marL="0" rtl="0" algn="l">
              <a:lnSpc>
                <a:spcPct val="100000"/>
              </a:lnSpc>
              <a:spcBef>
                <a:spcPts val="0"/>
              </a:spcBef>
              <a:spcAft>
                <a:spcPts val="0"/>
              </a:spcAft>
              <a:buClr>
                <a:schemeClr val="dk1"/>
              </a:buClr>
              <a:buSzPts val="2400"/>
              <a:buNone/>
            </a:pPr>
            <a:r>
              <a:rPr lang="en-US" sz="2400"/>
              <a:t>correct option. 	</a:t>
            </a:r>
            <a:endParaRPr/>
          </a:p>
        </p:txBody>
      </p:sp>
      <p:pic>
        <p:nvPicPr>
          <p:cNvPr id="101" name="Google Shape;101;p14"/>
          <p:cNvPicPr preferRelativeResize="0"/>
          <p:nvPr/>
        </p:nvPicPr>
        <p:blipFill rotWithShape="1">
          <a:blip r:embed="rId3">
            <a:alphaModFix/>
          </a:blip>
          <a:srcRect b="0" l="0" r="0" t="0"/>
          <a:stretch/>
        </p:blipFill>
        <p:spPr>
          <a:xfrm>
            <a:off x="4485938" y="2590800"/>
            <a:ext cx="4511053" cy="3810000"/>
          </a:xfrm>
          <a:prstGeom prst="rect">
            <a:avLst/>
          </a:prstGeom>
          <a:noFill/>
          <a:ln>
            <a:noFill/>
          </a:ln>
        </p:spPr>
      </p:pic>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609600" y="1219200"/>
            <a:ext cx="7848600" cy="440120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supplies an example of two radii and missing numbers for the volumes that makes the conjecture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Part A: radii are 1 and 2, missing numbers are 1 and 8; radii are 2 and 4, missing numbers are 8 and 64; radii are 1 and 3, missing numbers are 1 and 27; etc.) Part B: False</a:t>
            </a:r>
            <a:endParaRPr b="0" i="0" sz="2800" u="none" cap="none" strike="noStrike">
              <a:solidFill>
                <a:schemeClr val="dk1"/>
              </a:solidFill>
              <a:latin typeface="Calibri"/>
              <a:ea typeface="Calibri"/>
              <a:cs typeface="Calibri"/>
              <a:sym typeface="Calibri"/>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idx="1" type="body"/>
          </p:nvPr>
        </p:nvSpPr>
        <p:spPr>
          <a:xfrm>
            <a:off x="458232" y="1143000"/>
            <a:ext cx="8115300" cy="4724400"/>
          </a:xfrm>
          <a:prstGeom prst="rect">
            <a:avLst/>
          </a:prstGeom>
          <a:blipFill rotWithShape="1">
            <a:blip r:embed="rId3">
              <a:alphaModFix/>
            </a:blip>
            <a:stretch>
              <a:fillRect b="0" l="-1125" r="0" t="-103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16" name="Google Shape;116;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pic>
        <p:nvPicPr>
          <p:cNvPr id="117" name="Google Shape;117;p16"/>
          <p:cNvPicPr preferRelativeResize="0"/>
          <p:nvPr/>
        </p:nvPicPr>
        <p:blipFill rotWithShape="1">
          <a:blip r:embed="rId4">
            <a:alphaModFix/>
          </a:blip>
          <a:srcRect b="0" l="0" r="0" t="0"/>
          <a:stretch/>
        </p:blipFill>
        <p:spPr>
          <a:xfrm>
            <a:off x="3048000" y="3930855"/>
            <a:ext cx="2314112" cy="18621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609600" y="1219200"/>
            <a:ext cx="7848600" cy="3234090"/>
          </a:xfrm>
          <a:prstGeom prst="rect">
            <a:avLst/>
          </a:prstGeom>
          <a:blipFill rotWithShape="1">
            <a:blip r:embed="rId3">
              <a:alphaModFix/>
            </a:blip>
            <a:stretch>
              <a:fillRect b="-2258" l="-1550" r="0" t="-169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idx="1" type="body"/>
          </p:nvPr>
        </p:nvSpPr>
        <p:spPr>
          <a:xfrm>
            <a:off x="304800" y="1066800"/>
            <a:ext cx="8458200" cy="182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Consider the two numbers </a:t>
            </a:r>
            <a:r>
              <a:rPr i="1" lang="en-US" sz="2400"/>
              <a:t>a </a:t>
            </a:r>
            <a:r>
              <a:rPr lang="en-US" sz="2400"/>
              <a:t>and </a:t>
            </a:r>
            <a:r>
              <a:rPr i="1" lang="en-US" sz="2400"/>
              <a:t>b </a:t>
            </a:r>
            <a:r>
              <a:rPr lang="en-US" sz="2400"/>
              <a:t> as well as their sum and product. Drag values for </a:t>
            </a:r>
            <a:r>
              <a:rPr i="1" lang="en-US" sz="2400"/>
              <a:t>a </a:t>
            </a:r>
            <a:r>
              <a:rPr lang="en-US" sz="2400"/>
              <a:t> and </a:t>
            </a:r>
            <a:r>
              <a:rPr i="1" lang="en-US" sz="2400"/>
              <a:t>b</a:t>
            </a:r>
            <a:r>
              <a:rPr lang="en-US" sz="2400"/>
              <a:t> into the boxes to make the paired statements true for both </a:t>
            </a:r>
            <a:r>
              <a:rPr i="1" lang="en-US" sz="2400"/>
              <a:t>a ∙ b</a:t>
            </a:r>
            <a:r>
              <a:rPr lang="en-US" sz="2400"/>
              <a:t> and </a:t>
            </a:r>
            <a:r>
              <a:rPr i="1" lang="en-US" sz="2400"/>
              <a:t>a </a:t>
            </a:r>
            <a:r>
              <a:rPr lang="en-US" sz="2400"/>
              <a:t>+ </a:t>
            </a:r>
            <a:r>
              <a:rPr i="1" lang="en-US" sz="2400"/>
              <a:t>b. </a:t>
            </a:r>
            <a:r>
              <a:rPr lang="en-US" sz="2400"/>
              <a:t>If none of the values make both statements true, leave the boxes empty for that pair of statements. 	</a:t>
            </a:r>
            <a:endParaRPr/>
          </a:p>
        </p:txBody>
      </p:sp>
      <p:sp>
        <p:nvSpPr>
          <p:cNvPr id="131" name="Google Shape;131;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pic>
        <p:nvPicPr>
          <p:cNvPr id="132" name="Google Shape;132;p18"/>
          <p:cNvPicPr preferRelativeResize="0"/>
          <p:nvPr/>
        </p:nvPicPr>
        <p:blipFill rotWithShape="1">
          <a:blip r:embed="rId3">
            <a:alphaModFix/>
          </a:blip>
          <a:srcRect b="0" l="0" r="0" t="0"/>
          <a:stretch/>
        </p:blipFill>
        <p:spPr>
          <a:xfrm>
            <a:off x="2176463" y="2819400"/>
            <a:ext cx="4791075" cy="2838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19"/>
          <p:cNvPicPr preferRelativeResize="0"/>
          <p:nvPr/>
        </p:nvPicPr>
        <p:blipFill rotWithShape="1">
          <a:blip r:embed="rId3">
            <a:alphaModFix/>
          </a:blip>
          <a:srcRect b="19557" l="55324" r="24838" t="59701"/>
          <a:stretch/>
        </p:blipFill>
        <p:spPr>
          <a:xfrm>
            <a:off x="1752600" y="3429000"/>
            <a:ext cx="4297680" cy="2808737"/>
          </a:xfrm>
          <a:prstGeom prst="rect">
            <a:avLst/>
          </a:prstGeom>
          <a:noFill/>
          <a:ln>
            <a:noFill/>
          </a:ln>
        </p:spPr>
      </p:pic>
      <p:sp>
        <p:nvSpPr>
          <p:cNvPr id="139" name="Google Shape;139;p19"/>
          <p:cNvSpPr/>
          <p:nvPr/>
        </p:nvSpPr>
        <p:spPr>
          <a:xfrm>
            <a:off x="457200" y="1143000"/>
            <a:ext cx="83820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drags correct combinations of values that result in the indicated rational and irrational perimeters and areas of the rectangle.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Other correct responses are possible. </a:t>
            </a:r>
            <a:endParaRPr b="0" i="0" sz="1400" u="none" cap="none" strike="noStrike">
              <a:solidFill>
                <a:srgbClr val="000000"/>
              </a:solidFill>
              <a:latin typeface="Arial"/>
              <a:ea typeface="Arial"/>
              <a:cs typeface="Arial"/>
              <a:sym typeface="Arial"/>
            </a:endParaRPr>
          </a:p>
        </p:txBody>
      </p:sp>
      <p:sp>
        <p:nvSpPr>
          <p:cNvPr id="140" name="Google Shape;140;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0"/>
          <p:cNvSpPr txBox="1"/>
          <p:nvPr>
            <p:ph idx="1" type="body"/>
          </p:nvPr>
        </p:nvSpPr>
        <p:spPr>
          <a:xfrm>
            <a:off x="152400" y="1066800"/>
            <a:ext cx="4642276"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A geometry student made this claim: If </a:t>
            </a:r>
            <a:endParaRPr/>
          </a:p>
          <a:p>
            <a:pPr indent="0" lvl="0" marL="0" rtl="0" algn="l">
              <a:lnSpc>
                <a:spcPct val="100000"/>
              </a:lnSpc>
              <a:spcBef>
                <a:spcPts val="0"/>
              </a:spcBef>
              <a:spcAft>
                <a:spcPts val="0"/>
              </a:spcAft>
              <a:buClr>
                <a:schemeClr val="dk1"/>
              </a:buClr>
              <a:buSzPts val="2000"/>
              <a:buNone/>
            </a:pPr>
            <a:r>
              <a:rPr lang="en-US" sz="2000"/>
              <a:t>two lines are cut by a transversal, then alternate interior angles are always congruent.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b="1" i="1" lang="en-US" sz="2000"/>
              <a:t>Part A: </a:t>
            </a:r>
            <a:endParaRPr sz="2000"/>
          </a:p>
          <a:p>
            <a:pPr indent="0" lvl="0" marL="0" rtl="0" algn="l">
              <a:lnSpc>
                <a:spcPct val="100000"/>
              </a:lnSpc>
              <a:spcBef>
                <a:spcPts val="0"/>
              </a:spcBef>
              <a:spcAft>
                <a:spcPts val="0"/>
              </a:spcAft>
              <a:buClr>
                <a:schemeClr val="dk1"/>
              </a:buClr>
              <a:buSzPts val="2000"/>
              <a:buNone/>
            </a:pPr>
            <a:r>
              <a:rPr lang="en-US" sz="2000"/>
              <a:t>Draw a diagram that shows two lines cut by a transversal with  alternate interior angles that </a:t>
            </a:r>
            <a:r>
              <a:rPr b="1" lang="en-US" sz="2000"/>
              <a:t>are</a:t>
            </a:r>
            <a:r>
              <a:rPr lang="en-US" sz="2000"/>
              <a:t> congruent </a:t>
            </a:r>
            <a:r>
              <a:rPr b="1" lang="en-US" sz="2000"/>
              <a:t>or</a:t>
            </a:r>
            <a:r>
              <a:rPr lang="en-US" sz="2000"/>
              <a:t> select </a:t>
            </a:r>
            <a:r>
              <a:rPr b="1" lang="en-US" sz="2000"/>
              <a:t>None </a:t>
            </a:r>
            <a:endParaRPr b="1" sz="2000"/>
          </a:p>
          <a:p>
            <a:pPr indent="0" lvl="0" marL="0" rtl="0" algn="l">
              <a:lnSpc>
                <a:spcPct val="100000"/>
              </a:lnSpc>
              <a:spcBef>
                <a:spcPts val="0"/>
              </a:spcBef>
              <a:spcAft>
                <a:spcPts val="0"/>
              </a:spcAft>
              <a:buClr>
                <a:schemeClr val="dk1"/>
              </a:buClr>
              <a:buSzPts val="2000"/>
              <a:buNone/>
            </a:pPr>
            <a:r>
              <a:rPr lang="en-US" sz="2000"/>
              <a:t>if there is not a situation to support the student’s claim.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b="1" i="1" lang="en-US" sz="2000"/>
              <a:t>Part B: </a:t>
            </a:r>
            <a:endParaRPr sz="2000"/>
          </a:p>
          <a:p>
            <a:pPr indent="0" lvl="0" marL="0" rtl="0" algn="l">
              <a:lnSpc>
                <a:spcPct val="100000"/>
              </a:lnSpc>
              <a:spcBef>
                <a:spcPts val="0"/>
              </a:spcBef>
              <a:spcAft>
                <a:spcPts val="0"/>
              </a:spcAft>
              <a:buClr>
                <a:schemeClr val="dk1"/>
              </a:buClr>
              <a:buSzPts val="2000"/>
              <a:buNone/>
            </a:pPr>
            <a:r>
              <a:rPr lang="en-US" sz="2000"/>
              <a:t>Draw a diagram that shows two lines cut by a transversal with  alternate interior angles that are </a:t>
            </a:r>
            <a:r>
              <a:rPr b="1" lang="en-US" sz="2000"/>
              <a:t>not</a:t>
            </a:r>
            <a:r>
              <a:rPr lang="en-US" sz="2000"/>
              <a:t> congruent </a:t>
            </a:r>
            <a:r>
              <a:rPr b="1" lang="en-US" sz="2000"/>
              <a:t>or</a:t>
            </a:r>
            <a:r>
              <a:rPr lang="en-US" sz="2000"/>
              <a:t> select </a:t>
            </a:r>
            <a:r>
              <a:rPr b="1" lang="en-US" sz="2000"/>
              <a:t>None </a:t>
            </a:r>
            <a:r>
              <a:rPr lang="en-US" sz="2000"/>
              <a:t>if there is not a situation to support the student’s claim. </a:t>
            </a:r>
            <a:endParaRPr/>
          </a:p>
          <a:p>
            <a:pPr indent="0" lvl="0" marL="0" rtl="0" algn="l">
              <a:lnSpc>
                <a:spcPct val="100000"/>
              </a:lnSpc>
              <a:spcBef>
                <a:spcPts val="0"/>
              </a:spcBef>
              <a:spcAft>
                <a:spcPts val="0"/>
              </a:spcAft>
              <a:buClr>
                <a:schemeClr val="dk1"/>
              </a:buClr>
              <a:buSzPts val="2000"/>
              <a:buNone/>
            </a:pPr>
            <a:r>
              <a:rPr lang="en-US" sz="2000"/>
              <a:t>	</a:t>
            </a:r>
            <a:endParaRPr/>
          </a:p>
        </p:txBody>
      </p:sp>
      <p:pic>
        <p:nvPicPr>
          <p:cNvPr id="147" name="Google Shape;147;p20"/>
          <p:cNvPicPr preferRelativeResize="0"/>
          <p:nvPr/>
        </p:nvPicPr>
        <p:blipFill rotWithShape="1">
          <a:blip r:embed="rId3">
            <a:alphaModFix/>
          </a:blip>
          <a:srcRect b="0" l="0" r="0" t="0"/>
          <a:stretch/>
        </p:blipFill>
        <p:spPr>
          <a:xfrm>
            <a:off x="4648200" y="1643788"/>
            <a:ext cx="4114800" cy="3573638"/>
          </a:xfrm>
          <a:prstGeom prst="rect">
            <a:avLst/>
          </a:prstGeom>
          <a:noFill/>
          <a:ln>
            <a:noFill/>
          </a:ln>
        </p:spPr>
      </p:pic>
      <p:sp>
        <p:nvSpPr>
          <p:cNvPr id="148" name="Google Shape;148;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149" name="Google Shape;149;p20"/>
          <p:cNvPicPr preferRelativeResize="0"/>
          <p:nvPr/>
        </p:nvPicPr>
        <p:blipFill rotWithShape="1">
          <a:blip r:embed="rId4">
            <a:alphaModFix/>
          </a:blip>
          <a:srcRect b="0" l="0" r="0" t="0"/>
          <a:stretch/>
        </p:blipFill>
        <p:spPr>
          <a:xfrm>
            <a:off x="8499756" y="136525"/>
            <a:ext cx="639762" cy="64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1"/>
          <p:cNvSpPr/>
          <p:nvPr/>
        </p:nvSpPr>
        <p:spPr>
          <a:xfrm>
            <a:off x="533400" y="1219200"/>
            <a:ext cx="80772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draws a transversal through two parallel lines to create congruent alternate interior angles in Part A and through two non-parallel lines for Part B. 	</a:t>
            </a:r>
            <a:endParaRPr b="0" i="0" sz="1400" u="none" cap="none" strike="noStrike">
              <a:solidFill>
                <a:srgbClr val="000000"/>
              </a:solidFill>
              <a:latin typeface="Arial"/>
              <a:ea typeface="Arial"/>
              <a:cs typeface="Arial"/>
              <a:sym typeface="Arial"/>
            </a:endParaRPr>
          </a:p>
        </p:txBody>
      </p:sp>
      <p:sp>
        <p:nvSpPr>
          <p:cNvPr id="156" name="Google Shape;156;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ph idx="1" type="body"/>
          </p:nvPr>
        </p:nvSpPr>
        <p:spPr>
          <a:xfrm>
            <a:off x="304800" y="1066800"/>
            <a:ext cx="8458200" cy="182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b="1" lang="en-US" sz="2400"/>
              <a:t>Proposition.</a:t>
            </a:r>
            <a:r>
              <a:rPr lang="en-US" sz="2400"/>
              <a:t> All circles are similar.</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The four statements can be </a:t>
            </a:r>
            <a:endParaRPr/>
          </a:p>
          <a:p>
            <a:pPr indent="0" lvl="0" marL="0" rtl="0" algn="l">
              <a:lnSpc>
                <a:spcPct val="100000"/>
              </a:lnSpc>
              <a:spcBef>
                <a:spcPts val="480"/>
              </a:spcBef>
              <a:spcAft>
                <a:spcPts val="0"/>
              </a:spcAft>
              <a:buClr>
                <a:schemeClr val="dk1"/>
              </a:buClr>
              <a:buSzPts val="2400"/>
              <a:buNone/>
            </a:pPr>
            <a:r>
              <a:rPr lang="en-US" sz="2400"/>
              <a:t>completed and ordered to outline</a:t>
            </a:r>
            <a:endParaRPr/>
          </a:p>
          <a:p>
            <a:pPr indent="0" lvl="0" marL="0" rtl="0" algn="l">
              <a:lnSpc>
                <a:spcPct val="100000"/>
              </a:lnSpc>
              <a:spcBef>
                <a:spcPts val="480"/>
              </a:spcBef>
              <a:spcAft>
                <a:spcPts val="0"/>
              </a:spcAft>
              <a:buClr>
                <a:schemeClr val="dk1"/>
              </a:buClr>
              <a:buSzPts val="2400"/>
              <a:buNone/>
            </a:pPr>
            <a:r>
              <a:rPr lang="en-US" sz="2400"/>
              <a:t>an argument that proves this proposition.	</a:t>
            </a:r>
            <a:endParaRPr/>
          </a:p>
        </p:txBody>
      </p:sp>
      <p:sp>
        <p:nvSpPr>
          <p:cNvPr id="163" name="Google Shape;163;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pic>
        <p:nvPicPr>
          <p:cNvPr id="164" name="Google Shape;164;p22"/>
          <p:cNvPicPr preferRelativeResize="0"/>
          <p:nvPr/>
        </p:nvPicPr>
        <p:blipFill rotWithShape="1">
          <a:blip r:embed="rId3">
            <a:alphaModFix/>
          </a:blip>
          <a:srcRect b="0" l="0" r="0" t="0"/>
          <a:stretch/>
        </p:blipFill>
        <p:spPr>
          <a:xfrm>
            <a:off x="4800600" y="1066800"/>
            <a:ext cx="3638550" cy="1466850"/>
          </a:xfrm>
          <a:prstGeom prst="rect">
            <a:avLst/>
          </a:prstGeom>
          <a:noFill/>
          <a:ln>
            <a:noFill/>
          </a:ln>
        </p:spPr>
      </p:pic>
      <p:pic>
        <p:nvPicPr>
          <p:cNvPr id="165" name="Google Shape;165;p22"/>
          <p:cNvPicPr preferRelativeResize="0"/>
          <p:nvPr/>
        </p:nvPicPr>
        <p:blipFill rotWithShape="1">
          <a:blip r:embed="rId4">
            <a:alphaModFix/>
          </a:blip>
          <a:srcRect b="0" l="0" r="0" t="0"/>
          <a:stretch/>
        </p:blipFill>
        <p:spPr>
          <a:xfrm>
            <a:off x="0" y="3276600"/>
            <a:ext cx="8991600" cy="28121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p:nvPr/>
        </p:nvSpPr>
        <p:spPr>
          <a:xfrm>
            <a:off x="457200" y="1143000"/>
            <a:ext cx="8382000" cy="31393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Rubric: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 points) The student completes and orders the four statements that support the claim in a logical order.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 point) The student completes and orders the four statements that support the claim in a logical order but either chooses some of the options from the drop-down menus incorrectly or chooses them in a sensible way if the order were correct, but the order is not correct.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Answer: </a:t>
            </a:r>
            <a:r>
              <a:rPr b="0" i="0" lang="en-US" sz="1800" u="none" cap="none" strike="noStrike">
                <a:solidFill>
                  <a:schemeClr val="dk1"/>
                </a:solidFill>
                <a:latin typeface="Calibri"/>
                <a:ea typeface="Calibri"/>
                <a:cs typeface="Calibri"/>
                <a:sym typeface="Calibri"/>
              </a:rPr>
              <a:t>Examples. Note that the order of 2 and 3 can be reversed, but 1 must be first and 4 must be last. Also note that the ordering of 2 and 3 changes the correct center of dilation. </a:t>
            </a:r>
            <a:endParaRPr b="0" i="0" sz="1800" u="none" cap="none" strike="noStrike">
              <a:solidFill>
                <a:schemeClr val="dk1"/>
              </a:solidFill>
              <a:latin typeface="Calibri"/>
              <a:ea typeface="Calibri"/>
              <a:cs typeface="Calibri"/>
              <a:sym typeface="Calibri"/>
            </a:endParaRPr>
          </a:p>
        </p:txBody>
      </p:sp>
      <p:sp>
        <p:nvSpPr>
          <p:cNvPr id="172" name="Google Shape;172;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pic>
        <p:nvPicPr>
          <p:cNvPr id="173" name="Google Shape;173;p23"/>
          <p:cNvPicPr preferRelativeResize="0"/>
          <p:nvPr/>
        </p:nvPicPr>
        <p:blipFill rotWithShape="1">
          <a:blip r:embed="rId3">
            <a:alphaModFix/>
          </a:blip>
          <a:srcRect b="0" l="0" r="0" t="0"/>
          <a:stretch/>
        </p:blipFill>
        <p:spPr>
          <a:xfrm>
            <a:off x="1014412" y="4286250"/>
            <a:ext cx="7267575" cy="2571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4"/>
          <p:cNvSpPr txBox="1"/>
          <p:nvPr>
            <p:ph idx="1" type="body"/>
          </p:nvPr>
        </p:nvSpPr>
        <p:spPr>
          <a:xfrm>
            <a:off x="304800" y="1066800"/>
            <a:ext cx="8458200" cy="182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Kiera claimed that the sum of two linear polynomials with rational coefficients is always a linear polynomial with rational coefficients. Drag the six statements into a logical sequence to outline an argument that proves this claim.	</a:t>
            </a:r>
            <a:endParaRPr/>
          </a:p>
        </p:txBody>
      </p:sp>
      <p:sp>
        <p:nvSpPr>
          <p:cNvPr id="180" name="Google Shape;180;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pic>
        <p:nvPicPr>
          <p:cNvPr id="181" name="Google Shape;181;p24"/>
          <p:cNvPicPr preferRelativeResize="0"/>
          <p:nvPr/>
        </p:nvPicPr>
        <p:blipFill rotWithShape="1">
          <a:blip r:embed="rId3">
            <a:alphaModFix/>
          </a:blip>
          <a:srcRect b="0" l="0" r="0" t="0"/>
          <a:stretch/>
        </p:blipFill>
        <p:spPr>
          <a:xfrm>
            <a:off x="228600" y="2667000"/>
            <a:ext cx="8612613" cy="2743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p:nvPr/>
        </p:nvSpPr>
        <p:spPr>
          <a:xfrm>
            <a:off x="457200" y="1143000"/>
            <a:ext cx="8382000"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Rubric: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 point) The student completes and orders the six statements that support the claim in a logical order.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Answer: </a:t>
            </a:r>
            <a:r>
              <a:rPr b="0" i="0" lang="en-US" sz="1800" u="none" cap="none" strike="noStrike">
                <a:solidFill>
                  <a:schemeClr val="dk1"/>
                </a:solidFill>
                <a:latin typeface="Calibri"/>
                <a:ea typeface="Calibri"/>
                <a:cs typeface="Calibri"/>
                <a:sym typeface="Calibri"/>
              </a:rPr>
              <a:t>Note that 1 must come first, 6 must come last, the order of 2, 3, 4 must be preserved but 5 can go anywhere in between 1 and 6.</a:t>
            </a:r>
            <a:endParaRPr b="0" i="0" sz="1800" u="none" cap="none" strike="noStrike">
              <a:solidFill>
                <a:schemeClr val="dk1"/>
              </a:solidFill>
              <a:latin typeface="Calibri"/>
              <a:ea typeface="Calibri"/>
              <a:cs typeface="Calibri"/>
              <a:sym typeface="Calibri"/>
            </a:endParaRPr>
          </a:p>
        </p:txBody>
      </p:sp>
      <p:sp>
        <p:nvSpPr>
          <p:cNvPr id="188" name="Google Shape;188;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pic>
        <p:nvPicPr>
          <p:cNvPr id="189" name="Google Shape;189;p25"/>
          <p:cNvPicPr preferRelativeResize="0"/>
          <p:nvPr/>
        </p:nvPicPr>
        <p:blipFill rotWithShape="1">
          <a:blip r:embed="rId3">
            <a:alphaModFix/>
          </a:blip>
          <a:srcRect b="0" l="0" r="0" t="0"/>
          <a:stretch/>
        </p:blipFill>
        <p:spPr>
          <a:xfrm>
            <a:off x="609600" y="3048000"/>
            <a:ext cx="7927524" cy="18813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6"/>
          <p:cNvSpPr txBox="1"/>
          <p:nvPr>
            <p:ph idx="1" type="body"/>
          </p:nvPr>
        </p:nvSpPr>
        <p:spPr>
          <a:xfrm>
            <a:off x="304800" y="1066800"/>
            <a:ext cx="8458200" cy="1828800"/>
          </a:xfrm>
          <a:prstGeom prst="rect">
            <a:avLst/>
          </a:prstGeom>
          <a:blipFill rotWithShape="1">
            <a:blip r:embed="rId3">
              <a:alphaModFix/>
            </a:blip>
            <a:stretch>
              <a:fillRect b="0" l="-1079" r="0" t="-2665"/>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96" name="Google Shape;196;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pic>
        <p:nvPicPr>
          <p:cNvPr id="197" name="Google Shape;197;p26"/>
          <p:cNvPicPr preferRelativeResize="0"/>
          <p:nvPr/>
        </p:nvPicPr>
        <p:blipFill rotWithShape="1">
          <a:blip r:embed="rId4">
            <a:alphaModFix/>
          </a:blip>
          <a:srcRect b="0" l="0" r="0" t="0"/>
          <a:stretch/>
        </p:blipFill>
        <p:spPr>
          <a:xfrm>
            <a:off x="514350" y="2362200"/>
            <a:ext cx="8115300" cy="3019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7"/>
          <p:cNvSpPr/>
          <p:nvPr/>
        </p:nvSpPr>
        <p:spPr>
          <a:xfrm>
            <a:off x="457200" y="1143000"/>
            <a:ext cx="8382000"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Rubric: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(1 point) The student completes and orders the six statements that support the claim in a logical order.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Answer: </a:t>
            </a:r>
            <a:r>
              <a:rPr b="0" i="0" lang="en-US" sz="1800" u="none" cap="none" strike="noStrike">
                <a:solidFill>
                  <a:schemeClr val="dk1"/>
                </a:solidFill>
                <a:latin typeface="Calibri"/>
                <a:ea typeface="Calibri"/>
                <a:cs typeface="Calibri"/>
                <a:sym typeface="Calibri"/>
              </a:rPr>
              <a:t>Note that 1 and 2 must come first, 5 and 6 must come last, but the order of 3 and 4 can be switched.</a:t>
            </a:r>
            <a:endParaRPr b="0" i="0" sz="1800" u="none" cap="none" strike="noStrike">
              <a:solidFill>
                <a:schemeClr val="dk1"/>
              </a:solidFill>
              <a:latin typeface="Calibri"/>
              <a:ea typeface="Calibri"/>
              <a:cs typeface="Calibri"/>
              <a:sym typeface="Calibri"/>
            </a:endParaRPr>
          </a:p>
        </p:txBody>
      </p:sp>
      <p:sp>
        <p:nvSpPr>
          <p:cNvPr id="204" name="Google Shape;204;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pic>
        <p:nvPicPr>
          <p:cNvPr id="205" name="Google Shape;205;p27"/>
          <p:cNvPicPr preferRelativeResize="0"/>
          <p:nvPr/>
        </p:nvPicPr>
        <p:blipFill rotWithShape="1">
          <a:blip r:embed="rId3">
            <a:alphaModFix/>
          </a:blip>
          <a:srcRect b="0" l="0" r="0" t="0"/>
          <a:stretch/>
        </p:blipFill>
        <p:spPr>
          <a:xfrm>
            <a:off x="685800" y="2971800"/>
            <a:ext cx="7936955" cy="1981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8"/>
          <p:cNvSpPr txBox="1"/>
          <p:nvPr>
            <p:ph idx="1" type="body"/>
          </p:nvPr>
        </p:nvSpPr>
        <p:spPr>
          <a:xfrm>
            <a:off x="304800" y="1066800"/>
            <a:ext cx="8458200" cy="1828800"/>
          </a:xfrm>
          <a:prstGeom prst="rect">
            <a:avLst/>
          </a:prstGeom>
          <a:blipFill rotWithShape="1">
            <a:blip r:embed="rId3">
              <a:alphaModFix/>
            </a:blip>
            <a:stretch>
              <a:fillRect b="-208651" l="-1078" r="-1366" t="-2661"/>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12" name="Google Shape;212;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9"/>
          <p:cNvSpPr/>
          <p:nvPr/>
        </p:nvSpPr>
        <p:spPr>
          <a:xfrm>
            <a:off x="457200" y="1143000"/>
            <a:ext cx="8382000" cy="31393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Rubric: </a:t>
            </a:r>
            <a:endParaRPr b="1"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(2 points) The student clicks on the correct polynomial and selects one of the polynomials, identifies the correct number of distinct </a:t>
            </a:r>
            <a:r>
              <a:rPr b="0" i="1" lang="en-US" sz="2200" u="none" cap="none" strike="noStrike">
                <a:solidFill>
                  <a:schemeClr val="dk1"/>
                </a:solidFill>
                <a:latin typeface="Calibri"/>
                <a:ea typeface="Calibri"/>
                <a:cs typeface="Calibri"/>
                <a:sym typeface="Calibri"/>
              </a:rPr>
              <a:t>x</a:t>
            </a:r>
            <a:r>
              <a:rPr b="0" i="0" lang="en-US" sz="2200" u="none" cap="none" strike="noStrike">
                <a:solidFill>
                  <a:schemeClr val="dk1"/>
                </a:solidFill>
                <a:latin typeface="Calibri"/>
                <a:ea typeface="Calibri"/>
                <a:cs typeface="Calibri"/>
                <a:sym typeface="Calibri"/>
              </a:rPr>
              <a:t>-intercepts, correctly identifies the </a:t>
            </a:r>
            <a:r>
              <a:rPr b="0" i="1" lang="en-US" sz="2200" u="none" cap="none" strike="noStrike">
                <a:solidFill>
                  <a:schemeClr val="dk1"/>
                </a:solidFill>
                <a:latin typeface="Calibri"/>
                <a:ea typeface="Calibri"/>
                <a:cs typeface="Calibri"/>
                <a:sym typeface="Calibri"/>
              </a:rPr>
              <a:t>x</a:t>
            </a:r>
            <a:r>
              <a:rPr b="0" i="0" lang="en-US" sz="2200" u="none" cap="none" strike="noStrike">
                <a:solidFill>
                  <a:schemeClr val="dk1"/>
                </a:solidFill>
                <a:latin typeface="Calibri"/>
                <a:ea typeface="Calibri"/>
                <a:cs typeface="Calibri"/>
                <a:sym typeface="Calibri"/>
              </a:rPr>
              <a:t>-intercepts, and correctly identifies the degree of the polynomial.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(1 point) The student clicks on the polynomials that could be </a:t>
            </a:r>
            <a:r>
              <a:rPr b="0" i="1" lang="en-US" sz="2200" u="none" cap="none" strike="noStrike">
                <a:solidFill>
                  <a:schemeClr val="dk1"/>
                </a:solidFill>
                <a:latin typeface="Calibri"/>
                <a:ea typeface="Calibri"/>
                <a:cs typeface="Calibri"/>
                <a:sym typeface="Calibri"/>
              </a:rPr>
              <a:t>P(x)</a:t>
            </a:r>
            <a:r>
              <a:rPr b="0" i="0" lang="en-US" sz="2200" u="none" cap="none" strike="noStrike">
                <a:solidFill>
                  <a:schemeClr val="dk1"/>
                </a:solidFill>
                <a:latin typeface="Calibri"/>
                <a:ea typeface="Calibri"/>
                <a:cs typeface="Calibri"/>
                <a:sym typeface="Calibri"/>
              </a:rPr>
              <a:t> or fills out the information about one of the polynomials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Answer: </a:t>
            </a:r>
            <a:r>
              <a:rPr b="0" i="0" lang="en-US" sz="2200" u="none" cap="none" strike="noStrike">
                <a:solidFill>
                  <a:schemeClr val="dk1"/>
                </a:solidFill>
                <a:latin typeface="Calibri"/>
                <a:ea typeface="Calibri"/>
                <a:cs typeface="Calibri"/>
                <a:sym typeface="Calibri"/>
              </a:rPr>
              <a:t>B</a:t>
            </a:r>
            <a:endParaRPr b="0" i="0" sz="2200" u="none" cap="none" strike="noStrike">
              <a:solidFill>
                <a:schemeClr val="dk1"/>
              </a:solidFill>
              <a:latin typeface="Calibri"/>
              <a:ea typeface="Calibri"/>
              <a:cs typeface="Calibri"/>
              <a:sym typeface="Calibri"/>
            </a:endParaRPr>
          </a:p>
        </p:txBody>
      </p:sp>
      <p:sp>
        <p:nvSpPr>
          <p:cNvPr id="219" name="Google Shape;219;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pic>
        <p:nvPicPr>
          <p:cNvPr id="220" name="Google Shape;220;p29"/>
          <p:cNvPicPr preferRelativeResize="0"/>
          <p:nvPr/>
        </p:nvPicPr>
        <p:blipFill rotWithShape="1">
          <a:blip r:embed="rId3">
            <a:alphaModFix/>
          </a:blip>
          <a:srcRect b="0" l="0" r="0" t="0"/>
          <a:stretch/>
        </p:blipFill>
        <p:spPr>
          <a:xfrm>
            <a:off x="533400" y="4249152"/>
            <a:ext cx="6705600" cy="166288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0"/>
          <p:cNvSpPr txBox="1"/>
          <p:nvPr>
            <p:ph idx="1" type="body"/>
          </p:nvPr>
        </p:nvSpPr>
        <p:spPr>
          <a:xfrm>
            <a:off x="304800" y="1066800"/>
            <a:ext cx="84582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The graph of a quadratic function </a:t>
            </a:r>
            <a:r>
              <a:rPr i="1" lang="en-US" sz="2200"/>
              <a:t>f</a:t>
            </a:r>
            <a:r>
              <a:rPr lang="en-US" sz="2200"/>
              <a:t> is shown and the vertex is labeled with its coordinates. If </a:t>
            </a:r>
            <a:r>
              <a:rPr i="1" lang="en-US" sz="2200"/>
              <a:t>g(x)</a:t>
            </a:r>
            <a:r>
              <a:rPr lang="en-US" sz="2200"/>
              <a:t> = </a:t>
            </a:r>
            <a:r>
              <a:rPr i="1" lang="en-US" sz="2200"/>
              <a:t>f</a:t>
            </a:r>
            <a:r>
              <a:rPr lang="en-US" sz="2200"/>
              <a:t>(</a:t>
            </a:r>
            <a:r>
              <a:rPr i="1" lang="en-US" sz="2200"/>
              <a:t>x</a:t>
            </a:r>
            <a:r>
              <a:rPr lang="en-US" sz="2200"/>
              <a:t> – 1) + 2, what is the minimum value of </a:t>
            </a:r>
            <a:r>
              <a:rPr i="1" lang="en-US" sz="2200"/>
              <a:t>g</a:t>
            </a:r>
            <a:r>
              <a:rPr lang="en-US" sz="2200"/>
              <a:t>?</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The minimum value of </a:t>
            </a:r>
            <a:r>
              <a:rPr i="1" lang="en-US" sz="2200"/>
              <a:t>g</a:t>
            </a:r>
            <a:r>
              <a:rPr lang="en-US" sz="2200"/>
              <a:t> is (choose one: 1, 2, 3, 4, 5, 6) because the minimum value for </a:t>
            </a:r>
            <a:r>
              <a:rPr i="1" lang="en-US" sz="2200"/>
              <a:t>f</a:t>
            </a:r>
            <a:r>
              <a:rPr lang="en-US" sz="2200"/>
              <a:t> is (choose one: 1, 2, 3, 4, 5, 6) and the graph of </a:t>
            </a:r>
            <a:r>
              <a:rPr i="1" lang="en-US" sz="2200"/>
              <a:t>g</a:t>
            </a:r>
            <a:r>
              <a:rPr lang="en-US" sz="2200"/>
              <a:t> is shifted (choose one: up, down, left, right) from the graph of </a:t>
            </a:r>
            <a:r>
              <a:rPr i="1" lang="en-US" sz="2200"/>
              <a:t>f</a:t>
            </a:r>
            <a:r>
              <a:rPr lang="en-US" sz="2200"/>
              <a:t> by (choose one: 1, 2, 3, 4, 5, 6) units in addition to the other shift. </a:t>
            </a:r>
            <a:endParaRPr/>
          </a:p>
        </p:txBody>
      </p:sp>
      <p:sp>
        <p:nvSpPr>
          <p:cNvPr id="227" name="Google Shape;227;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#9</a:t>
            </a:r>
            <a:endParaRPr b="1" i="0" sz="4000" u="none" cap="none" strike="noStrike">
              <a:solidFill>
                <a:schemeClr val="lt1"/>
              </a:solidFill>
              <a:latin typeface="Calibri"/>
              <a:ea typeface="Calibri"/>
              <a:cs typeface="Calibri"/>
              <a:sym typeface="Calibri"/>
            </a:endParaRPr>
          </a:p>
        </p:txBody>
      </p:sp>
      <p:pic>
        <p:nvPicPr>
          <p:cNvPr id="228" name="Google Shape;228;p30"/>
          <p:cNvPicPr preferRelativeResize="0"/>
          <p:nvPr/>
        </p:nvPicPr>
        <p:blipFill rotWithShape="1">
          <a:blip r:embed="rId3">
            <a:alphaModFix/>
          </a:blip>
          <a:srcRect b="0" l="0" r="0" t="0"/>
          <a:stretch/>
        </p:blipFill>
        <p:spPr>
          <a:xfrm>
            <a:off x="3462337" y="1981200"/>
            <a:ext cx="2219325" cy="2428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1"/>
          <p:cNvSpPr/>
          <p:nvPr/>
        </p:nvSpPr>
        <p:spPr>
          <a:xfrm>
            <a:off x="457200" y="1143000"/>
            <a:ext cx="8382000" cy="178510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Rubric: </a:t>
            </a:r>
            <a:endParaRPr b="1"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(1 point) The student selects the correct choices from the drop-down menus.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Answer: </a:t>
            </a:r>
            <a:r>
              <a:rPr b="0" i="0" lang="en-US" sz="2200" u="none" cap="none" strike="noStrike">
                <a:solidFill>
                  <a:schemeClr val="dk1"/>
                </a:solidFill>
                <a:latin typeface="Calibri"/>
                <a:ea typeface="Calibri"/>
                <a:cs typeface="Calibri"/>
                <a:sym typeface="Calibri"/>
              </a:rPr>
              <a:t>6; 4; up; 2 or 6; right; 1</a:t>
            </a:r>
            <a:endParaRPr b="0" i="0" sz="2200" u="none" cap="none" strike="noStrike">
              <a:solidFill>
                <a:schemeClr val="dk1"/>
              </a:solidFill>
              <a:latin typeface="Calibri"/>
              <a:ea typeface="Calibri"/>
              <a:cs typeface="Calibri"/>
              <a:sym typeface="Calibri"/>
            </a:endParaRPr>
          </a:p>
        </p:txBody>
      </p:sp>
      <p:sp>
        <p:nvSpPr>
          <p:cNvPr id="235" name="Google Shape;235;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idx="1" type="body"/>
          </p:nvPr>
        </p:nvSpPr>
        <p:spPr>
          <a:xfrm>
            <a:off x="304800" y="1066800"/>
            <a:ext cx="8458200" cy="5181600"/>
          </a:xfrm>
          <a:prstGeom prst="rect">
            <a:avLst/>
          </a:prstGeom>
          <a:blipFill rotWithShape="1">
            <a:blip r:embed="rId3">
              <a:alphaModFix/>
            </a:blip>
            <a:stretch>
              <a:fillRect b="0" l="-862" r="-1005" t="-704"/>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42" name="Google Shape;242;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#10</a:t>
            </a:r>
            <a:endParaRPr b="1" i="0" sz="4000" u="none" cap="none" strike="noStrike">
              <a:solidFill>
                <a:schemeClr val="lt1"/>
              </a:solidFill>
              <a:latin typeface="Calibri"/>
              <a:ea typeface="Calibri"/>
              <a:cs typeface="Calibri"/>
              <a:sym typeface="Calibri"/>
            </a:endParaRPr>
          </a:p>
        </p:txBody>
      </p:sp>
      <p:sp>
        <p:nvSpPr>
          <p:cNvPr id="243" name="Google Shape;243;p32"/>
          <p:cNvSpPr/>
          <p:nvPr/>
        </p:nvSpPr>
        <p:spPr>
          <a:xfrm>
            <a:off x="8229600" y="4267200"/>
            <a:ext cx="228600" cy="2286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4" name="Google Shape;244;p32"/>
          <p:cNvSpPr/>
          <p:nvPr/>
        </p:nvSpPr>
        <p:spPr>
          <a:xfrm>
            <a:off x="4724400" y="5410200"/>
            <a:ext cx="228600" cy="2286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5" name="Google Shape;245;p32"/>
          <p:cNvSpPr/>
          <p:nvPr/>
        </p:nvSpPr>
        <p:spPr>
          <a:xfrm>
            <a:off x="3962400" y="5410200"/>
            <a:ext cx="228600" cy="2286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3"/>
          <p:cNvSpPr/>
          <p:nvPr/>
        </p:nvSpPr>
        <p:spPr>
          <a:xfrm>
            <a:off x="457200" y="1143000"/>
            <a:ext cx="8382000" cy="178510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Rubric: </a:t>
            </a:r>
            <a:endParaRPr b="1"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(1 point) The student is able to identify the correct </a:t>
            </a:r>
            <a:r>
              <a:rPr b="0" i="1" lang="en-US" sz="2200" u="none" cap="none" strike="noStrike">
                <a:solidFill>
                  <a:schemeClr val="dk1"/>
                </a:solidFill>
                <a:latin typeface="Calibri"/>
                <a:ea typeface="Calibri"/>
                <a:cs typeface="Calibri"/>
                <a:sym typeface="Calibri"/>
              </a:rPr>
              <a:t>y</a:t>
            </a:r>
            <a:r>
              <a:rPr b="0" i="0" lang="en-US" sz="2200" u="none" cap="none" strike="noStrike">
                <a:solidFill>
                  <a:schemeClr val="dk1"/>
                </a:solidFill>
                <a:latin typeface="Calibri"/>
                <a:ea typeface="Calibri"/>
                <a:cs typeface="Calibri"/>
                <a:sym typeface="Calibri"/>
              </a:rPr>
              <a:t>-coordinate of the </a:t>
            </a:r>
            <a:r>
              <a:rPr b="0" i="1" lang="en-US" sz="2200" u="none" cap="none" strike="noStrike">
                <a:solidFill>
                  <a:schemeClr val="dk1"/>
                </a:solidFill>
                <a:latin typeface="Calibri"/>
                <a:ea typeface="Calibri"/>
                <a:cs typeface="Calibri"/>
                <a:sym typeface="Calibri"/>
              </a:rPr>
              <a:t>y</a:t>
            </a:r>
            <a:r>
              <a:rPr b="0" i="0" lang="en-US" sz="2200" u="none" cap="none" strike="noStrike">
                <a:solidFill>
                  <a:schemeClr val="dk1"/>
                </a:solidFill>
                <a:latin typeface="Calibri"/>
                <a:ea typeface="Calibri"/>
                <a:cs typeface="Calibri"/>
                <a:sym typeface="Calibri"/>
              </a:rPr>
              <a:t>-intercept and enter it into the first response box.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Answer: </a:t>
            </a:r>
            <a:r>
              <a:rPr b="0" i="0" lang="en-US" sz="2200" u="none" cap="none" strike="noStrike">
                <a:solidFill>
                  <a:schemeClr val="dk1"/>
                </a:solidFill>
                <a:latin typeface="Calibri"/>
                <a:ea typeface="Calibri"/>
                <a:cs typeface="Calibri"/>
                <a:sym typeface="Calibri"/>
              </a:rPr>
              <a:t>5</a:t>
            </a:r>
            <a:r>
              <a:rPr b="0" i="1" lang="en-US" sz="2200" u="none" cap="none" strike="noStrike">
                <a:solidFill>
                  <a:schemeClr val="dk1"/>
                </a:solidFill>
                <a:latin typeface="Calibri"/>
                <a:ea typeface="Calibri"/>
                <a:cs typeface="Calibri"/>
                <a:sym typeface="Calibri"/>
              </a:rPr>
              <a:t>c</a:t>
            </a:r>
            <a:endParaRPr b="0" i="0" sz="2200" u="none" cap="none" strike="noStrike">
              <a:solidFill>
                <a:schemeClr val="dk1"/>
              </a:solidFill>
              <a:latin typeface="Calibri"/>
              <a:ea typeface="Calibri"/>
              <a:cs typeface="Calibri"/>
              <a:sym typeface="Calibri"/>
            </a:endParaRPr>
          </a:p>
        </p:txBody>
      </p:sp>
      <p:sp>
        <p:nvSpPr>
          <p:cNvPr id="252" name="Google Shape;252;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idx="1" type="body"/>
          </p:nvPr>
        </p:nvSpPr>
        <p:spPr>
          <a:xfrm>
            <a:off x="304800" y="1066800"/>
            <a:ext cx="8458200" cy="5181600"/>
          </a:xfrm>
          <a:prstGeom prst="rect">
            <a:avLst/>
          </a:prstGeom>
          <a:blipFill rotWithShape="1">
            <a:blip r:embed="rId3">
              <a:alphaModFix/>
            </a:blip>
            <a:stretch>
              <a:fillRect b="0" l="-862" r="0" t="-704"/>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59" name="Google Shape;259;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5"/>
          <p:cNvSpPr/>
          <p:nvPr/>
        </p:nvSpPr>
        <p:spPr>
          <a:xfrm>
            <a:off x="457200" y="1143000"/>
            <a:ext cx="8382000" cy="3477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Rubric: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(2 points) The student enters the correct numeric value in the response and enters a coherent, complete explanation or sequence of computations that shows where this comes from.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(1 point) The student enters the correct numeric value in the response but does not provide a coherent explanation OR the student enters a different number in the response but includes an explanation that shows an understanding of how the answer could be found, but with some computational errors or a small misstep in reasoning.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Answer: </a:t>
            </a:r>
            <a:r>
              <a:rPr b="0" i="0" lang="en-US" sz="2000" u="none" cap="none" strike="noStrike">
                <a:solidFill>
                  <a:schemeClr val="dk1"/>
                </a:solidFill>
                <a:latin typeface="Calibri"/>
                <a:ea typeface="Calibri"/>
                <a:cs typeface="Calibri"/>
                <a:sym typeface="Calibri"/>
              </a:rPr>
              <a:t>32</a:t>
            </a:r>
            <a:endParaRPr b="0" i="0" sz="2000" u="none" cap="none" strike="noStrike">
              <a:solidFill>
                <a:schemeClr val="dk1"/>
              </a:solidFill>
              <a:latin typeface="Calibri"/>
              <a:ea typeface="Calibri"/>
              <a:cs typeface="Calibri"/>
              <a:sym typeface="Calibri"/>
            </a:endParaRPr>
          </a:p>
        </p:txBody>
      </p:sp>
      <p:sp>
        <p:nvSpPr>
          <p:cNvPr id="266" name="Google Shape;266;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pic>
        <p:nvPicPr>
          <p:cNvPr id="267" name="Google Shape;267;p35"/>
          <p:cNvPicPr preferRelativeResize="0"/>
          <p:nvPr/>
        </p:nvPicPr>
        <p:blipFill rotWithShape="1">
          <a:blip r:embed="rId3">
            <a:alphaModFix/>
          </a:blip>
          <a:srcRect b="0" l="0" r="0" t="0"/>
          <a:stretch/>
        </p:blipFill>
        <p:spPr>
          <a:xfrm>
            <a:off x="457200" y="4572000"/>
            <a:ext cx="8582025" cy="1990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6"/>
          <p:cNvSpPr txBox="1"/>
          <p:nvPr>
            <p:ph idx="1" type="body"/>
          </p:nvPr>
        </p:nvSpPr>
        <p:spPr>
          <a:xfrm>
            <a:off x="304800" y="1066800"/>
            <a:ext cx="8458200" cy="5181600"/>
          </a:xfrm>
          <a:prstGeom prst="rect">
            <a:avLst/>
          </a:prstGeom>
          <a:blipFill rotWithShape="1">
            <a:blip r:embed="rId3">
              <a:alphaModFix/>
            </a:blip>
            <a:stretch>
              <a:fillRect b="-9173" l="-935" r="-1295"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74" name="Google Shape;274;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7"/>
          <p:cNvSpPr/>
          <p:nvPr/>
        </p:nvSpPr>
        <p:spPr>
          <a:xfrm>
            <a:off x="457200" y="1143000"/>
            <a:ext cx="8382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Rubric: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(1 point) The student selects the correct option.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Answer: </a:t>
            </a:r>
            <a:r>
              <a:rPr b="0" i="0" lang="en-US" sz="2000" u="none" cap="none" strike="noStrike">
                <a:solidFill>
                  <a:schemeClr val="dk1"/>
                </a:solidFill>
                <a:latin typeface="Calibri"/>
                <a:ea typeface="Calibri"/>
                <a:cs typeface="Calibri"/>
                <a:sym typeface="Calibri"/>
              </a:rPr>
              <a:t>A, or A and B</a:t>
            </a:r>
            <a:endParaRPr b="0" i="0" sz="2000" u="none" cap="none" strike="noStrike">
              <a:solidFill>
                <a:schemeClr val="dk1"/>
              </a:solidFill>
              <a:latin typeface="Calibri"/>
              <a:ea typeface="Calibri"/>
              <a:cs typeface="Calibri"/>
              <a:sym typeface="Calibri"/>
            </a:endParaRPr>
          </a:p>
        </p:txBody>
      </p:sp>
      <p:sp>
        <p:nvSpPr>
          <p:cNvPr id="281" name="Google Shape;281;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8"/>
          <p:cNvSpPr txBox="1"/>
          <p:nvPr>
            <p:ph idx="1" type="body"/>
          </p:nvPr>
        </p:nvSpPr>
        <p:spPr>
          <a:xfrm>
            <a:off x="304800" y="1066800"/>
            <a:ext cx="6477000" cy="5181600"/>
          </a:xfrm>
          <a:prstGeom prst="rect">
            <a:avLst/>
          </a:prstGeom>
          <a:blipFill rotWithShape="1">
            <a:blip r:embed="rId3">
              <a:alphaModFix/>
            </a:blip>
            <a:stretch>
              <a:fillRect b="-8702" l="-751" r="-1220" t="-585"/>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288" name="Google Shape;288;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#13</a:t>
            </a:r>
            <a:endParaRPr b="1" i="0" sz="4000" u="none" cap="none" strike="noStrike">
              <a:solidFill>
                <a:schemeClr val="lt1"/>
              </a:solidFill>
              <a:latin typeface="Calibri"/>
              <a:ea typeface="Calibri"/>
              <a:cs typeface="Calibri"/>
              <a:sym typeface="Calibri"/>
            </a:endParaRPr>
          </a:p>
        </p:txBody>
      </p:sp>
      <p:pic>
        <p:nvPicPr>
          <p:cNvPr id="289" name="Google Shape;289;p38"/>
          <p:cNvPicPr preferRelativeResize="0"/>
          <p:nvPr/>
        </p:nvPicPr>
        <p:blipFill rotWithShape="1">
          <a:blip r:embed="rId4">
            <a:alphaModFix/>
          </a:blip>
          <a:srcRect b="0" l="0" r="0" t="0"/>
          <a:stretch/>
        </p:blipFill>
        <p:spPr>
          <a:xfrm>
            <a:off x="6781800" y="685800"/>
            <a:ext cx="695325" cy="1228725"/>
          </a:xfrm>
          <a:prstGeom prst="rect">
            <a:avLst/>
          </a:prstGeom>
          <a:noFill/>
          <a:ln>
            <a:noFill/>
          </a:ln>
        </p:spPr>
      </p:pic>
      <p:pic>
        <p:nvPicPr>
          <p:cNvPr id="290" name="Google Shape;290;p38"/>
          <p:cNvPicPr preferRelativeResize="0"/>
          <p:nvPr/>
        </p:nvPicPr>
        <p:blipFill rotWithShape="1">
          <a:blip r:embed="rId5">
            <a:alphaModFix/>
          </a:blip>
          <a:srcRect b="0" l="0" r="0" t="0"/>
          <a:stretch/>
        </p:blipFill>
        <p:spPr>
          <a:xfrm>
            <a:off x="6781800" y="2362200"/>
            <a:ext cx="2076450" cy="3638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9"/>
          <p:cNvSpPr/>
          <p:nvPr/>
        </p:nvSpPr>
        <p:spPr>
          <a:xfrm>
            <a:off x="457200" y="1143000"/>
            <a:ext cx="8382000" cy="2124684"/>
          </a:xfrm>
          <a:prstGeom prst="rect">
            <a:avLst/>
          </a:prstGeom>
          <a:blipFill rotWithShape="1">
            <a:blip r:embed="rId3">
              <a:alphaModFix/>
            </a:blip>
            <a:stretch>
              <a:fillRect b="-571" l="-1088" r="-1815" t="-2297"/>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297" name="Google Shape;297;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0"/>
          <p:cNvSpPr txBox="1"/>
          <p:nvPr>
            <p:ph idx="1" type="body"/>
          </p:nvPr>
        </p:nvSpPr>
        <p:spPr>
          <a:xfrm>
            <a:off x="304800" y="1066800"/>
            <a:ext cx="84582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800"/>
              <a:buNone/>
            </a:pPr>
            <a:r>
              <a:rPr b="1" lang="en-US" sz="1800"/>
              <a:t>Proposition 1</a:t>
            </a:r>
            <a:r>
              <a:rPr lang="en-US" sz="1800"/>
              <a:t> The sum of two linear polynomials with integer coefficients is always a linear polynomial with integer coefficients. </a:t>
            </a:r>
            <a:endParaRPr/>
          </a:p>
          <a:p>
            <a:pPr indent="0" lvl="0" marL="0" rtl="0" algn="l">
              <a:lnSpc>
                <a:spcPct val="100000"/>
              </a:lnSpc>
              <a:spcBef>
                <a:spcPts val="360"/>
              </a:spcBef>
              <a:spcAft>
                <a:spcPts val="0"/>
              </a:spcAft>
              <a:buClr>
                <a:schemeClr val="dk1"/>
              </a:buClr>
              <a:buSzPts val="1800"/>
              <a:buNone/>
            </a:pPr>
            <a:r>
              <a:rPr b="1" lang="en-US" sz="1800"/>
              <a:t>The Closure of the Integers Under Addition</a:t>
            </a:r>
            <a:r>
              <a:rPr lang="en-US" sz="1800"/>
              <a:t> The sum of two integers is always an integer</a:t>
            </a:r>
            <a:endParaRPr/>
          </a:p>
          <a:p>
            <a:pPr indent="0" lvl="0" marL="0" rtl="0" algn="l">
              <a:lnSpc>
                <a:spcPct val="100000"/>
              </a:lnSpc>
              <a:spcBef>
                <a:spcPts val="360"/>
              </a:spcBef>
              <a:spcAft>
                <a:spcPts val="0"/>
              </a:spcAft>
              <a:buClr>
                <a:schemeClr val="dk1"/>
              </a:buClr>
              <a:buSzPts val="1800"/>
              <a:buNone/>
            </a:pPr>
            <a:r>
              <a:rPr b="1" lang="en-US" sz="1800"/>
              <a:t>The Commutative Property</a:t>
            </a:r>
            <a:r>
              <a:rPr lang="en-US" sz="1800"/>
              <a:t> If </a:t>
            </a:r>
            <a:r>
              <a:rPr i="1" lang="en-US" sz="1800"/>
              <a:t>A</a:t>
            </a:r>
            <a:r>
              <a:rPr lang="en-US" sz="1800"/>
              <a:t> and </a:t>
            </a:r>
            <a:r>
              <a:rPr i="1" lang="en-US" sz="1800"/>
              <a:t>B</a:t>
            </a:r>
            <a:r>
              <a:rPr lang="en-US" sz="1800"/>
              <a:t> are real numbers, then </a:t>
            </a:r>
            <a:r>
              <a:rPr i="1" lang="en-US" sz="1800"/>
              <a:t>A </a:t>
            </a:r>
            <a:r>
              <a:rPr lang="en-US" sz="1800"/>
              <a:t>+ </a:t>
            </a:r>
            <a:r>
              <a:rPr i="1" lang="en-US" sz="1800"/>
              <a:t>B</a:t>
            </a:r>
            <a:r>
              <a:rPr lang="en-US" sz="1800"/>
              <a:t> = </a:t>
            </a:r>
            <a:r>
              <a:rPr i="1" lang="en-US" sz="1800"/>
              <a:t>B</a:t>
            </a:r>
            <a:r>
              <a:rPr lang="en-US" sz="1800"/>
              <a:t> + </a:t>
            </a:r>
            <a:r>
              <a:rPr i="1" lang="en-US" sz="1800"/>
              <a:t>A</a:t>
            </a:r>
            <a:endParaRPr sz="1800"/>
          </a:p>
          <a:p>
            <a:pPr indent="0" lvl="0" marL="0" rtl="0" algn="l">
              <a:lnSpc>
                <a:spcPct val="100000"/>
              </a:lnSpc>
              <a:spcBef>
                <a:spcPts val="360"/>
              </a:spcBef>
              <a:spcAft>
                <a:spcPts val="0"/>
              </a:spcAft>
              <a:buClr>
                <a:schemeClr val="dk1"/>
              </a:buClr>
              <a:buSzPts val="1800"/>
              <a:buNone/>
            </a:pPr>
            <a:r>
              <a:rPr b="1" lang="en-US" sz="1800"/>
              <a:t>The Associative Property</a:t>
            </a:r>
            <a:r>
              <a:rPr lang="en-US" sz="1800"/>
              <a:t> If </a:t>
            </a:r>
            <a:r>
              <a:rPr i="1" lang="en-US" sz="1800"/>
              <a:t>A, B, </a:t>
            </a:r>
            <a:r>
              <a:rPr lang="en-US" sz="1800"/>
              <a:t>and </a:t>
            </a:r>
            <a:r>
              <a:rPr i="1" lang="en-US" sz="1800"/>
              <a:t>C</a:t>
            </a:r>
            <a:r>
              <a:rPr lang="en-US" sz="1800"/>
              <a:t> are real numbers, then (</a:t>
            </a:r>
            <a:r>
              <a:rPr i="1" lang="en-US" sz="1800"/>
              <a:t>A</a:t>
            </a:r>
            <a:r>
              <a:rPr lang="en-US" sz="1800"/>
              <a:t> + </a:t>
            </a:r>
            <a:r>
              <a:rPr i="1" lang="en-US" sz="1800"/>
              <a:t>B</a:t>
            </a:r>
            <a:r>
              <a:rPr lang="en-US" sz="1800"/>
              <a:t>) + </a:t>
            </a:r>
            <a:r>
              <a:rPr i="1" lang="en-US" sz="1800"/>
              <a:t>C</a:t>
            </a:r>
            <a:r>
              <a:rPr lang="en-US" sz="1800"/>
              <a:t> = </a:t>
            </a:r>
            <a:r>
              <a:rPr i="1" lang="en-US" sz="1800"/>
              <a:t>A</a:t>
            </a:r>
            <a:r>
              <a:rPr lang="en-US" sz="1800"/>
              <a:t> + (</a:t>
            </a:r>
            <a:r>
              <a:rPr i="1" lang="en-US" sz="1800"/>
              <a:t>B </a:t>
            </a:r>
            <a:r>
              <a:rPr lang="en-US" sz="1800"/>
              <a:t>+ </a:t>
            </a:r>
            <a:r>
              <a:rPr i="1" lang="en-US" sz="1800"/>
              <a:t>C</a:t>
            </a:r>
            <a:r>
              <a:rPr lang="en-US" sz="1800"/>
              <a:t>)</a:t>
            </a:r>
            <a:endParaRPr/>
          </a:p>
          <a:p>
            <a:pPr indent="0" lvl="0" marL="0" rtl="0" algn="l">
              <a:lnSpc>
                <a:spcPct val="100000"/>
              </a:lnSpc>
              <a:spcBef>
                <a:spcPts val="360"/>
              </a:spcBef>
              <a:spcAft>
                <a:spcPts val="0"/>
              </a:spcAft>
              <a:buClr>
                <a:schemeClr val="dk1"/>
              </a:buClr>
              <a:buSzPts val="1800"/>
              <a:buNone/>
            </a:pPr>
            <a:r>
              <a:rPr b="1" lang="en-US" sz="1800"/>
              <a:t>The Distributive Property</a:t>
            </a:r>
            <a:r>
              <a:rPr lang="en-US" sz="1800"/>
              <a:t> If </a:t>
            </a:r>
            <a:r>
              <a:rPr i="1" lang="en-US" sz="1800"/>
              <a:t>A, B</a:t>
            </a:r>
            <a:r>
              <a:rPr lang="en-US" sz="1800"/>
              <a:t> and </a:t>
            </a:r>
            <a:r>
              <a:rPr i="1" lang="en-US" sz="1800"/>
              <a:t>C</a:t>
            </a:r>
            <a:r>
              <a:rPr lang="en-US" sz="1800"/>
              <a:t> are real numbers, then </a:t>
            </a:r>
            <a:r>
              <a:rPr i="1" lang="en-US" sz="1800"/>
              <a:t>A(B</a:t>
            </a:r>
            <a:r>
              <a:rPr lang="en-US" sz="1800"/>
              <a:t> + </a:t>
            </a:r>
            <a:r>
              <a:rPr i="1" lang="en-US" sz="1800"/>
              <a:t>C</a:t>
            </a:r>
            <a:r>
              <a:rPr lang="en-US" sz="1800"/>
              <a:t>) = </a:t>
            </a:r>
            <a:r>
              <a:rPr i="1" lang="en-US" sz="1800"/>
              <a:t>AB</a:t>
            </a:r>
            <a:r>
              <a:rPr lang="en-US" sz="1800"/>
              <a:t> + </a:t>
            </a:r>
            <a:r>
              <a:rPr i="1" lang="en-US" sz="1800"/>
              <a:t>AC</a:t>
            </a:r>
            <a:endParaRPr sz="1800"/>
          </a:p>
          <a:p>
            <a:pPr indent="0" lvl="0" marL="0" rtl="0" algn="l">
              <a:lnSpc>
                <a:spcPct val="100000"/>
              </a:lnSpc>
              <a:spcBef>
                <a:spcPts val="360"/>
              </a:spcBef>
              <a:spcAft>
                <a:spcPts val="0"/>
              </a:spcAft>
              <a:buClr>
                <a:schemeClr val="dk1"/>
              </a:buClr>
              <a:buSzPts val="1800"/>
              <a:buNone/>
            </a:pPr>
            <a:r>
              <a:rPr b="1" lang="en-US" sz="1800"/>
              <a:t>The Any-Order Property of Addition</a:t>
            </a:r>
            <a:r>
              <a:rPr lang="en-US" sz="1800"/>
              <a:t> The sum of two or more real numbers can be performed in any order or any grouping.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rPr lang="en-US" sz="1800"/>
              <a:t>The outline of a proof of Proposition 1 is shown. Add one or more justifications for steps 3, 4,  and 5 of the proof. </a:t>
            </a:r>
            <a:endParaRPr sz="1800"/>
          </a:p>
          <a:p>
            <a:pPr indent="0" lvl="0" marL="0" rtl="0" algn="l">
              <a:lnSpc>
                <a:spcPct val="100000"/>
              </a:lnSpc>
              <a:spcBef>
                <a:spcPts val="360"/>
              </a:spcBef>
              <a:spcAft>
                <a:spcPts val="0"/>
              </a:spcAft>
              <a:buClr>
                <a:schemeClr val="dk1"/>
              </a:buClr>
              <a:buSzPts val="1800"/>
              <a:buNone/>
            </a:pPr>
            <a:r>
              <a:t/>
            </a:r>
            <a:endParaRPr sz="1800"/>
          </a:p>
          <a:p>
            <a:pPr indent="0" lvl="0" marL="0" rtl="0" algn="l">
              <a:lnSpc>
                <a:spcPct val="100000"/>
              </a:lnSpc>
              <a:spcBef>
                <a:spcPts val="360"/>
              </a:spcBef>
              <a:spcAft>
                <a:spcPts val="0"/>
              </a:spcAft>
              <a:buClr>
                <a:schemeClr val="dk1"/>
              </a:buClr>
              <a:buSzPts val="1800"/>
              <a:buNone/>
            </a:pPr>
            <a:r>
              <a:t/>
            </a:r>
            <a:endParaRPr b="1" sz="1800"/>
          </a:p>
        </p:txBody>
      </p:sp>
      <p:sp>
        <p:nvSpPr>
          <p:cNvPr id="304" name="Google Shape;304;p4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#14</a:t>
            </a:r>
            <a:endParaRPr b="1" i="0" sz="4000" u="none" cap="none" strike="noStrike">
              <a:solidFill>
                <a:schemeClr val="lt1"/>
              </a:solidFill>
              <a:latin typeface="Calibri"/>
              <a:ea typeface="Calibri"/>
              <a:cs typeface="Calibri"/>
              <a:sym typeface="Calibri"/>
            </a:endParaRPr>
          </a:p>
        </p:txBody>
      </p:sp>
      <p:pic>
        <p:nvPicPr>
          <p:cNvPr id="305" name="Google Shape;305;p40"/>
          <p:cNvPicPr preferRelativeResize="0"/>
          <p:nvPr/>
        </p:nvPicPr>
        <p:blipFill rotWithShape="1">
          <a:blip r:embed="rId3">
            <a:alphaModFix/>
          </a:blip>
          <a:srcRect b="0" l="0" r="0" t="0"/>
          <a:stretch/>
        </p:blipFill>
        <p:spPr>
          <a:xfrm>
            <a:off x="385763" y="4572000"/>
            <a:ext cx="8372475" cy="1752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1"/>
          <p:cNvSpPr/>
          <p:nvPr/>
        </p:nvSpPr>
        <p:spPr>
          <a:xfrm>
            <a:off x="457200" y="1143000"/>
            <a:ext cx="83820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provides a correct justification for each step of the proof.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Note that for step (3), students can either cite the any-order property of addition or cite the commutative and associative properties together. </a:t>
            </a:r>
            <a:endParaRPr b="0" i="0" sz="2400" u="none" cap="none" strike="noStrike">
              <a:solidFill>
                <a:schemeClr val="dk1"/>
              </a:solidFill>
              <a:latin typeface="Calibri"/>
              <a:ea typeface="Calibri"/>
              <a:cs typeface="Calibri"/>
              <a:sym typeface="Calibri"/>
            </a:endParaRPr>
          </a:p>
        </p:txBody>
      </p:sp>
      <p:sp>
        <p:nvSpPr>
          <p:cNvPr id="312" name="Google Shape;312;p4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#14 Answer</a:t>
            </a:r>
            <a:endParaRPr b="0" i="0" sz="1400" u="none" cap="none" strike="noStrike">
              <a:solidFill>
                <a:srgbClr val="000000"/>
              </a:solidFill>
              <a:latin typeface="Arial"/>
              <a:ea typeface="Arial"/>
              <a:cs typeface="Arial"/>
              <a:sym typeface="Arial"/>
            </a:endParaRPr>
          </a:p>
        </p:txBody>
      </p:sp>
      <p:pic>
        <p:nvPicPr>
          <p:cNvPr id="313" name="Google Shape;313;p41"/>
          <p:cNvPicPr preferRelativeResize="0"/>
          <p:nvPr/>
        </p:nvPicPr>
        <p:blipFill rotWithShape="1">
          <a:blip r:embed="rId3">
            <a:alphaModFix/>
          </a:blip>
          <a:srcRect b="0" l="0" r="0" t="0"/>
          <a:stretch/>
        </p:blipFill>
        <p:spPr>
          <a:xfrm>
            <a:off x="609600" y="3820656"/>
            <a:ext cx="7800975" cy="2076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txBox="1"/>
          <p:nvPr>
            <p:ph idx="1" type="body"/>
          </p:nvPr>
        </p:nvSpPr>
        <p:spPr>
          <a:xfrm>
            <a:off x="304800" y="1066800"/>
            <a:ext cx="84582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An </a:t>
            </a:r>
            <a:r>
              <a:rPr b="1" lang="en-US" sz="2400"/>
              <a:t>algebraic identity</a:t>
            </a:r>
            <a:r>
              <a:rPr lang="en-US" sz="2400"/>
              <a:t> is an equation that is always true for any value of the variables. For example, </a:t>
            </a:r>
            <a:r>
              <a:rPr b="1" lang="en-US" sz="2400"/>
              <a:t>2(</a:t>
            </a:r>
            <a:r>
              <a:rPr b="1" i="1" lang="en-US" sz="2400"/>
              <a:t>x</a:t>
            </a:r>
            <a:r>
              <a:rPr b="1" lang="en-US" sz="2400"/>
              <a:t> + </a:t>
            </a:r>
            <a:r>
              <a:rPr b="1" i="1" lang="en-US" sz="2400"/>
              <a:t>y</a:t>
            </a:r>
            <a:r>
              <a:rPr b="1" lang="en-US" sz="2400"/>
              <a:t>) = 2</a:t>
            </a:r>
            <a:r>
              <a:rPr b="1" i="1" lang="en-US" sz="2400"/>
              <a:t>x</a:t>
            </a:r>
            <a:r>
              <a:rPr b="1" lang="en-US" sz="2400"/>
              <a:t> + 2</a:t>
            </a:r>
            <a:r>
              <a:rPr b="1" i="1" lang="en-US" sz="2400"/>
              <a:t>y</a:t>
            </a:r>
            <a:r>
              <a:rPr lang="en-US" sz="2400"/>
              <a:t> is an identity because of the distributive property. For each equation, select “Yes” if the equation in an algebraic identity. Select “No” if it is not an algebraic identity.</a:t>
            </a:r>
            <a:endParaRPr/>
          </a:p>
          <a:p>
            <a:pPr indent="0" lvl="0" marL="0" rtl="0" algn="l">
              <a:lnSpc>
                <a:spcPct val="100000"/>
              </a:lnSpc>
              <a:spcBef>
                <a:spcPts val="480"/>
              </a:spcBef>
              <a:spcAft>
                <a:spcPts val="0"/>
              </a:spcAft>
              <a:buClr>
                <a:schemeClr val="dk1"/>
              </a:buClr>
              <a:buSzPts val="2400"/>
              <a:buNone/>
            </a:pPr>
            <a:r>
              <a:t/>
            </a:r>
            <a:endParaRPr b="1" sz="2400"/>
          </a:p>
        </p:txBody>
      </p:sp>
      <p:sp>
        <p:nvSpPr>
          <p:cNvPr id="320" name="Google Shape;320;p4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#15</a:t>
            </a:r>
            <a:endParaRPr b="1" i="0" sz="4000" u="none" cap="none" strike="noStrike">
              <a:solidFill>
                <a:schemeClr val="lt1"/>
              </a:solidFill>
              <a:latin typeface="Calibri"/>
              <a:ea typeface="Calibri"/>
              <a:cs typeface="Calibri"/>
              <a:sym typeface="Calibri"/>
            </a:endParaRPr>
          </a:p>
        </p:txBody>
      </p:sp>
      <p:pic>
        <p:nvPicPr>
          <p:cNvPr id="321" name="Google Shape;321;p42"/>
          <p:cNvPicPr preferRelativeResize="0"/>
          <p:nvPr/>
        </p:nvPicPr>
        <p:blipFill rotWithShape="1">
          <a:blip r:embed="rId3">
            <a:alphaModFix/>
          </a:blip>
          <a:srcRect b="0" l="0" r="0" t="0"/>
          <a:stretch/>
        </p:blipFill>
        <p:spPr>
          <a:xfrm>
            <a:off x="1676400" y="3200400"/>
            <a:ext cx="5756922" cy="214788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3"/>
          <p:cNvSpPr/>
          <p:nvPr/>
        </p:nvSpPr>
        <p:spPr>
          <a:xfrm>
            <a:off x="457200" y="1143000"/>
            <a:ext cx="8382000"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correctly indicates which equation is an identity and which is not.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N, Y, N</a:t>
            </a:r>
            <a:endParaRPr b="0" i="0" sz="2400" u="none" cap="none" strike="noStrike">
              <a:solidFill>
                <a:schemeClr val="dk1"/>
              </a:solidFill>
              <a:latin typeface="Calibri"/>
              <a:ea typeface="Calibri"/>
              <a:cs typeface="Calibri"/>
              <a:sym typeface="Calibri"/>
            </a:endParaRPr>
          </a:p>
        </p:txBody>
      </p:sp>
      <p:sp>
        <p:nvSpPr>
          <p:cNvPr id="328" name="Google Shape;328;p4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4"/>
          <p:cNvSpPr txBox="1"/>
          <p:nvPr>
            <p:ph idx="1" type="body"/>
          </p:nvPr>
        </p:nvSpPr>
        <p:spPr>
          <a:xfrm>
            <a:off x="304800" y="1066800"/>
            <a:ext cx="8458200" cy="5181600"/>
          </a:xfrm>
          <a:prstGeom prst="rect">
            <a:avLst/>
          </a:prstGeom>
          <a:blipFill rotWithShape="1">
            <a:blip r:embed="rId3">
              <a:alphaModFix/>
            </a:blip>
            <a:stretch>
              <a:fillRect b="0" l="-1079" r="0" t="-938"/>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335" name="Google Shape;335;p4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5"/>
          <p:cNvSpPr/>
          <p:nvPr/>
        </p:nvSpPr>
        <p:spPr>
          <a:xfrm>
            <a:off x="457200" y="1143000"/>
            <a:ext cx="8382000"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selects the correct number of zeros for the function.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A</a:t>
            </a:r>
            <a:endParaRPr b="0" i="0" sz="2400" u="none" cap="none" strike="noStrike">
              <a:solidFill>
                <a:schemeClr val="dk1"/>
              </a:solidFill>
              <a:latin typeface="Calibri"/>
              <a:ea typeface="Calibri"/>
              <a:cs typeface="Calibri"/>
              <a:sym typeface="Calibri"/>
            </a:endParaRPr>
          </a:p>
        </p:txBody>
      </p:sp>
      <p:sp>
        <p:nvSpPr>
          <p:cNvPr id="342" name="Google Shape;342;p4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6"/>
          <p:cNvSpPr txBox="1"/>
          <p:nvPr>
            <p:ph idx="1" type="body"/>
          </p:nvPr>
        </p:nvSpPr>
        <p:spPr>
          <a:xfrm>
            <a:off x="304800" y="1066800"/>
            <a:ext cx="8458200" cy="518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An arithmetic sequence is a sequence in which the difference between any two consecutive terms is the same. For example, the sequence 2, 9, 16, 23, 30, 37 is an arithmetic sequence because the difference between any two consecutive numbers is 7.</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a:t>Suppose that an arithmetic sequence of integers starts with a 5 and also later includes an 11.</a:t>
            </a:r>
            <a:endParaRPr/>
          </a:p>
          <a:p>
            <a:pPr indent="0" lvl="0" marL="0" rtl="0" algn="ctr">
              <a:lnSpc>
                <a:spcPct val="100000"/>
              </a:lnSpc>
              <a:spcBef>
                <a:spcPts val="440"/>
              </a:spcBef>
              <a:spcAft>
                <a:spcPts val="0"/>
              </a:spcAft>
              <a:buClr>
                <a:schemeClr val="dk1"/>
              </a:buClr>
              <a:buSzPts val="2200"/>
              <a:buNone/>
            </a:pPr>
            <a:r>
              <a:rPr lang="en-US" sz="2200"/>
              <a:t>5, …?..., 11, _____</a:t>
            </a:r>
            <a:endParaRPr/>
          </a:p>
          <a:p>
            <a:pPr indent="0" lvl="0" marL="0" rtl="0" algn="l">
              <a:lnSpc>
                <a:spcPct val="100000"/>
              </a:lnSpc>
              <a:spcBef>
                <a:spcPts val="440"/>
              </a:spcBef>
              <a:spcAft>
                <a:spcPts val="0"/>
              </a:spcAft>
              <a:buClr>
                <a:schemeClr val="dk1"/>
              </a:buClr>
              <a:buSzPts val="2200"/>
              <a:buNone/>
            </a:pPr>
            <a:r>
              <a:rPr lang="en-US" sz="2200"/>
              <a:t>Which number could </a:t>
            </a:r>
            <a:r>
              <a:rPr b="1" lang="en-US" sz="2200"/>
              <a:t>not</a:t>
            </a:r>
            <a:r>
              <a:rPr lang="en-US" sz="2200"/>
              <a:t> be the term that immediately follows 11 in the sequence?</a:t>
            </a:r>
            <a:endParaRPr/>
          </a:p>
          <a:p>
            <a:pPr indent="-457200" lvl="0" marL="457200" rtl="0" algn="l">
              <a:lnSpc>
                <a:spcPct val="100000"/>
              </a:lnSpc>
              <a:spcBef>
                <a:spcPts val="440"/>
              </a:spcBef>
              <a:spcAft>
                <a:spcPts val="0"/>
              </a:spcAft>
              <a:buClr>
                <a:schemeClr val="dk1"/>
              </a:buClr>
              <a:buSzPts val="2200"/>
              <a:buAutoNum type="alphaUcPeriod"/>
            </a:pPr>
            <a:r>
              <a:rPr lang="en-US" sz="2200"/>
              <a:t>12</a:t>
            </a:r>
            <a:endParaRPr/>
          </a:p>
          <a:p>
            <a:pPr indent="-457200" lvl="0" marL="457200" rtl="0" algn="l">
              <a:lnSpc>
                <a:spcPct val="100000"/>
              </a:lnSpc>
              <a:spcBef>
                <a:spcPts val="440"/>
              </a:spcBef>
              <a:spcAft>
                <a:spcPts val="0"/>
              </a:spcAft>
              <a:buClr>
                <a:schemeClr val="dk1"/>
              </a:buClr>
              <a:buSzPts val="2200"/>
              <a:buAutoNum type="alphaUcPeriod"/>
            </a:pPr>
            <a:r>
              <a:rPr lang="en-US" sz="2200"/>
              <a:t>13</a:t>
            </a:r>
            <a:endParaRPr/>
          </a:p>
          <a:p>
            <a:pPr indent="-457200" lvl="0" marL="457200" rtl="0" algn="l">
              <a:lnSpc>
                <a:spcPct val="100000"/>
              </a:lnSpc>
              <a:spcBef>
                <a:spcPts val="440"/>
              </a:spcBef>
              <a:spcAft>
                <a:spcPts val="0"/>
              </a:spcAft>
              <a:buClr>
                <a:schemeClr val="dk1"/>
              </a:buClr>
              <a:buSzPts val="2200"/>
              <a:buAutoNum type="alphaUcPeriod"/>
            </a:pPr>
            <a:r>
              <a:rPr lang="en-US" sz="2200"/>
              <a:t>14</a:t>
            </a:r>
            <a:endParaRPr/>
          </a:p>
          <a:p>
            <a:pPr indent="-457200" lvl="0" marL="457200" rtl="0" algn="l">
              <a:lnSpc>
                <a:spcPct val="100000"/>
              </a:lnSpc>
              <a:spcBef>
                <a:spcPts val="440"/>
              </a:spcBef>
              <a:spcAft>
                <a:spcPts val="0"/>
              </a:spcAft>
              <a:buClr>
                <a:schemeClr val="dk1"/>
              </a:buClr>
              <a:buSzPts val="2200"/>
              <a:buAutoNum type="alphaUcPeriod"/>
            </a:pPr>
            <a:r>
              <a:rPr lang="en-US" sz="2200"/>
              <a:t>15</a:t>
            </a:r>
            <a:endParaRPr/>
          </a:p>
          <a:p>
            <a:pPr indent="-457200" lvl="0" marL="457200" rtl="0" algn="l">
              <a:lnSpc>
                <a:spcPct val="100000"/>
              </a:lnSpc>
              <a:spcBef>
                <a:spcPts val="440"/>
              </a:spcBef>
              <a:spcAft>
                <a:spcPts val="0"/>
              </a:spcAft>
              <a:buClr>
                <a:schemeClr val="dk1"/>
              </a:buClr>
              <a:buSzPts val="2200"/>
              <a:buAutoNum type="alphaUcPeriod"/>
            </a:pPr>
            <a:r>
              <a:rPr lang="en-US" sz="2200"/>
              <a:t>17</a:t>
            </a:r>
            <a:endParaRPr sz="2200"/>
          </a:p>
        </p:txBody>
      </p:sp>
      <p:sp>
        <p:nvSpPr>
          <p:cNvPr id="349" name="Google Shape;349;p4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7"/>
          <p:cNvSpPr/>
          <p:nvPr/>
        </p:nvSpPr>
        <p:spPr>
          <a:xfrm>
            <a:off x="457200" y="1143000"/>
            <a:ext cx="8382000"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selects the number that could not be the next term in an arithmetic sequence.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D</a:t>
            </a:r>
            <a:endParaRPr b="0" i="0" sz="1400" u="none" cap="none" strike="noStrike">
              <a:solidFill>
                <a:srgbClr val="000000"/>
              </a:solidFill>
              <a:latin typeface="Arial"/>
              <a:ea typeface="Arial"/>
              <a:cs typeface="Arial"/>
              <a:sym typeface="Arial"/>
            </a:endParaRPr>
          </a:p>
        </p:txBody>
      </p:sp>
      <p:sp>
        <p:nvSpPr>
          <p:cNvPr id="356" name="Google Shape;356;p4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8"/>
          <p:cNvSpPr txBox="1"/>
          <p:nvPr>
            <p:ph idx="1" type="body"/>
          </p:nvPr>
        </p:nvSpPr>
        <p:spPr>
          <a:xfrm>
            <a:off x="304800" y="1066800"/>
            <a:ext cx="8458200" cy="5181600"/>
          </a:xfrm>
          <a:prstGeom prst="rect">
            <a:avLst/>
          </a:prstGeom>
          <a:blipFill rotWithShape="1">
            <a:blip r:embed="rId3">
              <a:alphaModFix/>
            </a:blip>
            <a:stretch>
              <a:fillRect b="0" l="-862" r="0" t="-704"/>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363" name="Google Shape;363;p4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#18</a:t>
            </a:r>
            <a:endParaRPr b="1" i="0" sz="4000" u="none" cap="none" strike="noStrike">
              <a:solidFill>
                <a:schemeClr val="lt1"/>
              </a:solidFill>
              <a:latin typeface="Calibri"/>
              <a:ea typeface="Calibri"/>
              <a:cs typeface="Calibri"/>
              <a:sym typeface="Calibri"/>
            </a:endParaRPr>
          </a:p>
        </p:txBody>
      </p:sp>
      <p:pic>
        <p:nvPicPr>
          <p:cNvPr id="364" name="Google Shape;364;p48"/>
          <p:cNvPicPr preferRelativeResize="0"/>
          <p:nvPr/>
        </p:nvPicPr>
        <p:blipFill rotWithShape="1">
          <a:blip r:embed="rId4">
            <a:alphaModFix/>
          </a:blip>
          <a:srcRect b="0" l="0" r="0" t="0"/>
          <a:stretch/>
        </p:blipFill>
        <p:spPr>
          <a:xfrm>
            <a:off x="2057400" y="3657600"/>
            <a:ext cx="5067254" cy="195738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9"/>
          <p:cNvSpPr/>
          <p:nvPr/>
        </p:nvSpPr>
        <p:spPr>
          <a:xfrm>
            <a:off x="457200" y="1143000"/>
            <a:ext cx="8382000"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correctly indicates which conditions make the equation true and which makes it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F, T, T, T</a:t>
            </a:r>
            <a:endParaRPr b="0" i="0" sz="2400" u="none" cap="none" strike="noStrike">
              <a:solidFill>
                <a:schemeClr val="dk1"/>
              </a:solidFill>
              <a:latin typeface="Calibri"/>
              <a:ea typeface="Calibri"/>
              <a:cs typeface="Calibri"/>
              <a:sym typeface="Calibri"/>
            </a:endParaRPr>
          </a:p>
        </p:txBody>
      </p:sp>
      <p:sp>
        <p:nvSpPr>
          <p:cNvPr id="371" name="Google Shape;371;p4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0"/>
          <p:cNvSpPr/>
          <p:nvPr/>
        </p:nvSpPr>
        <p:spPr>
          <a:xfrm>
            <a:off x="533400" y="1219200"/>
            <a:ext cx="8077200" cy="440120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Consider this inequality: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Part A: </a:t>
            </a:r>
            <a:r>
              <a:rPr b="0" i="0" lang="en-US" sz="2800" u="none" cap="none" strike="noStrike">
                <a:solidFill>
                  <a:schemeClr val="dk1"/>
                </a:solidFill>
                <a:latin typeface="Calibri"/>
                <a:ea typeface="Calibri"/>
                <a:cs typeface="Calibri"/>
                <a:sym typeface="Calibri"/>
              </a:rPr>
              <a:t> Determine the positive values of </a:t>
            </a:r>
            <a:r>
              <a:rPr b="0" i="1" lang="en-US" sz="2800" u="none" cap="none" strike="noStrike">
                <a:solidFill>
                  <a:schemeClr val="dk1"/>
                </a:solidFill>
                <a:latin typeface="Calibri"/>
                <a:ea typeface="Calibri"/>
                <a:cs typeface="Calibri"/>
                <a:sym typeface="Calibri"/>
              </a:rPr>
              <a:t>m</a:t>
            </a:r>
            <a:r>
              <a:rPr b="0" i="0" lang="en-US" sz="2800" u="none" cap="none" strike="noStrike">
                <a:solidFill>
                  <a:schemeClr val="dk1"/>
                </a:solidFill>
                <a:latin typeface="Calibri"/>
                <a:ea typeface="Calibri"/>
                <a:cs typeface="Calibri"/>
                <a:sym typeface="Calibri"/>
              </a:rPr>
              <a:t> for which the inequality is </a:t>
            </a:r>
            <a:r>
              <a:rPr b="1" i="0" lang="en-US" sz="2800" u="none" cap="none" strike="noStrike">
                <a:solidFill>
                  <a:schemeClr val="dk1"/>
                </a:solidFill>
                <a:latin typeface="Calibri"/>
                <a:ea typeface="Calibri"/>
                <a:cs typeface="Calibri"/>
                <a:sym typeface="Calibri"/>
              </a:rPr>
              <a:t>true</a:t>
            </a:r>
            <a:r>
              <a:rPr b="0" i="0" lang="en-US" sz="2800" u="none" cap="none" strike="noStrike">
                <a:solidFill>
                  <a:schemeClr val="dk1"/>
                </a:solidFill>
                <a:latin typeface="Calibri"/>
                <a:ea typeface="Calibri"/>
                <a:cs typeface="Calibri"/>
                <a:sym typeface="Calibri"/>
              </a:rPr>
              <a:t>. Enter your response as an inequality in the first response box.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Part B: </a:t>
            </a:r>
            <a:r>
              <a:rPr b="0" i="0" lang="en-US" sz="2800" u="none" cap="none" strike="noStrike">
                <a:solidFill>
                  <a:schemeClr val="dk1"/>
                </a:solidFill>
                <a:latin typeface="Calibri"/>
                <a:ea typeface="Calibri"/>
                <a:cs typeface="Calibri"/>
                <a:sym typeface="Calibri"/>
              </a:rPr>
              <a:t>Determine the positive values of </a:t>
            </a:r>
            <a:r>
              <a:rPr b="0" i="1" lang="en-US" sz="2800" u="none" cap="none" strike="noStrike">
                <a:solidFill>
                  <a:schemeClr val="dk1"/>
                </a:solidFill>
                <a:latin typeface="Calibri"/>
                <a:ea typeface="Calibri"/>
                <a:cs typeface="Calibri"/>
                <a:sym typeface="Calibri"/>
              </a:rPr>
              <a:t>m</a:t>
            </a:r>
            <a:r>
              <a:rPr b="0" i="0" lang="en-US" sz="2800" u="none" cap="none" strike="noStrike">
                <a:solidFill>
                  <a:schemeClr val="dk1"/>
                </a:solidFill>
                <a:latin typeface="Calibri"/>
                <a:ea typeface="Calibri"/>
                <a:cs typeface="Calibri"/>
                <a:sym typeface="Calibri"/>
              </a:rPr>
              <a:t> for which the inequality is </a:t>
            </a:r>
            <a:r>
              <a:rPr b="1" i="0" lang="en-US" sz="2800" u="none" cap="none" strike="noStrike">
                <a:solidFill>
                  <a:schemeClr val="dk1"/>
                </a:solidFill>
                <a:latin typeface="Calibri"/>
                <a:ea typeface="Calibri"/>
                <a:cs typeface="Calibri"/>
                <a:sym typeface="Calibri"/>
              </a:rPr>
              <a:t>false</a:t>
            </a:r>
            <a:r>
              <a:rPr b="0" i="0" lang="en-US" sz="2800" u="none" cap="none" strike="noStrike">
                <a:solidFill>
                  <a:schemeClr val="dk1"/>
                </a:solidFill>
                <a:latin typeface="Calibri"/>
                <a:ea typeface="Calibri"/>
                <a:cs typeface="Calibri"/>
                <a:sym typeface="Calibri"/>
              </a:rPr>
              <a:t>. Enter your response as an inequality in the second response box.</a:t>
            </a:r>
            <a:endParaRPr b="0" i="0" sz="2800" u="none" cap="none" strike="noStrike">
              <a:solidFill>
                <a:schemeClr val="dk1"/>
              </a:solidFill>
              <a:latin typeface="Calibri"/>
              <a:ea typeface="Calibri"/>
              <a:cs typeface="Calibri"/>
              <a:sym typeface="Calibri"/>
            </a:endParaRPr>
          </a:p>
        </p:txBody>
      </p:sp>
      <p:pic>
        <p:nvPicPr>
          <p:cNvPr id="378" name="Google Shape;378;p50"/>
          <p:cNvPicPr preferRelativeResize="0"/>
          <p:nvPr/>
        </p:nvPicPr>
        <p:blipFill rotWithShape="1">
          <a:blip r:embed="rId3">
            <a:alphaModFix/>
          </a:blip>
          <a:srcRect b="47566" l="25403" r="65673" t="45912"/>
          <a:stretch/>
        </p:blipFill>
        <p:spPr>
          <a:xfrm>
            <a:off x="533400" y="1752600"/>
            <a:ext cx="1524000" cy="626139"/>
          </a:xfrm>
          <a:prstGeom prst="rect">
            <a:avLst/>
          </a:prstGeom>
          <a:noFill/>
          <a:ln>
            <a:noFill/>
          </a:ln>
        </p:spPr>
      </p:pic>
      <p:sp>
        <p:nvSpPr>
          <p:cNvPr id="379" name="Google Shape;379;p5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#19</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p:nvPr/>
        </p:nvSpPr>
        <p:spPr>
          <a:xfrm>
            <a:off x="653256" y="1219200"/>
            <a:ext cx="8077200" cy="4524315"/>
          </a:xfrm>
          <a:prstGeom prst="rect">
            <a:avLst/>
          </a:prstGeom>
          <a:blipFill rotWithShape="1">
            <a:blip r:embed="rId3">
              <a:alphaModFix/>
            </a:blip>
            <a:stretch>
              <a:fillRect b="-2153" l="-1130" r="-675" t="-1075"/>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86" name="Google Shape;386;p5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#19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2"/>
          <p:cNvSpPr/>
          <p:nvPr/>
        </p:nvSpPr>
        <p:spPr>
          <a:xfrm>
            <a:off x="533400" y="1219200"/>
            <a:ext cx="8077200" cy="5293757"/>
          </a:xfrm>
          <a:prstGeom prst="rect">
            <a:avLst/>
          </a:prstGeom>
          <a:blipFill rotWithShape="1">
            <a:blip r:embed="rId3">
              <a:alphaModFix/>
            </a:blip>
            <a:stretch>
              <a:fillRect b="-2186" l="-1432" r="0" t="-92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93" name="Google Shape;393;p5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#20</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3"/>
          <p:cNvSpPr/>
          <p:nvPr/>
        </p:nvSpPr>
        <p:spPr>
          <a:xfrm>
            <a:off x="653256" y="1219200"/>
            <a:ext cx="80772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Student selects the incorrect step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C</a:t>
            </a:r>
            <a:endParaRPr b="1" i="0" sz="2400" u="none" cap="none" strike="noStrike">
              <a:solidFill>
                <a:schemeClr val="dk1"/>
              </a:solidFill>
              <a:latin typeface="Calibri"/>
              <a:ea typeface="Calibri"/>
              <a:cs typeface="Calibri"/>
              <a:sym typeface="Calibri"/>
            </a:endParaRPr>
          </a:p>
        </p:txBody>
      </p:sp>
      <p:sp>
        <p:nvSpPr>
          <p:cNvPr id="400" name="Google Shape;400;p5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#20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4"/>
          <p:cNvSpPr txBox="1"/>
          <p:nvPr>
            <p:ph idx="1" type="body"/>
          </p:nvPr>
        </p:nvSpPr>
        <p:spPr>
          <a:xfrm>
            <a:off x="392853" y="1371600"/>
            <a:ext cx="5855547" cy="2209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Determine whether each statement is </a:t>
            </a:r>
            <a:endParaRPr/>
          </a:p>
          <a:p>
            <a:pPr indent="-342900" lvl="0" marL="342900" rtl="0" algn="l">
              <a:lnSpc>
                <a:spcPct val="100000"/>
              </a:lnSpc>
              <a:spcBef>
                <a:spcPts val="560"/>
              </a:spcBef>
              <a:spcAft>
                <a:spcPts val="0"/>
              </a:spcAft>
              <a:buClr>
                <a:schemeClr val="dk1"/>
              </a:buClr>
              <a:buSzPts val="2800"/>
              <a:buChar char="•"/>
            </a:pPr>
            <a:r>
              <a:rPr lang="en-US" sz="2800"/>
              <a:t>true for all values of </a:t>
            </a:r>
            <a:r>
              <a:rPr i="1" lang="en-US" sz="2800"/>
              <a:t>x</a:t>
            </a:r>
            <a:r>
              <a:rPr lang="en-US" sz="2800"/>
              <a:t>, </a:t>
            </a:r>
            <a:endParaRPr/>
          </a:p>
          <a:p>
            <a:pPr indent="-342900" lvl="0" marL="342900" rtl="0" algn="l">
              <a:lnSpc>
                <a:spcPct val="100000"/>
              </a:lnSpc>
              <a:spcBef>
                <a:spcPts val="560"/>
              </a:spcBef>
              <a:spcAft>
                <a:spcPts val="0"/>
              </a:spcAft>
              <a:buClr>
                <a:schemeClr val="dk1"/>
              </a:buClr>
              <a:buSzPts val="2800"/>
              <a:buChar char="•"/>
            </a:pPr>
            <a:r>
              <a:rPr lang="en-US" sz="2800"/>
              <a:t>true for some values of </a:t>
            </a:r>
            <a:r>
              <a:rPr i="1" lang="en-US" sz="2800"/>
              <a:t>x</a:t>
            </a:r>
            <a:r>
              <a:rPr lang="en-US" sz="2800"/>
              <a:t>, or </a:t>
            </a:r>
            <a:endParaRPr/>
          </a:p>
          <a:p>
            <a:pPr indent="-342900" lvl="0" marL="342900" rtl="0" algn="l">
              <a:lnSpc>
                <a:spcPct val="100000"/>
              </a:lnSpc>
              <a:spcBef>
                <a:spcPts val="560"/>
              </a:spcBef>
              <a:spcAft>
                <a:spcPts val="0"/>
              </a:spcAft>
              <a:buClr>
                <a:schemeClr val="dk1"/>
              </a:buClr>
              <a:buSzPts val="2800"/>
              <a:buChar char="•"/>
            </a:pPr>
            <a:r>
              <a:rPr lang="en-US" sz="2800"/>
              <a:t>not true for any value of </a:t>
            </a:r>
            <a:r>
              <a:rPr i="1" lang="en-US" sz="2800"/>
              <a:t>x. </a:t>
            </a:r>
            <a:endParaRPr sz="2800"/>
          </a:p>
        </p:txBody>
      </p:sp>
      <p:pic>
        <p:nvPicPr>
          <p:cNvPr id="407" name="Google Shape;407;p54"/>
          <p:cNvPicPr preferRelativeResize="0"/>
          <p:nvPr/>
        </p:nvPicPr>
        <p:blipFill rotWithShape="1">
          <a:blip r:embed="rId3">
            <a:alphaModFix/>
          </a:blip>
          <a:srcRect b="37778" l="37778" r="24442" t="46222"/>
          <a:stretch/>
        </p:blipFill>
        <p:spPr>
          <a:xfrm>
            <a:off x="220122" y="3733800"/>
            <a:ext cx="8923878" cy="2362200"/>
          </a:xfrm>
          <a:prstGeom prst="rect">
            <a:avLst/>
          </a:prstGeom>
          <a:noFill/>
          <a:ln>
            <a:noFill/>
          </a:ln>
        </p:spPr>
      </p:pic>
      <p:sp>
        <p:nvSpPr>
          <p:cNvPr id="408" name="Google Shape;408;p5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#21</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55"/>
          <p:cNvPicPr preferRelativeResize="0"/>
          <p:nvPr/>
        </p:nvPicPr>
        <p:blipFill rotWithShape="1">
          <a:blip r:embed="rId3">
            <a:alphaModFix/>
          </a:blip>
          <a:srcRect b="14666" l="37778" r="24442" t="69332"/>
          <a:stretch/>
        </p:blipFill>
        <p:spPr>
          <a:xfrm>
            <a:off x="1524000" y="3276600"/>
            <a:ext cx="6858000" cy="1815348"/>
          </a:xfrm>
          <a:prstGeom prst="rect">
            <a:avLst/>
          </a:prstGeom>
          <a:noFill/>
          <a:ln>
            <a:noFill/>
          </a:ln>
        </p:spPr>
      </p:pic>
      <p:sp>
        <p:nvSpPr>
          <p:cNvPr id="415" name="Google Shape;415;p55"/>
          <p:cNvSpPr/>
          <p:nvPr/>
        </p:nvSpPr>
        <p:spPr>
          <a:xfrm>
            <a:off x="381000" y="1284744"/>
            <a:ext cx="80772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correctly selects True for all, True for some, or Not true for any for each statement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a:t>
            </a:r>
            <a:endParaRPr b="1" i="0" sz="2800" u="none" cap="none" strike="noStrike">
              <a:solidFill>
                <a:schemeClr val="dk1"/>
              </a:solidFill>
              <a:latin typeface="Calibri"/>
              <a:ea typeface="Calibri"/>
              <a:cs typeface="Calibri"/>
              <a:sym typeface="Calibri"/>
            </a:endParaRPr>
          </a:p>
        </p:txBody>
      </p:sp>
      <p:sp>
        <p:nvSpPr>
          <p:cNvPr id="416" name="Google Shape;416;p5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6"/>
          <p:cNvSpPr txBox="1"/>
          <p:nvPr>
            <p:ph idx="1" type="body"/>
          </p:nvPr>
        </p:nvSpPr>
        <p:spPr>
          <a:xfrm>
            <a:off x="381000" y="1066800"/>
            <a:ext cx="8065347" cy="2209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Brandon uses the following reasoning to find the length </a:t>
            </a:r>
            <a:r>
              <a:rPr i="1" lang="en-US" sz="2000"/>
              <a:t>c</a:t>
            </a:r>
            <a:r>
              <a:rPr lang="en-US" sz="2000"/>
              <a:t> of the third side in the triangle shown. </a:t>
            </a:r>
            <a:endParaRPr sz="2000"/>
          </a:p>
          <a:p>
            <a:pPr indent="0" lvl="0" marL="0" rtl="0" algn="l">
              <a:lnSpc>
                <a:spcPct val="100000"/>
              </a:lnSpc>
              <a:spcBef>
                <a:spcPts val="400"/>
              </a:spcBef>
              <a:spcAft>
                <a:spcPts val="0"/>
              </a:spcAft>
              <a:buClr>
                <a:schemeClr val="dk1"/>
              </a:buClr>
              <a:buSzPts val="2000"/>
              <a:buNone/>
            </a:pPr>
            <a:r>
              <a:rPr lang="en-US" sz="2000"/>
              <a:t>“The two legs of the triangle are 5 and 12. I know by the Pythagorean Theorem that 5</a:t>
            </a:r>
            <a:r>
              <a:rPr baseline="30000" lang="en-US" sz="2000"/>
              <a:t>2</a:t>
            </a:r>
            <a:r>
              <a:rPr lang="en-US" sz="2000"/>
              <a:t> + 12</a:t>
            </a:r>
            <a:r>
              <a:rPr baseline="30000" lang="en-US" sz="2000"/>
              <a:t>2</a:t>
            </a:r>
            <a:r>
              <a:rPr lang="en-US" sz="2000"/>
              <a:t> = </a:t>
            </a:r>
            <a:r>
              <a:rPr i="1" lang="en-US" sz="2000"/>
              <a:t>c</a:t>
            </a:r>
            <a:r>
              <a:rPr baseline="30000" lang="en-US" sz="2000"/>
              <a:t>2</a:t>
            </a:r>
            <a:r>
              <a:rPr lang="en-US" sz="2000"/>
              <a:t>. I calculate 5</a:t>
            </a:r>
            <a:r>
              <a:rPr baseline="30000" lang="en-US" sz="2000"/>
              <a:t>2</a:t>
            </a:r>
            <a:r>
              <a:rPr lang="en-US" sz="2000"/>
              <a:t> + 12</a:t>
            </a:r>
            <a:r>
              <a:rPr baseline="30000" lang="en-US" sz="2000"/>
              <a:t>2</a:t>
            </a:r>
            <a:r>
              <a:rPr lang="en-US" sz="2000"/>
              <a:t> = 25 + 144 = 169. My calculator says that the square root of 169 is 13, so </a:t>
            </a:r>
            <a:r>
              <a:rPr i="1" lang="en-US" sz="2000"/>
              <a:t>c</a:t>
            </a:r>
            <a:r>
              <a:rPr lang="en-US" sz="2000"/>
              <a:t>= 13.”</a:t>
            </a:r>
            <a:endParaRPr/>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t/>
            </a:r>
            <a:endParaRPr sz="2000"/>
          </a:p>
          <a:p>
            <a:pPr indent="0" lvl="0" marL="0" rtl="0" algn="l">
              <a:lnSpc>
                <a:spcPct val="100000"/>
              </a:lnSpc>
              <a:spcBef>
                <a:spcPts val="400"/>
              </a:spcBef>
              <a:spcAft>
                <a:spcPts val="0"/>
              </a:spcAft>
              <a:buClr>
                <a:schemeClr val="dk1"/>
              </a:buClr>
              <a:buSzPts val="2000"/>
              <a:buNone/>
            </a:pPr>
            <a:r>
              <a:rPr lang="en-US" sz="2000"/>
              <a:t>Which statement is true about this reasoning?</a:t>
            </a:r>
            <a:endParaRPr/>
          </a:p>
          <a:p>
            <a:pPr indent="-457200" lvl="0" marL="457200" rtl="0" algn="l">
              <a:lnSpc>
                <a:spcPct val="100000"/>
              </a:lnSpc>
              <a:spcBef>
                <a:spcPts val="400"/>
              </a:spcBef>
              <a:spcAft>
                <a:spcPts val="0"/>
              </a:spcAft>
              <a:buClr>
                <a:schemeClr val="dk1"/>
              </a:buClr>
              <a:buSzPts val="2000"/>
              <a:buAutoNum type="alphaUcPeriod"/>
            </a:pPr>
            <a:r>
              <a:rPr lang="en-US" sz="2000"/>
              <a:t>Brandon’s reasoning is correct.</a:t>
            </a:r>
            <a:endParaRPr/>
          </a:p>
          <a:p>
            <a:pPr indent="-457200" lvl="0" marL="457200" rtl="0" algn="l">
              <a:lnSpc>
                <a:spcPct val="100000"/>
              </a:lnSpc>
              <a:spcBef>
                <a:spcPts val="400"/>
              </a:spcBef>
              <a:spcAft>
                <a:spcPts val="0"/>
              </a:spcAft>
              <a:buClr>
                <a:schemeClr val="dk1"/>
              </a:buClr>
              <a:buSzPts val="2000"/>
              <a:buAutoNum type="alphaUcPeriod"/>
            </a:pPr>
            <a:r>
              <a:rPr lang="en-US" sz="2000"/>
              <a:t>The Pythagorean Theorem does not apply to this triangle.</a:t>
            </a:r>
            <a:endParaRPr/>
          </a:p>
          <a:p>
            <a:pPr indent="-457200" lvl="0" marL="457200" rtl="0" algn="l">
              <a:lnSpc>
                <a:spcPct val="100000"/>
              </a:lnSpc>
              <a:spcBef>
                <a:spcPts val="400"/>
              </a:spcBef>
              <a:spcAft>
                <a:spcPts val="0"/>
              </a:spcAft>
              <a:buClr>
                <a:schemeClr val="dk1"/>
              </a:buClr>
              <a:buSzPts val="2000"/>
              <a:buAutoNum type="alphaUcPeriod"/>
            </a:pPr>
            <a:r>
              <a:rPr lang="en-US" sz="2000"/>
              <a:t>The Pythagorean Theorem applies, but Brandon  made a calculation error. </a:t>
            </a:r>
            <a:endParaRPr/>
          </a:p>
          <a:p>
            <a:pPr indent="-457200" lvl="0" marL="457200" rtl="0" algn="l">
              <a:lnSpc>
                <a:spcPct val="100000"/>
              </a:lnSpc>
              <a:spcBef>
                <a:spcPts val="400"/>
              </a:spcBef>
              <a:spcAft>
                <a:spcPts val="0"/>
              </a:spcAft>
              <a:buClr>
                <a:schemeClr val="dk1"/>
              </a:buClr>
              <a:buSzPts val="2000"/>
              <a:buAutoNum type="alphaUcPeriod"/>
            </a:pPr>
            <a:r>
              <a:rPr lang="en-US" sz="2000"/>
              <a:t>It is true that </a:t>
            </a:r>
            <a:r>
              <a:rPr i="1" lang="en-US" sz="2000"/>
              <a:t>c</a:t>
            </a:r>
            <a:r>
              <a:rPr lang="en-US" sz="2000"/>
              <a:t> = 13, but Brandon’s reasoning is incorrect because used a calculator. </a:t>
            </a:r>
            <a:endParaRPr sz="2000"/>
          </a:p>
        </p:txBody>
      </p:sp>
      <p:sp>
        <p:nvSpPr>
          <p:cNvPr id="423" name="Google Shape;423;p5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#22</a:t>
            </a:r>
            <a:endParaRPr b="1" i="0" sz="4000" u="none" cap="none" strike="noStrike">
              <a:solidFill>
                <a:schemeClr val="lt1"/>
              </a:solidFill>
              <a:latin typeface="Calibri"/>
              <a:ea typeface="Calibri"/>
              <a:cs typeface="Calibri"/>
              <a:sym typeface="Calibri"/>
            </a:endParaRPr>
          </a:p>
        </p:txBody>
      </p:sp>
      <p:pic>
        <p:nvPicPr>
          <p:cNvPr id="424" name="Google Shape;424;p56"/>
          <p:cNvPicPr preferRelativeResize="0"/>
          <p:nvPr/>
        </p:nvPicPr>
        <p:blipFill rotWithShape="1">
          <a:blip r:embed="rId3">
            <a:alphaModFix/>
          </a:blip>
          <a:srcRect b="0" l="0" r="0" t="0"/>
          <a:stretch/>
        </p:blipFill>
        <p:spPr>
          <a:xfrm>
            <a:off x="2971800" y="2895600"/>
            <a:ext cx="2438400" cy="12573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7"/>
          <p:cNvSpPr/>
          <p:nvPr/>
        </p:nvSpPr>
        <p:spPr>
          <a:xfrm>
            <a:off x="381000" y="1284744"/>
            <a:ext cx="80772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answer.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1" i="0" sz="2800" u="none" cap="none" strike="noStrike">
              <a:solidFill>
                <a:schemeClr val="dk1"/>
              </a:solidFill>
              <a:latin typeface="Calibri"/>
              <a:ea typeface="Calibri"/>
              <a:cs typeface="Calibri"/>
              <a:sym typeface="Calibri"/>
            </a:endParaRPr>
          </a:p>
        </p:txBody>
      </p:sp>
      <p:sp>
        <p:nvSpPr>
          <p:cNvPr id="431" name="Google Shape;431;p5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8"/>
          <p:cNvSpPr txBox="1"/>
          <p:nvPr>
            <p:ph idx="1" type="body"/>
          </p:nvPr>
        </p:nvSpPr>
        <p:spPr>
          <a:xfrm>
            <a:off x="365919" y="914400"/>
            <a:ext cx="8473281"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Sherry wants to enlarge a photograph to 300% of its original size. The machine she is using can only make </a:t>
            </a:r>
            <a:endParaRPr sz="2400"/>
          </a:p>
          <a:p>
            <a:pPr indent="0" lvl="0" marL="0" rtl="0" algn="l">
              <a:lnSpc>
                <a:spcPct val="100000"/>
              </a:lnSpc>
              <a:spcBef>
                <a:spcPts val="0"/>
              </a:spcBef>
              <a:spcAft>
                <a:spcPts val="0"/>
              </a:spcAft>
              <a:buClr>
                <a:schemeClr val="dk1"/>
              </a:buClr>
              <a:buSzPts val="2400"/>
              <a:buNone/>
            </a:pPr>
            <a:r>
              <a:rPr lang="en-US" sz="2400"/>
              <a:t>enlargements for the following </a:t>
            </a:r>
            <a:endParaRPr sz="2400"/>
          </a:p>
          <a:p>
            <a:pPr indent="0" lvl="0" marL="0" rtl="0" algn="l">
              <a:lnSpc>
                <a:spcPct val="100000"/>
              </a:lnSpc>
              <a:spcBef>
                <a:spcPts val="0"/>
              </a:spcBef>
              <a:spcAft>
                <a:spcPts val="0"/>
              </a:spcAft>
              <a:buClr>
                <a:schemeClr val="dk1"/>
              </a:buClr>
              <a:buSzPts val="2400"/>
              <a:buNone/>
            </a:pPr>
            <a:r>
              <a:rPr lang="en-US" sz="2400"/>
              <a:t>percentages: 100%, 125%,</a:t>
            </a:r>
            <a:endParaRPr/>
          </a:p>
          <a:p>
            <a:pPr indent="0" lvl="0" marL="0" rtl="0" algn="l">
              <a:lnSpc>
                <a:spcPct val="100000"/>
              </a:lnSpc>
              <a:spcBef>
                <a:spcPts val="0"/>
              </a:spcBef>
              <a:spcAft>
                <a:spcPts val="0"/>
              </a:spcAft>
              <a:buClr>
                <a:schemeClr val="dk1"/>
              </a:buClr>
              <a:buSzPts val="2400"/>
              <a:buNone/>
            </a:pPr>
            <a:r>
              <a:rPr lang="en-US" sz="2400"/>
              <a:t>150%, and 200%. Sherry thinks </a:t>
            </a:r>
            <a:endParaRPr/>
          </a:p>
          <a:p>
            <a:pPr indent="0" lvl="0" marL="0" rtl="0" algn="l">
              <a:lnSpc>
                <a:spcPct val="100000"/>
              </a:lnSpc>
              <a:spcBef>
                <a:spcPts val="0"/>
              </a:spcBef>
              <a:spcAft>
                <a:spcPts val="0"/>
              </a:spcAft>
              <a:buClr>
                <a:schemeClr val="dk1"/>
              </a:buClr>
              <a:buSzPts val="2400"/>
              <a:buNone/>
            </a:pPr>
            <a:r>
              <a:rPr lang="en-US" sz="2400"/>
              <a:t>that she should enlarge the </a:t>
            </a:r>
            <a:endParaRPr/>
          </a:p>
          <a:p>
            <a:pPr indent="0" lvl="0" marL="0" rtl="0" algn="l">
              <a:lnSpc>
                <a:spcPct val="100000"/>
              </a:lnSpc>
              <a:spcBef>
                <a:spcPts val="0"/>
              </a:spcBef>
              <a:spcAft>
                <a:spcPts val="0"/>
              </a:spcAft>
              <a:buClr>
                <a:schemeClr val="dk1"/>
              </a:buClr>
              <a:buSzPts val="2400"/>
              <a:buNone/>
            </a:pPr>
            <a:r>
              <a:rPr lang="en-US" sz="2400"/>
              <a:t>photograph by 100% and then </a:t>
            </a:r>
            <a:endParaRPr sz="2400"/>
          </a:p>
          <a:p>
            <a:pPr indent="0" lvl="0" marL="0" rtl="0" algn="l">
              <a:lnSpc>
                <a:spcPct val="100000"/>
              </a:lnSpc>
              <a:spcBef>
                <a:spcPts val="0"/>
              </a:spcBef>
              <a:spcAft>
                <a:spcPts val="0"/>
              </a:spcAft>
              <a:buClr>
                <a:schemeClr val="dk1"/>
              </a:buClr>
              <a:buSzPts val="2400"/>
              <a:buNone/>
            </a:pPr>
            <a:r>
              <a:rPr lang="en-US" sz="2400"/>
              <a:t>by 200% to get a total enlargement </a:t>
            </a:r>
            <a:endParaRPr/>
          </a:p>
          <a:p>
            <a:pPr indent="0" lvl="0" marL="0" rtl="0" algn="l">
              <a:lnSpc>
                <a:spcPct val="100000"/>
              </a:lnSpc>
              <a:spcBef>
                <a:spcPts val="0"/>
              </a:spcBef>
              <a:spcAft>
                <a:spcPts val="0"/>
              </a:spcAft>
              <a:buClr>
                <a:schemeClr val="dk1"/>
              </a:buClr>
              <a:buSzPts val="2400"/>
              <a:buNone/>
            </a:pPr>
            <a:r>
              <a:rPr lang="en-US" sz="2400"/>
              <a:t>of 300%. </a:t>
            </a:r>
            <a:endParaRPr sz="2400"/>
          </a:p>
          <a:p>
            <a:pPr indent="0" lvl="0" marL="0" rtl="0" algn="l">
              <a:lnSpc>
                <a:spcPct val="100000"/>
              </a:lnSpc>
              <a:spcBef>
                <a:spcPts val="0"/>
              </a:spcBef>
              <a:spcAft>
                <a:spcPts val="0"/>
              </a:spcAft>
              <a:buClr>
                <a:schemeClr val="dk1"/>
              </a:buClr>
              <a:buSzPts val="1100"/>
              <a:buNone/>
            </a:pPr>
            <a:r>
              <a:t/>
            </a:r>
            <a:endParaRPr sz="1100"/>
          </a:p>
          <a:p>
            <a:pPr indent="0" lvl="0" marL="0" rtl="0" algn="l">
              <a:lnSpc>
                <a:spcPct val="100000"/>
              </a:lnSpc>
              <a:spcBef>
                <a:spcPts val="0"/>
              </a:spcBef>
              <a:spcAft>
                <a:spcPts val="0"/>
              </a:spcAft>
              <a:buClr>
                <a:schemeClr val="dk1"/>
              </a:buClr>
              <a:buSzPts val="2400"/>
              <a:buNone/>
            </a:pPr>
            <a:r>
              <a:rPr lang="en-US" sz="2400"/>
              <a:t>Decide if Sherry is correct. If Sherry is correct, drag the 100 and 200 from the palette into the first two answer spaces. If Sherry is incorrect, drag a sequence of enlargements she can use to get a total enlargement of 300%. Each enlargement percentage may be used more than once. If a sequence is not needed, leave the box blank. 	</a:t>
            </a:r>
            <a:endParaRPr/>
          </a:p>
        </p:txBody>
      </p:sp>
      <p:sp>
        <p:nvSpPr>
          <p:cNvPr id="438" name="Google Shape;438;p5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#23</a:t>
            </a:r>
            <a:endParaRPr b="1" i="0" sz="4000" u="none" cap="none" strike="noStrike">
              <a:solidFill>
                <a:schemeClr val="lt1"/>
              </a:solidFill>
              <a:latin typeface="Calibri"/>
              <a:ea typeface="Calibri"/>
              <a:cs typeface="Calibri"/>
              <a:sym typeface="Calibri"/>
            </a:endParaRPr>
          </a:p>
        </p:txBody>
      </p:sp>
      <p:pic>
        <p:nvPicPr>
          <p:cNvPr descr="C:\Users\Shannon\AppData\Local\Microsoft\Windows\INetCache\IE\CL72NDSD\MC900433884[1].png" id="439" name="Google Shape;439;p58"/>
          <p:cNvPicPr preferRelativeResize="0"/>
          <p:nvPr/>
        </p:nvPicPr>
        <p:blipFill rotWithShape="1">
          <a:blip r:embed="rId3">
            <a:alphaModFix/>
          </a:blip>
          <a:srcRect b="0" l="0" r="0" t="0"/>
          <a:stretch/>
        </p:blipFill>
        <p:spPr>
          <a:xfrm>
            <a:off x="8644507" y="136525"/>
            <a:ext cx="639762" cy="641350"/>
          </a:xfrm>
          <a:prstGeom prst="rect">
            <a:avLst/>
          </a:prstGeom>
          <a:noFill/>
          <a:ln>
            <a:noFill/>
          </a:ln>
        </p:spPr>
      </p:pic>
      <p:pic>
        <p:nvPicPr>
          <p:cNvPr id="440" name="Google Shape;440;p58"/>
          <p:cNvPicPr preferRelativeResize="0"/>
          <p:nvPr/>
        </p:nvPicPr>
        <p:blipFill rotWithShape="1">
          <a:blip r:embed="rId4">
            <a:alphaModFix/>
          </a:blip>
          <a:srcRect b="0" l="0" r="0" t="0"/>
          <a:stretch/>
        </p:blipFill>
        <p:spPr>
          <a:xfrm>
            <a:off x="5286375" y="1676400"/>
            <a:ext cx="2943225" cy="2362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9"/>
          <p:cNvSpPr/>
          <p:nvPr/>
        </p:nvSpPr>
        <p:spPr>
          <a:xfrm>
            <a:off x="533400" y="1295400"/>
            <a:ext cx="7772400"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drags the percentages into the appropriate boxes to show Sherry is incorrect.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250, 150; other correct responses are possible. </a:t>
            </a:r>
            <a:endParaRPr b="0" i="0" sz="1400" u="none" cap="none" strike="noStrike">
              <a:solidFill>
                <a:srgbClr val="000000"/>
              </a:solidFill>
              <a:latin typeface="Arial"/>
              <a:ea typeface="Arial"/>
              <a:cs typeface="Arial"/>
              <a:sym typeface="Arial"/>
            </a:endParaRPr>
          </a:p>
        </p:txBody>
      </p:sp>
      <p:sp>
        <p:nvSpPr>
          <p:cNvPr id="447" name="Google Shape;447;p5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0"/>
          <p:cNvSpPr txBox="1"/>
          <p:nvPr>
            <p:ph idx="1" type="body"/>
          </p:nvPr>
        </p:nvSpPr>
        <p:spPr>
          <a:xfrm>
            <a:off x="365919" y="914400"/>
            <a:ext cx="8473281"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The two graphs shown represent the equations </a:t>
            </a:r>
            <a:r>
              <a:rPr i="1" lang="en-US" sz="2000"/>
              <a:t>y</a:t>
            </a:r>
            <a:r>
              <a:rPr lang="en-US" sz="2000"/>
              <a:t> = </a:t>
            </a:r>
            <a:r>
              <a:rPr i="1" lang="en-US" sz="2000"/>
              <a:t>P ∙ b</a:t>
            </a:r>
            <a:r>
              <a:rPr baseline="30000" i="1" lang="en-US" sz="2000"/>
              <a:t>x</a:t>
            </a:r>
            <a:r>
              <a:rPr lang="en-US" sz="2000"/>
              <a:t> and </a:t>
            </a:r>
            <a:endParaRPr/>
          </a:p>
          <a:p>
            <a:pPr indent="0" lvl="0" marL="0" rtl="0" algn="l">
              <a:lnSpc>
                <a:spcPct val="100000"/>
              </a:lnSpc>
              <a:spcBef>
                <a:spcPts val="0"/>
              </a:spcBef>
              <a:spcAft>
                <a:spcPts val="0"/>
              </a:spcAft>
              <a:buClr>
                <a:schemeClr val="dk1"/>
              </a:buClr>
              <a:buSzPts val="2000"/>
              <a:buNone/>
            </a:pPr>
            <a:r>
              <a:rPr i="1" lang="en-US" sz="2000"/>
              <a:t>y </a:t>
            </a:r>
            <a:r>
              <a:rPr lang="en-US" sz="2000"/>
              <a:t>= </a:t>
            </a:r>
            <a:r>
              <a:rPr i="1" lang="en-US" sz="2000"/>
              <a:t>a(x – h)</a:t>
            </a:r>
            <a:r>
              <a:rPr baseline="30000" lang="en-US" sz="2000"/>
              <a:t>2</a:t>
            </a:r>
            <a:r>
              <a:rPr lang="en-US" sz="2000"/>
              <a:t> + </a:t>
            </a:r>
            <a:r>
              <a:rPr i="1" lang="en-US" sz="2000"/>
              <a:t>k</a:t>
            </a:r>
            <a:r>
              <a:rPr lang="en-US" sz="2000"/>
              <a:t>, where </a:t>
            </a:r>
            <a:r>
              <a:rPr i="1" lang="en-US" sz="2000"/>
              <a:t>a, b</a:t>
            </a:r>
            <a:r>
              <a:rPr lang="en-US" sz="2000"/>
              <a:t> &gt; 0, and </a:t>
            </a:r>
            <a:r>
              <a:rPr i="1" lang="en-US" sz="2000"/>
              <a:t>h, k</a:t>
            </a:r>
            <a:r>
              <a:rPr lang="en-US" sz="2000"/>
              <a:t> and </a:t>
            </a:r>
            <a:r>
              <a:rPr i="1" lang="en-US" sz="2000"/>
              <a:t>P</a:t>
            </a:r>
            <a:r>
              <a:rPr lang="en-US" sz="2000"/>
              <a:t> are rational numbers.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a:t>Which statement best describes the number of solutions the equation </a:t>
            </a:r>
            <a:r>
              <a:rPr i="1" lang="en-US" sz="2000"/>
              <a:t>P ∙ b</a:t>
            </a:r>
            <a:r>
              <a:rPr baseline="30000" i="1" lang="en-US" sz="2000"/>
              <a:t>x</a:t>
            </a:r>
            <a:r>
              <a:rPr lang="en-US" sz="2000"/>
              <a:t> = </a:t>
            </a:r>
            <a:r>
              <a:rPr i="1" lang="en-US" sz="2000"/>
              <a:t>a(x – h)</a:t>
            </a:r>
            <a:r>
              <a:rPr baseline="30000" lang="en-US" sz="2000"/>
              <a:t>2</a:t>
            </a:r>
            <a:r>
              <a:rPr lang="en-US" sz="2000"/>
              <a:t> + </a:t>
            </a:r>
            <a:r>
              <a:rPr i="1" lang="en-US" sz="2000"/>
              <a:t>k</a:t>
            </a:r>
            <a:r>
              <a:rPr lang="en-US" sz="2000"/>
              <a:t> has and why?</a:t>
            </a:r>
            <a:endParaRPr/>
          </a:p>
          <a:p>
            <a:pPr indent="-457200" lvl="0" marL="457200" rtl="0" algn="l">
              <a:lnSpc>
                <a:spcPct val="100000"/>
              </a:lnSpc>
              <a:spcBef>
                <a:spcPts val="0"/>
              </a:spcBef>
              <a:spcAft>
                <a:spcPts val="0"/>
              </a:spcAft>
              <a:buClr>
                <a:schemeClr val="dk1"/>
              </a:buClr>
              <a:buSzPts val="2000"/>
              <a:buAutoNum type="alphaUcPeriod"/>
            </a:pPr>
            <a:r>
              <a:rPr lang="en-US" sz="2000"/>
              <a:t>There is only one solution because </a:t>
            </a:r>
            <a:r>
              <a:rPr i="1" lang="en-US" sz="2000"/>
              <a:t>b</a:t>
            </a:r>
            <a:r>
              <a:rPr lang="en-US" sz="2000"/>
              <a:t> can’t be negative.</a:t>
            </a:r>
            <a:endParaRPr/>
          </a:p>
          <a:p>
            <a:pPr indent="-457200" lvl="0" marL="457200" rtl="0" algn="l">
              <a:lnSpc>
                <a:spcPct val="100000"/>
              </a:lnSpc>
              <a:spcBef>
                <a:spcPts val="0"/>
              </a:spcBef>
              <a:spcAft>
                <a:spcPts val="0"/>
              </a:spcAft>
              <a:buClr>
                <a:schemeClr val="dk1"/>
              </a:buClr>
              <a:buSzPts val="2000"/>
              <a:buAutoNum type="alphaUcPeriod"/>
            </a:pPr>
            <a:r>
              <a:rPr lang="en-US" sz="2000"/>
              <a:t>There are no solutions to this equation because you can’t solve it.</a:t>
            </a:r>
            <a:endParaRPr/>
          </a:p>
          <a:p>
            <a:pPr indent="-457200" lvl="0" marL="457200" rtl="0" algn="l">
              <a:lnSpc>
                <a:spcPct val="100000"/>
              </a:lnSpc>
              <a:spcBef>
                <a:spcPts val="0"/>
              </a:spcBef>
              <a:spcAft>
                <a:spcPts val="0"/>
              </a:spcAft>
              <a:buClr>
                <a:schemeClr val="dk1"/>
              </a:buClr>
              <a:buSzPts val="2000"/>
              <a:buAutoNum type="alphaUcPeriod"/>
            </a:pPr>
            <a:r>
              <a:rPr lang="en-US" sz="2000"/>
              <a:t>There are exactly two solutions because the graphs intersect twice.</a:t>
            </a:r>
            <a:endParaRPr/>
          </a:p>
          <a:p>
            <a:pPr indent="-457200" lvl="0" marL="457200" rtl="0" algn="l">
              <a:lnSpc>
                <a:spcPct val="100000"/>
              </a:lnSpc>
              <a:spcBef>
                <a:spcPts val="0"/>
              </a:spcBef>
              <a:spcAft>
                <a:spcPts val="0"/>
              </a:spcAft>
              <a:buClr>
                <a:schemeClr val="dk1"/>
              </a:buClr>
              <a:buSzPts val="2000"/>
              <a:buAutoNum type="alphaUcPeriod"/>
            </a:pPr>
            <a:r>
              <a:rPr lang="en-US" sz="2000"/>
              <a:t>There could be three solutions because the graphs might intersect at a third point. </a:t>
            </a:r>
            <a:endParaRPr sz="2000"/>
          </a:p>
        </p:txBody>
      </p:sp>
      <p:sp>
        <p:nvSpPr>
          <p:cNvPr id="454" name="Google Shape;454;p6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#24</a:t>
            </a:r>
            <a:endParaRPr b="1" i="0" sz="4000" u="none" cap="none" strike="noStrike">
              <a:solidFill>
                <a:schemeClr val="lt1"/>
              </a:solidFill>
              <a:latin typeface="Calibri"/>
              <a:ea typeface="Calibri"/>
              <a:cs typeface="Calibri"/>
              <a:sym typeface="Calibri"/>
            </a:endParaRPr>
          </a:p>
        </p:txBody>
      </p:sp>
      <p:pic>
        <p:nvPicPr>
          <p:cNvPr id="455" name="Google Shape;455;p60"/>
          <p:cNvPicPr preferRelativeResize="0"/>
          <p:nvPr/>
        </p:nvPicPr>
        <p:blipFill rotWithShape="1">
          <a:blip r:embed="rId3">
            <a:alphaModFix/>
          </a:blip>
          <a:srcRect b="0" l="0" r="0" t="0"/>
          <a:stretch/>
        </p:blipFill>
        <p:spPr>
          <a:xfrm>
            <a:off x="3124200" y="1600200"/>
            <a:ext cx="1912902" cy="190584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1"/>
          <p:cNvSpPr/>
          <p:nvPr/>
        </p:nvSpPr>
        <p:spPr>
          <a:xfrm>
            <a:off x="533400" y="1295400"/>
            <a:ext cx="7772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answer.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D</a:t>
            </a:r>
            <a:endParaRPr b="0" i="0" sz="2800" u="none" cap="none" strike="noStrike">
              <a:solidFill>
                <a:schemeClr val="dk1"/>
              </a:solidFill>
              <a:latin typeface="Calibri"/>
              <a:ea typeface="Calibri"/>
              <a:cs typeface="Calibri"/>
              <a:sym typeface="Calibri"/>
            </a:endParaRPr>
          </a:p>
        </p:txBody>
      </p:sp>
      <p:sp>
        <p:nvSpPr>
          <p:cNvPr id="462" name="Google Shape;462;p6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2"/>
          <p:cNvSpPr txBox="1"/>
          <p:nvPr>
            <p:ph idx="1" type="body"/>
          </p:nvPr>
        </p:nvSpPr>
        <p:spPr>
          <a:xfrm>
            <a:off x="381000" y="1066800"/>
            <a:ext cx="8473281" cy="495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The line through </a:t>
            </a:r>
            <a:r>
              <a:rPr i="1" lang="en-US" sz="2400"/>
              <a:t>A</a:t>
            </a:r>
            <a:r>
              <a:rPr lang="en-US" sz="2400"/>
              <a:t> and </a:t>
            </a:r>
            <a:r>
              <a:rPr i="1" lang="en-US" sz="2400"/>
              <a:t>B</a:t>
            </a:r>
            <a:r>
              <a:rPr lang="en-US" sz="2400"/>
              <a:t> intersects the line through </a:t>
            </a:r>
            <a:r>
              <a:rPr i="1" lang="en-US" sz="2400"/>
              <a:t>C</a:t>
            </a:r>
            <a:r>
              <a:rPr lang="en-US" sz="2400"/>
              <a:t> and </a:t>
            </a:r>
            <a:r>
              <a:rPr i="1" lang="en-US" sz="2400"/>
              <a:t>D</a:t>
            </a:r>
            <a:r>
              <a:rPr lang="en-US" sz="2400"/>
              <a:t> at point </a:t>
            </a:r>
            <a:r>
              <a:rPr i="1" lang="en-US" sz="2400"/>
              <a:t>P</a:t>
            </a:r>
            <a:r>
              <a:rPr lang="en-US" sz="2400"/>
              <a:t>, as shown in the figure. Prove that angle </a:t>
            </a:r>
            <a:r>
              <a:rPr i="1" lang="en-US" sz="2400"/>
              <a:t>APC</a:t>
            </a:r>
            <a:r>
              <a:rPr lang="en-US" sz="2400"/>
              <a:t> is congruent to angle </a:t>
            </a:r>
            <a:r>
              <a:rPr i="1" lang="en-US" sz="2400"/>
              <a:t>BPD</a:t>
            </a:r>
            <a:r>
              <a:rPr lang="en-US" sz="2400"/>
              <a:t>. </a:t>
            </a:r>
            <a:endParaRPr sz="2400"/>
          </a:p>
        </p:txBody>
      </p:sp>
      <p:sp>
        <p:nvSpPr>
          <p:cNvPr id="469" name="Google Shape;469;p6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#25</a:t>
            </a:r>
            <a:endParaRPr b="1" i="0" sz="4000" u="none" cap="none" strike="noStrike">
              <a:solidFill>
                <a:schemeClr val="lt1"/>
              </a:solidFill>
              <a:latin typeface="Calibri"/>
              <a:ea typeface="Calibri"/>
              <a:cs typeface="Calibri"/>
              <a:sym typeface="Calibri"/>
            </a:endParaRPr>
          </a:p>
        </p:txBody>
      </p:sp>
      <p:pic>
        <p:nvPicPr>
          <p:cNvPr id="470" name="Google Shape;470;p62"/>
          <p:cNvPicPr preferRelativeResize="0"/>
          <p:nvPr/>
        </p:nvPicPr>
        <p:blipFill rotWithShape="1">
          <a:blip r:embed="rId3">
            <a:alphaModFix/>
          </a:blip>
          <a:srcRect b="0" l="0" r="0" t="0"/>
          <a:stretch/>
        </p:blipFill>
        <p:spPr>
          <a:xfrm>
            <a:off x="2819399" y="2362200"/>
            <a:ext cx="3133725" cy="15525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3"/>
          <p:cNvSpPr/>
          <p:nvPr/>
        </p:nvSpPr>
        <p:spPr>
          <a:xfrm>
            <a:off x="533400" y="1295400"/>
            <a:ext cx="7772400"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(2 points) The student gives a correct argument for the angle congruence.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(1 point) The student gives a response that shows some understanding of a correct argument, but some details are missing or unclear.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Answer: </a:t>
            </a:r>
            <a:r>
              <a:rPr b="0" i="0" lang="en-US" sz="2000" u="none" cap="none" strike="noStrike">
                <a:solidFill>
                  <a:schemeClr val="dk1"/>
                </a:solidFill>
                <a:latin typeface="Calibri"/>
                <a:ea typeface="Calibri"/>
                <a:cs typeface="Calibri"/>
                <a:sym typeface="Calibri"/>
              </a:rPr>
              <a:t>Examples:</a:t>
            </a:r>
            <a:endParaRPr b="0" i="0" sz="2000" u="none" cap="none" strike="noStrike">
              <a:solidFill>
                <a:schemeClr val="dk1"/>
              </a:solidFill>
              <a:latin typeface="Calibri"/>
              <a:ea typeface="Calibri"/>
              <a:cs typeface="Calibri"/>
              <a:sym typeface="Calibri"/>
            </a:endParaRPr>
          </a:p>
        </p:txBody>
      </p:sp>
      <p:sp>
        <p:nvSpPr>
          <p:cNvPr id="477" name="Google Shape;477;p6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#25 Answer</a:t>
            </a:r>
            <a:endParaRPr b="0" i="0" sz="1400" u="none" cap="none" strike="noStrike">
              <a:solidFill>
                <a:srgbClr val="000000"/>
              </a:solidFill>
              <a:latin typeface="Arial"/>
              <a:ea typeface="Arial"/>
              <a:cs typeface="Arial"/>
              <a:sym typeface="Arial"/>
            </a:endParaRPr>
          </a:p>
        </p:txBody>
      </p:sp>
      <p:pic>
        <p:nvPicPr>
          <p:cNvPr id="478" name="Google Shape;478;p63"/>
          <p:cNvPicPr preferRelativeResize="0"/>
          <p:nvPr/>
        </p:nvPicPr>
        <p:blipFill rotWithShape="1">
          <a:blip r:embed="rId3">
            <a:alphaModFix/>
          </a:blip>
          <a:srcRect b="0" l="0" r="0" t="0"/>
          <a:stretch/>
        </p:blipFill>
        <p:spPr>
          <a:xfrm>
            <a:off x="533400" y="3429000"/>
            <a:ext cx="8601075" cy="2762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