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68580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6434"/>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6434"/>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8" name="Google Shape;88;p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8" name="Google Shape;98;p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7" name="Google Shape;107;p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4" name="Google Shape;114;p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2" name="Google Shape;122;p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9" name="Google Shape;129;p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9" name="Google Shape;139;p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6" name="Google Shape;146;p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54" name="Google Shape;154;p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0: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1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61" name="Google Shape;161;p1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69" name="Google Shape;169;p1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1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76" name="Google Shape;176;p1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1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84" name="Google Shape;184;p1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1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91" name="Google Shape;191;p1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01" name="Google Shape;201;p1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1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08" name="Google Shape;208;p1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7: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18" name="Google Shape;218;p1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1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25" name="Google Shape;225;p1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1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34" name="Google Shape;234;p1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0: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2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42" name="Google Shape;242;p2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2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50" name="Google Shape;250;p2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2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57" name="Google Shape;257;p2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2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67" name="Google Shape;267;p2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2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74" name="Google Shape;274;p2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2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83" name="Google Shape;283;p2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2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90" name="Google Shape;290;p2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7: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2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99" name="Google Shape;299;p2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p2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06" name="Google Shape;306;p2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2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15" name="Google Shape;315;p2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0: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3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22" name="Google Shape;322;p3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3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3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30" name="Google Shape;330;p3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3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3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37" name="Google Shape;337;p3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3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47" name="Google Shape;347;p3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3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54" name="Google Shape;354;p3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3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3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63" name="Google Shape;363;p3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3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3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70" name="Google Shape;370;p3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37: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3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79" name="Google Shape;379;p3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3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86" name="Google Shape;386;p3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3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95" name="Google Shape;395;p3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2400" u="none" cap="none" strike="noStrike">
                <a:solidFill>
                  <a:srgbClr val="FF0000"/>
                </a:solidFill>
                <a:latin typeface="Calibri"/>
                <a:ea typeface="Calibri"/>
                <a:cs typeface="Calibri"/>
                <a:sym typeface="Calibri"/>
              </a:rPr>
              <a:t>HS - Claim 2</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hyperlink" Target="http://www.ccssmathactivities.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pn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US"/>
              <a:t>High School Claim 2</a:t>
            </a:r>
            <a:br>
              <a:rPr b="1" lang="en-US"/>
            </a:br>
            <a:r>
              <a:rPr b="1" lang="en-US"/>
              <a:t>Smarter Balanced Sample Items</a:t>
            </a:r>
            <a:endParaRPr b="1"/>
          </a:p>
        </p:txBody>
      </p:sp>
      <p:pic>
        <p:nvPicPr>
          <p:cNvPr descr="Smc logo1" id="91" name="Google Shape;91;p13"/>
          <p:cNvPicPr preferRelativeResize="0"/>
          <p:nvPr/>
        </p:nvPicPr>
        <p:blipFill rotWithShape="1">
          <a:blip r:embed="rId3">
            <a:alphaModFix/>
          </a:blip>
          <a:srcRect b="0" l="0" r="0" t="0"/>
          <a:stretch/>
        </p:blipFill>
        <p:spPr>
          <a:xfrm>
            <a:off x="2286000" y="152400"/>
            <a:ext cx="4318000" cy="1463675"/>
          </a:xfrm>
          <a:prstGeom prst="rect">
            <a:avLst/>
          </a:prstGeom>
          <a:noFill/>
          <a:ln>
            <a:noFill/>
          </a:ln>
        </p:spPr>
      </p:pic>
      <p:sp>
        <p:nvSpPr>
          <p:cNvPr id="92" name="Google Shape;92;p13"/>
          <p:cNvSpPr txBox="1"/>
          <p:nvPr>
            <p:ph idx="1" type="subTitle"/>
          </p:nvPr>
        </p:nvSpPr>
        <p:spPr>
          <a:xfrm>
            <a:off x="1371600" y="3886200"/>
            <a:ext cx="6400800" cy="1219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FF0000"/>
              </a:buClr>
              <a:buSzPts val="4400"/>
              <a:buNone/>
            </a:pPr>
            <a:r>
              <a:rPr b="1" lang="en-US" sz="4400">
                <a:solidFill>
                  <a:srgbClr val="FF0000"/>
                </a:solidFill>
              </a:rPr>
              <a:t>Problem Solving</a:t>
            </a:r>
            <a:endParaRPr b="1" sz="4400">
              <a:solidFill>
                <a:srgbClr val="FF0000"/>
              </a:solidFill>
            </a:endParaRPr>
          </a:p>
        </p:txBody>
      </p:sp>
      <p:sp>
        <p:nvSpPr>
          <p:cNvPr id="93" name="Google Shape;93;p13"/>
          <p:cNvSpPr txBox="1"/>
          <p:nvPr/>
        </p:nvSpPr>
        <p:spPr>
          <a:xfrm>
            <a:off x="519113" y="5959475"/>
            <a:ext cx="8104187" cy="7842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4"/>
              </a:rPr>
              <a:t>www.ccssmathactivities.com</a:t>
            </a:r>
            <a:endParaRPr b="0" i="0" sz="15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0" i="0" sz="1500" u="none" cap="none" strike="noStrike">
              <a:solidFill>
                <a:schemeClr val="dk1"/>
              </a:solidFill>
              <a:latin typeface="Calibri"/>
              <a:ea typeface="Calibri"/>
              <a:cs typeface="Calibri"/>
              <a:sym typeface="Calibri"/>
            </a:endParaRPr>
          </a:p>
        </p:txBody>
      </p:sp>
      <p:sp>
        <p:nvSpPr>
          <p:cNvPr id="94" name="Google Shape;94;p13"/>
          <p:cNvSpPr/>
          <p:nvPr/>
        </p:nvSpPr>
        <p:spPr>
          <a:xfrm>
            <a:off x="76200" y="38100"/>
            <a:ext cx="24384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533400" y="1143000"/>
            <a:ext cx="8229600" cy="4525963"/>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Clr>
                <a:schemeClr val="dk1"/>
              </a:buClr>
              <a:buSzPct val="100000"/>
              <a:buNone/>
            </a:pPr>
            <a:r>
              <a:rPr lang="en-US" sz="2800"/>
              <a:t>A company that  makes rectangular baking pans labels each pan with the dimensions, in inches, and the capacity in quarts. A company employee needs to label a rectangular pan with dimensions 7 inches by 11 inches by 2 inches.</a:t>
            </a:r>
            <a:endParaRPr/>
          </a:p>
          <a:p>
            <a:pPr indent="0" lvl="0" marL="0" rtl="0" algn="l">
              <a:spcBef>
                <a:spcPts val="518"/>
              </a:spcBef>
              <a:spcAft>
                <a:spcPts val="0"/>
              </a:spcAft>
              <a:buClr>
                <a:schemeClr val="dk1"/>
              </a:buClr>
              <a:buSzPct val="100000"/>
              <a:buNone/>
            </a:pPr>
            <a:r>
              <a:t/>
            </a:r>
            <a:endParaRPr sz="2800"/>
          </a:p>
          <a:p>
            <a:pPr indent="0" lvl="0" marL="0" rtl="0" algn="l">
              <a:spcBef>
                <a:spcPts val="518"/>
              </a:spcBef>
              <a:spcAft>
                <a:spcPts val="0"/>
              </a:spcAft>
              <a:buClr>
                <a:schemeClr val="dk1"/>
              </a:buClr>
              <a:buSzPct val="100000"/>
              <a:buNone/>
            </a:pPr>
            <a:r>
              <a:rPr lang="en-US" sz="2800"/>
              <a:t>1 quart = 57.75 cubic inches</a:t>
            </a:r>
            <a:endParaRPr/>
          </a:p>
          <a:p>
            <a:pPr indent="0" lvl="0" marL="0" rtl="0" algn="l">
              <a:spcBef>
                <a:spcPts val="518"/>
              </a:spcBef>
              <a:spcAft>
                <a:spcPts val="0"/>
              </a:spcAft>
              <a:buClr>
                <a:schemeClr val="dk1"/>
              </a:buClr>
              <a:buSzPct val="100000"/>
              <a:buNone/>
            </a:pPr>
            <a:r>
              <a:t/>
            </a:r>
            <a:endParaRPr sz="2800"/>
          </a:p>
          <a:p>
            <a:pPr indent="0" lvl="0" marL="0" rtl="0" algn="l">
              <a:spcBef>
                <a:spcPts val="518"/>
              </a:spcBef>
              <a:spcAft>
                <a:spcPts val="0"/>
              </a:spcAft>
              <a:buClr>
                <a:schemeClr val="dk1"/>
              </a:buClr>
              <a:buSzPct val="100000"/>
              <a:buNone/>
            </a:pPr>
            <a:r>
              <a:rPr lang="en-US" sz="2800"/>
              <a:t>What is the capacity, in quarts, of</a:t>
            </a:r>
            <a:endParaRPr/>
          </a:p>
          <a:p>
            <a:pPr indent="0" lvl="0" marL="0" rtl="0" algn="l">
              <a:spcBef>
                <a:spcPts val="518"/>
              </a:spcBef>
              <a:spcAft>
                <a:spcPts val="0"/>
              </a:spcAft>
              <a:buClr>
                <a:schemeClr val="dk1"/>
              </a:buClr>
              <a:buSzPct val="100000"/>
              <a:buNone/>
            </a:pPr>
            <a:r>
              <a:rPr lang="en-US" sz="2800"/>
              <a:t>this pan? Round your answer to </a:t>
            </a:r>
            <a:endParaRPr/>
          </a:p>
          <a:p>
            <a:pPr indent="0" lvl="0" marL="0" rtl="0" algn="l">
              <a:spcBef>
                <a:spcPts val="518"/>
              </a:spcBef>
              <a:spcAft>
                <a:spcPts val="0"/>
              </a:spcAft>
              <a:buClr>
                <a:schemeClr val="dk1"/>
              </a:buClr>
              <a:buSzPct val="100000"/>
              <a:buNone/>
            </a:pPr>
            <a:r>
              <a:rPr lang="en-US" sz="2800"/>
              <a:t>the nearest tenth. </a:t>
            </a:r>
            <a:endParaRPr/>
          </a:p>
        </p:txBody>
      </p:sp>
      <p:pic>
        <p:nvPicPr>
          <p:cNvPr id="101" name="Google Shape;101;p14"/>
          <p:cNvPicPr preferRelativeResize="0"/>
          <p:nvPr/>
        </p:nvPicPr>
        <p:blipFill rotWithShape="1">
          <a:blip r:embed="rId3">
            <a:alphaModFix/>
          </a:blip>
          <a:srcRect b="0" l="0" r="0" t="0"/>
          <a:stretch/>
        </p:blipFill>
        <p:spPr>
          <a:xfrm>
            <a:off x="5638800" y="3048000"/>
            <a:ext cx="3108960" cy="2412691"/>
          </a:xfrm>
          <a:prstGeom prst="rect">
            <a:avLst/>
          </a:prstGeom>
          <a:noFill/>
          <a:ln>
            <a:noFill/>
          </a:ln>
        </p:spPr>
      </p:pic>
      <p:sp>
        <p:nvSpPr>
          <p:cNvPr id="102" name="Google Shape;102;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chemeClr val="lt1"/>
                </a:solidFill>
                <a:latin typeface="Calibri"/>
                <a:ea typeface="Calibri"/>
                <a:cs typeface="Calibri"/>
                <a:sym typeface="Calibri"/>
              </a:rPr>
              <a:t>#1</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103" name="Google Shape;103;p14"/>
          <p:cNvPicPr preferRelativeResize="0"/>
          <p:nvPr/>
        </p:nvPicPr>
        <p:blipFill rotWithShape="1">
          <a:blip r:embed="rId4">
            <a:alphaModFix/>
          </a:blip>
          <a:srcRect b="0" l="0" r="0" t="0"/>
          <a:stretch/>
        </p:blipFill>
        <p:spPr>
          <a:xfrm>
            <a:off x="8504238" y="136525"/>
            <a:ext cx="639762" cy="641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p:nvPr/>
        </p:nvSpPr>
        <p:spPr>
          <a:xfrm>
            <a:off x="462756" y="1447800"/>
            <a:ext cx="7995444"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2800" u="none" cap="none" strike="noStrike">
                <a:solidFill>
                  <a:schemeClr val="dk1"/>
                </a:solidFill>
                <a:latin typeface="Calibri"/>
                <a:ea typeface="Calibri"/>
                <a:cs typeface="Calibri"/>
                <a:sym typeface="Calibri"/>
              </a:rPr>
              <a:t>Rubric:</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correctly determines the capacity in quarts of the pan.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accept 2.66 – 2.7</a:t>
            </a:r>
            <a:endParaRPr sz="2800">
              <a:solidFill>
                <a:schemeClr val="dk1"/>
              </a:solidFill>
              <a:latin typeface="Calibri"/>
              <a:ea typeface="Calibri"/>
              <a:cs typeface="Calibri"/>
              <a:sym typeface="Calibri"/>
            </a:endParaRPr>
          </a:p>
        </p:txBody>
      </p:sp>
      <p:sp>
        <p:nvSpPr>
          <p:cNvPr id="110" name="Google Shape;110;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u="none">
                <a:solidFill>
                  <a:schemeClr val="lt1"/>
                </a:solidFill>
                <a:latin typeface="Calibri"/>
                <a:ea typeface="Calibri"/>
                <a:cs typeface="Calibri"/>
                <a:sym typeface="Calibri"/>
              </a:rPr>
              <a:t>#1 Answer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ph idx="1" type="body"/>
          </p:nvPr>
        </p:nvSpPr>
        <p:spPr>
          <a:xfrm>
            <a:off x="442119" y="1083582"/>
            <a:ext cx="8382000" cy="5105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t>A restaurant serves a vegetarian and a chicken lunch special each day. Each vegetarian special is the same price. Each chicken special is the same price. However, the price of the vegetarian special is different from the price of the chicken special. </a:t>
            </a:r>
            <a:endParaRPr/>
          </a:p>
          <a:p>
            <a:pPr indent="-342900" lvl="0" marL="342900" rtl="0" algn="l">
              <a:spcBef>
                <a:spcPts val="1800"/>
              </a:spcBef>
              <a:spcAft>
                <a:spcPts val="0"/>
              </a:spcAft>
              <a:buClr>
                <a:schemeClr val="dk1"/>
              </a:buClr>
              <a:buSzPts val="2800"/>
              <a:buChar char="•"/>
            </a:pPr>
            <a:r>
              <a:rPr lang="en-US" sz="2800"/>
              <a:t>On Thursday, the restaurant collected $467 selling </a:t>
            </a:r>
            <a:endParaRPr sz="2800"/>
          </a:p>
          <a:p>
            <a:pPr indent="0" lvl="0" marL="0" rtl="0" algn="l">
              <a:spcBef>
                <a:spcPts val="560"/>
              </a:spcBef>
              <a:spcAft>
                <a:spcPts val="0"/>
              </a:spcAft>
              <a:buClr>
                <a:schemeClr val="dk1"/>
              </a:buClr>
              <a:buSzPts val="2800"/>
              <a:buNone/>
            </a:pPr>
            <a:r>
              <a:rPr lang="en-US" sz="2800"/>
              <a:t>    21 vegetarian specials and 40 chicken specials. </a:t>
            </a:r>
            <a:endParaRPr/>
          </a:p>
          <a:p>
            <a:pPr indent="-342900" lvl="0" marL="342900" rtl="0" algn="l">
              <a:spcBef>
                <a:spcPts val="560"/>
              </a:spcBef>
              <a:spcAft>
                <a:spcPts val="0"/>
              </a:spcAft>
              <a:buClr>
                <a:schemeClr val="dk1"/>
              </a:buClr>
              <a:buSzPts val="2800"/>
              <a:buChar char="•"/>
            </a:pPr>
            <a:r>
              <a:rPr lang="en-US" sz="2800"/>
              <a:t>On Friday, the restaurant collected $484 selling 28 vegetarian specials and 36 chicken specials. </a:t>
            </a:r>
            <a:endParaRPr/>
          </a:p>
          <a:p>
            <a:pPr indent="0" lvl="0" marL="0" rtl="0" algn="l">
              <a:spcBef>
                <a:spcPts val="1800"/>
              </a:spcBef>
              <a:spcAft>
                <a:spcPts val="0"/>
              </a:spcAft>
              <a:buClr>
                <a:schemeClr val="dk1"/>
              </a:buClr>
              <a:buSzPts val="2800"/>
              <a:buNone/>
            </a:pPr>
            <a:r>
              <a:rPr lang="en-US" sz="2800"/>
              <a:t>Enter the cost, in dollars, of the </a:t>
            </a:r>
            <a:r>
              <a:rPr b="1" lang="en-US" sz="2800"/>
              <a:t>vegetarian </a:t>
            </a:r>
            <a:r>
              <a:rPr lang="en-US" sz="2800"/>
              <a:t>lunch special. </a:t>
            </a:r>
            <a:endParaRPr/>
          </a:p>
        </p:txBody>
      </p:sp>
      <p:sp>
        <p:nvSpPr>
          <p:cNvPr id="117" name="Google Shape;117;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#2</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118" name="Google Shape;118;p16"/>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7"/>
          <p:cNvSpPr/>
          <p:nvPr/>
        </p:nvSpPr>
        <p:spPr>
          <a:xfrm>
            <a:off x="538956" y="1371600"/>
            <a:ext cx="83058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correctly determines the cost of the vegetarian special.</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7 	</a:t>
            </a:r>
            <a:endParaRPr/>
          </a:p>
        </p:txBody>
      </p:sp>
      <p:sp>
        <p:nvSpPr>
          <p:cNvPr id="125" name="Google Shape;125;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#2 Answer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8"/>
          <p:cNvSpPr txBox="1"/>
          <p:nvPr>
            <p:ph idx="1" type="body"/>
          </p:nvPr>
        </p:nvSpPr>
        <p:spPr>
          <a:xfrm>
            <a:off x="442119" y="1083582"/>
            <a:ext cx="8382000" cy="5105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t>A type of pasta is made of two ingredients, quinoa and corn. The pasta company is not disclosing the amount of each ingredient in the pasta, but we know that the quinoa in the pasta contains 16.2% protein, and the corn in the pasta contains 3.5% protein. Overall, each 57 gram serving of pasta contains a total of 4 grams of protein. How many grams of quinoa and how many grams of corn is in one serving of the pasta?</a:t>
            </a:r>
            <a:endParaRPr/>
          </a:p>
          <a:p>
            <a:pPr indent="0" lvl="0" marL="0" rtl="0" algn="l">
              <a:spcBef>
                <a:spcPts val="1800"/>
              </a:spcBef>
              <a:spcAft>
                <a:spcPts val="0"/>
              </a:spcAft>
              <a:buClr>
                <a:schemeClr val="dk1"/>
              </a:buClr>
              <a:buSzPts val="2400"/>
              <a:buNone/>
            </a:pPr>
            <a:r>
              <a:rPr lang="en-US" sz="2400"/>
              <a:t>Enter the number of grams of quinoa in the first response box. Enter the number of grams of corn in the second response box. Round each amount to the nearest gram. </a:t>
            </a:r>
            <a:endParaRPr/>
          </a:p>
          <a:p>
            <a:pPr indent="0" lvl="0" marL="0" rtl="0" algn="l">
              <a:spcBef>
                <a:spcPts val="1800"/>
              </a:spcBef>
              <a:spcAft>
                <a:spcPts val="0"/>
              </a:spcAft>
              <a:buClr>
                <a:schemeClr val="dk1"/>
              </a:buClr>
              <a:buSzPts val="2400"/>
              <a:buNone/>
            </a:pPr>
            <a:r>
              <a:rPr lang="en-US" sz="2400"/>
              <a:t>Quinoa:</a:t>
            </a:r>
            <a:endParaRPr/>
          </a:p>
          <a:p>
            <a:pPr indent="0" lvl="0" marL="0" rtl="0" algn="l">
              <a:spcBef>
                <a:spcPts val="1800"/>
              </a:spcBef>
              <a:spcAft>
                <a:spcPts val="0"/>
              </a:spcAft>
              <a:buClr>
                <a:schemeClr val="dk1"/>
              </a:buClr>
              <a:buSzPts val="2400"/>
              <a:buNone/>
            </a:pPr>
            <a:r>
              <a:rPr lang="en-US" sz="2400"/>
              <a:t>Corn:  </a:t>
            </a:r>
            <a:endParaRPr sz="2400"/>
          </a:p>
        </p:txBody>
      </p:sp>
      <p:sp>
        <p:nvSpPr>
          <p:cNvPr id="132" name="Google Shape;132;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#3</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133" name="Google Shape;133;p18"/>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sp>
        <p:nvSpPr>
          <p:cNvPr id="134" name="Google Shape;134;p18"/>
          <p:cNvSpPr/>
          <p:nvPr/>
        </p:nvSpPr>
        <p:spPr>
          <a:xfrm>
            <a:off x="1676400" y="5257800"/>
            <a:ext cx="1828800" cy="3810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 name="Google Shape;135;p18"/>
          <p:cNvSpPr/>
          <p:nvPr/>
        </p:nvSpPr>
        <p:spPr>
          <a:xfrm>
            <a:off x="1371600" y="5867400"/>
            <a:ext cx="1828800" cy="3810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9"/>
          <p:cNvSpPr/>
          <p:nvPr/>
        </p:nvSpPr>
        <p:spPr>
          <a:xfrm>
            <a:off x="538956" y="1371600"/>
            <a:ext cx="8305800" cy="35394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(2 points) The student enters the correct number of grams for quinoa and corn in the response boxes. </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Either the student reverses the answers (confused between quinoa and corn) or only answers one correctly.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Quinoa: 16; Corn: 41 	</a:t>
            </a:r>
            <a:endParaRPr/>
          </a:p>
        </p:txBody>
      </p:sp>
      <p:sp>
        <p:nvSpPr>
          <p:cNvPr id="142" name="Google Shape;142;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#3 Answer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0"/>
          <p:cNvSpPr txBox="1"/>
          <p:nvPr>
            <p:ph idx="1" type="body"/>
          </p:nvPr>
        </p:nvSpPr>
        <p:spPr>
          <a:xfrm>
            <a:off x="442119" y="1083582"/>
            <a:ext cx="8382000" cy="5105400"/>
          </a:xfrm>
          <a:prstGeom prst="rect">
            <a:avLst/>
          </a:prstGeom>
          <a:blipFill rotWithShape="1">
            <a:blip r:embed="rId3">
              <a:alphaModFix/>
            </a:blip>
            <a:stretch>
              <a:fillRect b="0" l="-1163" r="0" t="-954"/>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200"/>
              <a:buChar char="•"/>
            </a:pPr>
            <a:r>
              <a:rPr lang="en-US"/>
              <a:t> </a:t>
            </a:r>
            <a:endParaRPr/>
          </a:p>
        </p:txBody>
      </p:sp>
      <p:sp>
        <p:nvSpPr>
          <p:cNvPr id="149" name="Google Shape;149;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#4</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150" name="Google Shape;150;p20"/>
          <p:cNvPicPr preferRelativeResize="0"/>
          <p:nvPr/>
        </p:nvPicPr>
        <p:blipFill rotWithShape="1">
          <a:blip r:embed="rId4">
            <a:alphaModFix/>
          </a:blip>
          <a:srcRect b="0" l="0" r="0" t="0"/>
          <a:stretch/>
        </p:blipFill>
        <p:spPr>
          <a:xfrm>
            <a:off x="8504238" y="136525"/>
            <a:ext cx="639762" cy="641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1"/>
          <p:cNvSpPr/>
          <p:nvPr/>
        </p:nvSpPr>
        <p:spPr>
          <a:xfrm>
            <a:off x="538956" y="1371600"/>
            <a:ext cx="83058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enters the correct side lengths in the response boxes.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3 and 11.	</a:t>
            </a:r>
            <a:endParaRPr/>
          </a:p>
        </p:txBody>
      </p:sp>
      <p:sp>
        <p:nvSpPr>
          <p:cNvPr id="157" name="Google Shape;157;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#4 Answer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2"/>
          <p:cNvSpPr txBox="1"/>
          <p:nvPr>
            <p:ph idx="1" type="body"/>
          </p:nvPr>
        </p:nvSpPr>
        <p:spPr>
          <a:xfrm>
            <a:off x="304800" y="1219200"/>
            <a:ext cx="8534400" cy="48164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200"/>
              <a:buNone/>
            </a:pPr>
            <a:r>
              <a:rPr lang="en-US" sz="2200"/>
              <a:t>Susan has an ear infection. Her doctor prescribes an antibiotic. The doctor tells Susan to take a 250-milligram dose of the antibiotic every 12 hours for the next 10 days. </a:t>
            </a:r>
            <a:endParaRPr/>
          </a:p>
          <a:p>
            <a:pPr indent="-342900" lvl="0" marL="342900" rtl="0" algn="l">
              <a:spcBef>
                <a:spcPts val="0"/>
              </a:spcBef>
              <a:spcAft>
                <a:spcPts val="0"/>
              </a:spcAft>
              <a:buClr>
                <a:schemeClr val="dk1"/>
              </a:buClr>
              <a:buSzPts val="2200"/>
              <a:buChar char="•"/>
            </a:pPr>
            <a:r>
              <a:rPr lang="en-US" sz="2200"/>
              <a:t>Susan finds out that 4% of the antibiotic is still in her body after 12 hours. </a:t>
            </a:r>
            <a:endParaRPr/>
          </a:p>
          <a:p>
            <a:pPr indent="-342900" lvl="0" marL="342900" rtl="0" algn="l">
              <a:spcBef>
                <a:spcPts val="0"/>
              </a:spcBef>
              <a:spcAft>
                <a:spcPts val="0"/>
              </a:spcAft>
              <a:buClr>
                <a:schemeClr val="dk1"/>
              </a:buClr>
              <a:buSzPts val="2200"/>
              <a:buChar char="•"/>
            </a:pPr>
            <a:r>
              <a:rPr lang="en-US" sz="2200"/>
              <a:t>Assume that each dose is exactly 250 milligrams and that Susan takes one dose every 12 hours. </a:t>
            </a:r>
            <a:endParaRPr sz="2200"/>
          </a:p>
          <a:p>
            <a:pPr indent="0" lvl="0" marL="0" rtl="0" algn="l">
              <a:spcBef>
                <a:spcPts val="1200"/>
              </a:spcBef>
              <a:spcAft>
                <a:spcPts val="0"/>
              </a:spcAft>
              <a:buClr>
                <a:schemeClr val="dk1"/>
              </a:buClr>
              <a:buSzPts val="2200"/>
              <a:buNone/>
            </a:pPr>
            <a:r>
              <a:rPr b="1" lang="en-US" sz="2200"/>
              <a:t>Part A </a:t>
            </a:r>
            <a:endParaRPr sz="2200"/>
          </a:p>
          <a:p>
            <a:pPr indent="0" lvl="0" marL="0" rtl="0" algn="l">
              <a:spcBef>
                <a:spcPts val="0"/>
              </a:spcBef>
              <a:spcAft>
                <a:spcPts val="0"/>
              </a:spcAft>
              <a:buClr>
                <a:schemeClr val="dk1"/>
              </a:buClr>
              <a:buSzPts val="2200"/>
              <a:buNone/>
            </a:pPr>
            <a:r>
              <a:rPr lang="en-US" sz="2200"/>
              <a:t>How much of the antibiotic, in milligrams, is in Susan’s body immediately after taking the</a:t>
            </a:r>
            <a:r>
              <a:rPr b="1" lang="en-US" sz="2200"/>
              <a:t> 2</a:t>
            </a:r>
            <a:r>
              <a:rPr b="1" baseline="30000" lang="en-US" sz="2200"/>
              <a:t>nd</a:t>
            </a:r>
            <a:r>
              <a:rPr b="1" lang="en-US" sz="2200"/>
              <a:t> </a:t>
            </a:r>
            <a:r>
              <a:rPr lang="en-US" sz="2200"/>
              <a:t>dose? Enter your answer in the first response box. </a:t>
            </a:r>
            <a:endParaRPr/>
          </a:p>
          <a:p>
            <a:pPr indent="0" lvl="0" marL="0" rtl="0" algn="l">
              <a:spcBef>
                <a:spcPts val="1200"/>
              </a:spcBef>
              <a:spcAft>
                <a:spcPts val="0"/>
              </a:spcAft>
              <a:buClr>
                <a:schemeClr val="dk1"/>
              </a:buClr>
              <a:buSzPts val="2200"/>
              <a:buNone/>
            </a:pPr>
            <a:r>
              <a:rPr b="1" lang="en-US" sz="2200"/>
              <a:t>Part B </a:t>
            </a:r>
            <a:endParaRPr sz="2200"/>
          </a:p>
          <a:p>
            <a:pPr indent="0" lvl="0" marL="0" rtl="0" algn="l">
              <a:spcBef>
                <a:spcPts val="0"/>
              </a:spcBef>
              <a:spcAft>
                <a:spcPts val="0"/>
              </a:spcAft>
              <a:buClr>
                <a:schemeClr val="dk1"/>
              </a:buClr>
              <a:buSzPts val="2200"/>
              <a:buNone/>
            </a:pPr>
            <a:r>
              <a:rPr lang="en-US" sz="2200"/>
              <a:t>How much of the antibiotic, in milligrams, is in Susan’s body immediately after taking the </a:t>
            </a:r>
            <a:r>
              <a:rPr b="1" lang="en-US" sz="2200"/>
              <a:t>10</a:t>
            </a:r>
            <a:r>
              <a:rPr b="1" baseline="30000" lang="en-US" sz="2200"/>
              <a:t>th</a:t>
            </a:r>
            <a:r>
              <a:rPr baseline="30000" lang="en-US" sz="2200"/>
              <a:t> </a:t>
            </a:r>
            <a:r>
              <a:rPr lang="en-US" sz="2200"/>
              <a:t>dose? Enter your answer in the second response box. 	</a:t>
            </a:r>
            <a:endParaRPr/>
          </a:p>
        </p:txBody>
      </p:sp>
      <p:sp>
        <p:nvSpPr>
          <p:cNvPr id="164" name="Google Shape;164;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#5</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165" name="Google Shape;165;p22"/>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3"/>
          <p:cNvSpPr/>
          <p:nvPr/>
        </p:nvSpPr>
        <p:spPr>
          <a:xfrm>
            <a:off x="533400" y="1219200"/>
            <a:ext cx="8153400" cy="440120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(2 points) The student enters the correct amount of antibiotic in Susan’s body for Part </a:t>
            </a:r>
            <a:r>
              <a:rPr i="1" lang="en-US" sz="2800">
                <a:solidFill>
                  <a:schemeClr val="dk1"/>
                </a:solidFill>
                <a:latin typeface="Calibri"/>
                <a:ea typeface="Calibri"/>
                <a:cs typeface="Calibri"/>
                <a:sym typeface="Calibri"/>
              </a:rPr>
              <a:t>A </a:t>
            </a:r>
            <a:r>
              <a:rPr lang="en-US" sz="2800">
                <a:solidFill>
                  <a:schemeClr val="dk1"/>
                </a:solidFill>
                <a:latin typeface="Calibri"/>
                <a:ea typeface="Calibri"/>
                <a:cs typeface="Calibri"/>
                <a:sym typeface="Calibri"/>
              </a:rPr>
              <a:t>and </a:t>
            </a:r>
            <a:r>
              <a:rPr i="1" lang="en-US" sz="2800">
                <a:solidFill>
                  <a:schemeClr val="dk1"/>
                </a:solidFill>
                <a:latin typeface="Calibri"/>
                <a:ea typeface="Calibri"/>
                <a:cs typeface="Calibri"/>
                <a:sym typeface="Calibri"/>
              </a:rPr>
              <a:t>B.</a:t>
            </a:r>
            <a:r>
              <a:rPr lang="en-US" sz="2800">
                <a:solidFill>
                  <a:schemeClr val="dk1"/>
                </a:solidFill>
                <a:latin typeface="Calibri"/>
                <a:ea typeface="Calibri"/>
                <a:cs typeface="Calibri"/>
                <a:sym typeface="Calibri"/>
              </a:rPr>
              <a:t>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is able to determine the amount for Part </a:t>
            </a:r>
            <a:r>
              <a:rPr i="1" lang="en-US" sz="2800">
                <a:solidFill>
                  <a:schemeClr val="dk1"/>
                </a:solidFill>
                <a:latin typeface="Calibri"/>
                <a:ea typeface="Calibri"/>
                <a:cs typeface="Calibri"/>
                <a:sym typeface="Calibri"/>
              </a:rPr>
              <a:t>A </a:t>
            </a:r>
            <a:r>
              <a:rPr lang="en-US" sz="2800">
                <a:solidFill>
                  <a:schemeClr val="dk1"/>
                </a:solidFill>
                <a:latin typeface="Calibri"/>
                <a:ea typeface="Calibri"/>
                <a:cs typeface="Calibri"/>
                <a:sym typeface="Calibri"/>
              </a:rPr>
              <a:t>or Part </a:t>
            </a:r>
            <a:r>
              <a:rPr i="1" lang="en-US" sz="2800">
                <a:solidFill>
                  <a:schemeClr val="dk1"/>
                </a:solidFill>
                <a:latin typeface="Calibri"/>
                <a:ea typeface="Calibri"/>
                <a:cs typeface="Calibri"/>
                <a:sym typeface="Calibri"/>
              </a:rPr>
              <a:t>B</a:t>
            </a:r>
            <a:r>
              <a:rPr lang="en-US" sz="2800">
                <a:solidFill>
                  <a:schemeClr val="dk1"/>
                </a:solidFill>
                <a:latin typeface="Calibri"/>
                <a:ea typeface="Calibri"/>
                <a:cs typeface="Calibri"/>
                <a:sym typeface="Calibri"/>
              </a:rPr>
              <a:t>, but not both.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Answers:</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Part A:  260</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Part B: 260.4167 (An acceptable range for Part </a:t>
            </a:r>
            <a:r>
              <a:rPr i="1" lang="en-US" sz="2800">
                <a:solidFill>
                  <a:schemeClr val="dk1"/>
                </a:solidFill>
                <a:latin typeface="Calibri"/>
                <a:ea typeface="Calibri"/>
                <a:cs typeface="Calibri"/>
                <a:sym typeface="Calibri"/>
              </a:rPr>
              <a:t>B </a:t>
            </a:r>
            <a:r>
              <a:rPr lang="en-US" sz="2800">
                <a:solidFill>
                  <a:schemeClr val="dk1"/>
                </a:solidFill>
                <a:latin typeface="Calibri"/>
                <a:ea typeface="Calibri"/>
                <a:cs typeface="Calibri"/>
                <a:sym typeface="Calibri"/>
              </a:rPr>
              <a:t>is 260.4-260.417.)</a:t>
            </a:r>
            <a:endParaRPr sz="2800">
              <a:solidFill>
                <a:schemeClr val="dk1"/>
              </a:solidFill>
              <a:latin typeface="Calibri"/>
              <a:ea typeface="Calibri"/>
              <a:cs typeface="Calibri"/>
              <a:sym typeface="Calibri"/>
            </a:endParaRPr>
          </a:p>
        </p:txBody>
      </p:sp>
      <p:sp>
        <p:nvSpPr>
          <p:cNvPr id="172" name="Google Shape;172;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#5 Answer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4"/>
          <p:cNvSpPr txBox="1"/>
          <p:nvPr>
            <p:ph idx="1" type="body"/>
          </p:nvPr>
        </p:nvSpPr>
        <p:spPr>
          <a:xfrm>
            <a:off x="304800" y="1219200"/>
            <a:ext cx="8534400" cy="48164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200"/>
              <a:buNone/>
            </a:pPr>
            <a:r>
              <a:rPr i="1" lang="en-US" sz="2200"/>
              <a:t>P(x)</a:t>
            </a:r>
            <a:r>
              <a:rPr lang="en-US" sz="2200"/>
              <a:t> represents the cost that an online bookstore charges for shipping items and packaging material that together weigh </a:t>
            </a:r>
            <a:r>
              <a:rPr i="1" lang="en-US" sz="2200"/>
              <a:t>x</a:t>
            </a:r>
            <a:r>
              <a:rPr lang="en-US" sz="2200"/>
              <a:t> pounds. The packaging material weighs 1 pound. </a:t>
            </a:r>
            <a:endParaRPr/>
          </a:p>
          <a:p>
            <a:pPr indent="0" lvl="0" marL="0" rtl="0" algn="l">
              <a:spcBef>
                <a:spcPts val="0"/>
              </a:spcBef>
              <a:spcAft>
                <a:spcPts val="0"/>
              </a:spcAft>
              <a:buClr>
                <a:schemeClr val="dk1"/>
              </a:buClr>
              <a:buSzPts val="2200"/>
              <a:buNone/>
            </a:pPr>
            <a:r>
              <a:t/>
            </a:r>
            <a:endParaRPr sz="2200"/>
          </a:p>
          <a:p>
            <a:pPr indent="0" lvl="0" marL="0" rtl="0" algn="l">
              <a:spcBef>
                <a:spcPts val="0"/>
              </a:spcBef>
              <a:spcAft>
                <a:spcPts val="0"/>
              </a:spcAft>
              <a:buClr>
                <a:schemeClr val="dk1"/>
              </a:buClr>
              <a:buSzPts val="2200"/>
              <a:buNone/>
            </a:pPr>
            <a:r>
              <a:rPr lang="en-US" sz="2200"/>
              <a:t>A competitor charges the same rate per pound but does not charge for the weight of the packaging material. However, the competitor does charge an additional $5 processing fee for each shipment.</a:t>
            </a:r>
            <a:endParaRPr/>
          </a:p>
          <a:p>
            <a:pPr indent="0" lvl="0" marL="0" rtl="0" algn="l">
              <a:spcBef>
                <a:spcPts val="0"/>
              </a:spcBef>
              <a:spcAft>
                <a:spcPts val="0"/>
              </a:spcAft>
              <a:buClr>
                <a:schemeClr val="dk1"/>
              </a:buClr>
              <a:buSzPts val="2200"/>
              <a:buNone/>
            </a:pPr>
            <a:r>
              <a:t/>
            </a:r>
            <a:endParaRPr sz="2200"/>
          </a:p>
          <a:p>
            <a:pPr indent="0" lvl="0" marL="0" rtl="0" algn="l">
              <a:spcBef>
                <a:spcPts val="0"/>
              </a:spcBef>
              <a:spcAft>
                <a:spcPts val="0"/>
              </a:spcAft>
              <a:buClr>
                <a:schemeClr val="dk1"/>
              </a:buClr>
              <a:buSzPts val="2200"/>
              <a:buNone/>
            </a:pPr>
            <a:r>
              <a:rPr lang="en-US" sz="2200"/>
              <a:t>Which expression represents the cost of shipping </a:t>
            </a:r>
            <a:r>
              <a:rPr i="1" lang="en-US" sz="2200"/>
              <a:t>x</a:t>
            </a:r>
            <a:r>
              <a:rPr lang="en-US" sz="2200"/>
              <a:t> pounds with the competitor?</a:t>
            </a:r>
            <a:endParaRPr/>
          </a:p>
          <a:p>
            <a:pPr indent="0" lvl="0" marL="0" rtl="0" algn="l">
              <a:spcBef>
                <a:spcPts val="0"/>
              </a:spcBef>
              <a:spcAft>
                <a:spcPts val="0"/>
              </a:spcAft>
              <a:buClr>
                <a:schemeClr val="dk1"/>
              </a:buClr>
              <a:buSzPts val="2200"/>
              <a:buNone/>
            </a:pPr>
            <a:r>
              <a:rPr lang="en-US" sz="2200"/>
              <a:t>A.   </a:t>
            </a:r>
            <a:r>
              <a:rPr i="1" lang="en-US" sz="2200"/>
              <a:t>P</a:t>
            </a:r>
            <a:r>
              <a:rPr lang="en-US" sz="2200"/>
              <a:t>(x + 5) + 1</a:t>
            </a:r>
            <a:endParaRPr/>
          </a:p>
          <a:p>
            <a:pPr indent="0" lvl="0" marL="0" rtl="0" algn="l">
              <a:spcBef>
                <a:spcPts val="0"/>
              </a:spcBef>
              <a:spcAft>
                <a:spcPts val="0"/>
              </a:spcAft>
              <a:buClr>
                <a:schemeClr val="dk1"/>
              </a:buClr>
              <a:buSzPts val="2200"/>
              <a:buNone/>
            </a:pPr>
            <a:r>
              <a:rPr lang="en-US" sz="2200"/>
              <a:t>B.   </a:t>
            </a:r>
            <a:r>
              <a:rPr i="1" lang="en-US" sz="2200"/>
              <a:t>P</a:t>
            </a:r>
            <a:r>
              <a:rPr lang="en-US" sz="2200"/>
              <a:t>(x + 5) – 1 </a:t>
            </a:r>
            <a:endParaRPr/>
          </a:p>
          <a:p>
            <a:pPr indent="0" lvl="0" marL="0" rtl="0" algn="l">
              <a:spcBef>
                <a:spcPts val="0"/>
              </a:spcBef>
              <a:spcAft>
                <a:spcPts val="0"/>
              </a:spcAft>
              <a:buClr>
                <a:schemeClr val="dk1"/>
              </a:buClr>
              <a:buSzPts val="2200"/>
              <a:buNone/>
            </a:pPr>
            <a:r>
              <a:rPr lang="en-US" sz="2200"/>
              <a:t>C.   </a:t>
            </a:r>
            <a:r>
              <a:rPr i="1" lang="en-US" sz="2200"/>
              <a:t>P</a:t>
            </a:r>
            <a:r>
              <a:rPr lang="en-US" sz="2200"/>
              <a:t>(x + 1) + 5</a:t>
            </a:r>
            <a:endParaRPr sz="2200"/>
          </a:p>
          <a:p>
            <a:pPr indent="0" lvl="0" marL="0" rtl="0" algn="l">
              <a:spcBef>
                <a:spcPts val="0"/>
              </a:spcBef>
              <a:spcAft>
                <a:spcPts val="0"/>
              </a:spcAft>
              <a:buClr>
                <a:schemeClr val="dk1"/>
              </a:buClr>
              <a:buSzPts val="2200"/>
              <a:buNone/>
            </a:pPr>
            <a:r>
              <a:rPr lang="en-US" sz="2200"/>
              <a:t>D.   </a:t>
            </a:r>
            <a:r>
              <a:rPr i="1" lang="en-US" sz="2200"/>
              <a:t>P</a:t>
            </a:r>
            <a:r>
              <a:rPr lang="en-US" sz="2200"/>
              <a:t>(x – 1) + 5</a:t>
            </a:r>
            <a:endParaRPr sz="2200"/>
          </a:p>
          <a:p>
            <a:pPr indent="0" lvl="0" marL="0" rtl="0" algn="l">
              <a:spcBef>
                <a:spcPts val="0"/>
              </a:spcBef>
              <a:spcAft>
                <a:spcPts val="0"/>
              </a:spcAft>
              <a:buClr>
                <a:schemeClr val="dk1"/>
              </a:buClr>
              <a:buSzPts val="2200"/>
              <a:buNone/>
            </a:pPr>
            <a:r>
              <a:t/>
            </a:r>
            <a:endParaRPr sz="2200"/>
          </a:p>
          <a:p>
            <a:pPr indent="0" lvl="0" marL="0" rtl="0" algn="l">
              <a:spcBef>
                <a:spcPts val="0"/>
              </a:spcBef>
              <a:spcAft>
                <a:spcPts val="0"/>
              </a:spcAft>
              <a:buClr>
                <a:schemeClr val="dk1"/>
              </a:buClr>
              <a:buSzPts val="2200"/>
              <a:buNone/>
            </a:pPr>
            <a:r>
              <a:t/>
            </a:r>
            <a:endParaRPr sz="2200"/>
          </a:p>
          <a:p>
            <a:pPr indent="-317500" lvl="0" marL="457200" rtl="0" algn="l">
              <a:spcBef>
                <a:spcPts val="0"/>
              </a:spcBef>
              <a:spcAft>
                <a:spcPts val="0"/>
              </a:spcAft>
              <a:buClr>
                <a:schemeClr val="dk1"/>
              </a:buClr>
              <a:buSzPts val="2200"/>
              <a:buNone/>
            </a:pPr>
            <a:r>
              <a:t/>
            </a:r>
            <a:endParaRPr sz="2200"/>
          </a:p>
          <a:p>
            <a:pPr indent="0" lvl="0" marL="0" rtl="0" algn="l">
              <a:spcBef>
                <a:spcPts val="0"/>
              </a:spcBef>
              <a:spcAft>
                <a:spcPts val="0"/>
              </a:spcAft>
              <a:buClr>
                <a:schemeClr val="dk1"/>
              </a:buClr>
              <a:buSzPts val="2200"/>
              <a:buNone/>
            </a:pPr>
            <a:r>
              <a:t/>
            </a:r>
            <a:endParaRPr sz="2200"/>
          </a:p>
        </p:txBody>
      </p:sp>
      <p:sp>
        <p:nvSpPr>
          <p:cNvPr id="179" name="Google Shape;179;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#6</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180" name="Google Shape;180;p24"/>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5"/>
          <p:cNvSpPr/>
          <p:nvPr/>
        </p:nvSpPr>
        <p:spPr>
          <a:xfrm>
            <a:off x="533400" y="1219200"/>
            <a:ext cx="81534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selects the correct answer choice.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D</a:t>
            </a:r>
            <a:endParaRPr b="1" sz="2800">
              <a:solidFill>
                <a:schemeClr val="dk1"/>
              </a:solidFill>
              <a:latin typeface="Calibri"/>
              <a:ea typeface="Calibri"/>
              <a:cs typeface="Calibri"/>
              <a:sym typeface="Calibri"/>
            </a:endParaRPr>
          </a:p>
        </p:txBody>
      </p:sp>
      <p:sp>
        <p:nvSpPr>
          <p:cNvPr id="187" name="Google Shape;187;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#6 Answer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6"/>
          <p:cNvSpPr txBox="1"/>
          <p:nvPr>
            <p:ph idx="1" type="body"/>
          </p:nvPr>
        </p:nvSpPr>
        <p:spPr>
          <a:xfrm>
            <a:off x="304800" y="1219200"/>
            <a:ext cx="6324600" cy="48164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200"/>
              <a:buNone/>
            </a:pPr>
            <a:r>
              <a:rPr lang="en-US" sz="2200"/>
              <a:t>Two water tanks are shown. Tank A is a rectangular prism and Tank B is a cylinder. The tanks are not drawn to scale. </a:t>
            </a:r>
            <a:endParaRPr/>
          </a:p>
          <a:p>
            <a:pPr indent="0" lvl="0" marL="0" rtl="0" algn="l">
              <a:spcBef>
                <a:spcPts val="0"/>
              </a:spcBef>
              <a:spcAft>
                <a:spcPts val="0"/>
              </a:spcAft>
              <a:buClr>
                <a:schemeClr val="dk1"/>
              </a:buClr>
              <a:buSzPts val="2200"/>
              <a:buNone/>
            </a:pPr>
            <a:r>
              <a:t/>
            </a:r>
            <a:endParaRPr sz="2200"/>
          </a:p>
          <a:p>
            <a:pPr indent="0" lvl="0" marL="0" rtl="0" algn="l">
              <a:spcBef>
                <a:spcPts val="0"/>
              </a:spcBef>
              <a:spcAft>
                <a:spcPts val="0"/>
              </a:spcAft>
              <a:buClr>
                <a:schemeClr val="dk1"/>
              </a:buClr>
              <a:buSzPts val="2200"/>
              <a:buNone/>
            </a:pPr>
            <a:r>
              <a:rPr lang="en-US" sz="2200"/>
              <a:t>Tank A is filled with water to the 10-meter mark.</a:t>
            </a:r>
            <a:endParaRPr/>
          </a:p>
          <a:p>
            <a:pPr indent="0" lvl="0" marL="0" rtl="0" algn="l">
              <a:spcBef>
                <a:spcPts val="0"/>
              </a:spcBef>
              <a:spcAft>
                <a:spcPts val="0"/>
              </a:spcAft>
              <a:buClr>
                <a:schemeClr val="dk1"/>
              </a:buClr>
              <a:buSzPts val="2200"/>
              <a:buNone/>
            </a:pPr>
            <a:r>
              <a:t/>
            </a:r>
            <a:endParaRPr sz="2200"/>
          </a:p>
          <a:p>
            <a:pPr indent="0" lvl="0" marL="0" rtl="0" algn="l">
              <a:spcBef>
                <a:spcPts val="0"/>
              </a:spcBef>
              <a:spcAft>
                <a:spcPts val="0"/>
              </a:spcAft>
              <a:buClr>
                <a:schemeClr val="dk1"/>
              </a:buClr>
              <a:buSzPts val="2200"/>
              <a:buNone/>
            </a:pPr>
            <a:r>
              <a:rPr lang="en-US" sz="2200"/>
              <a:t>Click Tank A to change the water level. The volume of water that leaves Tank A is transferred to Tank B, and then the height of the water in Tank B is shown. </a:t>
            </a:r>
            <a:endParaRPr/>
          </a:p>
          <a:p>
            <a:pPr indent="0" lvl="0" marL="0" rtl="0" algn="l">
              <a:spcBef>
                <a:spcPts val="0"/>
              </a:spcBef>
              <a:spcAft>
                <a:spcPts val="0"/>
              </a:spcAft>
              <a:buClr>
                <a:schemeClr val="dk1"/>
              </a:buClr>
              <a:buSzPts val="2200"/>
              <a:buNone/>
            </a:pPr>
            <a:r>
              <a:t/>
            </a:r>
            <a:endParaRPr sz="2200"/>
          </a:p>
          <a:p>
            <a:pPr indent="0" lvl="0" marL="0" rtl="0" algn="l">
              <a:spcBef>
                <a:spcPts val="0"/>
              </a:spcBef>
              <a:spcAft>
                <a:spcPts val="0"/>
              </a:spcAft>
              <a:buClr>
                <a:schemeClr val="dk1"/>
              </a:buClr>
              <a:buSzPts val="2200"/>
              <a:buNone/>
            </a:pPr>
            <a:r>
              <a:rPr lang="en-US" sz="2200"/>
              <a:t>Find the radius of Tank B, rounded to the nearest meter. Enter your answer in the response box.  </a:t>
            </a:r>
            <a:endParaRPr sz="2200"/>
          </a:p>
        </p:txBody>
      </p:sp>
      <p:sp>
        <p:nvSpPr>
          <p:cNvPr id="194" name="Google Shape;194;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#7</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195" name="Google Shape;195;p26"/>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pic>
        <p:nvPicPr>
          <p:cNvPr id="196" name="Google Shape;196;p26"/>
          <p:cNvPicPr preferRelativeResize="0"/>
          <p:nvPr/>
        </p:nvPicPr>
        <p:blipFill rotWithShape="1">
          <a:blip r:embed="rId4">
            <a:alphaModFix/>
          </a:blip>
          <a:srcRect b="0" l="0" r="0" t="0"/>
          <a:stretch/>
        </p:blipFill>
        <p:spPr>
          <a:xfrm>
            <a:off x="6899423" y="1275242"/>
            <a:ext cx="1971675" cy="2143125"/>
          </a:xfrm>
          <a:prstGeom prst="rect">
            <a:avLst/>
          </a:prstGeom>
          <a:noFill/>
          <a:ln>
            <a:noFill/>
          </a:ln>
        </p:spPr>
      </p:pic>
      <p:pic>
        <p:nvPicPr>
          <p:cNvPr id="197" name="Google Shape;197;p26"/>
          <p:cNvPicPr preferRelativeResize="0"/>
          <p:nvPr/>
        </p:nvPicPr>
        <p:blipFill rotWithShape="1">
          <a:blip r:embed="rId5">
            <a:alphaModFix/>
          </a:blip>
          <a:srcRect b="0" l="0" r="0" t="0"/>
          <a:stretch/>
        </p:blipFill>
        <p:spPr>
          <a:xfrm>
            <a:off x="6808142" y="3418367"/>
            <a:ext cx="1743075" cy="2038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7"/>
          <p:cNvSpPr/>
          <p:nvPr/>
        </p:nvSpPr>
        <p:spPr>
          <a:xfrm>
            <a:off x="533400" y="1219200"/>
            <a:ext cx="81534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enters the correct radius in the response box.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5</a:t>
            </a:r>
            <a:endParaRPr b="1" sz="2800">
              <a:solidFill>
                <a:schemeClr val="dk1"/>
              </a:solidFill>
              <a:latin typeface="Calibri"/>
              <a:ea typeface="Calibri"/>
              <a:cs typeface="Calibri"/>
              <a:sym typeface="Calibri"/>
            </a:endParaRPr>
          </a:p>
        </p:txBody>
      </p:sp>
      <p:sp>
        <p:nvSpPr>
          <p:cNvPr id="204" name="Google Shape;204;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#7 Answer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8"/>
          <p:cNvSpPr txBox="1"/>
          <p:nvPr>
            <p:ph idx="1" type="body"/>
          </p:nvPr>
        </p:nvSpPr>
        <p:spPr>
          <a:xfrm>
            <a:off x="304800" y="1219200"/>
            <a:ext cx="8534400" cy="48164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600"/>
              <a:buNone/>
            </a:pPr>
            <a:r>
              <a:rPr lang="en-US" sz="2600"/>
              <a:t>A circle with center (6, 7) includes the point (1, 4). A second circle also include the point (1, 4), and contains the same area but has a different center. </a:t>
            </a:r>
            <a:endParaRPr/>
          </a:p>
          <a:p>
            <a:pPr indent="0" lvl="0" marL="0" rtl="0" algn="l">
              <a:spcBef>
                <a:spcPts val="0"/>
              </a:spcBef>
              <a:spcAft>
                <a:spcPts val="0"/>
              </a:spcAft>
              <a:buClr>
                <a:schemeClr val="dk1"/>
              </a:buClr>
              <a:buSzPts val="2600"/>
              <a:buNone/>
            </a:pPr>
            <a:r>
              <a:t/>
            </a:r>
            <a:endParaRPr sz="2600"/>
          </a:p>
          <a:p>
            <a:pPr indent="0" lvl="0" marL="0" rtl="0" algn="l">
              <a:spcBef>
                <a:spcPts val="0"/>
              </a:spcBef>
              <a:spcAft>
                <a:spcPts val="0"/>
              </a:spcAft>
              <a:buClr>
                <a:schemeClr val="dk1"/>
              </a:buClr>
              <a:buSzPts val="2600"/>
              <a:buNone/>
            </a:pPr>
            <a:r>
              <a:rPr lang="en-US" sz="2600"/>
              <a:t>Enter the ordered pair that corresponds to the center of the second choice. </a:t>
            </a:r>
            <a:endParaRPr/>
          </a:p>
          <a:p>
            <a:pPr indent="0" lvl="0" marL="0" rtl="0" algn="l">
              <a:spcBef>
                <a:spcPts val="0"/>
              </a:spcBef>
              <a:spcAft>
                <a:spcPts val="0"/>
              </a:spcAft>
              <a:buClr>
                <a:schemeClr val="dk1"/>
              </a:buClr>
              <a:buSzPts val="2600"/>
              <a:buNone/>
            </a:pPr>
            <a:r>
              <a:t/>
            </a:r>
            <a:endParaRPr sz="2600"/>
          </a:p>
          <a:p>
            <a:pPr indent="0" lvl="0" marL="0" rtl="0" algn="l">
              <a:spcBef>
                <a:spcPts val="0"/>
              </a:spcBef>
              <a:spcAft>
                <a:spcPts val="0"/>
              </a:spcAft>
              <a:buClr>
                <a:schemeClr val="dk1"/>
              </a:buClr>
              <a:buSzPts val="2600"/>
              <a:buNone/>
            </a:pPr>
            <a:r>
              <a:rPr lang="en-US" sz="2600"/>
              <a:t>(            ,            ) </a:t>
            </a:r>
            <a:endParaRPr sz="2600"/>
          </a:p>
          <a:p>
            <a:pPr indent="0" lvl="0" marL="0" rtl="0" algn="l">
              <a:spcBef>
                <a:spcPts val="0"/>
              </a:spcBef>
              <a:spcAft>
                <a:spcPts val="0"/>
              </a:spcAft>
              <a:buClr>
                <a:schemeClr val="dk1"/>
              </a:buClr>
              <a:buSzPts val="2600"/>
              <a:buNone/>
            </a:pPr>
            <a:r>
              <a:t/>
            </a:r>
            <a:endParaRPr sz="2600"/>
          </a:p>
          <a:p>
            <a:pPr indent="-292100" lvl="0" marL="457200" rtl="0" algn="l">
              <a:spcBef>
                <a:spcPts val="0"/>
              </a:spcBef>
              <a:spcAft>
                <a:spcPts val="0"/>
              </a:spcAft>
              <a:buClr>
                <a:schemeClr val="dk1"/>
              </a:buClr>
              <a:buSzPts val="2600"/>
              <a:buNone/>
            </a:pPr>
            <a:r>
              <a:t/>
            </a:r>
            <a:endParaRPr sz="2600"/>
          </a:p>
          <a:p>
            <a:pPr indent="0" lvl="0" marL="0" rtl="0" algn="l">
              <a:spcBef>
                <a:spcPts val="0"/>
              </a:spcBef>
              <a:spcAft>
                <a:spcPts val="0"/>
              </a:spcAft>
              <a:buClr>
                <a:schemeClr val="dk1"/>
              </a:buClr>
              <a:buSzPts val="2600"/>
              <a:buNone/>
            </a:pPr>
            <a:r>
              <a:t/>
            </a:r>
            <a:endParaRPr sz="2600"/>
          </a:p>
        </p:txBody>
      </p:sp>
      <p:sp>
        <p:nvSpPr>
          <p:cNvPr id="211" name="Google Shape;211;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#8</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212" name="Google Shape;212;p28"/>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
        <p:nvSpPr>
          <p:cNvPr id="213" name="Google Shape;213;p28"/>
          <p:cNvSpPr/>
          <p:nvPr/>
        </p:nvSpPr>
        <p:spPr>
          <a:xfrm>
            <a:off x="533400" y="4114800"/>
            <a:ext cx="762000" cy="3048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4" name="Google Shape;214;p28"/>
          <p:cNvSpPr/>
          <p:nvPr/>
        </p:nvSpPr>
        <p:spPr>
          <a:xfrm>
            <a:off x="1520456" y="4114800"/>
            <a:ext cx="762000" cy="3048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9"/>
          <p:cNvSpPr/>
          <p:nvPr/>
        </p:nvSpPr>
        <p:spPr>
          <a:xfrm>
            <a:off x="533400" y="1219200"/>
            <a:ext cx="81534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correctly enters the ordered pair in the response box.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(-4, 1)</a:t>
            </a:r>
            <a:endParaRPr b="1" sz="2800">
              <a:solidFill>
                <a:schemeClr val="dk1"/>
              </a:solidFill>
              <a:latin typeface="Calibri"/>
              <a:ea typeface="Calibri"/>
              <a:cs typeface="Calibri"/>
              <a:sym typeface="Calibri"/>
            </a:endParaRPr>
          </a:p>
        </p:txBody>
      </p:sp>
      <p:sp>
        <p:nvSpPr>
          <p:cNvPr id="221" name="Google Shape;221;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#8 Answer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0"/>
          <p:cNvSpPr txBox="1"/>
          <p:nvPr>
            <p:ph idx="1" type="body"/>
          </p:nvPr>
        </p:nvSpPr>
        <p:spPr>
          <a:xfrm>
            <a:off x="336698" y="1066800"/>
            <a:ext cx="8534400" cy="48164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800"/>
              <a:buNone/>
            </a:pPr>
            <a:r>
              <a:rPr lang="en-US" sz="1800"/>
              <a:t>The scatterplot shows the weight and gas mileage for 31 cars.</a:t>
            </a:r>
            <a:endParaRPr/>
          </a:p>
          <a:p>
            <a:pPr indent="0" lvl="0" marL="0" rtl="0" algn="l">
              <a:spcBef>
                <a:spcPts val="0"/>
              </a:spcBef>
              <a:spcAft>
                <a:spcPts val="0"/>
              </a:spcAft>
              <a:buClr>
                <a:schemeClr val="dk1"/>
              </a:buClr>
              <a:buSzPts val="1800"/>
              <a:buNone/>
            </a:pPr>
            <a:r>
              <a:t/>
            </a:r>
            <a:endParaRPr sz="1800"/>
          </a:p>
          <a:p>
            <a:pPr indent="0" lvl="0" marL="0" rtl="0" algn="l">
              <a:spcBef>
                <a:spcPts val="0"/>
              </a:spcBef>
              <a:spcAft>
                <a:spcPts val="0"/>
              </a:spcAft>
              <a:buClr>
                <a:schemeClr val="dk1"/>
              </a:buClr>
              <a:buSzPts val="1800"/>
              <a:buNone/>
            </a:pPr>
            <a:r>
              <a:t/>
            </a:r>
            <a:endParaRPr sz="1800"/>
          </a:p>
          <a:p>
            <a:pPr indent="0" lvl="0" marL="0" rtl="0" algn="l">
              <a:spcBef>
                <a:spcPts val="0"/>
              </a:spcBef>
              <a:spcAft>
                <a:spcPts val="0"/>
              </a:spcAft>
              <a:buClr>
                <a:schemeClr val="dk1"/>
              </a:buClr>
              <a:buSzPts val="1800"/>
              <a:buNone/>
            </a:pPr>
            <a:r>
              <a:t/>
            </a:r>
            <a:endParaRPr sz="1800"/>
          </a:p>
          <a:p>
            <a:pPr indent="0" lvl="0" marL="0" rtl="0" algn="l">
              <a:spcBef>
                <a:spcPts val="0"/>
              </a:spcBef>
              <a:spcAft>
                <a:spcPts val="0"/>
              </a:spcAft>
              <a:buClr>
                <a:schemeClr val="dk1"/>
              </a:buClr>
              <a:buSzPts val="1800"/>
              <a:buNone/>
            </a:pPr>
            <a:r>
              <a:t/>
            </a:r>
            <a:endParaRPr sz="1800"/>
          </a:p>
          <a:p>
            <a:pPr indent="0" lvl="0" marL="0" rtl="0" algn="l">
              <a:spcBef>
                <a:spcPts val="0"/>
              </a:spcBef>
              <a:spcAft>
                <a:spcPts val="0"/>
              </a:spcAft>
              <a:buClr>
                <a:schemeClr val="dk1"/>
              </a:buClr>
              <a:buSzPts val="1800"/>
              <a:buNone/>
            </a:pPr>
            <a:r>
              <a:t/>
            </a:r>
            <a:endParaRPr sz="1800"/>
          </a:p>
          <a:p>
            <a:pPr indent="0" lvl="0" marL="0" rtl="0" algn="l">
              <a:spcBef>
                <a:spcPts val="0"/>
              </a:spcBef>
              <a:spcAft>
                <a:spcPts val="0"/>
              </a:spcAft>
              <a:buClr>
                <a:schemeClr val="dk1"/>
              </a:buClr>
              <a:buSzPts val="1800"/>
              <a:buNone/>
            </a:pPr>
            <a:r>
              <a:t/>
            </a:r>
            <a:endParaRPr sz="1800"/>
          </a:p>
          <a:p>
            <a:pPr indent="0" lvl="0" marL="0" rtl="0" algn="l">
              <a:spcBef>
                <a:spcPts val="0"/>
              </a:spcBef>
              <a:spcAft>
                <a:spcPts val="0"/>
              </a:spcAft>
              <a:buClr>
                <a:schemeClr val="dk1"/>
              </a:buClr>
              <a:buSzPts val="1800"/>
              <a:buNone/>
            </a:pPr>
            <a:r>
              <a:t/>
            </a:r>
            <a:endParaRPr sz="1800"/>
          </a:p>
          <a:p>
            <a:pPr indent="0" lvl="0" marL="0" rtl="0" algn="l">
              <a:spcBef>
                <a:spcPts val="0"/>
              </a:spcBef>
              <a:spcAft>
                <a:spcPts val="0"/>
              </a:spcAft>
              <a:buClr>
                <a:schemeClr val="dk1"/>
              </a:buClr>
              <a:buSzPts val="1800"/>
              <a:buNone/>
            </a:pPr>
            <a:r>
              <a:t/>
            </a:r>
            <a:endParaRPr sz="1800"/>
          </a:p>
          <a:p>
            <a:pPr indent="0" lvl="0" marL="0" rtl="0" algn="l">
              <a:spcBef>
                <a:spcPts val="0"/>
              </a:spcBef>
              <a:spcAft>
                <a:spcPts val="0"/>
              </a:spcAft>
              <a:buClr>
                <a:schemeClr val="dk1"/>
              </a:buClr>
              <a:buSzPts val="1800"/>
              <a:buNone/>
            </a:pPr>
            <a:r>
              <a:t/>
            </a:r>
            <a:endParaRPr sz="1800"/>
          </a:p>
          <a:p>
            <a:pPr indent="0" lvl="0" marL="0" rtl="0" algn="l">
              <a:spcBef>
                <a:spcPts val="0"/>
              </a:spcBef>
              <a:spcAft>
                <a:spcPts val="0"/>
              </a:spcAft>
              <a:buClr>
                <a:schemeClr val="dk1"/>
              </a:buClr>
              <a:buSzPts val="1800"/>
              <a:buNone/>
            </a:pPr>
            <a:r>
              <a:rPr b="1" i="1" lang="en-US" sz="1800"/>
              <a:t>Part A:</a:t>
            </a:r>
            <a:r>
              <a:rPr lang="en-US" sz="1800"/>
              <a:t> Use the Add Arrow tool to create a line of best fit on the scatterplot.</a:t>
            </a:r>
            <a:endParaRPr/>
          </a:p>
          <a:p>
            <a:pPr indent="0" lvl="0" marL="0" rtl="0" algn="l">
              <a:spcBef>
                <a:spcPts val="0"/>
              </a:spcBef>
              <a:spcAft>
                <a:spcPts val="0"/>
              </a:spcAft>
              <a:buClr>
                <a:schemeClr val="dk1"/>
              </a:buClr>
              <a:buSzPts val="1800"/>
              <a:buNone/>
            </a:pPr>
            <a:r>
              <a:rPr b="1" i="1" lang="en-US" sz="1800"/>
              <a:t>Part B:</a:t>
            </a:r>
            <a:r>
              <a:rPr lang="en-US" sz="1800"/>
              <a:t> What is the meaning of the slope on the line of best fit in terms of the situation?</a:t>
            </a:r>
            <a:endParaRPr/>
          </a:p>
          <a:p>
            <a:pPr indent="-457200" lvl="0" marL="457200" rtl="0" algn="l">
              <a:spcBef>
                <a:spcPts val="0"/>
              </a:spcBef>
              <a:spcAft>
                <a:spcPts val="0"/>
              </a:spcAft>
              <a:buClr>
                <a:schemeClr val="dk1"/>
              </a:buClr>
              <a:buSzPts val="1800"/>
              <a:buAutoNum type="alphaUcPeriod"/>
            </a:pPr>
            <a:r>
              <a:rPr lang="en-US" sz="1800"/>
              <a:t>For every additional kilogram of mass, the gas mileage is predicted to increase 0.013 miles per gallon.</a:t>
            </a:r>
            <a:endParaRPr/>
          </a:p>
          <a:p>
            <a:pPr indent="-457200" lvl="0" marL="457200" rtl="0" algn="l">
              <a:spcBef>
                <a:spcPts val="0"/>
              </a:spcBef>
              <a:spcAft>
                <a:spcPts val="0"/>
              </a:spcAft>
              <a:buClr>
                <a:schemeClr val="dk1"/>
              </a:buClr>
              <a:buSzPts val="1800"/>
              <a:buFont typeface="Arial"/>
              <a:buAutoNum type="alphaUcPeriod"/>
            </a:pPr>
            <a:r>
              <a:rPr lang="en-US" sz="1800"/>
              <a:t>For every additional kilogram of mass, the gas mileage is predicted to decrease 0.013 miles per gallon.</a:t>
            </a:r>
            <a:endParaRPr/>
          </a:p>
          <a:p>
            <a:pPr indent="-457200" lvl="0" marL="457200" rtl="0" algn="l">
              <a:spcBef>
                <a:spcPts val="0"/>
              </a:spcBef>
              <a:spcAft>
                <a:spcPts val="0"/>
              </a:spcAft>
              <a:buClr>
                <a:schemeClr val="dk1"/>
              </a:buClr>
              <a:buSzPts val="1800"/>
              <a:buFont typeface="Arial"/>
              <a:buAutoNum type="alphaUcPeriod"/>
            </a:pPr>
            <a:r>
              <a:rPr lang="en-US" sz="1800"/>
              <a:t>For every additional kilogram of mass, the gas mileage is predicted to increase 3 miles per gallon.</a:t>
            </a:r>
            <a:endParaRPr/>
          </a:p>
          <a:p>
            <a:pPr indent="-457200" lvl="0" marL="457200" rtl="0" algn="l">
              <a:spcBef>
                <a:spcPts val="0"/>
              </a:spcBef>
              <a:spcAft>
                <a:spcPts val="0"/>
              </a:spcAft>
              <a:buClr>
                <a:schemeClr val="dk1"/>
              </a:buClr>
              <a:buSzPts val="1800"/>
              <a:buFont typeface="Arial"/>
              <a:buAutoNum type="alphaUcPeriod"/>
            </a:pPr>
            <a:r>
              <a:rPr lang="en-US" sz="1800"/>
              <a:t>For every additional kilogram of mass, the gas mileage is predicted to decrease 3 miles per gallon.</a:t>
            </a:r>
            <a:endParaRPr/>
          </a:p>
          <a:p>
            <a:pPr indent="0" lvl="0" marL="0" rtl="0" algn="l">
              <a:spcBef>
                <a:spcPts val="0"/>
              </a:spcBef>
              <a:spcAft>
                <a:spcPts val="0"/>
              </a:spcAft>
              <a:buClr>
                <a:schemeClr val="dk1"/>
              </a:buClr>
              <a:buSzPts val="1800"/>
              <a:buNone/>
            </a:pPr>
            <a:r>
              <a:t/>
            </a:r>
            <a:endParaRPr sz="1800"/>
          </a:p>
          <a:p>
            <a:pPr indent="-342900" lvl="0" marL="457200" rtl="0" algn="l">
              <a:spcBef>
                <a:spcPts val="0"/>
              </a:spcBef>
              <a:spcAft>
                <a:spcPts val="0"/>
              </a:spcAft>
              <a:buClr>
                <a:schemeClr val="dk1"/>
              </a:buClr>
              <a:buSzPts val="1800"/>
              <a:buNone/>
            </a:pPr>
            <a:r>
              <a:t/>
            </a:r>
            <a:endParaRPr sz="1800"/>
          </a:p>
          <a:p>
            <a:pPr indent="0" lvl="0" marL="0" rtl="0" algn="l">
              <a:spcBef>
                <a:spcPts val="0"/>
              </a:spcBef>
              <a:spcAft>
                <a:spcPts val="0"/>
              </a:spcAft>
              <a:buClr>
                <a:schemeClr val="dk1"/>
              </a:buClr>
              <a:buSzPts val="1800"/>
              <a:buNone/>
            </a:pPr>
            <a:r>
              <a:t/>
            </a:r>
            <a:endParaRPr sz="1800"/>
          </a:p>
        </p:txBody>
      </p:sp>
      <p:sp>
        <p:nvSpPr>
          <p:cNvPr id="228" name="Google Shape;228;p3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#9</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229" name="Google Shape;229;p30"/>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pic>
        <p:nvPicPr>
          <p:cNvPr id="230" name="Google Shape;230;p30"/>
          <p:cNvPicPr preferRelativeResize="0"/>
          <p:nvPr/>
        </p:nvPicPr>
        <p:blipFill rotWithShape="1">
          <a:blip r:embed="rId4">
            <a:alphaModFix/>
          </a:blip>
          <a:srcRect b="0" l="0" r="0" t="0"/>
          <a:stretch/>
        </p:blipFill>
        <p:spPr>
          <a:xfrm>
            <a:off x="2590800" y="1497419"/>
            <a:ext cx="3218232" cy="221211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1"/>
          <p:cNvSpPr/>
          <p:nvPr/>
        </p:nvSpPr>
        <p:spPr>
          <a:xfrm>
            <a:off x="533400" y="1219200"/>
            <a:ext cx="81534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adds a line of best fit and selects the correct interpretation of the slope</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B</a:t>
            </a:r>
            <a:endParaRPr b="1" sz="2800">
              <a:solidFill>
                <a:schemeClr val="dk1"/>
              </a:solidFill>
              <a:latin typeface="Calibri"/>
              <a:ea typeface="Calibri"/>
              <a:cs typeface="Calibri"/>
              <a:sym typeface="Calibri"/>
            </a:endParaRPr>
          </a:p>
        </p:txBody>
      </p:sp>
      <p:sp>
        <p:nvSpPr>
          <p:cNvPr id="237" name="Google Shape;237;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#9 Answer</a:t>
            </a:r>
            <a:endParaRPr/>
          </a:p>
        </p:txBody>
      </p:sp>
      <p:pic>
        <p:nvPicPr>
          <p:cNvPr id="238" name="Google Shape;238;p31"/>
          <p:cNvPicPr preferRelativeResize="0"/>
          <p:nvPr/>
        </p:nvPicPr>
        <p:blipFill rotWithShape="1">
          <a:blip r:embed="rId3">
            <a:alphaModFix/>
          </a:blip>
          <a:srcRect b="0" l="0" r="0" t="0"/>
          <a:stretch/>
        </p:blipFill>
        <p:spPr>
          <a:xfrm>
            <a:off x="2578838" y="2971800"/>
            <a:ext cx="4000500" cy="2790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2"/>
          <p:cNvSpPr txBox="1"/>
          <p:nvPr>
            <p:ph idx="1" type="body"/>
          </p:nvPr>
        </p:nvSpPr>
        <p:spPr>
          <a:xfrm>
            <a:off x="304800" y="1219200"/>
            <a:ext cx="8534400" cy="4816475"/>
          </a:xfrm>
          <a:prstGeom prst="rect">
            <a:avLst/>
          </a:prstGeom>
          <a:blipFill rotWithShape="1">
            <a:blip r:embed="rId3">
              <a:alphaModFix/>
            </a:blip>
            <a:stretch>
              <a:fillRect b="0" l="-856" r="0" t="-758"/>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200"/>
              <a:buChar char="•"/>
            </a:pPr>
            <a:r>
              <a:rPr lang="en-US"/>
              <a:t> </a:t>
            </a:r>
            <a:endParaRPr/>
          </a:p>
        </p:txBody>
      </p:sp>
      <p:sp>
        <p:nvSpPr>
          <p:cNvPr id="245" name="Google Shape;245;p3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#10</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246" name="Google Shape;246;p32"/>
          <p:cNvPicPr preferRelativeResize="0"/>
          <p:nvPr/>
        </p:nvPicPr>
        <p:blipFill rotWithShape="1">
          <a:blip r:embed="rId4">
            <a:alphaModFix/>
          </a:blip>
          <a:srcRect b="0" l="0" r="0" t="0"/>
          <a:stretch/>
        </p:blipFill>
        <p:spPr>
          <a:xfrm>
            <a:off x="8551217" y="136525"/>
            <a:ext cx="639762" cy="641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3"/>
          <p:cNvSpPr/>
          <p:nvPr/>
        </p:nvSpPr>
        <p:spPr>
          <a:xfrm>
            <a:off x="533400" y="1219200"/>
            <a:ext cx="81534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enters the correct value for </a:t>
            </a:r>
            <a:r>
              <a:rPr i="1" lang="en-US" sz="2800">
                <a:solidFill>
                  <a:schemeClr val="dk1"/>
                </a:solidFill>
                <a:latin typeface="Calibri"/>
                <a:ea typeface="Calibri"/>
                <a:cs typeface="Calibri"/>
                <a:sym typeface="Calibri"/>
              </a:rPr>
              <a:t>x</a:t>
            </a:r>
            <a:r>
              <a:rPr lang="en-US" sz="2800">
                <a:solidFill>
                  <a:schemeClr val="dk1"/>
                </a:solidFill>
                <a:latin typeface="Calibri"/>
                <a:ea typeface="Calibri"/>
                <a:cs typeface="Calibri"/>
                <a:sym typeface="Calibri"/>
              </a:rPr>
              <a:t>, with a tolerance of 5 percentage points.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75 +/- 5</a:t>
            </a:r>
            <a:endParaRPr b="1" sz="2800">
              <a:solidFill>
                <a:schemeClr val="dk1"/>
              </a:solidFill>
              <a:latin typeface="Calibri"/>
              <a:ea typeface="Calibri"/>
              <a:cs typeface="Calibri"/>
              <a:sym typeface="Calibri"/>
            </a:endParaRPr>
          </a:p>
        </p:txBody>
      </p:sp>
      <p:sp>
        <p:nvSpPr>
          <p:cNvPr id="253" name="Google Shape;253;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#10 Answer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#11</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260" name="Google Shape;260;p34"/>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
        <p:nvSpPr>
          <p:cNvPr id="261" name="Google Shape;261;p34"/>
          <p:cNvSpPr txBox="1"/>
          <p:nvPr>
            <p:ph type="title"/>
          </p:nvPr>
        </p:nvSpPr>
        <p:spPr>
          <a:xfrm>
            <a:off x="457200" y="274638"/>
            <a:ext cx="8229600" cy="50323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t/>
            </a:r>
            <a:endParaRPr/>
          </a:p>
        </p:txBody>
      </p:sp>
      <p:sp>
        <p:nvSpPr>
          <p:cNvPr id="262" name="Google Shape;262;p34"/>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lnSpcReduction="10000"/>
          </a:bodyPr>
          <a:lstStyle/>
          <a:p>
            <a:pPr indent="-190500" lvl="0" marL="342900" rtl="0" algn="l">
              <a:spcBef>
                <a:spcPts val="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rPr lang="en-US" sz="2400"/>
              <a:t>Use the tools to the right of the graph to choose a sequence of transformations that demonstrate that the shaded figure is congruent to the unshaded figure. </a:t>
            </a:r>
            <a:endParaRPr sz="2400"/>
          </a:p>
        </p:txBody>
      </p:sp>
      <p:pic>
        <p:nvPicPr>
          <p:cNvPr id="263" name="Google Shape;263;p34"/>
          <p:cNvPicPr preferRelativeResize="0"/>
          <p:nvPr/>
        </p:nvPicPr>
        <p:blipFill rotWithShape="1">
          <a:blip r:embed="rId4">
            <a:alphaModFix/>
          </a:blip>
          <a:srcRect b="0" l="0" r="0" t="0"/>
          <a:stretch/>
        </p:blipFill>
        <p:spPr>
          <a:xfrm>
            <a:off x="1828800" y="609600"/>
            <a:ext cx="5638800" cy="390378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5"/>
          <p:cNvSpPr/>
          <p:nvPr/>
        </p:nvSpPr>
        <p:spPr>
          <a:xfrm>
            <a:off x="533400" y="1219200"/>
            <a:ext cx="8153400" cy="2893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600">
                <a:solidFill>
                  <a:schemeClr val="dk1"/>
                </a:solidFill>
                <a:latin typeface="Calibri"/>
                <a:ea typeface="Calibri"/>
                <a:cs typeface="Calibri"/>
                <a:sym typeface="Calibri"/>
              </a:rPr>
              <a:t>Rubric: </a:t>
            </a:r>
            <a:endParaRPr b="1" sz="2600">
              <a:solidFill>
                <a:schemeClr val="dk1"/>
              </a:solidFill>
              <a:latin typeface="Calibri"/>
              <a:ea typeface="Calibri"/>
              <a:cs typeface="Calibri"/>
              <a:sym typeface="Calibri"/>
            </a:endParaRPr>
          </a:p>
          <a:p>
            <a:pPr indent="0" lvl="0" marL="0" marR="0" rtl="0" algn="l">
              <a:spcBef>
                <a:spcPts val="0"/>
              </a:spcBef>
              <a:spcAft>
                <a:spcPts val="0"/>
              </a:spcAft>
              <a:buNone/>
            </a:pPr>
            <a:r>
              <a:rPr lang="en-US" sz="2600">
                <a:solidFill>
                  <a:schemeClr val="dk1"/>
                </a:solidFill>
                <a:latin typeface="Calibri"/>
                <a:ea typeface="Calibri"/>
                <a:cs typeface="Calibri"/>
                <a:sym typeface="Calibri"/>
              </a:rPr>
              <a:t>(1 point) The student selects a sequence of transformations where the shaded figure maps onto the unshaded figure</a:t>
            </a:r>
            <a:endParaRPr/>
          </a:p>
          <a:p>
            <a:pPr indent="0" lvl="0" marL="0" marR="0" rtl="0" algn="l">
              <a:spcBef>
                <a:spcPts val="0"/>
              </a:spcBef>
              <a:spcAft>
                <a:spcPts val="0"/>
              </a:spcAft>
              <a:buNone/>
            </a:pPr>
            <a:r>
              <a:t/>
            </a:r>
            <a:endParaRPr sz="2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600">
                <a:solidFill>
                  <a:schemeClr val="dk1"/>
                </a:solidFill>
                <a:latin typeface="Calibri"/>
                <a:ea typeface="Calibri"/>
                <a:cs typeface="Calibri"/>
                <a:sym typeface="Calibri"/>
              </a:rPr>
              <a:t>Answer: </a:t>
            </a:r>
            <a:r>
              <a:rPr lang="en-US" sz="2600">
                <a:solidFill>
                  <a:schemeClr val="dk1"/>
                </a:solidFill>
                <a:latin typeface="Calibri"/>
                <a:ea typeface="Calibri"/>
                <a:cs typeface="Calibri"/>
                <a:sym typeface="Calibri"/>
              </a:rPr>
              <a:t>e.g. Step 1: Rotate 90 degrees counterclockwise around the origin. Step 2: Translate to the right two units. Step 3: Translate up one unit.  </a:t>
            </a:r>
            <a:endParaRPr b="1" sz="2600">
              <a:solidFill>
                <a:schemeClr val="dk1"/>
              </a:solidFill>
              <a:latin typeface="Calibri"/>
              <a:ea typeface="Calibri"/>
              <a:cs typeface="Calibri"/>
              <a:sym typeface="Calibri"/>
            </a:endParaRPr>
          </a:p>
        </p:txBody>
      </p:sp>
      <p:sp>
        <p:nvSpPr>
          <p:cNvPr id="270" name="Google Shape;270;p3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#11 Answer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#12</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277" name="Google Shape;277;p36"/>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
        <p:nvSpPr>
          <p:cNvPr id="278" name="Google Shape;278;p36"/>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lnSpcReduction="10000"/>
          </a:bodyPr>
          <a:lstStyle/>
          <a:p>
            <a:pPr indent="-190500" lvl="0" marL="342900" rtl="0" algn="l">
              <a:spcBef>
                <a:spcPts val="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rPr lang="en-US" sz="2400"/>
              <a:t>Use the drop down-menus below to choose a sequence of transformations that would move the shaded figure onto the unshaded figure. If you wish, you can use the tools to the right of the graph to experiment before submitting your answer. </a:t>
            </a:r>
            <a:endParaRPr sz="2400"/>
          </a:p>
        </p:txBody>
      </p:sp>
      <p:pic>
        <p:nvPicPr>
          <p:cNvPr id="279" name="Google Shape;279;p36"/>
          <p:cNvPicPr preferRelativeResize="0"/>
          <p:nvPr/>
        </p:nvPicPr>
        <p:blipFill rotWithShape="1">
          <a:blip r:embed="rId4">
            <a:alphaModFix/>
          </a:blip>
          <a:srcRect b="0" l="0" r="0" t="0"/>
          <a:stretch/>
        </p:blipFill>
        <p:spPr>
          <a:xfrm>
            <a:off x="1828800" y="609600"/>
            <a:ext cx="5638800" cy="390378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7"/>
          <p:cNvSpPr/>
          <p:nvPr/>
        </p:nvSpPr>
        <p:spPr>
          <a:xfrm>
            <a:off x="533400" y="1219200"/>
            <a:ext cx="8153400" cy="2893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600">
                <a:solidFill>
                  <a:schemeClr val="dk1"/>
                </a:solidFill>
                <a:latin typeface="Calibri"/>
                <a:ea typeface="Calibri"/>
                <a:cs typeface="Calibri"/>
                <a:sym typeface="Calibri"/>
              </a:rPr>
              <a:t>Rubric: </a:t>
            </a:r>
            <a:endParaRPr b="1" sz="2600">
              <a:solidFill>
                <a:schemeClr val="dk1"/>
              </a:solidFill>
              <a:latin typeface="Calibri"/>
              <a:ea typeface="Calibri"/>
              <a:cs typeface="Calibri"/>
              <a:sym typeface="Calibri"/>
            </a:endParaRPr>
          </a:p>
          <a:p>
            <a:pPr indent="0" lvl="0" marL="0" marR="0" rtl="0" algn="l">
              <a:spcBef>
                <a:spcPts val="0"/>
              </a:spcBef>
              <a:spcAft>
                <a:spcPts val="0"/>
              </a:spcAft>
              <a:buNone/>
            </a:pPr>
            <a:r>
              <a:rPr lang="en-US" sz="2600">
                <a:solidFill>
                  <a:schemeClr val="dk1"/>
                </a:solidFill>
                <a:latin typeface="Calibri"/>
                <a:ea typeface="Calibri"/>
                <a:cs typeface="Calibri"/>
                <a:sym typeface="Calibri"/>
              </a:rPr>
              <a:t>(1 point) The student selects a correct series of transformations from the drop down menu.</a:t>
            </a:r>
            <a:endParaRPr/>
          </a:p>
          <a:p>
            <a:pPr indent="0" lvl="0" marL="0" marR="0" rtl="0" algn="l">
              <a:spcBef>
                <a:spcPts val="0"/>
              </a:spcBef>
              <a:spcAft>
                <a:spcPts val="0"/>
              </a:spcAft>
              <a:buNone/>
            </a:pPr>
            <a:r>
              <a:t/>
            </a:r>
            <a:endParaRPr sz="2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600">
                <a:solidFill>
                  <a:schemeClr val="dk1"/>
                </a:solidFill>
                <a:latin typeface="Calibri"/>
                <a:ea typeface="Calibri"/>
                <a:cs typeface="Calibri"/>
                <a:sym typeface="Calibri"/>
              </a:rPr>
              <a:t>Answer: </a:t>
            </a:r>
            <a:r>
              <a:rPr lang="en-US" sz="2600">
                <a:solidFill>
                  <a:schemeClr val="dk1"/>
                </a:solidFill>
                <a:latin typeface="Calibri"/>
                <a:ea typeface="Calibri"/>
                <a:cs typeface="Calibri"/>
                <a:sym typeface="Calibri"/>
              </a:rPr>
              <a:t>e.g. Step 1: Rotate 90 degrees counterclockwise around the origin. Step 2: Translate to the right two units. Step 3: Translate up one unit.  </a:t>
            </a:r>
            <a:endParaRPr b="1" sz="2600">
              <a:solidFill>
                <a:schemeClr val="dk1"/>
              </a:solidFill>
              <a:latin typeface="Calibri"/>
              <a:ea typeface="Calibri"/>
              <a:cs typeface="Calibri"/>
              <a:sym typeface="Calibri"/>
            </a:endParaRPr>
          </a:p>
        </p:txBody>
      </p:sp>
      <p:sp>
        <p:nvSpPr>
          <p:cNvPr id="286" name="Google Shape;286;p3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#12 Answer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#13</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293" name="Google Shape;293;p38"/>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
        <p:nvSpPr>
          <p:cNvPr id="294" name="Google Shape;294;p38"/>
          <p:cNvSpPr txBox="1"/>
          <p:nvPr>
            <p:ph idx="1" type="body"/>
          </p:nvPr>
        </p:nvSpPr>
        <p:spPr>
          <a:xfrm>
            <a:off x="457200" y="1066800"/>
            <a:ext cx="8229600" cy="5059363"/>
          </a:xfrm>
          <a:prstGeom prst="rect">
            <a:avLst/>
          </a:prstGeom>
          <a:blipFill rotWithShape="1">
            <a:blip r:embed="rId4">
              <a:alphaModFix/>
            </a:blip>
            <a:stretch>
              <a:fillRect b="0" l="-1109" r="-295" t="-963"/>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200"/>
              <a:buChar char="•"/>
            </a:pPr>
            <a:r>
              <a:rPr lang="en-US"/>
              <a:t> </a:t>
            </a:r>
            <a:endParaRPr/>
          </a:p>
        </p:txBody>
      </p:sp>
      <p:pic>
        <p:nvPicPr>
          <p:cNvPr id="295" name="Google Shape;295;p38"/>
          <p:cNvPicPr preferRelativeResize="0"/>
          <p:nvPr/>
        </p:nvPicPr>
        <p:blipFill rotWithShape="1">
          <a:blip r:embed="rId5">
            <a:alphaModFix/>
          </a:blip>
          <a:srcRect b="0" l="0" r="0" t="0"/>
          <a:stretch/>
        </p:blipFill>
        <p:spPr>
          <a:xfrm>
            <a:off x="1447800" y="3124200"/>
            <a:ext cx="4048125" cy="4762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9"/>
          <p:cNvSpPr/>
          <p:nvPr/>
        </p:nvSpPr>
        <p:spPr>
          <a:xfrm>
            <a:off x="533400" y="1219200"/>
            <a:ext cx="8153400" cy="209288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600">
                <a:solidFill>
                  <a:schemeClr val="dk1"/>
                </a:solidFill>
                <a:latin typeface="Calibri"/>
                <a:ea typeface="Calibri"/>
                <a:cs typeface="Calibri"/>
                <a:sym typeface="Calibri"/>
              </a:rPr>
              <a:t>Rubric: </a:t>
            </a:r>
            <a:endParaRPr b="1" sz="2600">
              <a:solidFill>
                <a:schemeClr val="dk1"/>
              </a:solidFill>
              <a:latin typeface="Calibri"/>
              <a:ea typeface="Calibri"/>
              <a:cs typeface="Calibri"/>
              <a:sym typeface="Calibri"/>
            </a:endParaRPr>
          </a:p>
          <a:p>
            <a:pPr indent="0" lvl="0" marL="0" marR="0" rtl="0" algn="l">
              <a:spcBef>
                <a:spcPts val="0"/>
              </a:spcBef>
              <a:spcAft>
                <a:spcPts val="0"/>
              </a:spcAft>
              <a:buNone/>
            </a:pPr>
            <a:r>
              <a:rPr lang="en-US" sz="2600">
                <a:solidFill>
                  <a:schemeClr val="dk1"/>
                </a:solidFill>
                <a:latin typeface="Calibri"/>
                <a:ea typeface="Calibri"/>
                <a:cs typeface="Calibri"/>
                <a:sym typeface="Calibri"/>
              </a:rPr>
              <a:t>(1 point) Student enters the correct zeros in the response boxes. </a:t>
            </a:r>
            <a:endParaRPr/>
          </a:p>
          <a:p>
            <a:pPr indent="0" lvl="0" marL="0" marR="0" rtl="0" algn="l">
              <a:spcBef>
                <a:spcPts val="0"/>
              </a:spcBef>
              <a:spcAft>
                <a:spcPts val="0"/>
              </a:spcAft>
              <a:buNone/>
            </a:pPr>
            <a:r>
              <a:t/>
            </a:r>
            <a:endParaRPr sz="2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600">
                <a:solidFill>
                  <a:schemeClr val="dk1"/>
                </a:solidFill>
                <a:latin typeface="Calibri"/>
                <a:ea typeface="Calibri"/>
                <a:cs typeface="Calibri"/>
                <a:sym typeface="Calibri"/>
              </a:rPr>
              <a:t>Answer: </a:t>
            </a:r>
            <a:r>
              <a:rPr lang="en-US" sz="2600">
                <a:solidFill>
                  <a:schemeClr val="dk1"/>
                </a:solidFill>
                <a:latin typeface="Calibri"/>
                <a:ea typeface="Calibri"/>
                <a:cs typeface="Calibri"/>
                <a:sym typeface="Calibri"/>
              </a:rPr>
              <a:t>-6, -2, 0, 3, 5; the numbers may be in any order</a:t>
            </a:r>
            <a:endParaRPr b="1" sz="2600">
              <a:solidFill>
                <a:schemeClr val="dk1"/>
              </a:solidFill>
              <a:latin typeface="Calibri"/>
              <a:ea typeface="Calibri"/>
              <a:cs typeface="Calibri"/>
              <a:sym typeface="Calibri"/>
            </a:endParaRPr>
          </a:p>
        </p:txBody>
      </p:sp>
      <p:sp>
        <p:nvSpPr>
          <p:cNvPr id="302" name="Google Shape;302;p3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#13 Answer</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0"/>
          <p:cNvSpPr txBox="1"/>
          <p:nvPr>
            <p:ph idx="1" type="body"/>
          </p:nvPr>
        </p:nvSpPr>
        <p:spPr>
          <a:xfrm>
            <a:off x="387690" y="1050925"/>
            <a:ext cx="8458200" cy="503259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t>A rectangular garden, shown in the diagram,</a:t>
            </a:r>
            <a:endParaRPr/>
          </a:p>
          <a:p>
            <a:pPr indent="0" lvl="0" marL="0" rtl="0" algn="l">
              <a:spcBef>
                <a:spcPts val="0"/>
              </a:spcBef>
              <a:spcAft>
                <a:spcPts val="0"/>
              </a:spcAft>
              <a:buClr>
                <a:schemeClr val="dk1"/>
              </a:buClr>
              <a:buSzPts val="2400"/>
              <a:buNone/>
            </a:pPr>
            <a:r>
              <a:rPr lang="en-US" sz="2400"/>
              <a:t>measures 13 meters by 17 meters. The garden</a:t>
            </a:r>
            <a:endParaRPr/>
          </a:p>
          <a:p>
            <a:pPr indent="0" lvl="0" marL="0" rtl="0" algn="l">
              <a:spcBef>
                <a:spcPts val="0"/>
              </a:spcBef>
              <a:spcAft>
                <a:spcPts val="0"/>
              </a:spcAft>
              <a:buClr>
                <a:schemeClr val="dk1"/>
              </a:buClr>
              <a:buSzPts val="2400"/>
              <a:buNone/>
            </a:pPr>
            <a:r>
              <a:rPr lang="en-US" sz="2400"/>
              <a:t>has a cement walkway around its perimeter,</a:t>
            </a:r>
            <a:endParaRPr/>
          </a:p>
          <a:p>
            <a:pPr indent="0" lvl="0" marL="0" rtl="0" algn="l">
              <a:spcBef>
                <a:spcPts val="0"/>
              </a:spcBef>
              <a:spcAft>
                <a:spcPts val="0"/>
              </a:spcAft>
              <a:buClr>
                <a:schemeClr val="dk1"/>
              </a:buClr>
              <a:buSzPts val="2400"/>
              <a:buNone/>
            </a:pPr>
            <a:r>
              <a:rPr lang="en-US" sz="2400"/>
              <a:t>as shown. The width, W, of the walkway </a:t>
            </a:r>
            <a:endParaRPr/>
          </a:p>
          <a:p>
            <a:pPr indent="0" lvl="0" marL="0" rtl="0" algn="l">
              <a:spcBef>
                <a:spcPts val="0"/>
              </a:spcBef>
              <a:spcAft>
                <a:spcPts val="0"/>
              </a:spcAft>
              <a:buClr>
                <a:schemeClr val="dk1"/>
              </a:buClr>
              <a:buSzPts val="2400"/>
              <a:buNone/>
            </a:pPr>
            <a:r>
              <a:rPr lang="en-US" sz="2400"/>
              <a:t>remains constant on all four sides, as shown </a:t>
            </a:r>
            <a:endParaRPr/>
          </a:p>
          <a:p>
            <a:pPr indent="0" lvl="0" marL="0" rtl="0" algn="l">
              <a:spcBef>
                <a:spcPts val="0"/>
              </a:spcBef>
              <a:spcAft>
                <a:spcPts val="0"/>
              </a:spcAft>
              <a:buClr>
                <a:schemeClr val="dk1"/>
              </a:buClr>
              <a:buSzPts val="2400"/>
              <a:buNone/>
            </a:pPr>
            <a:r>
              <a:rPr lang="en-US" sz="2400"/>
              <a:t>in the figure. The garden and walkway have</a:t>
            </a:r>
            <a:endParaRPr/>
          </a:p>
          <a:p>
            <a:pPr indent="0" lvl="0" marL="0" rtl="0" algn="l">
              <a:spcBef>
                <a:spcPts val="0"/>
              </a:spcBef>
              <a:spcAft>
                <a:spcPts val="0"/>
              </a:spcAft>
              <a:buClr>
                <a:schemeClr val="dk1"/>
              </a:buClr>
              <a:buSzPts val="2400"/>
              <a:buNone/>
            </a:pPr>
            <a:r>
              <a:rPr lang="en-US" sz="2400"/>
              <a:t>a combined area of 396 square meters.</a:t>
            </a:r>
            <a:r>
              <a:rPr b="1" lang="en-US" sz="2400"/>
              <a:t> </a:t>
            </a:r>
            <a:endParaRPr/>
          </a:p>
          <a:p>
            <a:pPr indent="0" lvl="0" marL="0" rtl="0" algn="l">
              <a:spcBef>
                <a:spcPts val="0"/>
              </a:spcBef>
              <a:spcAft>
                <a:spcPts val="0"/>
              </a:spcAft>
              <a:buClr>
                <a:schemeClr val="dk1"/>
              </a:buClr>
              <a:buSzPts val="2400"/>
              <a:buNone/>
            </a:pPr>
            <a:r>
              <a:t/>
            </a:r>
            <a:endParaRPr sz="2400"/>
          </a:p>
          <a:p>
            <a:pPr indent="0" lvl="0" marL="0" rtl="0" algn="l">
              <a:spcBef>
                <a:spcPts val="0"/>
              </a:spcBef>
              <a:spcAft>
                <a:spcPts val="0"/>
              </a:spcAft>
              <a:buClr>
                <a:schemeClr val="dk1"/>
              </a:buClr>
              <a:buSzPts val="2400"/>
              <a:buNone/>
            </a:pPr>
            <a:r>
              <a:rPr b="1" lang="en-US" sz="2400"/>
              <a:t>Part A </a:t>
            </a:r>
            <a:endParaRPr sz="2400"/>
          </a:p>
          <a:p>
            <a:pPr indent="0" lvl="0" marL="0" rtl="0" algn="l">
              <a:spcBef>
                <a:spcPts val="0"/>
              </a:spcBef>
              <a:spcAft>
                <a:spcPts val="0"/>
              </a:spcAft>
              <a:buClr>
                <a:schemeClr val="dk1"/>
              </a:buClr>
              <a:buSzPts val="2400"/>
              <a:buNone/>
            </a:pPr>
            <a:r>
              <a:rPr lang="en-US" sz="2400"/>
              <a:t>Enter an equation in the first response box that can be used to find the width, W.</a:t>
            </a:r>
            <a:endParaRPr/>
          </a:p>
          <a:p>
            <a:pPr indent="0" lvl="0" marL="0" rtl="0" algn="l">
              <a:spcBef>
                <a:spcPts val="0"/>
              </a:spcBef>
              <a:spcAft>
                <a:spcPts val="0"/>
              </a:spcAft>
              <a:buClr>
                <a:schemeClr val="dk1"/>
              </a:buClr>
              <a:buSzPts val="2400"/>
              <a:buNone/>
            </a:pPr>
            <a:r>
              <a:rPr b="1" lang="en-US" sz="2400"/>
              <a:t>Part B </a:t>
            </a:r>
            <a:endParaRPr sz="2400"/>
          </a:p>
          <a:p>
            <a:pPr indent="0" lvl="0" marL="0" rtl="0" algn="l">
              <a:spcBef>
                <a:spcPts val="0"/>
              </a:spcBef>
              <a:spcAft>
                <a:spcPts val="0"/>
              </a:spcAft>
              <a:buClr>
                <a:schemeClr val="dk1"/>
              </a:buClr>
              <a:buSzPts val="2400"/>
              <a:buNone/>
            </a:pPr>
            <a:r>
              <a:rPr lang="en-US" sz="2400"/>
              <a:t>Determine the width, W (in meters), of the walkway. Enter your answer in the second response box. </a:t>
            </a:r>
            <a:endParaRPr/>
          </a:p>
        </p:txBody>
      </p:sp>
      <p:pic>
        <p:nvPicPr>
          <p:cNvPr id="309" name="Google Shape;309;p40"/>
          <p:cNvPicPr preferRelativeResize="0"/>
          <p:nvPr/>
        </p:nvPicPr>
        <p:blipFill rotWithShape="1">
          <a:blip r:embed="rId3">
            <a:alphaModFix/>
          </a:blip>
          <a:srcRect b="0" l="0" r="0" t="0"/>
          <a:stretch/>
        </p:blipFill>
        <p:spPr>
          <a:xfrm>
            <a:off x="6172200" y="1230055"/>
            <a:ext cx="2743200" cy="2104606"/>
          </a:xfrm>
          <a:prstGeom prst="rect">
            <a:avLst/>
          </a:prstGeom>
          <a:noFill/>
          <a:ln>
            <a:noFill/>
          </a:ln>
        </p:spPr>
      </p:pic>
      <p:sp>
        <p:nvSpPr>
          <p:cNvPr id="310" name="Google Shape;310;p4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#14</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311" name="Google Shape;311;p40"/>
          <p:cNvPicPr preferRelativeResize="0"/>
          <p:nvPr/>
        </p:nvPicPr>
        <p:blipFill rotWithShape="1">
          <a:blip r:embed="rId4">
            <a:alphaModFix/>
          </a:blip>
          <a:srcRect b="0" l="0" r="0" t="0"/>
          <a:stretch/>
        </p:blipFill>
        <p:spPr>
          <a:xfrm>
            <a:off x="8504238" y="136525"/>
            <a:ext cx="639762" cy="6413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1"/>
          <p:cNvSpPr/>
          <p:nvPr/>
        </p:nvSpPr>
        <p:spPr>
          <a:xfrm>
            <a:off x="653256" y="1676400"/>
            <a:ext cx="8077200" cy="31085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(2 points) The student solves both parts correctly.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answers only one part correctly.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Answers:</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Part A: (13 + 2</a:t>
            </a:r>
            <a:r>
              <a:rPr i="1" lang="en-US" sz="2800">
                <a:solidFill>
                  <a:schemeClr val="dk1"/>
                </a:solidFill>
                <a:latin typeface="Calibri"/>
                <a:ea typeface="Calibri"/>
                <a:cs typeface="Calibri"/>
                <a:sym typeface="Calibri"/>
              </a:rPr>
              <a:t>x</a:t>
            </a:r>
            <a:r>
              <a:rPr lang="en-US" sz="2800">
                <a:solidFill>
                  <a:schemeClr val="dk1"/>
                </a:solidFill>
                <a:latin typeface="Calibri"/>
                <a:ea typeface="Calibri"/>
                <a:cs typeface="Calibri"/>
                <a:sym typeface="Calibri"/>
              </a:rPr>
              <a:t>)(17 + 2</a:t>
            </a:r>
            <a:r>
              <a:rPr i="1" lang="en-US" sz="2800">
                <a:solidFill>
                  <a:schemeClr val="dk1"/>
                </a:solidFill>
                <a:latin typeface="Calibri"/>
                <a:ea typeface="Calibri"/>
                <a:cs typeface="Calibri"/>
                <a:sym typeface="Calibri"/>
              </a:rPr>
              <a:t>x</a:t>
            </a:r>
            <a:r>
              <a:rPr lang="en-US" sz="2800">
                <a:solidFill>
                  <a:schemeClr val="dk1"/>
                </a:solidFill>
                <a:latin typeface="Calibri"/>
                <a:ea typeface="Calibri"/>
                <a:cs typeface="Calibri"/>
                <a:sym typeface="Calibri"/>
              </a:rPr>
              <a:t>) = 396</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Part B: </a:t>
            </a:r>
            <a:r>
              <a:rPr i="1" lang="en-US" sz="2800">
                <a:solidFill>
                  <a:schemeClr val="dk1"/>
                </a:solidFill>
                <a:latin typeface="Calibri"/>
                <a:ea typeface="Calibri"/>
                <a:cs typeface="Calibri"/>
                <a:sym typeface="Calibri"/>
              </a:rPr>
              <a:t>w </a:t>
            </a:r>
            <a:r>
              <a:rPr lang="en-US" sz="2800">
                <a:solidFill>
                  <a:schemeClr val="dk1"/>
                </a:solidFill>
                <a:latin typeface="Calibri"/>
                <a:ea typeface="Calibri"/>
                <a:cs typeface="Calibri"/>
                <a:sym typeface="Calibri"/>
              </a:rPr>
              <a:t>= 2.5</a:t>
            </a:r>
            <a:endParaRPr b="1" sz="2800">
              <a:solidFill>
                <a:schemeClr val="dk1"/>
              </a:solidFill>
              <a:latin typeface="Calibri"/>
              <a:ea typeface="Calibri"/>
              <a:cs typeface="Calibri"/>
              <a:sym typeface="Calibri"/>
            </a:endParaRPr>
          </a:p>
        </p:txBody>
      </p:sp>
      <p:sp>
        <p:nvSpPr>
          <p:cNvPr id="318" name="Google Shape;318;p4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#14 Answer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#15</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325" name="Google Shape;325;p42"/>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
        <p:nvSpPr>
          <p:cNvPr id="326" name="Google Shape;326;p42"/>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t>For his science experiment, Julio placed a pan of water in his refrigerator to see how long it would take to evaporate. After 2 days, there were 280 ml of water in the pan, and after 4 days, there were 240 ml of water in the pan. In his report, he noted that the same amount of water evaporated each day.</a:t>
            </a:r>
            <a:endParaRPr/>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rPr lang="en-US" sz="2400"/>
              <a:t>How many milliliters of water were in the pan to start?</a:t>
            </a:r>
            <a:endParaRPr/>
          </a:p>
          <a:p>
            <a:pPr indent="0" lvl="0" marL="0" rtl="0" algn="l">
              <a:spcBef>
                <a:spcPts val="480"/>
              </a:spcBef>
              <a:spcAft>
                <a:spcPts val="0"/>
              </a:spcAft>
              <a:buClr>
                <a:schemeClr val="dk1"/>
              </a:buClr>
              <a:buSzPts val="2400"/>
              <a:buNone/>
            </a:pPr>
            <a:r>
              <a:rPr lang="en-US" sz="2400"/>
              <a:t>Enter your answer in the first response box. </a:t>
            </a:r>
            <a:endParaRPr/>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rPr lang="en-US" sz="2400"/>
              <a:t>At this rate, how many days until no water remains in the pan?</a:t>
            </a:r>
            <a:endParaRPr/>
          </a:p>
          <a:p>
            <a:pPr indent="0" lvl="0" marL="0" rtl="0" algn="l">
              <a:spcBef>
                <a:spcPts val="480"/>
              </a:spcBef>
              <a:spcAft>
                <a:spcPts val="0"/>
              </a:spcAft>
              <a:buClr>
                <a:schemeClr val="dk1"/>
              </a:buClr>
              <a:buSzPts val="2400"/>
              <a:buNone/>
            </a:pPr>
            <a:r>
              <a:rPr lang="en-US" sz="2400"/>
              <a:t>Enter your answer in the second response box. </a:t>
            </a:r>
            <a:endParaRPr sz="2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3"/>
          <p:cNvSpPr/>
          <p:nvPr/>
        </p:nvSpPr>
        <p:spPr>
          <a:xfrm>
            <a:off x="533400" y="1219200"/>
            <a:ext cx="8153400" cy="249299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600">
                <a:solidFill>
                  <a:schemeClr val="dk1"/>
                </a:solidFill>
                <a:latin typeface="Calibri"/>
                <a:ea typeface="Calibri"/>
                <a:cs typeface="Calibri"/>
                <a:sym typeface="Calibri"/>
              </a:rPr>
              <a:t>Rubric: </a:t>
            </a:r>
            <a:endParaRPr b="1" sz="2600">
              <a:solidFill>
                <a:schemeClr val="dk1"/>
              </a:solidFill>
              <a:latin typeface="Calibri"/>
              <a:ea typeface="Calibri"/>
              <a:cs typeface="Calibri"/>
              <a:sym typeface="Calibri"/>
            </a:endParaRPr>
          </a:p>
          <a:p>
            <a:pPr indent="0" lvl="0" marL="0" marR="0" rtl="0" algn="l">
              <a:spcBef>
                <a:spcPts val="0"/>
              </a:spcBef>
              <a:spcAft>
                <a:spcPts val="0"/>
              </a:spcAft>
              <a:buNone/>
            </a:pPr>
            <a:r>
              <a:rPr lang="en-US" sz="2600">
                <a:solidFill>
                  <a:schemeClr val="dk1"/>
                </a:solidFill>
                <a:latin typeface="Calibri"/>
                <a:ea typeface="Calibri"/>
                <a:cs typeface="Calibri"/>
                <a:sym typeface="Calibri"/>
              </a:rPr>
              <a:t>(1 point) The student correctly enters the initial amount of water and the time until the water is completely evaporated</a:t>
            </a:r>
            <a:endParaRPr/>
          </a:p>
          <a:p>
            <a:pPr indent="0" lvl="0" marL="0" marR="0" rtl="0" algn="l">
              <a:spcBef>
                <a:spcPts val="0"/>
              </a:spcBef>
              <a:spcAft>
                <a:spcPts val="0"/>
              </a:spcAft>
              <a:buNone/>
            </a:pPr>
            <a:r>
              <a:t/>
            </a:r>
            <a:endParaRPr sz="2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600">
                <a:solidFill>
                  <a:schemeClr val="dk1"/>
                </a:solidFill>
                <a:latin typeface="Calibri"/>
                <a:ea typeface="Calibri"/>
                <a:cs typeface="Calibri"/>
                <a:sym typeface="Calibri"/>
              </a:rPr>
              <a:t>Answer: </a:t>
            </a:r>
            <a:r>
              <a:rPr lang="en-US" sz="2600">
                <a:solidFill>
                  <a:schemeClr val="dk1"/>
                </a:solidFill>
                <a:latin typeface="Calibri"/>
                <a:ea typeface="Calibri"/>
                <a:cs typeface="Calibri"/>
                <a:sym typeface="Calibri"/>
              </a:rPr>
              <a:t>320 and 16</a:t>
            </a:r>
            <a:endParaRPr b="1" sz="2600">
              <a:solidFill>
                <a:schemeClr val="dk1"/>
              </a:solidFill>
              <a:latin typeface="Calibri"/>
              <a:ea typeface="Calibri"/>
              <a:cs typeface="Calibri"/>
              <a:sym typeface="Calibri"/>
            </a:endParaRPr>
          </a:p>
        </p:txBody>
      </p:sp>
      <p:sp>
        <p:nvSpPr>
          <p:cNvPr id="333" name="Google Shape;333;p4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#15 Answer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#16</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340" name="Google Shape;340;p44"/>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
        <p:nvSpPr>
          <p:cNvPr id="341" name="Google Shape;341;p44"/>
          <p:cNvSpPr txBox="1"/>
          <p:nvPr>
            <p:ph type="title"/>
          </p:nvPr>
        </p:nvSpPr>
        <p:spPr>
          <a:xfrm>
            <a:off x="457200" y="274638"/>
            <a:ext cx="6248400" cy="50323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t/>
            </a:r>
            <a:endParaRPr/>
          </a:p>
        </p:txBody>
      </p:sp>
      <p:sp>
        <p:nvSpPr>
          <p:cNvPr id="342" name="Google Shape;342;p44"/>
          <p:cNvSpPr txBox="1"/>
          <p:nvPr>
            <p:ph idx="1" type="body"/>
          </p:nvPr>
        </p:nvSpPr>
        <p:spPr>
          <a:xfrm>
            <a:off x="457200" y="1066800"/>
            <a:ext cx="8229600" cy="5059363"/>
          </a:xfrm>
          <a:prstGeom prst="rect">
            <a:avLst/>
          </a:prstGeom>
          <a:blipFill rotWithShape="1">
            <a:blip r:embed="rId4">
              <a:alphaModFix/>
            </a:blip>
            <a:stretch>
              <a:fillRect b="0" l="-887" r="-1554" t="-1444"/>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200"/>
              <a:buChar char="•"/>
            </a:pPr>
            <a:r>
              <a:rPr lang="en-US"/>
              <a:t> </a:t>
            </a:r>
            <a:endParaRPr/>
          </a:p>
        </p:txBody>
      </p:sp>
      <p:sp>
        <p:nvSpPr>
          <p:cNvPr id="343" name="Google Shape;343;p44"/>
          <p:cNvSpPr/>
          <p:nvPr/>
        </p:nvSpPr>
        <p:spPr>
          <a:xfrm>
            <a:off x="1219200" y="5638800"/>
            <a:ext cx="990600" cy="2286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5"/>
          <p:cNvSpPr/>
          <p:nvPr/>
        </p:nvSpPr>
        <p:spPr>
          <a:xfrm>
            <a:off x="533400" y="1219200"/>
            <a:ext cx="8153400" cy="2893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600">
                <a:solidFill>
                  <a:schemeClr val="dk1"/>
                </a:solidFill>
                <a:latin typeface="Calibri"/>
                <a:ea typeface="Calibri"/>
                <a:cs typeface="Calibri"/>
                <a:sym typeface="Calibri"/>
              </a:rPr>
              <a:t>Rubric: </a:t>
            </a:r>
            <a:endParaRPr b="1" sz="2600">
              <a:solidFill>
                <a:schemeClr val="dk1"/>
              </a:solidFill>
              <a:latin typeface="Calibri"/>
              <a:ea typeface="Calibri"/>
              <a:cs typeface="Calibri"/>
              <a:sym typeface="Calibri"/>
            </a:endParaRPr>
          </a:p>
          <a:p>
            <a:pPr indent="0" lvl="0" marL="0" marR="0" rtl="0" algn="l">
              <a:spcBef>
                <a:spcPts val="0"/>
              </a:spcBef>
              <a:spcAft>
                <a:spcPts val="0"/>
              </a:spcAft>
              <a:buNone/>
            </a:pPr>
            <a:r>
              <a:rPr lang="en-US" sz="2600">
                <a:solidFill>
                  <a:schemeClr val="dk1"/>
                </a:solidFill>
                <a:latin typeface="Calibri"/>
                <a:ea typeface="Calibri"/>
                <a:cs typeface="Calibri"/>
                <a:sym typeface="Calibri"/>
              </a:rPr>
              <a:t>(2 points) The student selects the correct expression and identifies the largest possible area.</a:t>
            </a:r>
            <a:endParaRPr/>
          </a:p>
          <a:p>
            <a:pPr indent="0" lvl="0" marL="0" marR="0" rtl="0" algn="l">
              <a:spcBef>
                <a:spcPts val="0"/>
              </a:spcBef>
              <a:spcAft>
                <a:spcPts val="0"/>
              </a:spcAft>
              <a:buNone/>
            </a:pPr>
            <a:r>
              <a:rPr lang="en-US" sz="2600">
                <a:solidFill>
                  <a:schemeClr val="dk1"/>
                </a:solidFill>
                <a:latin typeface="Calibri"/>
                <a:ea typeface="Calibri"/>
                <a:cs typeface="Calibri"/>
                <a:sym typeface="Calibri"/>
              </a:rPr>
              <a:t>(1 point) The student is able to correctly identify the expression </a:t>
            </a:r>
            <a:r>
              <a:rPr b="1" lang="en-US" sz="2600">
                <a:solidFill>
                  <a:schemeClr val="dk1"/>
                </a:solidFill>
                <a:latin typeface="Calibri"/>
                <a:ea typeface="Calibri"/>
                <a:cs typeface="Calibri"/>
                <a:sym typeface="Calibri"/>
              </a:rPr>
              <a:t>or</a:t>
            </a:r>
            <a:r>
              <a:rPr lang="en-US" sz="2600">
                <a:solidFill>
                  <a:schemeClr val="dk1"/>
                </a:solidFill>
                <a:latin typeface="Calibri"/>
                <a:ea typeface="Calibri"/>
                <a:cs typeface="Calibri"/>
                <a:sym typeface="Calibri"/>
              </a:rPr>
              <a:t> identify the largest area. </a:t>
            </a:r>
            <a:endParaRPr/>
          </a:p>
          <a:p>
            <a:pPr indent="0" lvl="0" marL="0" marR="0" rtl="0" algn="l">
              <a:spcBef>
                <a:spcPts val="0"/>
              </a:spcBef>
              <a:spcAft>
                <a:spcPts val="0"/>
              </a:spcAft>
              <a:buNone/>
            </a:pPr>
            <a:r>
              <a:t/>
            </a:r>
            <a:endParaRPr sz="2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600">
                <a:solidFill>
                  <a:schemeClr val="dk1"/>
                </a:solidFill>
                <a:latin typeface="Calibri"/>
                <a:ea typeface="Calibri"/>
                <a:cs typeface="Calibri"/>
                <a:sym typeface="Calibri"/>
              </a:rPr>
              <a:t>Answer: </a:t>
            </a:r>
            <a:r>
              <a:rPr lang="en-US" sz="2600">
                <a:solidFill>
                  <a:schemeClr val="dk1"/>
                </a:solidFill>
                <a:latin typeface="Calibri"/>
                <a:ea typeface="Calibri"/>
                <a:cs typeface="Calibri"/>
                <a:sym typeface="Calibri"/>
              </a:rPr>
              <a:t>C; 15625</a:t>
            </a:r>
            <a:endParaRPr b="1" sz="2600">
              <a:solidFill>
                <a:schemeClr val="dk1"/>
              </a:solidFill>
              <a:latin typeface="Calibri"/>
              <a:ea typeface="Calibri"/>
              <a:cs typeface="Calibri"/>
              <a:sym typeface="Calibri"/>
            </a:endParaRPr>
          </a:p>
        </p:txBody>
      </p:sp>
      <p:sp>
        <p:nvSpPr>
          <p:cNvPr id="350" name="Google Shape;350;p4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#16 Answer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#17</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357" name="Google Shape;357;p46"/>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
        <p:nvSpPr>
          <p:cNvPr id="358" name="Google Shape;358;p46"/>
          <p:cNvSpPr txBox="1"/>
          <p:nvPr>
            <p:ph type="title"/>
          </p:nvPr>
        </p:nvSpPr>
        <p:spPr>
          <a:xfrm>
            <a:off x="457200" y="274638"/>
            <a:ext cx="6248400" cy="50323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t/>
            </a:r>
            <a:endParaRPr/>
          </a:p>
        </p:txBody>
      </p:sp>
      <p:sp>
        <p:nvSpPr>
          <p:cNvPr id="359" name="Google Shape;359;p46"/>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2400"/>
              <a:buNone/>
            </a:pPr>
            <a:r>
              <a:rPr lang="en-US" sz="2400"/>
              <a:t>Kiki starts her run at 5:00 p.m. Let </a:t>
            </a:r>
            <a:r>
              <a:rPr i="1" lang="en-US" sz="2400"/>
              <a:t>f(t)</a:t>
            </a:r>
            <a:r>
              <a:rPr lang="en-US" sz="2400"/>
              <a:t> represent Kiki’s speed, in miles per hour, </a:t>
            </a:r>
            <a:r>
              <a:rPr i="1" lang="en-US" sz="2400"/>
              <a:t>t</a:t>
            </a:r>
            <a:r>
              <a:rPr lang="en-US" sz="2400"/>
              <a:t> hours after she starts running for 0 ≤ </a:t>
            </a:r>
            <a:r>
              <a:rPr i="1" lang="en-US" sz="2400"/>
              <a:t>t</a:t>
            </a:r>
            <a:r>
              <a:rPr lang="en-US" sz="2400"/>
              <a:t> ≤ 4. The following information holds for the function </a:t>
            </a:r>
            <a:r>
              <a:rPr i="1" lang="en-US" sz="2400"/>
              <a:t>f</a:t>
            </a:r>
            <a:r>
              <a:rPr lang="en-US" sz="2400"/>
              <a:t>:</a:t>
            </a:r>
            <a:endParaRPr/>
          </a:p>
          <a:p>
            <a:pPr indent="-342900" lvl="0" marL="342900" rtl="0" algn="l">
              <a:spcBef>
                <a:spcPts val="480"/>
              </a:spcBef>
              <a:spcAft>
                <a:spcPts val="0"/>
              </a:spcAft>
              <a:buClr>
                <a:schemeClr val="dk1"/>
              </a:buClr>
              <a:buSzPts val="2400"/>
              <a:buChar char="•"/>
            </a:pPr>
            <a:r>
              <a:rPr i="1" lang="en-US" sz="2400"/>
              <a:t>f</a:t>
            </a:r>
            <a:r>
              <a:rPr lang="en-US" sz="2400"/>
              <a:t>(1) = 5</a:t>
            </a:r>
            <a:endParaRPr/>
          </a:p>
          <a:p>
            <a:pPr indent="-342900" lvl="0" marL="342900" rtl="0" algn="l">
              <a:spcBef>
                <a:spcPts val="480"/>
              </a:spcBef>
              <a:spcAft>
                <a:spcPts val="0"/>
              </a:spcAft>
              <a:buClr>
                <a:schemeClr val="dk1"/>
              </a:buClr>
              <a:buSzPts val="2400"/>
              <a:buChar char="•"/>
            </a:pPr>
            <a:r>
              <a:rPr i="1" lang="en-US" sz="2400"/>
              <a:t>f</a:t>
            </a:r>
            <a:r>
              <a:rPr lang="en-US" sz="2400"/>
              <a:t>(4) = 2</a:t>
            </a:r>
            <a:endParaRPr/>
          </a:p>
          <a:p>
            <a:pPr indent="-342900" lvl="0" marL="342900" rtl="0" algn="l">
              <a:spcBef>
                <a:spcPts val="480"/>
              </a:spcBef>
              <a:spcAft>
                <a:spcPts val="0"/>
              </a:spcAft>
              <a:buClr>
                <a:schemeClr val="dk1"/>
              </a:buClr>
              <a:buSzPts val="2400"/>
              <a:buChar char="•"/>
            </a:pPr>
            <a:r>
              <a:rPr i="1" lang="en-US" sz="2400"/>
              <a:t>f</a:t>
            </a:r>
            <a:r>
              <a:rPr lang="en-US" sz="2400"/>
              <a:t>(2) = 8</a:t>
            </a:r>
            <a:endParaRPr/>
          </a:p>
          <a:p>
            <a:pPr indent="-342900" lvl="0" marL="342900" rtl="0" algn="l">
              <a:spcBef>
                <a:spcPts val="480"/>
              </a:spcBef>
              <a:spcAft>
                <a:spcPts val="0"/>
              </a:spcAft>
              <a:buClr>
                <a:schemeClr val="dk1"/>
              </a:buClr>
              <a:buSzPts val="2400"/>
              <a:buChar char="•"/>
            </a:pPr>
            <a:r>
              <a:rPr i="1" lang="en-US" sz="2400"/>
              <a:t>f</a:t>
            </a:r>
            <a:r>
              <a:rPr lang="en-US" sz="2400"/>
              <a:t>(1) &lt; </a:t>
            </a:r>
            <a:r>
              <a:rPr i="1" lang="en-US" sz="2400"/>
              <a:t>f</a:t>
            </a:r>
            <a:r>
              <a:rPr lang="en-US" sz="2400"/>
              <a:t>(3)</a:t>
            </a:r>
            <a:endParaRPr/>
          </a:p>
          <a:p>
            <a:pPr indent="-190500" lvl="0" marL="342900" rtl="0" algn="l">
              <a:spcBef>
                <a:spcPts val="480"/>
              </a:spcBef>
              <a:spcAft>
                <a:spcPts val="0"/>
              </a:spcAft>
              <a:buClr>
                <a:schemeClr val="dk1"/>
              </a:buClr>
              <a:buSzPts val="2400"/>
              <a:buNone/>
            </a:pPr>
            <a:r>
              <a:t/>
            </a:r>
            <a:endParaRPr i="1" sz="2400"/>
          </a:p>
          <a:p>
            <a:pPr indent="0" lvl="0" marL="0" rtl="0" algn="l">
              <a:spcBef>
                <a:spcPts val="480"/>
              </a:spcBef>
              <a:spcAft>
                <a:spcPts val="0"/>
              </a:spcAft>
              <a:buClr>
                <a:schemeClr val="dk1"/>
              </a:buClr>
              <a:buSzPts val="2400"/>
              <a:buNone/>
            </a:pPr>
            <a:r>
              <a:rPr lang="en-US" sz="2400"/>
              <a:t>Kiki’s fastest speed occurs at 7:00 p.m. Given this information, which of the following </a:t>
            </a:r>
            <a:r>
              <a:rPr b="1" lang="en-US" sz="2400"/>
              <a:t>must</a:t>
            </a:r>
            <a:r>
              <a:rPr lang="en-US" sz="2400"/>
              <a:t> be true? Select </a:t>
            </a:r>
            <a:r>
              <a:rPr b="1" lang="en-US" sz="2400"/>
              <a:t>all</a:t>
            </a:r>
            <a:r>
              <a:rPr lang="en-US" sz="2400"/>
              <a:t> that apply.</a:t>
            </a:r>
            <a:endParaRPr/>
          </a:p>
          <a:p>
            <a:pPr indent="-457200" lvl="0" marL="457200" rtl="0" algn="l">
              <a:spcBef>
                <a:spcPts val="480"/>
              </a:spcBef>
              <a:spcAft>
                <a:spcPts val="0"/>
              </a:spcAft>
              <a:buClr>
                <a:schemeClr val="dk1"/>
              </a:buClr>
              <a:buSzPts val="2400"/>
              <a:buAutoNum type="alphaUcPeriod"/>
            </a:pPr>
            <a:r>
              <a:rPr lang="en-US" sz="2400"/>
              <a:t>At 8:00 p.m., Kiki’s speed was at least 5 miles per hour.</a:t>
            </a:r>
            <a:endParaRPr/>
          </a:p>
          <a:p>
            <a:pPr indent="-457200" lvl="0" marL="457200" rtl="0" algn="l">
              <a:spcBef>
                <a:spcPts val="480"/>
              </a:spcBef>
              <a:spcAft>
                <a:spcPts val="0"/>
              </a:spcAft>
              <a:buClr>
                <a:schemeClr val="dk1"/>
              </a:buClr>
              <a:buSzPts val="2400"/>
              <a:buAutoNum type="alphaUcPeriod"/>
            </a:pPr>
            <a:r>
              <a:rPr lang="en-US" sz="2400"/>
              <a:t>At 6:30 p.m., Kiki’s speed was at most 8 miles per hour. </a:t>
            </a:r>
            <a:endParaRPr/>
          </a:p>
          <a:p>
            <a:pPr indent="-457200" lvl="0" marL="457200" rtl="0" algn="l">
              <a:spcBef>
                <a:spcPts val="480"/>
              </a:spcBef>
              <a:spcAft>
                <a:spcPts val="0"/>
              </a:spcAft>
              <a:buClr>
                <a:schemeClr val="dk1"/>
              </a:buClr>
              <a:buSzPts val="2400"/>
              <a:buAutoNum type="alphaUcPeriod"/>
            </a:pPr>
            <a:r>
              <a:rPr lang="en-US" sz="2400"/>
              <a:t>Kiki ran at most 32 miles. </a:t>
            </a:r>
            <a:endParaRPr/>
          </a:p>
          <a:p>
            <a:pPr indent="0" lvl="0" marL="0" rtl="0" algn="l">
              <a:spcBef>
                <a:spcPts val="480"/>
              </a:spcBef>
              <a:spcAft>
                <a:spcPts val="0"/>
              </a:spcAft>
              <a:buClr>
                <a:schemeClr val="dk1"/>
              </a:buClr>
              <a:buSzPts val="2400"/>
              <a:buNone/>
            </a:pPr>
            <a:r>
              <a:t/>
            </a:r>
            <a:endParaRPr i="1" sz="24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7"/>
          <p:cNvSpPr/>
          <p:nvPr/>
        </p:nvSpPr>
        <p:spPr>
          <a:xfrm>
            <a:off x="533400" y="1219200"/>
            <a:ext cx="8153400" cy="169277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600">
                <a:solidFill>
                  <a:schemeClr val="dk1"/>
                </a:solidFill>
                <a:latin typeface="Calibri"/>
                <a:ea typeface="Calibri"/>
                <a:cs typeface="Calibri"/>
                <a:sym typeface="Calibri"/>
              </a:rPr>
              <a:t>Rubric: </a:t>
            </a:r>
            <a:endParaRPr b="1" sz="2600">
              <a:solidFill>
                <a:schemeClr val="dk1"/>
              </a:solidFill>
              <a:latin typeface="Calibri"/>
              <a:ea typeface="Calibri"/>
              <a:cs typeface="Calibri"/>
              <a:sym typeface="Calibri"/>
            </a:endParaRPr>
          </a:p>
          <a:p>
            <a:pPr indent="0" lvl="0" marL="0" marR="0" rtl="0" algn="l">
              <a:spcBef>
                <a:spcPts val="0"/>
              </a:spcBef>
              <a:spcAft>
                <a:spcPts val="0"/>
              </a:spcAft>
              <a:buNone/>
            </a:pPr>
            <a:r>
              <a:rPr lang="en-US" sz="2600">
                <a:solidFill>
                  <a:schemeClr val="dk1"/>
                </a:solidFill>
                <a:latin typeface="Calibri"/>
                <a:ea typeface="Calibri"/>
                <a:cs typeface="Calibri"/>
                <a:sym typeface="Calibri"/>
              </a:rPr>
              <a:t>(1 point) The student selects the correct option.</a:t>
            </a:r>
            <a:endParaRPr/>
          </a:p>
          <a:p>
            <a:pPr indent="0" lvl="0" marL="0" marR="0" rtl="0" algn="l">
              <a:spcBef>
                <a:spcPts val="0"/>
              </a:spcBef>
              <a:spcAft>
                <a:spcPts val="0"/>
              </a:spcAft>
              <a:buNone/>
            </a:pPr>
            <a:r>
              <a:t/>
            </a:r>
            <a:endParaRPr sz="2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600">
                <a:solidFill>
                  <a:schemeClr val="dk1"/>
                </a:solidFill>
                <a:latin typeface="Calibri"/>
                <a:ea typeface="Calibri"/>
                <a:cs typeface="Calibri"/>
                <a:sym typeface="Calibri"/>
              </a:rPr>
              <a:t>Answer: </a:t>
            </a:r>
            <a:r>
              <a:rPr lang="en-US" sz="2600">
                <a:solidFill>
                  <a:schemeClr val="dk1"/>
                </a:solidFill>
                <a:latin typeface="Calibri"/>
                <a:ea typeface="Calibri"/>
                <a:cs typeface="Calibri"/>
                <a:sym typeface="Calibri"/>
              </a:rPr>
              <a:t>A, B, C</a:t>
            </a:r>
            <a:endParaRPr b="1" sz="2600">
              <a:solidFill>
                <a:schemeClr val="dk1"/>
              </a:solidFill>
              <a:latin typeface="Calibri"/>
              <a:ea typeface="Calibri"/>
              <a:cs typeface="Calibri"/>
              <a:sym typeface="Calibri"/>
            </a:endParaRPr>
          </a:p>
        </p:txBody>
      </p:sp>
      <p:sp>
        <p:nvSpPr>
          <p:cNvPr id="366" name="Google Shape;366;p4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#17 Answer</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#18</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373" name="Google Shape;373;p48"/>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
        <p:nvSpPr>
          <p:cNvPr id="374" name="Google Shape;374;p48"/>
          <p:cNvSpPr txBox="1"/>
          <p:nvPr>
            <p:ph type="title"/>
          </p:nvPr>
        </p:nvSpPr>
        <p:spPr>
          <a:xfrm>
            <a:off x="457200" y="274638"/>
            <a:ext cx="6248400" cy="50323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t/>
            </a:r>
            <a:endParaRPr/>
          </a:p>
        </p:txBody>
      </p:sp>
      <p:sp>
        <p:nvSpPr>
          <p:cNvPr id="375" name="Google Shape;375;p48"/>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t>The height, in meters, of a golf ball </a:t>
            </a:r>
            <a:r>
              <a:rPr i="1" lang="en-US" sz="2400"/>
              <a:t>t</a:t>
            </a:r>
            <a:r>
              <a:rPr lang="en-US" sz="2400"/>
              <a:t> seconds after it was hit is given by the function </a:t>
            </a:r>
            <a:r>
              <a:rPr i="1" lang="en-US" sz="2400"/>
              <a:t>h(t)</a:t>
            </a:r>
            <a:r>
              <a:rPr lang="en-US" sz="2400"/>
              <a:t> = -9.8(</a:t>
            </a:r>
            <a:r>
              <a:rPr i="1" lang="en-US" sz="2400"/>
              <a:t>t</a:t>
            </a:r>
            <a:r>
              <a:rPr lang="en-US" sz="2400"/>
              <a:t> – 8)</a:t>
            </a:r>
            <a:r>
              <a:rPr baseline="30000" lang="en-US" sz="2400"/>
              <a:t>2</a:t>
            </a:r>
            <a:r>
              <a:rPr lang="en-US" sz="2400"/>
              <a:t> + 36. The number 36 appears in the expression that defines the function. What does it tell you about the golf ball?</a:t>
            </a:r>
            <a:endParaRPr/>
          </a:p>
          <a:p>
            <a:pPr indent="0" lvl="0" marL="0" rtl="0" algn="l">
              <a:spcBef>
                <a:spcPts val="480"/>
              </a:spcBef>
              <a:spcAft>
                <a:spcPts val="0"/>
              </a:spcAft>
              <a:buClr>
                <a:schemeClr val="dk1"/>
              </a:buClr>
              <a:buSzPts val="2400"/>
              <a:buNone/>
            </a:pPr>
            <a:r>
              <a:t/>
            </a:r>
            <a:endParaRPr sz="2400"/>
          </a:p>
          <a:p>
            <a:pPr indent="-457200" lvl="0" marL="457200" rtl="0" algn="l">
              <a:spcBef>
                <a:spcPts val="480"/>
              </a:spcBef>
              <a:spcAft>
                <a:spcPts val="0"/>
              </a:spcAft>
              <a:buClr>
                <a:schemeClr val="dk1"/>
              </a:buClr>
              <a:buSzPts val="2400"/>
              <a:buAutoNum type="alphaUcPeriod"/>
            </a:pPr>
            <a:r>
              <a:rPr lang="en-US" sz="2400"/>
              <a:t>The time it takes for the golf ball to hit the ground.</a:t>
            </a:r>
            <a:endParaRPr/>
          </a:p>
          <a:p>
            <a:pPr indent="-457200" lvl="0" marL="457200" rtl="0" algn="l">
              <a:spcBef>
                <a:spcPts val="480"/>
              </a:spcBef>
              <a:spcAft>
                <a:spcPts val="0"/>
              </a:spcAft>
              <a:buClr>
                <a:schemeClr val="dk1"/>
              </a:buClr>
              <a:buSzPts val="2400"/>
              <a:buAutoNum type="alphaUcPeriod"/>
            </a:pPr>
            <a:r>
              <a:rPr lang="en-US" sz="2400"/>
              <a:t>The time it takes for the golf ball to reach it’s greatest height.</a:t>
            </a:r>
            <a:endParaRPr/>
          </a:p>
          <a:p>
            <a:pPr indent="-457200" lvl="0" marL="457200" rtl="0" algn="l">
              <a:spcBef>
                <a:spcPts val="480"/>
              </a:spcBef>
              <a:spcAft>
                <a:spcPts val="0"/>
              </a:spcAft>
              <a:buClr>
                <a:schemeClr val="dk1"/>
              </a:buClr>
              <a:buSzPts val="2400"/>
              <a:buAutoNum type="alphaUcPeriod"/>
            </a:pPr>
            <a:r>
              <a:rPr lang="en-US" sz="2400"/>
              <a:t>The greatest height the golf ball reaches. </a:t>
            </a:r>
            <a:endParaRPr/>
          </a:p>
          <a:p>
            <a:pPr indent="-457200" lvl="0" marL="457200" rtl="0" algn="l">
              <a:spcBef>
                <a:spcPts val="480"/>
              </a:spcBef>
              <a:spcAft>
                <a:spcPts val="0"/>
              </a:spcAft>
              <a:buClr>
                <a:schemeClr val="dk1"/>
              </a:buClr>
              <a:buSzPts val="2400"/>
              <a:buAutoNum type="alphaUcPeriod"/>
            </a:pPr>
            <a:r>
              <a:rPr lang="en-US" sz="2400"/>
              <a:t>The speed at which the golf ball is traveling. </a:t>
            </a:r>
            <a:endParaRPr sz="24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9"/>
          <p:cNvSpPr/>
          <p:nvPr/>
        </p:nvSpPr>
        <p:spPr>
          <a:xfrm>
            <a:off x="533400" y="1219200"/>
            <a:ext cx="8153400" cy="209288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600">
                <a:solidFill>
                  <a:schemeClr val="dk1"/>
                </a:solidFill>
                <a:latin typeface="Calibri"/>
                <a:ea typeface="Calibri"/>
                <a:cs typeface="Calibri"/>
                <a:sym typeface="Calibri"/>
              </a:rPr>
              <a:t>Rubric: </a:t>
            </a:r>
            <a:endParaRPr b="1" sz="2600">
              <a:solidFill>
                <a:schemeClr val="dk1"/>
              </a:solidFill>
              <a:latin typeface="Calibri"/>
              <a:ea typeface="Calibri"/>
              <a:cs typeface="Calibri"/>
              <a:sym typeface="Calibri"/>
            </a:endParaRPr>
          </a:p>
          <a:p>
            <a:pPr indent="0" lvl="0" marL="0" marR="0" rtl="0" algn="l">
              <a:spcBef>
                <a:spcPts val="0"/>
              </a:spcBef>
              <a:spcAft>
                <a:spcPts val="0"/>
              </a:spcAft>
              <a:buNone/>
            </a:pPr>
            <a:r>
              <a:rPr lang="en-US" sz="2600">
                <a:solidFill>
                  <a:schemeClr val="dk1"/>
                </a:solidFill>
                <a:latin typeface="Calibri"/>
                <a:ea typeface="Calibri"/>
                <a:cs typeface="Calibri"/>
                <a:sym typeface="Calibri"/>
              </a:rPr>
              <a:t>(1 point) The student selects the appropriate answer choice.</a:t>
            </a:r>
            <a:endParaRPr/>
          </a:p>
          <a:p>
            <a:pPr indent="0" lvl="0" marL="0" marR="0" rtl="0" algn="l">
              <a:spcBef>
                <a:spcPts val="0"/>
              </a:spcBef>
              <a:spcAft>
                <a:spcPts val="0"/>
              </a:spcAft>
              <a:buNone/>
            </a:pPr>
            <a:r>
              <a:t/>
            </a:r>
            <a:endParaRPr sz="2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600">
                <a:solidFill>
                  <a:schemeClr val="dk1"/>
                </a:solidFill>
                <a:latin typeface="Calibri"/>
                <a:ea typeface="Calibri"/>
                <a:cs typeface="Calibri"/>
                <a:sym typeface="Calibri"/>
              </a:rPr>
              <a:t>Answer: </a:t>
            </a:r>
            <a:r>
              <a:rPr lang="en-US" sz="2600">
                <a:solidFill>
                  <a:schemeClr val="dk1"/>
                </a:solidFill>
                <a:latin typeface="Calibri"/>
                <a:ea typeface="Calibri"/>
                <a:cs typeface="Calibri"/>
                <a:sym typeface="Calibri"/>
              </a:rPr>
              <a:t>C</a:t>
            </a:r>
            <a:endParaRPr b="1" sz="2600">
              <a:solidFill>
                <a:schemeClr val="dk1"/>
              </a:solidFill>
              <a:latin typeface="Calibri"/>
              <a:ea typeface="Calibri"/>
              <a:cs typeface="Calibri"/>
              <a:sym typeface="Calibri"/>
            </a:endParaRPr>
          </a:p>
        </p:txBody>
      </p:sp>
      <p:sp>
        <p:nvSpPr>
          <p:cNvPr id="382" name="Google Shape;382;p4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#18 Answer</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#19</a:t>
            </a:r>
            <a:endParaRPr b="1" sz="4000">
              <a:solidFill>
                <a:schemeClr val="lt1"/>
              </a:solidFill>
              <a:latin typeface="Calibri"/>
              <a:ea typeface="Calibri"/>
              <a:cs typeface="Calibri"/>
              <a:sym typeface="Calibri"/>
            </a:endParaRPr>
          </a:p>
        </p:txBody>
      </p:sp>
      <p:pic>
        <p:nvPicPr>
          <p:cNvPr descr="C:\Users\Shannon\AppData\Local\Microsoft\Windows\INetCache\IE\CL72NDSD\MC900433884[1].png" id="389" name="Google Shape;389;p50"/>
          <p:cNvPicPr preferRelativeResize="0"/>
          <p:nvPr/>
        </p:nvPicPr>
        <p:blipFill rotWithShape="1">
          <a:blip r:embed="rId3">
            <a:alphaModFix/>
          </a:blip>
          <a:srcRect b="0" l="0" r="0" t="0"/>
          <a:stretch/>
        </p:blipFill>
        <p:spPr>
          <a:xfrm>
            <a:off x="8551217" y="136525"/>
            <a:ext cx="639762" cy="641350"/>
          </a:xfrm>
          <a:prstGeom prst="rect">
            <a:avLst/>
          </a:prstGeom>
          <a:noFill/>
          <a:ln>
            <a:noFill/>
          </a:ln>
        </p:spPr>
      </p:pic>
      <p:sp>
        <p:nvSpPr>
          <p:cNvPr id="390" name="Google Shape;390;p50"/>
          <p:cNvSpPr txBox="1"/>
          <p:nvPr>
            <p:ph type="title"/>
          </p:nvPr>
        </p:nvSpPr>
        <p:spPr>
          <a:xfrm>
            <a:off x="457200" y="274638"/>
            <a:ext cx="6248400" cy="50323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t/>
            </a:r>
            <a:endParaRPr/>
          </a:p>
        </p:txBody>
      </p:sp>
      <p:sp>
        <p:nvSpPr>
          <p:cNvPr id="391" name="Google Shape;391;p50"/>
          <p:cNvSpPr txBox="1"/>
          <p:nvPr>
            <p:ph idx="1" type="body"/>
          </p:nvPr>
        </p:nvSpPr>
        <p:spPr>
          <a:xfrm>
            <a:off x="457200" y="1066800"/>
            <a:ext cx="8229600" cy="5059363"/>
          </a:xfrm>
          <a:prstGeom prst="rect">
            <a:avLst/>
          </a:prstGeom>
          <a:blipFill rotWithShape="1">
            <a:blip r:embed="rId4">
              <a:alphaModFix/>
            </a:blip>
            <a:stretch>
              <a:fillRect b="0" l="-961" r="-888" t="-1444"/>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200"/>
              <a:buChar char="•"/>
            </a:pPr>
            <a:r>
              <a:rPr lang="en-US"/>
              <a:t>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1"/>
          <p:cNvSpPr/>
          <p:nvPr/>
        </p:nvSpPr>
        <p:spPr>
          <a:xfrm>
            <a:off x="533400" y="1219200"/>
            <a:ext cx="8153400" cy="209288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600">
                <a:solidFill>
                  <a:schemeClr val="dk1"/>
                </a:solidFill>
                <a:latin typeface="Calibri"/>
                <a:ea typeface="Calibri"/>
                <a:cs typeface="Calibri"/>
                <a:sym typeface="Calibri"/>
              </a:rPr>
              <a:t>Rubric: </a:t>
            </a:r>
            <a:endParaRPr b="1" sz="2600">
              <a:solidFill>
                <a:schemeClr val="dk1"/>
              </a:solidFill>
              <a:latin typeface="Calibri"/>
              <a:ea typeface="Calibri"/>
              <a:cs typeface="Calibri"/>
              <a:sym typeface="Calibri"/>
            </a:endParaRPr>
          </a:p>
          <a:p>
            <a:pPr indent="0" lvl="0" marL="0" marR="0" rtl="0" algn="l">
              <a:spcBef>
                <a:spcPts val="0"/>
              </a:spcBef>
              <a:spcAft>
                <a:spcPts val="0"/>
              </a:spcAft>
              <a:buNone/>
            </a:pPr>
            <a:r>
              <a:rPr lang="en-US" sz="2600">
                <a:solidFill>
                  <a:schemeClr val="dk1"/>
                </a:solidFill>
                <a:latin typeface="Calibri"/>
                <a:ea typeface="Calibri"/>
                <a:cs typeface="Calibri"/>
                <a:sym typeface="Calibri"/>
              </a:rPr>
              <a:t>(1 point) The student selects the appropriate answer choice.</a:t>
            </a:r>
            <a:endParaRPr/>
          </a:p>
          <a:p>
            <a:pPr indent="0" lvl="0" marL="0" marR="0" rtl="0" algn="l">
              <a:spcBef>
                <a:spcPts val="0"/>
              </a:spcBef>
              <a:spcAft>
                <a:spcPts val="0"/>
              </a:spcAft>
              <a:buNone/>
            </a:pPr>
            <a:r>
              <a:t/>
            </a:r>
            <a:endParaRPr sz="2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600">
                <a:solidFill>
                  <a:schemeClr val="dk1"/>
                </a:solidFill>
                <a:latin typeface="Calibri"/>
                <a:ea typeface="Calibri"/>
                <a:cs typeface="Calibri"/>
                <a:sym typeface="Calibri"/>
              </a:rPr>
              <a:t>Answer: </a:t>
            </a:r>
            <a:r>
              <a:rPr lang="en-US" sz="2600">
                <a:solidFill>
                  <a:schemeClr val="dk1"/>
                </a:solidFill>
                <a:latin typeface="Calibri"/>
                <a:ea typeface="Calibri"/>
                <a:cs typeface="Calibri"/>
                <a:sym typeface="Calibri"/>
              </a:rPr>
              <a:t>C</a:t>
            </a:r>
            <a:endParaRPr b="1" sz="2600">
              <a:solidFill>
                <a:schemeClr val="dk1"/>
              </a:solidFill>
              <a:latin typeface="Calibri"/>
              <a:ea typeface="Calibri"/>
              <a:cs typeface="Calibri"/>
              <a:sym typeface="Calibri"/>
            </a:endParaRPr>
          </a:p>
        </p:txBody>
      </p:sp>
      <p:sp>
        <p:nvSpPr>
          <p:cNvPr id="398" name="Google Shape;398;p5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#19 Answer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