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7" name="Google Shape;10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7" name="Google Shape;11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7" name="Google Shape;13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6" name="Google Shape;146;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6" name="Google Shape;15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5" name="Google Shape;16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5" name="Google Shape;17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4" name="Google Shape;18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5" name="Google Shape;19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2" name="Google Shape;22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4" name="Google Shape;23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HS - Claim 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N</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High School - Target N</a:t>
            </a:r>
            <a:endParaRPr/>
          </a:p>
        </p:txBody>
      </p:sp>
      <p:sp>
        <p:nvSpPr>
          <p:cNvPr id="91" name="Google Shape;91;p13"/>
          <p:cNvSpPr txBox="1"/>
          <p:nvPr>
            <p:ph idx="1" type="subTitle"/>
          </p:nvPr>
        </p:nvSpPr>
        <p:spPr>
          <a:xfrm>
            <a:off x="1219200" y="4267200"/>
            <a:ext cx="6553200" cy="1295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 Build a function that models a relationship between two quantities.</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00" name="Google Shape;100;p14"/>
          <p:cNvSpPr txBox="1"/>
          <p:nvPr>
            <p:ph idx="4294967295" type="body"/>
          </p:nvPr>
        </p:nvSpPr>
        <p:spPr>
          <a:xfrm>
            <a:off x="396875" y="963612"/>
            <a:ext cx="8320087" cy="5168900"/>
          </a:xfrm>
          <a:prstGeom prst="rect">
            <a:avLst/>
          </a:prstGeom>
          <a:blipFill rotWithShape="1">
            <a:blip r:embed="rId3">
              <a:alphaModFix/>
            </a:blip>
            <a:stretch>
              <a:fillRect b="-116" l="-737" r="-365" t="-591"/>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grpSp>
        <p:nvGrpSpPr>
          <p:cNvPr id="101" name="Google Shape;101;p14"/>
          <p:cNvGrpSpPr/>
          <p:nvPr/>
        </p:nvGrpSpPr>
        <p:grpSpPr>
          <a:xfrm>
            <a:off x="7259637" y="-30162"/>
            <a:ext cx="1939925" cy="1176337"/>
            <a:chOff x="7259637" y="-30162"/>
            <a:chExt cx="1939925" cy="1176337"/>
          </a:xfrm>
        </p:grpSpPr>
        <p:pic>
          <p:nvPicPr>
            <p:cNvPr id="102" name="Google Shape;102;p1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03" name="Google Shape;103;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04" name="Google Shape;104;p14"/>
          <p:cNvPicPr preferRelativeResize="0"/>
          <p:nvPr/>
        </p:nvPicPr>
        <p:blipFill rotWithShape="1">
          <a:blip r:embed="rId5">
            <a:alphaModFix/>
          </a:blip>
          <a:srcRect b="0" l="0" r="0" t="0"/>
          <a:stretch/>
        </p:blipFill>
        <p:spPr>
          <a:xfrm>
            <a:off x="8566150"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grpSp>
        <p:nvGrpSpPr>
          <p:cNvPr id="110" name="Google Shape;110;p15"/>
          <p:cNvGrpSpPr/>
          <p:nvPr/>
        </p:nvGrpSpPr>
        <p:grpSpPr>
          <a:xfrm>
            <a:off x="7259637" y="-30162"/>
            <a:ext cx="1939925" cy="1176337"/>
            <a:chOff x="7259637" y="-30162"/>
            <a:chExt cx="1939925" cy="1176337"/>
          </a:xfrm>
        </p:grpSpPr>
        <p:pic>
          <p:nvPicPr>
            <p:cNvPr id="111" name="Google Shape;111;p15"/>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12" name="Google Shape;112;p15"/>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13" name="Google Shape;113;p15"/>
          <p:cNvPicPr preferRelativeResize="0"/>
          <p:nvPr/>
        </p:nvPicPr>
        <p:blipFill rotWithShape="1">
          <a:blip r:embed="rId4">
            <a:alphaModFix/>
          </a:blip>
          <a:srcRect b="0" l="0" r="0" t="0"/>
          <a:stretch/>
        </p:blipFill>
        <p:spPr>
          <a:xfrm>
            <a:off x="8566150" y="136525"/>
            <a:ext cx="639762" cy="641350"/>
          </a:xfrm>
          <a:prstGeom prst="rect">
            <a:avLst/>
          </a:prstGeom>
          <a:noFill/>
          <a:ln>
            <a:noFill/>
          </a:ln>
        </p:spPr>
      </p:pic>
      <p:sp>
        <p:nvSpPr>
          <p:cNvPr id="114" name="Google Shape;114;p15"/>
          <p:cNvSpPr txBox="1"/>
          <p:nvPr>
            <p:ph idx="4294967295" type="body"/>
          </p:nvPr>
        </p:nvSpPr>
        <p:spPr>
          <a:xfrm>
            <a:off x="323850" y="1085850"/>
            <a:ext cx="8362950" cy="5040312"/>
          </a:xfrm>
          <a:prstGeom prst="rect">
            <a:avLst/>
          </a:prstGeom>
          <a:blipFill rotWithShape="1">
            <a:blip r:embed="rId5">
              <a:alphaModFix/>
            </a:blip>
            <a:stretch>
              <a:fillRect b="-13338" l="-887" r="-1330" t="-732"/>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nvSpPr>
        <p:spPr>
          <a:xfrm>
            <a:off x="728662" y="1295400"/>
            <a:ext cx="7924800" cy="3970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each) The student correctly enters the function describing the relationship between two quantities in the given contextual situation.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Example 1: </a:t>
            </a: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w</a:t>
            </a:r>
            <a:r>
              <a:rPr b="0" i="0" lang="en-US" sz="2800" u="none" cap="none" strike="noStrike">
                <a:solidFill>
                  <a:srgbClr val="000000"/>
                </a:solidFill>
                <a:latin typeface="Calibri"/>
                <a:ea typeface="Calibri"/>
                <a:cs typeface="Calibri"/>
                <a:sym typeface="Calibri"/>
              </a:rPr>
              <a:t>) = </a:t>
            </a:r>
            <a:r>
              <a:rPr b="0" i="1" lang="en-US" sz="2800" u="none" cap="none" strike="noStrike">
                <a:solidFill>
                  <a:srgbClr val="000000"/>
                </a:solidFill>
                <a:latin typeface="Calibri"/>
                <a:ea typeface="Calibri"/>
                <a:cs typeface="Calibri"/>
                <a:sym typeface="Calibri"/>
              </a:rPr>
              <a:t>w</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w</a:t>
            </a:r>
            <a:r>
              <a:rPr b="0" i="0" lang="en-US" sz="2800" u="none" cap="none" strike="noStrike">
                <a:solidFill>
                  <a:srgbClr val="000000"/>
                </a:solidFill>
                <a:latin typeface="Calibri"/>
                <a:ea typeface="Calibri"/>
                <a:cs typeface="Calibri"/>
                <a:sym typeface="Calibri"/>
              </a:rPr>
              <a:t> + 2)</a:t>
            </a:r>
            <a:endParaRPr b="1"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Example 2: </a:t>
            </a: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h</a:t>
            </a:r>
            <a:r>
              <a:rPr b="0" i="0" lang="en-US"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Example 3: </a:t>
            </a: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t</a:t>
            </a:r>
            <a:r>
              <a:rPr b="0" i="0" lang="en-US" sz="2800" u="none" cap="none" strike="noStrike">
                <a:solidFill>
                  <a:srgbClr val="000000"/>
                </a:solidFill>
                <a:latin typeface="Calibri"/>
                <a:ea typeface="Calibri"/>
                <a:cs typeface="Calibri"/>
                <a:sym typeface="Calibri"/>
              </a:rPr>
              <a:t>) = $256(0.75)</a:t>
            </a:r>
            <a:r>
              <a:rPr b="0" baseline="30000" i="1" lang="en-US" sz="2800" u="none" cap="none" strike="noStrike">
                <a:solidFill>
                  <a:srgbClr val="000000"/>
                </a:solidFill>
                <a:latin typeface="Calibri"/>
                <a:ea typeface="Calibri"/>
                <a:cs typeface="Calibri"/>
                <a:sym typeface="Calibri"/>
              </a:rPr>
              <a:t>t</a:t>
            </a:r>
            <a:endParaRPr b="0" i="0" sz="1400" u="none" cap="none" strike="noStrike">
              <a:solidFill>
                <a:srgbClr val="000000"/>
              </a:solidFill>
              <a:latin typeface="Arial"/>
              <a:ea typeface="Arial"/>
              <a:cs typeface="Arial"/>
              <a:sym typeface="Arial"/>
            </a:endParaRPr>
          </a:p>
        </p:txBody>
      </p:sp>
      <p:pic>
        <p:nvPicPr>
          <p:cNvPr id="121" name="Google Shape;121;p16"/>
          <p:cNvPicPr preferRelativeResize="0"/>
          <p:nvPr/>
        </p:nvPicPr>
        <p:blipFill rotWithShape="1">
          <a:blip r:embed="rId3">
            <a:alphaModFix/>
          </a:blip>
          <a:srcRect b="0" l="0" r="0" t="0"/>
          <a:stretch/>
        </p:blipFill>
        <p:spPr>
          <a:xfrm>
            <a:off x="3352800" y="4267200"/>
            <a:ext cx="1081087" cy="549275"/>
          </a:xfrm>
          <a:prstGeom prst="rect">
            <a:avLst/>
          </a:prstGeom>
          <a:noFill/>
          <a:ln>
            <a:noFill/>
          </a:ln>
        </p:spPr>
      </p:pic>
      <p:grpSp>
        <p:nvGrpSpPr>
          <p:cNvPr id="122" name="Google Shape;122;p16"/>
          <p:cNvGrpSpPr/>
          <p:nvPr/>
        </p:nvGrpSpPr>
        <p:grpSpPr>
          <a:xfrm>
            <a:off x="6345237" y="-30162"/>
            <a:ext cx="2865437" cy="1116012"/>
            <a:chOff x="6345237" y="-30162"/>
            <a:chExt cx="2865437" cy="1116012"/>
          </a:xfrm>
        </p:grpSpPr>
        <p:pic>
          <p:nvPicPr>
            <p:cNvPr id="123" name="Google Shape;123;p16"/>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24" name="Google Shape;124;p16"/>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7"/>
          <p:cNvSpPr txBox="1"/>
          <p:nvPr/>
        </p:nvSpPr>
        <p:spPr>
          <a:xfrm>
            <a:off x="457200" y="914400"/>
            <a:ext cx="8183562"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 researcher studies the growth of a fruit fly population. The researcher counts the number of fruit flies at noon each day. The results are in the table.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𝑉</a:t>
            </a:r>
            <a:r>
              <a:rPr b="0" i="1" lang="en-US" sz="2800" u="none" cap="none" strike="noStrike">
                <a:solidFill>
                  <a:schemeClr val="dk1"/>
                </a:solidFill>
                <a:latin typeface="Calibri"/>
                <a:ea typeface="Calibri"/>
                <a:cs typeface="Calibri"/>
                <a:sym typeface="Calibri"/>
              </a:rPr>
              <a:t>(n)</a:t>
            </a:r>
            <a:r>
              <a:rPr b="0" i="0" lang="en-US" sz="2800" u="none" cap="none" strike="noStrike">
                <a:solidFill>
                  <a:schemeClr val="dk1"/>
                </a:solidFill>
                <a:latin typeface="Calibri"/>
                <a:ea typeface="Calibri"/>
                <a:cs typeface="Calibri"/>
                <a:sym typeface="Calibri"/>
              </a:rPr>
              <a:t> = Total number of fruit flies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after </a:t>
            </a:r>
            <a:r>
              <a:rPr b="0" i="1" lang="en-US" sz="2800" u="none" cap="none" strike="noStrike">
                <a:solidFill>
                  <a:schemeClr val="dk1"/>
                </a:solidFill>
                <a:latin typeface="Calibri"/>
                <a:ea typeface="Calibri"/>
                <a:cs typeface="Calibri"/>
                <a:sym typeface="Calibri"/>
              </a:rPr>
              <a:t>n </a:t>
            </a:r>
            <a:r>
              <a:rPr b="0" i="0" lang="en-US" sz="2800" u="none" cap="none" strike="noStrike">
                <a:solidFill>
                  <a:schemeClr val="dk1"/>
                </a:solidFill>
                <a:latin typeface="Calibri"/>
                <a:ea typeface="Calibri"/>
                <a:cs typeface="Calibri"/>
                <a:sym typeface="Calibri"/>
              </a:rPr>
              <a:t>days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𝑉(0) = 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function for </a:t>
            </a:r>
            <a:r>
              <a:rPr b="0" i="1" lang="en-US" sz="2800" u="none" cap="none" strike="noStrike">
                <a:solidFill>
                  <a:schemeClr val="dk1"/>
                </a:solidFill>
                <a:latin typeface="Calibri"/>
                <a:ea typeface="Calibri"/>
                <a:cs typeface="Calibri"/>
                <a:sym typeface="Calibri"/>
              </a:rPr>
              <a:t>n </a:t>
            </a:r>
            <a:r>
              <a:rPr b="0" i="0" lang="en-US" sz="2800" u="none" cap="none" strike="noStrike">
                <a:solidFill>
                  <a:schemeClr val="dk1"/>
                </a:solidFill>
                <a:latin typeface="Calibri"/>
                <a:ea typeface="Calibri"/>
                <a:cs typeface="Calibri"/>
                <a:sym typeface="Calibri"/>
              </a:rPr>
              <a:t>≥ 1, which describes the number of fruit flies, 𝑉</a:t>
            </a:r>
            <a:r>
              <a:rPr b="0" i="1" lang="en-US" sz="2800" u="none" cap="none" strike="noStrike">
                <a:solidFill>
                  <a:schemeClr val="dk1"/>
                </a:solidFill>
                <a:latin typeface="Calibri"/>
                <a:ea typeface="Calibri"/>
                <a:cs typeface="Calibri"/>
                <a:sym typeface="Calibri"/>
              </a:rPr>
              <a:t>(n),</a:t>
            </a:r>
            <a:r>
              <a:rPr b="0" i="0" lang="en-US" sz="2800" u="none" cap="none" strike="noStrike">
                <a:solidFill>
                  <a:schemeClr val="dk1"/>
                </a:solidFill>
                <a:latin typeface="Calibri"/>
                <a:ea typeface="Calibri"/>
                <a:cs typeface="Calibri"/>
                <a:sym typeface="Calibri"/>
              </a:rPr>
              <a:t> at noon on the </a:t>
            </a:r>
            <a:r>
              <a:rPr b="0" i="1" lang="en-US" sz="2800" u="none" cap="none" strike="noStrike">
                <a:solidFill>
                  <a:schemeClr val="dk1"/>
                </a:solidFill>
                <a:latin typeface="Calibri"/>
                <a:ea typeface="Calibri"/>
                <a:cs typeface="Calibri"/>
                <a:sym typeface="Calibri"/>
              </a:rPr>
              <a:t>n</a:t>
            </a:r>
            <a:r>
              <a:rPr b="0" baseline="30000" i="0" lang="en-US" sz="2800" u="none" cap="none" strike="noStrike">
                <a:solidFill>
                  <a:schemeClr val="dk1"/>
                </a:solidFill>
                <a:latin typeface="Calibri"/>
                <a:ea typeface="Calibri"/>
                <a:cs typeface="Calibri"/>
                <a:sym typeface="Calibri"/>
              </a:rPr>
              <a:t>th</a:t>
            </a:r>
            <a:r>
              <a:rPr b="0" i="0" lang="en-US" sz="2800" u="none" cap="none" strike="noStrike">
                <a:solidFill>
                  <a:schemeClr val="dk1"/>
                </a:solidFill>
                <a:latin typeface="Calibri"/>
                <a:ea typeface="Calibri"/>
                <a:cs typeface="Calibri"/>
                <a:sym typeface="Calibri"/>
              </a:rPr>
              <a:t> day in terms of the number of fruit flies at noon on the previous day, 𝑉(</a:t>
            </a:r>
            <a:r>
              <a:rPr b="0" i="1" lang="en-US" sz="2800" u="none" cap="none" strike="noStrike">
                <a:solidFill>
                  <a:schemeClr val="dk1"/>
                </a:solidFill>
                <a:latin typeface="Calibri"/>
                <a:ea typeface="Calibri"/>
                <a:cs typeface="Calibri"/>
                <a:sym typeface="Calibri"/>
              </a:rPr>
              <a:t>n</a:t>
            </a:r>
            <a:r>
              <a:rPr b="0" i="0" lang="en-US" sz="2800" u="none" cap="none" strike="noStrike">
                <a:solidFill>
                  <a:schemeClr val="dk1"/>
                </a:solidFill>
                <a:latin typeface="Calibri"/>
                <a:ea typeface="Calibri"/>
                <a:cs typeface="Calibri"/>
                <a:sym typeface="Calibri"/>
              </a:rPr>
              <a:t> − 1). 	</a:t>
            </a:r>
            <a:endParaRPr b="0" i="0" sz="1400" u="none" cap="none" strike="noStrike">
              <a:solidFill>
                <a:srgbClr val="000000"/>
              </a:solidFill>
              <a:latin typeface="Arial"/>
              <a:ea typeface="Arial"/>
              <a:cs typeface="Arial"/>
              <a:sym typeface="Arial"/>
            </a:endParaRPr>
          </a:p>
        </p:txBody>
      </p:sp>
      <p:pic>
        <p:nvPicPr>
          <p:cNvPr id="130" name="Google Shape;130;p17"/>
          <p:cNvPicPr preferRelativeResize="0"/>
          <p:nvPr/>
        </p:nvPicPr>
        <p:blipFill rotWithShape="1">
          <a:blip r:embed="rId3">
            <a:alphaModFix/>
          </a:blip>
          <a:srcRect b="53198" l="53489" r="32516" t="29443"/>
          <a:stretch/>
        </p:blipFill>
        <p:spPr>
          <a:xfrm>
            <a:off x="5791200" y="2209800"/>
            <a:ext cx="2713037" cy="2103437"/>
          </a:xfrm>
          <a:prstGeom prst="rect">
            <a:avLst/>
          </a:prstGeom>
          <a:noFill/>
          <a:ln>
            <a:noFill/>
          </a:ln>
        </p:spPr>
      </p:pic>
      <p:grpSp>
        <p:nvGrpSpPr>
          <p:cNvPr id="131" name="Google Shape;131;p17"/>
          <p:cNvGrpSpPr/>
          <p:nvPr/>
        </p:nvGrpSpPr>
        <p:grpSpPr>
          <a:xfrm>
            <a:off x="7259637" y="-30162"/>
            <a:ext cx="1939925" cy="1176337"/>
            <a:chOff x="7259637" y="-30162"/>
            <a:chExt cx="1939925" cy="1176337"/>
          </a:xfrm>
        </p:grpSpPr>
        <p:pic>
          <p:nvPicPr>
            <p:cNvPr id="132" name="Google Shape;132;p17"/>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33" name="Google Shape;133;p17"/>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34" name="Google Shape;134;p17"/>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8"/>
          <p:cNvSpPr txBox="1"/>
          <p:nvPr/>
        </p:nvSpPr>
        <p:spPr>
          <a:xfrm>
            <a:off x="369887" y="1395412"/>
            <a:ext cx="83058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enters the recursive function describing the relationship between two quantities in the given contextual situation.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1" lang="en-US" sz="2800" u="none" cap="none" strike="noStrike">
                <a:solidFill>
                  <a:srgbClr val="000000"/>
                </a:solidFill>
                <a:latin typeface="Calibri"/>
                <a:ea typeface="Calibri"/>
                <a:cs typeface="Calibri"/>
                <a:sym typeface="Calibri"/>
              </a:rPr>
              <a:t>V(n) = </a:t>
            </a:r>
            <a:r>
              <a:rPr b="0" i="0" lang="en-US" sz="2800" u="none" cap="none" strike="noStrike">
                <a:solidFill>
                  <a:srgbClr val="000000"/>
                </a:solidFill>
                <a:latin typeface="Calibri"/>
                <a:ea typeface="Calibri"/>
                <a:cs typeface="Calibri"/>
                <a:sym typeface="Calibri"/>
              </a:rPr>
              <a:t>2</a:t>
            </a:r>
            <a:r>
              <a:rPr b="0" i="1" lang="en-US" sz="2800" u="none" cap="none" strike="noStrike">
                <a:solidFill>
                  <a:srgbClr val="000000"/>
                </a:solidFill>
                <a:latin typeface="Calibri"/>
                <a:ea typeface="Calibri"/>
                <a:cs typeface="Calibri"/>
                <a:sym typeface="Calibri"/>
              </a:rPr>
              <a:t>V</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n </a:t>
            </a:r>
            <a:r>
              <a:rPr b="0" i="0" lang="en-US" sz="2800" u="none" cap="none" strike="noStrike">
                <a:solidFill>
                  <a:srgbClr val="000000"/>
                </a:solidFill>
                <a:latin typeface="Calibri"/>
                <a:ea typeface="Calibri"/>
                <a:cs typeface="Calibri"/>
                <a:sym typeface="Calibri"/>
              </a:rPr>
              <a:t>– 1)</a:t>
            </a:r>
            <a:endParaRPr b="0" i="0" sz="1400" u="none" cap="none" strike="noStrike">
              <a:solidFill>
                <a:srgbClr val="000000"/>
              </a:solidFill>
              <a:latin typeface="Arial"/>
              <a:ea typeface="Arial"/>
              <a:cs typeface="Arial"/>
              <a:sym typeface="Arial"/>
            </a:endParaRPr>
          </a:p>
        </p:txBody>
      </p:sp>
      <p:grpSp>
        <p:nvGrpSpPr>
          <p:cNvPr id="141" name="Google Shape;141;p18"/>
          <p:cNvGrpSpPr/>
          <p:nvPr/>
        </p:nvGrpSpPr>
        <p:grpSpPr>
          <a:xfrm>
            <a:off x="6345237" y="-30162"/>
            <a:ext cx="2865437" cy="1116012"/>
            <a:chOff x="6345237" y="-30162"/>
            <a:chExt cx="2865437" cy="1116012"/>
          </a:xfrm>
        </p:grpSpPr>
        <p:pic>
          <p:nvPicPr>
            <p:cNvPr id="142" name="Google Shape;142;p18"/>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3" name="Google Shape;143;p18"/>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nvSpPr>
        <p:spPr>
          <a:xfrm>
            <a:off x="457200" y="1163637"/>
            <a:ext cx="8262937"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The first row in a theater has 8 seats, the second row has 11 seats, the third row has 14 seats and the fourth row has 17 seats. The pattern of increasing each successive row by 3 seats continues throughout the theater.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(r) = the number of seats in row </a:t>
            </a:r>
            <a:r>
              <a:rPr b="0" i="1" lang="en-US" sz="2800" u="none" cap="none" strike="noStrike">
                <a:solidFill>
                  <a:srgbClr val="000000"/>
                </a:solidFill>
                <a:latin typeface="Calibri"/>
                <a:ea typeface="Calibri"/>
                <a:cs typeface="Calibri"/>
                <a:sym typeface="Calibri"/>
              </a:rPr>
              <a:t>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(1) = 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1"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Enter an equation, for 𝑟 ≥ 2, which describes the number of seats, 𝑓(𝑟), in the 𝑟</a:t>
            </a:r>
            <a:r>
              <a:rPr b="0" baseline="30000" i="0" lang="en-US" sz="2800" u="none" cap="none" strike="noStrike">
                <a:solidFill>
                  <a:srgbClr val="000000"/>
                </a:solidFill>
                <a:latin typeface="Calibri"/>
                <a:ea typeface="Calibri"/>
                <a:cs typeface="Calibri"/>
                <a:sym typeface="Calibri"/>
              </a:rPr>
              <a:t>th</a:t>
            </a:r>
            <a:r>
              <a:rPr b="0" i="0" lang="en-US" sz="2800" u="none" cap="none" strike="noStrike">
                <a:solidFill>
                  <a:srgbClr val="000000"/>
                </a:solidFill>
                <a:latin typeface="Calibri"/>
                <a:ea typeface="Calibri"/>
                <a:cs typeface="Calibri"/>
                <a:sym typeface="Calibri"/>
              </a:rPr>
              <a:t> row in terms of the number of seats in the (𝑟 − 1)</a:t>
            </a:r>
            <a:r>
              <a:rPr b="0" baseline="30000" i="0" lang="en-US" sz="2800" u="none" cap="none" strike="noStrike">
                <a:solidFill>
                  <a:srgbClr val="000000"/>
                </a:solidFill>
                <a:latin typeface="Calibri"/>
                <a:ea typeface="Calibri"/>
                <a:cs typeface="Calibri"/>
                <a:sym typeface="Calibri"/>
              </a:rPr>
              <a:t>th</a:t>
            </a:r>
            <a:r>
              <a:rPr b="0" i="0" lang="en-US" sz="2800" u="none" cap="none" strike="noStrike">
                <a:solidFill>
                  <a:srgbClr val="000000"/>
                </a:solidFill>
                <a:latin typeface="Calibri"/>
                <a:ea typeface="Calibri"/>
                <a:cs typeface="Calibri"/>
                <a:sym typeface="Calibri"/>
              </a:rPr>
              <a:t> row, 𝑓(𝑟 − 1). </a:t>
            </a:r>
            <a:endParaRPr b="0" i="0" sz="1400" u="none" cap="none" strike="noStrike">
              <a:solidFill>
                <a:srgbClr val="000000"/>
              </a:solidFill>
              <a:latin typeface="Arial"/>
              <a:ea typeface="Arial"/>
              <a:cs typeface="Arial"/>
              <a:sym typeface="Arial"/>
            </a:endParaRPr>
          </a:p>
        </p:txBody>
      </p:sp>
      <p:grpSp>
        <p:nvGrpSpPr>
          <p:cNvPr id="150" name="Google Shape;150;p19"/>
          <p:cNvGrpSpPr/>
          <p:nvPr/>
        </p:nvGrpSpPr>
        <p:grpSpPr>
          <a:xfrm>
            <a:off x="7259637" y="-30162"/>
            <a:ext cx="1939925" cy="1176337"/>
            <a:chOff x="7259637" y="-30162"/>
            <a:chExt cx="1939925" cy="1176337"/>
          </a:xfrm>
        </p:grpSpPr>
        <p:pic>
          <p:nvPicPr>
            <p:cNvPr id="151" name="Google Shape;151;p19"/>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2" name="Google Shape;152;p19"/>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53" name="Google Shape;153;p19"/>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0"/>
          <p:cNvSpPr txBox="1"/>
          <p:nvPr/>
        </p:nvSpPr>
        <p:spPr>
          <a:xfrm>
            <a:off x="609600" y="12192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represents the sequence using the recursive process.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𝑓(𝑟) = 𝑓(𝑟 − 1) + 3</a:t>
            </a:r>
            <a:endParaRPr b="0" i="0" sz="1400" u="none" cap="none" strike="noStrike">
              <a:solidFill>
                <a:srgbClr val="000000"/>
              </a:solidFill>
              <a:latin typeface="Arial"/>
              <a:ea typeface="Arial"/>
              <a:cs typeface="Arial"/>
              <a:sym typeface="Arial"/>
            </a:endParaRPr>
          </a:p>
        </p:txBody>
      </p:sp>
      <p:grpSp>
        <p:nvGrpSpPr>
          <p:cNvPr id="160" name="Google Shape;160;p20"/>
          <p:cNvGrpSpPr/>
          <p:nvPr/>
        </p:nvGrpSpPr>
        <p:grpSpPr>
          <a:xfrm>
            <a:off x="6345237" y="-30162"/>
            <a:ext cx="2865437" cy="1116012"/>
            <a:chOff x="6345237" y="-30162"/>
            <a:chExt cx="2865437" cy="1116012"/>
          </a:xfrm>
        </p:grpSpPr>
        <p:pic>
          <p:nvPicPr>
            <p:cNvPr id="161" name="Google Shape;161;p20"/>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2" name="Google Shape;162;p20"/>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1"/>
          <p:cNvSpPr txBox="1"/>
          <p:nvPr/>
        </p:nvSpPr>
        <p:spPr>
          <a:xfrm>
            <a:off x="423862" y="1143000"/>
            <a:ext cx="8262937" cy="5694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The 13th row in a theater has 41 seats, the 12th row has 38 seats, the 11th row has 35 seats and the 10th row has 32 seats. The pattern of decreasing each successive row by 3 seats continues from the 13th row to the 1st row.</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(r) = the number of seats in row </a:t>
            </a:r>
            <a:r>
              <a:rPr b="0" i="1" lang="en-US" sz="2800" u="none" cap="none" strike="noStrike">
                <a:solidFill>
                  <a:srgbClr val="000000"/>
                </a:solidFill>
                <a:latin typeface="Calibri"/>
                <a:ea typeface="Calibri"/>
                <a:cs typeface="Calibri"/>
                <a:sym typeface="Calibri"/>
              </a:rPr>
              <a:t>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(1) = 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1"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Enter an equation, for 𝑟 ≥ 2, which describes the number of seats, 𝑓(𝑟), in the 𝑟</a:t>
            </a:r>
            <a:r>
              <a:rPr b="0" baseline="30000" i="0" lang="en-US" sz="2800" u="none" cap="none" strike="noStrike">
                <a:solidFill>
                  <a:srgbClr val="000000"/>
                </a:solidFill>
                <a:latin typeface="Calibri"/>
                <a:ea typeface="Calibri"/>
                <a:cs typeface="Calibri"/>
                <a:sym typeface="Calibri"/>
              </a:rPr>
              <a:t>th</a:t>
            </a:r>
            <a:r>
              <a:rPr b="0" i="0" lang="en-US" sz="2800" u="none" cap="none" strike="noStrike">
                <a:solidFill>
                  <a:srgbClr val="000000"/>
                </a:solidFill>
                <a:latin typeface="Calibri"/>
                <a:ea typeface="Calibri"/>
                <a:cs typeface="Calibri"/>
                <a:sym typeface="Calibri"/>
              </a:rPr>
              <a:t> row in terms of the number of seats in the (𝑟 − 1)</a:t>
            </a:r>
            <a:r>
              <a:rPr b="0" baseline="30000" i="0" lang="en-US" sz="2800" u="none" cap="none" strike="noStrike">
                <a:solidFill>
                  <a:srgbClr val="000000"/>
                </a:solidFill>
                <a:latin typeface="Calibri"/>
                <a:ea typeface="Calibri"/>
                <a:cs typeface="Calibri"/>
                <a:sym typeface="Calibri"/>
              </a:rPr>
              <a:t>th</a:t>
            </a:r>
            <a:r>
              <a:rPr b="0" i="0" lang="en-US" sz="2800" u="none" cap="none" strike="noStrike">
                <a:solidFill>
                  <a:srgbClr val="000000"/>
                </a:solidFill>
                <a:latin typeface="Calibri"/>
                <a:ea typeface="Calibri"/>
                <a:cs typeface="Calibri"/>
                <a:sym typeface="Calibri"/>
              </a:rPr>
              <a:t> row, 𝑓(𝑟 − 1). Assume that the pattern described applies to all rows. 	</a:t>
            </a:r>
            <a:endParaRPr b="0" i="0" sz="1400" u="none" cap="none" strike="noStrike">
              <a:solidFill>
                <a:srgbClr val="000000"/>
              </a:solidFill>
              <a:latin typeface="Arial"/>
              <a:ea typeface="Arial"/>
              <a:cs typeface="Arial"/>
              <a:sym typeface="Arial"/>
            </a:endParaRPr>
          </a:p>
        </p:txBody>
      </p:sp>
      <p:grpSp>
        <p:nvGrpSpPr>
          <p:cNvPr id="169" name="Google Shape;169;p21"/>
          <p:cNvGrpSpPr/>
          <p:nvPr/>
        </p:nvGrpSpPr>
        <p:grpSpPr>
          <a:xfrm>
            <a:off x="7259637" y="-30162"/>
            <a:ext cx="1939925" cy="1176337"/>
            <a:chOff x="7259637" y="-30162"/>
            <a:chExt cx="1939925" cy="1176337"/>
          </a:xfrm>
        </p:grpSpPr>
        <p:pic>
          <p:nvPicPr>
            <p:cNvPr id="170" name="Google Shape;170;p21"/>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1" name="Google Shape;171;p21"/>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72" name="Google Shape;172;p21"/>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txBox="1"/>
          <p:nvPr/>
        </p:nvSpPr>
        <p:spPr>
          <a:xfrm>
            <a:off x="609600" y="12192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represents the sequence using the recursive process.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𝑓(𝑟) = 𝑓(𝑟 − 1) + 3</a:t>
            </a:r>
            <a:endParaRPr b="0" i="0" sz="1400" u="none" cap="none" strike="noStrike">
              <a:solidFill>
                <a:srgbClr val="000000"/>
              </a:solidFill>
              <a:latin typeface="Arial"/>
              <a:ea typeface="Arial"/>
              <a:cs typeface="Arial"/>
              <a:sym typeface="Arial"/>
            </a:endParaRPr>
          </a:p>
        </p:txBody>
      </p:sp>
      <p:grpSp>
        <p:nvGrpSpPr>
          <p:cNvPr id="179" name="Google Shape;179;p22"/>
          <p:cNvGrpSpPr/>
          <p:nvPr/>
        </p:nvGrpSpPr>
        <p:grpSpPr>
          <a:xfrm>
            <a:off x="6345237" y="-30162"/>
            <a:ext cx="2865437" cy="1116012"/>
            <a:chOff x="6345237" y="-30162"/>
            <a:chExt cx="2865437" cy="1116012"/>
          </a:xfrm>
        </p:grpSpPr>
        <p:pic>
          <p:nvPicPr>
            <p:cNvPr id="180" name="Google Shape;180;p22"/>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1" name="Google Shape;181;p22"/>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grpSp>
        <p:nvGrpSpPr>
          <p:cNvPr id="187" name="Google Shape;187;p23"/>
          <p:cNvGrpSpPr/>
          <p:nvPr/>
        </p:nvGrpSpPr>
        <p:grpSpPr>
          <a:xfrm>
            <a:off x="7259637" y="-30162"/>
            <a:ext cx="1939925" cy="1176337"/>
            <a:chOff x="7259637" y="-30162"/>
            <a:chExt cx="1939925" cy="1176337"/>
          </a:xfrm>
        </p:grpSpPr>
        <p:pic>
          <p:nvPicPr>
            <p:cNvPr id="188" name="Google Shape;188;p23"/>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89" name="Google Shape;189;p23"/>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90" name="Google Shape;190;p23"/>
          <p:cNvPicPr preferRelativeResize="0"/>
          <p:nvPr/>
        </p:nvPicPr>
        <p:blipFill rotWithShape="1">
          <a:blip r:embed="rId4">
            <a:alphaModFix/>
          </a:blip>
          <a:srcRect b="0" l="0" r="0" t="0"/>
          <a:stretch/>
        </p:blipFill>
        <p:spPr>
          <a:xfrm>
            <a:off x="8523287" y="136525"/>
            <a:ext cx="639762" cy="641350"/>
          </a:xfrm>
          <a:prstGeom prst="rect">
            <a:avLst/>
          </a:prstGeom>
          <a:noFill/>
          <a:ln>
            <a:noFill/>
          </a:ln>
        </p:spPr>
      </p:pic>
      <p:sp>
        <p:nvSpPr>
          <p:cNvPr id="191" name="Google Shape;191;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92" name="Google Shape;192;p23"/>
          <p:cNvSpPr txBox="1"/>
          <p:nvPr>
            <p:ph idx="4294967295" type="body"/>
          </p:nvPr>
        </p:nvSpPr>
        <p:spPr>
          <a:xfrm>
            <a:off x="323850" y="1085850"/>
            <a:ext cx="8362950" cy="5546725"/>
          </a:xfrm>
          <a:prstGeom prst="rect">
            <a:avLst/>
          </a:prstGeom>
          <a:blipFill rotWithShape="1">
            <a:blip r:embed="rId5">
              <a:alphaModFix/>
            </a:blip>
            <a:stretch>
              <a:fillRect b="0" l="-1108" r="0" t="-887"/>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4"/>
          <p:cNvSpPr txBox="1"/>
          <p:nvPr/>
        </p:nvSpPr>
        <p:spPr>
          <a:xfrm>
            <a:off x="457200" y="1524000"/>
            <a:ext cx="8191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selects the correct choice.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199" name="Google Shape;199;p24"/>
          <p:cNvGrpSpPr/>
          <p:nvPr/>
        </p:nvGrpSpPr>
        <p:grpSpPr>
          <a:xfrm>
            <a:off x="6345237" y="-30162"/>
            <a:ext cx="2865437" cy="1116012"/>
            <a:chOff x="6345237" y="-30162"/>
            <a:chExt cx="2865437" cy="1116012"/>
          </a:xfrm>
        </p:grpSpPr>
        <p:pic>
          <p:nvPicPr>
            <p:cNvPr id="200" name="Google Shape;200;p24"/>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1" name="Google Shape;201;p24"/>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grpSp>
        <p:nvGrpSpPr>
          <p:cNvPr id="206" name="Google Shape;206;p25"/>
          <p:cNvGrpSpPr/>
          <p:nvPr/>
        </p:nvGrpSpPr>
        <p:grpSpPr>
          <a:xfrm>
            <a:off x="7259637" y="-30162"/>
            <a:ext cx="1939925" cy="1176337"/>
            <a:chOff x="7259637" y="-30162"/>
            <a:chExt cx="1939925" cy="1176337"/>
          </a:xfrm>
        </p:grpSpPr>
        <p:pic>
          <p:nvPicPr>
            <p:cNvPr id="207" name="Google Shape;207;p25"/>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08" name="Google Shape;208;p25"/>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09" name="Google Shape;209;p25"/>
          <p:cNvPicPr preferRelativeResize="0"/>
          <p:nvPr/>
        </p:nvPicPr>
        <p:blipFill rotWithShape="1">
          <a:blip r:embed="rId4">
            <a:alphaModFix/>
          </a:blip>
          <a:srcRect b="0" l="0" r="0" t="0"/>
          <a:stretch/>
        </p:blipFill>
        <p:spPr>
          <a:xfrm>
            <a:off x="8523287" y="136525"/>
            <a:ext cx="639762" cy="641350"/>
          </a:xfrm>
          <a:prstGeom prst="rect">
            <a:avLst/>
          </a:prstGeom>
          <a:noFill/>
          <a:ln>
            <a:noFill/>
          </a:ln>
        </p:spPr>
      </p:pic>
      <p:sp>
        <p:nvSpPr>
          <p:cNvPr id="210" name="Google Shape;210;p25"/>
          <p:cNvSpPr txBox="1"/>
          <p:nvPr>
            <p:ph type="title"/>
          </p:nvPr>
        </p:nvSpPr>
        <p:spPr>
          <a:xfrm>
            <a:off x="457200" y="274637"/>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211" name="Google Shape;211;p25"/>
          <p:cNvSpPr txBox="1"/>
          <p:nvPr>
            <p:ph idx="4294967295" type="body"/>
          </p:nvPr>
        </p:nvSpPr>
        <p:spPr>
          <a:xfrm>
            <a:off x="323850" y="1085850"/>
            <a:ext cx="8362950" cy="5546725"/>
          </a:xfrm>
          <a:prstGeom prst="rect">
            <a:avLst/>
          </a:prstGeom>
          <a:blipFill rotWithShape="1">
            <a:blip r:embed="rId5">
              <a:alphaModFix/>
            </a:blip>
            <a:stretch>
              <a:fillRect b="0" l="-1108" r="0" t="-887"/>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nvSpPr>
        <p:spPr>
          <a:xfrm>
            <a:off x="457200" y="1524000"/>
            <a:ext cx="8191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selects the correct choice.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D</a:t>
            </a:r>
            <a:endParaRPr b="0" i="0" sz="1400" u="none" cap="none" strike="noStrike">
              <a:solidFill>
                <a:srgbClr val="000000"/>
              </a:solidFill>
              <a:latin typeface="Arial"/>
              <a:ea typeface="Arial"/>
              <a:cs typeface="Arial"/>
              <a:sym typeface="Arial"/>
            </a:endParaRPr>
          </a:p>
        </p:txBody>
      </p:sp>
      <p:grpSp>
        <p:nvGrpSpPr>
          <p:cNvPr id="217" name="Google Shape;217;p26"/>
          <p:cNvGrpSpPr/>
          <p:nvPr/>
        </p:nvGrpSpPr>
        <p:grpSpPr>
          <a:xfrm>
            <a:off x="6345237" y="-30162"/>
            <a:ext cx="2865437" cy="1116012"/>
            <a:chOff x="6345237" y="-30162"/>
            <a:chExt cx="2865437" cy="1116012"/>
          </a:xfrm>
        </p:grpSpPr>
        <p:pic>
          <p:nvPicPr>
            <p:cNvPr id="218" name="Google Shape;218;p26"/>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19" name="Google Shape;219;p26"/>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7"/>
          <p:cNvSpPr txBox="1"/>
          <p:nvPr/>
        </p:nvSpPr>
        <p:spPr>
          <a:xfrm>
            <a:off x="304800" y="914400"/>
            <a:ext cx="8562975"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The functions in the table are defined for integers </a:t>
            </a:r>
            <a:r>
              <a:rPr b="0" i="1" lang="en-US" sz="2400" u="none" cap="none" strike="noStrike">
                <a:solidFill>
                  <a:srgbClr val="000000"/>
                </a:solidFill>
                <a:latin typeface="Calibri"/>
                <a:ea typeface="Calibri"/>
                <a:cs typeface="Calibri"/>
                <a:sym typeface="Calibri"/>
              </a:rPr>
              <a:t>n ≥ 1. </a:t>
            </a:r>
            <a:r>
              <a:rPr b="0" i="0" lang="en-US" sz="2400" u="none" cap="none" strike="noStrike">
                <a:solidFill>
                  <a:srgbClr val="000000"/>
                </a:solidFill>
                <a:latin typeface="Calibri"/>
                <a:ea typeface="Calibri"/>
                <a:cs typeface="Calibri"/>
                <a:sym typeface="Calibri"/>
              </a:rPr>
              <a:t>Match each recursively defined function with the equivalent explicit form.</a:t>
            </a:r>
            <a:endParaRPr b="0" i="0" sz="1400" u="none" cap="none" strike="noStrike">
              <a:solidFill>
                <a:srgbClr val="000000"/>
              </a:solidFill>
              <a:latin typeface="Arial"/>
              <a:ea typeface="Arial"/>
              <a:cs typeface="Arial"/>
              <a:sym typeface="Arial"/>
            </a:endParaRPr>
          </a:p>
        </p:txBody>
      </p:sp>
      <p:sp>
        <p:nvSpPr>
          <p:cNvPr id="226" name="Google Shape;226;p27"/>
          <p:cNvSpPr txBox="1"/>
          <p:nvPr/>
        </p:nvSpPr>
        <p:spPr>
          <a:xfrm>
            <a:off x="533400" y="5265737"/>
            <a:ext cx="7924800" cy="12001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Click the appropriate box that matches the recursive function in the first column with its equivalent explicit function in the top row.</a:t>
            </a:r>
            <a:endParaRPr b="0" i="0" sz="1400" u="none" cap="none" strike="noStrike">
              <a:solidFill>
                <a:srgbClr val="000000"/>
              </a:solidFill>
              <a:latin typeface="Arial"/>
              <a:ea typeface="Arial"/>
              <a:cs typeface="Arial"/>
              <a:sym typeface="Arial"/>
            </a:endParaRPr>
          </a:p>
        </p:txBody>
      </p:sp>
      <p:pic>
        <p:nvPicPr>
          <p:cNvPr id="227" name="Google Shape;227;p27"/>
          <p:cNvPicPr preferRelativeResize="0"/>
          <p:nvPr/>
        </p:nvPicPr>
        <p:blipFill rotWithShape="1">
          <a:blip r:embed="rId3">
            <a:alphaModFix/>
          </a:blip>
          <a:srcRect b="29216" l="39967" r="19729" t="39035"/>
          <a:stretch/>
        </p:blipFill>
        <p:spPr>
          <a:xfrm>
            <a:off x="1066800" y="1808162"/>
            <a:ext cx="6583362" cy="3241675"/>
          </a:xfrm>
          <a:prstGeom prst="rect">
            <a:avLst/>
          </a:prstGeom>
          <a:noFill/>
          <a:ln>
            <a:noFill/>
          </a:ln>
        </p:spPr>
      </p:pic>
      <p:grpSp>
        <p:nvGrpSpPr>
          <p:cNvPr id="228" name="Google Shape;228;p27"/>
          <p:cNvGrpSpPr/>
          <p:nvPr/>
        </p:nvGrpSpPr>
        <p:grpSpPr>
          <a:xfrm>
            <a:off x="7259637" y="-30162"/>
            <a:ext cx="1939925" cy="1176337"/>
            <a:chOff x="7259637" y="-30162"/>
            <a:chExt cx="1939925" cy="1176337"/>
          </a:xfrm>
        </p:grpSpPr>
        <p:pic>
          <p:nvPicPr>
            <p:cNvPr id="229" name="Google Shape;229;p27"/>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30" name="Google Shape;230;p27"/>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31" name="Google Shape;231;p27"/>
          <p:cNvPicPr preferRelativeResize="0"/>
          <p:nvPr/>
        </p:nvPicPr>
        <p:blipFill rotWithShape="1">
          <a:blip r:embed="rId5">
            <a:alphaModFix/>
          </a:blip>
          <a:srcRect b="0" l="0" r="0" t="0"/>
          <a:stretch/>
        </p:blipFill>
        <p:spPr>
          <a:xfrm>
            <a:off x="8547100" y="136525"/>
            <a:ext cx="639762" cy="641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8"/>
          <p:cNvSpPr txBox="1"/>
          <p:nvPr/>
        </p:nvSpPr>
        <p:spPr>
          <a:xfrm>
            <a:off x="457200" y="1096962"/>
            <a:ext cx="7467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matches all functions.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a:t>
            </a:r>
            <a:r>
              <a:rPr b="0" i="0" lang="en-US"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238" name="Google Shape;238;p28"/>
          <p:cNvPicPr preferRelativeResize="0"/>
          <p:nvPr/>
        </p:nvPicPr>
        <p:blipFill rotWithShape="1">
          <a:blip r:embed="rId3">
            <a:alphaModFix/>
          </a:blip>
          <a:srcRect b="27142" l="39821" r="19853" t="41398"/>
          <a:stretch/>
        </p:blipFill>
        <p:spPr>
          <a:xfrm>
            <a:off x="1905000" y="2438400"/>
            <a:ext cx="5943600" cy="2897187"/>
          </a:xfrm>
          <a:prstGeom prst="rect">
            <a:avLst/>
          </a:prstGeom>
          <a:noFill/>
          <a:ln>
            <a:noFill/>
          </a:ln>
        </p:spPr>
      </p:pic>
      <p:grpSp>
        <p:nvGrpSpPr>
          <p:cNvPr id="239" name="Google Shape;239;p28"/>
          <p:cNvGrpSpPr/>
          <p:nvPr/>
        </p:nvGrpSpPr>
        <p:grpSpPr>
          <a:xfrm>
            <a:off x="6345237" y="-30162"/>
            <a:ext cx="2865437" cy="1116012"/>
            <a:chOff x="6345237" y="-30162"/>
            <a:chExt cx="2865437" cy="1116012"/>
          </a:xfrm>
        </p:grpSpPr>
        <p:pic>
          <p:nvPicPr>
            <p:cNvPr id="240" name="Google Shape;240;p28"/>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241" name="Google Shape;241;p28"/>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9"/>
          <p:cNvSpPr txBox="1"/>
          <p:nvPr/>
        </p:nvSpPr>
        <p:spPr>
          <a:xfrm>
            <a:off x="433387" y="1263650"/>
            <a:ext cx="8482012" cy="4832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 theater needs to place seats in rows. The function, </a:t>
            </a:r>
            <a:r>
              <a:rPr b="0" i="1" lang="en-US" sz="2800" u="none" cap="none" strike="noStrike">
                <a:solidFill>
                  <a:srgbClr val="000000"/>
                </a:solidFill>
                <a:latin typeface="Calibri"/>
                <a:ea typeface="Calibri"/>
                <a:cs typeface="Calibri"/>
                <a:sym typeface="Calibri"/>
              </a:rPr>
              <a:t>f</a:t>
            </a:r>
            <a:r>
              <a:rPr b="0" i="0" lang="en-US" sz="2800" u="none" cap="none" strike="noStrike">
                <a:solidFill>
                  <a:srgbClr val="000000"/>
                </a:solidFill>
                <a:latin typeface="Calibri"/>
                <a:ea typeface="Calibri"/>
                <a:cs typeface="Calibri"/>
                <a:sym typeface="Calibri"/>
              </a:rPr>
              <a:t>(</a:t>
            </a:r>
            <a:r>
              <a:rPr b="0" i="1" lang="en-US" sz="2800" u="none" cap="none" strike="noStrike">
                <a:solidFill>
                  <a:srgbClr val="000000"/>
                </a:solidFill>
                <a:latin typeface="Calibri"/>
                <a:ea typeface="Calibri"/>
                <a:cs typeface="Calibri"/>
                <a:sym typeface="Calibri"/>
              </a:rPr>
              <a:t>r</a:t>
            </a:r>
            <a:r>
              <a:rPr b="0" i="0" lang="en-US" sz="2800" u="none" cap="none" strike="noStrike">
                <a:solidFill>
                  <a:srgbClr val="000000"/>
                </a:solidFill>
                <a:latin typeface="Calibri"/>
                <a:ea typeface="Calibri"/>
                <a:cs typeface="Calibri"/>
                <a:sym typeface="Calibri"/>
              </a:rPr>
              <a:t>), as shown below, can be used to determine the number of seats in each row, where </a:t>
            </a:r>
            <a:r>
              <a:rPr b="0" i="1" lang="en-US" sz="2800" u="none" cap="none" strike="noStrike">
                <a:solidFill>
                  <a:srgbClr val="000000"/>
                </a:solidFill>
                <a:latin typeface="Calibri"/>
                <a:ea typeface="Calibri"/>
                <a:cs typeface="Calibri"/>
                <a:sym typeface="Calibri"/>
              </a:rPr>
              <a:t>r </a:t>
            </a:r>
            <a:r>
              <a:rPr b="0" i="0" lang="en-US" sz="2800" u="none" cap="none" strike="noStrike">
                <a:solidFill>
                  <a:srgbClr val="000000"/>
                </a:solidFill>
                <a:latin typeface="Calibri"/>
                <a:ea typeface="Calibri"/>
                <a:cs typeface="Calibri"/>
                <a:sym typeface="Calibri"/>
              </a:rPr>
              <a:t>is the row number.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𝑓(1) = 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𝑓(𝑟) = 𝑓(𝑟 − 1) + 3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Use the function to complete the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 table indicating the number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seats in each of the first four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rows of the theater.</a:t>
            </a:r>
            <a:endParaRPr b="0" i="0" sz="1400" u="none" cap="none" strike="noStrike">
              <a:solidFill>
                <a:srgbClr val="000000"/>
              </a:solidFill>
              <a:latin typeface="Arial"/>
              <a:ea typeface="Arial"/>
              <a:cs typeface="Arial"/>
              <a:sym typeface="Arial"/>
            </a:endParaRPr>
          </a:p>
        </p:txBody>
      </p:sp>
      <p:pic>
        <p:nvPicPr>
          <p:cNvPr id="247" name="Google Shape;247;p29"/>
          <p:cNvPicPr preferRelativeResize="0"/>
          <p:nvPr/>
        </p:nvPicPr>
        <p:blipFill rotWithShape="1">
          <a:blip r:embed="rId3">
            <a:alphaModFix/>
          </a:blip>
          <a:srcRect b="46667" l="51388" r="30553" t="33332"/>
          <a:stretch/>
        </p:blipFill>
        <p:spPr>
          <a:xfrm>
            <a:off x="5454650" y="4114800"/>
            <a:ext cx="3308350" cy="2290762"/>
          </a:xfrm>
          <a:prstGeom prst="rect">
            <a:avLst/>
          </a:prstGeom>
          <a:noFill/>
          <a:ln>
            <a:noFill/>
          </a:ln>
        </p:spPr>
      </p:pic>
      <p:grpSp>
        <p:nvGrpSpPr>
          <p:cNvPr id="248" name="Google Shape;248;p29"/>
          <p:cNvGrpSpPr/>
          <p:nvPr/>
        </p:nvGrpSpPr>
        <p:grpSpPr>
          <a:xfrm>
            <a:off x="7259637" y="-30162"/>
            <a:ext cx="1939925" cy="1176337"/>
            <a:chOff x="7259637" y="-30162"/>
            <a:chExt cx="1939925" cy="1176337"/>
          </a:xfrm>
        </p:grpSpPr>
        <p:pic>
          <p:nvPicPr>
            <p:cNvPr id="249" name="Google Shape;249;p29"/>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50" name="Google Shape;250;p29"/>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51" name="Google Shape;251;p29"/>
          <p:cNvPicPr preferRelativeResize="0"/>
          <p:nvPr/>
        </p:nvPicPr>
        <p:blipFill rotWithShape="1">
          <a:blip r:embed="rId5">
            <a:alphaModFix/>
          </a:blip>
          <a:srcRect b="0" l="0" r="0" t="0"/>
          <a:stretch/>
        </p:blipFill>
        <p:spPr>
          <a:xfrm>
            <a:off x="8551862" y="136525"/>
            <a:ext cx="639762" cy="641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30"/>
          <p:cNvPicPr preferRelativeResize="0"/>
          <p:nvPr/>
        </p:nvPicPr>
        <p:blipFill rotWithShape="1">
          <a:blip r:embed="rId3">
            <a:alphaModFix/>
          </a:blip>
          <a:srcRect b="21659" l="51388" r="30553" t="58340"/>
          <a:stretch/>
        </p:blipFill>
        <p:spPr>
          <a:xfrm>
            <a:off x="1752600" y="2590800"/>
            <a:ext cx="3870325" cy="2681287"/>
          </a:xfrm>
          <a:prstGeom prst="rect">
            <a:avLst/>
          </a:prstGeom>
          <a:noFill/>
          <a:ln>
            <a:noFill/>
          </a:ln>
        </p:spPr>
      </p:pic>
      <p:sp>
        <p:nvSpPr>
          <p:cNvPr id="257" name="Google Shape;257;p30"/>
          <p:cNvSpPr txBox="1"/>
          <p:nvPr/>
        </p:nvSpPr>
        <p:spPr>
          <a:xfrm>
            <a:off x="571500" y="1066800"/>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enters the sequence from the recursive form into the table.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a:t>
            </a:r>
            <a:r>
              <a:rPr b="0" i="0" lang="en-US"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pSp>
        <p:nvGrpSpPr>
          <p:cNvPr id="258" name="Google Shape;258;p30"/>
          <p:cNvGrpSpPr/>
          <p:nvPr/>
        </p:nvGrpSpPr>
        <p:grpSpPr>
          <a:xfrm>
            <a:off x="6345237" y="-30162"/>
            <a:ext cx="2865437" cy="1116012"/>
            <a:chOff x="6345237" y="-30162"/>
            <a:chExt cx="2865437" cy="1116012"/>
          </a:xfrm>
        </p:grpSpPr>
        <p:pic>
          <p:nvPicPr>
            <p:cNvPr id="259" name="Google Shape;259;p30"/>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260" name="Google Shape;260;p30"/>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