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9" name="Google Shape;18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1" name="Google Shape;20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0" name="Google Shape;21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9" name="Google Shape;21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p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9" name="Google Shape;22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8" name="Google Shape;23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p1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3" name="Google Shape;25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p1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2" name="Google Shape;26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1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73" name="Google Shape;27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p1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3" name="Google Shape;28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3" name="Google Shape;29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1" name="Google Shape;301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4" name="Google Shape;314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2" name="Google Shape;322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5" name="Google Shape;335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12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Relationship Id="rId5" Type="http://schemas.openxmlformats.org/officeDocument/2006/relationships/image" Target="../media/image5.png"/><Relationship Id="rId6" Type="http://schemas.openxmlformats.org/officeDocument/2006/relationships/image" Target="../media/image9.png"/><Relationship Id="rId7" Type="http://schemas.openxmlformats.org/officeDocument/2006/relationships/image" Target="../media/image3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Relationship Id="rId4" Type="http://schemas.openxmlformats.org/officeDocument/2006/relationships/image" Target="../media/image27.png"/><Relationship Id="rId5" Type="http://schemas.openxmlformats.org/officeDocument/2006/relationships/image" Target="../media/image9.png"/><Relationship Id="rId6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png"/><Relationship Id="rId4" Type="http://schemas.openxmlformats.org/officeDocument/2006/relationships/image" Target="../media/image31.png"/><Relationship Id="rId5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9.png"/><Relationship Id="rId4" Type="http://schemas.openxmlformats.org/officeDocument/2006/relationships/image" Target="../media/image34.png"/><Relationship Id="rId5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4.png"/><Relationship Id="rId4" Type="http://schemas.openxmlformats.org/officeDocument/2006/relationships/image" Target="../media/image32.png"/><Relationship Id="rId5" Type="http://schemas.openxmlformats.org/officeDocument/2006/relationships/image" Target="../media/image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- Target M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4343400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Analyze functions using different representations.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1" name="Google Shape;101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14"/>
          <p:cNvSpPr txBox="1"/>
          <p:nvPr>
            <p:ph idx="4294967295" type="body"/>
          </p:nvPr>
        </p:nvSpPr>
        <p:spPr>
          <a:xfrm>
            <a:off x="323850" y="1158875"/>
            <a:ext cx="8362950" cy="49672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2481" l="-110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381000" y="838200"/>
            <a:ext cx="8382000" cy="4154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graphs the correct line and plots the point at the correct location that represents a key feature; student draws a correct line and plots the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-intercept located at (−3, 0).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graphs the correct line and plots the point at the correct location that represents a key feature; student draws a correct line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plots the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-intercept located at (−3, 0).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draws a correct line, (− 3, 0)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0" y="3886200"/>
            <a:ext cx="2559050" cy="26146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2" name="Google Shape;11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1912" y="2514600"/>
            <a:ext cx="3962400" cy="404653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/>
          <p:nvPr/>
        </p:nvSpPr>
        <p:spPr>
          <a:xfrm>
            <a:off x="762000" y="1146175"/>
            <a:ext cx="7772400" cy="145732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6273" l="-782" r="-39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0" name="Google Shape;120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1" name="Google Shape;121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/>
        </p:nvSpPr>
        <p:spPr>
          <a:xfrm>
            <a:off x="381000" y="1096962"/>
            <a:ext cx="8382000" cy="1939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graphs the correct function and plots the point at the correct location that represents a key feature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17"/>
          <p:cNvPicPr preferRelativeResize="0"/>
          <p:nvPr/>
        </p:nvPicPr>
        <p:blipFill rotWithShape="1">
          <a:blip r:embed="rId3">
            <a:alphaModFix/>
          </a:blip>
          <a:srcRect b="14151" l="28480" r="15684" t="21994"/>
          <a:stretch/>
        </p:blipFill>
        <p:spPr>
          <a:xfrm>
            <a:off x="1828800" y="2895600"/>
            <a:ext cx="4427537" cy="2847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" name="Google Shape;130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1" name="Google Shape;131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9" name="Google Shape;139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41" name="Google Shape;14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8"/>
          <p:cNvSpPr txBox="1"/>
          <p:nvPr>
            <p:ph idx="4294967295" type="body"/>
          </p:nvPr>
        </p:nvSpPr>
        <p:spPr>
          <a:xfrm>
            <a:off x="323850" y="1006475"/>
            <a:ext cx="8362950" cy="511968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1202" l="-1257" r="0" t="-96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/>
        </p:nvSpPr>
        <p:spPr>
          <a:xfrm>
            <a:off x="381000" y="838200"/>
            <a:ext cx="8382000" cy="3816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plots the correct points that represent each different key feature. (for example: student plots both </a:t>
            </a:r>
            <a:r>
              <a:rPr b="0" i="1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-intercepts and the maximum value).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plots 1 of 2 key features called for OR creates a graph but incorrectly identifies a key feature (e.g., in Example Stem 1, student plots the maximum value only OR both </a:t>
            </a:r>
            <a:r>
              <a:rPr b="0" i="1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-intercepts only.)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Both </a:t>
            </a:r>
            <a:r>
              <a:rPr b="0" i="1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-intercepts represent one key feature so both are required to earn a point. For example, in Example Stem 1 both </a:t>
            </a:r>
            <a:r>
              <a:rPr b="0" i="1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-intercepts represent one key feature (1 point), and the maximum point represents another key feature (1 point).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			Example 2: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3657600"/>
            <a:ext cx="2465387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6400" y="3657600"/>
            <a:ext cx="2544762" cy="259873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9"/>
          <p:cNvSpPr/>
          <p:nvPr/>
        </p:nvSpPr>
        <p:spPr>
          <a:xfrm flipH="1">
            <a:off x="6289675" y="5006975"/>
            <a:ext cx="92075" cy="90487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9"/>
          <p:cNvSpPr/>
          <p:nvPr/>
        </p:nvSpPr>
        <p:spPr>
          <a:xfrm flipH="1">
            <a:off x="6626225" y="4876800"/>
            <a:ext cx="90487" cy="9207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5" name="Google Shape;155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2" name="Google Shape;162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64" name="Google Shape;16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0"/>
          <p:cNvSpPr txBox="1"/>
          <p:nvPr>
            <p:ph type="title"/>
          </p:nvPr>
        </p:nvSpPr>
        <p:spPr>
          <a:xfrm>
            <a:off x="4572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0"/>
          <p:cNvSpPr txBox="1"/>
          <p:nvPr>
            <p:ph idx="4294967295" type="body"/>
          </p:nvPr>
        </p:nvSpPr>
        <p:spPr>
          <a:xfrm>
            <a:off x="323850" y="1463675"/>
            <a:ext cx="8362950" cy="466248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-1257" r="0" t="-26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 txBox="1"/>
          <p:nvPr/>
        </p:nvSpPr>
        <p:spPr>
          <a:xfrm>
            <a:off x="381000" y="838200"/>
            <a:ext cx="8382000" cy="3786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plots the correct points that represent each different key feature. (for example: student plots both 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-intercepts and the maximum value).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plots 1 of 2 key features called for OR creates a graph but incorrectly identifies a key feature (e.g., in Example Stem 1, student plots the maximum value only OR both 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-intercepts only.)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Both 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-intercepts represent one key feature so both are required to earn a point. For example, in Example Stem 1 both 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-intercepts represent one key feature (1 point), and the maximum point represents another key feature (1 point).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2" name="Google Shape;172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3" name="Google Shape;173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5" name="Google Shape;17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76400" y="4267200"/>
            <a:ext cx="2019300" cy="19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/>
          <p:nvPr/>
        </p:nvSpPr>
        <p:spPr>
          <a:xfrm>
            <a:off x="609600" y="1417637"/>
            <a:ext cx="7772400" cy="193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Given the function 𝑦 = 8log(𝑥 + 4),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Place a point on the coordinate grid to show the 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x-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intercept of the function.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Place a point on the coordinate grid to show the 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y-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intercept of the function.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1800" y="3200400"/>
            <a:ext cx="2835275" cy="2860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3" name="Google Shape;183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4" name="Google Shape;184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86" name="Google Shape;18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0600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/>
          <p:nvPr/>
        </p:nvSpPr>
        <p:spPr>
          <a:xfrm>
            <a:off x="381000" y="838200"/>
            <a:ext cx="8382000" cy="24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plots the correct points that represent each different key feature. (for example: student plots the </a:t>
            </a:r>
            <a:r>
              <a:rPr b="0" i="1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-intercept and the y-intercept).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plots 1 of 2 key features called for OR creates a graph but incorrectly identifies a key feature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2651125"/>
            <a:ext cx="2544762" cy="2598737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3"/>
          <p:cNvSpPr/>
          <p:nvPr/>
        </p:nvSpPr>
        <p:spPr>
          <a:xfrm flipH="1">
            <a:off x="2473325" y="3987800"/>
            <a:ext cx="90487" cy="9207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3"/>
          <p:cNvSpPr/>
          <p:nvPr/>
        </p:nvSpPr>
        <p:spPr>
          <a:xfrm flipH="1">
            <a:off x="2816225" y="3413125"/>
            <a:ext cx="90487" cy="9207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7" name="Google Shape;197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4"/>
          <p:cNvSpPr txBox="1"/>
          <p:nvPr/>
        </p:nvSpPr>
        <p:spPr>
          <a:xfrm>
            <a:off x="685800" y="1752600"/>
            <a:ext cx="77724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an equation for the line of symmetry for the function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= −8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+ 16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" name="Google Shape;205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6" name="Google Shape;206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 txBox="1"/>
          <p:nvPr/>
        </p:nvSpPr>
        <p:spPr>
          <a:xfrm>
            <a:off x="609600" y="1417637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" name="Google Shape;214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5" name="Google Shape;215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6"/>
          <p:cNvSpPr txBox="1"/>
          <p:nvPr/>
        </p:nvSpPr>
        <p:spPr>
          <a:xfrm>
            <a:off x="609600" y="1255712"/>
            <a:ext cx="80010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Determine whether each function represents exponential growth or decay. Select the correct option for each function.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3" name="Google Shape;223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4" name="Google Shape;224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6" name="Google Shape;2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4525" y="2640012"/>
            <a:ext cx="5314950" cy="35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7"/>
          <p:cNvSpPr txBox="1"/>
          <p:nvPr/>
        </p:nvSpPr>
        <p:spPr>
          <a:xfrm>
            <a:off x="609600" y="1828800"/>
            <a:ext cx="8153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sorts the exponential functions.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Decay, Growth, Decay, Growth, Decay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4" name="Google Shape;234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8"/>
          <p:cNvSpPr txBox="1"/>
          <p:nvPr/>
        </p:nvSpPr>
        <p:spPr>
          <a:xfrm>
            <a:off x="457200" y="838200"/>
            <a:ext cx="8458200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graph represents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and the table shows some values of another quadratic function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Google Shape;24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812" y="1646237"/>
            <a:ext cx="2286000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8"/>
          <p:cNvPicPr preferRelativeResize="0"/>
          <p:nvPr/>
        </p:nvPicPr>
        <p:blipFill rotWithShape="1">
          <a:blip r:embed="rId4">
            <a:alphaModFix/>
          </a:blip>
          <a:srcRect b="67143" l="42112" r="19454" t="21427"/>
          <a:stretch/>
        </p:blipFill>
        <p:spPr>
          <a:xfrm>
            <a:off x="2679700" y="1649412"/>
            <a:ext cx="6246812" cy="1163637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8"/>
          <p:cNvSpPr txBox="1"/>
          <p:nvPr/>
        </p:nvSpPr>
        <p:spPr>
          <a:xfrm>
            <a:off x="373062" y="4191000"/>
            <a:ext cx="3044825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whether each statement is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True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False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about the given functions.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Shannon\AppData\Local\Microsoft\Windows\INetCache\IE\CL72NDSD\MC900433884[1].png" id="245" name="Google Shape;245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69325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6" name="Google Shape;246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9" name="Google Shape;249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06762" y="3406775"/>
            <a:ext cx="561975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Shannon\AppData\Local\Microsoft\Windows\INetCache\IE\CL72NDSD\MC900433884[1].png" id="250" name="Google Shape;250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0600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9"/>
          <p:cNvSpPr txBox="1"/>
          <p:nvPr/>
        </p:nvSpPr>
        <p:spPr>
          <a:xfrm>
            <a:off x="381000" y="1219200"/>
            <a:ext cx="8458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each statement as True or False.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T, 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7" name="Google Shape;257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8" name="Google Shape;258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"/>
          <p:cNvSpPr/>
          <p:nvPr/>
        </p:nvSpPr>
        <p:spPr>
          <a:xfrm>
            <a:off x="609600" y="1298575"/>
            <a:ext cx="7620000" cy="15906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4978" l="-63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0"/>
          <p:cNvPicPr preferRelativeResize="0"/>
          <p:nvPr/>
        </p:nvPicPr>
        <p:blipFill rotWithShape="1">
          <a:blip r:embed="rId4">
            <a:alphaModFix/>
          </a:blip>
          <a:srcRect b="58094" l="45236" r="23808" t="34286"/>
          <a:stretch/>
        </p:blipFill>
        <p:spPr>
          <a:xfrm>
            <a:off x="866775" y="3886200"/>
            <a:ext cx="7923212" cy="1219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7" name="Google Shape;267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68" name="Google Shape;268;p3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70" name="Google Shape;270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15350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31"/>
          <p:cNvPicPr preferRelativeResize="0"/>
          <p:nvPr/>
        </p:nvPicPr>
        <p:blipFill rotWithShape="1">
          <a:blip r:embed="rId3">
            <a:alphaModFix/>
          </a:blip>
          <a:srcRect b="31428" l="45237" r="22618" t="59046"/>
          <a:stretch/>
        </p:blipFill>
        <p:spPr>
          <a:xfrm>
            <a:off x="2819400" y="2667000"/>
            <a:ext cx="4572000" cy="84613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1"/>
          <p:cNvSpPr txBox="1"/>
          <p:nvPr/>
        </p:nvSpPr>
        <p:spPr>
          <a:xfrm>
            <a:off x="609600" y="1441450"/>
            <a:ext cx="77724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clicks on the correct intervals.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[1, 3]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8" name="Google Shape;278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79" name="Google Shape;279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2"/>
          <p:cNvSpPr txBox="1"/>
          <p:nvPr/>
        </p:nvSpPr>
        <p:spPr>
          <a:xfrm>
            <a:off x="609600" y="990600"/>
            <a:ext cx="81534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Determine whether each equation in the table represents the graph of the function shown? Select Yes or No for each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2374900"/>
            <a:ext cx="2925762" cy="29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2"/>
          <p:cNvPicPr preferRelativeResize="0"/>
          <p:nvPr/>
        </p:nvPicPr>
        <p:blipFill rotWithShape="1">
          <a:blip r:embed="rId4">
            <a:alphaModFix/>
          </a:blip>
          <a:srcRect b="38276" l="48324" r="33685" t="47613"/>
          <a:stretch/>
        </p:blipFill>
        <p:spPr>
          <a:xfrm>
            <a:off x="3657600" y="2803525"/>
            <a:ext cx="5181600" cy="254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8" name="Google Shape;288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89" name="Google Shape;289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0" name="Google Shape;290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3"/>
          <p:cNvSpPr txBox="1"/>
          <p:nvPr/>
        </p:nvSpPr>
        <p:spPr>
          <a:xfrm>
            <a:off x="609600" y="1385887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correctly selects the functions that could be represented by the given graph.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N, N,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6" name="Google Shape;296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97" name="Google Shape;297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8" name="Google Shape;298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4"/>
          <p:cNvSpPr txBox="1"/>
          <p:nvPr/>
        </p:nvSpPr>
        <p:spPr>
          <a:xfrm>
            <a:off x="381000" y="1011237"/>
            <a:ext cx="79248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the appropriate box to indicate the match of each graph to its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4" name="Google Shape;304;p34"/>
          <p:cNvGrpSpPr/>
          <p:nvPr/>
        </p:nvGrpSpPr>
        <p:grpSpPr>
          <a:xfrm>
            <a:off x="304800" y="2095500"/>
            <a:ext cx="8412162" cy="2393950"/>
            <a:chOff x="0" y="0"/>
            <a:chExt cx="2147483646" cy="2147483647"/>
          </a:xfrm>
        </p:grpSpPr>
        <p:pic>
          <p:nvPicPr>
            <p:cNvPr id="305" name="Google Shape;305;p34"/>
            <p:cNvPicPr preferRelativeResize="0"/>
            <p:nvPr/>
          </p:nvPicPr>
          <p:blipFill rotWithShape="1">
            <a:blip r:embed="rId3">
              <a:alphaModFix/>
            </a:blip>
            <a:srcRect b="35238" l="45236" r="39285" t="41903"/>
            <a:stretch/>
          </p:blipFill>
          <p:spPr>
            <a:xfrm>
              <a:off x="742706836" y="0"/>
              <a:ext cx="662070078" cy="21474836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6" name="Google Shape;306;p34"/>
            <p:cNvPicPr preferRelativeResize="0"/>
            <p:nvPr/>
          </p:nvPicPr>
          <p:blipFill rotWithShape="1">
            <a:blip r:embed="rId3">
              <a:alphaModFix/>
            </a:blip>
            <a:srcRect b="58094" l="45236" r="39285" t="20951"/>
            <a:stretch/>
          </p:blipFill>
          <p:spPr>
            <a:xfrm>
              <a:off x="0" y="89480658"/>
              <a:ext cx="662070078" cy="19685234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" name="Google Shape;307;p34"/>
            <p:cNvPicPr preferRelativeResize="0"/>
            <p:nvPr/>
          </p:nvPicPr>
          <p:blipFill rotWithShape="1">
            <a:blip r:embed="rId3">
              <a:alphaModFix/>
            </a:blip>
            <a:srcRect b="12379" l="45236" r="39285" t="64761"/>
            <a:stretch/>
          </p:blipFill>
          <p:spPr>
            <a:xfrm>
              <a:off x="1485413568" y="0"/>
              <a:ext cx="662070078" cy="214748364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8" name="Google Shape;308;p34"/>
          <p:cNvPicPr preferRelativeResize="0"/>
          <p:nvPr/>
        </p:nvPicPr>
        <p:blipFill rotWithShape="1">
          <a:blip r:embed="rId4">
            <a:alphaModFix/>
          </a:blip>
          <a:srcRect b="18387" l="47322" r="31844" t="72087"/>
          <a:stretch/>
        </p:blipFill>
        <p:spPr>
          <a:xfrm>
            <a:off x="1843087" y="4719637"/>
            <a:ext cx="6686550" cy="190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9" name="Google Shape;309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10" name="Google Shape;310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" name="Google Shape;311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5"/>
          <p:cNvSpPr txBox="1"/>
          <p:nvPr/>
        </p:nvSpPr>
        <p:spPr>
          <a:xfrm>
            <a:off x="647700" y="1219200"/>
            <a:ext cx="81153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matches the functions with the graph.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 Graph A, Graph C, Graph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7" name="Google Shape;317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18" name="Google Shape;318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6"/>
          <p:cNvSpPr txBox="1"/>
          <p:nvPr/>
        </p:nvSpPr>
        <p:spPr>
          <a:xfrm>
            <a:off x="609600" y="1093787"/>
            <a:ext cx="79248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the appropriate box to indicate the match of each graph to its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36"/>
          <p:cNvPicPr preferRelativeResize="0"/>
          <p:nvPr/>
        </p:nvPicPr>
        <p:blipFill rotWithShape="1">
          <a:blip r:embed="rId3">
            <a:alphaModFix/>
          </a:blip>
          <a:srcRect b="18387" l="47322" r="31844" t="72087"/>
          <a:stretch/>
        </p:blipFill>
        <p:spPr>
          <a:xfrm>
            <a:off x="1612900" y="4660900"/>
            <a:ext cx="5602287" cy="1600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6" name="Google Shape;326;p36"/>
          <p:cNvGrpSpPr/>
          <p:nvPr/>
        </p:nvGrpSpPr>
        <p:grpSpPr>
          <a:xfrm>
            <a:off x="744537" y="2047875"/>
            <a:ext cx="7315200" cy="2546350"/>
            <a:chOff x="0" y="0"/>
            <a:chExt cx="2147483646" cy="2147483646"/>
          </a:xfrm>
        </p:grpSpPr>
        <p:pic>
          <p:nvPicPr>
            <p:cNvPr id="327" name="Google Shape;327;p36"/>
            <p:cNvPicPr preferRelativeResize="0"/>
            <p:nvPr/>
          </p:nvPicPr>
          <p:blipFill rotWithShape="1">
            <a:blip r:embed="rId4">
              <a:alphaModFix/>
            </a:blip>
            <a:srcRect b="55581" l="46427" r="46333" t="24760"/>
            <a:stretch/>
          </p:blipFill>
          <p:spPr>
            <a:xfrm>
              <a:off x="0" y="0"/>
              <a:ext cx="440509469" cy="21474836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p36"/>
            <p:cNvPicPr preferRelativeResize="0"/>
            <p:nvPr/>
          </p:nvPicPr>
          <p:blipFill rotWithShape="1">
            <a:blip r:embed="rId4">
              <a:alphaModFix/>
            </a:blip>
            <a:srcRect b="55861" l="54440" r="38079" t="24760"/>
            <a:stretch/>
          </p:blipFill>
          <p:spPr>
            <a:xfrm>
              <a:off x="825955237" y="49453578"/>
              <a:ext cx="440509469" cy="20485773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9" name="Google Shape;329;p36"/>
            <p:cNvPicPr preferRelativeResize="0"/>
            <p:nvPr/>
          </p:nvPicPr>
          <p:blipFill rotWithShape="1">
            <a:blip r:embed="rId4">
              <a:alphaModFix/>
            </a:blip>
            <a:srcRect b="55277" l="62455" r="29103" t="25064"/>
            <a:stretch/>
          </p:blipFill>
          <p:spPr>
            <a:xfrm>
              <a:off x="1651910493" y="37802074"/>
              <a:ext cx="495573153" cy="20718793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0" name="Google Shape;330;p3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31" name="Google Shape;331;p3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2" name="Google Shape;332;p3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7"/>
          <p:cNvSpPr txBox="1"/>
          <p:nvPr/>
        </p:nvSpPr>
        <p:spPr>
          <a:xfrm>
            <a:off x="457200" y="1219200"/>
            <a:ext cx="81915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matches the functions with the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A, Table C, Table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8" name="Google Shape;338;p37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39" name="Google Shape;339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0" name="Google Shape;340;p3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