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7" name="Google Shape;9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9" name="Google Shape;109;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 name="Google Shape;11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6" name="Google Shape;136;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 name="Google Shape;137;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7" name="Google Shape;147;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7" name="Google Shape;157;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8" name="Google Shape;168;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 name="Google Shape;169;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8" name="Google Shape;178;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9" name="Google Shape;189;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1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99" name="Google Shape;19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0" name="Google Shape;200;p1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10" name="Google Shape;210;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p1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19" name="Google Shape;219;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1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29" name="Google Shape;229;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1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38" name="Google Shape;238;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9" name="Google Shape;239;p1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49" name="Google Shape;249;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0" name="Google Shape;250;p1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8" name="Google Shape;268;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76" name="Google Shape;276;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7" name="Google Shape;277;p2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87" name="Google Shape;287;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p2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96" name="Google Shape;296;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p2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06" name="Google Shape;306;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p2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5" name="Google Shape;15;p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HS - Claim 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L</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1.png"/><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1.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1.png"/><Relationship Id="rId5"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1.png"/><Relationship Id="rId5"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1.png"/><Relationship Id="rId4" Type="http://schemas.openxmlformats.org/officeDocument/2006/relationships/image" Target="../media/image1.png"/><Relationship Id="rId5"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2339975"/>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High School - Target L</a:t>
            </a:r>
            <a:endParaRPr/>
          </a:p>
        </p:txBody>
      </p:sp>
      <p:sp>
        <p:nvSpPr>
          <p:cNvPr id="91" name="Google Shape;91;p13"/>
          <p:cNvSpPr txBox="1"/>
          <p:nvPr>
            <p:ph idx="1" type="subTitle"/>
          </p:nvPr>
        </p:nvSpPr>
        <p:spPr>
          <a:xfrm>
            <a:off x="1371600" y="4419600"/>
            <a:ext cx="6400800" cy="10668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 Interpret functions that arise in applications in terms of the context.</a:t>
            </a:r>
            <a:endParaRPr/>
          </a:p>
          <a:p>
            <a:pPr indent="0" lvl="0" marL="0" rtl="0" algn="ctr">
              <a:lnSpc>
                <a:spcPct val="100000"/>
              </a:lnSpc>
              <a:spcBef>
                <a:spcPts val="640"/>
              </a:spcBef>
              <a:spcAft>
                <a:spcPts val="0"/>
              </a:spcAft>
              <a:buClr>
                <a:srgbClr val="888888"/>
              </a:buClr>
              <a:buSzPts val="3200"/>
              <a:buNone/>
            </a:pPr>
            <a:r>
              <a:t/>
            </a:r>
            <a:endParaRPr b="1" i="0" sz="3200" u="none">
              <a:solidFill>
                <a:srgbClr val="FF0000"/>
              </a:solidFill>
              <a:latin typeface="Calibri"/>
              <a:ea typeface="Calibri"/>
              <a:cs typeface="Calibri"/>
              <a:sym typeface="Calibri"/>
            </a:endParaRPr>
          </a:p>
        </p:txBody>
      </p:sp>
      <p:sp>
        <p:nvSpPr>
          <p:cNvPr id="92" name="Google Shape;92;p13"/>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nvSpPr>
        <p:spPr>
          <a:xfrm>
            <a:off x="304800" y="1050925"/>
            <a:ext cx="81534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This graph shows the population of mice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in a study, modeled as a function of time.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The study begins on day 0 and ends on day 200.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Determine whether each statement is true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according to the graph. Select True or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False for each statement. 	</a:t>
            </a:r>
            <a:r>
              <a:rPr b="0" i="0" lang="en-US" sz="2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pic>
        <p:nvPicPr>
          <p:cNvPr id="101" name="Google Shape;101;p14"/>
          <p:cNvPicPr preferRelativeResize="0"/>
          <p:nvPr/>
        </p:nvPicPr>
        <p:blipFill rotWithShape="1">
          <a:blip r:embed="rId3">
            <a:alphaModFix/>
          </a:blip>
          <a:srcRect b="0" l="0" r="0" t="0"/>
          <a:stretch/>
        </p:blipFill>
        <p:spPr>
          <a:xfrm>
            <a:off x="6248400" y="1062037"/>
            <a:ext cx="2651125" cy="2897187"/>
          </a:xfrm>
          <a:prstGeom prst="rect">
            <a:avLst/>
          </a:prstGeom>
          <a:noFill/>
          <a:ln>
            <a:noFill/>
          </a:ln>
        </p:spPr>
      </p:pic>
      <p:pic>
        <p:nvPicPr>
          <p:cNvPr id="102" name="Google Shape;102;p14"/>
          <p:cNvPicPr preferRelativeResize="0"/>
          <p:nvPr/>
        </p:nvPicPr>
        <p:blipFill rotWithShape="1">
          <a:blip r:embed="rId4">
            <a:alphaModFix/>
          </a:blip>
          <a:srcRect b="30904" l="37219" r="21897" t="46535"/>
          <a:stretch/>
        </p:blipFill>
        <p:spPr>
          <a:xfrm>
            <a:off x="855662" y="4114800"/>
            <a:ext cx="7599362" cy="2619375"/>
          </a:xfrm>
          <a:prstGeom prst="rect">
            <a:avLst/>
          </a:prstGeom>
          <a:noFill/>
          <a:ln>
            <a:noFill/>
          </a:ln>
        </p:spPr>
      </p:pic>
      <p:grpSp>
        <p:nvGrpSpPr>
          <p:cNvPr id="103" name="Google Shape;103;p14"/>
          <p:cNvGrpSpPr/>
          <p:nvPr/>
        </p:nvGrpSpPr>
        <p:grpSpPr>
          <a:xfrm>
            <a:off x="7259637" y="-30162"/>
            <a:ext cx="1939925" cy="1176337"/>
            <a:chOff x="7259637" y="-30162"/>
            <a:chExt cx="1939925" cy="1176337"/>
          </a:xfrm>
        </p:grpSpPr>
        <p:pic>
          <p:nvPicPr>
            <p:cNvPr id="104" name="Google Shape;104;p14"/>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105" name="Google Shape;105;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06" name="Google Shape;106;p14"/>
          <p:cNvPicPr preferRelativeResize="0"/>
          <p:nvPr/>
        </p:nvPicPr>
        <p:blipFill rotWithShape="1">
          <a:blip r:embed="rId6">
            <a:alphaModFix/>
          </a:blip>
          <a:srcRect b="0" l="0" r="0" t="0"/>
          <a:stretch/>
        </p:blipFill>
        <p:spPr>
          <a:xfrm>
            <a:off x="8580437" y="136525"/>
            <a:ext cx="638175" cy="641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5"/>
          <p:cNvSpPr txBox="1"/>
          <p:nvPr/>
        </p:nvSpPr>
        <p:spPr>
          <a:xfrm>
            <a:off x="952500" y="1295400"/>
            <a:ext cx="72390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correctly selects the true and false interpretations of key features represented by the graph or table.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T, F, T, T</a:t>
            </a:r>
            <a:endParaRPr b="0" i="0" sz="1400" u="none" cap="none" strike="noStrike">
              <a:solidFill>
                <a:srgbClr val="000000"/>
              </a:solidFill>
              <a:latin typeface="Arial"/>
              <a:ea typeface="Arial"/>
              <a:cs typeface="Arial"/>
              <a:sym typeface="Arial"/>
            </a:endParaRPr>
          </a:p>
        </p:txBody>
      </p:sp>
      <p:grpSp>
        <p:nvGrpSpPr>
          <p:cNvPr id="113" name="Google Shape;113;p15"/>
          <p:cNvGrpSpPr/>
          <p:nvPr/>
        </p:nvGrpSpPr>
        <p:grpSpPr>
          <a:xfrm>
            <a:off x="6345237" y="-30162"/>
            <a:ext cx="2865437" cy="1116012"/>
            <a:chOff x="6345237" y="-30162"/>
            <a:chExt cx="2865437" cy="1116012"/>
          </a:xfrm>
        </p:grpSpPr>
        <p:pic>
          <p:nvPicPr>
            <p:cNvPr id="114" name="Google Shape;114;p1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15" name="Google Shape;115;p1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6"/>
          <p:cNvSpPr txBox="1"/>
          <p:nvPr/>
        </p:nvSpPr>
        <p:spPr>
          <a:xfrm>
            <a:off x="685800" y="1066800"/>
            <a:ext cx="7772400" cy="52625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A bird flies out of its nest. This graph represents the distance it flies from its nest (in meters) as a function of time (in seconds).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Drag the star to mark the point on the graph that represents the bird’s greatest distance from its nest. Then drag the circle to mark the point that represents the bird's return to its nest.</a:t>
            </a:r>
            <a:endParaRPr b="0" i="0" sz="1400" u="none" cap="none" strike="noStrike">
              <a:solidFill>
                <a:srgbClr val="000000"/>
              </a:solidFill>
              <a:latin typeface="Arial"/>
              <a:ea typeface="Arial"/>
              <a:cs typeface="Arial"/>
              <a:sym typeface="Arial"/>
            </a:endParaRPr>
          </a:p>
        </p:txBody>
      </p:sp>
      <p:pic>
        <p:nvPicPr>
          <p:cNvPr id="121" name="Google Shape;121;p16"/>
          <p:cNvPicPr preferRelativeResize="0"/>
          <p:nvPr/>
        </p:nvPicPr>
        <p:blipFill rotWithShape="1">
          <a:blip r:embed="rId3">
            <a:alphaModFix/>
          </a:blip>
          <a:srcRect b="0" l="0" r="0" t="0"/>
          <a:stretch/>
        </p:blipFill>
        <p:spPr>
          <a:xfrm>
            <a:off x="2592387" y="1981200"/>
            <a:ext cx="3959225" cy="3122612"/>
          </a:xfrm>
          <a:prstGeom prst="rect">
            <a:avLst/>
          </a:prstGeom>
          <a:noFill/>
          <a:ln>
            <a:noFill/>
          </a:ln>
        </p:spPr>
      </p:pic>
      <p:grpSp>
        <p:nvGrpSpPr>
          <p:cNvPr id="122" name="Google Shape;122;p16"/>
          <p:cNvGrpSpPr/>
          <p:nvPr/>
        </p:nvGrpSpPr>
        <p:grpSpPr>
          <a:xfrm>
            <a:off x="7259637" y="-30162"/>
            <a:ext cx="1939925" cy="1176337"/>
            <a:chOff x="7259637" y="-30162"/>
            <a:chExt cx="1939925" cy="1176337"/>
          </a:xfrm>
        </p:grpSpPr>
        <p:pic>
          <p:nvPicPr>
            <p:cNvPr id="123" name="Google Shape;123;p16"/>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24" name="Google Shape;124;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25" name="Google Shape;125;p16"/>
          <p:cNvPicPr preferRelativeResize="0"/>
          <p:nvPr/>
        </p:nvPicPr>
        <p:blipFill rotWithShape="1">
          <a:blip r:embed="rId5">
            <a:alphaModFix/>
          </a:blip>
          <a:srcRect b="0" l="0" r="0" t="0"/>
          <a:stretch/>
        </p:blipFill>
        <p:spPr>
          <a:xfrm>
            <a:off x="8535987" y="136525"/>
            <a:ext cx="639762" cy="641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7"/>
          <p:cNvSpPr txBox="1"/>
          <p:nvPr/>
        </p:nvSpPr>
        <p:spPr>
          <a:xfrm>
            <a:off x="609600" y="1295400"/>
            <a:ext cx="80772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correctly identifies the point representing the bird’s farthest distance from the nest and the point where the bird returns.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approximately (7, 5.2) and (8.7, 0)</a:t>
            </a:r>
            <a:endParaRPr b="0" i="0" sz="1400" u="none" cap="none" strike="noStrike">
              <a:solidFill>
                <a:srgbClr val="000000"/>
              </a:solidFill>
              <a:latin typeface="Arial"/>
              <a:ea typeface="Arial"/>
              <a:cs typeface="Arial"/>
              <a:sym typeface="Arial"/>
            </a:endParaRPr>
          </a:p>
        </p:txBody>
      </p:sp>
      <p:grpSp>
        <p:nvGrpSpPr>
          <p:cNvPr id="131" name="Google Shape;131;p17"/>
          <p:cNvGrpSpPr/>
          <p:nvPr/>
        </p:nvGrpSpPr>
        <p:grpSpPr>
          <a:xfrm>
            <a:off x="6345237" y="-30162"/>
            <a:ext cx="2865437" cy="1116012"/>
            <a:chOff x="6345237" y="-30162"/>
            <a:chExt cx="2865437" cy="1116012"/>
          </a:xfrm>
        </p:grpSpPr>
        <p:pic>
          <p:nvPicPr>
            <p:cNvPr id="132" name="Google Shape;132;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33" name="Google Shape;133;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18"/>
          <p:cNvPicPr preferRelativeResize="0"/>
          <p:nvPr/>
        </p:nvPicPr>
        <p:blipFill rotWithShape="1">
          <a:blip r:embed="rId3">
            <a:alphaModFix/>
          </a:blip>
          <a:srcRect b="0" l="0" r="0" t="0"/>
          <a:stretch/>
        </p:blipFill>
        <p:spPr>
          <a:xfrm>
            <a:off x="3255962" y="2590800"/>
            <a:ext cx="2743200" cy="3003550"/>
          </a:xfrm>
          <a:prstGeom prst="rect">
            <a:avLst/>
          </a:prstGeom>
          <a:noFill/>
          <a:ln>
            <a:noFill/>
          </a:ln>
        </p:spPr>
      </p:pic>
      <p:sp>
        <p:nvSpPr>
          <p:cNvPr id="140" name="Google Shape;140;p18"/>
          <p:cNvSpPr txBox="1"/>
          <p:nvPr/>
        </p:nvSpPr>
        <p:spPr>
          <a:xfrm>
            <a:off x="398462" y="1050925"/>
            <a:ext cx="8458200" cy="53863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Mary is 10 miles from her home.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 She is returning home, walking at a constant speed of 2 miles per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   hour.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 Her distance from home can be modeled as a function of time.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Use the Add Point and Connect Line tools to graph Mary’s distance from home as a function of time.</a:t>
            </a:r>
            <a:endParaRPr b="0" i="0" sz="1400" u="none" cap="none" strike="noStrike">
              <a:solidFill>
                <a:srgbClr val="000000"/>
              </a:solidFill>
              <a:latin typeface="Arial"/>
              <a:ea typeface="Arial"/>
              <a:cs typeface="Arial"/>
              <a:sym typeface="Arial"/>
            </a:endParaRPr>
          </a:p>
        </p:txBody>
      </p:sp>
      <p:grpSp>
        <p:nvGrpSpPr>
          <p:cNvPr id="141" name="Google Shape;141;p18"/>
          <p:cNvGrpSpPr/>
          <p:nvPr/>
        </p:nvGrpSpPr>
        <p:grpSpPr>
          <a:xfrm>
            <a:off x="7259637" y="-30162"/>
            <a:ext cx="1939925" cy="1176337"/>
            <a:chOff x="7259637" y="-30162"/>
            <a:chExt cx="1939925" cy="1176337"/>
          </a:xfrm>
        </p:grpSpPr>
        <p:pic>
          <p:nvPicPr>
            <p:cNvPr id="142" name="Google Shape;142;p1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43" name="Google Shape;143;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44" name="Google Shape;144;p18"/>
          <p:cNvPicPr preferRelativeResize="0"/>
          <p:nvPr/>
        </p:nvPicPr>
        <p:blipFill rotWithShape="1">
          <a:blip r:embed="rId5">
            <a:alphaModFix/>
          </a:blip>
          <a:srcRect b="0" l="0" r="0" t="0"/>
          <a:stretch/>
        </p:blipFill>
        <p:spPr>
          <a:xfrm>
            <a:off x="8537575" y="136525"/>
            <a:ext cx="639762" cy="641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9"/>
          <p:cNvSpPr txBox="1"/>
          <p:nvPr/>
        </p:nvSpPr>
        <p:spPr>
          <a:xfrm>
            <a:off x="533400" y="1219200"/>
            <a:ext cx="8229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creates the graph correctly.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Answer:</a:t>
            </a:r>
            <a:endParaRPr b="0" i="0" sz="1400" u="none" cap="none" strike="noStrike">
              <a:solidFill>
                <a:srgbClr val="000000"/>
              </a:solidFill>
              <a:latin typeface="Arial"/>
              <a:ea typeface="Arial"/>
              <a:cs typeface="Arial"/>
              <a:sym typeface="Arial"/>
            </a:endParaRPr>
          </a:p>
        </p:txBody>
      </p:sp>
      <p:pic>
        <p:nvPicPr>
          <p:cNvPr id="151" name="Google Shape;151;p19"/>
          <p:cNvPicPr preferRelativeResize="0"/>
          <p:nvPr/>
        </p:nvPicPr>
        <p:blipFill rotWithShape="1">
          <a:blip r:embed="rId3">
            <a:alphaModFix/>
          </a:blip>
          <a:srcRect b="0" l="0" r="0" t="0"/>
          <a:stretch/>
        </p:blipFill>
        <p:spPr>
          <a:xfrm>
            <a:off x="2133600" y="2362200"/>
            <a:ext cx="3505200" cy="3841750"/>
          </a:xfrm>
          <a:prstGeom prst="rect">
            <a:avLst/>
          </a:prstGeom>
          <a:noFill/>
          <a:ln>
            <a:noFill/>
          </a:ln>
        </p:spPr>
      </p:pic>
      <p:grpSp>
        <p:nvGrpSpPr>
          <p:cNvPr id="152" name="Google Shape;152;p19"/>
          <p:cNvGrpSpPr/>
          <p:nvPr/>
        </p:nvGrpSpPr>
        <p:grpSpPr>
          <a:xfrm>
            <a:off x="6345237" y="-30162"/>
            <a:ext cx="2865437" cy="1116012"/>
            <a:chOff x="6345237" y="-30162"/>
            <a:chExt cx="2865437" cy="1116012"/>
          </a:xfrm>
        </p:grpSpPr>
        <p:pic>
          <p:nvPicPr>
            <p:cNvPr id="153" name="Google Shape;153;p19"/>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154" name="Google Shape;154;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0"/>
          <p:cNvSpPr txBox="1"/>
          <p:nvPr/>
        </p:nvSpPr>
        <p:spPr>
          <a:xfrm>
            <a:off x="228600" y="1371600"/>
            <a:ext cx="5611812" cy="4524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A ball is on the ground. John kicks the ball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into the air at </a:t>
            </a:r>
            <a:r>
              <a:rPr b="0" i="1" lang="en-US" sz="2400" u="none" cap="none" strike="noStrike">
                <a:solidFill>
                  <a:srgbClr val="000000"/>
                </a:solidFill>
                <a:latin typeface="Calibri"/>
                <a:ea typeface="Calibri"/>
                <a:cs typeface="Calibri"/>
                <a:sym typeface="Calibri"/>
              </a:rPr>
              <a:t>s</a:t>
            </a:r>
            <a:r>
              <a:rPr b="0" i="0" lang="en-US" sz="2400" u="none" cap="none" strike="noStrike">
                <a:solidFill>
                  <a:srgbClr val="000000"/>
                </a:solidFill>
                <a:latin typeface="Calibri"/>
                <a:ea typeface="Calibri"/>
                <a:cs typeface="Calibri"/>
                <a:sym typeface="Calibri"/>
              </a:rPr>
              <a:t> = 0. Assume that the height of the ball can be modeled as a quadratic function with respect to time. It reaches a maximum height of 64 feet and lands on the ground4 seconds later.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Use the Add Point tool to plot the points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on the grid that represent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 when John kicks the ball,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 the ball at its highest point, and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 when the ball lands on the ground.</a:t>
            </a:r>
            <a:endParaRPr b="0" i="0" sz="1400" u="none" cap="none" strike="noStrike">
              <a:solidFill>
                <a:srgbClr val="000000"/>
              </a:solidFill>
              <a:latin typeface="Arial"/>
              <a:ea typeface="Arial"/>
              <a:cs typeface="Arial"/>
              <a:sym typeface="Arial"/>
            </a:endParaRPr>
          </a:p>
        </p:txBody>
      </p:sp>
      <p:pic>
        <p:nvPicPr>
          <p:cNvPr id="161" name="Google Shape;161;p20"/>
          <p:cNvPicPr preferRelativeResize="0"/>
          <p:nvPr/>
        </p:nvPicPr>
        <p:blipFill rotWithShape="1">
          <a:blip r:embed="rId3">
            <a:alphaModFix/>
          </a:blip>
          <a:srcRect b="0" l="0" r="0" t="0"/>
          <a:stretch/>
        </p:blipFill>
        <p:spPr>
          <a:xfrm>
            <a:off x="5840412" y="1371600"/>
            <a:ext cx="3074987" cy="3082925"/>
          </a:xfrm>
          <a:prstGeom prst="rect">
            <a:avLst/>
          </a:prstGeom>
          <a:noFill/>
          <a:ln>
            <a:noFill/>
          </a:ln>
        </p:spPr>
      </p:pic>
      <p:grpSp>
        <p:nvGrpSpPr>
          <p:cNvPr id="162" name="Google Shape;162;p20"/>
          <p:cNvGrpSpPr/>
          <p:nvPr/>
        </p:nvGrpSpPr>
        <p:grpSpPr>
          <a:xfrm>
            <a:off x="7259637" y="-30162"/>
            <a:ext cx="1939925" cy="1176337"/>
            <a:chOff x="7259637" y="-30162"/>
            <a:chExt cx="1939925" cy="1176337"/>
          </a:xfrm>
        </p:grpSpPr>
        <p:pic>
          <p:nvPicPr>
            <p:cNvPr id="163" name="Google Shape;163;p20"/>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64" name="Google Shape;164;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65" name="Google Shape;165;p20"/>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1"/>
          <p:cNvSpPr txBox="1"/>
          <p:nvPr/>
        </p:nvSpPr>
        <p:spPr>
          <a:xfrm>
            <a:off x="685800" y="1219200"/>
            <a:ext cx="76962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plots the points correctly.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a:t>
            </a:r>
            <a:endParaRPr b="0" i="0" sz="1400" u="none" cap="none" strike="noStrike">
              <a:solidFill>
                <a:srgbClr val="000000"/>
              </a:solidFill>
              <a:latin typeface="Arial"/>
              <a:ea typeface="Arial"/>
              <a:cs typeface="Arial"/>
              <a:sym typeface="Arial"/>
            </a:endParaRPr>
          </a:p>
        </p:txBody>
      </p:sp>
      <p:pic>
        <p:nvPicPr>
          <p:cNvPr id="172" name="Google Shape;172;p21"/>
          <p:cNvPicPr preferRelativeResize="0"/>
          <p:nvPr/>
        </p:nvPicPr>
        <p:blipFill rotWithShape="1">
          <a:blip r:embed="rId3">
            <a:alphaModFix/>
          </a:blip>
          <a:srcRect b="0" l="0" r="0" t="0"/>
          <a:stretch/>
        </p:blipFill>
        <p:spPr>
          <a:xfrm>
            <a:off x="2362200" y="2438400"/>
            <a:ext cx="3657600" cy="3671887"/>
          </a:xfrm>
          <a:prstGeom prst="rect">
            <a:avLst/>
          </a:prstGeom>
          <a:noFill/>
          <a:ln>
            <a:noFill/>
          </a:ln>
        </p:spPr>
      </p:pic>
      <p:grpSp>
        <p:nvGrpSpPr>
          <p:cNvPr id="173" name="Google Shape;173;p21"/>
          <p:cNvGrpSpPr/>
          <p:nvPr/>
        </p:nvGrpSpPr>
        <p:grpSpPr>
          <a:xfrm>
            <a:off x="6345237" y="-30162"/>
            <a:ext cx="2865437" cy="1116012"/>
            <a:chOff x="6345237" y="-30162"/>
            <a:chExt cx="2865437" cy="1116012"/>
          </a:xfrm>
        </p:grpSpPr>
        <p:pic>
          <p:nvPicPr>
            <p:cNvPr id="174" name="Google Shape;174;p21"/>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175" name="Google Shape;175;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2"/>
          <p:cNvSpPr txBox="1"/>
          <p:nvPr/>
        </p:nvSpPr>
        <p:spPr>
          <a:xfrm>
            <a:off x="304800" y="914400"/>
            <a:ext cx="5505450" cy="5632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A company is building a playground and needs to buy sand. The cost of sand is a function of the amount of sand purchased.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 The first 5 cubic feet cost $1.50 per cubic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   foot.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 An amount greater than 5 cubic feet and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   less than or equal to 10 cubic feet costs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   $1.25 per cubic foot.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 An amount over 10 cubic feet costs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   $1.00 per cubic foot.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Use the Add Point and Connect Line tools to create a graph to show the total cost of the sand (in dollars) as a function of the amount of sand purchased (in cubic feet).</a:t>
            </a:r>
            <a:endParaRPr b="0" i="0" sz="1400" u="none" cap="none" strike="noStrike">
              <a:solidFill>
                <a:srgbClr val="000000"/>
              </a:solidFill>
              <a:latin typeface="Arial"/>
              <a:ea typeface="Arial"/>
              <a:cs typeface="Arial"/>
              <a:sym typeface="Arial"/>
            </a:endParaRPr>
          </a:p>
        </p:txBody>
      </p:sp>
      <p:pic>
        <p:nvPicPr>
          <p:cNvPr id="182" name="Google Shape;182;p22"/>
          <p:cNvPicPr preferRelativeResize="0"/>
          <p:nvPr/>
        </p:nvPicPr>
        <p:blipFill rotWithShape="1">
          <a:blip r:embed="rId3">
            <a:alphaModFix/>
          </a:blip>
          <a:srcRect b="0" l="0" r="0" t="0"/>
          <a:stretch/>
        </p:blipFill>
        <p:spPr>
          <a:xfrm>
            <a:off x="5962650" y="1371600"/>
            <a:ext cx="3017837" cy="3294062"/>
          </a:xfrm>
          <a:prstGeom prst="rect">
            <a:avLst/>
          </a:prstGeom>
          <a:noFill/>
          <a:ln>
            <a:noFill/>
          </a:ln>
        </p:spPr>
      </p:pic>
      <p:grpSp>
        <p:nvGrpSpPr>
          <p:cNvPr id="183" name="Google Shape;183;p22"/>
          <p:cNvGrpSpPr/>
          <p:nvPr/>
        </p:nvGrpSpPr>
        <p:grpSpPr>
          <a:xfrm>
            <a:off x="7259637" y="-30162"/>
            <a:ext cx="1939925" cy="1176337"/>
            <a:chOff x="7259637" y="-30162"/>
            <a:chExt cx="1939925" cy="1176337"/>
          </a:xfrm>
        </p:grpSpPr>
        <p:pic>
          <p:nvPicPr>
            <p:cNvPr id="184" name="Google Shape;184;p22"/>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85" name="Google Shape;185;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86" name="Google Shape;186;p22"/>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3"/>
          <p:cNvSpPr txBox="1"/>
          <p:nvPr/>
        </p:nvSpPr>
        <p:spPr>
          <a:xfrm>
            <a:off x="533400" y="1143000"/>
            <a:ext cx="7848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creates the graph correctly.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a:t>
            </a:r>
            <a:endParaRPr b="0" i="0" sz="1400" u="none" cap="none" strike="noStrike">
              <a:solidFill>
                <a:srgbClr val="000000"/>
              </a:solidFill>
              <a:latin typeface="Arial"/>
              <a:ea typeface="Arial"/>
              <a:cs typeface="Arial"/>
              <a:sym typeface="Arial"/>
            </a:endParaRPr>
          </a:p>
        </p:txBody>
      </p:sp>
      <p:pic>
        <p:nvPicPr>
          <p:cNvPr id="193" name="Google Shape;193;p23"/>
          <p:cNvPicPr preferRelativeResize="0"/>
          <p:nvPr/>
        </p:nvPicPr>
        <p:blipFill rotWithShape="1">
          <a:blip r:embed="rId3">
            <a:alphaModFix/>
          </a:blip>
          <a:srcRect b="0" l="0" r="0" t="0"/>
          <a:stretch/>
        </p:blipFill>
        <p:spPr>
          <a:xfrm>
            <a:off x="1981200" y="2514600"/>
            <a:ext cx="3352800" cy="3651250"/>
          </a:xfrm>
          <a:prstGeom prst="rect">
            <a:avLst/>
          </a:prstGeom>
          <a:noFill/>
          <a:ln>
            <a:noFill/>
          </a:ln>
        </p:spPr>
      </p:pic>
      <p:grpSp>
        <p:nvGrpSpPr>
          <p:cNvPr id="194" name="Google Shape;194;p23"/>
          <p:cNvGrpSpPr/>
          <p:nvPr/>
        </p:nvGrpSpPr>
        <p:grpSpPr>
          <a:xfrm>
            <a:off x="6345237" y="-30162"/>
            <a:ext cx="2865437" cy="1116012"/>
            <a:chOff x="6345237" y="-30162"/>
            <a:chExt cx="2865437" cy="1116012"/>
          </a:xfrm>
        </p:grpSpPr>
        <p:pic>
          <p:nvPicPr>
            <p:cNvPr id="195" name="Google Shape;195;p23"/>
            <p:cNvPicPr preferRelativeResize="0"/>
            <p:nvPr/>
          </p:nvPicPr>
          <p:blipFill rotWithShape="1">
            <a:blip r:embed="rId4">
              <a:alphaModFix/>
            </a:blip>
            <a:srcRect b="0" l="0" r="0" t="0"/>
            <a:stretch/>
          </p:blipFill>
          <p:spPr>
            <a:xfrm>
              <a:off x="6345237" y="-30162"/>
              <a:ext cx="2865437" cy="1116012"/>
            </a:xfrm>
            <a:prstGeom prst="rect">
              <a:avLst/>
            </a:prstGeom>
            <a:noFill/>
            <a:ln>
              <a:noFill/>
            </a:ln>
          </p:spPr>
        </p:pic>
        <p:sp>
          <p:nvSpPr>
            <p:cNvPr id="196" name="Google Shape;196;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4"/>
          <p:cNvSpPr txBox="1"/>
          <p:nvPr/>
        </p:nvSpPr>
        <p:spPr>
          <a:xfrm>
            <a:off x="457200" y="1081087"/>
            <a:ext cx="8153400" cy="830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Select the graph that correctly represents the amount of money, </a:t>
            </a:r>
            <a:r>
              <a:rPr b="0" i="1" lang="en-US" sz="2400" u="none" cap="none" strike="noStrike">
                <a:solidFill>
                  <a:srgbClr val="000000"/>
                </a:solidFill>
                <a:latin typeface="Calibri"/>
                <a:ea typeface="Calibri"/>
                <a:cs typeface="Calibri"/>
                <a:sym typeface="Calibri"/>
              </a:rPr>
              <a:t>y</a:t>
            </a:r>
            <a:r>
              <a:rPr b="0" i="0" lang="en-US" sz="2400" u="none" cap="none" strike="noStrike">
                <a:solidFill>
                  <a:srgbClr val="000000"/>
                </a:solidFill>
                <a:latin typeface="Calibri"/>
                <a:ea typeface="Calibri"/>
                <a:cs typeface="Calibri"/>
                <a:sym typeface="Calibri"/>
              </a:rPr>
              <a:t>, Jack earns doing chores for </a:t>
            </a:r>
            <a:r>
              <a:rPr b="0" i="1" lang="en-US" sz="2400" u="none" cap="none" strike="noStrike">
                <a:solidFill>
                  <a:srgbClr val="000000"/>
                </a:solidFill>
                <a:latin typeface="Calibri"/>
                <a:ea typeface="Calibri"/>
                <a:cs typeface="Calibri"/>
                <a:sym typeface="Calibri"/>
              </a:rPr>
              <a:t>x </a:t>
            </a:r>
            <a:r>
              <a:rPr b="0" i="0" lang="en-US" sz="2400" u="none" cap="none" strike="noStrike">
                <a:solidFill>
                  <a:srgbClr val="000000"/>
                </a:solidFill>
                <a:latin typeface="Calibri"/>
                <a:ea typeface="Calibri"/>
                <a:cs typeface="Calibri"/>
                <a:sym typeface="Calibri"/>
              </a:rPr>
              <a:t>hours at $2 per hour.</a:t>
            </a:r>
            <a:endParaRPr b="0" i="0" sz="1400" u="none" cap="none" strike="noStrike">
              <a:solidFill>
                <a:srgbClr val="000000"/>
              </a:solidFill>
              <a:latin typeface="Arial"/>
              <a:ea typeface="Arial"/>
              <a:cs typeface="Arial"/>
              <a:sym typeface="Arial"/>
            </a:endParaRPr>
          </a:p>
        </p:txBody>
      </p:sp>
      <p:pic>
        <p:nvPicPr>
          <p:cNvPr id="203" name="Google Shape;203;p24"/>
          <p:cNvPicPr preferRelativeResize="0"/>
          <p:nvPr/>
        </p:nvPicPr>
        <p:blipFill rotWithShape="1">
          <a:blip r:embed="rId3">
            <a:alphaModFix/>
          </a:blip>
          <a:srcRect b="12380" l="39967" r="21427" t="26666"/>
          <a:stretch/>
        </p:blipFill>
        <p:spPr>
          <a:xfrm>
            <a:off x="2378075" y="2281237"/>
            <a:ext cx="4311650" cy="4256087"/>
          </a:xfrm>
          <a:prstGeom prst="rect">
            <a:avLst/>
          </a:prstGeom>
          <a:noFill/>
          <a:ln>
            <a:noFill/>
          </a:ln>
        </p:spPr>
      </p:pic>
      <p:grpSp>
        <p:nvGrpSpPr>
          <p:cNvPr id="204" name="Google Shape;204;p24"/>
          <p:cNvGrpSpPr/>
          <p:nvPr/>
        </p:nvGrpSpPr>
        <p:grpSpPr>
          <a:xfrm>
            <a:off x="7259637" y="-30162"/>
            <a:ext cx="1939925" cy="1176337"/>
            <a:chOff x="7259637" y="-30162"/>
            <a:chExt cx="1939925" cy="1176337"/>
          </a:xfrm>
        </p:grpSpPr>
        <p:pic>
          <p:nvPicPr>
            <p:cNvPr id="205" name="Google Shape;205;p24"/>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06" name="Google Shape;206;p2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07" name="Google Shape;207;p24"/>
          <p:cNvPicPr preferRelativeResize="0"/>
          <p:nvPr/>
        </p:nvPicPr>
        <p:blipFill rotWithShape="1">
          <a:blip r:embed="rId5">
            <a:alphaModFix/>
          </a:blip>
          <a:srcRect b="0" l="0" r="0" t="0"/>
          <a:stretch/>
        </p:blipFill>
        <p:spPr>
          <a:xfrm>
            <a:off x="8523287" y="136525"/>
            <a:ext cx="639762" cy="641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5"/>
          <p:cNvSpPr txBox="1"/>
          <p:nvPr/>
        </p:nvSpPr>
        <p:spPr>
          <a:xfrm>
            <a:off x="990600" y="1219200"/>
            <a:ext cx="75438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identifies the correct graph.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D</a:t>
            </a:r>
            <a:endParaRPr b="0" i="0" sz="1400" u="none" cap="none" strike="noStrike">
              <a:solidFill>
                <a:srgbClr val="000000"/>
              </a:solidFill>
              <a:latin typeface="Arial"/>
              <a:ea typeface="Arial"/>
              <a:cs typeface="Arial"/>
              <a:sym typeface="Arial"/>
            </a:endParaRPr>
          </a:p>
        </p:txBody>
      </p:sp>
      <p:grpSp>
        <p:nvGrpSpPr>
          <p:cNvPr id="214" name="Google Shape;214;p25"/>
          <p:cNvGrpSpPr/>
          <p:nvPr/>
        </p:nvGrpSpPr>
        <p:grpSpPr>
          <a:xfrm>
            <a:off x="6345237" y="-30162"/>
            <a:ext cx="2865437" cy="1116012"/>
            <a:chOff x="6345237" y="-30162"/>
            <a:chExt cx="2865437" cy="1116012"/>
          </a:xfrm>
        </p:grpSpPr>
        <p:pic>
          <p:nvPicPr>
            <p:cNvPr id="215" name="Google Shape;215;p2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16" name="Google Shape;216;p2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6"/>
          <p:cNvSpPr txBox="1"/>
          <p:nvPr/>
        </p:nvSpPr>
        <p:spPr>
          <a:xfrm>
            <a:off x="427037" y="1050925"/>
            <a:ext cx="8488362" cy="37861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Billy buys light bulbs in packs of 8 for $20. The shipping cost is $10 regardless of the number of packs bought. Billy has only $120 to spend. If </a:t>
            </a:r>
            <a:r>
              <a:rPr b="0" i="1" lang="en-US" sz="2400" u="none" cap="none" strike="noStrike">
                <a:solidFill>
                  <a:srgbClr val="000000"/>
                </a:solidFill>
                <a:latin typeface="Calibri"/>
                <a:ea typeface="Calibri"/>
                <a:cs typeface="Calibri"/>
                <a:sym typeface="Calibri"/>
              </a:rPr>
              <a:t>n</a:t>
            </a:r>
            <a:r>
              <a:rPr b="0" i="0" lang="en-US" sz="2400" u="none" cap="none" strike="noStrike">
                <a:solidFill>
                  <a:srgbClr val="000000"/>
                </a:solidFill>
                <a:latin typeface="Calibri"/>
                <a:ea typeface="Calibri"/>
                <a:cs typeface="Calibri"/>
                <a:sym typeface="Calibri"/>
              </a:rPr>
              <a:t> is the number of packs of lightbulbs bought, then the cost per lightbulb, </a:t>
            </a:r>
            <a:r>
              <a:rPr b="0" i="1" lang="en-US" sz="2400" u="none" cap="none" strike="noStrike">
                <a:solidFill>
                  <a:srgbClr val="000000"/>
                </a:solidFill>
                <a:latin typeface="Calibri"/>
                <a:ea typeface="Calibri"/>
                <a:cs typeface="Calibri"/>
                <a:sym typeface="Calibri"/>
              </a:rPr>
              <a:t>C</a:t>
            </a:r>
            <a:r>
              <a:rPr b="0" i="0" lang="en-US" sz="2400" u="none" cap="none" strike="noStrike">
                <a:solidFill>
                  <a:srgbClr val="000000"/>
                </a:solidFill>
                <a:latin typeface="Calibri"/>
                <a:ea typeface="Calibri"/>
                <a:cs typeface="Calibri"/>
                <a:sym typeface="Calibri"/>
              </a:rPr>
              <a:t>, can be modeled as a function of </a:t>
            </a:r>
            <a:r>
              <a:rPr b="0" i="1" lang="en-US" sz="2400" u="none" cap="none" strike="noStrike">
                <a:solidFill>
                  <a:srgbClr val="000000"/>
                </a:solidFill>
                <a:latin typeface="Calibri"/>
                <a:ea typeface="Calibri"/>
                <a:cs typeface="Calibri"/>
                <a:sym typeface="Calibri"/>
              </a:rPr>
              <a:t>n</a:t>
            </a:r>
            <a:r>
              <a:rPr b="0" i="0" lang="en-US" sz="2400" u="none" cap="none" strike="noStrike">
                <a:solidFill>
                  <a:srgbClr val="000000"/>
                </a:solidFill>
                <a:latin typeface="Calibri"/>
                <a:ea typeface="Calibri"/>
                <a:cs typeface="Calibri"/>
                <a:sym typeface="Calibri"/>
              </a:rPr>
              <a:t>. Select the statement that correctly describes the domain of the function.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Calibri"/>
              <a:buAutoNum type="alphaUcPeriod"/>
            </a:pPr>
            <a:r>
              <a:rPr b="0" i="0" lang="en-US" sz="2400" u="none" cap="none" strike="noStrike">
                <a:solidFill>
                  <a:srgbClr val="000000"/>
                </a:solidFill>
                <a:latin typeface="Calibri"/>
                <a:ea typeface="Calibri"/>
                <a:cs typeface="Calibri"/>
                <a:sym typeface="Calibri"/>
              </a:rPr>
              <a:t>The domain is the set of all </a:t>
            </a:r>
            <a:r>
              <a:rPr b="1" i="0" lang="en-US" sz="2400" u="none" cap="none" strike="noStrike">
                <a:solidFill>
                  <a:srgbClr val="000000"/>
                </a:solidFill>
                <a:latin typeface="Calibri"/>
                <a:ea typeface="Calibri"/>
                <a:cs typeface="Calibri"/>
                <a:sym typeface="Calibri"/>
              </a:rPr>
              <a:t>real numbers </a:t>
            </a:r>
            <a:r>
              <a:rPr b="0" i="0" lang="en-US" sz="2400" u="none" cap="none" strike="noStrike">
                <a:solidFill>
                  <a:srgbClr val="000000"/>
                </a:solidFill>
                <a:latin typeface="Calibri"/>
                <a:ea typeface="Calibri"/>
                <a:cs typeface="Calibri"/>
                <a:sym typeface="Calibri"/>
              </a:rPr>
              <a:t>1 ≤ </a:t>
            </a:r>
            <a:r>
              <a:rPr b="0" i="1" lang="en-US" sz="2400" u="none" cap="none" strike="noStrike">
                <a:solidFill>
                  <a:srgbClr val="000000"/>
                </a:solidFill>
                <a:latin typeface="Calibri"/>
                <a:ea typeface="Calibri"/>
                <a:cs typeface="Calibri"/>
                <a:sym typeface="Calibri"/>
              </a:rPr>
              <a:t>n</a:t>
            </a:r>
            <a:r>
              <a:rPr b="0" i="0" lang="en-US" sz="2400" u="none" cap="none" strike="noStrike">
                <a:solidFill>
                  <a:srgbClr val="000000"/>
                </a:solidFill>
                <a:latin typeface="Calibri"/>
                <a:ea typeface="Calibri"/>
                <a:cs typeface="Calibri"/>
                <a:sym typeface="Calibri"/>
              </a:rPr>
              <a:t> ≤ 6.</a:t>
            </a:r>
            <a:endParaRPr b="1"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Calibri"/>
              <a:buAutoNum type="alphaUcPeriod"/>
            </a:pPr>
            <a:r>
              <a:rPr b="0" i="0" lang="en-US" sz="2400" u="none" cap="none" strike="noStrike">
                <a:solidFill>
                  <a:srgbClr val="000000"/>
                </a:solidFill>
                <a:latin typeface="Calibri"/>
                <a:ea typeface="Calibri"/>
                <a:cs typeface="Calibri"/>
                <a:sym typeface="Calibri"/>
              </a:rPr>
              <a:t>The domain is the set of all </a:t>
            </a:r>
            <a:r>
              <a:rPr b="1" i="0" lang="en-US" sz="2400" u="none" cap="none" strike="noStrike">
                <a:solidFill>
                  <a:srgbClr val="000000"/>
                </a:solidFill>
                <a:latin typeface="Calibri"/>
                <a:ea typeface="Calibri"/>
                <a:cs typeface="Calibri"/>
                <a:sym typeface="Calibri"/>
              </a:rPr>
              <a:t>real numbers </a:t>
            </a:r>
            <a:r>
              <a:rPr b="0" i="0" lang="en-US" sz="2400" u="none" cap="none" strike="noStrike">
                <a:solidFill>
                  <a:srgbClr val="000000"/>
                </a:solidFill>
                <a:latin typeface="Calibri"/>
                <a:ea typeface="Calibri"/>
                <a:cs typeface="Calibri"/>
                <a:sym typeface="Calibri"/>
              </a:rPr>
              <a:t>1 ≤ </a:t>
            </a:r>
            <a:r>
              <a:rPr b="0" i="1" lang="en-US" sz="2400" u="none" cap="none" strike="noStrike">
                <a:solidFill>
                  <a:srgbClr val="000000"/>
                </a:solidFill>
                <a:latin typeface="Calibri"/>
                <a:ea typeface="Calibri"/>
                <a:cs typeface="Calibri"/>
                <a:sym typeface="Calibri"/>
              </a:rPr>
              <a:t>n</a:t>
            </a:r>
            <a:r>
              <a:rPr b="0" i="0" lang="en-US" sz="2400" u="none" cap="none" strike="noStrike">
                <a:solidFill>
                  <a:srgbClr val="000000"/>
                </a:solidFill>
                <a:latin typeface="Calibri"/>
                <a:ea typeface="Calibri"/>
                <a:cs typeface="Calibri"/>
                <a:sym typeface="Calibri"/>
              </a:rPr>
              <a:t> ≤ 5.</a:t>
            </a:r>
            <a:endParaRPr b="1"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Calibri"/>
              <a:buAutoNum type="alphaUcPeriod"/>
            </a:pPr>
            <a:r>
              <a:rPr b="0" i="0" lang="en-US" sz="2400" u="none" cap="none" strike="noStrike">
                <a:solidFill>
                  <a:srgbClr val="000000"/>
                </a:solidFill>
                <a:latin typeface="Calibri"/>
                <a:ea typeface="Calibri"/>
                <a:cs typeface="Calibri"/>
                <a:sym typeface="Calibri"/>
              </a:rPr>
              <a:t>The domain is the set of all </a:t>
            </a:r>
            <a:r>
              <a:rPr b="1" i="0" lang="en-US" sz="2400" u="none" cap="none" strike="noStrike">
                <a:solidFill>
                  <a:srgbClr val="000000"/>
                </a:solidFill>
                <a:latin typeface="Calibri"/>
                <a:ea typeface="Calibri"/>
                <a:cs typeface="Calibri"/>
                <a:sym typeface="Calibri"/>
              </a:rPr>
              <a:t>integers</a:t>
            </a:r>
            <a:r>
              <a:rPr b="0" i="0" lang="en-US" sz="2400" u="none" cap="none" strike="noStrike">
                <a:solidFill>
                  <a:srgbClr val="000000"/>
                </a:solidFill>
                <a:latin typeface="Calibri"/>
                <a:ea typeface="Calibri"/>
                <a:cs typeface="Calibri"/>
                <a:sym typeface="Calibri"/>
              </a:rPr>
              <a:t> 1 ≤ </a:t>
            </a:r>
            <a:r>
              <a:rPr b="0" i="1" lang="en-US" sz="2400" u="none" cap="none" strike="noStrike">
                <a:solidFill>
                  <a:srgbClr val="000000"/>
                </a:solidFill>
                <a:latin typeface="Calibri"/>
                <a:ea typeface="Calibri"/>
                <a:cs typeface="Calibri"/>
                <a:sym typeface="Calibri"/>
              </a:rPr>
              <a:t>n</a:t>
            </a:r>
            <a:r>
              <a:rPr b="0" i="0" lang="en-US" sz="2400" u="none" cap="none" strike="noStrike">
                <a:solidFill>
                  <a:srgbClr val="000000"/>
                </a:solidFill>
                <a:latin typeface="Calibri"/>
                <a:ea typeface="Calibri"/>
                <a:cs typeface="Calibri"/>
                <a:sym typeface="Calibri"/>
              </a:rPr>
              <a:t> ≤ 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AutoNum type="alphaUcPeriod"/>
            </a:pPr>
            <a:r>
              <a:rPr b="0" i="0" lang="en-US" sz="2400" u="none" cap="none" strike="noStrike">
                <a:solidFill>
                  <a:srgbClr val="000000"/>
                </a:solidFill>
                <a:latin typeface="Calibri"/>
                <a:ea typeface="Calibri"/>
                <a:cs typeface="Calibri"/>
                <a:sym typeface="Calibri"/>
              </a:rPr>
              <a:t>The domain is the set of all </a:t>
            </a:r>
            <a:r>
              <a:rPr b="1" i="0" lang="en-US" sz="2400" u="none" cap="none" strike="noStrike">
                <a:solidFill>
                  <a:srgbClr val="000000"/>
                </a:solidFill>
                <a:latin typeface="Calibri"/>
                <a:ea typeface="Calibri"/>
                <a:cs typeface="Calibri"/>
                <a:sym typeface="Calibri"/>
              </a:rPr>
              <a:t>integers</a:t>
            </a:r>
            <a:r>
              <a:rPr b="0" i="0" lang="en-US" sz="2400" u="none" cap="none" strike="noStrike">
                <a:solidFill>
                  <a:srgbClr val="000000"/>
                </a:solidFill>
                <a:latin typeface="Calibri"/>
                <a:ea typeface="Calibri"/>
                <a:cs typeface="Calibri"/>
                <a:sym typeface="Calibri"/>
              </a:rPr>
              <a:t> 1 ≤ </a:t>
            </a:r>
            <a:r>
              <a:rPr b="0" i="1" lang="en-US" sz="2400" u="none" cap="none" strike="noStrike">
                <a:solidFill>
                  <a:srgbClr val="000000"/>
                </a:solidFill>
                <a:latin typeface="Calibri"/>
                <a:ea typeface="Calibri"/>
                <a:cs typeface="Calibri"/>
                <a:sym typeface="Calibri"/>
              </a:rPr>
              <a:t>n</a:t>
            </a:r>
            <a:r>
              <a:rPr b="0" i="0" lang="en-US" sz="2400" u="none" cap="none" strike="noStrike">
                <a:solidFill>
                  <a:srgbClr val="000000"/>
                </a:solidFill>
                <a:latin typeface="Calibri"/>
                <a:ea typeface="Calibri"/>
                <a:cs typeface="Calibri"/>
                <a:sym typeface="Calibri"/>
              </a:rPr>
              <a:t> ≤ 5. 	</a:t>
            </a:r>
            <a:endParaRPr b="0" i="0" sz="1400" u="none" cap="none" strike="noStrike">
              <a:solidFill>
                <a:srgbClr val="000000"/>
              </a:solidFill>
              <a:latin typeface="Arial"/>
              <a:ea typeface="Arial"/>
              <a:cs typeface="Arial"/>
              <a:sym typeface="Arial"/>
            </a:endParaRPr>
          </a:p>
        </p:txBody>
      </p:sp>
      <p:grpSp>
        <p:nvGrpSpPr>
          <p:cNvPr id="223" name="Google Shape;223;p26"/>
          <p:cNvGrpSpPr/>
          <p:nvPr/>
        </p:nvGrpSpPr>
        <p:grpSpPr>
          <a:xfrm>
            <a:off x="7259637" y="-30162"/>
            <a:ext cx="1939925" cy="1176337"/>
            <a:chOff x="7259637" y="-30162"/>
            <a:chExt cx="1939925" cy="1176337"/>
          </a:xfrm>
        </p:grpSpPr>
        <p:pic>
          <p:nvPicPr>
            <p:cNvPr id="224" name="Google Shape;224;p2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25" name="Google Shape;225;p2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#7</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26" name="Google Shape;226;p26"/>
          <p:cNvPicPr preferRelativeResize="0"/>
          <p:nvPr/>
        </p:nvPicPr>
        <p:blipFill rotWithShape="1">
          <a:blip r:embed="rId4">
            <a:alphaModFix/>
          </a:blip>
          <a:srcRect b="0" l="0" r="0" t="0"/>
          <a:stretch/>
        </p:blipFill>
        <p:spPr>
          <a:xfrm>
            <a:off x="8596312" y="136525"/>
            <a:ext cx="638175" cy="641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7"/>
          <p:cNvSpPr txBox="1"/>
          <p:nvPr/>
        </p:nvSpPr>
        <p:spPr>
          <a:xfrm>
            <a:off x="762000" y="1219200"/>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correctly selects the statement describing the domain or range of the function.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D 	</a:t>
            </a:r>
            <a:endParaRPr b="0" i="0" sz="1400" u="none" cap="none" strike="noStrike">
              <a:solidFill>
                <a:srgbClr val="000000"/>
              </a:solidFill>
              <a:latin typeface="Arial"/>
              <a:ea typeface="Arial"/>
              <a:cs typeface="Arial"/>
              <a:sym typeface="Arial"/>
            </a:endParaRPr>
          </a:p>
        </p:txBody>
      </p:sp>
      <p:grpSp>
        <p:nvGrpSpPr>
          <p:cNvPr id="233" name="Google Shape;233;p27"/>
          <p:cNvGrpSpPr/>
          <p:nvPr/>
        </p:nvGrpSpPr>
        <p:grpSpPr>
          <a:xfrm>
            <a:off x="6345237" y="-30162"/>
            <a:ext cx="2865437" cy="1116012"/>
            <a:chOff x="6345237" y="-30162"/>
            <a:chExt cx="2865437" cy="1116012"/>
          </a:xfrm>
        </p:grpSpPr>
        <p:pic>
          <p:nvPicPr>
            <p:cNvPr id="234" name="Google Shape;234;p2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35" name="Google Shape;235;p2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8"/>
          <p:cNvSpPr txBox="1"/>
          <p:nvPr/>
        </p:nvSpPr>
        <p:spPr>
          <a:xfrm>
            <a:off x="533400" y="1039812"/>
            <a:ext cx="8077200" cy="47545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Sue hits a ball from a height of 4 feet. The height of the ball above the ground is a function of the horizontal distance the ball travels until it comes to rest on the ground. Consider this graph of the function.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Select </a:t>
            </a:r>
            <a:r>
              <a:rPr b="1" i="0" lang="en-US" sz="2400" u="none" cap="none" strike="noStrike">
                <a:solidFill>
                  <a:srgbClr val="000000"/>
                </a:solidFill>
                <a:latin typeface="Calibri"/>
                <a:ea typeface="Calibri"/>
                <a:cs typeface="Calibri"/>
                <a:sym typeface="Calibri"/>
              </a:rPr>
              <a:t>all </a:t>
            </a:r>
            <a:r>
              <a:rPr b="0" i="0" lang="en-US" sz="2400" u="none" cap="none" strike="noStrike">
                <a:solidFill>
                  <a:srgbClr val="000000"/>
                </a:solidFill>
                <a:latin typeface="Calibri"/>
                <a:ea typeface="Calibri"/>
                <a:cs typeface="Calibri"/>
                <a:sym typeface="Calibri"/>
              </a:rPr>
              <a:t>values that are in the domain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of the function as shown in the graph.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Calibri"/>
              <a:buAutoNum type="alphaUcPeriod"/>
            </a:pPr>
            <a:r>
              <a:rPr b="0" i="0" lang="en-US" sz="2400" u="none" cap="none" strike="noStrike">
                <a:solidFill>
                  <a:srgbClr val="000000"/>
                </a:solidFill>
                <a:latin typeface="Calibri"/>
                <a:ea typeface="Calibri"/>
                <a:cs typeface="Calibri"/>
                <a:sym typeface="Calibri"/>
              </a:rPr>
              <a:t>−5 feet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400"/>
              <a:buFont typeface="Calibri"/>
              <a:buAutoNum type="alphaUcPeriod"/>
            </a:pPr>
            <a:r>
              <a:rPr b="0" i="0" lang="en-US" sz="2400" u="none" cap="none" strike="noStrike">
                <a:solidFill>
                  <a:srgbClr val="000000"/>
                </a:solidFill>
                <a:latin typeface="Calibri"/>
                <a:ea typeface="Calibri"/>
                <a:cs typeface="Calibri"/>
                <a:sym typeface="Calibri"/>
              </a:rPr>
              <a:t>0 feet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400"/>
              <a:buFont typeface="Calibri"/>
              <a:buAutoNum type="alphaUcPeriod"/>
            </a:pPr>
            <a:r>
              <a:rPr b="0" i="0" lang="en-US" sz="2400" u="none" cap="none" strike="noStrike">
                <a:solidFill>
                  <a:srgbClr val="000000"/>
                </a:solidFill>
                <a:latin typeface="Calibri"/>
                <a:ea typeface="Calibri"/>
                <a:cs typeface="Calibri"/>
                <a:sym typeface="Calibri"/>
              </a:rPr>
              <a:t>60 feet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400"/>
              <a:buFont typeface="Calibri"/>
              <a:buAutoNum type="alphaUcPeriod"/>
            </a:pPr>
            <a:r>
              <a:rPr b="0" i="0" lang="en-US" sz="2400" u="none" cap="none" strike="noStrike">
                <a:solidFill>
                  <a:srgbClr val="000000"/>
                </a:solidFill>
                <a:latin typeface="Calibri"/>
                <a:ea typeface="Calibri"/>
                <a:cs typeface="Calibri"/>
                <a:sym typeface="Calibri"/>
              </a:rPr>
              <a:t>220 feet 	</a:t>
            </a:r>
            <a:endParaRPr b="0" i="0" sz="1400" u="none" cap="none" strike="noStrike">
              <a:solidFill>
                <a:srgbClr val="000000"/>
              </a:solidFill>
              <a:latin typeface="Arial"/>
              <a:ea typeface="Arial"/>
              <a:cs typeface="Arial"/>
              <a:sym typeface="Arial"/>
            </a:endParaRPr>
          </a:p>
        </p:txBody>
      </p:sp>
      <p:pic>
        <p:nvPicPr>
          <p:cNvPr id="242" name="Google Shape;242;p28"/>
          <p:cNvPicPr preferRelativeResize="0"/>
          <p:nvPr/>
        </p:nvPicPr>
        <p:blipFill rotWithShape="1">
          <a:blip r:embed="rId3">
            <a:alphaModFix/>
          </a:blip>
          <a:srcRect b="0" l="0" r="0" t="0"/>
          <a:stretch/>
        </p:blipFill>
        <p:spPr>
          <a:xfrm>
            <a:off x="5532437" y="2362200"/>
            <a:ext cx="3322637" cy="3813175"/>
          </a:xfrm>
          <a:prstGeom prst="rect">
            <a:avLst/>
          </a:prstGeom>
          <a:noFill/>
          <a:ln>
            <a:noFill/>
          </a:ln>
        </p:spPr>
      </p:pic>
      <p:grpSp>
        <p:nvGrpSpPr>
          <p:cNvPr id="243" name="Google Shape;243;p28"/>
          <p:cNvGrpSpPr/>
          <p:nvPr/>
        </p:nvGrpSpPr>
        <p:grpSpPr>
          <a:xfrm>
            <a:off x="7259637" y="-30162"/>
            <a:ext cx="1939925" cy="1176337"/>
            <a:chOff x="7259637" y="-30162"/>
            <a:chExt cx="1939925" cy="1176337"/>
          </a:xfrm>
        </p:grpSpPr>
        <p:pic>
          <p:nvPicPr>
            <p:cNvPr id="244" name="Google Shape;244;p2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45" name="Google Shape;245;p2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#8</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46" name="Google Shape;246;p28"/>
          <p:cNvPicPr preferRelativeResize="0"/>
          <p:nvPr/>
        </p:nvPicPr>
        <p:blipFill rotWithShape="1">
          <a:blip r:embed="rId5">
            <a:alphaModFix/>
          </a:blip>
          <a:srcRect b="0" l="0" r="0" t="0"/>
          <a:stretch/>
        </p:blipFill>
        <p:spPr>
          <a:xfrm>
            <a:off x="8535987" y="136525"/>
            <a:ext cx="638175" cy="641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9"/>
          <p:cNvSpPr txBox="1"/>
          <p:nvPr/>
        </p:nvSpPr>
        <p:spPr>
          <a:xfrm>
            <a:off x="609600" y="1417637"/>
            <a:ext cx="80772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correctly selects the values that are within the domain.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B, C</a:t>
            </a:r>
            <a:endParaRPr b="0" i="0" sz="1400" u="none" cap="none" strike="noStrike">
              <a:solidFill>
                <a:srgbClr val="000000"/>
              </a:solidFill>
              <a:latin typeface="Arial"/>
              <a:ea typeface="Arial"/>
              <a:cs typeface="Arial"/>
              <a:sym typeface="Arial"/>
            </a:endParaRPr>
          </a:p>
        </p:txBody>
      </p:sp>
      <p:grpSp>
        <p:nvGrpSpPr>
          <p:cNvPr id="253" name="Google Shape;253;p29"/>
          <p:cNvGrpSpPr/>
          <p:nvPr/>
        </p:nvGrpSpPr>
        <p:grpSpPr>
          <a:xfrm>
            <a:off x="6345237" y="-30162"/>
            <a:ext cx="2865437" cy="1116012"/>
            <a:chOff x="6345237" y="-30162"/>
            <a:chExt cx="2865437" cy="1116012"/>
          </a:xfrm>
        </p:grpSpPr>
        <p:pic>
          <p:nvPicPr>
            <p:cNvPr id="254" name="Google Shape;254;p2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55" name="Google Shape;255;p2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#8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0"/>
          <p:cNvSpPr txBox="1"/>
          <p:nvPr/>
        </p:nvSpPr>
        <p:spPr>
          <a:xfrm>
            <a:off x="533400" y="1039812"/>
            <a:ext cx="8077200" cy="12001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Consider the function </a:t>
            </a:r>
            <a:r>
              <a:rPr b="0" i="1" lang="en-US" sz="2400" u="none" cap="none" strike="noStrike">
                <a:solidFill>
                  <a:srgbClr val="000000"/>
                </a:solidFill>
                <a:latin typeface="Calibri"/>
                <a:ea typeface="Calibri"/>
                <a:cs typeface="Calibri"/>
                <a:sym typeface="Calibri"/>
              </a:rPr>
              <a:t>f(x)</a:t>
            </a:r>
            <a:r>
              <a:rPr b="0" i="0" lang="en-US" sz="2400" u="none" cap="none" strike="noStrike">
                <a:solidFill>
                  <a:srgbClr val="000000"/>
                </a:solidFill>
                <a:latin typeface="Calibri"/>
                <a:ea typeface="Calibri"/>
                <a:cs typeface="Calibri"/>
                <a:sym typeface="Calibri"/>
              </a:rPr>
              <a:t> = 10</a:t>
            </a:r>
            <a:r>
              <a:rPr b="0" i="1" lang="en-US" sz="2400" u="none" cap="none" strike="noStrike">
                <a:solidFill>
                  <a:srgbClr val="000000"/>
                </a:solidFill>
                <a:latin typeface="Calibri"/>
                <a:ea typeface="Calibri"/>
                <a:cs typeface="Calibri"/>
                <a:sym typeface="Calibri"/>
              </a:rPr>
              <a:t>x</a:t>
            </a:r>
            <a:r>
              <a:rPr b="0" i="0" lang="en-US" sz="2400" u="none" cap="none" strike="noStrike">
                <a:solidFill>
                  <a:srgbClr val="000000"/>
                </a:solidFill>
                <a:latin typeface="Calibri"/>
                <a:ea typeface="Calibri"/>
                <a:cs typeface="Calibri"/>
                <a:sym typeface="Calibri"/>
              </a:rPr>
              <a:t> + 25. Identify an appropriate domain for the function if it is used to model each of the following contexts.	</a:t>
            </a:r>
            <a:endParaRPr b="0" i="0" sz="1400" u="none" cap="none" strike="noStrike">
              <a:solidFill>
                <a:srgbClr val="000000"/>
              </a:solidFill>
              <a:latin typeface="Arial"/>
              <a:ea typeface="Arial"/>
              <a:cs typeface="Arial"/>
              <a:sym typeface="Arial"/>
            </a:endParaRPr>
          </a:p>
        </p:txBody>
      </p:sp>
      <p:grpSp>
        <p:nvGrpSpPr>
          <p:cNvPr id="261" name="Google Shape;261;p30"/>
          <p:cNvGrpSpPr/>
          <p:nvPr/>
        </p:nvGrpSpPr>
        <p:grpSpPr>
          <a:xfrm>
            <a:off x="7259637" y="-30162"/>
            <a:ext cx="1939925" cy="1176337"/>
            <a:chOff x="7259637" y="-30162"/>
            <a:chExt cx="1939925" cy="1176337"/>
          </a:xfrm>
        </p:grpSpPr>
        <p:pic>
          <p:nvPicPr>
            <p:cNvPr id="262" name="Google Shape;262;p30"/>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63" name="Google Shape;263;p3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#9</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64" name="Google Shape;264;p30"/>
          <p:cNvPicPr preferRelativeResize="0"/>
          <p:nvPr/>
        </p:nvPicPr>
        <p:blipFill rotWithShape="1">
          <a:blip r:embed="rId4">
            <a:alphaModFix/>
          </a:blip>
          <a:srcRect b="0" l="0" r="0" t="0"/>
          <a:stretch/>
        </p:blipFill>
        <p:spPr>
          <a:xfrm>
            <a:off x="8535987" y="136525"/>
            <a:ext cx="638175" cy="641350"/>
          </a:xfrm>
          <a:prstGeom prst="rect">
            <a:avLst/>
          </a:prstGeom>
          <a:noFill/>
          <a:ln>
            <a:noFill/>
          </a:ln>
        </p:spPr>
      </p:pic>
      <p:pic>
        <p:nvPicPr>
          <p:cNvPr id="265" name="Google Shape;265;p30"/>
          <p:cNvPicPr preferRelativeResize="0"/>
          <p:nvPr/>
        </p:nvPicPr>
        <p:blipFill rotWithShape="1">
          <a:blip r:embed="rId5">
            <a:alphaModFix/>
          </a:blip>
          <a:srcRect b="0" l="0" r="0" t="0"/>
          <a:stretch/>
        </p:blipFill>
        <p:spPr>
          <a:xfrm>
            <a:off x="828675" y="2271712"/>
            <a:ext cx="7707312" cy="3714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1"/>
          <p:cNvSpPr txBox="1"/>
          <p:nvPr/>
        </p:nvSpPr>
        <p:spPr>
          <a:xfrm>
            <a:off x="609600" y="1417637"/>
            <a:ext cx="80772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correctly identifies the appropriate kind of domain.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integers, reals, integers</a:t>
            </a:r>
            <a:endParaRPr b="0" i="0" sz="1400" u="none" cap="none" strike="noStrike">
              <a:solidFill>
                <a:srgbClr val="000000"/>
              </a:solidFill>
              <a:latin typeface="Arial"/>
              <a:ea typeface="Arial"/>
              <a:cs typeface="Arial"/>
              <a:sym typeface="Arial"/>
            </a:endParaRPr>
          </a:p>
        </p:txBody>
      </p:sp>
      <p:grpSp>
        <p:nvGrpSpPr>
          <p:cNvPr id="271" name="Google Shape;271;p31"/>
          <p:cNvGrpSpPr/>
          <p:nvPr/>
        </p:nvGrpSpPr>
        <p:grpSpPr>
          <a:xfrm>
            <a:off x="6345237" y="-30162"/>
            <a:ext cx="2865437" cy="1116012"/>
            <a:chOff x="6345237" y="-30162"/>
            <a:chExt cx="2865437" cy="1116012"/>
          </a:xfrm>
        </p:grpSpPr>
        <p:pic>
          <p:nvPicPr>
            <p:cNvPr id="272" name="Google Shape;272;p3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73" name="Google Shape;273;p3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#9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2"/>
          <p:cNvSpPr txBox="1"/>
          <p:nvPr/>
        </p:nvSpPr>
        <p:spPr>
          <a:xfrm>
            <a:off x="533400" y="1143000"/>
            <a:ext cx="7772400" cy="54943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Craig records the number of minutes, </a:t>
            </a:r>
            <a:r>
              <a:rPr b="0" i="1" lang="en-US" sz="2800" u="none" cap="none" strike="noStrike">
                <a:solidFill>
                  <a:srgbClr val="000000"/>
                </a:solidFill>
                <a:latin typeface="Calibri"/>
                <a:ea typeface="Calibri"/>
                <a:cs typeface="Calibri"/>
                <a:sym typeface="Calibri"/>
              </a:rPr>
              <a:t>m</a:t>
            </a:r>
            <a:r>
              <a:rPr b="0" i="0" lang="en-US" sz="2800" u="none" cap="none" strike="noStrike">
                <a:solidFill>
                  <a:srgbClr val="000000"/>
                </a:solidFill>
                <a:latin typeface="Calibri"/>
                <a:ea typeface="Calibri"/>
                <a:cs typeface="Calibri"/>
                <a:sym typeface="Calibri"/>
              </a:rPr>
              <a:t>, it takes him to mow </a:t>
            </a:r>
            <a:r>
              <a:rPr b="0" i="1" lang="en-US" sz="2800" u="none" cap="none" strike="noStrike">
                <a:solidFill>
                  <a:srgbClr val="000000"/>
                </a:solidFill>
                <a:latin typeface="Calibri"/>
                <a:ea typeface="Calibri"/>
                <a:cs typeface="Calibri"/>
                <a:sym typeface="Calibri"/>
              </a:rPr>
              <a:t>n </a:t>
            </a:r>
            <a:r>
              <a:rPr b="0" i="0" lang="en-US" sz="2800" u="none" cap="none" strike="noStrike">
                <a:solidFill>
                  <a:srgbClr val="000000"/>
                </a:solidFill>
                <a:latin typeface="Calibri"/>
                <a:ea typeface="Calibri"/>
                <a:cs typeface="Calibri"/>
                <a:sym typeface="Calibri"/>
              </a:rPr>
              <a:t>lawns in a table.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Select the average amount of time per lawn it takes Craig to mow the </a:t>
            </a:r>
            <a:r>
              <a:rPr b="1" i="0" lang="en-US" sz="2800" u="none" cap="none" strike="noStrike">
                <a:solidFill>
                  <a:schemeClr val="dk1"/>
                </a:solidFill>
                <a:latin typeface="Calibri"/>
                <a:ea typeface="Calibri"/>
                <a:cs typeface="Calibri"/>
                <a:sym typeface="Calibri"/>
              </a:rPr>
              <a:t>first 4 lawns</a:t>
            </a:r>
            <a:r>
              <a:rPr b="0" i="0" lang="en-US" sz="2800" u="none" cap="none" strike="noStrike">
                <a:solidFill>
                  <a:schemeClr val="dk1"/>
                </a:solidFill>
                <a:latin typeface="Calibri"/>
                <a:ea typeface="Calibri"/>
                <a:cs typeface="Calibri"/>
                <a:sym typeface="Calibri"/>
              </a:rPr>
              <a:t>. Round to the nearest minute per lawn.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 25 minutes per lawn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B. 27 minutes per lawn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 33 minutes per lawn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D. 74 minutes per lawn </a:t>
            </a:r>
            <a:r>
              <a:rPr b="0" i="0" lang="en-US" sz="2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pic>
        <p:nvPicPr>
          <p:cNvPr id="280" name="Google Shape;280;p32"/>
          <p:cNvPicPr preferRelativeResize="0"/>
          <p:nvPr/>
        </p:nvPicPr>
        <p:blipFill rotWithShape="1">
          <a:blip r:embed="rId3">
            <a:alphaModFix/>
          </a:blip>
          <a:srcRect b="48570" l="39890" r="19551" t="43809"/>
          <a:stretch/>
        </p:blipFill>
        <p:spPr>
          <a:xfrm>
            <a:off x="496887" y="1981200"/>
            <a:ext cx="8305800" cy="976312"/>
          </a:xfrm>
          <a:prstGeom prst="rect">
            <a:avLst/>
          </a:prstGeom>
          <a:noFill/>
          <a:ln>
            <a:noFill/>
          </a:ln>
        </p:spPr>
      </p:pic>
      <p:grpSp>
        <p:nvGrpSpPr>
          <p:cNvPr id="281" name="Google Shape;281;p32"/>
          <p:cNvGrpSpPr/>
          <p:nvPr/>
        </p:nvGrpSpPr>
        <p:grpSpPr>
          <a:xfrm>
            <a:off x="7259637" y="-30162"/>
            <a:ext cx="1939925" cy="1176337"/>
            <a:chOff x="7259637" y="-30162"/>
            <a:chExt cx="1939925" cy="1176337"/>
          </a:xfrm>
        </p:grpSpPr>
        <p:pic>
          <p:nvPicPr>
            <p:cNvPr id="282" name="Google Shape;282;p32"/>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83" name="Google Shape;283;p3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#10</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84" name="Google Shape;284;p32"/>
          <p:cNvPicPr preferRelativeResize="0"/>
          <p:nvPr/>
        </p:nvPicPr>
        <p:blipFill rotWithShape="1">
          <a:blip r:embed="rId5">
            <a:alphaModFix/>
          </a:blip>
          <a:srcRect b="0" l="0" r="0" t="0"/>
          <a:stretch/>
        </p:blipFill>
        <p:spPr>
          <a:xfrm>
            <a:off x="8610600" y="136525"/>
            <a:ext cx="639762" cy="641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3"/>
          <p:cNvSpPr txBox="1"/>
          <p:nvPr/>
        </p:nvSpPr>
        <p:spPr>
          <a:xfrm>
            <a:off x="609600" y="1295400"/>
            <a:ext cx="80772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identifies the correct value for the average rate of change.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Answer: B</a:t>
            </a:r>
            <a:endParaRPr b="0" i="0" sz="1400" u="none" cap="none" strike="noStrike">
              <a:solidFill>
                <a:srgbClr val="000000"/>
              </a:solidFill>
              <a:latin typeface="Arial"/>
              <a:ea typeface="Arial"/>
              <a:cs typeface="Arial"/>
              <a:sym typeface="Arial"/>
            </a:endParaRPr>
          </a:p>
        </p:txBody>
      </p:sp>
      <p:grpSp>
        <p:nvGrpSpPr>
          <p:cNvPr id="291" name="Google Shape;291;p33"/>
          <p:cNvGrpSpPr/>
          <p:nvPr/>
        </p:nvGrpSpPr>
        <p:grpSpPr>
          <a:xfrm>
            <a:off x="6345237" y="-30162"/>
            <a:ext cx="2981325" cy="1116012"/>
            <a:chOff x="6345237" y="-30162"/>
            <a:chExt cx="2981325" cy="1116012"/>
          </a:xfrm>
        </p:grpSpPr>
        <p:pic>
          <p:nvPicPr>
            <p:cNvPr id="292" name="Google Shape;292;p33"/>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293" name="Google Shape;293;p3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#10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4"/>
          <p:cNvSpPr txBox="1"/>
          <p:nvPr/>
        </p:nvSpPr>
        <p:spPr>
          <a:xfrm>
            <a:off x="571500" y="1417637"/>
            <a:ext cx="8229600" cy="4400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During the first years of growth the height of a tree can be modeled with the function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Calibri"/>
              <a:buNone/>
            </a:pPr>
            <a:r>
              <a:rPr b="0" i="1" lang="en-US" sz="2800" u="none" cap="none" strike="noStrike">
                <a:solidFill>
                  <a:srgbClr val="000000"/>
                </a:solidFill>
                <a:latin typeface="Calibri"/>
                <a:ea typeface="Calibri"/>
                <a:cs typeface="Calibri"/>
                <a:sym typeface="Calibri"/>
              </a:rPr>
              <a:t>h</a:t>
            </a:r>
            <a:r>
              <a:rPr b="0" i="0" lang="en-US" sz="2800" u="none" cap="none" strike="noStrike">
                <a:solidFill>
                  <a:srgbClr val="000000"/>
                </a:solidFill>
                <a:latin typeface="Calibri"/>
                <a:ea typeface="Calibri"/>
                <a:cs typeface="Calibri"/>
                <a:sym typeface="Calibri"/>
              </a:rPr>
              <a:t> = −</a:t>
            </a:r>
            <a:r>
              <a:rPr b="0" i="1" lang="en-US" sz="2800" u="none" cap="none" strike="noStrike">
                <a:solidFill>
                  <a:srgbClr val="000000"/>
                </a:solidFill>
                <a:latin typeface="Calibri"/>
                <a:ea typeface="Calibri"/>
                <a:cs typeface="Calibri"/>
                <a:sym typeface="Calibri"/>
              </a:rPr>
              <a:t>t</a:t>
            </a:r>
            <a:r>
              <a:rPr b="0" baseline="30000" i="0" lang="en-US" sz="2800" u="none" cap="none" strike="noStrike">
                <a:solidFill>
                  <a:srgbClr val="000000"/>
                </a:solidFill>
                <a:latin typeface="Calibri"/>
                <a:ea typeface="Calibri"/>
                <a:cs typeface="Calibri"/>
                <a:sym typeface="Calibri"/>
              </a:rPr>
              <a:t>2</a:t>
            </a:r>
            <a:r>
              <a:rPr b="0" i="0" lang="en-US" sz="2800" u="none" cap="none" strike="noStrike">
                <a:solidFill>
                  <a:srgbClr val="000000"/>
                </a:solidFill>
                <a:latin typeface="Calibri"/>
                <a:ea typeface="Calibri"/>
                <a:cs typeface="Calibri"/>
                <a:sym typeface="Calibri"/>
              </a:rPr>
              <a:t>+ 12</a:t>
            </a:r>
            <a:r>
              <a:rPr b="0" i="1" lang="en-US" sz="2800" u="none" cap="none" strike="noStrike">
                <a:solidFill>
                  <a:srgbClr val="000000"/>
                </a:solidFill>
                <a:latin typeface="Calibri"/>
                <a:ea typeface="Calibri"/>
                <a:cs typeface="Calibri"/>
                <a:sym typeface="Calibri"/>
              </a:rPr>
              <a:t>t</a:t>
            </a:r>
            <a:r>
              <a:rPr b="0" i="0" lang="en-US" sz="2800" u="none" cap="none" strike="noStrike">
                <a:solidFill>
                  <a:srgbClr val="000000"/>
                </a:solidFill>
                <a:latin typeface="Calibri"/>
                <a:ea typeface="Calibri"/>
                <a:cs typeface="Calibri"/>
                <a:sym typeface="Calibri"/>
              </a:rPr>
              <a:t> + 10,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where </a:t>
            </a:r>
            <a:r>
              <a:rPr b="0" i="1" lang="en-US" sz="2800" u="none" cap="none" strike="noStrike">
                <a:solidFill>
                  <a:srgbClr val="000000"/>
                </a:solidFill>
                <a:latin typeface="Calibri"/>
                <a:ea typeface="Calibri"/>
                <a:cs typeface="Calibri"/>
                <a:sym typeface="Calibri"/>
              </a:rPr>
              <a:t>t </a:t>
            </a:r>
            <a:r>
              <a:rPr b="0" i="0" lang="en-US" sz="2800" u="none" cap="none" strike="noStrike">
                <a:solidFill>
                  <a:srgbClr val="000000"/>
                </a:solidFill>
                <a:latin typeface="Calibri"/>
                <a:ea typeface="Calibri"/>
                <a:cs typeface="Calibri"/>
                <a:sym typeface="Calibri"/>
              </a:rPr>
              <a:t>is the time in years since being planted and </a:t>
            </a:r>
            <a:r>
              <a:rPr b="0" i="1" lang="en-US" sz="2800" u="none" cap="none" strike="noStrike">
                <a:solidFill>
                  <a:srgbClr val="000000"/>
                </a:solidFill>
                <a:latin typeface="Calibri"/>
                <a:ea typeface="Calibri"/>
                <a:cs typeface="Calibri"/>
                <a:sym typeface="Calibri"/>
              </a:rPr>
              <a:t>h </a:t>
            </a:r>
            <a:r>
              <a:rPr b="0" i="0" lang="en-US" sz="2800" u="none" cap="none" strike="noStrike">
                <a:solidFill>
                  <a:srgbClr val="000000"/>
                </a:solidFill>
                <a:latin typeface="Calibri"/>
                <a:ea typeface="Calibri"/>
                <a:cs typeface="Calibri"/>
                <a:sym typeface="Calibri"/>
              </a:rPr>
              <a:t>is the height in inches</a:t>
            </a:r>
            <a:r>
              <a:rPr b="1" i="0" lang="en-US" sz="2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Enter the average rate of change, in inches per year, from year 1 to year 5.</a:t>
            </a:r>
            <a:endParaRPr b="0" i="0" sz="1400" u="none" cap="none" strike="noStrike">
              <a:solidFill>
                <a:srgbClr val="000000"/>
              </a:solidFill>
              <a:latin typeface="Arial"/>
              <a:ea typeface="Arial"/>
              <a:cs typeface="Arial"/>
              <a:sym typeface="Arial"/>
            </a:endParaRPr>
          </a:p>
        </p:txBody>
      </p:sp>
      <p:grpSp>
        <p:nvGrpSpPr>
          <p:cNvPr id="300" name="Google Shape;300;p34"/>
          <p:cNvGrpSpPr/>
          <p:nvPr/>
        </p:nvGrpSpPr>
        <p:grpSpPr>
          <a:xfrm>
            <a:off x="7259637" y="-30162"/>
            <a:ext cx="1939925" cy="1176337"/>
            <a:chOff x="7259637" y="-30162"/>
            <a:chExt cx="1939925" cy="1176337"/>
          </a:xfrm>
        </p:grpSpPr>
        <p:pic>
          <p:nvPicPr>
            <p:cNvPr id="301" name="Google Shape;301;p3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302" name="Google Shape;302;p3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  #11</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303" name="Google Shape;303;p34"/>
          <p:cNvPicPr preferRelativeResize="0"/>
          <p:nvPr/>
        </p:nvPicPr>
        <p:blipFill rotWithShape="1">
          <a:blip r:embed="rId4">
            <a:alphaModFix/>
          </a:blip>
          <a:srcRect b="0" l="0" r="0" t="0"/>
          <a:stretch/>
        </p:blipFill>
        <p:spPr>
          <a:xfrm>
            <a:off x="8512175" y="136525"/>
            <a:ext cx="639762" cy="6413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5"/>
          <p:cNvSpPr txBox="1"/>
          <p:nvPr/>
        </p:nvSpPr>
        <p:spPr>
          <a:xfrm>
            <a:off x="609600" y="1417637"/>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enters the correct answer for the average rate of change given the units.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grpSp>
        <p:nvGrpSpPr>
          <p:cNvPr id="310" name="Google Shape;310;p35"/>
          <p:cNvGrpSpPr/>
          <p:nvPr/>
        </p:nvGrpSpPr>
        <p:grpSpPr>
          <a:xfrm>
            <a:off x="6345237" y="-30162"/>
            <a:ext cx="2981325" cy="1116012"/>
            <a:chOff x="6345237" y="-30162"/>
            <a:chExt cx="2981325" cy="1116012"/>
          </a:xfrm>
        </p:grpSpPr>
        <p:pic>
          <p:nvPicPr>
            <p:cNvPr id="311" name="Google Shape;311;p35"/>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12" name="Google Shape;312;p3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