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88" name="Google Shape;8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8" name="Google Shape;10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09" name="Google Shape;109;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5" name="Google Shape;11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16" name="Google Shape;11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5" name="Google Shape;12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26" name="Google Shape;126;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5" name="Google Shape;13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36" name="Google Shape;136;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5" name="Google Shape;14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46" name="Google Shape;146;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2" name="Google Shape;152;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53" name="Google Shape;153;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2" name="Google Shape;16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63" name="Google Shape;163;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9" name="Google Shape;16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70" name="Google Shape;170;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8" name="Google Shape;178;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79" name="Google Shape;179;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marR="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34" name="Google Shape;34;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0" name="Google Shape;40;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Google Shape;41;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7" name="Google Shape;47;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8" name="Google Shape;48;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9" name="Google Shape;49;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0" name="Google Shape;50;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51" name="Google Shape;5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 name="Google Shape;5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 name="Google Shape;5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HS - Claim 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Target C</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rPr b="1" i="0" lang="en-US" sz="4400" u="none" cap="none" strike="noStrike">
                <a:solidFill>
                  <a:schemeClr val="dk1"/>
                </a:solidFill>
                <a:latin typeface="Calibri"/>
                <a:ea typeface="Calibri"/>
                <a:cs typeface="Calibri"/>
                <a:sym typeface="Calibri"/>
              </a:rPr>
              <a:t>Claim 1</a:t>
            </a:r>
            <a:br>
              <a:rPr b="1" i="0" lang="en-US" sz="4400" u="none" cap="none" strike="noStrike">
                <a:solidFill>
                  <a:schemeClr val="dk1"/>
                </a:solidFill>
                <a:latin typeface="Calibri"/>
                <a:ea typeface="Calibri"/>
                <a:cs typeface="Calibri"/>
                <a:sym typeface="Calibri"/>
              </a:rPr>
            </a:br>
            <a:r>
              <a:rPr b="1" i="0" lang="en-US" sz="4400" u="none" cap="none" strike="noStrike">
                <a:solidFill>
                  <a:schemeClr val="dk1"/>
                </a:solidFill>
                <a:latin typeface="Calibri"/>
                <a:ea typeface="Calibri"/>
                <a:cs typeface="Calibri"/>
                <a:sym typeface="Calibri"/>
              </a:rPr>
              <a:t>Smarter Balanced Sample Items</a:t>
            </a:r>
            <a:br>
              <a:rPr b="1" i="0" lang="en-US" sz="4400" u="none" cap="none" strike="noStrike">
                <a:solidFill>
                  <a:schemeClr val="dk1"/>
                </a:solidFill>
                <a:latin typeface="Calibri"/>
                <a:ea typeface="Calibri"/>
                <a:cs typeface="Calibri"/>
                <a:sym typeface="Calibri"/>
              </a:rPr>
            </a:br>
            <a:r>
              <a:rPr b="1" i="0" lang="en-US" sz="4400" u="none" cap="none" strike="noStrike">
                <a:solidFill>
                  <a:schemeClr val="dk1"/>
                </a:solidFill>
                <a:latin typeface="Calibri"/>
                <a:ea typeface="Calibri"/>
                <a:cs typeface="Calibri"/>
                <a:sym typeface="Calibri"/>
              </a:rPr>
              <a:t>High School - Target C</a:t>
            </a:r>
            <a:endParaRPr/>
          </a:p>
        </p:txBody>
      </p:sp>
      <p:sp>
        <p:nvSpPr>
          <p:cNvPr id="91" name="Google Shape;91;p13"/>
          <p:cNvSpPr txBox="1"/>
          <p:nvPr>
            <p:ph idx="1" type="subTitle"/>
          </p:nvPr>
        </p:nvSpPr>
        <p:spPr>
          <a:xfrm>
            <a:off x="1371600" y="4191000"/>
            <a:ext cx="6400800" cy="129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7030A0"/>
              </a:buClr>
              <a:buSzPts val="3200"/>
              <a:buFont typeface="Arial"/>
              <a:buNone/>
            </a:pPr>
            <a:r>
              <a:rPr b="1" i="0" lang="en-US" sz="3200" u="none" cap="none" strike="noStrike">
                <a:solidFill>
                  <a:srgbClr val="7030A0"/>
                </a:solidFill>
                <a:latin typeface="Calibri"/>
                <a:ea typeface="Calibri"/>
                <a:cs typeface="Calibri"/>
                <a:sym typeface="Calibri"/>
              </a:rPr>
              <a:t> </a:t>
            </a:r>
            <a:r>
              <a:rPr b="1" i="0" lang="en-US" sz="3200" u="none" cap="none" strike="noStrike">
                <a:solidFill>
                  <a:srgbClr val="FF0000"/>
                </a:solidFill>
                <a:latin typeface="Calibri"/>
                <a:ea typeface="Calibri"/>
                <a:cs typeface="Calibri"/>
                <a:sym typeface="Calibri"/>
              </a:rPr>
              <a:t>Reason quantitatively and use units to solve problems.</a:t>
            </a:r>
            <a:endParaRPr/>
          </a:p>
          <a:p>
            <a:pPr indent="0" lvl="0" marL="0" marR="0" rtl="0" algn="ctr">
              <a:lnSpc>
                <a:spcPct val="100000"/>
              </a:lnSpc>
              <a:spcBef>
                <a:spcPts val="640"/>
              </a:spcBef>
              <a:spcAft>
                <a:spcPts val="0"/>
              </a:spcAft>
              <a:buClr>
                <a:srgbClr val="888888"/>
              </a:buClr>
              <a:buSzPts val="3200"/>
              <a:buFont typeface="Arial"/>
              <a:buNone/>
            </a:pPr>
            <a:r>
              <a:t/>
            </a:r>
            <a:endParaRPr b="0" i="0" sz="3200" u="none" cap="none" strike="noStrike">
              <a:solidFill>
                <a:srgbClr val="888888"/>
              </a:solidFill>
              <a:latin typeface="Calibri"/>
              <a:ea typeface="Calibri"/>
              <a:cs typeface="Calibri"/>
              <a:sym typeface="Calibri"/>
            </a:endParaRPr>
          </a:p>
          <a:p>
            <a:pPr indent="0" lvl="0" marL="0" marR="0" rtl="0" algn="ctr">
              <a:lnSpc>
                <a:spcPct val="100000"/>
              </a:lnSpc>
              <a:spcBef>
                <a:spcPts val="640"/>
              </a:spcBef>
              <a:spcAft>
                <a:spcPts val="0"/>
              </a:spcAft>
              <a:buClr>
                <a:srgbClr val="888888"/>
              </a:buClr>
              <a:buSzPts val="3200"/>
              <a:buFont typeface="Arial"/>
              <a:buNone/>
            </a:pPr>
            <a:r>
              <a:t/>
            </a:r>
            <a:endParaRPr b="0" i="0" sz="3200" u="none" cap="none" strike="noStrike">
              <a:solidFill>
                <a:srgbClr val="888888"/>
              </a:solidFill>
              <a:latin typeface="Calibri"/>
              <a:ea typeface="Calibri"/>
              <a:cs typeface="Calibri"/>
              <a:sym typeface="Calibri"/>
            </a:endParaRPr>
          </a:p>
        </p:txBody>
      </p:sp>
      <p:sp>
        <p:nvSpPr>
          <p:cNvPr id="92" name="Google Shape;92;p13"/>
          <p:cNvSpPr txBox="1"/>
          <p:nvPr/>
        </p:nvSpPr>
        <p:spPr>
          <a:xfrm>
            <a:off x="519113"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t/>
            </a:r>
            <a:endParaRPr b="0" i="0" sz="4400" u="none" cap="none" strike="noStrike">
              <a:solidFill>
                <a:schemeClr val="dk1"/>
              </a:solidFill>
              <a:latin typeface="Calibri"/>
              <a:ea typeface="Calibri"/>
              <a:cs typeface="Calibri"/>
              <a:sym typeface="Calibri"/>
            </a:endParaRPr>
          </a:p>
        </p:txBody>
      </p:sp>
      <p:sp>
        <p:nvSpPr>
          <p:cNvPr id="100" name="Google Shape;100;p14"/>
          <p:cNvSpPr txBox="1"/>
          <p:nvPr>
            <p:ph idx="1" type="body"/>
          </p:nvPr>
        </p:nvSpPr>
        <p:spPr>
          <a:xfrm>
            <a:off x="457200" y="1066800"/>
            <a:ext cx="8229600" cy="5059363"/>
          </a:xfrm>
          <a:prstGeom prst="rect">
            <a:avLst/>
          </a:prstGeom>
          <a:blipFill rotWithShape="1">
            <a:blip r:embed="rId3">
              <a:alphaModFix/>
            </a:blip>
            <a:stretch>
              <a:fillRect b="0" l="-960" r="0" t="0"/>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latin typeface="Calibri"/>
                <a:ea typeface="Calibri"/>
                <a:cs typeface="Calibri"/>
                <a:sym typeface="Calibri"/>
              </a:rPr>
              <a:t> </a:t>
            </a:r>
            <a:endParaRPr/>
          </a:p>
        </p:txBody>
      </p:sp>
      <p:sp>
        <p:nvSpPr>
          <p:cNvPr id="101" name="Google Shape;101;p14"/>
          <p:cNvSpPr/>
          <p:nvPr/>
        </p:nvSpPr>
        <p:spPr>
          <a:xfrm flipH="1">
            <a:off x="7010400" y="0"/>
            <a:ext cx="21336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pic>
        <p:nvPicPr>
          <p:cNvPr descr="C:\Users\Shannon\AppData\Local\Microsoft\Windows\INetCache\IE\CL72NDSD\MC900433884[1].png" id="102" name="Google Shape;102;p14"/>
          <p:cNvPicPr preferRelativeResize="0"/>
          <p:nvPr/>
        </p:nvPicPr>
        <p:blipFill rotWithShape="1">
          <a:blip r:embed="rId4">
            <a:alphaModFix/>
          </a:blip>
          <a:srcRect b="0" l="0" r="0" t="0"/>
          <a:stretch/>
        </p:blipFill>
        <p:spPr>
          <a:xfrm>
            <a:off x="8504238" y="136525"/>
            <a:ext cx="639762" cy="641350"/>
          </a:xfrm>
          <a:prstGeom prst="rect">
            <a:avLst/>
          </a:prstGeom>
          <a:noFill/>
          <a:ln>
            <a:noFill/>
          </a:ln>
        </p:spPr>
      </p:pic>
      <p:sp>
        <p:nvSpPr>
          <p:cNvPr id="103" name="Google Shape;103;p14"/>
          <p:cNvSpPr txBox="1"/>
          <p:nvPr/>
        </p:nvSpPr>
        <p:spPr>
          <a:xfrm>
            <a:off x="4152378" y="2949879"/>
            <a:ext cx="184731"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 name="Google Shape;104;p14"/>
          <p:cNvSpPr txBox="1"/>
          <p:nvPr/>
        </p:nvSpPr>
        <p:spPr>
          <a:xfrm>
            <a:off x="4152378" y="2949879"/>
            <a:ext cx="184731"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 name="Google Shape;105;p14"/>
          <p:cNvSpPr txBox="1"/>
          <p:nvPr/>
        </p:nvSpPr>
        <p:spPr>
          <a:xfrm>
            <a:off x="4152378" y="2949879"/>
            <a:ext cx="184731"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5"/>
          <p:cNvSpPr txBox="1"/>
          <p:nvPr/>
        </p:nvSpPr>
        <p:spPr>
          <a:xfrm>
            <a:off x="609600" y="1676400"/>
            <a:ext cx="7848600" cy="22463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(1 point) Student selects the correct response.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12" name="Google Shape;112;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6"/>
          <p:cNvSpPr/>
          <p:nvPr/>
        </p:nvSpPr>
        <p:spPr>
          <a:xfrm flipH="1">
            <a:off x="7010400" y="0"/>
            <a:ext cx="21336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pic>
        <p:nvPicPr>
          <p:cNvPr descr="C:\Users\Shannon\AppData\Local\Microsoft\Windows\INetCache\IE\CL72NDSD\MC900433884[1].png" id="119" name="Google Shape;119;p16"/>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sp>
        <p:nvSpPr>
          <p:cNvPr id="120" name="Google Shape;120;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t/>
            </a:r>
            <a:endParaRPr b="0" i="0" sz="4400" u="none" cap="none" strike="noStrike">
              <a:solidFill>
                <a:schemeClr val="dk1"/>
              </a:solidFill>
              <a:latin typeface="Calibri"/>
              <a:ea typeface="Calibri"/>
              <a:cs typeface="Calibri"/>
              <a:sym typeface="Calibri"/>
            </a:endParaRPr>
          </a:p>
        </p:txBody>
      </p:sp>
      <p:sp>
        <p:nvSpPr>
          <p:cNvPr id="121" name="Google Shape;121;p16"/>
          <p:cNvSpPr txBox="1"/>
          <p:nvPr>
            <p:ph idx="1" type="body"/>
          </p:nvPr>
        </p:nvSpPr>
        <p:spPr>
          <a:xfrm>
            <a:off x="457200" y="1143000"/>
            <a:ext cx="8229600" cy="4983163"/>
          </a:xfrm>
          <a:prstGeom prst="rect">
            <a:avLst/>
          </a:prstGeom>
          <a:blipFill rotWithShape="1">
            <a:blip r:embed="rId4">
              <a:alphaModFix/>
            </a:blip>
            <a:stretch>
              <a:fillRect b="0" l="-739" r="0" t="0"/>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latin typeface="Calibri"/>
                <a:ea typeface="Calibri"/>
                <a:cs typeface="Calibri"/>
                <a:sym typeface="Calibri"/>
              </a:rPr>
              <a:t> </a:t>
            </a:r>
            <a:endParaRPr/>
          </a:p>
        </p:txBody>
      </p:sp>
      <p:pic>
        <p:nvPicPr>
          <p:cNvPr id="122" name="Google Shape;122;p16"/>
          <p:cNvPicPr preferRelativeResize="0"/>
          <p:nvPr/>
        </p:nvPicPr>
        <p:blipFill rotWithShape="1">
          <a:blip r:embed="rId5">
            <a:alphaModFix/>
          </a:blip>
          <a:srcRect b="0" l="0" r="0" t="0"/>
          <a:stretch/>
        </p:blipFill>
        <p:spPr>
          <a:xfrm>
            <a:off x="2054225" y="2438400"/>
            <a:ext cx="5318125" cy="4314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7"/>
          <p:cNvSpPr txBox="1"/>
          <p:nvPr/>
        </p:nvSpPr>
        <p:spPr>
          <a:xfrm>
            <a:off x="527050" y="1371600"/>
            <a:ext cx="7848600" cy="26781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(1 point) The student chooses the following correct three rates or quantities (order does not matter).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pic>
        <p:nvPicPr>
          <p:cNvPr id="129" name="Google Shape;129;p17"/>
          <p:cNvPicPr preferRelativeResize="0"/>
          <p:nvPr/>
        </p:nvPicPr>
        <p:blipFill rotWithShape="1">
          <a:blip r:embed="rId3">
            <a:alphaModFix/>
          </a:blip>
          <a:srcRect b="0" l="0" r="0" t="0"/>
          <a:stretch/>
        </p:blipFill>
        <p:spPr>
          <a:xfrm>
            <a:off x="1863725" y="3048000"/>
            <a:ext cx="857250" cy="693738"/>
          </a:xfrm>
          <a:prstGeom prst="rect">
            <a:avLst/>
          </a:prstGeom>
          <a:noFill/>
          <a:ln>
            <a:noFill/>
          </a:ln>
        </p:spPr>
      </p:pic>
      <p:pic>
        <p:nvPicPr>
          <p:cNvPr id="130" name="Google Shape;130;p17"/>
          <p:cNvPicPr preferRelativeResize="0"/>
          <p:nvPr/>
        </p:nvPicPr>
        <p:blipFill rotWithShape="1">
          <a:blip r:embed="rId4">
            <a:alphaModFix/>
          </a:blip>
          <a:srcRect b="0" l="0" r="0" t="0"/>
          <a:stretch/>
        </p:blipFill>
        <p:spPr>
          <a:xfrm>
            <a:off x="2763838" y="2979738"/>
            <a:ext cx="1122362" cy="815975"/>
          </a:xfrm>
          <a:prstGeom prst="rect">
            <a:avLst/>
          </a:prstGeom>
          <a:noFill/>
          <a:ln>
            <a:noFill/>
          </a:ln>
        </p:spPr>
      </p:pic>
      <p:pic>
        <p:nvPicPr>
          <p:cNvPr id="131" name="Google Shape;131;p17"/>
          <p:cNvPicPr preferRelativeResize="0"/>
          <p:nvPr/>
        </p:nvPicPr>
        <p:blipFill rotWithShape="1">
          <a:blip r:embed="rId5">
            <a:alphaModFix/>
          </a:blip>
          <a:srcRect b="0" l="0" r="0" t="0"/>
          <a:stretch/>
        </p:blipFill>
        <p:spPr>
          <a:xfrm>
            <a:off x="3902075" y="3040063"/>
            <a:ext cx="898525" cy="693737"/>
          </a:xfrm>
          <a:prstGeom prst="rect">
            <a:avLst/>
          </a:prstGeom>
          <a:noFill/>
          <a:ln>
            <a:noFill/>
          </a:ln>
        </p:spPr>
      </p:pic>
      <p:sp>
        <p:nvSpPr>
          <p:cNvPr id="132" name="Google Shape;132;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8"/>
          <p:cNvSpPr/>
          <p:nvPr/>
        </p:nvSpPr>
        <p:spPr>
          <a:xfrm flipH="1">
            <a:off x="7010400" y="0"/>
            <a:ext cx="21336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pic>
        <p:nvPicPr>
          <p:cNvPr descr="C:\Users\Shannon\AppData\Local\Microsoft\Windows\INetCache\IE\CL72NDSD\MC900433884[1].png" id="139" name="Google Shape;139;p18"/>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sp>
        <p:nvSpPr>
          <p:cNvPr id="140" name="Google Shape;14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t/>
            </a:r>
            <a:endParaRPr b="0" i="0" sz="4400" u="none" cap="none" strike="noStrike">
              <a:solidFill>
                <a:schemeClr val="dk1"/>
              </a:solidFill>
              <a:latin typeface="Calibri"/>
              <a:ea typeface="Calibri"/>
              <a:cs typeface="Calibri"/>
              <a:sym typeface="Calibri"/>
            </a:endParaRPr>
          </a:p>
        </p:txBody>
      </p:sp>
      <p:sp>
        <p:nvSpPr>
          <p:cNvPr id="141" name="Google Shape;141;p18"/>
          <p:cNvSpPr txBox="1"/>
          <p:nvPr>
            <p:ph idx="1" type="body"/>
          </p:nvPr>
        </p:nvSpPr>
        <p:spPr>
          <a:xfrm>
            <a:off x="457200" y="1219200"/>
            <a:ext cx="8229600" cy="49069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A company makes 3,000 liters of juice per day. Let </a:t>
            </a:r>
            <a:r>
              <a:rPr b="0" i="1" lang="en-US" sz="2400" u="none" cap="none" strike="noStrike">
                <a:solidFill>
                  <a:schemeClr val="dk1"/>
                </a:solidFill>
                <a:latin typeface="Calibri"/>
                <a:ea typeface="Calibri"/>
                <a:cs typeface="Calibri"/>
                <a:sym typeface="Calibri"/>
              </a:rPr>
              <a:t>y</a:t>
            </a:r>
            <a:r>
              <a:rPr b="0" i="0" lang="en-US" sz="2400" u="none" cap="none" strike="noStrike">
                <a:solidFill>
                  <a:schemeClr val="dk1"/>
                </a:solidFill>
                <a:latin typeface="Calibri"/>
                <a:ea typeface="Calibri"/>
                <a:cs typeface="Calibri"/>
                <a:sym typeface="Calibri"/>
              </a:rPr>
              <a:t> represent the total amount of juice, in liters, made in </a:t>
            </a:r>
            <a:r>
              <a:rPr b="0" i="1" lang="en-US" sz="2400" u="none" cap="none" strike="noStrike">
                <a:solidFill>
                  <a:schemeClr val="dk1"/>
                </a:solidFill>
                <a:latin typeface="Calibri"/>
                <a:ea typeface="Calibri"/>
                <a:cs typeface="Calibri"/>
                <a:sym typeface="Calibri"/>
              </a:rPr>
              <a:t>x</a:t>
            </a:r>
            <a:r>
              <a:rPr b="0" i="0" lang="en-US" sz="2400" u="none" cap="none" strike="noStrike">
                <a:solidFill>
                  <a:schemeClr val="dk1"/>
                </a:solidFill>
                <a:latin typeface="Calibri"/>
                <a:ea typeface="Calibri"/>
                <a:cs typeface="Calibri"/>
                <a:sym typeface="Calibri"/>
              </a:rPr>
              <a:t> days. An equation representing this situation is entered into a graphing calculator. Determine whether a graph created with each calculator display window defined in the table will show all points representing the total amount of juice made in 0 to 7 days. Select Yes or No for each display window. </a:t>
            </a:r>
            <a:endParaRPr/>
          </a:p>
        </p:txBody>
      </p:sp>
      <p:pic>
        <p:nvPicPr>
          <p:cNvPr id="142" name="Google Shape;142;p18"/>
          <p:cNvPicPr preferRelativeResize="0"/>
          <p:nvPr/>
        </p:nvPicPr>
        <p:blipFill rotWithShape="1">
          <a:blip r:embed="rId4">
            <a:alphaModFix/>
          </a:blip>
          <a:srcRect b="0" l="0" r="0" t="0"/>
          <a:stretch/>
        </p:blipFill>
        <p:spPr>
          <a:xfrm>
            <a:off x="538163" y="4191000"/>
            <a:ext cx="8251825" cy="20335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9"/>
          <p:cNvSpPr txBox="1"/>
          <p:nvPr/>
        </p:nvSpPr>
        <p:spPr>
          <a:xfrm>
            <a:off x="533400" y="1600200"/>
            <a:ext cx="7848600" cy="26781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response for each display window.</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N, N, Y, 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49" name="Google Shape;149;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p:nvPr/>
        </p:nvSpPr>
        <p:spPr>
          <a:xfrm flipH="1">
            <a:off x="7010400" y="0"/>
            <a:ext cx="21336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pic>
        <p:nvPicPr>
          <p:cNvPr descr="C:\Users\Shannon\AppData\Local\Microsoft\Windows\INetCache\IE\CL72NDSD\MC900433884[1].png" id="156" name="Google Shape;156;p20"/>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sp>
        <p:nvSpPr>
          <p:cNvPr id="157" name="Google Shape;157;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t/>
            </a:r>
            <a:endParaRPr b="0" i="0" sz="4400" u="none" cap="none" strike="noStrike">
              <a:solidFill>
                <a:schemeClr val="dk1"/>
              </a:solidFill>
              <a:latin typeface="Calibri"/>
              <a:ea typeface="Calibri"/>
              <a:cs typeface="Calibri"/>
              <a:sym typeface="Calibri"/>
            </a:endParaRPr>
          </a:p>
        </p:txBody>
      </p:sp>
      <p:sp>
        <p:nvSpPr>
          <p:cNvPr id="158" name="Google Shape;158;p20"/>
          <p:cNvSpPr txBox="1"/>
          <p:nvPr>
            <p:ph idx="1" type="body"/>
          </p:nvPr>
        </p:nvSpPr>
        <p:spPr>
          <a:xfrm>
            <a:off x="457200" y="1219200"/>
            <a:ext cx="4343400" cy="49069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The speed of sound at sea level is approximately 340 meters per second. The graph shows the distance, </a:t>
            </a:r>
            <a:r>
              <a:rPr b="0" i="1" lang="en-US" sz="2000" u="none" cap="none" strike="noStrike">
                <a:solidFill>
                  <a:schemeClr val="dk1"/>
                </a:solidFill>
                <a:latin typeface="Calibri"/>
                <a:ea typeface="Calibri"/>
                <a:cs typeface="Calibri"/>
                <a:sym typeface="Calibri"/>
              </a:rPr>
              <a:t>d</a:t>
            </a:r>
            <a:r>
              <a:rPr b="0" i="0" lang="en-US" sz="2000" u="none" cap="none" strike="noStrike">
                <a:solidFill>
                  <a:schemeClr val="dk1"/>
                </a:solidFill>
                <a:latin typeface="Calibri"/>
                <a:ea typeface="Calibri"/>
                <a:cs typeface="Calibri"/>
                <a:sym typeface="Calibri"/>
              </a:rPr>
              <a:t>, a sound wave created by a loud noise at sea level has traveled after </a:t>
            </a:r>
            <a:r>
              <a:rPr b="0" i="1" lang="en-US" sz="2000" u="none" cap="none" strike="noStrike">
                <a:solidFill>
                  <a:schemeClr val="dk1"/>
                </a:solidFill>
                <a:latin typeface="Calibri"/>
                <a:ea typeface="Calibri"/>
                <a:cs typeface="Calibri"/>
                <a:sym typeface="Calibri"/>
              </a:rPr>
              <a:t>t</a:t>
            </a:r>
            <a:r>
              <a:rPr b="0" i="0" lang="en-US" sz="2000" u="none" cap="none" strike="noStrike">
                <a:solidFill>
                  <a:schemeClr val="dk1"/>
                </a:solidFill>
                <a:latin typeface="Calibri"/>
                <a:ea typeface="Calibri"/>
                <a:cs typeface="Calibri"/>
                <a:sym typeface="Calibri"/>
              </a:rPr>
              <a:t> seconds. Each of the following sets of numbers represents meters. Assuming the graph is correct, which set of numbers is most appropriate to label the seven tick marks along the vertical axis (distance)?</a:t>
            </a:r>
            <a:endParaRPr/>
          </a:p>
          <a:p>
            <a:pPr indent="-457200" lvl="0" marL="457200" marR="0" rtl="0" algn="l">
              <a:lnSpc>
                <a:spcPct val="100000"/>
              </a:lnSpc>
              <a:spcBef>
                <a:spcPts val="400"/>
              </a:spcBef>
              <a:spcAft>
                <a:spcPts val="0"/>
              </a:spcAft>
              <a:buClr>
                <a:schemeClr val="dk1"/>
              </a:buClr>
              <a:buSzPts val="2000"/>
              <a:buFont typeface="Arial"/>
              <a:buAutoNum type="alphaUcPeriod"/>
            </a:pPr>
            <a:r>
              <a:rPr b="0" i="0" lang="en-US" sz="2000" u="none" cap="none" strike="noStrike">
                <a:solidFill>
                  <a:schemeClr val="dk1"/>
                </a:solidFill>
                <a:latin typeface="Calibri"/>
                <a:ea typeface="Calibri"/>
                <a:cs typeface="Calibri"/>
                <a:sym typeface="Calibri"/>
              </a:rPr>
              <a:t>1, 2, 3, 4, 5, 6, 7</a:t>
            </a:r>
            <a:endParaRPr/>
          </a:p>
          <a:p>
            <a:pPr indent="-457200" lvl="0" marL="457200" marR="0" rtl="0" algn="l">
              <a:lnSpc>
                <a:spcPct val="100000"/>
              </a:lnSpc>
              <a:spcBef>
                <a:spcPts val="400"/>
              </a:spcBef>
              <a:spcAft>
                <a:spcPts val="0"/>
              </a:spcAft>
              <a:buClr>
                <a:schemeClr val="dk1"/>
              </a:buClr>
              <a:buSzPts val="2000"/>
              <a:buFont typeface="Arial"/>
              <a:buAutoNum type="alphaUcPeriod"/>
            </a:pPr>
            <a:r>
              <a:rPr b="0" i="0" lang="en-US" sz="2000" u="none" cap="none" strike="noStrike">
                <a:solidFill>
                  <a:schemeClr val="dk1"/>
                </a:solidFill>
                <a:latin typeface="Calibri"/>
                <a:ea typeface="Calibri"/>
                <a:cs typeface="Calibri"/>
                <a:sym typeface="Calibri"/>
              </a:rPr>
              <a:t>50, 100, 150, 200, 250, 300, 350</a:t>
            </a:r>
            <a:endParaRPr/>
          </a:p>
          <a:p>
            <a:pPr indent="-457200" lvl="0" marL="457200" marR="0" rtl="0" algn="l">
              <a:lnSpc>
                <a:spcPct val="100000"/>
              </a:lnSpc>
              <a:spcBef>
                <a:spcPts val="400"/>
              </a:spcBef>
              <a:spcAft>
                <a:spcPts val="0"/>
              </a:spcAft>
              <a:buClr>
                <a:schemeClr val="dk1"/>
              </a:buClr>
              <a:buSzPts val="2000"/>
              <a:buFont typeface="Arial"/>
              <a:buAutoNum type="alphaUcPeriod"/>
            </a:pPr>
            <a:r>
              <a:rPr b="0" i="0" lang="en-US" sz="2000" u="none" cap="none" strike="noStrike">
                <a:solidFill>
                  <a:schemeClr val="dk1"/>
                </a:solidFill>
                <a:latin typeface="Calibri"/>
                <a:ea typeface="Calibri"/>
                <a:cs typeface="Calibri"/>
                <a:sym typeface="Calibri"/>
              </a:rPr>
              <a:t>100, 200, 300, 400, 500, 600, 700</a:t>
            </a:r>
            <a:endParaRPr/>
          </a:p>
          <a:p>
            <a:pPr indent="-457200" lvl="0" marL="457200" marR="0" rtl="0" algn="l">
              <a:lnSpc>
                <a:spcPct val="100000"/>
              </a:lnSpc>
              <a:spcBef>
                <a:spcPts val="400"/>
              </a:spcBef>
              <a:spcAft>
                <a:spcPts val="0"/>
              </a:spcAft>
              <a:buClr>
                <a:schemeClr val="dk1"/>
              </a:buClr>
              <a:buSzPts val="2000"/>
              <a:buFont typeface="Arial"/>
              <a:buAutoNum type="alphaUcPeriod"/>
            </a:pPr>
            <a:r>
              <a:rPr b="0" i="0" lang="en-US" sz="2000" u="none" cap="none" strike="noStrike">
                <a:solidFill>
                  <a:schemeClr val="dk1"/>
                </a:solidFill>
                <a:latin typeface="Calibri"/>
                <a:ea typeface="Calibri"/>
                <a:cs typeface="Calibri"/>
                <a:sym typeface="Calibri"/>
              </a:rPr>
              <a:t>340, 680, 1020, 1360, 1700, 2040, 2380</a:t>
            </a:r>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159" name="Google Shape;159;p20"/>
          <p:cNvPicPr preferRelativeResize="0"/>
          <p:nvPr/>
        </p:nvPicPr>
        <p:blipFill rotWithShape="1">
          <a:blip r:embed="rId4">
            <a:alphaModFix/>
          </a:blip>
          <a:srcRect b="0" l="0" r="0" t="0"/>
          <a:stretch/>
        </p:blipFill>
        <p:spPr>
          <a:xfrm>
            <a:off x="4800600" y="1676400"/>
            <a:ext cx="3795713" cy="39449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1"/>
          <p:cNvSpPr txBox="1"/>
          <p:nvPr/>
        </p:nvSpPr>
        <p:spPr>
          <a:xfrm>
            <a:off x="609600" y="1905000"/>
            <a:ext cx="7467600" cy="26781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list of numbers.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D</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66" name="Google Shape;166;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p:nvPr/>
        </p:nvSpPr>
        <p:spPr>
          <a:xfrm flipH="1">
            <a:off x="7010400" y="0"/>
            <a:ext cx="21336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pic>
        <p:nvPicPr>
          <p:cNvPr descr="C:\Users\Shannon\AppData\Local\Microsoft\Windows\INetCache\IE\CL72NDSD\MC900433884[1].png" id="173" name="Google Shape;173;p22"/>
          <p:cNvPicPr preferRelativeResize="0"/>
          <p:nvPr/>
        </p:nvPicPr>
        <p:blipFill rotWithShape="1">
          <a:blip r:embed="rId3">
            <a:alphaModFix/>
          </a:blip>
          <a:srcRect b="0" l="0" r="0" t="0"/>
          <a:stretch/>
        </p:blipFill>
        <p:spPr>
          <a:xfrm>
            <a:off x="8504238" y="136525"/>
            <a:ext cx="639762" cy="641350"/>
          </a:xfrm>
          <a:prstGeom prst="rect">
            <a:avLst/>
          </a:prstGeom>
          <a:noFill/>
          <a:ln>
            <a:noFill/>
          </a:ln>
        </p:spPr>
      </p:pic>
      <p:sp>
        <p:nvSpPr>
          <p:cNvPr id="174" name="Google Shape;174;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t/>
            </a:r>
            <a:endParaRPr b="0" i="0" sz="4400" u="none" cap="none" strike="noStrike">
              <a:solidFill>
                <a:schemeClr val="dk1"/>
              </a:solidFill>
              <a:latin typeface="Calibri"/>
              <a:ea typeface="Calibri"/>
              <a:cs typeface="Calibri"/>
              <a:sym typeface="Calibri"/>
            </a:endParaRPr>
          </a:p>
        </p:txBody>
      </p:sp>
      <p:sp>
        <p:nvSpPr>
          <p:cNvPr id="175" name="Google Shape;175;p22"/>
          <p:cNvSpPr txBox="1"/>
          <p:nvPr>
            <p:ph idx="1" type="body"/>
          </p:nvPr>
        </p:nvSpPr>
        <p:spPr>
          <a:xfrm>
            <a:off x="457200" y="1143000"/>
            <a:ext cx="8229600" cy="49831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Calibri"/>
                <a:ea typeface="Calibri"/>
                <a:cs typeface="Calibri"/>
                <a:sym typeface="Calibri"/>
              </a:rPr>
              <a:t>A farmer is comparing costs for different fertilizers to use on her 45-acre field. Different brands of fertilizer come in different sizes that cover different areas of land. Choose two or more quantities that, when </a:t>
            </a:r>
            <a:r>
              <a:rPr b="1" i="0" lang="en-US" sz="2200" u="none" cap="none" strike="noStrike">
                <a:solidFill>
                  <a:schemeClr val="dk1"/>
                </a:solidFill>
                <a:latin typeface="Calibri"/>
                <a:ea typeface="Calibri"/>
                <a:cs typeface="Calibri"/>
                <a:sym typeface="Calibri"/>
              </a:rPr>
              <a:t>multiplied</a:t>
            </a:r>
            <a:r>
              <a:rPr b="0" i="0" lang="en-US" sz="2200" u="none" cap="none" strike="noStrike">
                <a:solidFill>
                  <a:schemeClr val="dk1"/>
                </a:solidFill>
                <a:latin typeface="Calibri"/>
                <a:ea typeface="Calibri"/>
                <a:cs typeface="Calibri"/>
                <a:sym typeface="Calibri"/>
              </a:rPr>
              <a:t> together, would give a quantity that could be used as a single measure to decide which fertilizer would be least expensive for her to use on her field.</a:t>
            </a:r>
            <a:endParaRPr/>
          </a:p>
          <a:p>
            <a:pPr indent="0" lvl="0" marL="0" marR="0" rtl="0" algn="l">
              <a:lnSpc>
                <a:spcPct val="100000"/>
              </a:lnSpc>
              <a:spcBef>
                <a:spcPts val="440"/>
              </a:spcBef>
              <a:spcAft>
                <a:spcPts val="0"/>
              </a:spcAft>
              <a:buClr>
                <a:schemeClr val="dk1"/>
              </a:buClr>
              <a:buSzPts val="2200"/>
              <a:buFont typeface="Arial"/>
              <a:buNone/>
            </a:pPr>
            <a:r>
              <a:t/>
            </a:r>
            <a:endParaRPr b="0" i="0" sz="2200" u="none" cap="none" strike="noStrike">
              <a:solidFill>
                <a:schemeClr val="dk1"/>
              </a:solidFill>
              <a:latin typeface="Calibri"/>
              <a:ea typeface="Calibri"/>
              <a:cs typeface="Calibri"/>
              <a:sym typeface="Calibri"/>
            </a:endParaRPr>
          </a:p>
          <a:p>
            <a:pPr indent="-457200" lvl="0" marL="457200" marR="0" rtl="0" algn="l">
              <a:lnSpc>
                <a:spcPct val="100000"/>
              </a:lnSpc>
              <a:spcBef>
                <a:spcPts val="440"/>
              </a:spcBef>
              <a:spcAft>
                <a:spcPts val="0"/>
              </a:spcAft>
              <a:buClr>
                <a:schemeClr val="dk1"/>
              </a:buClr>
              <a:buSzPts val="2200"/>
              <a:buFont typeface="Arial"/>
              <a:buAutoNum type="alphaUcPeriod"/>
            </a:pPr>
            <a:r>
              <a:rPr b="0" i="0" lang="en-US" sz="2200" u="none" cap="none" strike="noStrike">
                <a:solidFill>
                  <a:schemeClr val="dk1"/>
                </a:solidFill>
                <a:latin typeface="Calibri"/>
                <a:ea typeface="Calibri"/>
                <a:cs typeface="Calibri"/>
                <a:sym typeface="Calibri"/>
              </a:rPr>
              <a:t>The cost per bag of fertilizer in dollars.</a:t>
            </a:r>
            <a:endParaRPr/>
          </a:p>
          <a:p>
            <a:pPr indent="-457200" lvl="0" marL="457200" marR="0" rtl="0" algn="l">
              <a:lnSpc>
                <a:spcPct val="100000"/>
              </a:lnSpc>
              <a:spcBef>
                <a:spcPts val="440"/>
              </a:spcBef>
              <a:spcAft>
                <a:spcPts val="0"/>
              </a:spcAft>
              <a:buClr>
                <a:schemeClr val="dk1"/>
              </a:buClr>
              <a:buSzPts val="2200"/>
              <a:buFont typeface="Arial"/>
              <a:buAutoNum type="alphaUcPeriod"/>
            </a:pPr>
            <a:r>
              <a:rPr b="0" i="0" lang="en-US" sz="2200" u="none" cap="none" strike="noStrike">
                <a:solidFill>
                  <a:schemeClr val="dk1"/>
                </a:solidFill>
                <a:latin typeface="Calibri"/>
                <a:ea typeface="Calibri"/>
                <a:cs typeface="Calibri"/>
                <a:sym typeface="Calibri"/>
              </a:rPr>
              <a:t>The cost per cubic foot of fertilizer in dollars.</a:t>
            </a:r>
            <a:endParaRPr/>
          </a:p>
          <a:p>
            <a:pPr indent="-457200" lvl="0" marL="457200" marR="0" rtl="0" algn="l">
              <a:lnSpc>
                <a:spcPct val="100000"/>
              </a:lnSpc>
              <a:spcBef>
                <a:spcPts val="440"/>
              </a:spcBef>
              <a:spcAft>
                <a:spcPts val="0"/>
              </a:spcAft>
              <a:buClr>
                <a:schemeClr val="dk1"/>
              </a:buClr>
              <a:buSzPts val="2200"/>
              <a:buFont typeface="Arial"/>
              <a:buAutoNum type="alphaUcPeriod"/>
            </a:pPr>
            <a:r>
              <a:rPr b="0" i="0" lang="en-US" sz="2200" u="none" cap="none" strike="noStrike">
                <a:solidFill>
                  <a:schemeClr val="dk1"/>
                </a:solidFill>
                <a:latin typeface="Calibri"/>
                <a:ea typeface="Calibri"/>
                <a:cs typeface="Calibri"/>
                <a:sym typeface="Calibri"/>
              </a:rPr>
              <a:t>The volume of each bag of fertilizer in cubic feet.</a:t>
            </a:r>
            <a:endParaRPr/>
          </a:p>
          <a:p>
            <a:pPr indent="-457200" lvl="0" marL="457200" marR="0" rtl="0" algn="l">
              <a:lnSpc>
                <a:spcPct val="100000"/>
              </a:lnSpc>
              <a:spcBef>
                <a:spcPts val="440"/>
              </a:spcBef>
              <a:spcAft>
                <a:spcPts val="0"/>
              </a:spcAft>
              <a:buClr>
                <a:schemeClr val="dk1"/>
              </a:buClr>
              <a:buSzPts val="2200"/>
              <a:buFont typeface="Arial"/>
              <a:buAutoNum type="alphaUcPeriod"/>
            </a:pPr>
            <a:r>
              <a:rPr b="0" i="0" lang="en-US" sz="2200" u="none" cap="none" strike="noStrike">
                <a:solidFill>
                  <a:schemeClr val="dk1"/>
                </a:solidFill>
                <a:latin typeface="Calibri"/>
                <a:ea typeface="Calibri"/>
                <a:cs typeface="Calibri"/>
                <a:sym typeface="Calibri"/>
              </a:rPr>
              <a:t>The number of bags needed to fertilize one acre.</a:t>
            </a:r>
            <a:endParaRPr/>
          </a:p>
          <a:p>
            <a:pPr indent="-457200" lvl="0" marL="457200" marR="0" rtl="0" algn="l">
              <a:lnSpc>
                <a:spcPct val="100000"/>
              </a:lnSpc>
              <a:spcBef>
                <a:spcPts val="440"/>
              </a:spcBef>
              <a:spcAft>
                <a:spcPts val="0"/>
              </a:spcAft>
              <a:buClr>
                <a:schemeClr val="dk1"/>
              </a:buClr>
              <a:buSzPts val="2200"/>
              <a:buFont typeface="Arial"/>
              <a:buAutoNum type="alphaUcPeriod"/>
            </a:pPr>
            <a:r>
              <a:rPr b="0" i="0" lang="en-US" sz="2200" u="none" cap="none" strike="noStrike">
                <a:solidFill>
                  <a:schemeClr val="dk1"/>
                </a:solidFill>
                <a:latin typeface="Calibri"/>
                <a:ea typeface="Calibri"/>
                <a:cs typeface="Calibri"/>
                <a:sym typeface="Calibri"/>
              </a:rPr>
              <a:t>The number of acres a bag of fertilizer can cover. </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3"/>
          <p:cNvSpPr txBox="1"/>
          <p:nvPr/>
        </p:nvSpPr>
        <p:spPr>
          <a:xfrm>
            <a:off x="685800" y="1417638"/>
            <a:ext cx="74676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combination of options.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 and D </a:t>
            </a:r>
            <a:r>
              <a:rPr b="1" i="0" lang="en-US" sz="2800" u="none" cap="none" strike="noStrike">
                <a:solidFill>
                  <a:schemeClr val="dk1"/>
                </a:solidFill>
                <a:latin typeface="Calibri"/>
                <a:ea typeface="Calibri"/>
                <a:cs typeface="Calibri"/>
                <a:sym typeface="Calibri"/>
              </a:rPr>
              <a:t>or</a:t>
            </a:r>
            <a:r>
              <a:rPr b="0" i="0" lang="en-US" sz="2800" u="none" cap="none" strike="noStrike">
                <a:solidFill>
                  <a:schemeClr val="dk1"/>
                </a:solidFill>
                <a:latin typeface="Calibri"/>
                <a:ea typeface="Calibri"/>
                <a:cs typeface="Calibri"/>
                <a:sym typeface="Calibri"/>
              </a:rPr>
              <a:t> B, C, and 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82" name="Google Shape;182;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