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2" name="Google Shape;132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p7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3" name="Google Shape;173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p9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5" name="Google Shape;185;p1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p10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6" name="Google Shape;196;p1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1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5" name="Google Shape;205;p1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12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6" name="Google Shape;216;p1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7" name="Google Shape;217;p1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8" name="Google Shape;228;p1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1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8" name="Google Shape;238;p1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9" name="Google Shape;239;p1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47" name="Google Shape;247;p1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p16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8" name="Google Shape;258;p1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9" name="Google Shape;259;p17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HS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Target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School - Target B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371600" y="4343400"/>
            <a:ext cx="6400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Use properties of rational and irrational numbers. 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1" name="Google Shape;101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" name="Google Shape;103;p14"/>
          <p:cNvSpPr txBox="1"/>
          <p:nvPr>
            <p:ph idx="1" type="body"/>
          </p:nvPr>
        </p:nvSpPr>
        <p:spPr>
          <a:xfrm>
            <a:off x="457200" y="1219200"/>
            <a:ext cx="8229600" cy="490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Click on </a:t>
            </a: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number whose sum, when added, would be </a:t>
            </a: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irrational.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Click on </a:t>
            </a: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number whose sum, when added, would be </a:t>
            </a: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rational.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750" y="2286000"/>
            <a:ext cx="9036050" cy="92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50" y="4740275"/>
            <a:ext cx="8959850" cy="88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/>
        </p:nvSpPr>
        <p:spPr>
          <a:xfrm>
            <a:off x="457200" y="1371600"/>
            <a:ext cx="76962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point each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   </a:t>
            </a: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−5, 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3600" y="3581400"/>
            <a:ext cx="239712" cy="63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90800" y="3657600"/>
            <a:ext cx="481012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9400" y="4419600"/>
            <a:ext cx="239712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6" name="Google Shape;116;p1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4" name="Google Shape;124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" name="Google Shape;126;p16"/>
          <p:cNvSpPr txBox="1"/>
          <p:nvPr>
            <p:ph type="title"/>
          </p:nvPr>
        </p:nvSpPr>
        <p:spPr>
          <a:xfrm>
            <a:off x="457200" y="274637"/>
            <a:ext cx="716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6"/>
          <p:cNvSpPr txBox="1"/>
          <p:nvPr>
            <p:ph idx="1" type="body"/>
          </p:nvPr>
        </p:nvSpPr>
        <p:spPr>
          <a:xfrm>
            <a:off x="457200" y="1219200"/>
            <a:ext cx="8229600" cy="490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Click on </a:t>
            </a: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number whose product, when mutiplied, would be </a:t>
            </a: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irrational.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Click on </a:t>
            </a: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number whose product, when multiplied, would be </a:t>
            </a: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rational.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750" y="2286000"/>
            <a:ext cx="9036050" cy="92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2237" y="4648200"/>
            <a:ext cx="9036050" cy="92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"/>
          <p:cNvSpPr txBox="1"/>
          <p:nvPr/>
        </p:nvSpPr>
        <p:spPr>
          <a:xfrm>
            <a:off x="457200" y="1371600"/>
            <a:ext cx="7699375" cy="39385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07" l="-1582" r="0" t="-13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" name="Google Shape;136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7" name="Google Shape;137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5" name="Google Shape;145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7" name="Google Shape;147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8"/>
          <p:cNvSpPr txBox="1"/>
          <p:nvPr>
            <p:ph idx="1" type="body"/>
          </p:nvPr>
        </p:nvSpPr>
        <p:spPr>
          <a:xfrm>
            <a:off x="457200" y="1371600"/>
            <a:ext cx="8229600" cy="4754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 the appropriate box to identify each expression as having either a rational or irrational sum. </a:t>
            </a:r>
            <a:endParaRPr/>
          </a:p>
        </p:txBody>
      </p:sp>
      <p:pic>
        <p:nvPicPr>
          <p:cNvPr id="149" name="Google Shape;14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2590800"/>
            <a:ext cx="8134350" cy="2300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/>
          <p:nvPr/>
        </p:nvSpPr>
        <p:spPr>
          <a:xfrm>
            <a:off x="728662" y="1371600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correctly identifies the sum as rational or irrational.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Irrational, Rational, Rational, Irrational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6" name="Google Shape;156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7" name="Google Shape;157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0"/>
          <p:cNvSpPr/>
          <p:nvPr/>
        </p:nvSpPr>
        <p:spPr>
          <a:xfrm>
            <a:off x="228600" y="1524000"/>
            <a:ext cx="333375" cy="3848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20"/>
          <p:cNvPicPr preferRelativeResize="0"/>
          <p:nvPr/>
        </p:nvPicPr>
        <p:blipFill rotWithShape="1">
          <a:blip r:embed="rId3">
            <a:alphaModFix/>
          </a:blip>
          <a:srcRect b="30932" l="35287" r="27348" t="37894"/>
          <a:stretch/>
        </p:blipFill>
        <p:spPr>
          <a:xfrm>
            <a:off x="914400" y="2514600"/>
            <a:ext cx="6985000" cy="327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6" name="Google Shape;166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7" name="Google Shape;16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9" name="Google Shape;169;p20"/>
          <p:cNvSpPr txBox="1"/>
          <p:nvPr>
            <p:ph type="title"/>
          </p:nvPr>
        </p:nvSpPr>
        <p:spPr>
          <a:xfrm>
            <a:off x="457200" y="274637"/>
            <a:ext cx="744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0"/>
          <p:cNvSpPr txBox="1"/>
          <p:nvPr>
            <p:ph idx="1" type="body"/>
          </p:nvPr>
        </p:nvSpPr>
        <p:spPr>
          <a:xfrm>
            <a:off x="457200" y="1219200"/>
            <a:ext cx="8229600" cy="490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 each box in the table where the numbers from corresponding rows and columns will have a </a:t>
            </a: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rational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sum.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21"/>
          <p:cNvGrpSpPr/>
          <p:nvPr/>
        </p:nvGrpSpPr>
        <p:grpSpPr>
          <a:xfrm>
            <a:off x="1143000" y="2243137"/>
            <a:ext cx="8610600" cy="4124325"/>
            <a:chOff x="0" y="0"/>
            <a:chExt cx="2147483647" cy="2147483646"/>
          </a:xfrm>
        </p:grpSpPr>
        <p:pic>
          <p:nvPicPr>
            <p:cNvPr id="177" name="Google Shape;177;p21"/>
            <p:cNvPicPr preferRelativeResize="0"/>
            <p:nvPr/>
          </p:nvPicPr>
          <p:blipFill rotWithShape="1">
            <a:blip r:embed="rId3">
              <a:alphaModFix/>
            </a:blip>
            <a:srcRect b="30207" l="35358" r="14860" t="29167"/>
            <a:stretch/>
          </p:blipFill>
          <p:spPr>
            <a:xfrm>
              <a:off x="19004296" y="39665528"/>
              <a:ext cx="2112246707" cy="2107818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21"/>
            <p:cNvSpPr txBox="1"/>
            <p:nvPr/>
          </p:nvSpPr>
          <p:spPr>
            <a:xfrm>
              <a:off x="0" y="0"/>
              <a:ext cx="2147483647" cy="47598594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9" name="Google Shape;179;p21"/>
          <p:cNvSpPr txBox="1"/>
          <p:nvPr/>
        </p:nvSpPr>
        <p:spPr>
          <a:xfrm>
            <a:off x="609600" y="1066800"/>
            <a:ext cx="7924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correctly identifies the sum as rational or irrational.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0" name="Google Shape;180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1" name="Google Shape;181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" name="Google Shape;182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9" name="Google Shape;189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1" name="Google Shape;191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2"/>
          <p:cNvSpPr txBox="1"/>
          <p:nvPr>
            <p:ph idx="1" type="body"/>
          </p:nvPr>
        </p:nvSpPr>
        <p:spPr>
          <a:xfrm>
            <a:off x="457200" y="1295400"/>
            <a:ext cx="8229600" cy="4830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 the appropriate box to identify each expression as having either a rational or irrational product. </a:t>
            </a:r>
            <a:endParaRPr/>
          </a:p>
        </p:txBody>
      </p:sp>
      <p:pic>
        <p:nvPicPr>
          <p:cNvPr id="193" name="Google Shape;19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2471737"/>
            <a:ext cx="8758237" cy="256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3"/>
          <p:cNvSpPr txBox="1"/>
          <p:nvPr/>
        </p:nvSpPr>
        <p:spPr>
          <a:xfrm>
            <a:off x="381000" y="1371600"/>
            <a:ext cx="8305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correctly identifies the product as rational or irrational.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Irrational, Rational, Rational, Irrational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0" name="Google Shape;200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1" name="Google Shape;201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" name="Google Shape;202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4"/>
          <p:cNvPicPr preferRelativeResize="0"/>
          <p:nvPr/>
        </p:nvPicPr>
        <p:blipFill rotWithShape="1">
          <a:blip r:embed="rId3">
            <a:alphaModFix/>
          </a:blip>
          <a:srcRect b="26041" l="35139" r="28113" t="42051"/>
          <a:stretch/>
        </p:blipFill>
        <p:spPr>
          <a:xfrm>
            <a:off x="762000" y="2362200"/>
            <a:ext cx="8116887" cy="3962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9" name="Google Shape;209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0" name="Google Shape;210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" name="Google Shape;211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2" name="Google Shape;212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4"/>
          <p:cNvSpPr txBox="1"/>
          <p:nvPr>
            <p:ph idx="1" type="body"/>
          </p:nvPr>
        </p:nvSpPr>
        <p:spPr>
          <a:xfrm>
            <a:off x="457200" y="1143000"/>
            <a:ext cx="8229600" cy="4983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 each box in the table where the numbers from corresponding rows and columns will have a rational product.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25"/>
          <p:cNvGrpSpPr/>
          <p:nvPr/>
        </p:nvGrpSpPr>
        <p:grpSpPr>
          <a:xfrm>
            <a:off x="990600" y="2068512"/>
            <a:ext cx="8610600" cy="3962400"/>
            <a:chOff x="0" y="0"/>
            <a:chExt cx="2147483647" cy="2147483647"/>
          </a:xfrm>
        </p:grpSpPr>
        <p:pic>
          <p:nvPicPr>
            <p:cNvPr id="220" name="Google Shape;220;p25"/>
            <p:cNvPicPr preferRelativeResize="0"/>
            <p:nvPr/>
          </p:nvPicPr>
          <p:blipFill rotWithShape="1">
            <a:blip r:embed="rId3">
              <a:alphaModFix/>
            </a:blip>
            <a:srcRect b="20831" l="35139" r="12738" t="33332"/>
            <a:stretch/>
          </p:blipFill>
          <p:spPr>
            <a:xfrm>
              <a:off x="114931001" y="0"/>
              <a:ext cx="1999012888" cy="21474836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" name="Google Shape;221;p25"/>
            <p:cNvSpPr txBox="1"/>
            <p:nvPr/>
          </p:nvSpPr>
          <p:spPr>
            <a:xfrm>
              <a:off x="0" y="0"/>
              <a:ext cx="2147483647" cy="4955731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2" name="Google Shape;222;p25"/>
          <p:cNvSpPr txBox="1"/>
          <p:nvPr/>
        </p:nvSpPr>
        <p:spPr>
          <a:xfrm>
            <a:off x="393700" y="1143000"/>
            <a:ext cx="8305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correctly identifies the product as rational or irrational.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3" name="Google Shape;223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4" name="Google Shape;224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32" name="Google Shape;232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4" name="Google Shape;234;p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6"/>
          <p:cNvSpPr txBox="1"/>
          <p:nvPr>
            <p:ph idx="4294967295" type="body"/>
          </p:nvPr>
        </p:nvSpPr>
        <p:spPr>
          <a:xfrm>
            <a:off x="323850" y="1238250"/>
            <a:ext cx="8362950" cy="488791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77" r="-590" t="-113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7"/>
          <p:cNvSpPr txBox="1"/>
          <p:nvPr/>
        </p:nvSpPr>
        <p:spPr>
          <a:xfrm>
            <a:off x="365125" y="1295400"/>
            <a:ext cx="8305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correctly identifies the product as rational.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B,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2" name="Google Shape;242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3" name="Google Shape;243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8"/>
          <p:cNvPicPr preferRelativeResize="0"/>
          <p:nvPr/>
        </p:nvPicPr>
        <p:blipFill rotWithShape="1">
          <a:blip r:embed="rId3">
            <a:alphaModFix/>
          </a:blip>
          <a:srcRect b="45524" l="35260" r="23856" t="29659"/>
          <a:stretch/>
        </p:blipFill>
        <p:spPr>
          <a:xfrm>
            <a:off x="457200" y="2206625"/>
            <a:ext cx="8048625" cy="2746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1" name="Google Shape;251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2" name="Google Shape;252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3" name="Google Shape;253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4" name="Google Shape;254;p2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8"/>
          <p:cNvSpPr txBox="1"/>
          <p:nvPr>
            <p:ph idx="1" type="body"/>
          </p:nvPr>
        </p:nvSpPr>
        <p:spPr>
          <a:xfrm>
            <a:off x="457200" y="1143000"/>
            <a:ext cx="8229600" cy="4983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 the appropriate box to identify the value of each expression as being rational or irrational.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9"/>
          <p:cNvSpPr txBox="1"/>
          <p:nvPr/>
        </p:nvSpPr>
        <p:spPr>
          <a:xfrm>
            <a:off x="381000" y="1360487"/>
            <a:ext cx="8305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Student correctly identifies all sums and products correctly.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Irrational, Rational, Rational, Rational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2" name="Google Shape;262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63" name="Google Shape;263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" name="Google Shape;264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