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0" name="Google Shape;250;p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p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5" name="Google Shape;265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2" name="Google Shape;272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6" name="Google Shape;286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3" name="Google Shape;293;p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0" name="Google Shape;300;p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7" name="Google Shape;307;p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4" name="Google Shape;314;p3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1" name="Google Shape;321;p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p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5" name="Google Shape;335;p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2" name="Google Shape;342;p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8" name="Google Shape;348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9" name="Google Shape;349;p3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6" name="Google Shape;356;p3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3" name="Google Shape;363;p3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0" name="Google Shape;370;p4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6" name="Google Shape;376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7" name="Google Shape;377;p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4" name="Google Shape;384;p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1" name="Google Shape;391;p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8" name="Google Shape;398;p4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5" name="Google Shape;405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6" name="Google Shape;406;p4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3" name="Google Shape;413;p4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0" name="Google Shape;420;p4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9" name="Google Shape;49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46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HS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A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5.png"/><Relationship Id="rId4" Type="http://schemas.openxmlformats.org/officeDocument/2006/relationships/image" Target="../media/image2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b="1" lang="en-US" sz="3959"/>
              <a:t>Claim 1 </a:t>
            </a:r>
            <a:br>
              <a:rPr b="1" lang="en-US" sz="3959"/>
            </a:br>
            <a:r>
              <a:rPr b="1" lang="en-US" sz="3959"/>
              <a:t>Smarter Balanced Sample Items</a:t>
            </a:r>
            <a:br>
              <a:rPr b="1" lang="en-US" sz="3959"/>
            </a:br>
            <a:r>
              <a:rPr b="1" lang="en-US" sz="3959"/>
              <a:t>High School - Target A</a:t>
            </a:r>
            <a:endParaRPr b="1" sz="3959"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4191000"/>
            <a:ext cx="6400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lang="en-US">
                <a:solidFill>
                  <a:srgbClr val="FF0000"/>
                </a:solidFill>
              </a:rPr>
              <a:t> Extend the properties of exponents to rational exponents.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906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9493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4"/>
          <p:cNvSpPr txBox="1"/>
          <p:nvPr>
            <p:ph type="title"/>
          </p:nvPr>
        </p:nvSpPr>
        <p:spPr>
          <a:xfrm>
            <a:off x="457200" y="274638"/>
            <a:ext cx="8229600" cy="334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t/>
            </a:r>
            <a:endParaRPr sz="3959"/>
          </a:p>
        </p:txBody>
      </p:sp>
      <p:sp>
        <p:nvSpPr>
          <p:cNvPr id="102" name="Google Shape;102;p14"/>
          <p:cNvSpPr txBox="1"/>
          <p:nvPr>
            <p:ph idx="1" type="body"/>
          </p:nvPr>
        </p:nvSpPr>
        <p:spPr>
          <a:xfrm>
            <a:off x="457200" y="1295400"/>
            <a:ext cx="8229600" cy="51355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50" r="0" t="-23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729456" y="1371600"/>
            <a:ext cx="79248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the equivalent rational form.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6"/>
          <p:cNvSpPr txBox="1"/>
          <p:nvPr>
            <p:ph idx="1" type="body"/>
          </p:nvPr>
        </p:nvSpPr>
        <p:spPr>
          <a:xfrm>
            <a:off x="457200" y="1295400"/>
            <a:ext cx="8229600" cy="51355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5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/>
        </p:nvSpPr>
        <p:spPr>
          <a:xfrm>
            <a:off x="609600" y="1600200"/>
            <a:ext cx="79248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the equivalent rational form.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8"/>
          <p:cNvSpPr txBox="1"/>
          <p:nvPr>
            <p:ph idx="1" type="body"/>
          </p:nvPr>
        </p:nvSpPr>
        <p:spPr>
          <a:xfrm>
            <a:off x="457200" y="1295400"/>
            <a:ext cx="8229600" cy="51355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5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/>
          <p:nvPr/>
        </p:nvSpPr>
        <p:spPr>
          <a:xfrm>
            <a:off x="609600" y="1447800"/>
            <a:ext cx="79248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the equivalent radical form.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#3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0"/>
          <p:cNvSpPr txBox="1"/>
          <p:nvPr>
            <p:ph type="title"/>
          </p:nvPr>
        </p:nvSpPr>
        <p:spPr>
          <a:xfrm>
            <a:off x="457200" y="274638"/>
            <a:ext cx="822960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t/>
            </a:r>
            <a:endParaRPr sz="3959"/>
          </a:p>
        </p:txBody>
      </p:sp>
      <p:sp>
        <p:nvSpPr>
          <p:cNvPr id="145" name="Google Shape;145;p20"/>
          <p:cNvSpPr txBox="1"/>
          <p:nvPr>
            <p:ph idx="1" type="body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50" r="0" t="-163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pic>
        <p:nvPicPr>
          <p:cNvPr id="146" name="Google Shape;14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3189962"/>
            <a:ext cx="5867400" cy="287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/>
          <p:nvPr/>
        </p:nvSpPr>
        <p:spPr>
          <a:xfrm>
            <a:off x="457200" y="15240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the equivalent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N, Y, N, 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#4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2"/>
          <p:cNvSpPr txBox="1"/>
          <p:nvPr>
            <p:ph idx="1" type="body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50" r="0" t="-163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3124200"/>
            <a:ext cx="6373118" cy="3148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 txBox="1"/>
          <p:nvPr/>
        </p:nvSpPr>
        <p:spPr>
          <a:xfrm>
            <a:off x="598884" y="16002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the equivalent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N, Y, 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#5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4"/>
          <p:cNvSpPr txBox="1"/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t/>
            </a:r>
            <a:endParaRPr sz="3959"/>
          </a:p>
        </p:txBody>
      </p:sp>
      <p:sp>
        <p:nvSpPr>
          <p:cNvPr id="176" name="Google Shape;176;p24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/>
        </p:nvSpPr>
        <p:spPr>
          <a:xfrm>
            <a:off x="598884" y="12954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the equivalent rational form.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#6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6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8" r="-81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/>
        </p:nvSpPr>
        <p:spPr>
          <a:xfrm>
            <a:off x="598884" y="14478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the equivalent rational form.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#7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8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/>
          <p:nvPr/>
        </p:nvSpPr>
        <p:spPr>
          <a:xfrm>
            <a:off x="598884" y="14478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the equivalent radical form.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#8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30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/>
        </p:nvSpPr>
        <p:spPr>
          <a:xfrm>
            <a:off x="417036" y="14478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the equivalent radical form.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#9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2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78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3"/>
          <p:cNvSpPr txBox="1"/>
          <p:nvPr/>
        </p:nvSpPr>
        <p:spPr>
          <a:xfrm>
            <a:off x="685800" y="13716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the equivalent radical form.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#10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34"/>
          <p:cNvPicPr preferRelativeResize="0"/>
          <p:nvPr/>
        </p:nvPicPr>
        <p:blipFill rotWithShape="1">
          <a:blip r:embed="rId3">
            <a:alphaModFix/>
          </a:blip>
          <a:srcRect b="54005" l="48389" r="12422" t="35417"/>
          <a:stretch/>
        </p:blipFill>
        <p:spPr>
          <a:xfrm>
            <a:off x="304800" y="1447800"/>
            <a:ext cx="8536686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#11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/>
          <p:nvPr/>
        </p:nvSpPr>
        <p:spPr>
          <a:xfrm>
            <a:off x="598884" y="16002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 of the variable.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#11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#12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6"/>
          <p:cNvSpPr txBox="1"/>
          <p:nvPr>
            <p:ph type="title"/>
          </p:nvPr>
        </p:nvSpPr>
        <p:spPr>
          <a:xfrm>
            <a:off x="457200" y="274638"/>
            <a:ext cx="822960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t/>
            </a:r>
            <a:endParaRPr sz="3959"/>
          </a:p>
        </p:txBody>
      </p:sp>
      <p:sp>
        <p:nvSpPr>
          <p:cNvPr id="261" name="Google Shape;261;p36"/>
          <p:cNvSpPr txBox="1"/>
          <p:nvPr>
            <p:ph idx="1" type="body"/>
          </p:nvPr>
        </p:nvSpPr>
        <p:spPr>
          <a:xfrm>
            <a:off x="457200" y="1600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50" r="0" t="-149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/>
          <p:nvPr/>
        </p:nvSpPr>
        <p:spPr>
          <a:xfrm>
            <a:off x="598884" y="14478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 of the variable.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3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#12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#13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8"/>
          <p:cNvSpPr txBox="1"/>
          <p:nvPr>
            <p:ph idx="1" type="body"/>
          </p:nvPr>
        </p:nvSpPr>
        <p:spPr>
          <a:xfrm>
            <a:off x="457200" y="1600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5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9"/>
          <p:cNvSpPr txBox="1"/>
          <p:nvPr/>
        </p:nvSpPr>
        <p:spPr>
          <a:xfrm>
            <a:off x="598884" y="15240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 of the variable.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#13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#14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40"/>
          <p:cNvSpPr txBox="1"/>
          <p:nvPr>
            <p:ph idx="1" type="body"/>
          </p:nvPr>
        </p:nvSpPr>
        <p:spPr>
          <a:xfrm>
            <a:off x="457200" y="1600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85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1"/>
          <p:cNvSpPr txBox="1"/>
          <p:nvPr/>
        </p:nvSpPr>
        <p:spPr>
          <a:xfrm>
            <a:off x="598884" y="12954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value of the variable.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4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#14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#15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42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861" l="-1924" r="0" t="-260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3"/>
          <p:cNvSpPr txBox="1"/>
          <p:nvPr/>
        </p:nvSpPr>
        <p:spPr>
          <a:xfrm>
            <a:off x="598884" y="1295400"/>
            <a:ext cx="8185944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4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#15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#16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44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730" l="-1702" r="0" t="-248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5"/>
          <p:cNvSpPr txBox="1"/>
          <p:nvPr/>
        </p:nvSpPr>
        <p:spPr>
          <a:xfrm>
            <a:off x="598884" y="1295400"/>
            <a:ext cx="8185944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4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#16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#17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46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924" r="0" t="-161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7"/>
          <p:cNvSpPr txBox="1"/>
          <p:nvPr/>
        </p:nvSpPr>
        <p:spPr>
          <a:xfrm>
            <a:off x="598884" y="1295400"/>
            <a:ext cx="8185944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4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#17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#18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48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868" l="-1924" r="0" t="-260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9"/>
          <p:cNvSpPr txBox="1"/>
          <p:nvPr/>
        </p:nvSpPr>
        <p:spPr>
          <a:xfrm>
            <a:off x="598884" y="1295400"/>
            <a:ext cx="8185944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4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#18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0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#19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50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495" l="-1924" r="0" t="-260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1"/>
          <p:cNvSpPr txBox="1"/>
          <p:nvPr/>
        </p:nvSpPr>
        <p:spPr>
          <a:xfrm>
            <a:off x="598884" y="1295400"/>
            <a:ext cx="8185944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options.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B, C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51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#19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2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#20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52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924" r="0" t="-161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3"/>
          <p:cNvSpPr txBox="1"/>
          <p:nvPr/>
        </p:nvSpPr>
        <p:spPr>
          <a:xfrm>
            <a:off x="598884" y="12954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the equivalent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A, B, C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53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#20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4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#21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54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924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5"/>
          <p:cNvSpPr txBox="1"/>
          <p:nvPr/>
        </p:nvSpPr>
        <p:spPr>
          <a:xfrm>
            <a:off x="598884" y="12954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the equivalent expression.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55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#21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6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#22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56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702" r="0" t="-161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  <p:pic>
        <p:nvPicPr>
          <p:cNvPr id="402" name="Google Shape;402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0550" y="1828800"/>
            <a:ext cx="7962900" cy="113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7"/>
          <p:cNvSpPr txBox="1"/>
          <p:nvPr/>
        </p:nvSpPr>
        <p:spPr>
          <a:xfrm>
            <a:off x="598884" y="1295400"/>
            <a:ext cx="81859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segment.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57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#22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8"/>
          <p:cNvSpPr/>
          <p:nvPr/>
        </p:nvSpPr>
        <p:spPr>
          <a:xfrm flipH="1">
            <a:off x="7315200" y="0"/>
            <a:ext cx="18288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#23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58"/>
          <p:cNvSpPr txBox="1"/>
          <p:nvPr>
            <p:ph idx="1" type="body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924" r="0" t="-148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9"/>
          <p:cNvSpPr txBox="1"/>
          <p:nvPr/>
        </p:nvSpPr>
        <p:spPr>
          <a:xfrm>
            <a:off x="598884" y="1295400"/>
            <a:ext cx="8185944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selects the true statements.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B, 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59"/>
          <p:cNvSpPr/>
          <p:nvPr/>
        </p:nvSpPr>
        <p:spPr>
          <a:xfrm flipH="1">
            <a:off x="6400800" y="0"/>
            <a:ext cx="2743200" cy="914400"/>
          </a:xfrm>
          <a:prstGeom prst="homePlate">
            <a:avLst>
              <a:gd fmla="val 50000" name="adj"/>
            </a:avLst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#23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