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935F7B-9C82-43DA-A3CC-DC95AEA47618}">
  <a:tblStyle styleId="{7F935F7B-9C82-43DA-A3CC-DC95AEA47618}"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 name="Google Shape;13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 name="Google Shape;19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Arial"/>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Arial"/>
                <a:ea typeface="Arial"/>
                <a:cs typeface="Arial"/>
                <a:sym typeface="Arial"/>
              </a:rPr>
              <a:t>Grade 8 - Claim 4</a:t>
            </a:r>
            <a:endParaRPr b="1" i="0" sz="2400" u="none" cap="none" strike="noStrike">
              <a:solidFill>
                <a:srgbClr val="FF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439960" y="4343400"/>
            <a:ext cx="6264078"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Arial"/>
                <a:ea typeface="Arial"/>
                <a:cs typeface="Arial"/>
                <a:sym typeface="Arial"/>
              </a:rPr>
              <a:t>Modeling and Data Analysis</a:t>
            </a:r>
            <a:endParaRPr b="1" i="0" sz="4000" u="none" cap="none" strike="noStrike">
              <a:solidFill>
                <a:srgbClr val="FF0000"/>
              </a:solidFill>
              <a:latin typeface="Arial"/>
              <a:ea typeface="Arial"/>
              <a:cs typeface="Arial"/>
              <a:sym typeface="Arial"/>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Questions courtesy of the Smarter Balanced Assessment Consortium Item Specifications – Version 3.0</a:t>
            </a:r>
            <a:endParaRPr b="0" i="0" sz="1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Arial"/>
                <a:ea typeface="Arial"/>
                <a:cs typeface="Arial"/>
                <a:sym typeface="Arial"/>
              </a:rPr>
              <a:t>Claim 4</a:t>
            </a:r>
            <a:br>
              <a:rPr b="1" i="0" lang="en-US" sz="4000" u="none" cap="none" strike="noStrike">
                <a:solidFill>
                  <a:schemeClr val="dk1"/>
                </a:solidFill>
                <a:latin typeface="Arial"/>
                <a:ea typeface="Arial"/>
                <a:cs typeface="Arial"/>
                <a:sym typeface="Arial"/>
              </a:rPr>
            </a:br>
            <a:r>
              <a:rPr b="1" i="0" lang="en-US" sz="4000" u="none" cap="none" strike="noStrike">
                <a:solidFill>
                  <a:schemeClr val="dk1"/>
                </a:solidFill>
                <a:latin typeface="Arial"/>
                <a:ea typeface="Arial"/>
                <a:cs typeface="Arial"/>
                <a:sym typeface="Arial"/>
              </a:rPr>
              <a:t>Smarter Balanced Sample Items</a:t>
            </a:r>
            <a:br>
              <a:rPr b="1" i="0" lang="en-US" sz="4000" u="none" cap="none" strike="noStrike">
                <a:solidFill>
                  <a:schemeClr val="dk1"/>
                </a:solidFill>
                <a:latin typeface="Arial"/>
                <a:ea typeface="Arial"/>
                <a:cs typeface="Arial"/>
                <a:sym typeface="Arial"/>
              </a:rPr>
            </a:br>
            <a:r>
              <a:rPr b="1" i="0" lang="en-US" sz="4000" u="none" cap="none" strike="noStrike">
                <a:solidFill>
                  <a:schemeClr val="dk1"/>
                </a:solidFill>
                <a:latin typeface="Arial"/>
                <a:ea typeface="Arial"/>
                <a:cs typeface="Arial"/>
                <a:sym typeface="Arial"/>
              </a:rPr>
              <a:t>Grade 8</a:t>
            </a:r>
            <a:endParaRPr b="1" i="0" sz="4000" u="none" cap="none" strike="noStrike">
              <a:solidFill>
                <a:schemeClr val="dk1"/>
              </a:solidFill>
              <a:latin typeface="Arial"/>
              <a:ea typeface="Arial"/>
              <a:cs typeface="Arial"/>
              <a:sym typeface="Arial"/>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304800" y="1024419"/>
            <a:ext cx="8067835" cy="583358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sz="2400"/>
              <a:t>An empty corn silo in the shape of a cylinder is being filled </a:t>
            </a:r>
            <a:endParaRPr sz="2400"/>
          </a:p>
          <a:p>
            <a:pPr indent="0" lvl="0" marL="0" rtl="0" algn="l">
              <a:lnSpc>
                <a:spcPct val="90000"/>
              </a:lnSpc>
              <a:spcBef>
                <a:spcPts val="0"/>
              </a:spcBef>
              <a:spcAft>
                <a:spcPts val="0"/>
              </a:spcAft>
              <a:buClr>
                <a:schemeClr val="dk1"/>
              </a:buClr>
              <a:buSzPts val="2400"/>
              <a:buNone/>
            </a:pPr>
            <a:r>
              <a:rPr lang="en-US" sz="2400"/>
              <a:t>with corn.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rPr lang="en-US" sz="2400"/>
              <a:t>The silo is filled at a constant rate for a total of </a:t>
            </a:r>
            <a:endParaRPr sz="2400"/>
          </a:p>
          <a:p>
            <a:pPr indent="0" lvl="0" marL="0" rtl="0" algn="l">
              <a:lnSpc>
                <a:spcPct val="90000"/>
              </a:lnSpc>
              <a:spcBef>
                <a:spcPts val="0"/>
              </a:spcBef>
              <a:spcAft>
                <a:spcPts val="0"/>
              </a:spcAft>
              <a:buClr>
                <a:schemeClr val="dk1"/>
              </a:buClr>
              <a:buSzPts val="2400"/>
              <a:buNone/>
            </a:pPr>
            <a:r>
              <a:rPr lang="en-US" sz="2400"/>
              <a:t>10 hours. The table shows the amount of corn, in </a:t>
            </a:r>
            <a:endParaRPr sz="2400"/>
          </a:p>
          <a:p>
            <a:pPr indent="0" lvl="0" marL="0" rtl="0" algn="l">
              <a:lnSpc>
                <a:spcPct val="90000"/>
              </a:lnSpc>
              <a:spcBef>
                <a:spcPts val="0"/>
              </a:spcBef>
              <a:spcAft>
                <a:spcPts val="0"/>
              </a:spcAft>
              <a:buClr>
                <a:schemeClr val="dk1"/>
              </a:buClr>
              <a:buSzPts val="2400"/>
              <a:buNone/>
            </a:pPr>
            <a:r>
              <a:rPr lang="en-US" sz="2400"/>
              <a:t>cubic feet, in the silo at the given number of hours</a:t>
            </a:r>
            <a:endParaRPr/>
          </a:p>
          <a:p>
            <a:pPr indent="0" lvl="0" marL="0" rtl="0" algn="l">
              <a:lnSpc>
                <a:spcPct val="90000"/>
              </a:lnSpc>
              <a:spcBef>
                <a:spcPts val="0"/>
              </a:spcBef>
              <a:spcAft>
                <a:spcPts val="0"/>
              </a:spcAft>
              <a:buClr>
                <a:schemeClr val="dk1"/>
              </a:buClr>
              <a:buSzPts val="2400"/>
              <a:buNone/>
            </a:pPr>
            <a:r>
              <a:rPr lang="en-US" sz="2400"/>
              <a:t>after filling started.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rPr lang="en-US" sz="2400"/>
              <a:t>Enter the </a:t>
            </a:r>
            <a:r>
              <a:rPr b="1" lang="en-US" sz="2400"/>
              <a:t>percent </a:t>
            </a:r>
            <a:r>
              <a:rPr lang="en-US" sz="2400"/>
              <a:t>of the silo that is filled with corn at 10 hours. 	</a:t>
            </a:r>
            <a:endParaRPr/>
          </a:p>
          <a:p>
            <a:pPr indent="0" lvl="0" marL="0" rtl="0" algn="l">
              <a:lnSpc>
                <a:spcPct val="90000"/>
              </a:lnSpc>
              <a:spcBef>
                <a:spcPts val="0"/>
              </a:spcBef>
              <a:spcAft>
                <a:spcPts val="0"/>
              </a:spcAft>
              <a:buClr>
                <a:schemeClr val="dk1"/>
              </a:buClr>
              <a:buSzPts val="2400"/>
              <a:buNone/>
            </a:pPr>
            <a:r>
              <a:rPr lang="en-US" sz="2400"/>
              <a:t>	</a:t>
            </a:r>
            <a:endParaRPr/>
          </a:p>
        </p:txBody>
      </p:sp>
      <p:pic>
        <p:nvPicPr>
          <p:cNvPr id="101" name="Google Shape;101;p14"/>
          <p:cNvPicPr preferRelativeResize="0"/>
          <p:nvPr/>
        </p:nvPicPr>
        <p:blipFill rotWithShape="1">
          <a:blip r:embed="rId3">
            <a:alphaModFix/>
          </a:blip>
          <a:srcRect b="0" l="0" r="0" t="0"/>
          <a:stretch/>
        </p:blipFill>
        <p:spPr>
          <a:xfrm>
            <a:off x="6705600" y="3017891"/>
            <a:ext cx="2011680" cy="2275097"/>
          </a:xfrm>
          <a:prstGeom prst="rect">
            <a:avLst/>
          </a:prstGeom>
          <a:noFill/>
          <a:ln>
            <a:noFill/>
          </a:ln>
        </p:spPr>
      </p:pic>
      <p:graphicFrame>
        <p:nvGraphicFramePr>
          <p:cNvPr id="102" name="Google Shape;102;p14"/>
          <p:cNvGraphicFramePr/>
          <p:nvPr/>
        </p:nvGraphicFramePr>
        <p:xfrm>
          <a:off x="3084355" y="3230508"/>
          <a:ext cx="3000000" cy="3000000"/>
        </p:xfrm>
        <a:graphic>
          <a:graphicData uri="http://schemas.openxmlformats.org/drawingml/2006/table">
            <a:tbl>
              <a:tblPr bandRow="1" firstRow="1">
                <a:noFill/>
                <a:tableStyleId>{7F935F7B-9C82-43DA-A3CC-DC95AEA47618}</a:tableStyleId>
              </a:tblPr>
              <a:tblGrid>
                <a:gridCol w="1524000"/>
                <a:gridCol w="1752600"/>
              </a:tblGrid>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Number of Hours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Amount of Corn (cu ft)</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0</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0</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3</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2475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4125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8</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6600</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3" name="Google Shape;103;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p:nvPr/>
        </p:nvSpPr>
        <p:spPr>
          <a:xfrm>
            <a:off x="381000" y="1219200"/>
            <a:ext cx="8305800" cy="35394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enters the correct numerical value for the percent of volume that is filled at the end of 10 hours (accept the range 90.9 - 91).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gives the amount filled after 10 hours (8250) but forgets to find the percentage of the filled amount to the volume OR the student finds the volume of the silo only (9072.9 – 9073).</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idx="1" type="body"/>
          </p:nvPr>
        </p:nvSpPr>
        <p:spPr>
          <a:xfrm>
            <a:off x="457200" y="936171"/>
            <a:ext cx="8305800" cy="5616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This scatter plot shows the lengths and the widths (in millimeters) of the eggs of some American birds.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a:t>Use the information in the scatter plot to support each answer. </a:t>
            </a:r>
            <a:endParaRPr sz="2000"/>
          </a:p>
          <a:p>
            <a:pPr indent="0" lvl="0" marL="0" rtl="0" algn="l">
              <a:lnSpc>
                <a:spcPct val="100000"/>
              </a:lnSpc>
              <a:spcBef>
                <a:spcPts val="0"/>
              </a:spcBef>
              <a:spcAft>
                <a:spcPts val="0"/>
              </a:spcAft>
              <a:buClr>
                <a:schemeClr val="dk1"/>
              </a:buClr>
              <a:buSzPts val="2000"/>
              <a:buNone/>
            </a:pPr>
            <a:r>
              <a:rPr b="1" i="1" lang="en-US" sz="2000"/>
              <a:t>Part A </a:t>
            </a:r>
            <a:endParaRPr sz="2000"/>
          </a:p>
          <a:p>
            <a:pPr indent="0" lvl="0" marL="0" rtl="0" algn="l">
              <a:lnSpc>
                <a:spcPct val="100000"/>
              </a:lnSpc>
              <a:spcBef>
                <a:spcPts val="0"/>
              </a:spcBef>
              <a:spcAft>
                <a:spcPts val="0"/>
              </a:spcAft>
              <a:buClr>
                <a:schemeClr val="dk1"/>
              </a:buClr>
              <a:buSzPts val="2000"/>
              <a:buNone/>
            </a:pPr>
            <a:r>
              <a:rPr lang="en-US" sz="2000"/>
              <a:t>The scatter plot shows an association between the length of a bird egg and its width. Describe that association.</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b="1" i="1" lang="en-US" sz="2000"/>
              <a:t>Part B </a:t>
            </a:r>
            <a:endParaRPr sz="2000"/>
          </a:p>
          <a:p>
            <a:pPr indent="0" lvl="0" marL="0" rtl="0" algn="l">
              <a:lnSpc>
                <a:spcPct val="100000"/>
              </a:lnSpc>
              <a:spcBef>
                <a:spcPts val="0"/>
              </a:spcBef>
              <a:spcAft>
                <a:spcPts val="0"/>
              </a:spcAft>
              <a:buClr>
                <a:schemeClr val="dk1"/>
              </a:buClr>
              <a:buSzPts val="2000"/>
              <a:buNone/>
            </a:pPr>
            <a:r>
              <a:rPr lang="en-US" sz="2000"/>
              <a:t>Fossils show that dinosaur eggs closely resemble the shape of bird eggs. One such dinosaur (sauropods) grew from eggs that were 180 millimeters in length. </a:t>
            </a:r>
            <a:endParaRPr/>
          </a:p>
          <a:p>
            <a:pPr indent="0" lvl="0" marL="0" rtl="0" algn="l">
              <a:lnSpc>
                <a:spcPct val="100000"/>
              </a:lnSpc>
              <a:spcBef>
                <a:spcPts val="0"/>
              </a:spcBef>
              <a:spcAft>
                <a:spcPts val="0"/>
              </a:spcAft>
              <a:buClr>
                <a:schemeClr val="dk1"/>
              </a:buClr>
              <a:buSzPts val="2000"/>
              <a:buNone/>
            </a:pPr>
            <a:r>
              <a:rPr lang="en-US" sz="2000"/>
              <a:t>Assume that sauropod eggs were the same shape as bird eggs. What is the approximate width, in millimeters, of sauropod eggs? Explain how you determined your answer. </a:t>
            </a:r>
            <a:endParaRPr sz="2000"/>
          </a:p>
        </p:txBody>
      </p:sp>
      <p:pic>
        <p:nvPicPr>
          <p:cNvPr id="117" name="Google Shape;117;p16"/>
          <p:cNvPicPr preferRelativeResize="0"/>
          <p:nvPr/>
        </p:nvPicPr>
        <p:blipFill rotWithShape="1">
          <a:blip r:embed="rId3">
            <a:alphaModFix/>
          </a:blip>
          <a:srcRect b="0" l="0" r="0" t="0"/>
          <a:stretch/>
        </p:blipFill>
        <p:spPr>
          <a:xfrm>
            <a:off x="3276600" y="1371600"/>
            <a:ext cx="2377440" cy="2064335"/>
          </a:xfrm>
          <a:prstGeom prst="rect">
            <a:avLst/>
          </a:prstGeom>
          <a:noFill/>
          <a:ln>
            <a:noFill/>
          </a:ln>
        </p:spPr>
      </p:pic>
      <p:sp>
        <p:nvSpPr>
          <p:cNvPr id="118" name="Google Shape;118;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#2</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p:nvPr/>
        </p:nvSpPr>
        <p:spPr>
          <a:xfrm>
            <a:off x="653256" y="12954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is able to answer both parts correctly and provide sufficient explanation/support for the answer to </a:t>
            </a:r>
            <a:r>
              <a:rPr b="0" i="1" lang="en-US" sz="2800" u="none" cap="none" strike="noStrike">
                <a:solidFill>
                  <a:schemeClr val="dk1"/>
                </a:solidFill>
                <a:latin typeface="Arial"/>
                <a:ea typeface="Arial"/>
                <a:cs typeface="Arial"/>
                <a:sym typeface="Arial"/>
              </a:rPr>
              <a:t>Part B</a:t>
            </a:r>
            <a:r>
              <a:rPr b="0" i="0" lang="en-US" sz="2800" u="none" cap="none" strike="noStrike">
                <a:solidFill>
                  <a:schemeClr val="dk1"/>
                </a:solidFill>
                <a:latin typeface="Arial"/>
                <a:ea typeface="Arial"/>
                <a:cs typeface="Arial"/>
                <a:sym typeface="Arial"/>
              </a:rPr>
              <a:t>.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only answers one part correctly.</a:t>
            </a:r>
            <a:endParaRPr b="0" i="0" sz="1400" u="none" cap="none" strike="noStrike">
              <a:solidFill>
                <a:srgbClr val="000000"/>
              </a:solidFill>
              <a:latin typeface="Arial"/>
              <a:ea typeface="Arial"/>
              <a:cs typeface="Arial"/>
              <a:sym typeface="Arial"/>
            </a:endParaRPr>
          </a:p>
        </p:txBody>
      </p:sp>
      <p:sp>
        <p:nvSpPr>
          <p:cNvPr id="125" name="Google Shape;125;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8"/>
          <p:cNvSpPr txBox="1"/>
          <p:nvPr>
            <p:ph idx="1" type="body"/>
          </p:nvPr>
        </p:nvSpPr>
        <p:spPr>
          <a:xfrm>
            <a:off x="381000" y="1143000"/>
            <a:ext cx="8229600" cy="495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This graph shows the average number of words a child can say from birth to 36 months.  </a:t>
            </a:r>
            <a:endParaRPr sz="2000"/>
          </a:p>
          <a:p>
            <a:pPr indent="0" lvl="0" marL="0" rtl="0" algn="l">
              <a:lnSpc>
                <a:spcPct val="100000"/>
              </a:lnSpc>
              <a:spcBef>
                <a:spcPts val="400"/>
              </a:spcBef>
              <a:spcAft>
                <a:spcPts val="0"/>
              </a:spcAft>
              <a:buClr>
                <a:schemeClr val="dk1"/>
              </a:buClr>
              <a:buSzPts val="2000"/>
              <a:buNone/>
            </a:pPr>
            <a:r>
              <a:rPr lang="en-US" sz="2000"/>
              <a:t>Which statement is the </a:t>
            </a:r>
            <a:r>
              <a:rPr b="1" lang="en-US" sz="2000"/>
              <a:t>most accurate </a:t>
            </a:r>
            <a:endParaRPr/>
          </a:p>
          <a:p>
            <a:pPr indent="0" lvl="0" marL="0" rtl="0" algn="l">
              <a:lnSpc>
                <a:spcPct val="100000"/>
              </a:lnSpc>
              <a:spcBef>
                <a:spcPts val="400"/>
              </a:spcBef>
              <a:spcAft>
                <a:spcPts val="0"/>
              </a:spcAft>
              <a:buClr>
                <a:schemeClr val="dk1"/>
              </a:buClr>
              <a:buSzPts val="2000"/>
              <a:buNone/>
            </a:pPr>
            <a:r>
              <a:rPr lang="en-US" sz="2000"/>
              <a:t>description of the growth in the number of</a:t>
            </a:r>
            <a:endParaRPr/>
          </a:p>
          <a:p>
            <a:pPr indent="0" lvl="0" marL="0" rtl="0" algn="l">
              <a:lnSpc>
                <a:spcPct val="100000"/>
              </a:lnSpc>
              <a:spcBef>
                <a:spcPts val="400"/>
              </a:spcBef>
              <a:spcAft>
                <a:spcPts val="0"/>
              </a:spcAft>
              <a:buClr>
                <a:schemeClr val="dk1"/>
              </a:buClr>
              <a:buSzPts val="2000"/>
              <a:buNone/>
            </a:pPr>
            <a:r>
              <a:rPr lang="en-US" sz="2000"/>
              <a:t>words a child speaks based on the graph</a:t>
            </a:r>
            <a:endParaRPr/>
          </a:p>
          <a:p>
            <a:pPr indent="0" lvl="0" marL="0" rtl="0" algn="l">
              <a:lnSpc>
                <a:spcPct val="100000"/>
              </a:lnSpc>
              <a:spcBef>
                <a:spcPts val="400"/>
              </a:spcBef>
              <a:spcAft>
                <a:spcPts val="0"/>
              </a:spcAft>
              <a:buClr>
                <a:schemeClr val="dk1"/>
              </a:buClr>
              <a:buSzPts val="2000"/>
              <a:buNone/>
            </a:pPr>
            <a:r>
              <a:rPr lang="en-US" sz="2000"/>
              <a:t>shown?</a:t>
            </a:r>
            <a:endParaRPr/>
          </a:p>
          <a:p>
            <a:pPr indent="0" lvl="0" marL="0" rtl="0" algn="l">
              <a:lnSpc>
                <a:spcPct val="100000"/>
              </a:lnSpc>
              <a:spcBef>
                <a:spcPts val="400"/>
              </a:spcBef>
              <a:spcAft>
                <a:spcPts val="0"/>
              </a:spcAft>
              <a:buClr>
                <a:schemeClr val="dk1"/>
              </a:buClr>
              <a:buSzPts val="2000"/>
              <a:buNone/>
            </a:pPr>
            <a:r>
              <a:t/>
            </a:r>
            <a:endParaRPr sz="2000"/>
          </a:p>
          <a:p>
            <a:pPr indent="-457200" lvl="0" marL="457200" rtl="0" algn="l">
              <a:lnSpc>
                <a:spcPct val="100000"/>
              </a:lnSpc>
              <a:spcBef>
                <a:spcPts val="400"/>
              </a:spcBef>
              <a:spcAft>
                <a:spcPts val="0"/>
              </a:spcAft>
              <a:buClr>
                <a:schemeClr val="dk1"/>
              </a:buClr>
              <a:buSzPts val="2000"/>
              <a:buAutoNum type="alphaUcPeriod"/>
            </a:pPr>
            <a:r>
              <a:rPr lang="en-US" sz="2000"/>
              <a:t>Children learn to say new words at a steady rate starting about 12 months of age.</a:t>
            </a:r>
            <a:endParaRPr/>
          </a:p>
          <a:p>
            <a:pPr indent="-457200" lvl="0" marL="457200" rtl="0" algn="l">
              <a:lnSpc>
                <a:spcPct val="100000"/>
              </a:lnSpc>
              <a:spcBef>
                <a:spcPts val="400"/>
              </a:spcBef>
              <a:spcAft>
                <a:spcPts val="0"/>
              </a:spcAft>
              <a:buClr>
                <a:schemeClr val="dk1"/>
              </a:buClr>
              <a:buSzPts val="2000"/>
              <a:buAutoNum type="alphaUcPeriod"/>
            </a:pPr>
            <a:r>
              <a:rPr lang="en-US" sz="2000"/>
              <a:t>Children are constantly learning to say new words from the moment they are born. </a:t>
            </a:r>
            <a:endParaRPr/>
          </a:p>
          <a:p>
            <a:pPr indent="-457200" lvl="0" marL="457200" rtl="0" algn="l">
              <a:lnSpc>
                <a:spcPct val="100000"/>
              </a:lnSpc>
              <a:spcBef>
                <a:spcPts val="400"/>
              </a:spcBef>
              <a:spcAft>
                <a:spcPts val="0"/>
              </a:spcAft>
              <a:buClr>
                <a:schemeClr val="dk1"/>
              </a:buClr>
              <a:buSzPts val="2000"/>
              <a:buAutoNum type="alphaUcPeriod"/>
            </a:pPr>
            <a:r>
              <a:rPr lang="en-US" sz="2000"/>
              <a:t>Children learn to say new words more slowly during their second year than during their third year. </a:t>
            </a:r>
            <a:endParaRPr/>
          </a:p>
          <a:p>
            <a:pPr indent="-457200" lvl="0" marL="457200" rtl="0" algn="l">
              <a:lnSpc>
                <a:spcPct val="100000"/>
              </a:lnSpc>
              <a:spcBef>
                <a:spcPts val="400"/>
              </a:spcBef>
              <a:spcAft>
                <a:spcPts val="0"/>
              </a:spcAft>
              <a:buClr>
                <a:schemeClr val="dk1"/>
              </a:buClr>
              <a:buSzPts val="2000"/>
              <a:buAutoNum type="alphaUcPeriod"/>
            </a:pPr>
            <a:r>
              <a:rPr lang="en-US" sz="2000"/>
              <a:t>Children begin learning to say words around 24 months and stop learning to say new words at 36 months. </a:t>
            </a:r>
            <a:endParaRPr sz="2000"/>
          </a:p>
          <a:p>
            <a:pPr indent="0" lvl="0" marL="0" rtl="0" algn="l">
              <a:lnSpc>
                <a:spcPct val="100000"/>
              </a:lnSpc>
              <a:spcBef>
                <a:spcPts val="400"/>
              </a:spcBef>
              <a:spcAft>
                <a:spcPts val="0"/>
              </a:spcAft>
              <a:buClr>
                <a:schemeClr val="dk1"/>
              </a:buClr>
              <a:buSzPts val="2000"/>
              <a:buNone/>
            </a:pPr>
            <a:r>
              <a:rPr lang="en-US" sz="2000"/>
              <a:t>	</a:t>
            </a:r>
            <a:endParaRPr/>
          </a:p>
        </p:txBody>
      </p:sp>
      <p:pic>
        <p:nvPicPr>
          <p:cNvPr id="132" name="Google Shape;132;p18"/>
          <p:cNvPicPr preferRelativeResize="0"/>
          <p:nvPr/>
        </p:nvPicPr>
        <p:blipFill rotWithShape="1">
          <a:blip r:embed="rId3">
            <a:alphaModFix/>
          </a:blip>
          <a:srcRect b="0" l="0" r="0" t="0"/>
          <a:stretch/>
        </p:blipFill>
        <p:spPr>
          <a:xfrm>
            <a:off x="5257800" y="1600200"/>
            <a:ext cx="2926080" cy="2030012"/>
          </a:xfrm>
          <a:prstGeom prst="rect">
            <a:avLst/>
          </a:prstGeom>
          <a:noFill/>
          <a:ln>
            <a:noFill/>
          </a:ln>
        </p:spPr>
      </p:pic>
      <p:sp>
        <p:nvSpPr>
          <p:cNvPr id="133" name="Google Shape;133;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#3</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9"/>
          <p:cNvSpPr/>
          <p:nvPr/>
        </p:nvSpPr>
        <p:spPr>
          <a:xfrm>
            <a:off x="533400" y="990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chooses the best interpretation of the graph.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40" name="Google Shape;140;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0"/>
          <p:cNvSpPr txBox="1"/>
          <p:nvPr>
            <p:ph idx="1" type="body"/>
          </p:nvPr>
        </p:nvSpPr>
        <p:spPr>
          <a:xfrm>
            <a:off x="533400" y="990600"/>
            <a:ext cx="8077200"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Cory is buying copper for a construction project. He pays $1.85 per pound of copper for the first 100 pounds. He pays $1.75 per pound of copper for every pound over 100 pounds. Cory calculated that it would cost $228.75 to purchase 125 pounds of copper. He writes an algebraic equation that will allow him to determine the cost of copper for any number of pounds of copper over 100 pounds. </a:t>
            </a:r>
            <a:endParaRPr/>
          </a:p>
          <a:p>
            <a:pPr indent="0" lvl="0" marL="0" rtl="0" algn="l">
              <a:lnSpc>
                <a:spcPct val="100000"/>
              </a:lnSpc>
              <a:spcBef>
                <a:spcPts val="0"/>
              </a:spcBef>
              <a:spcAft>
                <a:spcPts val="0"/>
              </a:spcAft>
              <a:buClr>
                <a:schemeClr val="dk1"/>
              </a:buClr>
              <a:buSzPts val="2400"/>
              <a:buNone/>
            </a:pPr>
            <a:r>
              <a:rPr lang="en-US" sz="2400"/>
              <a:t>Let </a:t>
            </a:r>
            <a:r>
              <a:rPr i="1" lang="en-US" sz="2400"/>
              <a:t>y </a:t>
            </a:r>
            <a:r>
              <a:rPr lang="en-US" sz="2400"/>
              <a:t>be the amount of money, in dollars, Cory pays for </a:t>
            </a:r>
            <a:r>
              <a:rPr i="1" lang="en-US" sz="2400"/>
              <a:t>x </a:t>
            </a:r>
            <a:r>
              <a:rPr lang="en-US" sz="2400"/>
              <a:t>total pounds of copper when </a:t>
            </a:r>
            <a:r>
              <a:rPr i="1" lang="en-US" sz="2400"/>
              <a:t>x </a:t>
            </a:r>
            <a:r>
              <a:rPr lang="en-US" sz="2400"/>
              <a:t>is greater than 100. </a:t>
            </a:r>
            <a:endParaRPr/>
          </a:p>
          <a:p>
            <a:pPr indent="0" lvl="0" marL="0" rtl="0" algn="ctr">
              <a:lnSpc>
                <a:spcPct val="100000"/>
              </a:lnSpc>
              <a:spcBef>
                <a:spcPts val="0"/>
              </a:spcBef>
              <a:spcAft>
                <a:spcPts val="0"/>
              </a:spcAft>
              <a:buClr>
                <a:schemeClr val="dk1"/>
              </a:buClr>
              <a:buSzPts val="2400"/>
              <a:buNone/>
            </a:pPr>
            <a:r>
              <a:rPr i="1" lang="en-US" sz="2400"/>
              <a:t>y = a(x – 100) + b </a:t>
            </a:r>
            <a:endParaRPr sz="2400"/>
          </a:p>
          <a:p>
            <a:pPr indent="0" lvl="0" marL="0" rtl="0" algn="l">
              <a:lnSpc>
                <a:spcPct val="100000"/>
              </a:lnSpc>
              <a:spcBef>
                <a:spcPts val="0"/>
              </a:spcBef>
              <a:spcAft>
                <a:spcPts val="0"/>
              </a:spcAft>
              <a:buClr>
                <a:schemeClr val="dk1"/>
              </a:buClr>
              <a:buSzPts val="2400"/>
              <a:buNone/>
            </a:pPr>
            <a:r>
              <a:rPr lang="en-US" sz="2400"/>
              <a:t>Determine the values of </a:t>
            </a:r>
            <a:r>
              <a:rPr i="1" lang="en-US" sz="2400"/>
              <a:t>a </a:t>
            </a:r>
            <a:r>
              <a:rPr lang="en-US" sz="2400"/>
              <a:t>and </a:t>
            </a:r>
            <a:r>
              <a:rPr i="1" lang="en-US" sz="2400"/>
              <a:t>b </a:t>
            </a:r>
            <a:r>
              <a:rPr lang="en-US" sz="2400"/>
              <a:t>that Cory used to calculate the total cost for any purchase over 100 pounds of copper. </a:t>
            </a:r>
            <a:endParaRPr/>
          </a:p>
          <a:p>
            <a:pPr indent="0" lvl="0" marL="0" rtl="0" algn="l">
              <a:lnSpc>
                <a:spcPct val="100000"/>
              </a:lnSpc>
              <a:spcBef>
                <a:spcPts val="0"/>
              </a:spcBef>
              <a:spcAft>
                <a:spcPts val="0"/>
              </a:spcAft>
              <a:buClr>
                <a:schemeClr val="dk1"/>
              </a:buClr>
              <a:buSzPts val="2400"/>
              <a:buNone/>
            </a:pPr>
            <a:r>
              <a:rPr lang="en-US" sz="2400"/>
              <a:t>Enter the value of </a:t>
            </a:r>
            <a:r>
              <a:rPr i="1" lang="en-US" sz="2400"/>
              <a:t>a </a:t>
            </a:r>
            <a:r>
              <a:rPr lang="en-US" sz="2400"/>
              <a:t>in the first response box. </a:t>
            </a:r>
            <a:endParaRPr/>
          </a:p>
          <a:p>
            <a:pPr indent="0" lvl="0" marL="0" rtl="0" algn="l">
              <a:lnSpc>
                <a:spcPct val="100000"/>
              </a:lnSpc>
              <a:spcBef>
                <a:spcPts val="0"/>
              </a:spcBef>
              <a:spcAft>
                <a:spcPts val="0"/>
              </a:spcAft>
              <a:buClr>
                <a:schemeClr val="dk1"/>
              </a:buClr>
              <a:buSzPts val="2400"/>
              <a:buNone/>
            </a:pPr>
            <a:r>
              <a:rPr lang="en-US" sz="2400"/>
              <a:t>Enter the value of </a:t>
            </a:r>
            <a:r>
              <a:rPr i="1" lang="en-US" sz="2400"/>
              <a:t>b </a:t>
            </a:r>
            <a:r>
              <a:rPr lang="en-US" sz="2400"/>
              <a:t>in the second response box. 	</a:t>
            </a:r>
            <a:endParaRPr/>
          </a:p>
        </p:txBody>
      </p:sp>
      <p:sp>
        <p:nvSpPr>
          <p:cNvPr id="147" name="Google Shape;147;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#4</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1"/>
          <p:cNvSpPr/>
          <p:nvPr/>
        </p:nvSpPr>
        <p:spPr>
          <a:xfrm>
            <a:off x="533400" y="14478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enters the correct values for </a:t>
            </a:r>
            <a:r>
              <a:rPr b="0" i="1" lang="en-US" sz="2800" u="none" cap="none" strike="noStrike">
                <a:solidFill>
                  <a:schemeClr val="dk1"/>
                </a:solidFill>
                <a:latin typeface="Arial"/>
                <a:ea typeface="Arial"/>
                <a:cs typeface="Arial"/>
                <a:sym typeface="Arial"/>
              </a:rPr>
              <a:t>a </a:t>
            </a:r>
            <a:r>
              <a:rPr b="0" i="0" lang="en-US" sz="2800" u="none" cap="none" strike="noStrike">
                <a:solidFill>
                  <a:schemeClr val="dk1"/>
                </a:solidFill>
                <a:latin typeface="Arial"/>
                <a:ea typeface="Arial"/>
                <a:cs typeface="Arial"/>
                <a:sym typeface="Arial"/>
              </a:rPr>
              <a:t>and </a:t>
            </a:r>
            <a:r>
              <a:rPr b="0" i="1" lang="en-US" sz="2800" u="none" cap="none" strike="noStrike">
                <a:solidFill>
                  <a:schemeClr val="dk1"/>
                </a:solidFill>
                <a:latin typeface="Arial"/>
                <a:ea typeface="Arial"/>
                <a:cs typeface="Arial"/>
                <a:sym typeface="Arial"/>
              </a:rPr>
              <a:t>b</a:t>
            </a:r>
            <a:r>
              <a:rPr b="0" i="0" lang="en-US" sz="2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 </a:t>
            </a:r>
            <a:r>
              <a:rPr b="0" i="1" lang="en-US" sz="2800" u="none" cap="none" strike="noStrike">
                <a:solidFill>
                  <a:schemeClr val="dk1"/>
                </a:solidFill>
                <a:latin typeface="Arial"/>
                <a:ea typeface="Arial"/>
                <a:cs typeface="Arial"/>
                <a:sym typeface="Arial"/>
              </a:rPr>
              <a:t>a </a:t>
            </a:r>
            <a:r>
              <a:rPr b="0" i="0" lang="en-US" sz="2800" u="none" cap="none" strike="noStrike">
                <a:solidFill>
                  <a:schemeClr val="dk1"/>
                </a:solidFill>
                <a:latin typeface="Arial"/>
                <a:ea typeface="Arial"/>
                <a:cs typeface="Arial"/>
                <a:sym typeface="Arial"/>
              </a:rPr>
              <a:t>= 1.75 and </a:t>
            </a:r>
            <a:r>
              <a:rPr b="0" i="1" lang="en-US" sz="2800" u="none" cap="none" strike="noStrike">
                <a:solidFill>
                  <a:schemeClr val="dk1"/>
                </a:solidFill>
                <a:latin typeface="Arial"/>
                <a:ea typeface="Arial"/>
                <a:cs typeface="Arial"/>
                <a:sym typeface="Arial"/>
              </a:rPr>
              <a:t>b </a:t>
            </a:r>
            <a:r>
              <a:rPr b="0" i="0" lang="en-US" sz="2800" u="none" cap="none" strike="noStrike">
                <a:solidFill>
                  <a:schemeClr val="dk1"/>
                </a:solidFill>
                <a:latin typeface="Arial"/>
                <a:ea typeface="Arial"/>
                <a:cs typeface="Arial"/>
                <a:sym typeface="Arial"/>
              </a:rPr>
              <a:t>= 185</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54" name="Google Shape;154;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type="title"/>
          </p:nvPr>
        </p:nvSpPr>
        <p:spPr>
          <a:xfrm>
            <a:off x="457200" y="274638"/>
            <a:ext cx="8229600" cy="4111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Arial"/>
              <a:buNone/>
            </a:pPr>
            <a:r>
              <a:rPr lang="en-US" sz="3959"/>
              <a:t> </a:t>
            </a:r>
            <a:endParaRPr sz="3959"/>
          </a:p>
        </p:txBody>
      </p:sp>
      <p:pic>
        <p:nvPicPr>
          <p:cNvPr id="161" name="Google Shape;161;p22"/>
          <p:cNvPicPr preferRelativeResize="0"/>
          <p:nvPr/>
        </p:nvPicPr>
        <p:blipFill rotWithShape="1">
          <a:blip r:embed="rId3">
            <a:alphaModFix/>
          </a:blip>
          <a:srcRect b="0" l="0" r="0" t="0"/>
          <a:stretch/>
        </p:blipFill>
        <p:spPr>
          <a:xfrm>
            <a:off x="6324600" y="1066800"/>
            <a:ext cx="2581275" cy="2076450"/>
          </a:xfrm>
          <a:prstGeom prst="rect">
            <a:avLst/>
          </a:prstGeom>
          <a:noFill/>
          <a:ln>
            <a:noFill/>
          </a:ln>
        </p:spPr>
      </p:pic>
      <p:pic>
        <p:nvPicPr>
          <p:cNvPr id="162" name="Google Shape;162;p22"/>
          <p:cNvPicPr preferRelativeResize="0"/>
          <p:nvPr/>
        </p:nvPicPr>
        <p:blipFill rotWithShape="1">
          <a:blip r:embed="rId4">
            <a:alphaModFix/>
          </a:blip>
          <a:srcRect b="0" l="0" r="0" t="0"/>
          <a:stretch/>
        </p:blipFill>
        <p:spPr>
          <a:xfrm>
            <a:off x="6324600" y="3352800"/>
            <a:ext cx="2628900" cy="2876550"/>
          </a:xfrm>
          <a:prstGeom prst="rect">
            <a:avLst/>
          </a:prstGeom>
          <a:noFill/>
          <a:ln>
            <a:noFill/>
          </a:ln>
        </p:spPr>
      </p:pic>
      <p:sp>
        <p:nvSpPr>
          <p:cNvPr id="163" name="Google Shape;163;p22"/>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en-US" sz="1800"/>
              <a:t>This table represents the cost of renting a truck from </a:t>
            </a:r>
            <a:endParaRPr/>
          </a:p>
          <a:p>
            <a:pPr indent="0" lvl="0" marL="0" rtl="0" algn="l">
              <a:lnSpc>
                <a:spcPct val="90000"/>
              </a:lnSpc>
              <a:spcBef>
                <a:spcPts val="360"/>
              </a:spcBef>
              <a:spcAft>
                <a:spcPts val="0"/>
              </a:spcAft>
              <a:buClr>
                <a:schemeClr val="dk1"/>
              </a:buClr>
              <a:buSzPts val="1800"/>
              <a:buNone/>
            </a:pPr>
            <a:r>
              <a:rPr lang="en-US" sz="1800"/>
              <a:t>Moving Company X and Moving Company Y. Each company</a:t>
            </a:r>
            <a:endParaRPr/>
          </a:p>
          <a:p>
            <a:pPr indent="0" lvl="0" marL="0" rtl="0" algn="l">
              <a:lnSpc>
                <a:spcPct val="90000"/>
              </a:lnSpc>
              <a:spcBef>
                <a:spcPts val="360"/>
              </a:spcBef>
              <a:spcAft>
                <a:spcPts val="0"/>
              </a:spcAft>
              <a:buClr>
                <a:schemeClr val="dk1"/>
              </a:buClr>
              <a:buSzPts val="1800"/>
              <a:buNone/>
            </a:pPr>
            <a:r>
              <a:rPr lang="en-US" sz="1800"/>
              <a:t>charges a one-time rental fee plus a charge for each mile</a:t>
            </a:r>
            <a:endParaRPr/>
          </a:p>
          <a:p>
            <a:pPr indent="0" lvl="0" marL="0" rtl="0" algn="l">
              <a:lnSpc>
                <a:spcPct val="90000"/>
              </a:lnSpc>
              <a:spcBef>
                <a:spcPts val="360"/>
              </a:spcBef>
              <a:spcAft>
                <a:spcPts val="0"/>
              </a:spcAft>
              <a:buClr>
                <a:schemeClr val="dk1"/>
              </a:buClr>
              <a:buSzPts val="1800"/>
              <a:buNone/>
            </a:pPr>
            <a:r>
              <a:rPr lang="en-US" sz="1800"/>
              <a:t>driven. </a:t>
            </a:r>
            <a:endParaRPr/>
          </a:p>
          <a:p>
            <a:pPr indent="0" lvl="0" marL="0" rtl="0" algn="l">
              <a:lnSpc>
                <a:spcPct val="90000"/>
              </a:lnSpc>
              <a:spcBef>
                <a:spcPts val="360"/>
              </a:spcBef>
              <a:spcAft>
                <a:spcPts val="0"/>
              </a:spcAft>
              <a:buClr>
                <a:schemeClr val="dk1"/>
              </a:buClr>
              <a:buSzPts val="1800"/>
              <a:buNone/>
            </a:pPr>
            <a:r>
              <a:t/>
            </a:r>
            <a:endParaRPr sz="1800"/>
          </a:p>
          <a:p>
            <a:pPr indent="0" lvl="0" marL="0" rtl="0" algn="l">
              <a:lnSpc>
                <a:spcPct val="90000"/>
              </a:lnSpc>
              <a:spcBef>
                <a:spcPts val="360"/>
              </a:spcBef>
              <a:spcAft>
                <a:spcPts val="0"/>
              </a:spcAft>
              <a:buClr>
                <a:schemeClr val="dk1"/>
              </a:buClr>
              <a:buSzPts val="1800"/>
              <a:buNone/>
            </a:pPr>
            <a:r>
              <a:t/>
            </a:r>
            <a:endParaRPr sz="1800"/>
          </a:p>
          <a:p>
            <a:pPr indent="0" lvl="0" marL="0" rtl="0" algn="l">
              <a:lnSpc>
                <a:spcPct val="90000"/>
              </a:lnSpc>
              <a:spcBef>
                <a:spcPts val="360"/>
              </a:spcBef>
              <a:spcAft>
                <a:spcPts val="0"/>
              </a:spcAft>
              <a:buClr>
                <a:schemeClr val="dk1"/>
              </a:buClr>
              <a:buSzPts val="1800"/>
              <a:buNone/>
            </a:pPr>
            <a:r>
              <a:t/>
            </a:r>
            <a:endParaRPr sz="1800"/>
          </a:p>
          <a:p>
            <a:pPr indent="0" lvl="0" marL="0" rtl="0" algn="l">
              <a:lnSpc>
                <a:spcPct val="90000"/>
              </a:lnSpc>
              <a:spcBef>
                <a:spcPts val="360"/>
              </a:spcBef>
              <a:spcAft>
                <a:spcPts val="0"/>
              </a:spcAft>
              <a:buClr>
                <a:schemeClr val="dk1"/>
              </a:buClr>
              <a:buSzPts val="1800"/>
              <a:buNone/>
            </a:pPr>
            <a:r>
              <a:rPr b="1" i="1" lang="en-US" sz="1800"/>
              <a:t>Part A</a:t>
            </a:r>
            <a:endParaRPr/>
          </a:p>
          <a:p>
            <a:pPr indent="0" lvl="0" marL="0" rtl="0" algn="l">
              <a:lnSpc>
                <a:spcPct val="90000"/>
              </a:lnSpc>
              <a:spcBef>
                <a:spcPts val="360"/>
              </a:spcBef>
              <a:spcAft>
                <a:spcPts val="0"/>
              </a:spcAft>
              <a:buClr>
                <a:schemeClr val="dk1"/>
              </a:buClr>
              <a:buSzPts val="1800"/>
              <a:buNone/>
            </a:pPr>
            <a:r>
              <a:rPr lang="en-US" sz="1800"/>
              <a:t>Use the Add Arrow tool to graph two linear equations that</a:t>
            </a:r>
            <a:endParaRPr/>
          </a:p>
          <a:p>
            <a:pPr indent="0" lvl="0" marL="0" rtl="0" algn="l">
              <a:lnSpc>
                <a:spcPct val="90000"/>
              </a:lnSpc>
              <a:spcBef>
                <a:spcPts val="360"/>
              </a:spcBef>
              <a:spcAft>
                <a:spcPts val="0"/>
              </a:spcAft>
              <a:buClr>
                <a:schemeClr val="dk1"/>
              </a:buClr>
              <a:buSzPts val="1800"/>
              <a:buNone/>
            </a:pPr>
            <a:r>
              <a:rPr lang="en-US" sz="1800"/>
              <a:t>represent the cost of using each moving company given a </a:t>
            </a:r>
            <a:endParaRPr/>
          </a:p>
          <a:p>
            <a:pPr indent="0" lvl="0" marL="0" rtl="0" algn="l">
              <a:lnSpc>
                <a:spcPct val="90000"/>
              </a:lnSpc>
              <a:spcBef>
                <a:spcPts val="360"/>
              </a:spcBef>
              <a:spcAft>
                <a:spcPts val="0"/>
              </a:spcAft>
              <a:buClr>
                <a:schemeClr val="dk1"/>
              </a:buClr>
              <a:buSzPts val="1800"/>
              <a:buNone/>
            </a:pPr>
            <a:r>
              <a:rPr lang="en-US" sz="1800"/>
              <a:t>number of miles driven.</a:t>
            </a:r>
            <a:endParaRPr/>
          </a:p>
          <a:p>
            <a:pPr indent="0" lvl="0" marL="0" rtl="0" algn="l">
              <a:lnSpc>
                <a:spcPct val="90000"/>
              </a:lnSpc>
              <a:spcBef>
                <a:spcPts val="360"/>
              </a:spcBef>
              <a:spcAft>
                <a:spcPts val="0"/>
              </a:spcAft>
              <a:buClr>
                <a:schemeClr val="dk1"/>
              </a:buClr>
              <a:buSzPts val="1800"/>
              <a:buNone/>
            </a:pPr>
            <a:r>
              <a:t/>
            </a:r>
            <a:endParaRPr sz="1800"/>
          </a:p>
          <a:p>
            <a:pPr indent="0" lvl="0" marL="0" rtl="0" algn="l">
              <a:lnSpc>
                <a:spcPct val="90000"/>
              </a:lnSpc>
              <a:spcBef>
                <a:spcPts val="360"/>
              </a:spcBef>
              <a:spcAft>
                <a:spcPts val="0"/>
              </a:spcAft>
              <a:buClr>
                <a:schemeClr val="dk1"/>
              </a:buClr>
              <a:buSzPts val="1800"/>
              <a:buNone/>
            </a:pPr>
            <a:r>
              <a:rPr b="1" i="1" lang="en-US" sz="1800"/>
              <a:t>Part B</a:t>
            </a:r>
            <a:endParaRPr/>
          </a:p>
          <a:p>
            <a:pPr indent="0" lvl="0" marL="0" rtl="0" algn="l">
              <a:lnSpc>
                <a:spcPct val="90000"/>
              </a:lnSpc>
              <a:spcBef>
                <a:spcPts val="360"/>
              </a:spcBef>
              <a:spcAft>
                <a:spcPts val="0"/>
              </a:spcAft>
              <a:buClr>
                <a:schemeClr val="dk1"/>
              </a:buClr>
              <a:buSzPts val="1800"/>
              <a:buNone/>
            </a:pPr>
            <a:r>
              <a:rPr lang="en-US" sz="1800"/>
              <a:t>Select the moving company that will be the </a:t>
            </a:r>
            <a:r>
              <a:rPr b="1" lang="en-US" sz="1800"/>
              <a:t>least</a:t>
            </a:r>
            <a:r>
              <a:rPr lang="en-US" sz="1800"/>
              <a:t> expensive</a:t>
            </a:r>
            <a:endParaRPr/>
          </a:p>
          <a:p>
            <a:pPr indent="0" lvl="0" marL="0" rtl="0" algn="l">
              <a:lnSpc>
                <a:spcPct val="90000"/>
              </a:lnSpc>
              <a:spcBef>
                <a:spcPts val="360"/>
              </a:spcBef>
              <a:spcAft>
                <a:spcPts val="0"/>
              </a:spcAft>
              <a:buClr>
                <a:schemeClr val="dk1"/>
              </a:buClr>
              <a:buSzPts val="1800"/>
              <a:buNone/>
            </a:pPr>
            <a:r>
              <a:rPr lang="en-US" sz="1800"/>
              <a:t>to move between the given cities. Refer to the map shown to </a:t>
            </a:r>
            <a:endParaRPr/>
          </a:p>
          <a:p>
            <a:pPr indent="0" lvl="0" marL="0" rtl="0" algn="l">
              <a:lnSpc>
                <a:spcPct val="90000"/>
              </a:lnSpc>
              <a:spcBef>
                <a:spcPts val="360"/>
              </a:spcBef>
              <a:spcAft>
                <a:spcPts val="0"/>
              </a:spcAft>
              <a:buClr>
                <a:schemeClr val="dk1"/>
              </a:buClr>
              <a:buSzPts val="1800"/>
              <a:buNone/>
            </a:pPr>
            <a:r>
              <a:rPr lang="en-US" sz="1800"/>
              <a:t>determine the distances. </a:t>
            </a:r>
            <a:endParaRPr/>
          </a:p>
        </p:txBody>
      </p:sp>
      <p:pic>
        <p:nvPicPr>
          <p:cNvPr id="164" name="Google Shape;164;p22"/>
          <p:cNvPicPr preferRelativeResize="0"/>
          <p:nvPr/>
        </p:nvPicPr>
        <p:blipFill rotWithShape="1">
          <a:blip r:embed="rId5">
            <a:alphaModFix/>
          </a:blip>
          <a:srcRect b="0" l="0" r="0" t="0"/>
          <a:stretch/>
        </p:blipFill>
        <p:spPr>
          <a:xfrm>
            <a:off x="1295400" y="2057400"/>
            <a:ext cx="2609850" cy="1038225"/>
          </a:xfrm>
          <a:prstGeom prst="rect">
            <a:avLst/>
          </a:prstGeom>
          <a:noFill/>
          <a:ln>
            <a:noFill/>
          </a:ln>
        </p:spPr>
      </p:pic>
      <p:pic>
        <p:nvPicPr>
          <p:cNvPr id="165" name="Google Shape;165;p22"/>
          <p:cNvPicPr preferRelativeResize="0"/>
          <p:nvPr/>
        </p:nvPicPr>
        <p:blipFill rotWithShape="1">
          <a:blip r:embed="rId6">
            <a:alphaModFix/>
          </a:blip>
          <a:srcRect b="0" l="0" r="0" t="0"/>
          <a:stretch/>
        </p:blipFill>
        <p:spPr>
          <a:xfrm>
            <a:off x="3048000" y="5703781"/>
            <a:ext cx="3683397" cy="1051137"/>
          </a:xfrm>
          <a:prstGeom prst="rect">
            <a:avLst/>
          </a:prstGeom>
          <a:noFill/>
          <a:ln>
            <a:noFill/>
          </a:ln>
        </p:spPr>
      </p:pic>
      <p:sp>
        <p:nvSpPr>
          <p:cNvPr id="166" name="Google Shape;166;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#5</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3"/>
          <p:cNvSpPr/>
          <p:nvPr/>
        </p:nvSpPr>
        <p:spPr>
          <a:xfrm>
            <a:off x="533400" y="9906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Each part of this item is scored independently  for a total of 2 points.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Part A (1 point) The student correctly graphs both functions.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Part B (1 point) The student selects the correct cells in the table.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Answer: </a:t>
            </a:r>
            <a:r>
              <a:rPr b="0" i="0" lang="en-US" sz="2000" u="none" cap="none" strike="noStrike">
                <a:solidFill>
                  <a:schemeClr val="dk1"/>
                </a:solidFill>
                <a:latin typeface="Arial"/>
                <a:ea typeface="Arial"/>
                <a:cs typeface="Arial"/>
                <a:sym typeface="Arial"/>
              </a:rPr>
              <a:t> Examples</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pic>
        <p:nvPicPr>
          <p:cNvPr id="173" name="Google Shape;173;p23"/>
          <p:cNvPicPr preferRelativeResize="0"/>
          <p:nvPr/>
        </p:nvPicPr>
        <p:blipFill rotWithShape="1">
          <a:blip r:embed="rId3">
            <a:alphaModFix/>
          </a:blip>
          <a:srcRect b="0" l="0" r="0" t="0"/>
          <a:stretch/>
        </p:blipFill>
        <p:spPr>
          <a:xfrm>
            <a:off x="2666999" y="2667000"/>
            <a:ext cx="4460487" cy="3810000"/>
          </a:xfrm>
          <a:prstGeom prst="rect">
            <a:avLst/>
          </a:prstGeom>
          <a:noFill/>
          <a:ln>
            <a:noFill/>
          </a:ln>
        </p:spPr>
      </p:pic>
      <p:sp>
        <p:nvSpPr>
          <p:cNvPr id="174" name="Google Shape;174;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idx="1" type="body"/>
          </p:nvPr>
        </p:nvSpPr>
        <p:spPr>
          <a:xfrm>
            <a:off x="609600" y="1165086"/>
            <a:ext cx="7772400" cy="5235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The relationship between Jack’s distance from home and time since he left home is linear, as shown in the table. </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Based on the table, determine whether each statement is true. Select True or False for each statement. </a:t>
            </a:r>
            <a:endParaRPr/>
          </a:p>
        </p:txBody>
      </p:sp>
      <p:graphicFrame>
        <p:nvGraphicFramePr>
          <p:cNvPr id="181" name="Google Shape;181;p24"/>
          <p:cNvGraphicFramePr/>
          <p:nvPr/>
        </p:nvGraphicFramePr>
        <p:xfrm>
          <a:off x="2857500" y="2133600"/>
          <a:ext cx="3000000" cy="3000000"/>
        </p:xfrm>
        <a:graphic>
          <a:graphicData uri="http://schemas.openxmlformats.org/drawingml/2006/table">
            <a:tbl>
              <a:tblPr bandRow="1" firstRow="1">
                <a:noFill/>
                <a:tableStyleId>{7F935F7B-9C82-43DA-A3CC-DC95AEA47618}</a:tableStyleId>
              </a:tblPr>
              <a:tblGrid>
                <a:gridCol w="1524000"/>
                <a:gridCol w="1752600"/>
              </a:tblGrid>
              <a:tr h="3454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Time (hrs)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Distance (</a:t>
                      </a:r>
                      <a:r>
                        <a:rPr i="1" lang="en-US" sz="1600" u="none" cap="none" strike="noStrike">
                          <a:solidFill>
                            <a:schemeClr val="dk1"/>
                          </a:solidFill>
                        </a:rPr>
                        <a:t>mi</a:t>
                      </a:r>
                      <a:r>
                        <a:rPr lang="en-US" sz="1600" u="none" cap="none" strike="noStrike">
                          <a:solidFill>
                            <a:schemeClr val="dk1"/>
                          </a:solidFill>
                        </a:rPr>
                        <a:t>)</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7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0</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7.5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2512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2</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17.5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46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4</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27.5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82" name="Google Shape;182;p24"/>
          <p:cNvGraphicFramePr/>
          <p:nvPr/>
        </p:nvGraphicFramePr>
        <p:xfrm>
          <a:off x="1028700" y="4648200"/>
          <a:ext cx="3000000" cy="3000000"/>
        </p:xfrm>
        <a:graphic>
          <a:graphicData uri="http://schemas.openxmlformats.org/drawingml/2006/table">
            <a:tbl>
              <a:tblPr bandRow="1" firstRow="1">
                <a:noFill/>
                <a:tableStyleId>{7F935F7B-9C82-43DA-A3CC-DC95AEA47618}</a:tableStyleId>
              </a:tblPr>
              <a:tblGrid>
                <a:gridCol w="5257800"/>
                <a:gridCol w="838200"/>
                <a:gridCol w="838200"/>
              </a:tblGrid>
              <a:tr h="370850">
                <a:tc>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solidFill>
                            <a:schemeClr val="dk1"/>
                          </a:solidFill>
                        </a:rPr>
                        <a:t>Statement</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solidFill>
                            <a:schemeClr val="dk1"/>
                          </a:solidFill>
                        </a:rPr>
                        <a:t>True</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solidFill>
                            <a:schemeClr val="dk1"/>
                          </a:solidFill>
                        </a:rPr>
                        <a:t>False</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chemeClr val="dk1"/>
                          </a:solidFill>
                        </a:rPr>
                        <a:t>Jack’s initial distance from home is 7.5 miles.</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chemeClr val="dk1"/>
                          </a:solidFill>
                        </a:rPr>
                        <a:t>Jack’s distance increases by 5 miles every 1 hour.</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chemeClr val="dk1"/>
                          </a:solidFill>
                        </a:rPr>
                        <a:t>Jack’s distance from home at 3 hours is 23.5 miles</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83" name="Google Shape;183;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#6</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p:nvPr/>
        </p:nvSpPr>
        <p:spPr>
          <a:xfrm>
            <a:off x="533400" y="15240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Student determines each statement as being either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 T, T, 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90" name="Google Shape;190;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ph idx="1" type="body"/>
          </p:nvPr>
        </p:nvSpPr>
        <p:spPr>
          <a:xfrm>
            <a:off x="609600" y="1165086"/>
            <a:ext cx="7772400" cy="5235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An empty tank in the shape of a cylinder is being filled with water. The tank is filled at a constant rate for a total of 10 hours. The figure shows the height of water in the tank at the given number of hours after filling started. </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Enter the </a:t>
            </a:r>
            <a:r>
              <a:rPr b="1" lang="en-US" sz="2400"/>
              <a:t>percent</a:t>
            </a:r>
            <a:r>
              <a:rPr lang="en-US" sz="2400"/>
              <a:t> of the tank that is filled with water at 10 hours. </a:t>
            </a:r>
            <a:endParaRPr sz="2400"/>
          </a:p>
        </p:txBody>
      </p:sp>
      <p:pic>
        <p:nvPicPr>
          <p:cNvPr id="197" name="Google Shape;197;p26"/>
          <p:cNvPicPr preferRelativeResize="0"/>
          <p:nvPr/>
        </p:nvPicPr>
        <p:blipFill rotWithShape="1">
          <a:blip r:embed="rId3">
            <a:alphaModFix/>
          </a:blip>
          <a:srcRect b="0" l="0" r="0" t="0"/>
          <a:stretch/>
        </p:blipFill>
        <p:spPr>
          <a:xfrm>
            <a:off x="2514600" y="2971800"/>
            <a:ext cx="3733800" cy="2133600"/>
          </a:xfrm>
          <a:prstGeom prst="rect">
            <a:avLst/>
          </a:prstGeom>
          <a:noFill/>
          <a:ln>
            <a:noFill/>
          </a:ln>
        </p:spPr>
      </p:pic>
      <p:sp>
        <p:nvSpPr>
          <p:cNvPr id="198" name="Google Shape;198;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#7</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7"/>
          <p:cNvSpPr/>
          <p:nvPr/>
        </p:nvSpPr>
        <p:spPr>
          <a:xfrm>
            <a:off x="533400" y="1524000"/>
            <a:ext cx="8077200" cy="440120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enters the correct numerical value for the percent.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gives the height of the water in the tank after 10 hours (30 – 30.1) OR the volume of water in the tank after 10 hours (8500 – 8532) but forgets to find the percentage.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any answer between 93.75 - 94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205" name="Google Shape;205;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8"/>
          <p:cNvSpPr txBox="1"/>
          <p:nvPr>
            <p:ph idx="1" type="body"/>
          </p:nvPr>
        </p:nvSpPr>
        <p:spPr>
          <a:xfrm>
            <a:off x="228600" y="963543"/>
            <a:ext cx="8610600" cy="589445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lang="en-US" sz="1800"/>
              <a:t>Select </a:t>
            </a:r>
            <a:r>
              <a:rPr b="1" lang="en-US" sz="1800"/>
              <a:t>all </a:t>
            </a:r>
            <a:r>
              <a:rPr lang="en-US" sz="1800"/>
              <a:t>situations that can be modeled by the linear equation </a:t>
            </a:r>
            <a:r>
              <a:rPr i="1" lang="en-US" sz="1800"/>
              <a:t>y </a:t>
            </a:r>
            <a:r>
              <a:rPr lang="en-US" sz="1800"/>
              <a:t>= 2</a:t>
            </a:r>
            <a:r>
              <a:rPr i="1" lang="en-US" sz="1800"/>
              <a:t>x</a:t>
            </a:r>
            <a:r>
              <a:rPr lang="en-US" sz="1800"/>
              <a:t>+5.</a:t>
            </a:r>
            <a:endParaRPr/>
          </a:p>
          <a:p>
            <a:pPr indent="0" lvl="0" marL="0" rtl="0" algn="l">
              <a:lnSpc>
                <a:spcPct val="100000"/>
              </a:lnSpc>
              <a:spcBef>
                <a:spcPts val="0"/>
              </a:spcBef>
              <a:spcAft>
                <a:spcPts val="0"/>
              </a:spcAft>
              <a:buClr>
                <a:schemeClr val="dk1"/>
              </a:buClr>
              <a:buSzPts val="1800"/>
              <a:buNone/>
            </a:pPr>
            <a:r>
              <a:rPr lang="en-US" sz="1800"/>
              <a:t> </a:t>
            </a:r>
            <a:endParaRPr sz="1800"/>
          </a:p>
          <a:p>
            <a:pPr indent="-342900" lvl="0" marL="342900" rtl="0" algn="l">
              <a:lnSpc>
                <a:spcPct val="100000"/>
              </a:lnSpc>
              <a:spcBef>
                <a:spcPts val="0"/>
              </a:spcBef>
              <a:spcAft>
                <a:spcPts val="0"/>
              </a:spcAft>
              <a:buClr>
                <a:schemeClr val="dk1"/>
              </a:buClr>
              <a:buSzPts val="1800"/>
              <a:buAutoNum type="alphaUcPeriod"/>
            </a:pPr>
            <a:r>
              <a:rPr lang="en-US" sz="1800"/>
              <a:t>There are initially 5 rabbits on the farm. Each month thereafter the number of rabbits is 2 times the number in the month before. How many rabbits are there after </a:t>
            </a:r>
            <a:r>
              <a:rPr i="1" lang="en-US" sz="1800"/>
              <a:t>x </a:t>
            </a:r>
            <a:r>
              <a:rPr lang="en-US" sz="1800"/>
              <a:t>months?</a:t>
            </a:r>
            <a:endParaRPr/>
          </a:p>
          <a:p>
            <a:pPr indent="-228600" lvl="0" marL="342900" rtl="0" algn="l">
              <a:lnSpc>
                <a:spcPct val="100000"/>
              </a:lnSpc>
              <a:spcBef>
                <a:spcPts val="0"/>
              </a:spcBef>
              <a:spcAft>
                <a:spcPts val="0"/>
              </a:spcAft>
              <a:buClr>
                <a:schemeClr val="dk1"/>
              </a:buClr>
              <a:buSzPts val="1800"/>
              <a:buNone/>
            </a:pPr>
            <a:r>
              <a:t/>
            </a:r>
            <a:endParaRPr sz="1800"/>
          </a:p>
          <a:p>
            <a:pPr indent="-342900" lvl="0" marL="342900" rtl="0" algn="l">
              <a:lnSpc>
                <a:spcPct val="100000"/>
              </a:lnSpc>
              <a:spcBef>
                <a:spcPts val="0"/>
              </a:spcBef>
              <a:spcAft>
                <a:spcPts val="0"/>
              </a:spcAft>
              <a:buClr>
                <a:schemeClr val="dk1"/>
              </a:buClr>
              <a:buSzPts val="1800"/>
              <a:buAutoNum type="alphaUcPeriod"/>
            </a:pPr>
            <a:r>
              <a:rPr lang="en-US" sz="1800"/>
              <a:t>Joe earns $2 for each magazine sale. He also earns $5 for each hour he spends trying to sell magazines. How much money will he earn after selling magazines for </a:t>
            </a:r>
            <a:r>
              <a:rPr i="1" lang="en-US" sz="1800"/>
              <a:t>x </a:t>
            </a:r>
            <a:r>
              <a:rPr lang="en-US" sz="1800"/>
              <a:t>hours?</a:t>
            </a:r>
            <a:endParaRPr/>
          </a:p>
          <a:p>
            <a:pPr indent="-228600" lvl="0" marL="342900" rtl="0" algn="l">
              <a:lnSpc>
                <a:spcPct val="100000"/>
              </a:lnSpc>
              <a:spcBef>
                <a:spcPts val="0"/>
              </a:spcBef>
              <a:spcAft>
                <a:spcPts val="0"/>
              </a:spcAft>
              <a:buClr>
                <a:schemeClr val="dk1"/>
              </a:buClr>
              <a:buSzPts val="1800"/>
              <a:buNone/>
            </a:pPr>
            <a:r>
              <a:t/>
            </a:r>
            <a:endParaRPr sz="1800"/>
          </a:p>
          <a:p>
            <a:pPr indent="-342900" lvl="0" marL="342900" rtl="0" algn="l">
              <a:lnSpc>
                <a:spcPct val="100000"/>
              </a:lnSpc>
              <a:spcBef>
                <a:spcPts val="0"/>
              </a:spcBef>
              <a:spcAft>
                <a:spcPts val="0"/>
              </a:spcAft>
              <a:buClr>
                <a:schemeClr val="dk1"/>
              </a:buClr>
              <a:buSzPts val="1800"/>
              <a:buAutoNum type="alphaUcPeriod"/>
            </a:pPr>
            <a:r>
              <a:rPr lang="en-US" sz="1800"/>
              <a:t>Sandy charges $2 an hour for babysitting. Parents are charged $5 if they arrive home later than scheduled. Assuming the parents arrived late, how much money does she earn for </a:t>
            </a:r>
            <a:r>
              <a:rPr i="1" lang="en-US" sz="1800"/>
              <a:t>x </a:t>
            </a:r>
            <a:r>
              <a:rPr lang="en-US" sz="1800"/>
              <a:t>hours? </a:t>
            </a:r>
            <a:endParaRPr sz="1800"/>
          </a:p>
          <a:p>
            <a:pPr indent="-228600" lvl="0" marL="342900" rtl="0" algn="l">
              <a:lnSpc>
                <a:spcPct val="100000"/>
              </a:lnSpc>
              <a:spcBef>
                <a:spcPts val="0"/>
              </a:spcBef>
              <a:spcAft>
                <a:spcPts val="0"/>
              </a:spcAft>
              <a:buClr>
                <a:schemeClr val="dk1"/>
              </a:buClr>
              <a:buSzPts val="1800"/>
              <a:buNone/>
            </a:pPr>
            <a:r>
              <a:t/>
            </a:r>
            <a:endParaRPr sz="1800"/>
          </a:p>
          <a:p>
            <a:pPr indent="-342900" lvl="0" marL="342900" rtl="0" algn="l">
              <a:lnSpc>
                <a:spcPct val="100000"/>
              </a:lnSpc>
              <a:spcBef>
                <a:spcPts val="0"/>
              </a:spcBef>
              <a:spcAft>
                <a:spcPts val="0"/>
              </a:spcAft>
              <a:buClr>
                <a:schemeClr val="dk1"/>
              </a:buClr>
              <a:buSzPts val="1800"/>
              <a:buAutoNum type="alphaUcPeriod"/>
            </a:pPr>
            <a:r>
              <a:rPr lang="en-US" sz="1800"/>
              <a:t>Sneak Preview is a members-only video rental store. There is a $2 initiation fee and a $5 per video rental fee. How much would Laney owe on her first visit if she becomes a member and rents </a:t>
            </a:r>
            <a:r>
              <a:rPr i="1" lang="en-US" sz="1800"/>
              <a:t>x </a:t>
            </a:r>
            <a:r>
              <a:rPr lang="en-US" sz="1800"/>
              <a:t>videos? </a:t>
            </a:r>
            <a:endParaRPr sz="1800"/>
          </a:p>
          <a:p>
            <a:pPr indent="-228600" lvl="0" marL="342900" rtl="0" algn="l">
              <a:lnSpc>
                <a:spcPct val="100000"/>
              </a:lnSpc>
              <a:spcBef>
                <a:spcPts val="0"/>
              </a:spcBef>
              <a:spcAft>
                <a:spcPts val="0"/>
              </a:spcAft>
              <a:buClr>
                <a:schemeClr val="dk1"/>
              </a:buClr>
              <a:buSzPts val="1800"/>
              <a:buNone/>
            </a:pPr>
            <a:r>
              <a:t/>
            </a:r>
            <a:endParaRPr sz="1800"/>
          </a:p>
          <a:p>
            <a:pPr indent="-342900" lvl="0" marL="342900" rtl="0" algn="l">
              <a:lnSpc>
                <a:spcPct val="100000"/>
              </a:lnSpc>
              <a:spcBef>
                <a:spcPts val="0"/>
              </a:spcBef>
              <a:spcAft>
                <a:spcPts val="0"/>
              </a:spcAft>
              <a:buClr>
                <a:schemeClr val="dk1"/>
              </a:buClr>
              <a:buSzPts val="1800"/>
              <a:buAutoNum type="alphaUcPeriod"/>
            </a:pPr>
            <a:r>
              <a:rPr lang="en-US" sz="1800"/>
              <a:t>Andre is saving money for a new CD player. He began saving with a $5 gift and will continue to save $2 each week. How much money will he have saved at the end of </a:t>
            </a:r>
            <a:r>
              <a:rPr i="1" lang="en-US" sz="1800"/>
              <a:t>x </a:t>
            </a:r>
            <a:r>
              <a:rPr lang="en-US" sz="1800"/>
              <a:t>weeks? </a:t>
            </a:r>
            <a:endParaRPr/>
          </a:p>
          <a:p>
            <a:pPr indent="0" lvl="0" marL="0" rtl="0" algn="l">
              <a:lnSpc>
                <a:spcPct val="100000"/>
              </a:lnSpc>
              <a:spcBef>
                <a:spcPts val="0"/>
              </a:spcBef>
              <a:spcAft>
                <a:spcPts val="0"/>
              </a:spcAft>
              <a:buClr>
                <a:schemeClr val="dk1"/>
              </a:buClr>
              <a:buSzPts val="1800"/>
              <a:buNone/>
            </a:pPr>
            <a:r>
              <a:rPr lang="en-US" sz="1800"/>
              <a:t>	</a:t>
            </a:r>
            <a:endParaRPr/>
          </a:p>
        </p:txBody>
      </p:sp>
      <p:sp>
        <p:nvSpPr>
          <p:cNvPr id="212" name="Google Shape;212;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#8</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9"/>
          <p:cNvSpPr/>
          <p:nvPr/>
        </p:nvSpPr>
        <p:spPr>
          <a:xfrm>
            <a:off x="533400" y="10668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identifies all situations modeled by the equation.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 C and E	</a:t>
            </a:r>
            <a:endParaRPr b="0" i="0" sz="1400" u="none" cap="none" strike="noStrike">
              <a:solidFill>
                <a:srgbClr val="000000"/>
              </a:solidFill>
              <a:latin typeface="Arial"/>
              <a:ea typeface="Arial"/>
              <a:cs typeface="Arial"/>
              <a:sym typeface="Arial"/>
            </a:endParaRPr>
          </a:p>
        </p:txBody>
      </p:sp>
      <p:sp>
        <p:nvSpPr>
          <p:cNvPr id="219" name="Google Shape;219;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#8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0"/>
          <p:cNvSpPr txBox="1"/>
          <p:nvPr>
            <p:ph idx="1" type="body"/>
          </p:nvPr>
        </p:nvSpPr>
        <p:spPr>
          <a:xfrm>
            <a:off x="533400" y="990600"/>
            <a:ext cx="4158456"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This scatter plot and line of best fit show the relationship between the height and mass of 15 different dog breeds. The mass of the Afghan Hound is less than would be predicted by the line of best fit, and the difference between the predicted mass and the actual mass is greater than for any other breed. Click on the point in the scatter plot that corresponds to the Afghan Hound. </a:t>
            </a:r>
            <a:endParaRPr sz="2400"/>
          </a:p>
        </p:txBody>
      </p:sp>
      <p:pic>
        <p:nvPicPr>
          <p:cNvPr id="226" name="Google Shape;226;p30"/>
          <p:cNvPicPr preferRelativeResize="0"/>
          <p:nvPr/>
        </p:nvPicPr>
        <p:blipFill rotWithShape="1">
          <a:blip r:embed="rId3">
            <a:alphaModFix/>
          </a:blip>
          <a:srcRect b="0" l="0" r="0" t="0"/>
          <a:stretch/>
        </p:blipFill>
        <p:spPr>
          <a:xfrm>
            <a:off x="5181600" y="1905000"/>
            <a:ext cx="3819525" cy="2809875"/>
          </a:xfrm>
          <a:prstGeom prst="rect">
            <a:avLst/>
          </a:prstGeom>
          <a:noFill/>
          <a:ln>
            <a:noFill/>
          </a:ln>
        </p:spPr>
      </p:pic>
      <p:sp>
        <p:nvSpPr>
          <p:cNvPr id="227" name="Google Shape;227;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#9</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p:nvPr/>
        </p:nvSpPr>
        <p:spPr>
          <a:xfrm>
            <a:off x="533400" y="10668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clicks the point that is below and farthest away from the graph.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endParaRPr b="0" i="0" sz="2800" u="none" cap="none" strike="noStrike">
              <a:solidFill>
                <a:schemeClr val="dk1"/>
              </a:solidFill>
              <a:latin typeface="Arial"/>
              <a:ea typeface="Arial"/>
              <a:cs typeface="Arial"/>
              <a:sym typeface="Arial"/>
            </a:endParaRPr>
          </a:p>
        </p:txBody>
      </p:sp>
      <p:pic>
        <p:nvPicPr>
          <p:cNvPr id="234" name="Google Shape;234;p31"/>
          <p:cNvPicPr preferRelativeResize="0"/>
          <p:nvPr/>
        </p:nvPicPr>
        <p:blipFill rotWithShape="1">
          <a:blip r:embed="rId3">
            <a:alphaModFix/>
          </a:blip>
          <a:srcRect b="0" l="0" r="0" t="0"/>
          <a:stretch/>
        </p:blipFill>
        <p:spPr>
          <a:xfrm>
            <a:off x="2069380" y="3200400"/>
            <a:ext cx="2638425" cy="2000250"/>
          </a:xfrm>
          <a:prstGeom prst="rect">
            <a:avLst/>
          </a:prstGeom>
          <a:noFill/>
          <a:ln>
            <a:noFill/>
          </a:ln>
        </p:spPr>
      </p:pic>
      <p:sp>
        <p:nvSpPr>
          <p:cNvPr id="235" name="Google Shape;235;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#9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txBox="1"/>
          <p:nvPr>
            <p:ph idx="1" type="body"/>
          </p:nvPr>
        </p:nvSpPr>
        <p:spPr>
          <a:xfrm>
            <a:off x="533400" y="990600"/>
            <a:ext cx="8229600"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The table shows the relationship between the average number of hours students studied for a mathematics test and their average grade.</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Which type of function is most likely to model these data?</a:t>
            </a:r>
            <a:endParaRPr/>
          </a:p>
          <a:p>
            <a:pPr indent="-457200" lvl="0" marL="457200" rtl="0" algn="l">
              <a:lnSpc>
                <a:spcPct val="100000"/>
              </a:lnSpc>
              <a:spcBef>
                <a:spcPts val="0"/>
              </a:spcBef>
              <a:spcAft>
                <a:spcPts val="0"/>
              </a:spcAft>
              <a:buClr>
                <a:schemeClr val="dk1"/>
              </a:buClr>
              <a:buSzPts val="2400"/>
              <a:buAutoNum type="alphaUcPeriod"/>
            </a:pPr>
            <a:r>
              <a:rPr lang="en-US" sz="2400"/>
              <a:t>Linear function with positive rate of change.</a:t>
            </a:r>
            <a:endParaRPr/>
          </a:p>
          <a:p>
            <a:pPr indent="-457200" lvl="0" marL="457200" rtl="0" algn="l">
              <a:lnSpc>
                <a:spcPct val="100000"/>
              </a:lnSpc>
              <a:spcBef>
                <a:spcPts val="0"/>
              </a:spcBef>
              <a:spcAft>
                <a:spcPts val="0"/>
              </a:spcAft>
              <a:buClr>
                <a:schemeClr val="dk1"/>
              </a:buClr>
              <a:buSzPts val="2400"/>
              <a:buAutoNum type="alphaUcPeriod"/>
            </a:pPr>
            <a:r>
              <a:rPr lang="en-US" sz="2400"/>
              <a:t>Linear function with negative rate of change.</a:t>
            </a:r>
            <a:endParaRPr/>
          </a:p>
          <a:p>
            <a:pPr indent="-457200" lvl="0" marL="457200" rtl="0" algn="l">
              <a:lnSpc>
                <a:spcPct val="100000"/>
              </a:lnSpc>
              <a:spcBef>
                <a:spcPts val="0"/>
              </a:spcBef>
              <a:spcAft>
                <a:spcPts val="0"/>
              </a:spcAft>
              <a:buClr>
                <a:schemeClr val="dk1"/>
              </a:buClr>
              <a:buSzPts val="2400"/>
              <a:buAutoNum type="alphaUcPeriod"/>
            </a:pPr>
            <a:r>
              <a:rPr lang="en-US" sz="2400"/>
              <a:t>Non-linear function that decreases then increases.</a:t>
            </a:r>
            <a:endParaRPr/>
          </a:p>
          <a:p>
            <a:pPr indent="-457200" lvl="0" marL="457200" rtl="0" algn="l">
              <a:lnSpc>
                <a:spcPct val="100000"/>
              </a:lnSpc>
              <a:spcBef>
                <a:spcPts val="0"/>
              </a:spcBef>
              <a:spcAft>
                <a:spcPts val="0"/>
              </a:spcAft>
              <a:buClr>
                <a:schemeClr val="dk1"/>
              </a:buClr>
              <a:buSzPts val="2400"/>
              <a:buAutoNum type="alphaUcPeriod"/>
            </a:pPr>
            <a:r>
              <a:rPr lang="en-US" sz="2400"/>
              <a:t>Non-linear function that increases then decreases.  </a:t>
            </a:r>
            <a:endParaRPr sz="2400"/>
          </a:p>
        </p:txBody>
      </p:sp>
      <p:pic>
        <p:nvPicPr>
          <p:cNvPr id="242" name="Google Shape;242;p32"/>
          <p:cNvPicPr preferRelativeResize="0"/>
          <p:nvPr/>
        </p:nvPicPr>
        <p:blipFill rotWithShape="1">
          <a:blip r:embed="rId3">
            <a:alphaModFix/>
          </a:blip>
          <a:srcRect b="0" l="0" r="0" t="0"/>
          <a:stretch/>
        </p:blipFill>
        <p:spPr>
          <a:xfrm>
            <a:off x="2581275" y="1828800"/>
            <a:ext cx="2524125" cy="2173888"/>
          </a:xfrm>
          <a:prstGeom prst="rect">
            <a:avLst/>
          </a:prstGeom>
          <a:noFill/>
          <a:ln>
            <a:noFill/>
          </a:ln>
        </p:spPr>
      </p:pic>
      <p:sp>
        <p:nvSpPr>
          <p:cNvPr id="243" name="Google Shape;243;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#10</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3"/>
          <p:cNvSpPr/>
          <p:nvPr/>
        </p:nvSpPr>
        <p:spPr>
          <a:xfrm>
            <a:off x="533400" y="1066800"/>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recognized the function most likely to model the data.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D</a:t>
            </a:r>
            <a:endParaRPr b="0" i="0" sz="2800" u="none" cap="none" strike="noStrike">
              <a:solidFill>
                <a:schemeClr val="dk1"/>
              </a:solidFill>
              <a:latin typeface="Arial"/>
              <a:ea typeface="Arial"/>
              <a:cs typeface="Arial"/>
              <a:sym typeface="Arial"/>
            </a:endParaRPr>
          </a:p>
        </p:txBody>
      </p:sp>
      <p:sp>
        <p:nvSpPr>
          <p:cNvPr id="250" name="Google Shape;250;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#10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