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9" name="Google Shape;89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" name="Google Shape;10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5" name="Google Shape;105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1" name="Google Shape;11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2" name="Google Shape;112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9" name="Google Shape;119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" name="Google Shape;12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6" name="Google Shape;126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4" name="Google Shape;134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" name="Google Shape;14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1" name="Google Shape;141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7" name="Google Shape;147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8" name="Google Shape;148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5" name="Google Shape;155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2" name="Google Shape;162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9" name="Google Shape;169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6" name="Google Shape;176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3" name="Google Shape;183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9" name="Google Shape;189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0" name="Google Shape;190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6" name="Google Shape;196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7" name="Google Shape;197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6" name="Google Shape;206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2" name="Google Shape;212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3" name="Google Shape;213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9" name="Google Shape;219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0" name="Google Shape;220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6" name="Google Shape;226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7" name="Google Shape;227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6" name="Google Shape;236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2" name="Google Shape;242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3" name="Google Shape;243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0" name="Google Shape;250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1" name="Google Shape;251;p2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7" name="Google Shape;257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8" name="Google Shape;258;p2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7" name="Google Shape;267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8" name="Google Shape;268;p2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" name="Google Shape;27;p3"/>
          <p:cNvSpPr/>
          <p:nvPr/>
        </p:nvSpPr>
        <p:spPr>
          <a:xfrm>
            <a:off x="0" y="0"/>
            <a:ext cx="25146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Grade 8 - Claim 3</a:t>
            </a:r>
            <a:endParaRPr b="1" i="0" sz="24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1" name="Google Shape;31;p4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8" name="Google Shape;38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5" name="Google Shape;45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7" name="Google Shape;4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9" name="Google Shape;59;p8"/>
          <p:cNvSpPr/>
          <p:nvPr/>
        </p:nvSpPr>
        <p:spPr>
          <a:xfrm>
            <a:off x="0" y="0"/>
            <a:ext cx="25146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Grade 8 - Claim 3</a:t>
            </a:r>
            <a:endParaRPr b="1" i="0" sz="24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3" name="Google Shape;63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4" name="Google Shape;64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71" name="Google Shape;71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Relationship Id="rId4" Type="http://schemas.openxmlformats.org/officeDocument/2006/relationships/image" Target="../media/image9.png"/><Relationship Id="rId5" Type="http://schemas.openxmlformats.org/officeDocument/2006/relationships/image" Target="../media/image1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/>
          <p:nvPr/>
        </p:nvSpPr>
        <p:spPr>
          <a:xfrm>
            <a:off x="1524000" y="4343400"/>
            <a:ext cx="60960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Communicating Reasoning</a:t>
            </a:r>
            <a:endParaRPr b="1" i="0" sz="40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519906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Questions courtesy of the Smarter Balanced Assessment Consortium Item Specifications – Version 3.0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mc logo1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12999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 txBox="1"/>
          <p:nvPr/>
        </p:nvSpPr>
        <p:spPr>
          <a:xfrm>
            <a:off x="685799" y="21685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Claim 3</a:t>
            </a:r>
            <a:br>
              <a:rPr b="1" i="0" lang="en-US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Smarter Balanced Sample Items</a:t>
            </a:r>
            <a:br>
              <a:rPr b="1" i="0" lang="en-US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Grade 8</a:t>
            </a:r>
            <a:endParaRPr b="1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/>
          <p:nvPr>
            <p:ph idx="1" type="body"/>
          </p:nvPr>
        </p:nvSpPr>
        <p:spPr>
          <a:xfrm>
            <a:off x="762000" y="1371600"/>
            <a:ext cx="7543800" cy="388548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612" r="-1530" t="-141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  <p:sp>
        <p:nvSpPr>
          <p:cNvPr id="101" name="Google Shape;101;p14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/>
          <p:nvPr/>
        </p:nvSpPr>
        <p:spPr>
          <a:xfrm>
            <a:off x="533400" y="1447800"/>
            <a:ext cx="7690644" cy="329795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289" l="-1660" r="0" t="-166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5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#1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 txBox="1"/>
          <p:nvPr>
            <p:ph idx="1" type="body"/>
          </p:nvPr>
        </p:nvSpPr>
        <p:spPr>
          <a:xfrm>
            <a:off x="762000" y="990600"/>
            <a:ext cx="7543800" cy="53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Franco said that for any values </a:t>
            </a:r>
            <a:r>
              <a:rPr i="1" lang="en-US" sz="2800"/>
              <a:t>a</a:t>
            </a:r>
            <a:r>
              <a:rPr lang="en-US" sz="2800"/>
              <a:t>, </a:t>
            </a:r>
            <a:r>
              <a:rPr i="1" lang="en-US" sz="2800"/>
              <a:t>b</a:t>
            </a:r>
            <a:r>
              <a:rPr lang="en-US" sz="2800"/>
              <a:t>, and </a:t>
            </a:r>
            <a:r>
              <a:rPr i="1" lang="en-US" sz="2800"/>
              <a:t>c</a:t>
            </a:r>
            <a:r>
              <a:rPr lang="en-US" sz="2800"/>
              <a:t> the equation </a:t>
            </a:r>
            <a:r>
              <a:rPr i="1" lang="en-US" sz="2800"/>
              <a:t>a</a:t>
            </a:r>
            <a:r>
              <a:rPr baseline="30000" lang="en-US" sz="2800"/>
              <a:t>2</a:t>
            </a:r>
            <a:r>
              <a:rPr lang="en-US" sz="2800"/>
              <a:t> + </a:t>
            </a:r>
            <a:r>
              <a:rPr i="1" lang="en-US" sz="2800"/>
              <a:t>b</a:t>
            </a:r>
            <a:r>
              <a:rPr baseline="30000" lang="en-US" sz="2800"/>
              <a:t>2</a:t>
            </a:r>
            <a:r>
              <a:rPr lang="en-US" sz="2800"/>
              <a:t> = </a:t>
            </a:r>
            <a:r>
              <a:rPr i="1" lang="en-US" sz="2800"/>
              <a:t>c</a:t>
            </a:r>
            <a:r>
              <a:rPr baseline="30000" lang="en-US" sz="2800"/>
              <a:t>2</a:t>
            </a:r>
            <a:r>
              <a:rPr lang="en-US" sz="2800"/>
              <a:t> is always true. Mary disagrees.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Which of the following values for </a:t>
            </a:r>
            <a:r>
              <a:rPr i="1" lang="en-US" sz="2800"/>
              <a:t>a</a:t>
            </a:r>
            <a:r>
              <a:rPr lang="en-US" sz="2800"/>
              <a:t>, </a:t>
            </a:r>
            <a:r>
              <a:rPr i="1" lang="en-US" sz="2800"/>
              <a:t>b</a:t>
            </a:r>
            <a:r>
              <a:rPr lang="en-US" sz="2800"/>
              <a:t>, and </a:t>
            </a:r>
            <a:r>
              <a:rPr i="1" lang="en-US" sz="2800"/>
              <a:t>c</a:t>
            </a:r>
            <a:r>
              <a:rPr lang="en-US" sz="2800"/>
              <a:t> support Mary’s claim? Select </a:t>
            </a:r>
            <a:r>
              <a:rPr b="1" lang="en-US" sz="2800"/>
              <a:t>all</a:t>
            </a:r>
            <a:r>
              <a:rPr lang="en-US" sz="2800"/>
              <a:t> that apply.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/>
          </a:p>
          <a:p>
            <a:pPr indent="-514350" lvl="0" marL="51435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lphaUcPeriod"/>
            </a:pPr>
            <a:r>
              <a:rPr lang="en-US" sz="2800"/>
              <a:t> </a:t>
            </a:r>
            <a:r>
              <a:rPr i="1" lang="en-US" sz="2800"/>
              <a:t>a</a:t>
            </a:r>
            <a:r>
              <a:rPr lang="en-US" sz="2800"/>
              <a:t> = 6, </a:t>
            </a:r>
            <a:r>
              <a:rPr i="1" lang="en-US" sz="2800"/>
              <a:t>b</a:t>
            </a:r>
            <a:r>
              <a:rPr lang="en-US" sz="2800"/>
              <a:t> = 8, </a:t>
            </a:r>
            <a:r>
              <a:rPr i="1" lang="en-US" sz="2800"/>
              <a:t>c</a:t>
            </a:r>
            <a:r>
              <a:rPr lang="en-US" sz="2800"/>
              <a:t> = 10	</a:t>
            </a:r>
            <a:endParaRPr sz="2800"/>
          </a:p>
          <a:p>
            <a:pPr indent="-514350" lvl="0" marL="51435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lphaUcPeriod"/>
            </a:pPr>
            <a:r>
              <a:rPr lang="en-US" sz="2800"/>
              <a:t> </a:t>
            </a:r>
            <a:r>
              <a:rPr i="1" lang="en-US" sz="2800"/>
              <a:t>a</a:t>
            </a:r>
            <a:r>
              <a:rPr lang="en-US" sz="2800"/>
              <a:t> = 2, </a:t>
            </a:r>
            <a:r>
              <a:rPr i="1" lang="en-US" sz="2800"/>
              <a:t>b</a:t>
            </a:r>
            <a:r>
              <a:rPr lang="en-US" sz="2800"/>
              <a:t> = 4, </a:t>
            </a:r>
            <a:r>
              <a:rPr i="1" lang="en-US" sz="2800"/>
              <a:t>c</a:t>
            </a:r>
            <a:r>
              <a:rPr lang="en-US" sz="2800"/>
              <a:t> = 6</a:t>
            </a:r>
            <a:endParaRPr sz="2800"/>
          </a:p>
          <a:p>
            <a:pPr indent="-514350" lvl="0" marL="51435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lphaUcPeriod"/>
            </a:pPr>
            <a:r>
              <a:rPr lang="en-US" sz="2800"/>
              <a:t> </a:t>
            </a:r>
            <a:r>
              <a:rPr i="1" lang="en-US" sz="2800"/>
              <a:t>a</a:t>
            </a:r>
            <a:r>
              <a:rPr lang="en-US" sz="2800"/>
              <a:t> = </a:t>
            </a:r>
            <a:r>
              <a:rPr i="1" lang="en-US" sz="2800"/>
              <a:t>b</a:t>
            </a:r>
            <a:r>
              <a:rPr lang="en-US" sz="2800"/>
              <a:t> = </a:t>
            </a:r>
            <a:r>
              <a:rPr i="1" lang="en-US" sz="2800"/>
              <a:t>c</a:t>
            </a:r>
            <a:r>
              <a:rPr lang="en-US" sz="2800"/>
              <a:t> = 0</a:t>
            </a:r>
            <a:endParaRPr/>
          </a:p>
          <a:p>
            <a:pPr indent="-514350" lvl="0" marL="51435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lphaUcPeriod"/>
            </a:pPr>
            <a:r>
              <a:rPr lang="en-US" sz="2800"/>
              <a:t> </a:t>
            </a:r>
            <a:r>
              <a:rPr i="1" lang="en-US" sz="2800"/>
              <a:t>a</a:t>
            </a:r>
            <a:r>
              <a:rPr lang="en-US" sz="2800"/>
              <a:t> = -2, </a:t>
            </a:r>
            <a:r>
              <a:rPr i="1" lang="en-US" sz="2800"/>
              <a:t>b</a:t>
            </a:r>
            <a:r>
              <a:rPr lang="en-US" sz="2800"/>
              <a:t> = 2, </a:t>
            </a:r>
            <a:r>
              <a:rPr i="1" lang="en-US" sz="2800"/>
              <a:t>c</a:t>
            </a:r>
            <a:r>
              <a:rPr lang="en-US" sz="2800"/>
              <a:t> = 0</a:t>
            </a:r>
            <a:endParaRPr/>
          </a:p>
        </p:txBody>
      </p:sp>
      <p:sp>
        <p:nvSpPr>
          <p:cNvPr id="115" name="Google Shape;115;p16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#2</a:t>
            </a:r>
            <a:endParaRPr b="1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7"/>
          <p:cNvSpPr/>
          <p:nvPr/>
        </p:nvSpPr>
        <p:spPr>
          <a:xfrm>
            <a:off x="615156" y="1447800"/>
            <a:ext cx="8153400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The student selects all of the correct values that support Mary’s claim.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B, D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17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#2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8"/>
          <p:cNvSpPr txBox="1"/>
          <p:nvPr>
            <p:ph idx="1" type="body"/>
          </p:nvPr>
        </p:nvSpPr>
        <p:spPr>
          <a:xfrm>
            <a:off x="457200" y="1649186"/>
            <a:ext cx="3733800" cy="41420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Kyle had to solve a problem. The problem and his work are shown in the box. Select the part of Kyle’s work that has a mistake. Select the part of the problem Kyle should read again to fix his mistake.</a:t>
            </a:r>
            <a:endParaRPr sz="2800"/>
          </a:p>
        </p:txBody>
      </p:sp>
      <p:pic>
        <p:nvPicPr>
          <p:cNvPr id="129" name="Google Shape;129;p18"/>
          <p:cNvPicPr preferRelativeResize="0"/>
          <p:nvPr/>
        </p:nvPicPr>
        <p:blipFill rotWithShape="1">
          <a:blip r:embed="rId3">
            <a:alphaModFix/>
          </a:blip>
          <a:srcRect b="34798" l="48780" r="30597" t="30859"/>
          <a:stretch/>
        </p:blipFill>
        <p:spPr>
          <a:xfrm>
            <a:off x="4419600" y="1371600"/>
            <a:ext cx="4366559" cy="4544786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8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#3</a:t>
            </a:r>
            <a:endParaRPr b="1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9"/>
          <p:cNvSpPr/>
          <p:nvPr/>
        </p:nvSpPr>
        <p:spPr>
          <a:xfrm>
            <a:off x="615156" y="1447800"/>
            <a:ext cx="8153400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The student selects the flawed work.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$90/0.9 = $100 and highlights “The bats are on sale for 10% off.”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9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#3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0"/>
          <p:cNvSpPr txBox="1"/>
          <p:nvPr>
            <p:ph idx="1" type="body"/>
          </p:nvPr>
        </p:nvSpPr>
        <p:spPr>
          <a:xfrm>
            <a:off x="457200" y="533400"/>
            <a:ext cx="8001000" cy="38862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59649" l="-1139" r="0" t="-1251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  <p:sp>
        <p:nvSpPr>
          <p:cNvPr id="144" name="Google Shape;144;p20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#4</a:t>
            </a:r>
            <a:endParaRPr b="1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1"/>
          <p:cNvSpPr/>
          <p:nvPr/>
        </p:nvSpPr>
        <p:spPr>
          <a:xfrm>
            <a:off x="615156" y="1447800"/>
            <a:ext cx="8153400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(2 points) The student selects the correct equation and selects four statements that support the claim.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The student does one or the other.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Equation: C; Four statements: A, B, D, F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21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#4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2"/>
          <p:cNvSpPr txBox="1"/>
          <p:nvPr>
            <p:ph idx="1" type="body"/>
          </p:nvPr>
        </p:nvSpPr>
        <p:spPr>
          <a:xfrm>
            <a:off x="304800" y="914400"/>
            <a:ext cx="8534400" cy="487640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8245" l="-1068" r="-1210" t="-99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  <p:sp>
        <p:nvSpPr>
          <p:cNvPr id="158" name="Google Shape;158;p22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#5</a:t>
            </a:r>
            <a:endParaRPr b="1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3"/>
          <p:cNvSpPr/>
          <p:nvPr/>
        </p:nvSpPr>
        <p:spPr>
          <a:xfrm>
            <a:off x="615156" y="1295400"/>
            <a:ext cx="8153400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The student identifies all the correct conditions that make the argument true.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B, D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3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#5 Answer</a:t>
            </a:r>
            <a:endParaRPr b="1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4"/>
          <p:cNvSpPr txBox="1"/>
          <p:nvPr>
            <p:ph idx="1" type="body"/>
          </p:nvPr>
        </p:nvSpPr>
        <p:spPr>
          <a:xfrm>
            <a:off x="304800" y="1066800"/>
            <a:ext cx="8534400" cy="4876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i="1" lang="en-US" sz="2400"/>
              <a:t>Part A</a:t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Is it possible for three linear equations in </a:t>
            </a:r>
            <a:r>
              <a:rPr i="1" lang="en-US" sz="2400"/>
              <a:t>x</a:t>
            </a:r>
            <a:r>
              <a:rPr lang="en-US" sz="2400"/>
              <a:t> and </a:t>
            </a:r>
            <a:r>
              <a:rPr i="1" lang="en-US" sz="2400"/>
              <a:t>y</a:t>
            </a:r>
            <a:r>
              <a:rPr lang="en-US" sz="2400"/>
              <a:t> to have a solution common to all three?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t/>
            </a:r>
            <a:endParaRPr sz="10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		Yes			No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i="1" lang="en-US" sz="2400"/>
              <a:t>Part B</a:t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If yes, use the Arrow Tool to draw the graphs of three equations that have a common solution. Add a point that represents the common solution.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If no, explain why this is not possible in the response box. </a:t>
            </a:r>
            <a:endParaRPr sz="2400"/>
          </a:p>
        </p:txBody>
      </p:sp>
      <p:sp>
        <p:nvSpPr>
          <p:cNvPr id="172" name="Google Shape;172;p24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#6</a:t>
            </a:r>
            <a:endParaRPr b="1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5"/>
          <p:cNvSpPr/>
          <p:nvPr/>
        </p:nvSpPr>
        <p:spPr>
          <a:xfrm>
            <a:off x="615156" y="1295400"/>
            <a:ext cx="8153400" cy="31085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The student selects “yes” and draws three lines that intersect in a single point and places a point at the intersection of the three lines (it is allowable for the lines to coincide, but they have to draw three graphs).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25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#6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6"/>
          <p:cNvSpPr txBox="1"/>
          <p:nvPr>
            <p:ph idx="1" type="body"/>
          </p:nvPr>
        </p:nvSpPr>
        <p:spPr>
          <a:xfrm>
            <a:off x="304800" y="1219598"/>
            <a:ext cx="8534400" cy="4876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A car is traveling at a constant speed and drove 75 miles in 1.5 hours. One mile is approximately 1.6 kilometers. Approximately how fast is the car traveling in kilometers per hour?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Explain or show clear steps for how you determined your answer. </a:t>
            </a:r>
            <a:endParaRPr sz="2800"/>
          </a:p>
        </p:txBody>
      </p:sp>
      <p:sp>
        <p:nvSpPr>
          <p:cNvPr id="186" name="Google Shape;186;p26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#7</a:t>
            </a:r>
            <a:endParaRPr b="1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7"/>
          <p:cNvSpPr/>
          <p:nvPr/>
        </p:nvSpPr>
        <p:spPr>
          <a:xfrm>
            <a:off x="615156" y="1295400"/>
            <a:ext cx="8153400" cy="5940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(2 points) The student includes the correct numeric value (80) in the response and provides a coherent, complete explanation or sequence of computations that shows where this comes from.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The student enters the correct numeric value but does not provide a coherent explanation OR the student provides an incorrect speed and includes an explanation that shows an understanding of how the answer could be found, but with some computational errors or a small misstep in reasoning.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Examples: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Going 75 miles in 1.5 hours is the same as going 50 miles per hour. 50 miles is 50 x 1.6 = 80 km. A car driving 50 miles per hour is driving 80 kilometers per hour.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75 miles in 1.5 hours is 75/1.5 = 50 mi/hr. 50 mi/hr x 1.6 km/mi = 80 km/hr. The car is traveling at 80 kilometers per hour.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7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#7 Answer</a:t>
            </a:r>
            <a:endParaRPr b="1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8"/>
          <p:cNvSpPr txBox="1"/>
          <p:nvPr>
            <p:ph idx="1" type="body"/>
          </p:nvPr>
        </p:nvSpPr>
        <p:spPr>
          <a:xfrm>
            <a:off x="304800" y="1066800"/>
            <a:ext cx="8534400" cy="487640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854" r="-352" t="-74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  <p:pic>
        <p:nvPicPr>
          <p:cNvPr id="200" name="Google Shape;200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2000" y="2209800"/>
            <a:ext cx="7581900" cy="1620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90800" y="4844229"/>
            <a:ext cx="3962400" cy="1734431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8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#8</a:t>
            </a:r>
            <a:endParaRPr b="1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9"/>
          <p:cNvSpPr/>
          <p:nvPr/>
        </p:nvSpPr>
        <p:spPr>
          <a:xfrm>
            <a:off x="615156" y="1295400"/>
            <a:ext cx="8153400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The student identifies the correct graphs.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Y, N, N, N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29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#8 Answer</a:t>
            </a:r>
            <a:endParaRPr b="1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0"/>
          <p:cNvSpPr txBox="1"/>
          <p:nvPr>
            <p:ph idx="1" type="body"/>
          </p:nvPr>
        </p:nvSpPr>
        <p:spPr>
          <a:xfrm>
            <a:off x="304800" y="1066800"/>
            <a:ext cx="8534400" cy="4876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Select </a:t>
            </a:r>
            <a:r>
              <a:rPr b="1" lang="en-US" sz="2800"/>
              <a:t>all</a:t>
            </a:r>
            <a:r>
              <a:rPr lang="en-US" sz="2800"/>
              <a:t> of the following situations that show that Figure </a:t>
            </a:r>
            <a:r>
              <a:rPr i="1" lang="en-US" sz="2800"/>
              <a:t>P</a:t>
            </a:r>
            <a:r>
              <a:rPr lang="en-US" sz="2800"/>
              <a:t> is congruent to Figure </a:t>
            </a:r>
            <a:r>
              <a:rPr i="1" lang="en-US" sz="2800"/>
              <a:t>Q</a:t>
            </a:r>
            <a:r>
              <a:rPr lang="en-US" sz="2800"/>
              <a:t>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-457200" lvl="0" marL="4572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lphaUcPeriod"/>
            </a:pPr>
            <a:r>
              <a:rPr lang="en-US" sz="2800"/>
              <a:t>There is a translation that takes Figure </a:t>
            </a:r>
            <a:r>
              <a:rPr i="1" lang="en-US" sz="2800"/>
              <a:t>P</a:t>
            </a:r>
            <a:r>
              <a:rPr lang="en-US" sz="2800"/>
              <a:t> to Figure </a:t>
            </a:r>
            <a:r>
              <a:rPr i="1" lang="en-US" sz="2800"/>
              <a:t>Q</a:t>
            </a:r>
            <a:r>
              <a:rPr lang="en-US" sz="2800"/>
              <a:t>.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lphaUcPeriod"/>
            </a:pPr>
            <a:r>
              <a:rPr lang="en-US" sz="2800"/>
              <a:t>There is a rotation that takes Figure </a:t>
            </a:r>
            <a:r>
              <a:rPr i="1" lang="en-US" sz="2800"/>
              <a:t>P</a:t>
            </a:r>
            <a:r>
              <a:rPr lang="en-US" sz="2800"/>
              <a:t> to Figure </a:t>
            </a:r>
            <a:r>
              <a:rPr i="1" lang="en-US" sz="2800"/>
              <a:t>Q</a:t>
            </a:r>
            <a:r>
              <a:rPr lang="en-US" sz="2800"/>
              <a:t>.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lphaUcPeriod"/>
            </a:pPr>
            <a:r>
              <a:rPr lang="en-US" sz="2800"/>
              <a:t>There is a reflection that takes Figure </a:t>
            </a:r>
            <a:r>
              <a:rPr i="1" lang="en-US" sz="2800"/>
              <a:t>P</a:t>
            </a:r>
            <a:r>
              <a:rPr lang="en-US" sz="2800"/>
              <a:t> to Figure </a:t>
            </a:r>
            <a:r>
              <a:rPr i="1" lang="en-US" sz="2800"/>
              <a:t>Q</a:t>
            </a:r>
            <a:r>
              <a:rPr lang="en-US" sz="2800"/>
              <a:t>.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lphaUcPeriod"/>
            </a:pPr>
            <a:r>
              <a:rPr lang="en-US" sz="2800"/>
              <a:t>There is a dilation that takes Figure </a:t>
            </a:r>
            <a:r>
              <a:rPr i="1" lang="en-US" sz="2800"/>
              <a:t>P</a:t>
            </a:r>
            <a:r>
              <a:rPr lang="en-US" sz="2800"/>
              <a:t> to Figure </a:t>
            </a:r>
            <a:r>
              <a:rPr i="1" lang="en-US" sz="2800"/>
              <a:t>Q</a:t>
            </a:r>
            <a:r>
              <a:rPr lang="en-US" sz="2800"/>
              <a:t>.</a:t>
            </a:r>
            <a:endParaRPr/>
          </a:p>
          <a:p>
            <a:pPr indent="-279400" lvl="0" marL="4572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-279400" lvl="0" marL="4572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</p:txBody>
      </p:sp>
      <p:sp>
        <p:nvSpPr>
          <p:cNvPr id="216" name="Google Shape;216;p30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#9</a:t>
            </a:r>
            <a:endParaRPr b="1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1"/>
          <p:cNvSpPr/>
          <p:nvPr/>
        </p:nvSpPr>
        <p:spPr>
          <a:xfrm>
            <a:off x="615156" y="1295400"/>
            <a:ext cx="8153400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The student selects the correct transformations.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A, B, C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31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#9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2"/>
          <p:cNvSpPr txBox="1"/>
          <p:nvPr>
            <p:ph idx="1" type="body"/>
          </p:nvPr>
        </p:nvSpPr>
        <p:spPr>
          <a:xfrm>
            <a:off x="304800" y="1066800"/>
            <a:ext cx="8534400" cy="4876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Maggie claims that when you raise a whole number to a power, the result is always a greater number. That is, </a:t>
            </a:r>
            <a:r>
              <a:rPr i="1" lang="en-US" sz="2400"/>
              <a:t>s</a:t>
            </a:r>
            <a:r>
              <a:rPr baseline="30000" i="1" lang="en-US" sz="2400"/>
              <a:t>n</a:t>
            </a:r>
            <a:r>
              <a:rPr i="1" lang="en-US" sz="2400"/>
              <a:t> &gt; s. </a:t>
            </a:r>
            <a:r>
              <a:rPr lang="en-US" sz="2400"/>
              <a:t>For example: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i="1" sz="24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4</a:t>
            </a:r>
            <a:r>
              <a:rPr baseline="30000" lang="en-US" sz="2400"/>
              <a:t>3</a:t>
            </a:r>
            <a:r>
              <a:rPr lang="en-US" sz="2400"/>
              <a:t> &gt; 4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5</a:t>
            </a:r>
            <a:r>
              <a:rPr baseline="30000" lang="en-US" sz="2400"/>
              <a:t>4</a:t>
            </a:r>
            <a:r>
              <a:rPr lang="en-US" sz="2400"/>
              <a:t> &gt; 5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10</a:t>
            </a:r>
            <a:r>
              <a:rPr baseline="30000" lang="en-US" sz="2400"/>
              <a:t>9</a:t>
            </a:r>
            <a:r>
              <a:rPr lang="en-US" sz="2400"/>
              <a:t> &gt; 10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Maggie’s claim is </a:t>
            </a:r>
            <a:r>
              <a:rPr b="1" lang="en-US" sz="2400"/>
              <a:t>not</a:t>
            </a:r>
            <a:r>
              <a:rPr lang="en-US" sz="2400"/>
              <a:t> true for all values of </a:t>
            </a:r>
            <a:r>
              <a:rPr i="1" lang="en-US" sz="2400"/>
              <a:t>n</a:t>
            </a:r>
            <a:r>
              <a:rPr lang="en-US" sz="2400"/>
              <a:t> and </a:t>
            </a:r>
            <a:r>
              <a:rPr i="1" lang="en-US" sz="2400"/>
              <a:t>s</a:t>
            </a:r>
            <a:r>
              <a:rPr lang="en-US" sz="2400"/>
              <a:t>. For what values of </a:t>
            </a:r>
            <a:r>
              <a:rPr i="1" lang="en-US" sz="2400"/>
              <a:t>n</a:t>
            </a:r>
            <a:r>
              <a:rPr lang="en-US" sz="2400"/>
              <a:t> and </a:t>
            </a:r>
            <a:r>
              <a:rPr i="1" lang="en-US" sz="2400"/>
              <a:t>s</a:t>
            </a:r>
            <a:r>
              <a:rPr lang="en-US" sz="2400"/>
              <a:t> is Maggie’s claim true? Complete the inequalities.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i="1" lang="en-US" sz="2400"/>
              <a:t>s </a:t>
            </a:r>
            <a:r>
              <a:rPr lang="en-US" sz="2400"/>
              <a:t>&gt;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i="1" sz="24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i="1" lang="en-US" sz="2400"/>
              <a:t>n </a:t>
            </a:r>
            <a:r>
              <a:rPr lang="en-US" sz="2400"/>
              <a:t>&gt; </a:t>
            </a:r>
            <a:endParaRPr i="1" sz="2400"/>
          </a:p>
          <a:p>
            <a:pPr indent="-3048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-3048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</p:txBody>
      </p:sp>
      <p:sp>
        <p:nvSpPr>
          <p:cNvPr id="230" name="Google Shape;230;p32"/>
          <p:cNvSpPr/>
          <p:nvPr/>
        </p:nvSpPr>
        <p:spPr>
          <a:xfrm>
            <a:off x="914400" y="4953000"/>
            <a:ext cx="381000" cy="3810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32"/>
          <p:cNvSpPr/>
          <p:nvPr/>
        </p:nvSpPr>
        <p:spPr>
          <a:xfrm>
            <a:off x="914400" y="5791200"/>
            <a:ext cx="381000" cy="3810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32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#10</a:t>
            </a:r>
            <a:endParaRPr b="1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3"/>
          <p:cNvSpPr/>
          <p:nvPr/>
        </p:nvSpPr>
        <p:spPr>
          <a:xfrm>
            <a:off x="615156" y="1295400"/>
            <a:ext cx="8153400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The student enters the correct values in the response boxes.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Answers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1;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33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#10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4"/>
          <p:cNvSpPr txBox="1"/>
          <p:nvPr>
            <p:ph idx="1" type="body"/>
          </p:nvPr>
        </p:nvSpPr>
        <p:spPr>
          <a:xfrm>
            <a:off x="304800" y="914400"/>
            <a:ext cx="8534400" cy="4876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The students in Mr. Martin’s class are learning about linear equations. Kenny made a claim and two supporting claims about the possible number of solutions to a system of linear equations. Rhonda made a different claim with two supporting claims. Indicate whether each claim is valid or not valid. </a:t>
            </a:r>
            <a:endParaRPr i="1" sz="2000"/>
          </a:p>
          <a:p>
            <a:pPr indent="-34290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/>
          </a:p>
        </p:txBody>
      </p:sp>
      <p:pic>
        <p:nvPicPr>
          <p:cNvPr id="246" name="Google Shape;246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7078" y="2286000"/>
            <a:ext cx="7457722" cy="426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34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#11</a:t>
            </a:r>
            <a:endParaRPr b="1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5"/>
          <p:cNvSpPr/>
          <p:nvPr/>
        </p:nvSpPr>
        <p:spPr>
          <a:xfrm>
            <a:off x="615156" y="1295400"/>
            <a:ext cx="8153400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The student selects the correct claims.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NVV; VNV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35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#11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6"/>
          <p:cNvSpPr txBox="1"/>
          <p:nvPr>
            <p:ph idx="1" type="body"/>
          </p:nvPr>
        </p:nvSpPr>
        <p:spPr>
          <a:xfrm>
            <a:off x="457200" y="152400"/>
            <a:ext cx="4038600" cy="597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/>
          </a:p>
        </p:txBody>
      </p:sp>
      <p:sp>
        <p:nvSpPr>
          <p:cNvPr id="261" name="Google Shape;261;p36"/>
          <p:cNvSpPr txBox="1"/>
          <p:nvPr>
            <p:ph idx="2" type="body"/>
          </p:nvPr>
        </p:nvSpPr>
        <p:spPr>
          <a:xfrm>
            <a:off x="33403" y="152400"/>
            <a:ext cx="3700397" cy="56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The Pythagorean Theorem states that if a right triangle has legs of length </a:t>
            </a:r>
            <a:r>
              <a:rPr i="1" lang="en-US" sz="2000"/>
              <a:t>a</a:t>
            </a:r>
            <a:r>
              <a:rPr lang="en-US" sz="2000"/>
              <a:t> and </a:t>
            </a:r>
            <a:r>
              <a:rPr i="1" lang="en-US" sz="2000"/>
              <a:t>b</a:t>
            </a:r>
            <a:r>
              <a:rPr lang="en-US" sz="2000"/>
              <a:t> and hypotenuse of length </a:t>
            </a:r>
            <a:r>
              <a:rPr i="1" lang="en-US" sz="2000"/>
              <a:t>c</a:t>
            </a:r>
            <a:r>
              <a:rPr lang="en-US" sz="2000"/>
              <a:t>, then </a:t>
            </a:r>
            <a:r>
              <a:rPr i="1" lang="en-US" sz="2000"/>
              <a:t>a</a:t>
            </a:r>
            <a:r>
              <a:rPr baseline="30000" lang="en-US" sz="2000"/>
              <a:t>2</a:t>
            </a:r>
            <a:r>
              <a:rPr i="1" lang="en-US" sz="2000"/>
              <a:t> + b</a:t>
            </a:r>
            <a:r>
              <a:rPr baseline="30000" lang="en-US" sz="2000"/>
              <a:t>2</a:t>
            </a:r>
            <a:r>
              <a:rPr i="1" lang="en-US" sz="2000"/>
              <a:t> = c</a:t>
            </a:r>
            <a:r>
              <a:rPr baseline="30000" lang="en-US" sz="2000"/>
              <a:t>2</a:t>
            </a:r>
            <a:r>
              <a:rPr i="1" lang="en-US" sz="2000"/>
              <a:t>. </a:t>
            </a:r>
            <a:r>
              <a:rPr lang="en-US" sz="2000"/>
              <a:t>Figures 1 and 2 represent the key ideas in a proof of the Pythagorean Theorem.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Create an outline of a proof for the Pythagorean Theorem based on Figures 1 and 2, by dragging the seven statements shown into a logical sequence.</a:t>
            </a:r>
            <a:endParaRPr sz="2000"/>
          </a:p>
        </p:txBody>
      </p:sp>
      <p:pic>
        <p:nvPicPr>
          <p:cNvPr id="262" name="Google Shape;262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33800" y="1109662"/>
            <a:ext cx="5297715" cy="5214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399" y="2209800"/>
            <a:ext cx="3438525" cy="2019300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36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#12</a:t>
            </a:r>
            <a:endParaRPr b="1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7"/>
          <p:cNvSpPr/>
          <p:nvPr/>
        </p:nvSpPr>
        <p:spPr>
          <a:xfrm>
            <a:off x="615156" y="1066800"/>
            <a:ext cx="8153400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(2 points) The student drags the steps of the proof into a logical order. Note that 1 must be first and 7 must be last and 2 must precede 5 and 3 must precede 6, but any other permutations are allowed as long as they are consistent with these constraints.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The student gets the steps in an order consistent with the constraints described above, but has at most one step out of order.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Example: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1" name="Google Shape;271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061" y="3581400"/>
            <a:ext cx="8286750" cy="165735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37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#12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