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F8988E8-6237-4B2D-9DF3-3F0882B7E070}">
  <a:tblStyle styleId="{2F8988E8-6237-4B2D-9DF3-3F0882B7E07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2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0" y="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2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4" name="Google Shape;6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/>
        </p:nvSpPr>
        <p:spPr>
          <a:xfrm>
            <a:off x="2667000" y="4343400"/>
            <a:ext cx="386675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Problem Solving</a:t>
            </a:r>
            <a:endParaRPr b="1" i="0" sz="4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19906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2999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685799" y="21685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2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685800" y="1447800"/>
            <a:ext cx="7672073" cy="2971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666" r="-2699" t="-6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/>
          <p:nvPr/>
        </p:nvSpPr>
        <p:spPr>
          <a:xfrm>
            <a:off x="457200" y="1143000"/>
            <a:ext cx="80772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longest side of the triangle.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idx="1" type="body"/>
          </p:nvPr>
        </p:nvSpPr>
        <p:spPr>
          <a:xfrm>
            <a:off x="76200" y="1066800"/>
            <a:ext cx="8458200" cy="2971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5407" l="-1511" r="-172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0" y="3352800"/>
            <a:ext cx="3474720" cy="282509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>
            <a:off x="533400" y="1295400"/>
            <a:ext cx="784860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places both cars at the correct point.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places only one car at the correct point.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Justin’s car at the 25-mile mark and Kim’s car at the 31 mile mark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424656" y="1143000"/>
            <a:ext cx="4833144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Line </a:t>
            </a:r>
            <a:r>
              <a:rPr i="1" lang="en-US" sz="2800"/>
              <a:t>a </a:t>
            </a:r>
            <a:r>
              <a:rPr lang="en-US" sz="2800"/>
              <a:t>is shown on the graph. Use the Add Arrow tool to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construct line </a:t>
            </a:r>
            <a:r>
              <a:rPr i="1" lang="en-US" sz="2800"/>
              <a:t>b </a:t>
            </a:r>
            <a:r>
              <a:rPr lang="en-US" sz="2800"/>
              <a:t>on the graph so that: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Line </a:t>
            </a:r>
            <a:r>
              <a:rPr i="1" lang="en-US" sz="2800"/>
              <a:t>a </a:t>
            </a:r>
            <a:r>
              <a:rPr lang="en-US" sz="2800"/>
              <a:t>and line </a:t>
            </a:r>
            <a:r>
              <a:rPr i="1" lang="en-US" sz="2800"/>
              <a:t>b </a:t>
            </a:r>
            <a:r>
              <a:rPr lang="en-US" sz="2800"/>
              <a:t>represent a system of linear equations with a solution of (7, −2).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slope of line </a:t>
            </a:r>
            <a:r>
              <a:rPr i="1" lang="en-US" sz="2800"/>
              <a:t>b </a:t>
            </a:r>
            <a:r>
              <a:rPr lang="en-US" sz="2800"/>
              <a:t>is greater than −1 and less than 0.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</a:t>
            </a:r>
            <a:r>
              <a:rPr i="1" lang="en-US" sz="2800"/>
              <a:t>y</a:t>
            </a:r>
            <a:r>
              <a:rPr lang="en-US" sz="2800"/>
              <a:t>-intercept of line </a:t>
            </a:r>
            <a:r>
              <a:rPr i="1" lang="en-US" sz="2800"/>
              <a:t>b </a:t>
            </a:r>
            <a:r>
              <a:rPr lang="en-US" sz="2800"/>
              <a:t>is positive. </a:t>
            </a:r>
            <a:endParaRPr/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7800" y="1828799"/>
            <a:ext cx="3474720" cy="347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/>
          <p:nvPr/>
        </p:nvSpPr>
        <p:spPr>
          <a:xfrm>
            <a:off x="653256" y="990600"/>
            <a:ext cx="80772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is able to construct a line that meets the requirements.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2667000"/>
            <a:ext cx="2997200" cy="301464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381000" y="1447800"/>
            <a:ext cx="7889787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 cylindrical tank has a height of 10 feet and a radius of 4 feet. Jane fills this tank with water at a rate of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8 cubic feet per minute. Using this rate, determine the number of minutes it will take Jane to completely fill the tank without overflowing.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Enter your answer, rounded to the nearest minute, in the response box. 	</a:t>
            </a:r>
            <a:endParaRPr/>
          </a:p>
        </p:txBody>
      </p:sp>
      <p:sp>
        <p:nvSpPr>
          <p:cNvPr id="146" name="Google Shape;146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/>
          <p:nvPr/>
        </p:nvSpPr>
        <p:spPr>
          <a:xfrm>
            <a:off x="457200" y="1219200"/>
            <a:ext cx="80772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number of minutes.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63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304800" y="914400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 table shows some values from a linear function. 	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Use the Add Arrow tool to create a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graph of a </a:t>
            </a:r>
            <a:r>
              <a:rPr b="1" lang="en-US" sz="2800"/>
              <a:t>different </a:t>
            </a:r>
            <a:r>
              <a:rPr lang="en-US" sz="2800"/>
              <a:t>function that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has the </a:t>
            </a:r>
            <a:r>
              <a:rPr b="1" lang="en-US" sz="2800"/>
              <a:t>same </a:t>
            </a:r>
            <a:r>
              <a:rPr lang="en-US" sz="2800"/>
              <a:t>rate of change as the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one shown by the table of values. 	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pic>
        <p:nvPicPr>
          <p:cNvPr id="160" name="Google Shape;16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1371600"/>
            <a:ext cx="3017520" cy="30726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p22"/>
          <p:cNvGraphicFramePr/>
          <p:nvPr/>
        </p:nvGraphicFramePr>
        <p:xfrm>
          <a:off x="1371600" y="163284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{2F8988E8-6237-4B2D-9DF3-3F0882B7E070}</a:tableStyleId>
              </a:tblPr>
              <a:tblGrid>
                <a:gridCol w="609600"/>
                <a:gridCol w="5334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i="1" lang="en-US" sz="2400" u="none" cap="none" strike="noStrike">
                          <a:solidFill>
                            <a:schemeClr val="dk1"/>
                          </a:solidFill>
                        </a:rPr>
                        <a:t>x</a:t>
                      </a:r>
                      <a:endParaRPr i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i="1" lang="en-US" sz="2400" u="none" cap="none" strike="noStrike">
                          <a:solidFill>
                            <a:schemeClr val="dk1"/>
                          </a:solidFill>
                        </a:rPr>
                        <a:t>y</a:t>
                      </a:r>
                      <a:endParaRPr i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−1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−5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1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2" name="Google Shape;162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533400" y="990600"/>
            <a:ext cx="807720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draws a line with the correct slope and does not pass through the points shown in the function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slope of 2, passes through any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except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(0, -3)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idx="1" type="body"/>
          </p:nvPr>
        </p:nvSpPr>
        <p:spPr>
          <a:xfrm>
            <a:off x="381000" y="1447800"/>
            <a:ext cx="7889787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Helga wants to have a lot of helium-filled balloons at her party.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helium tank costs $58 to rent.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Balloons cost $0.29 each.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She wants to have 5 helium-filled balloons for each party guest. </a:t>
            </a:r>
            <a:endParaRPr/>
          </a:p>
          <a:p>
            <a:pPr indent="-1651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Enter an equation that represents the total cost, </a:t>
            </a:r>
            <a:r>
              <a:rPr i="1" lang="en-US" sz="2800"/>
              <a:t>C</a:t>
            </a:r>
            <a:r>
              <a:rPr lang="en-US" sz="2800"/>
              <a:t>, in dollars of the helium-filled balloons for </a:t>
            </a:r>
            <a:r>
              <a:rPr i="1" lang="en-US" sz="2800"/>
              <a:t>n</a:t>
            </a:r>
            <a:r>
              <a:rPr lang="en-US" sz="2800"/>
              <a:t> party guests.	</a:t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/>
          <p:nvPr/>
        </p:nvSpPr>
        <p:spPr>
          <a:xfrm>
            <a:off x="533400" y="990600"/>
            <a:ext cx="80772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correct equation in the response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58 + 1.45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381000" y="1447800"/>
            <a:ext cx="7889787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 sphere and the base of a cone have a radius of 3 inches. The volume of the sphere equals the volume of the cone. What is the height of the cone, in inches?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Enter the height, in inches.	</a:t>
            </a:r>
            <a:endParaRPr/>
          </a:p>
        </p:txBody>
      </p:sp>
      <p:sp>
        <p:nvSpPr>
          <p:cNvPr id="190" name="Google Shape;190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/>
          <p:nvPr/>
        </p:nvSpPr>
        <p:spPr>
          <a:xfrm>
            <a:off x="533400" y="990600"/>
            <a:ext cx="80772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radius in the response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idx="1" type="body"/>
          </p:nvPr>
        </p:nvSpPr>
        <p:spPr>
          <a:xfrm>
            <a:off x="381000" y="1143000"/>
            <a:ext cx="83058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en-US" sz="2600"/>
              <a:t>A comet is orbiting the sun. The equation </a:t>
            </a:r>
            <a:r>
              <a:rPr i="1" lang="en-US" sz="2600"/>
              <a:t>d</a:t>
            </a:r>
            <a:r>
              <a:rPr lang="en-US" sz="2600"/>
              <a:t> = 130,000</a:t>
            </a:r>
            <a:r>
              <a:rPr i="1" lang="en-US" sz="2600"/>
              <a:t>t</a:t>
            </a:r>
            <a:r>
              <a:rPr lang="en-US" sz="2600"/>
              <a:t> represents the relationship between </a:t>
            </a:r>
            <a:r>
              <a:rPr i="1" lang="en-US" sz="2600"/>
              <a:t>d</a:t>
            </a:r>
            <a:r>
              <a:rPr lang="en-US" sz="2600"/>
              <a:t>, the distance traveled by the comet in kilometers and </a:t>
            </a:r>
            <a:r>
              <a:rPr i="1" lang="en-US" sz="2600"/>
              <a:t>t</a:t>
            </a:r>
            <a:r>
              <a:rPr lang="en-US" sz="2600"/>
              <a:t>, the time, in hours, since astronomers first spotted the comet.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en-US" sz="2600"/>
              <a:t>What does the 130,000 in the equation tell us about the comet?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sz="2600"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lphaUcPeriod"/>
            </a:pPr>
            <a:r>
              <a:rPr lang="en-US" sz="2600"/>
              <a:t>The comet will travel 130,000 kilometers in a year.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lphaUcPeriod"/>
            </a:pPr>
            <a:r>
              <a:rPr lang="en-US" sz="2600"/>
              <a:t>The comet is traveling at 130,000 kilometers per hour.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lphaUcPeriod"/>
            </a:pPr>
            <a:r>
              <a:rPr lang="en-US" sz="2600"/>
              <a:t>The comet has traveled 130,000 kilometers since astronomers spotted it.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lphaUcPeriod"/>
            </a:pPr>
            <a:r>
              <a:rPr lang="en-US" sz="2600"/>
              <a:t>The comet has been traveling for 130,000 hours since astronomers spotted it. </a:t>
            </a:r>
            <a:endParaRPr sz="2600"/>
          </a:p>
        </p:txBody>
      </p:sp>
      <p:sp>
        <p:nvSpPr>
          <p:cNvPr id="204" name="Google Shape;204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/>
          <p:nvPr/>
        </p:nvSpPr>
        <p:spPr>
          <a:xfrm>
            <a:off x="533400" y="990600"/>
            <a:ext cx="80772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interpretation.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