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 id="2147483660" r:id="rId6"/>
    <p:sldMasterId id="214748366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361A30-A7CE-416D-AC59-65F98125C092}">
  <a:tblStyle styleId="{D6361A30-A7CE-416D-AC59-65F98125C09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5"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0" name="Google Shape;10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1" name="Google Shape;121;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0" name="Google Shape;13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1" name="Google Shape;15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2" name="Google Shape;16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1" name="Google Shape;171;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2" name="Google Shape;18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 name="Shape 21"/>
        <p:cNvGrpSpPr/>
        <p:nvPr/>
      </p:nvGrpSpPr>
      <p:grpSpPr>
        <a:xfrm>
          <a:off x="0" y="0"/>
          <a:ext cx="0" cy="0"/>
          <a:chOff x="0" y="0"/>
          <a:chExt cx="0" cy="0"/>
        </a:xfrm>
      </p:grpSpPr>
      <p:sp>
        <p:nvSpPr>
          <p:cNvPr id="22" name="Google Shape;22;p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 name="Shape 33"/>
        <p:cNvGrpSpPr/>
        <p:nvPr/>
      </p:nvGrpSpPr>
      <p:grpSpPr>
        <a:xfrm>
          <a:off x="0" y="0"/>
          <a:ext cx="0" cy="0"/>
          <a:chOff x="0" y="0"/>
          <a:chExt cx="0" cy="0"/>
        </a:xfrm>
      </p:grpSpPr>
      <p:sp>
        <p:nvSpPr>
          <p:cNvPr id="34" name="Google Shape;34;p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5"/>
          <p:cNvSpPr/>
          <p:nvPr>
            <p:ph idx="2" type="pic"/>
          </p:nvPr>
        </p:nvSpPr>
        <p:spPr>
          <a:xfrm>
            <a:off x="1792288" y="612775"/>
            <a:ext cx="5486400" cy="4114800"/>
          </a:xfrm>
          <a:prstGeom prst="rect">
            <a:avLst/>
          </a:prstGeom>
          <a:noFill/>
          <a:ln>
            <a:noFill/>
          </a:ln>
        </p:spPr>
      </p:sp>
      <p:sp>
        <p:nvSpPr>
          <p:cNvPr id="36" name="Google Shape;36;p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37" name="Google Shape;37;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 name="Shape 40"/>
        <p:cNvGrpSpPr/>
        <p:nvPr/>
      </p:nvGrpSpPr>
      <p:grpSpPr>
        <a:xfrm>
          <a:off x="0" y="0"/>
          <a:ext cx="0" cy="0"/>
          <a:chOff x="0" y="0"/>
          <a:chExt cx="0" cy="0"/>
        </a:xfrm>
      </p:grpSpPr>
      <p:sp>
        <p:nvSpPr>
          <p:cNvPr id="41" name="Google Shape;41;p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43" name="Google Shape;43;p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4" name="Google Shape;4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5" name="Google Shape;55;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6" name="Google Shape;56;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7" name="Google Shape;57;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8" name="Google Shape;5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4" name="Google Shape;64;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5" name="Google Shape;6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1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71" name="Google Shape;71;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1" name="Shape 81"/>
        <p:cNvGrpSpPr/>
        <p:nvPr/>
      </p:nvGrpSpPr>
      <p:grpSpPr>
        <a:xfrm>
          <a:off x="0" y="0"/>
          <a:ext cx="0" cy="0"/>
          <a:chOff x="0" y="0"/>
          <a:chExt cx="0" cy="0"/>
        </a:xfrm>
      </p:grpSpPr>
      <p:sp>
        <p:nvSpPr>
          <p:cNvPr id="82" name="Google Shape;82;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1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 name="Shape 74"/>
        <p:cNvGrpSpPr/>
        <p:nvPr/>
      </p:nvGrpSpPr>
      <p:grpSpPr>
        <a:xfrm>
          <a:off x="0" y="0"/>
          <a:ext cx="0" cy="0"/>
          <a:chOff x="0" y="0"/>
          <a:chExt cx="0" cy="0"/>
        </a:xfrm>
      </p:grpSpPr>
      <p:sp>
        <p:nvSpPr>
          <p:cNvPr id="75" name="Google Shape;75;p1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Grade 8 -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Target J</a:t>
            </a:r>
            <a:endParaRPr b="0" i="0" sz="1400" u="none" cap="none" strike="noStrike">
              <a:solidFill>
                <a:srgbClr val="000000"/>
              </a:solidFill>
              <a:latin typeface="Arial"/>
              <a:ea typeface="Arial"/>
              <a:cs typeface="Arial"/>
              <a:sym typeface="Arial"/>
            </a:endParaRPr>
          </a:p>
        </p:txBody>
      </p:sp>
      <p:sp>
        <p:nvSpPr>
          <p:cNvPr id="76" name="Google Shape;76;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9pPr>
          </a:lstStyle>
          <a:p/>
        </p:txBody>
      </p:sp>
      <p:sp>
        <p:nvSpPr>
          <p:cNvPr id="77" name="Google Shape;77;p1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8" name="Google Shape;7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9" name="Google Shape;7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0" name="Google Shape;8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3"/>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Grade 8 -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Arial"/>
              <a:buNone/>
            </a:pPr>
            <a:r>
              <a:rPr b="1" i="0" lang="en-US" sz="2400" u="none" cap="none" strike="noStrike">
                <a:solidFill>
                  <a:srgbClr val="FF0000"/>
                </a:solidFill>
                <a:latin typeface="Arial"/>
                <a:ea typeface="Arial"/>
                <a:cs typeface="Arial"/>
                <a:sym typeface="Arial"/>
              </a:rPr>
              <a:t>Target J</a:t>
            </a:r>
            <a:endParaRPr b="0" i="0" sz="1400" u="none" cap="none" strike="noStrike">
              <a:solidFill>
                <a:srgbClr val="000000"/>
              </a:solidFill>
              <a:latin typeface="Arial"/>
              <a:ea typeface="Arial"/>
              <a:cs typeface="Arial"/>
              <a:sym typeface="Arial"/>
            </a:endParaRPr>
          </a:p>
        </p:txBody>
      </p:sp>
      <p:sp>
        <p:nvSpPr>
          <p:cNvPr id="89" name="Google Shape;89;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Arial"/>
                <a:ea typeface="Arial"/>
                <a:cs typeface="Arial"/>
                <a:sym typeface="Arial"/>
              </a:defRPr>
            </a:lvl9pPr>
          </a:lstStyle>
          <a:p/>
        </p:txBody>
      </p:sp>
      <p:sp>
        <p:nvSpPr>
          <p:cNvPr id="90" name="Google Shape;90;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1" name="Google Shape;9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2" name="Google Shape;9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3" name="Google Shape;9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ctrTitle"/>
          </p:nvPr>
        </p:nvSpPr>
        <p:spPr>
          <a:xfrm>
            <a:off x="685800" y="21336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i="0" lang="en-US" sz="4400" u="none">
                <a:solidFill>
                  <a:schemeClr val="dk1"/>
                </a:solidFill>
                <a:latin typeface="Arial"/>
                <a:ea typeface="Arial"/>
                <a:cs typeface="Arial"/>
                <a:sym typeface="Arial"/>
              </a:rPr>
              <a:t>Claim 1</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Smarter Balanced Sample Items</a:t>
            </a:r>
            <a:br>
              <a:rPr b="1" i="0" lang="en-US" sz="4400" u="none">
                <a:solidFill>
                  <a:schemeClr val="dk1"/>
                </a:solidFill>
                <a:latin typeface="Arial"/>
                <a:ea typeface="Arial"/>
                <a:cs typeface="Arial"/>
                <a:sym typeface="Arial"/>
              </a:rPr>
            </a:br>
            <a:r>
              <a:rPr b="1" i="0" lang="en-US" sz="4400" u="none">
                <a:solidFill>
                  <a:schemeClr val="dk1"/>
                </a:solidFill>
                <a:latin typeface="Arial"/>
                <a:ea typeface="Arial"/>
                <a:cs typeface="Arial"/>
                <a:sym typeface="Arial"/>
              </a:rPr>
              <a:t>Grade 8 - Target J</a:t>
            </a:r>
            <a:endParaRPr/>
          </a:p>
        </p:txBody>
      </p:sp>
      <p:sp>
        <p:nvSpPr>
          <p:cNvPr id="104" name="Google Shape;104;p15"/>
          <p:cNvSpPr txBox="1"/>
          <p:nvPr>
            <p:ph idx="1" type="subTitle"/>
          </p:nvPr>
        </p:nvSpPr>
        <p:spPr>
          <a:xfrm>
            <a:off x="1943100" y="4191000"/>
            <a:ext cx="5257800" cy="1143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Arial"/>
                <a:ea typeface="Arial"/>
                <a:cs typeface="Arial"/>
                <a:sym typeface="Arial"/>
              </a:rPr>
              <a:t>Investigate patterns of association in bivariate data. </a:t>
            </a:r>
            <a:endParaRPr/>
          </a:p>
        </p:txBody>
      </p:sp>
      <p:sp>
        <p:nvSpPr>
          <p:cNvPr id="105" name="Google Shape;105;p15"/>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pic>
        <p:nvPicPr>
          <p:cNvPr descr="Smc logo1" id="106" name="Google Shape;106;p15"/>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609600" y="1223962"/>
            <a:ext cx="4552950" cy="2308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This scatter plot shows the relationship between the average weight and average heart rate for 11 different animals. Select True or False for each statement based on the scatter plot. 	</a:t>
            </a:r>
            <a:endParaRPr b="0" i="0" sz="1400" u="none" cap="none" strike="noStrike">
              <a:solidFill>
                <a:srgbClr val="000000"/>
              </a:solidFill>
              <a:latin typeface="Arial"/>
              <a:ea typeface="Arial"/>
              <a:cs typeface="Arial"/>
              <a:sym typeface="Arial"/>
            </a:endParaRPr>
          </a:p>
        </p:txBody>
      </p:sp>
      <p:graphicFrame>
        <p:nvGraphicFramePr>
          <p:cNvPr id="113" name="Google Shape;113;p16"/>
          <p:cNvGraphicFramePr/>
          <p:nvPr/>
        </p:nvGraphicFramePr>
        <p:xfrm>
          <a:off x="609600" y="3886200"/>
          <a:ext cx="3000000" cy="3000000"/>
        </p:xfrm>
        <a:graphic>
          <a:graphicData uri="http://schemas.openxmlformats.org/drawingml/2006/table">
            <a:tbl>
              <a:tblPr>
                <a:noFill/>
                <a:tableStyleId>{D6361A30-A7CE-416D-AC59-65F98125C092}</a:tableStyleId>
              </a:tblPr>
              <a:tblGrid>
                <a:gridCol w="5486400"/>
                <a:gridCol w="838200"/>
                <a:gridCol w="914400"/>
              </a:tblGrid>
              <a:tr h="457200">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Statement</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True</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False</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00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There is a positive association between average weight and average heart rate for animals.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16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Animals with higher body weights tend to have lower heart rates than animals with lower body weights.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3975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There is a linear association between average weight and average heart rate for animals. </a:t>
                      </a:r>
                      <a:endParaRPr sz="1400" u="none" cap="none" strike="noStrike"/>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114" name="Google Shape;114;p16"/>
          <p:cNvPicPr preferRelativeResize="0"/>
          <p:nvPr/>
        </p:nvPicPr>
        <p:blipFill rotWithShape="1">
          <a:blip r:embed="rId3">
            <a:alphaModFix/>
          </a:blip>
          <a:srcRect b="0" l="0" r="0" t="0"/>
          <a:stretch/>
        </p:blipFill>
        <p:spPr>
          <a:xfrm>
            <a:off x="5314950" y="1046162"/>
            <a:ext cx="3224212" cy="2663825"/>
          </a:xfrm>
          <a:prstGeom prst="rect">
            <a:avLst/>
          </a:prstGeom>
          <a:noFill/>
          <a:ln>
            <a:noFill/>
          </a:ln>
        </p:spPr>
      </p:pic>
      <p:grpSp>
        <p:nvGrpSpPr>
          <p:cNvPr id="115" name="Google Shape;115;p16"/>
          <p:cNvGrpSpPr/>
          <p:nvPr/>
        </p:nvGrpSpPr>
        <p:grpSpPr>
          <a:xfrm>
            <a:off x="7259637" y="-30162"/>
            <a:ext cx="1939925" cy="1176337"/>
            <a:chOff x="7259637" y="-30162"/>
            <a:chExt cx="1939925" cy="1176337"/>
          </a:xfrm>
        </p:grpSpPr>
        <p:pic>
          <p:nvPicPr>
            <p:cNvPr id="116" name="Google Shape;116;p1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17" name="Google Shape;117;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18" name="Google Shape;118;p16"/>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nvSpPr>
        <p:spPr>
          <a:xfrm>
            <a:off x="479425" y="1219200"/>
            <a:ext cx="8458200" cy="39703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determines each statement as being either true or false. Each statement that interprets the scatter plot and may involve clustering in reference to the line of best fit, positive or negative associations, linear associations, nonlinear associations, or the effect of outliers.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F, T, T</a:t>
            </a:r>
            <a:endParaRPr b="0" i="0" sz="1400" u="none" cap="none" strike="noStrike">
              <a:solidFill>
                <a:srgbClr val="000000"/>
              </a:solidFill>
              <a:latin typeface="Arial"/>
              <a:ea typeface="Arial"/>
              <a:cs typeface="Arial"/>
              <a:sym typeface="Arial"/>
            </a:endParaRPr>
          </a:p>
        </p:txBody>
      </p:sp>
      <p:grpSp>
        <p:nvGrpSpPr>
          <p:cNvPr id="125" name="Google Shape;125;p17"/>
          <p:cNvGrpSpPr/>
          <p:nvPr/>
        </p:nvGrpSpPr>
        <p:grpSpPr>
          <a:xfrm>
            <a:off x="6345237" y="-30162"/>
            <a:ext cx="2865437" cy="1116012"/>
            <a:chOff x="6345237" y="-30162"/>
            <a:chExt cx="2865437" cy="1116012"/>
          </a:xfrm>
        </p:grpSpPr>
        <p:pic>
          <p:nvPicPr>
            <p:cNvPr id="126" name="Google Shape;126;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27" name="Google Shape;127;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8"/>
          <p:cNvSpPr txBox="1"/>
          <p:nvPr/>
        </p:nvSpPr>
        <p:spPr>
          <a:xfrm>
            <a:off x="457200" y="914400"/>
            <a:ext cx="455295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This scatter plot shows the relationship between the average weight and average heart rate for 11 different animals. The line of best fit is shown on the graph.  Select True or False for each statement based on the graph.</a:t>
            </a:r>
            <a:endParaRPr b="0" i="0" sz="1400" u="none" cap="none" strike="noStrike">
              <a:solidFill>
                <a:srgbClr val="000000"/>
              </a:solidFill>
              <a:latin typeface="Arial"/>
              <a:ea typeface="Arial"/>
              <a:cs typeface="Arial"/>
              <a:sym typeface="Arial"/>
            </a:endParaRPr>
          </a:p>
        </p:txBody>
      </p:sp>
      <p:graphicFrame>
        <p:nvGraphicFramePr>
          <p:cNvPr id="134" name="Google Shape;134;p18"/>
          <p:cNvGraphicFramePr/>
          <p:nvPr/>
        </p:nvGraphicFramePr>
        <p:xfrm>
          <a:off x="609600" y="3751262"/>
          <a:ext cx="3000000" cy="3000000"/>
        </p:xfrm>
        <a:graphic>
          <a:graphicData uri="http://schemas.openxmlformats.org/drawingml/2006/table">
            <a:tbl>
              <a:tblPr>
                <a:noFill/>
                <a:tableStyleId>{D6361A30-A7CE-416D-AC59-65F98125C092}</a:tableStyleId>
              </a:tblPr>
              <a:tblGrid>
                <a:gridCol w="6096000"/>
                <a:gridCol w="960425"/>
                <a:gridCol w="1020750"/>
              </a:tblGrid>
              <a:tr h="457200">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Statement</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True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False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98550">
                <a:tc>
                  <a:txBody>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The line of best fit provides a good estimate of an animal’s average heart rate based on its weight for all animals.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4500">
                <a:tc>
                  <a:txBody>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The </a:t>
                      </a:r>
                      <a:r>
                        <a:rPr b="0" i="1" lang="en-US" sz="2200" u="none" cap="none" strike="noStrike">
                          <a:solidFill>
                            <a:srgbClr val="000000"/>
                          </a:solidFill>
                          <a:latin typeface="Arial"/>
                          <a:ea typeface="Arial"/>
                          <a:cs typeface="Arial"/>
                          <a:sym typeface="Arial"/>
                        </a:rPr>
                        <a:t>y</a:t>
                      </a:r>
                      <a:r>
                        <a:rPr b="0" i="0" lang="en-US" sz="2200" u="none" cap="none" strike="noStrike">
                          <a:solidFill>
                            <a:srgbClr val="000000"/>
                          </a:solidFill>
                          <a:latin typeface="Arial"/>
                          <a:ea typeface="Arial"/>
                          <a:cs typeface="Arial"/>
                          <a:sym typeface="Arial"/>
                        </a:rPr>
                        <a:t>-intercept is at approximately (0, 185).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Point </a:t>
                      </a:r>
                      <a:r>
                        <a:rPr b="0" i="1" lang="en-US" sz="2200" u="none" cap="none" strike="noStrike">
                          <a:solidFill>
                            <a:srgbClr val="000000"/>
                          </a:solidFill>
                          <a:latin typeface="Arial"/>
                          <a:ea typeface="Arial"/>
                          <a:cs typeface="Arial"/>
                          <a:sym typeface="Arial"/>
                        </a:rPr>
                        <a:t>D </a:t>
                      </a:r>
                      <a:r>
                        <a:rPr b="0" i="0" lang="en-US" sz="2200" u="none" cap="none" strike="noStrike">
                          <a:solidFill>
                            <a:srgbClr val="000000"/>
                          </a:solidFill>
                          <a:latin typeface="Arial"/>
                          <a:ea typeface="Arial"/>
                          <a:cs typeface="Arial"/>
                          <a:sym typeface="Arial"/>
                        </a:rPr>
                        <a:t>is one outlier because it is far away from the other data points. </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Arial"/>
                        <a:ea typeface="Arial"/>
                        <a:cs typeface="Arial"/>
                        <a:sym typeface="Arial"/>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135" name="Google Shape;135;p18"/>
          <p:cNvPicPr preferRelativeResize="0"/>
          <p:nvPr/>
        </p:nvPicPr>
        <p:blipFill rotWithShape="1">
          <a:blip r:embed="rId3">
            <a:alphaModFix/>
          </a:blip>
          <a:srcRect b="0" l="0" r="0" t="0"/>
          <a:stretch/>
        </p:blipFill>
        <p:spPr>
          <a:xfrm>
            <a:off x="5095875" y="1066800"/>
            <a:ext cx="2743200" cy="2443162"/>
          </a:xfrm>
          <a:prstGeom prst="rect">
            <a:avLst/>
          </a:prstGeom>
          <a:noFill/>
          <a:ln>
            <a:noFill/>
          </a:ln>
        </p:spPr>
      </p:pic>
      <p:grpSp>
        <p:nvGrpSpPr>
          <p:cNvPr id="136" name="Google Shape;136;p18"/>
          <p:cNvGrpSpPr/>
          <p:nvPr/>
        </p:nvGrpSpPr>
        <p:grpSpPr>
          <a:xfrm>
            <a:off x="7259637" y="-30162"/>
            <a:ext cx="1939925" cy="1176337"/>
            <a:chOff x="7259637" y="-30162"/>
            <a:chExt cx="1939925" cy="1176337"/>
          </a:xfrm>
        </p:grpSpPr>
        <p:pic>
          <p:nvPicPr>
            <p:cNvPr id="137" name="Google Shape;137;p1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138" name="Google Shape;138;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39" name="Google Shape;139;p18"/>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9"/>
          <p:cNvSpPr txBox="1"/>
          <p:nvPr/>
        </p:nvSpPr>
        <p:spPr>
          <a:xfrm>
            <a:off x="704850" y="1219200"/>
            <a:ext cx="7734300" cy="4832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point) </a:t>
            </a:r>
            <a:r>
              <a:rPr b="0" i="0" lang="en-US" sz="2800" u="none" cap="none" strike="noStrike">
                <a:solidFill>
                  <a:schemeClr val="dk1"/>
                </a:solidFill>
                <a:latin typeface="Arial"/>
                <a:ea typeface="Arial"/>
                <a:cs typeface="Arial"/>
                <a:sym typeface="Arial"/>
              </a:rPr>
              <a:t>Student determines each statement as being either true or false. Each statement interprets the scatter plot and may involve clustering in reference to the line of best fit, positive or negative associations, linear associations, nonlinear associations, the effect of outliers, the identification or the interpretation of the slope or </a:t>
            </a:r>
            <a:r>
              <a:rPr b="0" i="1" lang="en-US" sz="2800" u="none" cap="none" strike="noStrike">
                <a:solidFill>
                  <a:schemeClr val="dk1"/>
                </a:solidFill>
                <a:latin typeface="Arial"/>
                <a:ea typeface="Arial"/>
                <a:cs typeface="Arial"/>
                <a:sym typeface="Arial"/>
              </a:rPr>
              <a:t>y</a:t>
            </a:r>
            <a:r>
              <a:rPr b="0" i="0" lang="en-US" sz="2800" u="none" cap="none" strike="noStrike">
                <a:solidFill>
                  <a:schemeClr val="dk1"/>
                </a:solidFill>
                <a:latin typeface="Arial"/>
                <a:ea typeface="Arial"/>
                <a:cs typeface="Arial"/>
                <a:sym typeface="Arial"/>
              </a:rPr>
              <a:t>-intercept in terms of the context.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 </a:t>
            </a:r>
            <a:r>
              <a:rPr b="0" i="0" lang="en-US" sz="2800" u="none" cap="none" strike="noStrike">
                <a:solidFill>
                  <a:schemeClr val="dk1"/>
                </a:solidFill>
                <a:latin typeface="Arial"/>
                <a:ea typeface="Arial"/>
                <a:cs typeface="Arial"/>
                <a:sym typeface="Arial"/>
              </a:rPr>
              <a:t>F, T, F</a:t>
            </a:r>
            <a:endParaRPr b="0" i="0" sz="1400" u="none" cap="none" strike="noStrike">
              <a:solidFill>
                <a:srgbClr val="000000"/>
              </a:solidFill>
              <a:latin typeface="Arial"/>
              <a:ea typeface="Arial"/>
              <a:cs typeface="Arial"/>
              <a:sym typeface="Arial"/>
            </a:endParaRPr>
          </a:p>
        </p:txBody>
      </p:sp>
      <p:grpSp>
        <p:nvGrpSpPr>
          <p:cNvPr id="146" name="Google Shape;146;p19"/>
          <p:cNvGrpSpPr/>
          <p:nvPr/>
        </p:nvGrpSpPr>
        <p:grpSpPr>
          <a:xfrm>
            <a:off x="6345237" y="-30162"/>
            <a:ext cx="2865437" cy="1116012"/>
            <a:chOff x="6345237" y="-30162"/>
            <a:chExt cx="2865437" cy="1116012"/>
          </a:xfrm>
        </p:grpSpPr>
        <p:pic>
          <p:nvPicPr>
            <p:cNvPr id="147" name="Google Shape;147;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8" name="Google Shape;148;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nvSpPr>
        <p:spPr>
          <a:xfrm>
            <a:off x="304800" y="1296987"/>
            <a:ext cx="4189412" cy="8556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Every boxer puppy in a litter is weighed each day. The scatter plot shows the age and mass recorded at each weighing. The line of best fit has equation </a:t>
            </a:r>
            <a:r>
              <a:rPr b="0" i="1" lang="en-US" sz="2200" u="none" cap="none" strike="noStrike">
                <a:solidFill>
                  <a:schemeClr val="dk1"/>
                </a:solidFill>
                <a:latin typeface="Arial"/>
                <a:ea typeface="Arial"/>
                <a:cs typeface="Arial"/>
                <a:sym typeface="Arial"/>
              </a:rPr>
              <a:t>y</a:t>
            </a:r>
            <a:r>
              <a:rPr b="0" i="0" lang="en-US" sz="2200" u="none" cap="none" strike="noStrike">
                <a:solidFill>
                  <a:schemeClr val="dk1"/>
                </a:solidFill>
                <a:latin typeface="Arial"/>
                <a:ea typeface="Arial"/>
                <a:cs typeface="Arial"/>
                <a:sym typeface="Arial"/>
              </a:rPr>
              <a:t> = </a:t>
            </a:r>
            <a:r>
              <a:rPr b="0" i="1" lang="en-US" sz="2200" u="none" cap="none" strike="noStrike">
                <a:solidFill>
                  <a:schemeClr val="dk1"/>
                </a:solidFill>
                <a:latin typeface="Arial"/>
                <a:ea typeface="Arial"/>
                <a:cs typeface="Arial"/>
                <a:sym typeface="Arial"/>
              </a:rPr>
              <a:t>a</a:t>
            </a:r>
            <a:r>
              <a:rPr b="0" i="0" lang="en-US" sz="2200" u="none" cap="none" strike="noStrike">
                <a:solidFill>
                  <a:schemeClr val="dk1"/>
                </a:solidFill>
                <a:latin typeface="Arial"/>
                <a:ea typeface="Arial"/>
                <a:cs typeface="Arial"/>
                <a:sym typeface="Arial"/>
              </a:rPr>
              <a:t> + </a:t>
            </a:r>
            <a:r>
              <a:rPr b="0" i="1" lang="en-US" sz="2200" u="none" cap="none" strike="noStrike">
                <a:solidFill>
                  <a:schemeClr val="dk1"/>
                </a:solidFill>
                <a:latin typeface="Arial"/>
                <a:ea typeface="Arial"/>
                <a:cs typeface="Arial"/>
                <a:sym typeface="Arial"/>
              </a:rPr>
              <a:t>bx</a:t>
            </a:r>
            <a:r>
              <a:rPr b="0" i="0" lang="en-US" sz="2200" u="none" cap="none" strike="noStrike">
                <a:solidFill>
                  <a:schemeClr val="dk1"/>
                </a:solidFill>
                <a:latin typeface="Arial"/>
                <a:ea typeface="Arial"/>
                <a:cs typeface="Arial"/>
                <a:sym typeface="Arial"/>
              </a:rPr>
              <a:t>, where </a:t>
            </a:r>
            <a:r>
              <a:rPr b="0" i="1" lang="en-US" sz="2200" u="none" cap="none" strike="noStrike">
                <a:solidFill>
                  <a:schemeClr val="dk1"/>
                </a:solidFill>
                <a:latin typeface="Arial"/>
                <a:ea typeface="Arial"/>
                <a:cs typeface="Arial"/>
                <a:sym typeface="Arial"/>
              </a:rPr>
              <a:t>a</a:t>
            </a:r>
            <a:r>
              <a:rPr b="0" i="0" lang="en-US" sz="2200" u="none" cap="none" strike="noStrike">
                <a:solidFill>
                  <a:schemeClr val="dk1"/>
                </a:solidFill>
                <a:latin typeface="Arial"/>
                <a:ea typeface="Arial"/>
                <a:cs typeface="Arial"/>
                <a:sym typeface="Arial"/>
              </a:rPr>
              <a:t> and </a:t>
            </a:r>
            <a:r>
              <a:rPr b="0" i="1" lang="en-US" sz="2200" u="none" cap="none" strike="noStrike">
                <a:solidFill>
                  <a:schemeClr val="dk1"/>
                </a:solidFill>
                <a:latin typeface="Arial"/>
                <a:ea typeface="Arial"/>
                <a:cs typeface="Arial"/>
                <a:sym typeface="Arial"/>
              </a:rPr>
              <a:t>b</a:t>
            </a:r>
            <a:r>
              <a:rPr b="0" i="0" lang="en-US" sz="2200" u="none" cap="none" strike="noStrike">
                <a:solidFill>
                  <a:schemeClr val="dk1"/>
                </a:solidFill>
                <a:latin typeface="Arial"/>
                <a:ea typeface="Arial"/>
                <a:cs typeface="Arial"/>
                <a:sym typeface="Arial"/>
              </a:rPr>
              <a:t> are constants. What does the </a:t>
            </a:r>
            <a:r>
              <a:rPr b="0" i="1" lang="en-US" sz="2200" u="none" cap="none" strike="noStrike">
                <a:solidFill>
                  <a:schemeClr val="dk1"/>
                </a:solidFill>
                <a:latin typeface="Arial"/>
                <a:ea typeface="Arial"/>
                <a:cs typeface="Arial"/>
                <a:sym typeface="Arial"/>
              </a:rPr>
              <a:t>y</a:t>
            </a:r>
            <a:r>
              <a:rPr b="0" i="0" lang="en-US" sz="2200" u="none" cap="none" strike="noStrike">
                <a:solidFill>
                  <a:schemeClr val="dk1"/>
                </a:solidFill>
                <a:latin typeface="Arial"/>
                <a:ea typeface="Arial"/>
                <a:cs typeface="Arial"/>
                <a:sym typeface="Arial"/>
              </a:rPr>
              <a:t>-intercept tell you about the puppies in the litter?</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predicted change in mass of a puppy each day.</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predicted mass of a puppy at birth.</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number of puppies born on day 0.</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mass of the entire litter of puppies.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155" name="Google Shape;155;p20"/>
          <p:cNvGrpSpPr/>
          <p:nvPr/>
        </p:nvGrpSpPr>
        <p:grpSpPr>
          <a:xfrm>
            <a:off x="7259637" y="-30162"/>
            <a:ext cx="1939925" cy="1176337"/>
            <a:chOff x="7259637" y="-30162"/>
            <a:chExt cx="1939925" cy="1176337"/>
          </a:xfrm>
        </p:grpSpPr>
        <p:pic>
          <p:nvPicPr>
            <p:cNvPr id="156" name="Google Shape;156;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7" name="Google Shape;157;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58" name="Google Shape;158;p20"/>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159" name="Google Shape;159;p20"/>
          <p:cNvPicPr preferRelativeResize="0"/>
          <p:nvPr/>
        </p:nvPicPr>
        <p:blipFill rotWithShape="1">
          <a:blip r:embed="rId5">
            <a:alphaModFix/>
          </a:blip>
          <a:srcRect b="0" l="0" r="0" t="0"/>
          <a:stretch/>
        </p:blipFill>
        <p:spPr>
          <a:xfrm>
            <a:off x="4494212" y="2057400"/>
            <a:ext cx="4414837" cy="35004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txBox="1"/>
          <p:nvPr/>
        </p:nvSpPr>
        <p:spPr>
          <a:xfrm>
            <a:off x="381000" y="1371600"/>
            <a:ext cx="8077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Answers:</a:t>
            </a:r>
            <a:r>
              <a:rPr b="0" i="0" lang="en-US" sz="2800" u="none" cap="none" strike="noStrike">
                <a:solidFill>
                  <a:schemeClr val="dk1"/>
                </a:solidFill>
                <a:latin typeface="Arial"/>
                <a:ea typeface="Arial"/>
                <a:cs typeface="Arial"/>
                <a:sym typeface="Arial"/>
              </a:rPr>
              <a:t> B </a:t>
            </a:r>
            <a:endParaRPr b="0" i="0" sz="1400" u="none" cap="none" strike="noStrike">
              <a:solidFill>
                <a:srgbClr val="000000"/>
              </a:solidFill>
              <a:latin typeface="Arial"/>
              <a:ea typeface="Arial"/>
              <a:cs typeface="Arial"/>
              <a:sym typeface="Arial"/>
            </a:endParaRPr>
          </a:p>
        </p:txBody>
      </p:sp>
      <p:grpSp>
        <p:nvGrpSpPr>
          <p:cNvPr id="166" name="Google Shape;166;p21"/>
          <p:cNvGrpSpPr/>
          <p:nvPr/>
        </p:nvGrpSpPr>
        <p:grpSpPr>
          <a:xfrm>
            <a:off x="6345237" y="-30162"/>
            <a:ext cx="2865437" cy="1116012"/>
            <a:chOff x="6345237" y="-30162"/>
            <a:chExt cx="2865437" cy="1116012"/>
          </a:xfrm>
        </p:grpSpPr>
        <p:pic>
          <p:nvPicPr>
            <p:cNvPr id="167" name="Google Shape;167;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8" name="Google Shape;168;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2"/>
          <p:cNvSpPr txBox="1"/>
          <p:nvPr/>
        </p:nvSpPr>
        <p:spPr>
          <a:xfrm>
            <a:off x="304800" y="1296987"/>
            <a:ext cx="4189412" cy="821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Every boxer puppy in a litter is weighed each day. The scatter plot shows the age and mass recorded at each weighing. The line of best fit is shown on the scatter plot. What does the slope of the line tell you about the puppies in the litter?</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predicted change in mass of a puppy each day.</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predicted mass of a puppy at birth.</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number of puppies born on day 0.</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The mass of the entire litter of puppies.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175" name="Google Shape;175;p22"/>
          <p:cNvGrpSpPr/>
          <p:nvPr/>
        </p:nvGrpSpPr>
        <p:grpSpPr>
          <a:xfrm>
            <a:off x="7259637" y="-30162"/>
            <a:ext cx="1939925" cy="1176337"/>
            <a:chOff x="7259637" y="-30162"/>
            <a:chExt cx="1939925" cy="1176337"/>
          </a:xfrm>
        </p:grpSpPr>
        <p:pic>
          <p:nvPicPr>
            <p:cNvPr id="176" name="Google Shape;176;p2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7" name="Google Shape;177;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78" name="Google Shape;178;p22"/>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179" name="Google Shape;179;p22"/>
          <p:cNvPicPr preferRelativeResize="0"/>
          <p:nvPr/>
        </p:nvPicPr>
        <p:blipFill rotWithShape="1">
          <a:blip r:embed="rId5">
            <a:alphaModFix/>
          </a:blip>
          <a:srcRect b="0" l="0" r="0" t="0"/>
          <a:stretch/>
        </p:blipFill>
        <p:spPr>
          <a:xfrm>
            <a:off x="4494212" y="2057400"/>
            <a:ext cx="4414837" cy="35004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3"/>
          <p:cNvSpPr txBox="1"/>
          <p:nvPr/>
        </p:nvSpPr>
        <p:spPr>
          <a:xfrm>
            <a:off x="381000" y="1371600"/>
            <a:ext cx="80772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Answers:</a:t>
            </a:r>
            <a:r>
              <a:rPr b="0" i="0" lang="en-US" sz="2800" u="none" cap="none" strike="noStrike">
                <a:solidFill>
                  <a:schemeClr val="dk1"/>
                </a:solidFill>
                <a:latin typeface="Arial"/>
                <a:ea typeface="Arial"/>
                <a:cs typeface="Arial"/>
                <a:sym typeface="Arial"/>
              </a:rPr>
              <a:t> A</a:t>
            </a:r>
            <a:endParaRPr b="0" i="0" sz="1400" u="none" cap="none" strike="noStrike">
              <a:solidFill>
                <a:srgbClr val="000000"/>
              </a:solidFill>
              <a:latin typeface="Arial"/>
              <a:ea typeface="Arial"/>
              <a:cs typeface="Arial"/>
              <a:sym typeface="Arial"/>
            </a:endParaRPr>
          </a:p>
        </p:txBody>
      </p:sp>
      <p:grpSp>
        <p:nvGrpSpPr>
          <p:cNvPr id="186" name="Google Shape;186;p23"/>
          <p:cNvGrpSpPr/>
          <p:nvPr/>
        </p:nvGrpSpPr>
        <p:grpSpPr>
          <a:xfrm>
            <a:off x="6345237" y="-30162"/>
            <a:ext cx="2865437" cy="1116012"/>
            <a:chOff x="6345237" y="-30162"/>
            <a:chExt cx="2865437" cy="1116012"/>
          </a:xfrm>
        </p:grpSpPr>
        <p:pic>
          <p:nvPicPr>
            <p:cNvPr id="187" name="Google Shape;187;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8" name="Google Shape;188;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nvSpPr>
        <p:spPr>
          <a:xfrm>
            <a:off x="538162" y="990600"/>
            <a:ext cx="8034337" cy="5508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All 8th-grade students at a school answered Yes or No to the two survey questions shown. </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Do you have a cell phone? 		Yes 	No </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Do you have an MP3 player? 	Yes 	No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The results of the survey are shown in the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What percentage of the students have both a cell phone and an MP3 player?</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21%</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32%</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66%</a:t>
            </a:r>
            <a:endParaRPr b="0" i="0" sz="1400" u="none" cap="none" strike="noStrike">
              <a:solidFill>
                <a:srgbClr val="000000"/>
              </a:solidFill>
              <a:latin typeface="Arial"/>
              <a:ea typeface="Arial"/>
              <a:cs typeface="Arial"/>
              <a:sym typeface="Arial"/>
            </a:endParaRPr>
          </a:p>
          <a:p>
            <a:pPr indent="-139700" lvl="0" marL="0" marR="0" rtl="0" algn="l">
              <a:lnSpc>
                <a:spcPct val="100000"/>
              </a:lnSpc>
              <a:spcBef>
                <a:spcPts val="0"/>
              </a:spcBef>
              <a:spcAft>
                <a:spcPts val="0"/>
              </a:spcAft>
              <a:buClr>
                <a:schemeClr val="dk1"/>
              </a:buClr>
              <a:buSzPts val="2200"/>
              <a:buFont typeface="Arial"/>
              <a:buAutoNum type="alphaUcPeriod"/>
            </a:pPr>
            <a:r>
              <a:rPr b="0" i="0" lang="en-US" sz="2200" u="none" cap="none" strike="noStrike">
                <a:solidFill>
                  <a:schemeClr val="dk1"/>
                </a:solidFill>
                <a:latin typeface="Arial"/>
                <a:ea typeface="Arial"/>
                <a:cs typeface="Arial"/>
                <a:sym typeface="Arial"/>
              </a:rPr>
              <a:t>68%	</a:t>
            </a:r>
            <a:endParaRPr b="0" i="0" sz="1400" u="none" cap="none" strike="noStrike">
              <a:solidFill>
                <a:srgbClr val="000000"/>
              </a:solidFill>
              <a:latin typeface="Arial"/>
              <a:ea typeface="Arial"/>
              <a:cs typeface="Arial"/>
              <a:sym typeface="Arial"/>
            </a:endParaRPr>
          </a:p>
        </p:txBody>
      </p:sp>
      <p:grpSp>
        <p:nvGrpSpPr>
          <p:cNvPr id="194" name="Google Shape;194;p24"/>
          <p:cNvGrpSpPr/>
          <p:nvPr/>
        </p:nvGrpSpPr>
        <p:grpSpPr>
          <a:xfrm>
            <a:off x="7259637" y="-30162"/>
            <a:ext cx="1939925" cy="1176337"/>
            <a:chOff x="7259637" y="-30162"/>
            <a:chExt cx="1939925" cy="1176337"/>
          </a:xfrm>
        </p:grpSpPr>
        <p:pic>
          <p:nvPicPr>
            <p:cNvPr id="195" name="Google Shape;195;p2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96" name="Google Shape;196;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97" name="Google Shape;197;p24"/>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198" name="Google Shape;198;p24"/>
          <p:cNvPicPr preferRelativeResize="0"/>
          <p:nvPr/>
        </p:nvPicPr>
        <p:blipFill rotWithShape="1">
          <a:blip r:embed="rId5">
            <a:alphaModFix/>
          </a:blip>
          <a:srcRect b="0" l="0" r="0" t="0"/>
          <a:stretch/>
        </p:blipFill>
        <p:spPr>
          <a:xfrm>
            <a:off x="990600" y="3178175"/>
            <a:ext cx="6562725" cy="1133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5"/>
          <p:cNvSpPr txBox="1"/>
          <p:nvPr/>
        </p:nvSpPr>
        <p:spPr>
          <a:xfrm>
            <a:off x="327025" y="1417637"/>
            <a:ext cx="8588375"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a:t>
            </a:r>
            <a:r>
              <a:rPr b="0" i="0" lang="en-US" sz="2800" u="none" cap="none" strike="noStrike">
                <a:solidFill>
                  <a:schemeClr val="dk1"/>
                </a:solidFill>
                <a:latin typeface="Arial"/>
                <a:ea typeface="Arial"/>
                <a:cs typeface="Arial"/>
                <a:sym typeface="Arial"/>
              </a:rPr>
              <a:t> A</a:t>
            </a:r>
            <a:endParaRPr b="0" i="0" sz="1400" u="none" cap="none" strike="noStrike">
              <a:solidFill>
                <a:srgbClr val="000000"/>
              </a:solidFill>
              <a:latin typeface="Arial"/>
              <a:ea typeface="Arial"/>
              <a:cs typeface="Arial"/>
              <a:sym typeface="Arial"/>
            </a:endParaRPr>
          </a:p>
        </p:txBody>
      </p:sp>
      <p:grpSp>
        <p:nvGrpSpPr>
          <p:cNvPr id="204" name="Google Shape;204;p25"/>
          <p:cNvGrpSpPr/>
          <p:nvPr/>
        </p:nvGrpSpPr>
        <p:grpSpPr>
          <a:xfrm>
            <a:off x="6345237" y="-30162"/>
            <a:ext cx="2865437" cy="1116012"/>
            <a:chOff x="6345237" y="-30162"/>
            <a:chExt cx="2865437" cy="1116012"/>
          </a:xfrm>
        </p:grpSpPr>
        <p:pic>
          <p:nvPicPr>
            <p:cNvPr id="205" name="Google Shape;205;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6" name="Google Shape;206;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6"/>
          <p:cNvSpPr txBox="1"/>
          <p:nvPr/>
        </p:nvSpPr>
        <p:spPr>
          <a:xfrm>
            <a:off x="688975" y="990600"/>
            <a:ext cx="7615237" cy="5016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 company surveyed both adults and children about whether or not they liked a particular game. The survey results are shown in the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Which of the following correctly compares the proportion of adults who liked the game with the proportion of children who liked the game?</a:t>
            </a:r>
            <a:endParaRPr b="0" i="0" sz="1400" u="none" cap="none" strike="noStrike">
              <a:solidFill>
                <a:srgbClr val="000000"/>
              </a:solidFill>
              <a:latin typeface="Arial"/>
              <a:ea typeface="Arial"/>
              <a:cs typeface="Arial"/>
              <a:sym typeface="Arial"/>
            </a:endParaRPr>
          </a:p>
          <a:p>
            <a:pPr indent="-127000" lvl="0" marL="0" marR="0" rtl="0" algn="l">
              <a:lnSpc>
                <a:spcPct val="100000"/>
              </a:lnSpc>
              <a:spcBef>
                <a:spcPts val="0"/>
              </a:spcBef>
              <a:spcAft>
                <a:spcPts val="0"/>
              </a:spcAft>
              <a:buClr>
                <a:schemeClr val="dk1"/>
              </a:buClr>
              <a:buSzPts val="2000"/>
              <a:buFont typeface="Arial"/>
              <a:buAutoNum type="alphaUcPeriod"/>
            </a:pPr>
            <a:r>
              <a:rPr b="0" i="0" lang="en-US" sz="2000" u="none" cap="none" strike="noStrike">
                <a:solidFill>
                  <a:schemeClr val="dk1"/>
                </a:solidFill>
                <a:latin typeface="Arial"/>
                <a:ea typeface="Arial"/>
                <a:cs typeface="Arial"/>
                <a:sym typeface="Arial"/>
              </a:rPr>
              <a:t>They are approximately the same.</a:t>
            </a:r>
            <a:endParaRPr b="0" i="0" sz="1400" u="none" cap="none" strike="noStrike">
              <a:solidFill>
                <a:srgbClr val="000000"/>
              </a:solidFill>
              <a:latin typeface="Arial"/>
              <a:ea typeface="Arial"/>
              <a:cs typeface="Arial"/>
              <a:sym typeface="Arial"/>
            </a:endParaRPr>
          </a:p>
          <a:p>
            <a:pPr indent="-127000" lvl="0" marL="0" marR="0" rtl="0" algn="l">
              <a:lnSpc>
                <a:spcPct val="100000"/>
              </a:lnSpc>
              <a:spcBef>
                <a:spcPts val="0"/>
              </a:spcBef>
              <a:spcAft>
                <a:spcPts val="0"/>
              </a:spcAft>
              <a:buClr>
                <a:schemeClr val="dk1"/>
              </a:buClr>
              <a:buSzPts val="2000"/>
              <a:buFont typeface="Arial"/>
              <a:buAutoNum type="alphaUcPeriod"/>
            </a:pPr>
            <a:r>
              <a:rPr b="0" i="0" lang="en-US" sz="2000" u="none" cap="none" strike="noStrike">
                <a:solidFill>
                  <a:schemeClr val="dk1"/>
                </a:solidFill>
                <a:latin typeface="Arial"/>
                <a:ea typeface="Arial"/>
                <a:cs typeface="Arial"/>
                <a:sym typeface="Arial"/>
              </a:rPr>
              <a:t>The proportion of adults who liked the game is </a:t>
            </a:r>
            <a:r>
              <a:rPr b="0" i="0" lang="en-US" sz="2000" u="sng" cap="none" strike="noStrike">
                <a:solidFill>
                  <a:schemeClr val="dk1"/>
                </a:solidFill>
                <a:latin typeface="Arial"/>
                <a:ea typeface="Arial"/>
                <a:cs typeface="Arial"/>
                <a:sym typeface="Arial"/>
              </a:rPr>
              <a:t>greater than</a:t>
            </a:r>
            <a:r>
              <a:rPr b="0" i="0" lang="en-US" sz="2000" u="none" cap="none" strike="noStrike">
                <a:solidFill>
                  <a:schemeClr val="dk1"/>
                </a:solidFill>
                <a:latin typeface="Arial"/>
                <a:ea typeface="Arial"/>
                <a:cs typeface="Arial"/>
                <a:sym typeface="Arial"/>
              </a:rPr>
              <a:t> the proportion of children who liked the game.</a:t>
            </a:r>
            <a:endParaRPr b="0" i="0" sz="1400" u="none" cap="none" strike="noStrike">
              <a:solidFill>
                <a:srgbClr val="000000"/>
              </a:solidFill>
              <a:latin typeface="Arial"/>
              <a:ea typeface="Arial"/>
              <a:cs typeface="Arial"/>
              <a:sym typeface="Arial"/>
            </a:endParaRPr>
          </a:p>
          <a:p>
            <a:pPr indent="-127000" lvl="0" marL="0" marR="0" rtl="0" algn="l">
              <a:lnSpc>
                <a:spcPct val="100000"/>
              </a:lnSpc>
              <a:spcBef>
                <a:spcPts val="0"/>
              </a:spcBef>
              <a:spcAft>
                <a:spcPts val="0"/>
              </a:spcAft>
              <a:buClr>
                <a:schemeClr val="dk1"/>
              </a:buClr>
              <a:buSzPts val="2000"/>
              <a:buFont typeface="Arial"/>
              <a:buAutoNum type="alphaUcPeriod"/>
            </a:pPr>
            <a:r>
              <a:rPr b="0" i="0" lang="en-US" sz="2000" u="none" cap="none" strike="noStrike">
                <a:solidFill>
                  <a:schemeClr val="dk1"/>
                </a:solidFill>
                <a:latin typeface="Arial"/>
                <a:ea typeface="Arial"/>
                <a:cs typeface="Arial"/>
                <a:sym typeface="Arial"/>
              </a:rPr>
              <a:t>The proportion of adults who liked the game is </a:t>
            </a:r>
            <a:r>
              <a:rPr b="0" i="0" lang="en-US" sz="2000" u="sng" cap="none" strike="noStrike">
                <a:solidFill>
                  <a:schemeClr val="dk1"/>
                </a:solidFill>
                <a:latin typeface="Arial"/>
                <a:ea typeface="Arial"/>
                <a:cs typeface="Arial"/>
                <a:sym typeface="Arial"/>
              </a:rPr>
              <a:t>less than</a:t>
            </a:r>
            <a:r>
              <a:rPr b="0" i="0" lang="en-US" sz="2000" u="none" cap="none" strike="noStrike">
                <a:solidFill>
                  <a:schemeClr val="dk1"/>
                </a:solidFill>
                <a:latin typeface="Arial"/>
                <a:ea typeface="Arial"/>
                <a:cs typeface="Arial"/>
                <a:sym typeface="Arial"/>
              </a:rPr>
              <a:t> the proportion of children who liked the game.</a:t>
            </a:r>
            <a:endParaRPr b="0" i="0" sz="1400" u="none" cap="none" strike="noStrike">
              <a:solidFill>
                <a:srgbClr val="000000"/>
              </a:solidFill>
              <a:latin typeface="Arial"/>
              <a:ea typeface="Arial"/>
              <a:cs typeface="Arial"/>
              <a:sym typeface="Arial"/>
            </a:endParaRPr>
          </a:p>
          <a:p>
            <a:pPr indent="-127000" lvl="0" marL="0" marR="0" rtl="0" algn="l">
              <a:lnSpc>
                <a:spcPct val="100000"/>
              </a:lnSpc>
              <a:spcBef>
                <a:spcPts val="0"/>
              </a:spcBef>
              <a:spcAft>
                <a:spcPts val="0"/>
              </a:spcAft>
              <a:buClr>
                <a:schemeClr val="dk1"/>
              </a:buClr>
              <a:buSzPts val="2000"/>
              <a:buFont typeface="Arial"/>
              <a:buAutoNum type="alphaUcPeriod"/>
            </a:pPr>
            <a:r>
              <a:rPr b="0" i="0" lang="en-US" sz="2000" u="none" cap="none" strike="noStrike">
                <a:solidFill>
                  <a:schemeClr val="dk1"/>
                </a:solidFill>
                <a:latin typeface="Arial"/>
                <a:ea typeface="Arial"/>
                <a:cs typeface="Arial"/>
                <a:sym typeface="Arial"/>
              </a:rPr>
              <a:t>It is not possible to compare these proportions with the information given.</a:t>
            </a:r>
            <a:endParaRPr b="0" i="0" sz="1400" u="none" cap="none" strike="noStrike">
              <a:solidFill>
                <a:srgbClr val="000000"/>
              </a:solidFill>
              <a:latin typeface="Arial"/>
              <a:ea typeface="Arial"/>
              <a:cs typeface="Arial"/>
              <a:sym typeface="Arial"/>
            </a:endParaRPr>
          </a:p>
        </p:txBody>
      </p:sp>
      <p:grpSp>
        <p:nvGrpSpPr>
          <p:cNvPr id="212" name="Google Shape;212;p26"/>
          <p:cNvGrpSpPr/>
          <p:nvPr/>
        </p:nvGrpSpPr>
        <p:grpSpPr>
          <a:xfrm>
            <a:off x="7259637" y="-30162"/>
            <a:ext cx="1939925" cy="1176337"/>
            <a:chOff x="7259637" y="-30162"/>
            <a:chExt cx="1939925" cy="1176337"/>
          </a:xfrm>
        </p:grpSpPr>
        <p:pic>
          <p:nvPicPr>
            <p:cNvPr id="213" name="Google Shape;213;p2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14" name="Google Shape;214;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15" name="Google Shape;215;p26"/>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216" name="Google Shape;216;p26"/>
          <p:cNvPicPr preferRelativeResize="0"/>
          <p:nvPr/>
        </p:nvPicPr>
        <p:blipFill rotWithShape="1">
          <a:blip r:embed="rId5">
            <a:alphaModFix/>
          </a:blip>
          <a:srcRect b="0" l="0" r="0" t="0"/>
          <a:stretch/>
        </p:blipFill>
        <p:spPr>
          <a:xfrm>
            <a:off x="976312" y="1905000"/>
            <a:ext cx="7038975" cy="1152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7"/>
          <p:cNvSpPr txBox="1"/>
          <p:nvPr/>
        </p:nvSpPr>
        <p:spPr>
          <a:xfrm>
            <a:off x="457200" y="12954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a:t>
            </a:r>
            <a:r>
              <a:rPr b="0" i="0" lang="en-US" sz="2800" u="none" cap="none" strike="noStrike">
                <a:solidFill>
                  <a:schemeClr val="dk1"/>
                </a:solidFill>
                <a:latin typeface="Arial"/>
                <a:ea typeface="Arial"/>
                <a:cs typeface="Arial"/>
                <a:sym typeface="Arial"/>
              </a:rPr>
              <a:t> B</a:t>
            </a:r>
            <a:endParaRPr b="0" i="0" sz="1400" u="none" cap="none" strike="noStrike">
              <a:solidFill>
                <a:srgbClr val="000000"/>
              </a:solidFill>
              <a:latin typeface="Arial"/>
              <a:ea typeface="Arial"/>
              <a:cs typeface="Arial"/>
              <a:sym typeface="Arial"/>
            </a:endParaRPr>
          </a:p>
        </p:txBody>
      </p:sp>
      <p:grpSp>
        <p:nvGrpSpPr>
          <p:cNvPr id="222" name="Google Shape;222;p27"/>
          <p:cNvGrpSpPr/>
          <p:nvPr/>
        </p:nvGrpSpPr>
        <p:grpSpPr>
          <a:xfrm>
            <a:off x="6345237" y="-30162"/>
            <a:ext cx="2865437" cy="1116012"/>
            <a:chOff x="6345237" y="-30162"/>
            <a:chExt cx="2865437" cy="1116012"/>
          </a:xfrm>
        </p:grpSpPr>
        <p:pic>
          <p:nvPicPr>
            <p:cNvPr id="223" name="Google Shape;223;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24" name="Google Shape;224;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nvSpPr>
        <p:spPr>
          <a:xfrm>
            <a:off x="538162" y="990600"/>
            <a:ext cx="8034337" cy="6462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All 8th-grade students at a school answered Yes or No to the two survey questions shown. </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Do you have a cell phone? 		Yes 	No </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Do you have an MP3 player? 		Yes 	No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results of the survey are shown in the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Is there an association between owning a cell phone and owning an MP3 Player for the students at this school?</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Yes, because more than half of the students who own a cell phone but less than half own an MP3 player.</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Yes, because the proportion of students who own an MP3 player is almost the same for students who own a cell phone and for students who do not.</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No, because more than half of the students who own a cell phone but less than half own an MP3 player.</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No, because the proportion of students who own an MP3 player is almost the same for students who own a cell phone and for students who do not.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230" name="Google Shape;230;p28"/>
          <p:cNvGrpSpPr/>
          <p:nvPr/>
        </p:nvGrpSpPr>
        <p:grpSpPr>
          <a:xfrm>
            <a:off x="7259637" y="-30162"/>
            <a:ext cx="1939925" cy="1176337"/>
            <a:chOff x="7259637" y="-30162"/>
            <a:chExt cx="1939925" cy="1176337"/>
          </a:xfrm>
        </p:grpSpPr>
        <p:pic>
          <p:nvPicPr>
            <p:cNvPr id="231" name="Google Shape;231;p2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32" name="Google Shape;232;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#7</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33" name="Google Shape;233;p28"/>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234" name="Google Shape;234;p28"/>
          <p:cNvPicPr preferRelativeResize="0"/>
          <p:nvPr/>
        </p:nvPicPr>
        <p:blipFill rotWithShape="1">
          <a:blip r:embed="rId5">
            <a:alphaModFix/>
          </a:blip>
          <a:srcRect b="0" l="0" r="0" t="0"/>
          <a:stretch/>
        </p:blipFill>
        <p:spPr>
          <a:xfrm>
            <a:off x="1371600" y="2741612"/>
            <a:ext cx="6154737" cy="1063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9"/>
          <p:cNvSpPr txBox="1"/>
          <p:nvPr/>
        </p:nvSpPr>
        <p:spPr>
          <a:xfrm>
            <a:off x="457200" y="12954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Rubric: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a:t>
            </a:r>
            <a:r>
              <a:rPr b="0" i="0" lang="en-US" sz="2800" u="none" cap="none" strike="noStrike">
                <a:solidFill>
                  <a:schemeClr val="dk1"/>
                </a:solidFill>
                <a:latin typeface="Arial"/>
                <a:ea typeface="Arial"/>
                <a:cs typeface="Arial"/>
                <a:sym typeface="Arial"/>
              </a:rPr>
              <a:t> D</a:t>
            </a:r>
            <a:endParaRPr b="0" i="0" sz="1400" u="none" cap="none" strike="noStrike">
              <a:solidFill>
                <a:srgbClr val="000000"/>
              </a:solidFill>
              <a:latin typeface="Arial"/>
              <a:ea typeface="Arial"/>
              <a:cs typeface="Arial"/>
              <a:sym typeface="Arial"/>
            </a:endParaRPr>
          </a:p>
        </p:txBody>
      </p:sp>
      <p:grpSp>
        <p:nvGrpSpPr>
          <p:cNvPr id="240" name="Google Shape;240;p29"/>
          <p:cNvGrpSpPr/>
          <p:nvPr/>
        </p:nvGrpSpPr>
        <p:grpSpPr>
          <a:xfrm>
            <a:off x="6345237" y="-30162"/>
            <a:ext cx="2865437" cy="1116012"/>
            <a:chOff x="6345237" y="-30162"/>
            <a:chExt cx="2865437" cy="1116012"/>
          </a:xfrm>
        </p:grpSpPr>
        <p:pic>
          <p:nvPicPr>
            <p:cNvPr id="241" name="Google Shape;241;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42" name="Google Shape;242;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0"/>
          <p:cNvSpPr txBox="1"/>
          <p:nvPr/>
        </p:nvSpPr>
        <p:spPr>
          <a:xfrm>
            <a:off x="403225" y="976312"/>
            <a:ext cx="8191500" cy="59404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 coach of a cross country team asked all 200 of the runners who ran at a meet two questions: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Did you get less than 8 hours of sleep last night?	   Yes 	No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Did you achieve a personal record in this meet?	   Yes 	No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 summary of the data is shown in the table.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coach saw an association between the amount of sleep and achieving a personal record for the runners. Which statement provides evidence for this association?</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About 34% of the runners who got more than 8 hours of sleep achieved a personal record, but only 17% of those who got less than 8 hours of sleep did.</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More than 50% of the runners who achieved a personal record got 8 or more hours of sleep.</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Only 25% of the runners achieved a personal record at the meet.</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AutoNum type="alphaUcPeriod"/>
            </a:pPr>
            <a:r>
              <a:rPr b="0" i="0" lang="en-US" sz="1800" u="none" cap="none" strike="noStrike">
                <a:solidFill>
                  <a:schemeClr val="dk1"/>
                </a:solidFill>
                <a:latin typeface="Arial"/>
                <a:ea typeface="Arial"/>
                <a:cs typeface="Arial"/>
                <a:sym typeface="Arial"/>
              </a:rPr>
              <a:t>There is no evidence for an association</a:t>
            </a:r>
            <a:endParaRPr b="0" i="0" sz="1400" u="none" cap="none" strike="noStrike">
              <a:solidFill>
                <a:srgbClr val="000000"/>
              </a:solidFill>
              <a:latin typeface="Arial"/>
              <a:ea typeface="Arial"/>
              <a:cs typeface="Arial"/>
              <a:sym typeface="Arial"/>
            </a:endParaRPr>
          </a:p>
        </p:txBody>
      </p:sp>
      <p:grpSp>
        <p:nvGrpSpPr>
          <p:cNvPr id="248" name="Google Shape;248;p30"/>
          <p:cNvGrpSpPr/>
          <p:nvPr/>
        </p:nvGrpSpPr>
        <p:grpSpPr>
          <a:xfrm>
            <a:off x="7259637" y="-30162"/>
            <a:ext cx="1939925" cy="1176337"/>
            <a:chOff x="7259637" y="-30162"/>
            <a:chExt cx="1939925" cy="1176337"/>
          </a:xfrm>
        </p:grpSpPr>
        <p:pic>
          <p:nvPicPr>
            <p:cNvPr id="249" name="Google Shape;249;p3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250" name="Google Shape;250;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#8</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51" name="Google Shape;251;p30"/>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pic>
        <p:nvPicPr>
          <p:cNvPr id="252" name="Google Shape;252;p30"/>
          <p:cNvPicPr preferRelativeResize="0"/>
          <p:nvPr/>
        </p:nvPicPr>
        <p:blipFill rotWithShape="1">
          <a:blip r:embed="rId5">
            <a:alphaModFix/>
          </a:blip>
          <a:srcRect b="0" l="0" r="0" t="0"/>
          <a:stretch/>
        </p:blipFill>
        <p:spPr>
          <a:xfrm>
            <a:off x="1981200" y="2743200"/>
            <a:ext cx="5424487" cy="1530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1"/>
          <p:cNvSpPr txBox="1"/>
          <p:nvPr/>
        </p:nvSpPr>
        <p:spPr>
          <a:xfrm>
            <a:off x="762000" y="1066800"/>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(1 point) Student selects the correct percent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Answer:</a:t>
            </a:r>
            <a:r>
              <a:rPr b="0" i="0" lang="en-US" sz="2800" u="none" cap="none" strike="noStrike">
                <a:solidFill>
                  <a:schemeClr val="dk1"/>
                </a:solidFill>
                <a:latin typeface="Arial"/>
                <a:ea typeface="Arial"/>
                <a:cs typeface="Arial"/>
                <a:sym typeface="Arial"/>
              </a:rPr>
              <a:t> A</a:t>
            </a:r>
            <a:endParaRPr b="0" i="0" sz="1400" u="none" cap="none" strike="noStrike">
              <a:solidFill>
                <a:srgbClr val="000000"/>
              </a:solidFill>
              <a:latin typeface="Arial"/>
              <a:ea typeface="Arial"/>
              <a:cs typeface="Arial"/>
              <a:sym typeface="Arial"/>
            </a:endParaRPr>
          </a:p>
        </p:txBody>
      </p:sp>
      <p:grpSp>
        <p:nvGrpSpPr>
          <p:cNvPr id="258" name="Google Shape;258;p31"/>
          <p:cNvGrpSpPr/>
          <p:nvPr/>
        </p:nvGrpSpPr>
        <p:grpSpPr>
          <a:xfrm>
            <a:off x="6345237" y="-30162"/>
            <a:ext cx="2865437" cy="1116012"/>
            <a:chOff x="6345237" y="-30162"/>
            <a:chExt cx="2865437" cy="1116012"/>
          </a:xfrm>
        </p:grpSpPr>
        <p:pic>
          <p:nvPicPr>
            <p:cNvPr id="259" name="Google Shape;259;p3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60" name="Google Shape;260;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Arial"/>
                <a:buNone/>
              </a:pPr>
              <a:r>
                <a:rPr b="1" i="0" lang="en-US" sz="3600" u="none" cap="none" strike="noStrike">
                  <a:solidFill>
                    <a:srgbClr val="FFFFFF"/>
                  </a:solidFill>
                  <a:latin typeface="Arial"/>
                  <a:ea typeface="Arial"/>
                  <a:cs typeface="Arial"/>
                  <a:sym typeface="Arial"/>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