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  <p:sldMasterId id="2147483660" r:id="rId6"/>
    <p:sldMasterId id="214748366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04FA08-D331-49FA-AEFF-A90CAAB81F7E}">
  <a:tblStyle styleId="{6304FA08-D331-49FA-AEFF-A90CAAB81F7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8" name="Google Shape;188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7" name="Google Shape;197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4" name="Google Shape;204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3" name="Google Shape;213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0" name="Google Shape;220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0" name="Google Shape;230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7" name="Google Shape;237;p1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9" name="Google Shape;249;p1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6" name="Google Shape;256;p2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4" name="Google Shape;264;p2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46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F</a:t>
            </a:r>
            <a:endParaRPr/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46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F</a:t>
            </a:r>
            <a:endParaRPr/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8 - Target F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1219200" y="4191000"/>
            <a:ext cx="6705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Use functions to model relationships between quantities.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/>
          </a:p>
        </p:txBody>
      </p:sp>
      <p:pic>
        <p:nvPicPr>
          <p:cNvPr descr="C:\Users\Shannon\AppData\Local\Microsoft\Windows\INetCache\IE\CL72NDSD\MC900433884[1].png" id="113" name="Google Shape;11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304800" y="1066800"/>
            <a:ext cx="8382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 table of values represents a linear function. Enter an equation in the form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mx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that represents the function defined by this table of values.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5" name="Google Shape;115;p16"/>
          <p:cNvGraphicFramePr/>
          <p:nvPr/>
        </p:nvGraphicFramePr>
        <p:xfrm>
          <a:off x="3657600" y="2867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{6304FA08-D331-49FA-AEFF-A90CAAB81F7E}</a:tableStyleId>
              </a:tblPr>
              <a:tblGrid>
                <a:gridCol w="838200"/>
                <a:gridCol w="83820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−6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−6.5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−9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685800" y="14478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the correct equation.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–0.5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5</a:t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5600" y="2636837"/>
            <a:ext cx="3751262" cy="38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/>
          </a:p>
        </p:txBody>
      </p:sp>
      <p:pic>
        <p:nvPicPr>
          <p:cNvPr descr="C:\Users\Shannon\AppData\Local\Microsoft\Windows\INetCache\IE\CL72NDSD\MC900433884[1].png" id="130" name="Google Shape;13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304800" y="10668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graph represents a linear function. Enter an equation in the form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mx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that represents the function defined by the graph.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/>
          <p:nvPr/>
        </p:nvSpPr>
        <p:spPr>
          <a:xfrm>
            <a:off x="685800" y="14478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the correct equation.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–4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endParaRPr/>
          </a:p>
        </p:txBody>
      </p:sp>
      <p:sp>
        <p:nvSpPr>
          <p:cNvPr id="138" name="Google Shape;138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/>
          </a:p>
        </p:txBody>
      </p:sp>
      <p:pic>
        <p:nvPicPr>
          <p:cNvPr descr="C:\Users\Shannon\AppData\Local\Microsoft\Windows\INetCache\IE\CL72NDSD\MC900433884[1].png" id="145" name="Google Shape;14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 txBox="1"/>
          <p:nvPr/>
        </p:nvSpPr>
        <p:spPr>
          <a:xfrm>
            <a:off x="304800" y="1258887"/>
            <a:ext cx="8153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swimming pool with 1600 gallons of water is emptied at a constant rate of 300 gallons every 2 hours. Enter an equation in the form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mx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that represents the amount of water (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), in gallons, remaining in the pool after </a:t>
            </a:r>
            <a:r>
              <a:rPr b="0" i="1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hours.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/>
        </p:nvSpPr>
        <p:spPr>
          <a:xfrm>
            <a:off x="685800" y="14478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enters the correct equation.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–150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+ 1600</a:t>
            </a:r>
            <a:endParaRPr/>
          </a:p>
        </p:txBody>
      </p:sp>
      <p:sp>
        <p:nvSpPr>
          <p:cNvPr id="153" name="Google Shape;153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/>
          </a:p>
        </p:txBody>
      </p:sp>
      <p:sp>
        <p:nvSpPr>
          <p:cNvPr id="160" name="Google Shape;160;p22"/>
          <p:cNvSpPr txBox="1"/>
          <p:nvPr/>
        </p:nvSpPr>
        <p:spPr>
          <a:xfrm>
            <a:off x="609600" y="1143000"/>
            <a:ext cx="8229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table of values represents a linear function. Enter the rate of change of this function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</p:txBody>
      </p:sp>
      <p:pic>
        <p:nvPicPr>
          <p:cNvPr descr="C:\Users\Shannon\AppData\Local\Microsoft\Windows\INetCache\IE\CL72NDSD\MC900433884[1].png" id="161" name="Google Shape;1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2" name="Google Shape;162;p22"/>
          <p:cNvGraphicFramePr/>
          <p:nvPr/>
        </p:nvGraphicFramePr>
        <p:xfrm>
          <a:off x="3810000" y="2438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{6304FA08-D331-49FA-AEFF-A90CAAB81F7E}</a:tableStyleId>
              </a:tblPr>
              <a:tblGrid>
                <a:gridCol w="990600"/>
                <a:gridCol w="83820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/>
        </p:nvSpPr>
        <p:spPr>
          <a:xfrm>
            <a:off x="762000" y="1417637"/>
            <a:ext cx="7620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initial value or rate of change.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–5</a:t>
            </a:r>
            <a:endParaRPr/>
          </a:p>
        </p:txBody>
      </p:sp>
      <p:sp>
        <p:nvSpPr>
          <p:cNvPr id="169" name="Google Shape;169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/>
          </a:p>
        </p:txBody>
      </p:sp>
      <p:sp>
        <p:nvSpPr>
          <p:cNvPr id="176" name="Google Shape;176;p24"/>
          <p:cNvSpPr txBox="1"/>
          <p:nvPr/>
        </p:nvSpPr>
        <p:spPr>
          <a:xfrm>
            <a:off x="652462" y="1295400"/>
            <a:ext cx="8077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table shows the linear relationship of the water level in a tank and time. Enter the rate of change of the water level, in feet per hour. 	</a:t>
            </a:r>
            <a:endParaRPr/>
          </a:p>
        </p:txBody>
      </p:sp>
      <p:pic>
        <p:nvPicPr>
          <p:cNvPr descr="C:\Users\Shannon\AppData\Local\Microsoft\Windows\INetCache\IE\CL72NDSD\MC900433884[1].png" id="177" name="Google Shape;17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8" name="Google Shape;178;p24"/>
          <p:cNvGraphicFramePr/>
          <p:nvPr/>
        </p:nvGraphicFramePr>
        <p:xfrm>
          <a:off x="2138362" y="2971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{6304FA08-D331-49FA-AEFF-A90CAAB81F7E}</a:tableStyleId>
              </a:tblPr>
              <a:tblGrid>
                <a:gridCol w="2438400"/>
                <a:gridCol w="266700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 (hr)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Water Level (</a:t>
                      </a:r>
                      <a:r>
                        <a:rPr b="1" i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ft</a:t>
                      </a: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/>
        </p:nvSpPr>
        <p:spPr>
          <a:xfrm>
            <a:off x="762000" y="1417637"/>
            <a:ext cx="7620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initial value or rate of change.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–5</a:t>
            </a:r>
            <a:endParaRPr/>
          </a:p>
        </p:txBody>
      </p:sp>
      <p:sp>
        <p:nvSpPr>
          <p:cNvPr id="185" name="Google Shape;185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/>
        </p:nvSpPr>
        <p:spPr>
          <a:xfrm>
            <a:off x="609600" y="1143000"/>
            <a:ext cx="7696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graph shows water level in a tank as a linear function of time. Enter the initial water level, in feet, of the water tank. </a:t>
            </a:r>
            <a:endParaRPr/>
          </a:p>
        </p:txBody>
      </p:sp>
      <p:pic>
        <p:nvPicPr>
          <p:cNvPr id="192" name="Google Shape;19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0300" y="2560637"/>
            <a:ext cx="4114800" cy="310038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/>
          </a:p>
        </p:txBody>
      </p:sp>
      <p:pic>
        <p:nvPicPr>
          <p:cNvPr descr="C:\Users\Shannon\AppData\Local\Microsoft\Windows\INetCache\IE\CL72NDSD\MC900433884[1].png" id="194" name="Google Shape;19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/>
        </p:nvSpPr>
        <p:spPr>
          <a:xfrm>
            <a:off x="762000" y="1417637"/>
            <a:ext cx="7620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initial value or rate of change.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r>
            <a:endParaRPr/>
          </a:p>
        </p:txBody>
      </p:sp>
      <p:sp>
        <p:nvSpPr>
          <p:cNvPr id="201" name="Google Shape;201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 Answer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/>
        </p:nvSpPr>
        <p:spPr>
          <a:xfrm>
            <a:off x="485775" y="1050925"/>
            <a:ext cx="8412162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swimming pool containing 1600 gallons of water is emptied at a rate of 300 gallons every 2 hours. Determine whether each statement about the amount of water in the pool is true. Select True or False for each statement. 	</a:t>
            </a:r>
            <a:endParaRPr/>
          </a:p>
        </p:txBody>
      </p:sp>
      <p:graphicFrame>
        <p:nvGraphicFramePr>
          <p:cNvPr id="208" name="Google Shape;208;p28"/>
          <p:cNvGraphicFramePr/>
          <p:nvPr/>
        </p:nvGraphicFramePr>
        <p:xfrm>
          <a:off x="1143000" y="3308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{6304FA08-D331-49FA-AEFF-A90CAAB81F7E}</a:tableStyleId>
              </a:tblPr>
              <a:tblGrid>
                <a:gridCol w="5029200"/>
                <a:gridCol w="762000"/>
                <a:gridCol w="99060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initial amount of water in the pool is increased 1600 gallons.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3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amount of water in the pool decreases by 150 gallons every 1 hour.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amount of water in the pool at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hours is 450 gallons.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9" name="Google Shape;209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/>
          </a:p>
        </p:txBody>
      </p:sp>
      <p:pic>
        <p:nvPicPr>
          <p:cNvPr descr="C:\Users\Shannon\AppData\Local\Microsoft\Windows\INetCache\IE\CL72NDSD\MC900433884[1].png" id="210" name="Google Shape;21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/>
        </p:nvSpPr>
        <p:spPr>
          <a:xfrm>
            <a:off x="457200" y="1371600"/>
            <a:ext cx="82296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determines each statement as being either true or false. Each statement is a sentence describing the initial value or rate of change in the context.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T, F</a:t>
            </a:r>
            <a:endParaRPr/>
          </a:p>
        </p:txBody>
      </p:sp>
      <p:sp>
        <p:nvSpPr>
          <p:cNvPr id="217" name="Google Shape;217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 Answer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/>
        </p:nvSpPr>
        <p:spPr>
          <a:xfrm>
            <a:off x="271462" y="925512"/>
            <a:ext cx="4757737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graph shows the change in water temperature over time. Based on the graph, determine whether each statement is true. Select True or False for each statement.</a:t>
            </a:r>
            <a:endParaRPr/>
          </a:p>
        </p:txBody>
      </p:sp>
      <p:graphicFrame>
        <p:nvGraphicFramePr>
          <p:cNvPr id="224" name="Google Shape;224;p30"/>
          <p:cNvGraphicFramePr/>
          <p:nvPr/>
        </p:nvGraphicFramePr>
        <p:xfrm>
          <a:off x="685800" y="3603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{6304FA08-D331-49FA-AEFF-A90CAAB81F7E}</a:tableStyleId>
              </a:tblPr>
              <a:tblGrid>
                <a:gridCol w="5410200"/>
                <a:gridCol w="990600"/>
                <a:gridCol w="106680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water temperature is increasing between hour 1 and hour 2. 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3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water temperature is increasing between hour 3 and hour 4. 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n-US" sz="24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water temperature is constant between hour 0 and hour 1. 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25" name="Google Shape;225;p30"/>
          <p:cNvPicPr preferRelativeResize="0"/>
          <p:nvPr/>
        </p:nvPicPr>
        <p:blipFill rotWithShape="1">
          <a:blip r:embed="rId3">
            <a:alphaModFix/>
          </a:blip>
          <a:srcRect b="40625" l="32812" r="21093" t="22917"/>
          <a:stretch/>
        </p:blipFill>
        <p:spPr>
          <a:xfrm>
            <a:off x="5075237" y="1050925"/>
            <a:ext cx="3749675" cy="2224087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/>
          </a:p>
        </p:txBody>
      </p:sp>
      <p:pic>
        <p:nvPicPr>
          <p:cNvPr descr="C:\Users\Shannon\AppData\Local\Microsoft\Windows\INetCache\IE\CL72NDSD\MC900433884[1].png" id="227" name="Google Shape;22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"/>
          <p:cNvSpPr txBox="1"/>
          <p:nvPr/>
        </p:nvSpPr>
        <p:spPr>
          <a:xfrm>
            <a:off x="533400" y="1395412"/>
            <a:ext cx="81534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determines each statement as being either true or false. Each statement is a sentence describing the behavior of the graph. False statements should be statements that use wrong behaviors of the graph.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F, F</a:t>
            </a:r>
            <a:endParaRPr/>
          </a:p>
        </p:txBody>
      </p:sp>
      <p:sp>
        <p:nvSpPr>
          <p:cNvPr id="234" name="Google Shape;234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 Answer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/>
        </p:nvSpPr>
        <p:spPr>
          <a:xfrm>
            <a:off x="762000" y="914400"/>
            <a:ext cx="83820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John is riding his bike. 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 increases his speed for 30 seconds. 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 stays approximately the same speed for the next 20 seconds. </a:t>
            </a:r>
            <a:endParaRPr/>
          </a:p>
          <a:p>
            <a:pPr indent="-1397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 slows down to a stop during the last 15 seconds.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graph that best represents John’s speed over time. 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	     			B.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i="0" sz="2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i="0" sz="2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i="0" sz="2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i="0" sz="2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i="0" sz="2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i="0" lang="en-US" sz="2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				D.</a:t>
            </a:r>
            <a:endParaRPr/>
          </a:p>
        </p:txBody>
      </p:sp>
      <p:pic>
        <p:nvPicPr>
          <p:cNvPr id="241" name="Google Shape;24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5075" y="4953000"/>
            <a:ext cx="2101850" cy="165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3000" y="4953000"/>
            <a:ext cx="2017712" cy="17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5075" y="3124200"/>
            <a:ext cx="1919287" cy="1633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6475" y="3124200"/>
            <a:ext cx="2193925" cy="1671637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</a:t>
            </a:r>
            <a:endParaRPr/>
          </a:p>
        </p:txBody>
      </p:sp>
      <p:pic>
        <p:nvPicPr>
          <p:cNvPr descr="C:\Users\Shannon\AppData\Local\Microsoft\Windows\INetCache\IE\CL72NDSD\MC900433884[1].png" id="246" name="Google Shape;24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3"/>
          <p:cNvSpPr txBox="1"/>
          <p:nvPr/>
        </p:nvSpPr>
        <p:spPr>
          <a:xfrm>
            <a:off x="533400" y="152400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selects the correct graph that represents John’s speed over time.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	</a:t>
            </a:r>
            <a:endParaRPr/>
          </a:p>
        </p:txBody>
      </p:sp>
      <p:sp>
        <p:nvSpPr>
          <p:cNvPr id="253" name="Google Shape;253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 Answer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/>
          <p:nvPr/>
        </p:nvSpPr>
        <p:spPr>
          <a:xfrm>
            <a:off x="431800" y="1371600"/>
            <a:ext cx="83820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John is riding his bike. 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increases his speed for 30 seconds. 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stays at the same speed for the next 20 seconds. 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slows down to a stop during the last 15 seconds.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Connect Line tool to draw a graph that represents John’s speed over time. 	</a:t>
            </a:r>
            <a:endParaRPr/>
          </a:p>
        </p:txBody>
      </p:sp>
      <p:sp>
        <p:nvSpPr>
          <p:cNvPr id="260" name="Google Shape;260;p34"/>
          <p:cNvSpPr/>
          <p:nvPr/>
        </p:nvSpPr>
        <p:spPr>
          <a:xfrm flipH="1">
            <a:off x="7010400" y="0"/>
            <a:ext cx="21336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</a:t>
            </a:r>
            <a:endParaRPr/>
          </a:p>
        </p:txBody>
      </p:sp>
      <p:pic>
        <p:nvPicPr>
          <p:cNvPr descr="C:\Users\Shannon\AppData\Local\Microsoft\Windows\INetCache\IE\CL72NDSD\MC900433884[1].png" id="261" name="Google Shape;26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2509837"/>
            <a:ext cx="3403600" cy="290036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5"/>
          <p:cNvSpPr txBox="1"/>
          <p:nvPr/>
        </p:nvSpPr>
        <p:spPr>
          <a:xfrm>
            <a:off x="685800" y="1417637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draws a graph that represents the relationship.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/>
          </a:p>
        </p:txBody>
      </p:sp>
      <p:sp>
        <p:nvSpPr>
          <p:cNvPr id="269" name="Google Shape;269;p3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 Answer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