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 id="2147483660" r:id="rId6"/>
    <p:sldMasterId id="2147483661"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6213A4E-F0E7-4A49-A6FF-AD48E65AAF90}">
  <a:tblStyle styleId="{36213A4E-F0E7-4A49-A6FF-AD48E65AAF90}"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11" Type="http://schemas.openxmlformats.org/officeDocument/2006/relationships/slide" Target="slides/slide3.xml"/><Relationship Id="rId22" Type="http://schemas.openxmlformats.org/officeDocument/2006/relationships/slide" Target="slides/slide14.xml"/><Relationship Id="rId10" Type="http://schemas.openxmlformats.org/officeDocument/2006/relationships/slide" Target="slides/slide2.xml"/><Relationship Id="rId21" Type="http://schemas.openxmlformats.org/officeDocument/2006/relationships/slide" Target="slides/slide13.xml"/><Relationship Id="rId13" Type="http://schemas.openxmlformats.org/officeDocument/2006/relationships/slide" Target="slides/slide5.xml"/><Relationship Id="rId12" Type="http://schemas.openxmlformats.org/officeDocument/2006/relationships/slide" Target="slides/slide4.xml"/><Relationship Id="rId23" Type="http://schemas.openxmlformats.org/officeDocument/2006/relationships/slide" Target="slides/slide1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5" Type="http://schemas.openxmlformats.org/officeDocument/2006/relationships/slideMaster" Target="slideMasters/slideMaster1.xml"/><Relationship Id="rId19" Type="http://schemas.openxmlformats.org/officeDocument/2006/relationships/slide" Target="slides/slide11.xml"/><Relationship Id="rId6" Type="http://schemas.openxmlformats.org/officeDocument/2006/relationships/slideMaster" Target="slideMasters/slideMaster2.xml"/><Relationship Id="rId18" Type="http://schemas.openxmlformats.org/officeDocument/2006/relationships/slide" Target="slides/slide10.xml"/><Relationship Id="rId7" Type="http://schemas.openxmlformats.org/officeDocument/2006/relationships/slideMaster" Target="slideMasters/slideMaster3.xml"/><Relationship Id="rId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0" name="Google Shape;10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9" name="Google Shape;109;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9" name="Google Shape;119;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8" name="Google Shape;128;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7" name="Google Shape;137;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6" name="Google Shape;146;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5" name="Google Shape;155;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 name="Google Shape;156;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 name="Google Shape;17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2" name="Google Shape;18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 name="Google Shape;183;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 name="Google Shape;20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 name="Shape 21"/>
        <p:cNvGrpSpPr/>
        <p:nvPr/>
      </p:nvGrpSpPr>
      <p:grpSpPr>
        <a:xfrm>
          <a:off x="0" y="0"/>
          <a:ext cx="0" cy="0"/>
          <a:chOff x="0" y="0"/>
          <a:chExt cx="0" cy="0"/>
        </a:xfrm>
      </p:grpSpPr>
      <p:sp>
        <p:nvSpPr>
          <p:cNvPr id="22" name="Google Shape;22;p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4"/>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3" name="Shape 33"/>
        <p:cNvGrpSpPr/>
        <p:nvPr/>
      </p:nvGrpSpPr>
      <p:grpSpPr>
        <a:xfrm>
          <a:off x="0" y="0"/>
          <a:ext cx="0" cy="0"/>
          <a:chOff x="0" y="0"/>
          <a:chExt cx="0" cy="0"/>
        </a:xfrm>
      </p:grpSpPr>
      <p:sp>
        <p:nvSpPr>
          <p:cNvPr id="34" name="Google Shape;34;p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5"/>
          <p:cNvSpPr/>
          <p:nvPr>
            <p:ph idx="2" type="pic"/>
          </p:nvPr>
        </p:nvSpPr>
        <p:spPr>
          <a:xfrm>
            <a:off x="1792288" y="612775"/>
            <a:ext cx="5486400" cy="4114800"/>
          </a:xfrm>
          <a:prstGeom prst="rect">
            <a:avLst/>
          </a:prstGeom>
          <a:noFill/>
          <a:ln>
            <a:noFill/>
          </a:ln>
        </p:spPr>
      </p:sp>
      <p:sp>
        <p:nvSpPr>
          <p:cNvPr id="36" name="Google Shape;36;p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37" name="Google Shape;37;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0" name="Shape 40"/>
        <p:cNvGrpSpPr/>
        <p:nvPr/>
      </p:nvGrpSpPr>
      <p:grpSpPr>
        <a:xfrm>
          <a:off x="0" y="0"/>
          <a:ext cx="0" cy="0"/>
          <a:chOff x="0" y="0"/>
          <a:chExt cx="0" cy="0"/>
        </a:xfrm>
      </p:grpSpPr>
      <p:sp>
        <p:nvSpPr>
          <p:cNvPr id="41" name="Google Shape;41;p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43" name="Google Shape;43;p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4" name="Google Shape;4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9" name="Google Shape;49;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4" name="Google Shape;54;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5" name="Google Shape;55;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6" name="Google Shape;56;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7" name="Google Shape;57;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8" name="Google Shape;5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3" name="Google Shape;63;p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4" name="Google Shape;64;p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5" name="Google Shape;6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p1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0" name="Google Shape;70;p1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71" name="Google Shape;71;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1" name="Shape 81"/>
        <p:cNvGrpSpPr/>
        <p:nvPr/>
      </p:nvGrpSpPr>
      <p:grpSpPr>
        <a:xfrm>
          <a:off x="0" y="0"/>
          <a:ext cx="0" cy="0"/>
          <a:chOff x="0" y="0"/>
          <a:chExt cx="0" cy="0"/>
        </a:xfrm>
      </p:grpSpPr>
      <p:sp>
        <p:nvSpPr>
          <p:cNvPr id="82" name="Google Shape;82;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3" name="Google Shape;83;p1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4" name="Google Shape;84;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4" name="Shape 94"/>
        <p:cNvGrpSpPr/>
        <p:nvPr/>
      </p:nvGrpSpPr>
      <p:grpSpPr>
        <a:xfrm>
          <a:off x="0" y="0"/>
          <a:ext cx="0" cy="0"/>
          <a:chOff x="0" y="0"/>
          <a:chExt cx="0" cy="0"/>
        </a:xfrm>
      </p:grpSpPr>
      <p:sp>
        <p:nvSpPr>
          <p:cNvPr id="95" name="Google Shape;95;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 name="Shape 74"/>
        <p:cNvGrpSpPr/>
        <p:nvPr/>
      </p:nvGrpSpPr>
      <p:grpSpPr>
        <a:xfrm>
          <a:off x="0" y="0"/>
          <a:ext cx="0" cy="0"/>
          <a:chOff x="0" y="0"/>
          <a:chExt cx="0" cy="0"/>
        </a:xfrm>
      </p:grpSpPr>
      <p:sp>
        <p:nvSpPr>
          <p:cNvPr id="75" name="Google Shape;75;p1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8 -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C</a:t>
            </a:r>
            <a:endParaRPr b="0" i="0" sz="1400" u="none" cap="none" strike="noStrike">
              <a:solidFill>
                <a:srgbClr val="000000"/>
              </a:solidFill>
              <a:latin typeface="Arial"/>
              <a:ea typeface="Arial"/>
              <a:cs typeface="Arial"/>
              <a:sym typeface="Arial"/>
            </a:endParaRPr>
          </a:p>
        </p:txBody>
      </p:sp>
      <p:sp>
        <p:nvSpPr>
          <p:cNvPr id="76" name="Google Shape;76;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77" name="Google Shape;77;p1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8" name="Google Shape;78;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9" name="Google Shape;79;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0" name="Google Shape;80;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3"/>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8 -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C</a:t>
            </a:r>
            <a:endParaRPr b="0" i="0" sz="1400" u="none" cap="none" strike="noStrike">
              <a:solidFill>
                <a:srgbClr val="000000"/>
              </a:solidFill>
              <a:latin typeface="Arial"/>
              <a:ea typeface="Arial"/>
              <a:cs typeface="Arial"/>
              <a:sym typeface="Arial"/>
            </a:endParaRPr>
          </a:p>
        </p:txBody>
      </p:sp>
      <p:sp>
        <p:nvSpPr>
          <p:cNvPr id="89" name="Google Shape;89;p1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90" name="Google Shape;90;p1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1" name="Google Shape;9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2" name="Google Shape;9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3" name="Google Shape;9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ph type="ctrTitle"/>
          </p:nvPr>
        </p:nvSpPr>
        <p:spPr>
          <a:xfrm>
            <a:off x="685800" y="19812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8 - Target C</a:t>
            </a:r>
            <a:endParaRPr/>
          </a:p>
        </p:txBody>
      </p:sp>
      <p:sp>
        <p:nvSpPr>
          <p:cNvPr id="104" name="Google Shape;104;p15"/>
          <p:cNvSpPr txBox="1"/>
          <p:nvPr>
            <p:ph idx="1" type="subTitle"/>
          </p:nvPr>
        </p:nvSpPr>
        <p:spPr>
          <a:xfrm>
            <a:off x="1409700" y="4114800"/>
            <a:ext cx="6324600" cy="11430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Understand the connections between proportional relationships, lines, and linear equations.</a:t>
            </a:r>
            <a:endParaRPr/>
          </a:p>
        </p:txBody>
      </p:sp>
      <p:sp>
        <p:nvSpPr>
          <p:cNvPr id="105" name="Google Shape;105;p15"/>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106" name="Google Shape;106;p15"/>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nvSpPr>
        <p:spPr>
          <a:xfrm>
            <a:off x="381000" y="1143000"/>
            <a:ext cx="8077200" cy="15700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The cost (</a:t>
            </a:r>
            <a:r>
              <a:rPr b="0" i="1" lang="en-US" sz="2400" u="none" cap="none" strike="noStrike">
                <a:solidFill>
                  <a:schemeClr val="dk1"/>
                </a:solidFill>
                <a:latin typeface="Calibri"/>
                <a:ea typeface="Calibri"/>
                <a:cs typeface="Calibri"/>
                <a:sym typeface="Calibri"/>
              </a:rPr>
              <a:t>c</a:t>
            </a:r>
            <a:r>
              <a:rPr b="0" i="0" lang="en-US" sz="2400" u="none" cap="none" strike="noStrike">
                <a:solidFill>
                  <a:schemeClr val="dk1"/>
                </a:solidFill>
                <a:latin typeface="Calibri"/>
                <a:ea typeface="Calibri"/>
                <a:cs typeface="Calibri"/>
                <a:sym typeface="Calibri"/>
              </a:rPr>
              <a:t>) for </a:t>
            </a:r>
            <a:r>
              <a:rPr b="0" i="1" lang="en-US" sz="2400" u="none" cap="none" strike="noStrike">
                <a:solidFill>
                  <a:schemeClr val="dk1"/>
                </a:solidFill>
                <a:latin typeface="Calibri"/>
                <a:ea typeface="Calibri"/>
                <a:cs typeface="Calibri"/>
                <a:sym typeface="Calibri"/>
              </a:rPr>
              <a:t>p </a:t>
            </a:r>
            <a:r>
              <a:rPr b="0" i="0" lang="en-US" sz="2400" u="none" cap="none" strike="noStrike">
                <a:solidFill>
                  <a:schemeClr val="dk1"/>
                </a:solidFill>
                <a:latin typeface="Calibri"/>
                <a:ea typeface="Calibri"/>
                <a:cs typeface="Calibri"/>
                <a:sym typeface="Calibri"/>
              </a:rPr>
              <a:t>pounds of meat is shown in the table. Use the Add Arrow tool to graph the proportional relationship between the number of pounds of meat and the total cost.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aphicFrame>
        <p:nvGraphicFramePr>
          <p:cNvPr id="113" name="Google Shape;113;p16"/>
          <p:cNvGraphicFramePr/>
          <p:nvPr/>
        </p:nvGraphicFramePr>
        <p:xfrm>
          <a:off x="3810000" y="2713037"/>
          <a:ext cx="3000000" cy="3000000"/>
        </p:xfrm>
        <a:graphic>
          <a:graphicData uri="http://schemas.openxmlformats.org/drawingml/2006/table">
            <a:tbl>
              <a:tblPr>
                <a:noFill/>
                <a:tableStyleId>{36213A4E-F0E7-4A49-A6FF-AD48E65AAF90}</a:tableStyleId>
              </a:tblPr>
              <a:tblGrid>
                <a:gridCol w="685800"/>
                <a:gridCol w="762000"/>
              </a:tblGrid>
              <a:tr h="457200">
                <a:tc>
                  <a:txBody>
                    <a:bodyPr/>
                    <a:lstStyle/>
                    <a:p>
                      <a:pPr indent="0" lvl="0" marL="0" marR="0" rtl="0" algn="ctr">
                        <a:lnSpc>
                          <a:spcPct val="100000"/>
                        </a:lnSpc>
                        <a:spcBef>
                          <a:spcPts val="0"/>
                        </a:spcBef>
                        <a:spcAft>
                          <a:spcPts val="0"/>
                        </a:spcAft>
                        <a:buClr>
                          <a:schemeClr val="dk1"/>
                        </a:buClr>
                        <a:buSzPts val="2400"/>
                        <a:buFont typeface="Calibri"/>
                        <a:buNone/>
                      </a:pPr>
                      <a:r>
                        <a:rPr b="1" i="1" lang="en-US" sz="2400" u="none" cap="none" strike="noStrike">
                          <a:solidFill>
                            <a:schemeClr val="dk1"/>
                          </a:solidFill>
                          <a:latin typeface="Calibri"/>
                          <a:ea typeface="Calibri"/>
                          <a:cs typeface="Calibri"/>
                          <a:sym typeface="Calibri"/>
                        </a:rPr>
                        <a:t>p</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Calibri"/>
                        <a:buNone/>
                      </a:pPr>
                      <a:r>
                        <a:rPr b="1" i="1" lang="en-US" sz="2400" u="none" cap="none" strike="noStrike">
                          <a:solidFill>
                            <a:schemeClr val="dk1"/>
                          </a:solidFill>
                          <a:latin typeface="Calibri"/>
                          <a:ea typeface="Calibri"/>
                          <a:cs typeface="Calibri"/>
                          <a:sym typeface="Calibri"/>
                        </a:rPr>
                        <a:t>c</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3</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15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25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7</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35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45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10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50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14" name="Google Shape;114;p16"/>
          <p:cNvGrpSpPr/>
          <p:nvPr/>
        </p:nvGrpSpPr>
        <p:grpSpPr>
          <a:xfrm>
            <a:off x="7259637" y="-30162"/>
            <a:ext cx="1939925" cy="1176337"/>
            <a:chOff x="7259637" y="-30162"/>
            <a:chExt cx="1939925" cy="1176337"/>
          </a:xfrm>
        </p:grpSpPr>
        <p:pic>
          <p:nvPicPr>
            <p:cNvPr id="115" name="Google Shape;115;p1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16" name="Google Shape;116;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7"/>
          <p:cNvSpPr txBox="1"/>
          <p:nvPr/>
        </p:nvSpPr>
        <p:spPr>
          <a:xfrm>
            <a:off x="800100" y="1524000"/>
            <a:ext cx="75438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creates a line with the slope of 5.</a:t>
            </a:r>
            <a:endParaRPr b="0" i="0" sz="1400" u="none" cap="none" strike="noStrike">
              <a:solidFill>
                <a:srgbClr val="000000"/>
              </a:solidFill>
              <a:latin typeface="Arial"/>
              <a:ea typeface="Arial"/>
              <a:cs typeface="Arial"/>
              <a:sym typeface="Arial"/>
            </a:endParaRPr>
          </a:p>
        </p:txBody>
      </p:sp>
      <p:grpSp>
        <p:nvGrpSpPr>
          <p:cNvPr id="123" name="Google Shape;123;p17"/>
          <p:cNvGrpSpPr/>
          <p:nvPr/>
        </p:nvGrpSpPr>
        <p:grpSpPr>
          <a:xfrm>
            <a:off x="6345237" y="-30162"/>
            <a:ext cx="2865437" cy="1116012"/>
            <a:chOff x="6345237" y="-30162"/>
            <a:chExt cx="2865437" cy="1116012"/>
          </a:xfrm>
        </p:grpSpPr>
        <p:pic>
          <p:nvPicPr>
            <p:cNvPr id="124" name="Google Shape;124;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25" name="Google Shape;125;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8"/>
          <p:cNvSpPr txBox="1"/>
          <p:nvPr/>
        </p:nvSpPr>
        <p:spPr>
          <a:xfrm>
            <a:off x="381000" y="1676400"/>
            <a:ext cx="80772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Meat costs $5.00 per pound at a store. Use the Add Arrow tool to graph the proportional relationship between the number of pounds of meat and the total cost.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grpSp>
        <p:nvGrpSpPr>
          <p:cNvPr id="132" name="Google Shape;132;p18"/>
          <p:cNvGrpSpPr/>
          <p:nvPr/>
        </p:nvGrpSpPr>
        <p:grpSpPr>
          <a:xfrm>
            <a:off x="7259637" y="-30162"/>
            <a:ext cx="1939925" cy="1176337"/>
            <a:chOff x="7259637" y="-30162"/>
            <a:chExt cx="1939925" cy="1176337"/>
          </a:xfrm>
        </p:grpSpPr>
        <p:pic>
          <p:nvPicPr>
            <p:cNvPr id="133" name="Google Shape;133;p18"/>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34" name="Google Shape;134;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9"/>
          <p:cNvSpPr txBox="1"/>
          <p:nvPr/>
        </p:nvSpPr>
        <p:spPr>
          <a:xfrm>
            <a:off x="800100" y="1524000"/>
            <a:ext cx="75438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creates a line with a slope of 6.</a:t>
            </a:r>
            <a:endParaRPr b="0" i="0" sz="1400" u="none" cap="none" strike="noStrike">
              <a:solidFill>
                <a:srgbClr val="000000"/>
              </a:solidFill>
              <a:latin typeface="Arial"/>
              <a:ea typeface="Arial"/>
              <a:cs typeface="Arial"/>
              <a:sym typeface="Arial"/>
            </a:endParaRPr>
          </a:p>
        </p:txBody>
      </p:sp>
      <p:grpSp>
        <p:nvGrpSpPr>
          <p:cNvPr id="141" name="Google Shape;141;p19"/>
          <p:cNvGrpSpPr/>
          <p:nvPr/>
        </p:nvGrpSpPr>
        <p:grpSpPr>
          <a:xfrm>
            <a:off x="6345237" y="-30162"/>
            <a:ext cx="2865437" cy="1116012"/>
            <a:chOff x="6345237" y="-30162"/>
            <a:chExt cx="2865437" cy="1116012"/>
          </a:xfrm>
        </p:grpSpPr>
        <p:pic>
          <p:nvPicPr>
            <p:cNvPr id="142" name="Google Shape;142;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43" name="Google Shape;143;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0"/>
          <p:cNvSpPr txBox="1"/>
          <p:nvPr/>
        </p:nvSpPr>
        <p:spPr>
          <a:xfrm>
            <a:off x="381000" y="1143000"/>
            <a:ext cx="80772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cost (</a:t>
            </a:r>
            <a:r>
              <a:rPr b="0" i="1" lang="en-US" sz="2800" u="none" cap="none" strike="noStrike">
                <a:solidFill>
                  <a:schemeClr val="dk1"/>
                </a:solidFill>
                <a:latin typeface="Calibri"/>
                <a:ea typeface="Calibri"/>
                <a:cs typeface="Calibri"/>
                <a:sym typeface="Calibri"/>
              </a:rPr>
              <a:t>c</a:t>
            </a:r>
            <a:r>
              <a:rPr b="0" i="0" lang="en-US" sz="2800" u="none" cap="none" strike="noStrike">
                <a:solidFill>
                  <a:schemeClr val="dk1"/>
                </a:solidFill>
                <a:latin typeface="Calibri"/>
                <a:ea typeface="Calibri"/>
                <a:cs typeface="Calibri"/>
                <a:sym typeface="Calibri"/>
              </a:rPr>
              <a:t>) for </a:t>
            </a:r>
            <a:r>
              <a:rPr b="0" i="1" lang="en-US" sz="2800" u="none" cap="none" strike="noStrike">
                <a:solidFill>
                  <a:schemeClr val="dk1"/>
                </a:solidFill>
                <a:latin typeface="Calibri"/>
                <a:ea typeface="Calibri"/>
                <a:cs typeface="Calibri"/>
                <a:sym typeface="Calibri"/>
              </a:rPr>
              <a:t>p </a:t>
            </a:r>
            <a:r>
              <a:rPr b="0" i="0" lang="en-US" sz="2800" u="none" cap="none" strike="noStrike">
                <a:solidFill>
                  <a:schemeClr val="dk1"/>
                </a:solidFill>
                <a:latin typeface="Calibri"/>
                <a:ea typeface="Calibri"/>
                <a:cs typeface="Calibri"/>
                <a:sym typeface="Calibri"/>
              </a:rPr>
              <a:t>pounds of meat can be represented by the equation </a:t>
            </a:r>
            <a:r>
              <a:rPr b="0" i="1" lang="en-US" sz="2800" u="none" cap="none" strike="noStrike">
                <a:solidFill>
                  <a:schemeClr val="dk1"/>
                </a:solidFill>
                <a:latin typeface="Calibri"/>
                <a:ea typeface="Calibri"/>
                <a:cs typeface="Calibri"/>
                <a:sym typeface="Calibri"/>
              </a:rPr>
              <a:t>c </a:t>
            </a:r>
            <a:r>
              <a:rPr b="0" i="0" lang="en-US" sz="2800" u="none" cap="none" strike="noStrike">
                <a:solidFill>
                  <a:schemeClr val="dk1"/>
                </a:solidFill>
                <a:latin typeface="Calibri"/>
                <a:ea typeface="Calibri"/>
                <a:cs typeface="Calibri"/>
                <a:sym typeface="Calibri"/>
              </a:rPr>
              <a:t>= 5</a:t>
            </a:r>
            <a:r>
              <a:rPr b="0" i="1" lang="en-US" sz="2800" u="none" cap="none" strike="noStrike">
                <a:solidFill>
                  <a:schemeClr val="dk1"/>
                </a:solidFill>
                <a:latin typeface="Calibri"/>
                <a:ea typeface="Calibri"/>
                <a:cs typeface="Calibri"/>
                <a:sym typeface="Calibri"/>
              </a:rPr>
              <a:t>p</a:t>
            </a:r>
            <a:r>
              <a:rPr b="0" i="0" lang="en-US" sz="2800" u="none" cap="none" strike="noStrike">
                <a:solidFill>
                  <a:schemeClr val="dk1"/>
                </a:solidFill>
                <a:latin typeface="Calibri"/>
                <a:ea typeface="Calibri"/>
                <a:cs typeface="Calibri"/>
                <a:sym typeface="Calibri"/>
              </a:rPr>
              <a:t>.  Use the Add Arrow tool to graph the proportional relationship between the number of pounds of meat and the total cost.</a:t>
            </a:r>
            <a:endParaRPr b="0" i="0" sz="1400" u="none" cap="none" strike="noStrike">
              <a:solidFill>
                <a:srgbClr val="000000"/>
              </a:solidFill>
              <a:latin typeface="Arial"/>
              <a:ea typeface="Arial"/>
              <a:cs typeface="Arial"/>
              <a:sym typeface="Arial"/>
            </a:endParaRPr>
          </a:p>
        </p:txBody>
      </p:sp>
      <p:grpSp>
        <p:nvGrpSpPr>
          <p:cNvPr id="150" name="Google Shape;150;p20"/>
          <p:cNvGrpSpPr/>
          <p:nvPr/>
        </p:nvGrpSpPr>
        <p:grpSpPr>
          <a:xfrm>
            <a:off x="7259637" y="-30162"/>
            <a:ext cx="1939925" cy="1176337"/>
            <a:chOff x="7259637" y="-30162"/>
            <a:chExt cx="1939925" cy="1176337"/>
          </a:xfrm>
        </p:grpSpPr>
        <p:pic>
          <p:nvPicPr>
            <p:cNvPr id="151" name="Google Shape;151;p2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52" name="Google Shape;152;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1"/>
          <p:cNvSpPr txBox="1"/>
          <p:nvPr/>
        </p:nvSpPr>
        <p:spPr>
          <a:xfrm>
            <a:off x="800100" y="1524000"/>
            <a:ext cx="75438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creates a line with a slope of 4.5.</a:t>
            </a:r>
            <a:endParaRPr b="0" i="0" sz="1400" u="none" cap="none" strike="noStrike">
              <a:solidFill>
                <a:srgbClr val="000000"/>
              </a:solidFill>
              <a:latin typeface="Arial"/>
              <a:ea typeface="Arial"/>
              <a:cs typeface="Arial"/>
              <a:sym typeface="Arial"/>
            </a:endParaRPr>
          </a:p>
        </p:txBody>
      </p:sp>
      <p:grpSp>
        <p:nvGrpSpPr>
          <p:cNvPr id="159" name="Google Shape;159;p21"/>
          <p:cNvGrpSpPr/>
          <p:nvPr/>
        </p:nvGrpSpPr>
        <p:grpSpPr>
          <a:xfrm>
            <a:off x="6345237" y="-30162"/>
            <a:ext cx="2865437" cy="1116012"/>
            <a:chOff x="6345237" y="-30162"/>
            <a:chExt cx="2865437" cy="1116012"/>
          </a:xfrm>
        </p:grpSpPr>
        <p:pic>
          <p:nvPicPr>
            <p:cNvPr id="160" name="Google Shape;160;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1" name="Google Shape;161;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2"/>
          <p:cNvSpPr txBox="1"/>
          <p:nvPr/>
        </p:nvSpPr>
        <p:spPr>
          <a:xfrm>
            <a:off x="452437" y="925512"/>
            <a:ext cx="4881562" cy="30464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This graph shows a proportional relationship between the amount of money in Jack’s savings account and the number of weeks Jack has been saving money. Which statement identifies the correct slope, and the correct interpretation of the slope for this situation? </a:t>
            </a:r>
            <a:endParaRPr b="0" i="0" sz="1400" u="none" cap="none" strike="noStrike">
              <a:solidFill>
                <a:srgbClr val="000000"/>
              </a:solidFill>
              <a:latin typeface="Arial"/>
              <a:ea typeface="Arial"/>
              <a:cs typeface="Arial"/>
              <a:sym typeface="Arial"/>
            </a:endParaRPr>
          </a:p>
        </p:txBody>
      </p:sp>
      <p:pic>
        <p:nvPicPr>
          <p:cNvPr id="167" name="Google Shape;167;p22"/>
          <p:cNvPicPr preferRelativeResize="0"/>
          <p:nvPr/>
        </p:nvPicPr>
        <p:blipFill rotWithShape="1">
          <a:blip r:embed="rId3">
            <a:alphaModFix/>
          </a:blip>
          <a:srcRect b="0" l="0" r="0" t="0"/>
          <a:stretch/>
        </p:blipFill>
        <p:spPr>
          <a:xfrm>
            <a:off x="5715000" y="1162050"/>
            <a:ext cx="2921000" cy="2559050"/>
          </a:xfrm>
          <a:prstGeom prst="rect">
            <a:avLst/>
          </a:prstGeom>
          <a:noFill/>
          <a:ln>
            <a:noFill/>
          </a:ln>
        </p:spPr>
      </p:pic>
      <p:sp>
        <p:nvSpPr>
          <p:cNvPr id="168" name="Google Shape;168;p22"/>
          <p:cNvSpPr/>
          <p:nvPr/>
        </p:nvSpPr>
        <p:spPr>
          <a:xfrm>
            <a:off x="457200" y="4035425"/>
            <a:ext cx="8613775" cy="2444750"/>
          </a:xfrm>
          <a:prstGeom prst="rect">
            <a:avLst/>
          </a:prstGeom>
          <a:blipFill rotWithShape="1">
            <a:blip r:embed="rId4">
              <a:alphaModFix/>
            </a:blip>
            <a:stretch>
              <a:fillRect b="0" l="-564"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grpSp>
        <p:nvGrpSpPr>
          <p:cNvPr id="169" name="Google Shape;169;p22"/>
          <p:cNvGrpSpPr/>
          <p:nvPr/>
        </p:nvGrpSpPr>
        <p:grpSpPr>
          <a:xfrm>
            <a:off x="7259637" y="-30162"/>
            <a:ext cx="1939925" cy="1176337"/>
            <a:chOff x="7259637" y="-30162"/>
            <a:chExt cx="1939925" cy="1176337"/>
          </a:xfrm>
        </p:grpSpPr>
        <p:pic>
          <p:nvPicPr>
            <p:cNvPr id="170" name="Google Shape;170;p22"/>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171" name="Google Shape;171;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3"/>
          <p:cNvSpPr txBox="1"/>
          <p:nvPr/>
        </p:nvSpPr>
        <p:spPr>
          <a:xfrm>
            <a:off x="609600" y="1417637"/>
            <a:ext cx="80772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identifies the correct statement of the slope of the graph.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p:txBody>
      </p:sp>
      <p:grpSp>
        <p:nvGrpSpPr>
          <p:cNvPr id="177" name="Google Shape;177;p23"/>
          <p:cNvGrpSpPr/>
          <p:nvPr/>
        </p:nvGrpSpPr>
        <p:grpSpPr>
          <a:xfrm>
            <a:off x="6345237" y="-30162"/>
            <a:ext cx="2865437" cy="1116012"/>
            <a:chOff x="6345237" y="-30162"/>
            <a:chExt cx="2865437" cy="1116012"/>
          </a:xfrm>
        </p:grpSpPr>
        <p:pic>
          <p:nvPicPr>
            <p:cNvPr id="178" name="Google Shape;178;p2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79" name="Google Shape;179;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4"/>
          <p:cNvSpPr txBox="1"/>
          <p:nvPr/>
        </p:nvSpPr>
        <p:spPr>
          <a:xfrm>
            <a:off x="457200" y="990600"/>
            <a:ext cx="6705600" cy="54324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table shows the proportional relationship between the cost (</a:t>
            </a:r>
            <a:r>
              <a:rPr b="0" i="1" lang="en-US" sz="2800" u="none" cap="none" strike="noStrike">
                <a:solidFill>
                  <a:schemeClr val="dk1"/>
                </a:solidFill>
                <a:latin typeface="Calibri"/>
                <a:ea typeface="Calibri"/>
                <a:cs typeface="Calibri"/>
                <a:sym typeface="Calibri"/>
              </a:rPr>
              <a:t>c</a:t>
            </a:r>
            <a:r>
              <a:rPr b="0" i="0" lang="en-US" sz="2800" u="none" cap="none" strike="noStrike">
                <a:solidFill>
                  <a:schemeClr val="dk1"/>
                </a:solidFill>
                <a:latin typeface="Calibri"/>
                <a:ea typeface="Calibri"/>
                <a:cs typeface="Calibri"/>
                <a:sym typeface="Calibri"/>
              </a:rPr>
              <a:t>) of meat and the weight in pounds (</a:t>
            </a:r>
            <a:r>
              <a:rPr b="0" i="1" lang="en-US" sz="2800" u="none" cap="none" strike="noStrike">
                <a:solidFill>
                  <a:schemeClr val="dk1"/>
                </a:solidFill>
                <a:latin typeface="Calibri"/>
                <a:ea typeface="Calibri"/>
                <a:cs typeface="Calibri"/>
                <a:sym typeface="Calibri"/>
              </a:rPr>
              <a:t>p</a:t>
            </a:r>
            <a:r>
              <a:rPr b="0" i="0" lang="en-US" sz="2800" u="none" cap="none" strike="noStrike">
                <a:solidFill>
                  <a:schemeClr val="dk1"/>
                </a:solidFill>
                <a:latin typeface="Calibri"/>
                <a:ea typeface="Calibri"/>
                <a:cs typeface="Calibri"/>
                <a:sym typeface="Calibri"/>
              </a:rPr>
              <a:t>) at Lane Grocery Store</a:t>
            </a:r>
            <a:r>
              <a:rPr b="0" i="1"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Select the equation which shows a cost of meat per pound that is twice the cost of meat per pound than at Lane Grocery Store.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A.</a:t>
            </a:r>
            <a:r>
              <a:rPr b="0" i="1" lang="en-US" sz="2800" u="none" cap="none" strike="noStrike">
                <a:solidFill>
                  <a:schemeClr val="dk1"/>
                </a:solidFill>
                <a:latin typeface="Calibri"/>
                <a:ea typeface="Calibri"/>
                <a:cs typeface="Calibri"/>
                <a:sym typeface="Calibri"/>
              </a:rPr>
              <a:t> c</a:t>
            </a:r>
            <a:r>
              <a:rPr b="0" i="0" lang="en-US" sz="2800" u="none" cap="none" strike="noStrike">
                <a:solidFill>
                  <a:schemeClr val="dk1"/>
                </a:solidFill>
                <a:latin typeface="Calibri"/>
                <a:ea typeface="Calibri"/>
                <a:cs typeface="Calibri"/>
                <a:sym typeface="Calibri"/>
              </a:rPr>
              <a:t> = 5</a:t>
            </a:r>
            <a:r>
              <a:rPr b="0" i="1" lang="en-US" sz="2800" u="none" cap="none" strike="noStrike">
                <a:solidFill>
                  <a:schemeClr val="dk1"/>
                </a:solidFill>
                <a:latin typeface="Calibri"/>
                <a:ea typeface="Calibri"/>
                <a:cs typeface="Calibri"/>
                <a:sym typeface="Calibri"/>
              </a:rPr>
              <a:t>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B. </a:t>
            </a:r>
            <a:r>
              <a:rPr b="0" i="1" lang="en-US" sz="2800" u="none" cap="none" strike="noStrike">
                <a:solidFill>
                  <a:schemeClr val="dk1"/>
                </a:solidFill>
                <a:latin typeface="Calibri"/>
                <a:ea typeface="Calibri"/>
                <a:cs typeface="Calibri"/>
                <a:sym typeface="Calibri"/>
              </a:rPr>
              <a:t>c</a:t>
            </a:r>
            <a:r>
              <a:rPr b="0" i="0" lang="en-US" sz="2800" u="none" cap="none" strike="noStrike">
                <a:solidFill>
                  <a:schemeClr val="dk1"/>
                </a:solidFill>
                <a:latin typeface="Calibri"/>
                <a:ea typeface="Calibri"/>
                <a:cs typeface="Calibri"/>
                <a:sym typeface="Calibri"/>
              </a:rPr>
              <a:t> = 6</a:t>
            </a:r>
            <a:r>
              <a:rPr b="0" i="1" lang="en-US" sz="2800" u="none" cap="none" strike="noStrike">
                <a:solidFill>
                  <a:schemeClr val="dk1"/>
                </a:solidFill>
                <a:latin typeface="Calibri"/>
                <a:ea typeface="Calibri"/>
                <a:cs typeface="Calibri"/>
                <a:sym typeface="Calibri"/>
              </a:rPr>
              <a:t>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 </a:t>
            </a:r>
            <a:r>
              <a:rPr b="0" i="1" lang="en-US" sz="2800" u="none" cap="none" strike="noStrike">
                <a:solidFill>
                  <a:schemeClr val="dk1"/>
                </a:solidFill>
                <a:latin typeface="Calibri"/>
                <a:ea typeface="Calibri"/>
                <a:cs typeface="Calibri"/>
                <a:sym typeface="Calibri"/>
              </a:rPr>
              <a:t>c</a:t>
            </a:r>
            <a:r>
              <a:rPr b="0" i="0" lang="en-US" sz="2800" u="none" cap="none" strike="noStrike">
                <a:solidFill>
                  <a:schemeClr val="dk1"/>
                </a:solidFill>
                <a:latin typeface="Calibri"/>
                <a:ea typeface="Calibri"/>
                <a:cs typeface="Calibri"/>
                <a:sym typeface="Calibri"/>
              </a:rPr>
              <a:t> = 10</a:t>
            </a:r>
            <a:r>
              <a:rPr b="0" i="1" lang="en-US" sz="2800" u="none" cap="none" strike="noStrike">
                <a:solidFill>
                  <a:schemeClr val="dk1"/>
                </a:solidFill>
                <a:latin typeface="Calibri"/>
                <a:ea typeface="Calibri"/>
                <a:cs typeface="Calibri"/>
                <a:sym typeface="Calibri"/>
              </a:rPr>
              <a:t>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D. </a:t>
            </a:r>
            <a:r>
              <a:rPr b="0" i="1" lang="en-US" sz="2800" u="none" cap="none" strike="noStrike">
                <a:solidFill>
                  <a:schemeClr val="dk1"/>
                </a:solidFill>
                <a:latin typeface="Calibri"/>
                <a:ea typeface="Calibri"/>
                <a:cs typeface="Calibri"/>
                <a:sym typeface="Calibri"/>
              </a:rPr>
              <a:t>c</a:t>
            </a:r>
            <a:r>
              <a:rPr b="0" i="0" lang="en-US" sz="2800" u="none" cap="none" strike="noStrike">
                <a:solidFill>
                  <a:schemeClr val="dk1"/>
                </a:solidFill>
                <a:latin typeface="Calibri"/>
                <a:ea typeface="Calibri"/>
                <a:cs typeface="Calibri"/>
                <a:sym typeface="Calibri"/>
              </a:rPr>
              <a:t> = 30</a:t>
            </a:r>
            <a:r>
              <a:rPr b="0" i="1" lang="en-US" sz="2800" u="none" cap="none" strike="noStrike">
                <a:solidFill>
                  <a:schemeClr val="dk1"/>
                </a:solidFill>
                <a:latin typeface="Calibri"/>
                <a:ea typeface="Calibri"/>
                <a:cs typeface="Calibri"/>
                <a:sym typeface="Calibri"/>
              </a:rPr>
              <a:t>p</a:t>
            </a:r>
            <a:endParaRPr b="0" i="0" sz="1400" u="none" cap="none" strike="noStrike">
              <a:solidFill>
                <a:srgbClr val="000000"/>
              </a:solidFill>
              <a:latin typeface="Arial"/>
              <a:ea typeface="Arial"/>
              <a:cs typeface="Arial"/>
              <a:sym typeface="Arial"/>
            </a:endParaRPr>
          </a:p>
        </p:txBody>
      </p:sp>
      <p:graphicFrame>
        <p:nvGraphicFramePr>
          <p:cNvPr id="186" name="Google Shape;186;p24"/>
          <p:cNvGraphicFramePr/>
          <p:nvPr/>
        </p:nvGraphicFramePr>
        <p:xfrm>
          <a:off x="7315200" y="1143000"/>
          <a:ext cx="3000000" cy="3000000"/>
        </p:xfrm>
        <a:graphic>
          <a:graphicData uri="http://schemas.openxmlformats.org/drawingml/2006/table">
            <a:tbl>
              <a:tblPr>
                <a:noFill/>
                <a:tableStyleId>{36213A4E-F0E7-4A49-A6FF-AD48E65AAF90}</a:tableStyleId>
              </a:tblPr>
              <a:tblGrid>
                <a:gridCol w="647700"/>
                <a:gridCol w="647700"/>
              </a:tblGrid>
              <a:tr h="415925">
                <a:tc>
                  <a:txBody>
                    <a:bodyPr/>
                    <a:lstStyle/>
                    <a:p>
                      <a:pPr indent="0" lvl="0" marL="0" marR="0" rtl="0" algn="ctr">
                        <a:lnSpc>
                          <a:spcPct val="100000"/>
                        </a:lnSpc>
                        <a:spcBef>
                          <a:spcPts val="0"/>
                        </a:spcBef>
                        <a:spcAft>
                          <a:spcPts val="0"/>
                        </a:spcAft>
                        <a:buClr>
                          <a:schemeClr val="dk1"/>
                        </a:buClr>
                        <a:buSzPts val="2000"/>
                        <a:buFont typeface="Calibri"/>
                        <a:buNone/>
                      </a:pPr>
                      <a:r>
                        <a:rPr b="1" i="1" lang="en-US" sz="2000" u="none" cap="none" strike="noStrike">
                          <a:solidFill>
                            <a:schemeClr val="dk1"/>
                          </a:solidFill>
                          <a:latin typeface="Calibri"/>
                          <a:ea typeface="Calibri"/>
                          <a:cs typeface="Calibri"/>
                          <a:sym typeface="Calibri"/>
                        </a:rPr>
                        <a:t>p</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1" lang="en-US" sz="2000" u="none" cap="none" strike="noStrike">
                          <a:solidFill>
                            <a:schemeClr val="dk1"/>
                          </a:solidFill>
                          <a:latin typeface="Calibri"/>
                          <a:ea typeface="Calibri"/>
                          <a:cs typeface="Calibri"/>
                          <a:sym typeface="Calibri"/>
                        </a:rPr>
                        <a:t>c</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19100">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3</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15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20675">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25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19100">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7</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35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20675">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45</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19100">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10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50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187" name="Google Shape;187;p24"/>
          <p:cNvGrpSpPr/>
          <p:nvPr/>
        </p:nvGrpSpPr>
        <p:grpSpPr>
          <a:xfrm>
            <a:off x="7259637" y="-30162"/>
            <a:ext cx="1939925" cy="1176337"/>
            <a:chOff x="7259637" y="-30162"/>
            <a:chExt cx="1939925" cy="1176337"/>
          </a:xfrm>
        </p:grpSpPr>
        <p:pic>
          <p:nvPicPr>
            <p:cNvPr id="188" name="Google Shape;188;p2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89" name="Google Shape;189;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5"/>
          <p:cNvSpPr txBox="1"/>
          <p:nvPr/>
        </p:nvSpPr>
        <p:spPr>
          <a:xfrm>
            <a:off x="609600" y="1417637"/>
            <a:ext cx="80772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correctly identifies the equation.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p:txBody>
      </p:sp>
      <p:grpSp>
        <p:nvGrpSpPr>
          <p:cNvPr id="195" name="Google Shape;195;p25"/>
          <p:cNvGrpSpPr/>
          <p:nvPr/>
        </p:nvGrpSpPr>
        <p:grpSpPr>
          <a:xfrm>
            <a:off x="6345237" y="-30162"/>
            <a:ext cx="2865437" cy="1116012"/>
            <a:chOff x="6345237" y="-30162"/>
            <a:chExt cx="2865437" cy="1116012"/>
          </a:xfrm>
        </p:grpSpPr>
        <p:pic>
          <p:nvPicPr>
            <p:cNvPr id="196" name="Google Shape;196;p2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97" name="Google Shape;197;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6"/>
          <p:cNvSpPr txBox="1"/>
          <p:nvPr/>
        </p:nvSpPr>
        <p:spPr>
          <a:xfrm>
            <a:off x="438150" y="1354137"/>
            <a:ext cx="84963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This graph shows the amount of money (s) in Jack’s account after </a:t>
            </a:r>
            <a:r>
              <a:rPr b="0" i="1" lang="en-US" sz="2800" u="none" cap="none" strike="noStrike">
                <a:solidFill>
                  <a:schemeClr val="dk1"/>
                </a:solidFill>
                <a:latin typeface="Calibri"/>
                <a:ea typeface="Calibri"/>
                <a:cs typeface="Calibri"/>
                <a:sym typeface="Calibri"/>
              </a:rPr>
              <a:t>w </a:t>
            </a:r>
            <a:r>
              <a:rPr b="0" i="0" lang="en-US" sz="2800" u="none" cap="none" strike="noStrike">
                <a:solidFill>
                  <a:schemeClr val="dk1"/>
                </a:solidFill>
                <a:latin typeface="Calibri"/>
                <a:ea typeface="Calibri"/>
                <a:cs typeface="Calibri"/>
                <a:sym typeface="Calibri"/>
              </a:rPr>
              <a:t>weeks. Enter an equation to represent the amount of money (s</a:t>
            </a:r>
            <a:r>
              <a:rPr b="0" i="1" lang="en-US" sz="2800" u="none" cap="none" strike="noStrike">
                <a:solidFill>
                  <a:schemeClr val="dk1"/>
                </a:solidFill>
                <a:latin typeface="Calibri"/>
                <a:ea typeface="Calibri"/>
                <a:cs typeface="Calibri"/>
                <a:sym typeface="Calibri"/>
              </a:rPr>
              <a:t>) </a:t>
            </a:r>
            <a:r>
              <a:rPr b="0" i="0" lang="en-US" sz="2800" u="none" cap="none" strike="noStrike">
                <a:solidFill>
                  <a:schemeClr val="dk1"/>
                </a:solidFill>
                <a:latin typeface="Calibri"/>
                <a:ea typeface="Calibri"/>
                <a:cs typeface="Calibri"/>
                <a:sym typeface="Calibri"/>
              </a:rPr>
              <a:t>in Jack's account after </a:t>
            </a:r>
            <a:r>
              <a:rPr b="0" i="1" lang="en-US" sz="2800" u="none" cap="none" strike="noStrike">
                <a:solidFill>
                  <a:schemeClr val="dk1"/>
                </a:solidFill>
                <a:latin typeface="Calibri"/>
                <a:ea typeface="Calibri"/>
                <a:cs typeface="Calibri"/>
                <a:sym typeface="Calibri"/>
              </a:rPr>
              <a:t>w </a:t>
            </a:r>
            <a:r>
              <a:rPr b="0" i="0" lang="en-US" sz="2800" u="none" cap="none" strike="noStrike">
                <a:solidFill>
                  <a:schemeClr val="dk1"/>
                </a:solidFill>
                <a:latin typeface="Calibri"/>
                <a:ea typeface="Calibri"/>
                <a:cs typeface="Calibri"/>
                <a:sym typeface="Calibri"/>
              </a:rPr>
              <a:t>weeks. </a:t>
            </a:r>
            <a:endParaRPr b="0" i="0" sz="1400" u="none" cap="none" strike="noStrike">
              <a:solidFill>
                <a:srgbClr val="000000"/>
              </a:solidFill>
              <a:latin typeface="Arial"/>
              <a:ea typeface="Arial"/>
              <a:cs typeface="Arial"/>
              <a:sym typeface="Arial"/>
            </a:endParaRPr>
          </a:p>
        </p:txBody>
      </p:sp>
      <p:pic>
        <p:nvPicPr>
          <p:cNvPr id="203" name="Google Shape;203;p26"/>
          <p:cNvPicPr preferRelativeResize="0"/>
          <p:nvPr/>
        </p:nvPicPr>
        <p:blipFill rotWithShape="1">
          <a:blip r:embed="rId3">
            <a:alphaModFix/>
          </a:blip>
          <a:srcRect b="0" l="0" r="0" t="0"/>
          <a:stretch/>
        </p:blipFill>
        <p:spPr>
          <a:xfrm>
            <a:off x="2209800" y="2971800"/>
            <a:ext cx="3886200" cy="3406775"/>
          </a:xfrm>
          <a:prstGeom prst="rect">
            <a:avLst/>
          </a:prstGeom>
          <a:noFill/>
          <a:ln>
            <a:noFill/>
          </a:ln>
        </p:spPr>
      </p:pic>
      <p:grpSp>
        <p:nvGrpSpPr>
          <p:cNvPr id="204" name="Google Shape;204;p26"/>
          <p:cNvGrpSpPr/>
          <p:nvPr/>
        </p:nvGrpSpPr>
        <p:grpSpPr>
          <a:xfrm>
            <a:off x="7259637" y="-30162"/>
            <a:ext cx="1939925" cy="1176337"/>
            <a:chOff x="7259637" y="-30162"/>
            <a:chExt cx="1939925" cy="1176337"/>
          </a:xfrm>
        </p:grpSpPr>
        <p:pic>
          <p:nvPicPr>
            <p:cNvPr id="205" name="Google Shape;205;p26"/>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06" name="Google Shape;206;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7"/>
          <p:cNvSpPr txBox="1"/>
          <p:nvPr/>
        </p:nvSpPr>
        <p:spPr>
          <a:xfrm>
            <a:off x="815975" y="1417637"/>
            <a:ext cx="78486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gives the correct equation. Slope may be written as an integer, fraction, or decimal.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1" lang="en-US" sz="2800" u="none" cap="none" strike="noStrike">
                <a:solidFill>
                  <a:schemeClr val="dk1"/>
                </a:solidFill>
                <a:latin typeface="Calibri"/>
                <a:ea typeface="Calibri"/>
                <a:cs typeface="Calibri"/>
                <a:sym typeface="Calibri"/>
              </a:rPr>
              <a:t>s</a:t>
            </a:r>
            <a:r>
              <a:rPr b="0" i="0" lang="en-US" sz="2800" u="none" cap="none" strike="noStrike">
                <a:solidFill>
                  <a:schemeClr val="dk1"/>
                </a:solidFill>
                <a:latin typeface="Calibri"/>
                <a:ea typeface="Calibri"/>
                <a:cs typeface="Calibri"/>
                <a:sym typeface="Calibri"/>
              </a:rPr>
              <a:t> = 6</a:t>
            </a:r>
            <a:r>
              <a:rPr b="0" i="1" lang="en-US" sz="2800" u="none" cap="none" strike="noStrike">
                <a:solidFill>
                  <a:schemeClr val="dk1"/>
                </a:solidFill>
                <a:latin typeface="Calibri"/>
                <a:ea typeface="Calibri"/>
                <a:cs typeface="Calibri"/>
                <a:sym typeface="Calibri"/>
              </a:rPr>
              <a:t>w</a:t>
            </a: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grpSp>
        <p:nvGrpSpPr>
          <p:cNvPr id="212" name="Google Shape;212;p27"/>
          <p:cNvGrpSpPr/>
          <p:nvPr/>
        </p:nvGrpSpPr>
        <p:grpSpPr>
          <a:xfrm>
            <a:off x="6345237" y="-30162"/>
            <a:ext cx="2865437" cy="1116012"/>
            <a:chOff x="6345237" y="-30162"/>
            <a:chExt cx="2865437" cy="1116012"/>
          </a:xfrm>
        </p:grpSpPr>
        <p:pic>
          <p:nvPicPr>
            <p:cNvPr id="213" name="Google Shape;213;p2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14" name="Google Shape;214;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8"/>
          <p:cNvSpPr txBox="1"/>
          <p:nvPr/>
        </p:nvSpPr>
        <p:spPr>
          <a:xfrm>
            <a:off x="609600" y="1068387"/>
            <a:ext cx="79248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Consider the line shown on the graph. Enter the equation of the line in the form </a:t>
            </a:r>
            <a:r>
              <a:rPr b="0" i="1" lang="en-US" sz="2800" u="none" cap="none" strike="noStrike">
                <a:solidFill>
                  <a:schemeClr val="dk1"/>
                </a:solidFill>
                <a:latin typeface="Calibri"/>
                <a:ea typeface="Calibri"/>
                <a:cs typeface="Calibri"/>
                <a:sym typeface="Calibri"/>
              </a:rPr>
              <a:t>y </a:t>
            </a:r>
            <a:r>
              <a:rPr b="0" i="0" lang="en-US" sz="2800" u="none" cap="none" strike="noStrike">
                <a:solidFill>
                  <a:schemeClr val="dk1"/>
                </a:solidFill>
                <a:latin typeface="Calibri"/>
                <a:ea typeface="Calibri"/>
                <a:cs typeface="Calibri"/>
                <a:sym typeface="Calibri"/>
              </a:rPr>
              <a:t>= </a:t>
            </a:r>
            <a:r>
              <a:rPr b="0" i="1" lang="en-US" sz="2800" u="none" cap="none" strike="noStrike">
                <a:solidFill>
                  <a:schemeClr val="dk1"/>
                </a:solidFill>
                <a:latin typeface="Calibri"/>
                <a:ea typeface="Calibri"/>
                <a:cs typeface="Calibri"/>
                <a:sym typeface="Calibri"/>
              </a:rPr>
              <a:t>mx </a:t>
            </a:r>
            <a:r>
              <a:rPr b="0" i="0" lang="en-US" sz="2800" u="none" cap="none" strike="noStrike">
                <a:solidFill>
                  <a:schemeClr val="dk1"/>
                </a:solidFill>
                <a:latin typeface="Calibri"/>
                <a:ea typeface="Calibri"/>
                <a:cs typeface="Calibri"/>
                <a:sym typeface="Calibri"/>
              </a:rPr>
              <a:t>+ </a:t>
            </a:r>
            <a:r>
              <a:rPr b="0" i="1" lang="en-US" sz="2800" u="none" cap="none" strike="noStrike">
                <a:solidFill>
                  <a:schemeClr val="dk1"/>
                </a:solidFill>
                <a:latin typeface="Calibri"/>
                <a:ea typeface="Calibri"/>
                <a:cs typeface="Calibri"/>
                <a:sym typeface="Calibri"/>
              </a:rPr>
              <a:t>b </a:t>
            </a:r>
            <a:r>
              <a:rPr b="0" i="0" lang="en-US" sz="2800" u="none" cap="none" strike="noStrike">
                <a:solidFill>
                  <a:schemeClr val="dk1"/>
                </a:solidFill>
                <a:latin typeface="Calibri"/>
                <a:ea typeface="Calibri"/>
                <a:cs typeface="Calibri"/>
                <a:sym typeface="Calibri"/>
              </a:rPr>
              <a:t>where</a:t>
            </a:r>
            <a:r>
              <a:rPr b="0" i="1" lang="en-US" sz="2800" u="none" cap="none" strike="noStrike">
                <a:solidFill>
                  <a:schemeClr val="dk1"/>
                </a:solidFill>
                <a:latin typeface="Calibri"/>
                <a:ea typeface="Calibri"/>
                <a:cs typeface="Calibri"/>
                <a:sym typeface="Calibri"/>
              </a:rPr>
              <a:t> m </a:t>
            </a:r>
            <a:r>
              <a:rPr b="0" i="0" lang="en-US" sz="2800" u="none" cap="none" strike="noStrike">
                <a:solidFill>
                  <a:schemeClr val="dk1"/>
                </a:solidFill>
                <a:latin typeface="Calibri"/>
                <a:ea typeface="Calibri"/>
                <a:cs typeface="Calibri"/>
                <a:sym typeface="Calibri"/>
              </a:rPr>
              <a:t>is the slope and </a:t>
            </a:r>
            <a:r>
              <a:rPr b="0" i="1" lang="en-US" sz="2800" u="none" cap="none" strike="noStrike">
                <a:solidFill>
                  <a:schemeClr val="dk1"/>
                </a:solidFill>
                <a:latin typeface="Calibri"/>
                <a:ea typeface="Calibri"/>
                <a:cs typeface="Calibri"/>
                <a:sym typeface="Calibri"/>
              </a:rPr>
              <a:t>b </a:t>
            </a:r>
            <a:r>
              <a:rPr b="0" i="0" lang="en-US" sz="2800" u="none" cap="none" strike="noStrike">
                <a:solidFill>
                  <a:schemeClr val="dk1"/>
                </a:solidFill>
                <a:latin typeface="Calibri"/>
                <a:ea typeface="Calibri"/>
                <a:cs typeface="Calibri"/>
                <a:sym typeface="Calibri"/>
              </a:rPr>
              <a:t>is the </a:t>
            </a:r>
            <a:r>
              <a:rPr b="0" i="1" lang="en-US" sz="2800" u="none" cap="none" strike="noStrike">
                <a:solidFill>
                  <a:schemeClr val="dk1"/>
                </a:solidFill>
                <a:latin typeface="Calibri"/>
                <a:ea typeface="Calibri"/>
                <a:cs typeface="Calibri"/>
                <a:sym typeface="Calibri"/>
              </a:rPr>
              <a:t>y</a:t>
            </a:r>
            <a:r>
              <a:rPr b="0" i="0" lang="en-US" sz="2800" u="none" cap="none" strike="noStrike">
                <a:solidFill>
                  <a:schemeClr val="dk1"/>
                </a:solidFill>
                <a:latin typeface="Calibri"/>
                <a:ea typeface="Calibri"/>
                <a:cs typeface="Calibri"/>
                <a:sym typeface="Calibri"/>
              </a:rPr>
              <a:t>-intercept.	</a:t>
            </a:r>
            <a:endParaRPr b="0" i="0" sz="1400" u="none" cap="none" strike="noStrike">
              <a:solidFill>
                <a:srgbClr val="000000"/>
              </a:solidFill>
              <a:latin typeface="Arial"/>
              <a:ea typeface="Arial"/>
              <a:cs typeface="Arial"/>
              <a:sym typeface="Arial"/>
            </a:endParaRPr>
          </a:p>
        </p:txBody>
      </p:sp>
      <p:pic>
        <p:nvPicPr>
          <p:cNvPr id="220" name="Google Shape;220;p28"/>
          <p:cNvPicPr preferRelativeResize="0"/>
          <p:nvPr/>
        </p:nvPicPr>
        <p:blipFill rotWithShape="1">
          <a:blip r:embed="rId3">
            <a:alphaModFix/>
          </a:blip>
          <a:srcRect b="0" l="0" r="0" t="0"/>
          <a:stretch/>
        </p:blipFill>
        <p:spPr>
          <a:xfrm>
            <a:off x="2743200" y="2616200"/>
            <a:ext cx="3292475" cy="3351212"/>
          </a:xfrm>
          <a:prstGeom prst="rect">
            <a:avLst/>
          </a:prstGeom>
          <a:noFill/>
          <a:ln>
            <a:noFill/>
          </a:ln>
        </p:spPr>
      </p:pic>
      <p:grpSp>
        <p:nvGrpSpPr>
          <p:cNvPr id="221" name="Google Shape;221;p28"/>
          <p:cNvGrpSpPr/>
          <p:nvPr/>
        </p:nvGrpSpPr>
        <p:grpSpPr>
          <a:xfrm>
            <a:off x="7259637" y="-30162"/>
            <a:ext cx="1939925" cy="1176337"/>
            <a:chOff x="7259637" y="-30162"/>
            <a:chExt cx="1939925" cy="1176337"/>
          </a:xfrm>
        </p:grpSpPr>
        <p:pic>
          <p:nvPicPr>
            <p:cNvPr id="222" name="Google Shape;222;p2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23" name="Google Shape;223;p2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9"/>
          <p:cNvSpPr txBox="1"/>
          <p:nvPr/>
        </p:nvSpPr>
        <p:spPr>
          <a:xfrm>
            <a:off x="815975" y="1417637"/>
            <a:ext cx="78486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gives the correct equation. Slope may be written as an integer, fraction, or decimal.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1" lang="en-US" sz="2800" u="none" cap="none" strike="noStrike">
                <a:solidFill>
                  <a:schemeClr val="dk1"/>
                </a:solidFill>
                <a:latin typeface="Calibri"/>
                <a:ea typeface="Calibri"/>
                <a:cs typeface="Calibri"/>
                <a:sym typeface="Calibri"/>
              </a:rPr>
              <a:t>y</a:t>
            </a:r>
            <a:r>
              <a:rPr b="0" i="0" lang="en-US" sz="2800" u="none" cap="none" strike="noStrike">
                <a:solidFill>
                  <a:schemeClr val="dk1"/>
                </a:solidFill>
                <a:latin typeface="Calibri"/>
                <a:ea typeface="Calibri"/>
                <a:cs typeface="Calibri"/>
                <a:sym typeface="Calibri"/>
              </a:rPr>
              <a:t> = </a:t>
            </a:r>
            <a:r>
              <a:rPr b="0" i="1" lang="en-US" sz="2800" u="none" cap="none" strike="noStrike">
                <a:solidFill>
                  <a:schemeClr val="dk1"/>
                </a:solidFill>
                <a:latin typeface="Calibri"/>
                <a:ea typeface="Calibri"/>
                <a:cs typeface="Calibri"/>
                <a:sym typeface="Calibri"/>
              </a:rPr>
              <a:t>x</a:t>
            </a:r>
            <a:r>
              <a:rPr b="0" i="0" lang="en-US" sz="2800" u="none" cap="none" strike="noStrike">
                <a:solidFill>
                  <a:schemeClr val="dk1"/>
                </a:solidFill>
                <a:latin typeface="Calibri"/>
                <a:ea typeface="Calibri"/>
                <a:cs typeface="Calibri"/>
                <a:sym typeface="Calibri"/>
              </a:rPr>
              <a:t> +3	</a:t>
            </a:r>
            <a:endParaRPr b="0" i="0" sz="1400" u="none" cap="none" strike="noStrike">
              <a:solidFill>
                <a:srgbClr val="000000"/>
              </a:solidFill>
              <a:latin typeface="Arial"/>
              <a:ea typeface="Arial"/>
              <a:cs typeface="Arial"/>
              <a:sym typeface="Arial"/>
            </a:endParaRPr>
          </a:p>
        </p:txBody>
      </p:sp>
      <p:grpSp>
        <p:nvGrpSpPr>
          <p:cNvPr id="229" name="Google Shape;229;p29"/>
          <p:cNvGrpSpPr/>
          <p:nvPr/>
        </p:nvGrpSpPr>
        <p:grpSpPr>
          <a:xfrm>
            <a:off x="6345237" y="-30162"/>
            <a:ext cx="2865437" cy="1116012"/>
            <a:chOff x="6345237" y="-30162"/>
            <a:chExt cx="2865437" cy="1116012"/>
          </a:xfrm>
        </p:grpSpPr>
        <p:pic>
          <p:nvPicPr>
            <p:cNvPr id="230" name="Google Shape;230;p2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31" name="Google Shape;231;p2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