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2ADC4B7-71CD-4A40-ABAB-FFF8673CF0CA}">
  <a:tblStyle styleId="{22ADC4B7-71CD-4A40-ABAB-FFF8673CF0C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7 - Claim 4</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439960" y="4343400"/>
            <a:ext cx="6264078"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Modeling and Data Analysis</a:t>
            </a:r>
            <a:endParaRPr b="1" i="0" sz="4000" u="none" cap="none" strike="noStrike">
              <a:solidFill>
                <a:srgbClr val="FF0000"/>
              </a:solidFill>
              <a:latin typeface="Calibri"/>
              <a:ea typeface="Calibri"/>
              <a:cs typeface="Calibri"/>
              <a:sym typeface="Calibri"/>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Calibri"/>
                <a:ea typeface="Calibri"/>
                <a:cs typeface="Calibri"/>
                <a:sym typeface="Calibri"/>
              </a:rPr>
              <a:t>Claim 4</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Smarter Balanced Sample Items</a:t>
            </a:r>
            <a:br>
              <a:rPr b="1" i="0" lang="en-US" sz="4000" u="none" cap="none" strike="noStrike">
                <a:solidFill>
                  <a:schemeClr val="dk1"/>
                </a:solidFill>
                <a:latin typeface="Calibri"/>
                <a:ea typeface="Calibri"/>
                <a:cs typeface="Calibri"/>
                <a:sym typeface="Calibri"/>
              </a:rPr>
            </a:br>
            <a:r>
              <a:rPr b="1" i="0" lang="en-US" sz="4000" u="none" cap="none" strike="noStrike">
                <a:solidFill>
                  <a:schemeClr val="dk1"/>
                </a:solidFill>
                <a:latin typeface="Calibri"/>
                <a:ea typeface="Calibri"/>
                <a:cs typeface="Calibri"/>
                <a:sym typeface="Calibri"/>
              </a:rPr>
              <a:t>Grade 7</a:t>
            </a:r>
            <a:endParaRPr b="1" i="0" sz="40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500856" y="1066800"/>
            <a:ext cx="8382000" cy="4648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 store is having a sale. Each customer receives either a 15% discount on purchases under $100 or a 20% discount on purchases of $100 or more. Kelly is purchasing some clothes for $96.60 before the discount. She decides to buy the fewest packs of gum that will increase her purchase to over $100. The price of each pack of gum is $0.79. After the discount, how much less will Kelly pay buying the clothes and the gum instead of buying only the clothes? (Assume there is no sales tax to consider.) </a:t>
            </a:r>
            <a:endParaRPr sz="2400"/>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50000"/>
              </a:lnSpc>
              <a:spcBef>
                <a:spcPts val="0"/>
              </a:spcBef>
              <a:spcAft>
                <a:spcPts val="0"/>
              </a:spcAft>
              <a:buClr>
                <a:schemeClr val="dk1"/>
              </a:buClr>
              <a:buSzPts val="2400"/>
              <a:buNone/>
            </a:pPr>
            <a:r>
              <a:rPr lang="en-US" sz="2400"/>
              <a:t>A. $1.05 				C. $3.69 </a:t>
            </a:r>
            <a:endParaRPr/>
          </a:p>
          <a:p>
            <a:pPr indent="0" lvl="0" marL="0" rtl="0" algn="l">
              <a:lnSpc>
                <a:spcPct val="150000"/>
              </a:lnSpc>
              <a:spcBef>
                <a:spcPts val="0"/>
              </a:spcBef>
              <a:spcAft>
                <a:spcPts val="0"/>
              </a:spcAft>
              <a:buClr>
                <a:schemeClr val="dk1"/>
              </a:buClr>
              <a:buSzPts val="2400"/>
              <a:buNone/>
            </a:pPr>
            <a:r>
              <a:rPr lang="en-US" sz="2400"/>
              <a:t>B. $1.67 				 D. $3.87 </a:t>
            </a:r>
            <a:endParaRPr/>
          </a:p>
        </p:txBody>
      </p:sp>
      <p:sp>
        <p:nvSpPr>
          <p:cNvPr id="101" name="Google Shape;101;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5"/>
          <p:cNvSpPr/>
          <p:nvPr/>
        </p:nvSpPr>
        <p:spPr>
          <a:xfrm>
            <a:off x="457200" y="1295400"/>
            <a:ext cx="79248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amount.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a:t>
            </a:r>
            <a:endParaRPr b="0" i="0" sz="2800" u="none" cap="none" strike="noStrike">
              <a:solidFill>
                <a:schemeClr val="dk1"/>
              </a:solidFill>
              <a:latin typeface="Calibri"/>
              <a:ea typeface="Calibri"/>
              <a:cs typeface="Calibri"/>
              <a:sym typeface="Calibri"/>
            </a:endParaRPr>
          </a:p>
        </p:txBody>
      </p:sp>
      <p:sp>
        <p:nvSpPr>
          <p:cNvPr id="108" name="Google Shape;108;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idx="1" type="body"/>
          </p:nvPr>
        </p:nvSpPr>
        <p:spPr>
          <a:xfrm>
            <a:off x="478970" y="914400"/>
            <a:ext cx="8512630" cy="550817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Elias is a produce manager at a grocery store. He buys fresh vegetables from local farmers each week. Based on previous sales, he has identified the following ideal ratios (in pounds) to keep in stock for certain vegetables. </a:t>
            </a:r>
            <a:endParaRPr/>
          </a:p>
          <a:p>
            <a:pPr indent="0" lvl="0" marL="0" rtl="0" algn="l">
              <a:lnSpc>
                <a:spcPct val="100000"/>
              </a:lnSpc>
              <a:spcBef>
                <a:spcPts val="0"/>
              </a:spcBef>
              <a:spcAft>
                <a:spcPts val="0"/>
              </a:spcAft>
              <a:buClr>
                <a:schemeClr val="dk1"/>
              </a:buClr>
              <a:buSzPts val="2400"/>
              <a:buNone/>
            </a:pPr>
            <a:r>
              <a:rPr lang="en-US" sz="2400"/>
              <a:t>The ratio of </a:t>
            </a:r>
            <a:endParaRPr/>
          </a:p>
          <a:p>
            <a:pPr indent="-342900" lvl="0" marL="548640" rtl="0" algn="l">
              <a:lnSpc>
                <a:spcPct val="100000"/>
              </a:lnSpc>
              <a:spcBef>
                <a:spcPts val="0"/>
              </a:spcBef>
              <a:spcAft>
                <a:spcPts val="0"/>
              </a:spcAft>
              <a:buClr>
                <a:schemeClr val="dk1"/>
              </a:buClr>
              <a:buSzPts val="2400"/>
              <a:buChar char="•"/>
            </a:pPr>
            <a:r>
              <a:rPr lang="en-US" sz="2400"/>
              <a:t>tomatoes to onions is 3:2. </a:t>
            </a:r>
            <a:endParaRPr/>
          </a:p>
          <a:p>
            <a:pPr indent="-342900" lvl="0" marL="548640" rtl="0" algn="l">
              <a:lnSpc>
                <a:spcPct val="100000"/>
              </a:lnSpc>
              <a:spcBef>
                <a:spcPts val="0"/>
              </a:spcBef>
              <a:spcAft>
                <a:spcPts val="0"/>
              </a:spcAft>
              <a:buClr>
                <a:schemeClr val="dk1"/>
              </a:buClr>
              <a:buSzPts val="2400"/>
              <a:buChar char="•"/>
            </a:pPr>
            <a:r>
              <a:rPr lang="en-US" sz="2400"/>
              <a:t>onions to peppers is 2:1. </a:t>
            </a:r>
            <a:endParaRPr/>
          </a:p>
          <a:p>
            <a:pPr indent="-342900" lvl="0" marL="548640" rtl="0" algn="l">
              <a:lnSpc>
                <a:spcPct val="100000"/>
              </a:lnSpc>
              <a:spcBef>
                <a:spcPts val="0"/>
              </a:spcBef>
              <a:spcAft>
                <a:spcPts val="0"/>
              </a:spcAft>
              <a:buClr>
                <a:schemeClr val="dk1"/>
              </a:buClr>
              <a:buSzPts val="2400"/>
              <a:buChar char="•"/>
            </a:pPr>
            <a:r>
              <a:rPr lang="en-US" sz="2400"/>
              <a:t>peppers to cucumbers is 2:5. </a:t>
            </a:r>
            <a:endParaRPr/>
          </a:p>
          <a:p>
            <a:pPr indent="0" lvl="0" marL="0" rtl="0" algn="l">
              <a:lnSpc>
                <a:spcPct val="100000"/>
              </a:lnSpc>
              <a:spcBef>
                <a:spcPts val="0"/>
              </a:spcBef>
              <a:spcAft>
                <a:spcPts val="0"/>
              </a:spcAft>
              <a:buClr>
                <a:schemeClr val="dk1"/>
              </a:buClr>
              <a:buSzPts val="2400"/>
              <a:buNone/>
            </a:pPr>
            <a:r>
              <a:rPr lang="en-US" sz="2400"/>
              <a:t>This table shows the amount, in pounds, of each vegetable a local farmer has available to sell to Elias. </a:t>
            </a:r>
            <a:endParaRPr sz="2400"/>
          </a:p>
          <a:p>
            <a:pPr indent="0" lvl="0" marL="0" rtl="0" algn="l">
              <a:lnSpc>
                <a:spcPct val="100000"/>
              </a:lnSpc>
              <a:spcBef>
                <a:spcPts val="480"/>
              </a:spcBef>
              <a:spcAft>
                <a:spcPts val="0"/>
              </a:spcAft>
              <a:buClr>
                <a:schemeClr val="dk1"/>
              </a:buClr>
              <a:buSzPts val="2400"/>
              <a:buNone/>
            </a:pPr>
            <a:r>
              <a:rPr lang="en-US" sz="2400"/>
              <a:t>Elias buys all 50 pounds of the farmer’s cucumbers. He then buys the remaining vegetables according to the ideal ratios shown above. Enter the amount of </a:t>
            </a:r>
            <a:r>
              <a:rPr b="1" lang="en-US" sz="2400"/>
              <a:t>peppers</a:t>
            </a:r>
            <a:r>
              <a:rPr lang="en-US" sz="2400"/>
              <a:t>, in pounds, Elias buys in the first the response box. Enter the amount of </a:t>
            </a:r>
            <a:r>
              <a:rPr b="1" lang="en-US" sz="2400"/>
              <a:t>tomatoes</a:t>
            </a:r>
            <a:r>
              <a:rPr lang="en-US" sz="2400"/>
              <a:t>, in pounds, Elias buys in the second response box 	</a:t>
            </a:r>
            <a:endParaRPr/>
          </a:p>
          <a:p>
            <a:pPr indent="0" lvl="0" marL="0" rtl="0" algn="l">
              <a:lnSpc>
                <a:spcPct val="100000"/>
              </a:lnSpc>
              <a:spcBef>
                <a:spcPts val="0"/>
              </a:spcBef>
              <a:spcAft>
                <a:spcPts val="0"/>
              </a:spcAft>
              <a:buClr>
                <a:schemeClr val="dk1"/>
              </a:buClr>
              <a:buSzPts val="2400"/>
              <a:buNone/>
            </a:pPr>
            <a:r>
              <a:rPr lang="en-US" sz="2400"/>
              <a:t>	</a:t>
            </a:r>
            <a:endParaRPr/>
          </a:p>
        </p:txBody>
      </p:sp>
      <p:graphicFrame>
        <p:nvGraphicFramePr>
          <p:cNvPr id="115" name="Google Shape;115;p16"/>
          <p:cNvGraphicFramePr/>
          <p:nvPr/>
        </p:nvGraphicFramePr>
        <p:xfrm>
          <a:off x="5867400" y="2057400"/>
          <a:ext cx="3000000" cy="3000000"/>
        </p:xfrm>
        <a:graphic>
          <a:graphicData uri="http://schemas.openxmlformats.org/drawingml/2006/table">
            <a:tbl>
              <a:tblPr bandRow="1" firstRow="1">
                <a:noFill/>
                <a:tableStyleId>{22ADC4B7-71CD-4A40-ABAB-FFF8673CF0CA}</a:tableStyleId>
              </a:tblPr>
              <a:tblGrid>
                <a:gridCol w="1273625"/>
                <a:gridCol w="1447800"/>
              </a:tblGrid>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Vegetable</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Amount (lbs)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Cucumbers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50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Onions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55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Peppers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30</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Tomatoes</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rPr>
                        <a:t>85</a:t>
                      </a:r>
                      <a:endParaRPr sz="16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16" name="Google Shape;116;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p:nvPr/>
        </p:nvSpPr>
        <p:spPr>
          <a:xfrm>
            <a:off x="636984" y="1371600"/>
            <a:ext cx="8109744"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points) The student correctly enters the amounts for both peppers and tomatoes.</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the correct amount for one vegetable, but not both.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20, 60</a:t>
            </a:r>
            <a:endParaRPr b="0" i="0" sz="2800" u="none" cap="none" strike="noStrike">
              <a:solidFill>
                <a:schemeClr val="dk1"/>
              </a:solidFill>
              <a:latin typeface="Calibri"/>
              <a:ea typeface="Calibri"/>
              <a:cs typeface="Calibri"/>
              <a:sym typeface="Calibri"/>
            </a:endParaRPr>
          </a:p>
        </p:txBody>
      </p:sp>
      <p:sp>
        <p:nvSpPr>
          <p:cNvPr id="123" name="Google Shape;123;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500856" y="1066800"/>
            <a:ext cx="8382000" cy="4648200"/>
          </a:xfrm>
          <a:prstGeom prst="rect">
            <a:avLst/>
          </a:prstGeom>
          <a:blipFill rotWithShape="1">
            <a:blip r:embed="rId3">
              <a:alphaModFix/>
            </a:blip>
            <a:stretch>
              <a:fillRect b="-7729" l="-1088" r="-1450"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30" name="Google Shape;130;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p:nvPr/>
        </p:nvSpPr>
        <p:spPr>
          <a:xfrm>
            <a:off x="636984" y="1371600"/>
            <a:ext cx="81097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selects the correct number of whole batches.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137" name="Google Shape;137;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idx="1" type="body"/>
          </p:nvPr>
        </p:nvSpPr>
        <p:spPr>
          <a:xfrm>
            <a:off x="304800" y="914400"/>
            <a:ext cx="8382000" cy="4648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Ramos flipped a coin 100 times and records the results in a box.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b="1" i="1" lang="en-US" sz="2000"/>
              <a:t>Part A</a:t>
            </a:r>
            <a:endParaRPr/>
          </a:p>
          <a:p>
            <a:pPr indent="0" lvl="0" marL="0" rtl="0" algn="l">
              <a:lnSpc>
                <a:spcPct val="100000"/>
              </a:lnSpc>
              <a:spcBef>
                <a:spcPts val="0"/>
              </a:spcBef>
              <a:spcAft>
                <a:spcPts val="0"/>
              </a:spcAft>
              <a:buClr>
                <a:schemeClr val="dk1"/>
              </a:buClr>
              <a:buSzPts val="2400"/>
              <a:buNone/>
            </a:pPr>
            <a:r>
              <a:rPr lang="en-US" sz="2400"/>
              <a:t>Select an assumption about the outcome of a single flip of this coin—heads and tails are equally likely; heads are 3 times as likely as tails.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b="1" i="1" lang="en-US" sz="2000"/>
              <a:t>Part B</a:t>
            </a:r>
            <a:endParaRPr i="1" sz="2000"/>
          </a:p>
          <a:p>
            <a:pPr indent="0" lvl="0" marL="0" rtl="0" algn="l">
              <a:lnSpc>
                <a:spcPct val="100000"/>
              </a:lnSpc>
              <a:spcBef>
                <a:spcPts val="0"/>
              </a:spcBef>
              <a:spcAft>
                <a:spcPts val="0"/>
              </a:spcAft>
              <a:buClr>
                <a:schemeClr val="dk1"/>
              </a:buClr>
              <a:buSzPts val="2400"/>
              <a:buNone/>
            </a:pPr>
            <a:r>
              <a:rPr lang="en-US" sz="2400"/>
              <a:t>Based on your assumption, which would be the most likely outcome for the next </a:t>
            </a:r>
            <a:r>
              <a:rPr b="1" lang="en-US" sz="2400"/>
              <a:t>2</a:t>
            </a:r>
            <a:r>
              <a:rPr lang="en-US" sz="2400"/>
              <a:t> flips?</a:t>
            </a:r>
            <a:endParaRPr sz="2400"/>
          </a:p>
        </p:txBody>
      </p:sp>
      <p:pic>
        <p:nvPicPr>
          <p:cNvPr id="144" name="Google Shape;144;p20"/>
          <p:cNvPicPr preferRelativeResize="0"/>
          <p:nvPr/>
        </p:nvPicPr>
        <p:blipFill rotWithShape="1">
          <a:blip r:embed="rId3">
            <a:alphaModFix/>
          </a:blip>
          <a:srcRect b="0" l="0" r="0" t="0"/>
          <a:stretch/>
        </p:blipFill>
        <p:spPr>
          <a:xfrm>
            <a:off x="1853608" y="1524000"/>
            <a:ext cx="3628030" cy="1524000"/>
          </a:xfrm>
          <a:prstGeom prst="rect">
            <a:avLst/>
          </a:prstGeom>
          <a:noFill/>
          <a:ln>
            <a:noFill/>
          </a:ln>
        </p:spPr>
      </p:pic>
      <p:pic>
        <p:nvPicPr>
          <p:cNvPr id="145" name="Google Shape;145;p20"/>
          <p:cNvPicPr preferRelativeResize="0"/>
          <p:nvPr/>
        </p:nvPicPr>
        <p:blipFill rotWithShape="1">
          <a:blip r:embed="rId4">
            <a:alphaModFix/>
          </a:blip>
          <a:srcRect b="0" l="0" r="0" t="0"/>
          <a:stretch/>
        </p:blipFill>
        <p:spPr>
          <a:xfrm>
            <a:off x="4344109" y="5181600"/>
            <a:ext cx="2979442" cy="1469680"/>
          </a:xfrm>
          <a:prstGeom prst="rect">
            <a:avLst/>
          </a:prstGeom>
          <a:noFill/>
          <a:ln>
            <a:noFill/>
          </a:ln>
        </p:spPr>
      </p:pic>
      <p:sp>
        <p:nvSpPr>
          <p:cNvPr id="146" name="Google Shape;146;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p:nvPr/>
        </p:nvSpPr>
        <p:spPr>
          <a:xfrm>
            <a:off x="636984" y="1371600"/>
            <a:ext cx="8109744"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Student makes correct choice based on the assumption they choose.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for the first assumption, A for the second assumption. </a:t>
            </a:r>
            <a:endParaRPr b="0" i="0" sz="2800" u="none" cap="none" strike="noStrike">
              <a:solidFill>
                <a:schemeClr val="dk1"/>
              </a:solidFill>
              <a:latin typeface="Calibri"/>
              <a:ea typeface="Calibri"/>
              <a:cs typeface="Calibri"/>
              <a:sym typeface="Calibri"/>
            </a:endParaRPr>
          </a:p>
        </p:txBody>
      </p:sp>
      <p:sp>
        <p:nvSpPr>
          <p:cNvPr id="153" name="Google Shape;153;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idx="1" type="body"/>
          </p:nvPr>
        </p:nvSpPr>
        <p:spPr>
          <a:xfrm>
            <a:off x="500856" y="1066800"/>
            <a:ext cx="8382000" cy="4648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Chichén Itzá was a Mayan city in what is now Mexico. The picture shows El Castillo, also known as the pyramid of Kukulcán, which is located in the ruins of Chichén Itzá.</a:t>
            </a:r>
            <a:endParaRPr/>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lang="en-US" sz="2200"/>
              <a:t>The pyramid is approximately 30 meters tall, and there are 91 steps leading up to a temple at the top. What additional information do you need to know to estimate the height about the ground, in meters, of the 50</a:t>
            </a:r>
            <a:r>
              <a:rPr baseline="30000" lang="en-US" sz="2200"/>
              <a:t>th</a:t>
            </a:r>
            <a:r>
              <a:rPr lang="en-US" sz="2200"/>
              <a:t> step? Select </a:t>
            </a:r>
            <a:r>
              <a:rPr b="1" lang="en-US" sz="2200"/>
              <a:t>all</a:t>
            </a:r>
            <a:r>
              <a:rPr lang="en-US" sz="2200"/>
              <a:t> that apply.</a:t>
            </a:r>
            <a:endParaRPr/>
          </a:p>
          <a:p>
            <a:pPr indent="-457200" lvl="0" marL="457200" rtl="0" algn="l">
              <a:lnSpc>
                <a:spcPct val="100000"/>
              </a:lnSpc>
              <a:spcBef>
                <a:spcPts val="0"/>
              </a:spcBef>
              <a:spcAft>
                <a:spcPts val="0"/>
              </a:spcAft>
              <a:buClr>
                <a:schemeClr val="dk1"/>
              </a:buClr>
              <a:buSzPts val="2200"/>
              <a:buAutoNum type="alphaUcPeriod"/>
            </a:pPr>
            <a:r>
              <a:rPr lang="en-US" sz="2200"/>
              <a:t>Each of the steps has approximately the same height. </a:t>
            </a:r>
            <a:endParaRPr/>
          </a:p>
          <a:p>
            <a:pPr indent="-457200" lvl="0" marL="457200" rtl="0" algn="l">
              <a:lnSpc>
                <a:spcPct val="100000"/>
              </a:lnSpc>
              <a:spcBef>
                <a:spcPts val="0"/>
              </a:spcBef>
              <a:spcAft>
                <a:spcPts val="0"/>
              </a:spcAft>
              <a:buClr>
                <a:schemeClr val="dk1"/>
              </a:buClr>
              <a:buSzPts val="2200"/>
              <a:buAutoNum type="alphaUcPeriod"/>
            </a:pPr>
            <a:r>
              <a:rPr lang="en-US" sz="2200"/>
              <a:t>The base of the pyramid is about 55 meters wide.</a:t>
            </a:r>
            <a:endParaRPr/>
          </a:p>
          <a:p>
            <a:pPr indent="-457200" lvl="0" marL="457200" rtl="0" algn="l">
              <a:lnSpc>
                <a:spcPct val="100000"/>
              </a:lnSpc>
              <a:spcBef>
                <a:spcPts val="0"/>
              </a:spcBef>
              <a:spcAft>
                <a:spcPts val="0"/>
              </a:spcAft>
              <a:buClr>
                <a:schemeClr val="dk1"/>
              </a:buClr>
              <a:buSzPts val="2200"/>
              <a:buAutoNum type="alphaUcPeriod"/>
            </a:pPr>
            <a:r>
              <a:rPr lang="en-US" sz="2200"/>
              <a:t>The height of the temple is about 6 meters.</a:t>
            </a:r>
            <a:endParaRPr/>
          </a:p>
          <a:p>
            <a:pPr indent="-457200" lvl="0" marL="457200" rtl="0" algn="l">
              <a:lnSpc>
                <a:spcPct val="100000"/>
              </a:lnSpc>
              <a:spcBef>
                <a:spcPts val="0"/>
              </a:spcBef>
              <a:spcAft>
                <a:spcPts val="0"/>
              </a:spcAft>
              <a:buClr>
                <a:schemeClr val="dk1"/>
              </a:buClr>
              <a:buSzPts val="2200"/>
              <a:buAutoNum type="alphaUcPeriod"/>
            </a:pPr>
            <a:r>
              <a:rPr lang="en-US" sz="2200"/>
              <a:t>The base of the pyramid is a square. </a:t>
            </a:r>
            <a:endParaRPr sz="2200"/>
          </a:p>
        </p:txBody>
      </p:sp>
      <p:pic>
        <p:nvPicPr>
          <p:cNvPr id="160" name="Google Shape;160;p22"/>
          <p:cNvPicPr preferRelativeResize="0"/>
          <p:nvPr/>
        </p:nvPicPr>
        <p:blipFill rotWithShape="1">
          <a:blip r:embed="rId3">
            <a:alphaModFix/>
          </a:blip>
          <a:srcRect b="0" l="0" r="0" t="0"/>
          <a:stretch/>
        </p:blipFill>
        <p:spPr>
          <a:xfrm>
            <a:off x="3581400" y="1828800"/>
            <a:ext cx="3618992" cy="1981200"/>
          </a:xfrm>
          <a:prstGeom prst="rect">
            <a:avLst/>
          </a:prstGeom>
          <a:noFill/>
          <a:ln>
            <a:noFill/>
          </a:ln>
        </p:spPr>
      </p:pic>
      <p:sp>
        <p:nvSpPr>
          <p:cNvPr id="161" name="Google Shape;161;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p:nvPr/>
        </p:nvSpPr>
        <p:spPr>
          <a:xfrm>
            <a:off x="636984" y="1371600"/>
            <a:ext cx="81097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options.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 and C</a:t>
            </a:r>
            <a:endParaRPr b="0" i="0" sz="2800" u="none" cap="none" strike="noStrike">
              <a:solidFill>
                <a:schemeClr val="dk1"/>
              </a:solidFill>
              <a:latin typeface="Calibri"/>
              <a:ea typeface="Calibri"/>
              <a:cs typeface="Calibri"/>
              <a:sym typeface="Calibri"/>
            </a:endParaRPr>
          </a:p>
        </p:txBody>
      </p:sp>
      <p:sp>
        <p:nvSpPr>
          <p:cNvPr id="168" name="Google Shape;168;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idx="1" type="body"/>
          </p:nvPr>
        </p:nvSpPr>
        <p:spPr>
          <a:xfrm>
            <a:off x="500856" y="1066800"/>
            <a:ext cx="8382000" cy="4648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Megan has $2500. She spends money on the following: </a:t>
            </a:r>
            <a:endParaRPr/>
          </a:p>
          <a:p>
            <a:pPr indent="-342900" lvl="0" marL="342900" rtl="0" algn="l">
              <a:lnSpc>
                <a:spcPct val="100000"/>
              </a:lnSpc>
              <a:spcBef>
                <a:spcPts val="0"/>
              </a:spcBef>
              <a:spcAft>
                <a:spcPts val="0"/>
              </a:spcAft>
              <a:buClr>
                <a:schemeClr val="dk1"/>
              </a:buClr>
              <a:buSzPts val="2400"/>
              <a:buChar char="•"/>
            </a:pPr>
            <a:r>
              <a:rPr lang="en-US" sz="2400"/>
              <a:t>$800 on rent</a:t>
            </a:r>
            <a:endParaRPr/>
          </a:p>
          <a:p>
            <a:pPr indent="-342900" lvl="0" marL="342900" rtl="0" algn="l">
              <a:lnSpc>
                <a:spcPct val="100000"/>
              </a:lnSpc>
              <a:spcBef>
                <a:spcPts val="0"/>
              </a:spcBef>
              <a:spcAft>
                <a:spcPts val="0"/>
              </a:spcAft>
              <a:buClr>
                <a:schemeClr val="dk1"/>
              </a:buClr>
              <a:buSzPts val="2400"/>
              <a:buChar char="•"/>
            </a:pPr>
            <a:r>
              <a:rPr lang="en-US" sz="2400"/>
              <a:t>$400 on food</a:t>
            </a:r>
            <a:endParaRPr/>
          </a:p>
          <a:p>
            <a:pPr indent="-342900" lvl="0" marL="342900" rtl="0" algn="l">
              <a:lnSpc>
                <a:spcPct val="100000"/>
              </a:lnSpc>
              <a:spcBef>
                <a:spcPts val="0"/>
              </a:spcBef>
              <a:spcAft>
                <a:spcPts val="0"/>
              </a:spcAft>
              <a:buClr>
                <a:schemeClr val="dk1"/>
              </a:buClr>
              <a:buSzPts val="2400"/>
              <a:buChar char="•"/>
            </a:pPr>
            <a:r>
              <a:rPr lang="en-US" sz="2400"/>
              <a:t>$200 on utility services</a:t>
            </a:r>
            <a:endParaRPr/>
          </a:p>
          <a:p>
            <a:pPr indent="-342900" lvl="0" marL="342900" rtl="0" algn="l">
              <a:lnSpc>
                <a:spcPct val="100000"/>
              </a:lnSpc>
              <a:spcBef>
                <a:spcPts val="0"/>
              </a:spcBef>
              <a:spcAft>
                <a:spcPts val="0"/>
              </a:spcAft>
              <a:buClr>
                <a:schemeClr val="dk1"/>
              </a:buClr>
              <a:buSzPts val="2400"/>
              <a:buChar char="•"/>
            </a:pPr>
            <a:r>
              <a:rPr lang="en-US" sz="2400"/>
              <a:t>$250 on loan payments</a:t>
            </a:r>
            <a:endParaRPr/>
          </a:p>
          <a:p>
            <a:pPr indent="-342900" lvl="0" marL="342900" rtl="0" algn="l">
              <a:lnSpc>
                <a:spcPct val="100000"/>
              </a:lnSpc>
              <a:spcBef>
                <a:spcPts val="0"/>
              </a:spcBef>
              <a:spcAft>
                <a:spcPts val="0"/>
              </a:spcAft>
              <a:buClr>
                <a:schemeClr val="dk1"/>
              </a:buClr>
              <a:buSzPts val="2400"/>
              <a:buChar char="•"/>
            </a:pPr>
            <a:r>
              <a:rPr lang="en-US" sz="2400"/>
              <a:t>$</a:t>
            </a:r>
            <a:r>
              <a:rPr i="1" lang="en-US" sz="2400"/>
              <a:t>x</a:t>
            </a:r>
            <a:r>
              <a:rPr lang="en-US" sz="2400"/>
              <a:t> on other expenses</a:t>
            </a:r>
            <a:endParaRPr/>
          </a:p>
          <a:p>
            <a:pPr indent="-190500" lvl="0" marL="34290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Let </a:t>
            </a:r>
            <a:r>
              <a:rPr i="1" lang="en-US" sz="2400"/>
              <a:t>y</a:t>
            </a:r>
            <a:r>
              <a:rPr lang="en-US" sz="2400"/>
              <a:t> represent the amount of money in dollars Megan has left. Write an equation that represents the relationship between the amount of money Megan spends on other expenses and the amount of money Megan has left. </a:t>
            </a:r>
            <a:endParaRPr sz="2400"/>
          </a:p>
        </p:txBody>
      </p:sp>
      <p:sp>
        <p:nvSpPr>
          <p:cNvPr id="175" name="Google Shape;175;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p:nvPr/>
        </p:nvSpPr>
        <p:spPr>
          <a:xfrm>
            <a:off x="636984" y="1371600"/>
            <a:ext cx="8109744"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computes Megan’s spending and represents the remaining money with an equation.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1" lang="en-US" sz="2800" u="none" cap="none" strike="noStrike">
                <a:solidFill>
                  <a:schemeClr val="dk1"/>
                </a:solidFill>
                <a:latin typeface="Calibri"/>
                <a:ea typeface="Calibri"/>
                <a:cs typeface="Calibri"/>
                <a:sym typeface="Calibri"/>
              </a:rPr>
              <a:t>y</a:t>
            </a:r>
            <a:r>
              <a:rPr b="0" i="0" lang="en-US" sz="2800" u="none" cap="none" strike="noStrike">
                <a:solidFill>
                  <a:schemeClr val="dk1"/>
                </a:solidFill>
                <a:latin typeface="Calibri"/>
                <a:ea typeface="Calibri"/>
                <a:cs typeface="Calibri"/>
                <a:sym typeface="Calibri"/>
              </a:rPr>
              <a:t> = 850 – </a:t>
            </a:r>
            <a:r>
              <a:rPr b="0" i="1" lang="en-US" sz="2800" u="none" cap="none" strike="noStrike">
                <a:solidFill>
                  <a:schemeClr val="dk1"/>
                </a:solidFill>
                <a:latin typeface="Calibri"/>
                <a:ea typeface="Calibri"/>
                <a:cs typeface="Calibri"/>
                <a:sym typeface="Calibri"/>
              </a:rPr>
              <a:t>x</a:t>
            </a:r>
            <a:r>
              <a:rPr b="0" i="0" lang="en-US" sz="2800" u="none" cap="none" strike="noStrike">
                <a:solidFill>
                  <a:schemeClr val="dk1"/>
                </a:solidFill>
                <a:latin typeface="Calibri"/>
                <a:ea typeface="Calibri"/>
                <a:cs typeface="Calibri"/>
                <a:sym typeface="Calibri"/>
              </a:rPr>
              <a:t>, or equivalent</a:t>
            </a:r>
            <a:endParaRPr b="0" i="0" sz="2800" u="none" cap="none" strike="noStrike">
              <a:solidFill>
                <a:schemeClr val="dk1"/>
              </a:solidFill>
              <a:latin typeface="Calibri"/>
              <a:ea typeface="Calibri"/>
              <a:cs typeface="Calibri"/>
              <a:sym typeface="Calibri"/>
            </a:endParaRPr>
          </a:p>
        </p:txBody>
      </p:sp>
      <p:sp>
        <p:nvSpPr>
          <p:cNvPr id="182" name="Google Shape;182;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