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47DAD0-1D63-450C-8A60-0C60ED692112}">
  <a:tblStyle styleId="{CF47DAD0-1D63-450C-8A60-0C60ED69211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2" name="Google Shape;30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sp>
        <p:nvSpPr>
          <p:cNvPr id="29" name="Google Shape;29;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Arial"/>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Arial"/>
                <a:ea typeface="Arial"/>
                <a:cs typeface="Arial"/>
                <a:sym typeface="Arial"/>
              </a:rPr>
              <a:t>Grade 7 - Claim 3</a:t>
            </a:r>
            <a:endParaRPr b="1" i="0" sz="2400" u="none" cap="none" strike="noStrike">
              <a:solidFill>
                <a:srgbClr val="FF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752600" y="4343400"/>
            <a:ext cx="5959278"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Arial"/>
                <a:ea typeface="Arial"/>
                <a:cs typeface="Arial"/>
                <a:sym typeface="Arial"/>
              </a:rPr>
              <a:t>Communicating Reasoning</a:t>
            </a:r>
            <a:endParaRPr b="1" i="0" sz="4000" u="none" cap="none" strike="noStrike">
              <a:solidFill>
                <a:srgbClr val="FF0000"/>
              </a:solidFill>
              <a:latin typeface="Arial"/>
              <a:ea typeface="Arial"/>
              <a:cs typeface="Arial"/>
              <a:sym typeface="Arial"/>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Questions courtesy of the Smarter Balanced Assessment Consortium Item Specifications – Version 3.0</a:t>
            </a:r>
            <a:endParaRPr b="0" i="0" sz="1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Arial"/>
                <a:ea typeface="Arial"/>
                <a:cs typeface="Arial"/>
                <a:sym typeface="Arial"/>
              </a:rPr>
              <a:t>Claim 3</a:t>
            </a:r>
            <a:br>
              <a:rPr b="1" i="0" lang="en-US" sz="4000" u="none" cap="none" strike="noStrike">
                <a:solidFill>
                  <a:schemeClr val="dk1"/>
                </a:solidFill>
                <a:latin typeface="Arial"/>
                <a:ea typeface="Arial"/>
                <a:cs typeface="Arial"/>
                <a:sym typeface="Arial"/>
              </a:rPr>
            </a:br>
            <a:r>
              <a:rPr b="1" i="0" lang="en-US" sz="4000" u="none" cap="none" strike="noStrike">
                <a:solidFill>
                  <a:schemeClr val="dk1"/>
                </a:solidFill>
                <a:latin typeface="Arial"/>
                <a:ea typeface="Arial"/>
                <a:cs typeface="Arial"/>
                <a:sym typeface="Arial"/>
              </a:rPr>
              <a:t>Smarter Balanced Sample Items</a:t>
            </a:r>
            <a:br>
              <a:rPr b="1" i="0" lang="en-US" sz="4000" u="none" cap="none" strike="noStrike">
                <a:solidFill>
                  <a:schemeClr val="dk1"/>
                </a:solidFill>
                <a:latin typeface="Arial"/>
                <a:ea typeface="Arial"/>
                <a:cs typeface="Arial"/>
                <a:sym typeface="Arial"/>
              </a:rPr>
            </a:br>
            <a:r>
              <a:rPr b="1" i="0" lang="en-US" sz="4000" u="none" cap="none" strike="noStrike">
                <a:solidFill>
                  <a:schemeClr val="dk1"/>
                </a:solidFill>
                <a:latin typeface="Arial"/>
                <a:ea typeface="Arial"/>
                <a:cs typeface="Arial"/>
                <a:sym typeface="Arial"/>
              </a:rPr>
              <a:t>Grade 7</a:t>
            </a:r>
            <a:endParaRPr b="1" i="0" sz="4000" u="none" cap="none" strike="noStrike">
              <a:solidFill>
                <a:schemeClr val="dk1"/>
              </a:solidFill>
              <a:latin typeface="Arial"/>
              <a:ea typeface="Arial"/>
              <a:cs typeface="Arial"/>
              <a:sym typeface="Arial"/>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457200" y="1012687"/>
            <a:ext cx="3352799" cy="4168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In the following equation, </a:t>
            </a:r>
            <a:r>
              <a:rPr i="1" lang="en-US" sz="2800"/>
              <a:t>a</a:t>
            </a:r>
            <a:r>
              <a:rPr lang="en-US" sz="2800"/>
              <a:t>, </a:t>
            </a:r>
            <a:r>
              <a:rPr i="1" lang="en-US" sz="2800"/>
              <a:t>b</a:t>
            </a:r>
            <a:r>
              <a:rPr lang="en-US" sz="2800"/>
              <a:t>, and </a:t>
            </a:r>
            <a:r>
              <a:rPr i="1" lang="en-US" sz="2800"/>
              <a:t>c</a:t>
            </a:r>
            <a:r>
              <a:rPr lang="en-US" sz="2800"/>
              <a:t> are nonzero rational numbers. </a:t>
            </a:r>
            <a:endParaRPr/>
          </a:p>
          <a:p>
            <a:pPr indent="0" lvl="0" marL="0" rtl="0" algn="ctr">
              <a:lnSpc>
                <a:spcPct val="100000"/>
              </a:lnSpc>
              <a:spcBef>
                <a:spcPts val="560"/>
              </a:spcBef>
              <a:spcAft>
                <a:spcPts val="0"/>
              </a:spcAft>
              <a:buClr>
                <a:schemeClr val="dk1"/>
              </a:buClr>
              <a:buSzPts val="2800"/>
              <a:buNone/>
            </a:pPr>
            <a:r>
              <a:rPr i="1" lang="en-US" sz="2800"/>
              <a:t>a</a:t>
            </a:r>
            <a:r>
              <a:rPr lang="en-US" sz="2800"/>
              <a:t> ⋅ -</a:t>
            </a:r>
            <a:r>
              <a:rPr i="1" lang="en-US" sz="2800"/>
              <a:t>b</a:t>
            </a:r>
            <a:r>
              <a:rPr lang="en-US" sz="2800"/>
              <a:t> = </a:t>
            </a:r>
            <a:r>
              <a:rPr i="1" lang="en-US" sz="2800"/>
              <a:t>c</a:t>
            </a:r>
            <a:r>
              <a:rPr lang="en-US" sz="2800"/>
              <a:t> </a:t>
            </a:r>
            <a:endParaRPr/>
          </a:p>
          <a:p>
            <a:pPr indent="0" lvl="0" marL="0" rtl="0" algn="l">
              <a:lnSpc>
                <a:spcPct val="100000"/>
              </a:lnSpc>
              <a:spcBef>
                <a:spcPts val="560"/>
              </a:spcBef>
              <a:spcAft>
                <a:spcPts val="0"/>
              </a:spcAft>
              <a:buClr>
                <a:schemeClr val="dk1"/>
              </a:buClr>
              <a:buSzPts val="2800"/>
              <a:buNone/>
            </a:pPr>
            <a:r>
              <a:rPr lang="en-US" sz="2800"/>
              <a:t>Given this equation, drag one value into each box to complete four true equations. </a:t>
            </a:r>
            <a:endParaRPr/>
          </a:p>
        </p:txBody>
      </p:sp>
      <p:pic>
        <p:nvPicPr>
          <p:cNvPr id="101" name="Google Shape;101;p14"/>
          <p:cNvPicPr preferRelativeResize="0"/>
          <p:nvPr/>
        </p:nvPicPr>
        <p:blipFill rotWithShape="1">
          <a:blip r:embed="rId3">
            <a:alphaModFix/>
          </a:blip>
          <a:srcRect b="33641" l="49775" r="25725" t="34285"/>
          <a:stretch/>
        </p:blipFill>
        <p:spPr>
          <a:xfrm>
            <a:off x="4191000" y="1301594"/>
            <a:ext cx="4389120" cy="3591098"/>
          </a:xfrm>
          <a:prstGeom prst="rect">
            <a:avLst/>
          </a:prstGeom>
          <a:noFill/>
          <a:ln>
            <a:noFill/>
          </a:ln>
        </p:spPr>
      </p:pic>
      <p:sp>
        <p:nvSpPr>
          <p:cNvPr id="102" name="Google Shape;102;p14"/>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533400" y="990600"/>
            <a:ext cx="8229600"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is able to complete all four equations correctly.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is able to complete 3 out of 4 equations correctly.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a:t>
            </a:r>
            <a:endParaRPr b="0" i="0" sz="2800" u="none" cap="none" strike="noStrike">
              <a:solidFill>
                <a:schemeClr val="dk1"/>
              </a:solidFill>
              <a:latin typeface="Arial"/>
              <a:ea typeface="Arial"/>
              <a:cs typeface="Arial"/>
              <a:sym typeface="Arial"/>
            </a:endParaRPr>
          </a:p>
        </p:txBody>
      </p:sp>
      <p:sp>
        <p:nvSpPr>
          <p:cNvPr id="109" name="Google Shape;109;p15"/>
          <p:cNvSpPr txBox="1"/>
          <p:nvPr/>
        </p:nvSpPr>
        <p:spPr>
          <a:xfrm>
            <a:off x="1295400" y="3581400"/>
            <a:ext cx="2514600" cy="2588657"/>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idx="1" type="body"/>
          </p:nvPr>
        </p:nvSpPr>
        <p:spPr>
          <a:xfrm>
            <a:off x="609600" y="1053350"/>
            <a:ext cx="6781800" cy="435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Select the </a:t>
            </a:r>
            <a:r>
              <a:rPr b="1" lang="en-US" sz="2400"/>
              <a:t>two</a:t>
            </a:r>
            <a:r>
              <a:rPr lang="en-US" sz="2400"/>
              <a:t> statements that are true in </a:t>
            </a:r>
            <a:r>
              <a:rPr b="1" lang="en-US" sz="2400"/>
              <a:t>all</a:t>
            </a:r>
            <a:r>
              <a:rPr lang="en-US" sz="2400"/>
              <a:t> cases.</a:t>
            </a:r>
            <a:endParaRPr sz="2400"/>
          </a:p>
          <a:p>
            <a:pPr indent="0" lvl="0" marL="0" rtl="0" algn="l">
              <a:lnSpc>
                <a:spcPct val="100000"/>
              </a:lnSpc>
              <a:spcBef>
                <a:spcPts val="480"/>
              </a:spcBef>
              <a:spcAft>
                <a:spcPts val="0"/>
              </a:spcAft>
              <a:buClr>
                <a:schemeClr val="dk1"/>
              </a:buClr>
              <a:buSzPts val="2400"/>
              <a:buNone/>
            </a:pPr>
            <a:r>
              <a:t/>
            </a:r>
            <a:endParaRPr sz="2400"/>
          </a:p>
        </p:txBody>
      </p:sp>
      <p:sp>
        <p:nvSpPr>
          <p:cNvPr id="117" name="Google Shape;117;p16"/>
          <p:cNvSpPr txBox="1"/>
          <p:nvPr/>
        </p:nvSpPr>
        <p:spPr>
          <a:xfrm>
            <a:off x="609600" y="2008415"/>
            <a:ext cx="8001000" cy="838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Statement 1: The greatest common factor of two distinct prime numbers is 1.</a:t>
            </a:r>
            <a:endParaRPr b="0" i="0" sz="2400" u="none" cap="none" strike="noStrike">
              <a:solidFill>
                <a:schemeClr val="dk1"/>
              </a:solidFill>
              <a:latin typeface="Arial"/>
              <a:ea typeface="Arial"/>
              <a:cs typeface="Arial"/>
              <a:sym typeface="Arial"/>
            </a:endParaRPr>
          </a:p>
        </p:txBody>
      </p:sp>
      <p:sp>
        <p:nvSpPr>
          <p:cNvPr id="118" name="Google Shape;118;p16"/>
          <p:cNvSpPr txBox="1"/>
          <p:nvPr/>
        </p:nvSpPr>
        <p:spPr>
          <a:xfrm>
            <a:off x="609600" y="3055257"/>
            <a:ext cx="8001000" cy="838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Statement 2: The greatest common factor of two distinct composite numbers is 1.</a:t>
            </a:r>
            <a:endParaRPr b="0" i="0" sz="2400" u="none" cap="none" strike="noStrike">
              <a:solidFill>
                <a:schemeClr val="dk1"/>
              </a:solidFill>
              <a:latin typeface="Arial"/>
              <a:ea typeface="Arial"/>
              <a:cs typeface="Arial"/>
              <a:sym typeface="Arial"/>
            </a:endParaRPr>
          </a:p>
        </p:txBody>
      </p:sp>
      <p:sp>
        <p:nvSpPr>
          <p:cNvPr id="119" name="Google Shape;119;p16"/>
          <p:cNvSpPr txBox="1"/>
          <p:nvPr/>
        </p:nvSpPr>
        <p:spPr>
          <a:xfrm>
            <a:off x="609600" y="4102099"/>
            <a:ext cx="8001000" cy="587829"/>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Statement 3: The product of two integers is a rational number.</a:t>
            </a:r>
            <a:endParaRPr b="0" i="0" sz="2400" u="none" cap="none" strike="noStrike">
              <a:solidFill>
                <a:schemeClr val="dk1"/>
              </a:solidFill>
              <a:latin typeface="Arial"/>
              <a:ea typeface="Arial"/>
              <a:cs typeface="Arial"/>
              <a:sym typeface="Arial"/>
            </a:endParaRPr>
          </a:p>
        </p:txBody>
      </p:sp>
      <p:sp>
        <p:nvSpPr>
          <p:cNvPr id="120" name="Google Shape;120;p16"/>
          <p:cNvSpPr txBox="1"/>
          <p:nvPr/>
        </p:nvSpPr>
        <p:spPr>
          <a:xfrm>
            <a:off x="609600" y="4898571"/>
            <a:ext cx="8001000" cy="587829"/>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Statement 4: The quotient of two integers is a rational number.</a:t>
            </a:r>
            <a:endParaRPr b="0" i="0" sz="2400" u="none" cap="none" strike="noStrike">
              <a:solidFill>
                <a:schemeClr val="dk1"/>
              </a:solidFill>
              <a:latin typeface="Arial"/>
              <a:ea typeface="Arial"/>
              <a:cs typeface="Arial"/>
              <a:sym typeface="Arial"/>
            </a:endParaRPr>
          </a:p>
        </p:txBody>
      </p:sp>
      <p:sp>
        <p:nvSpPr>
          <p:cNvPr id="121" name="Google Shape;121;p16"/>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2</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p:nvPr/>
        </p:nvSpPr>
        <p:spPr>
          <a:xfrm>
            <a:off x="609600" y="1219200"/>
            <a:ext cx="7848600" cy="35394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identifies all the correct conditions that make the argument true.</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conditions that make the argument true, but fails to consider the case of division by zero (4).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 Statements 1, 3	</a:t>
            </a:r>
            <a:endParaRPr b="0" i="0" sz="1400" u="none" cap="none" strike="noStrike">
              <a:solidFill>
                <a:srgbClr val="000000"/>
              </a:solidFill>
              <a:latin typeface="Arial"/>
              <a:ea typeface="Arial"/>
              <a:cs typeface="Arial"/>
              <a:sym typeface="Arial"/>
            </a:endParaRPr>
          </a:p>
        </p:txBody>
      </p:sp>
      <p:sp>
        <p:nvSpPr>
          <p:cNvPr id="128" name="Google Shape;128;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idx="1" type="body"/>
          </p:nvPr>
        </p:nvSpPr>
        <p:spPr>
          <a:xfrm>
            <a:off x="381000" y="914400"/>
            <a:ext cx="8229600" cy="5105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Jane wants to buy the following items at a store. </a:t>
            </a:r>
            <a:endParaRPr/>
          </a:p>
          <a:p>
            <a:pPr indent="-342900" lvl="0" marL="342900" rtl="0" algn="l">
              <a:lnSpc>
                <a:spcPct val="100000"/>
              </a:lnSpc>
              <a:spcBef>
                <a:spcPts val="400"/>
              </a:spcBef>
              <a:spcAft>
                <a:spcPts val="0"/>
              </a:spcAft>
              <a:buClr>
                <a:schemeClr val="dk1"/>
              </a:buClr>
              <a:buSzPts val="2000"/>
              <a:buChar char="•"/>
            </a:pPr>
            <a:r>
              <a:rPr lang="en-US" sz="2000"/>
              <a:t>Jeans, $32.99 </a:t>
            </a:r>
            <a:endParaRPr/>
          </a:p>
          <a:p>
            <a:pPr indent="-342900" lvl="0" marL="342900" rtl="0" algn="l">
              <a:lnSpc>
                <a:spcPct val="100000"/>
              </a:lnSpc>
              <a:spcBef>
                <a:spcPts val="400"/>
              </a:spcBef>
              <a:spcAft>
                <a:spcPts val="0"/>
              </a:spcAft>
              <a:buClr>
                <a:schemeClr val="dk1"/>
              </a:buClr>
              <a:buSzPts val="2000"/>
              <a:buChar char="•"/>
            </a:pPr>
            <a:r>
              <a:rPr lang="en-US" sz="2000"/>
              <a:t>Earrings, $29.99 </a:t>
            </a:r>
            <a:endParaRPr/>
          </a:p>
          <a:p>
            <a:pPr indent="-342900" lvl="0" marL="342900" rtl="0" algn="l">
              <a:lnSpc>
                <a:spcPct val="100000"/>
              </a:lnSpc>
              <a:spcBef>
                <a:spcPts val="400"/>
              </a:spcBef>
              <a:spcAft>
                <a:spcPts val="0"/>
              </a:spcAft>
              <a:buClr>
                <a:schemeClr val="dk1"/>
              </a:buClr>
              <a:buSzPts val="2000"/>
              <a:buChar char="•"/>
            </a:pPr>
            <a:r>
              <a:rPr lang="en-US" sz="2000"/>
              <a:t>T-shirt, $9.99 </a:t>
            </a:r>
            <a:endParaRPr/>
          </a:p>
          <a:p>
            <a:pPr indent="-342900" lvl="0" marL="342900" rtl="0" algn="l">
              <a:lnSpc>
                <a:spcPct val="100000"/>
              </a:lnSpc>
              <a:spcBef>
                <a:spcPts val="400"/>
              </a:spcBef>
              <a:spcAft>
                <a:spcPts val="0"/>
              </a:spcAft>
              <a:buClr>
                <a:schemeClr val="dk1"/>
              </a:buClr>
              <a:buSzPts val="2000"/>
              <a:buChar char="•"/>
            </a:pPr>
            <a:r>
              <a:rPr lang="en-US" sz="2000"/>
              <a:t>Shoes, $23.99 </a:t>
            </a:r>
            <a:endParaRPr/>
          </a:p>
          <a:p>
            <a:pPr indent="0" lvl="0" marL="0" rtl="0" algn="l">
              <a:lnSpc>
                <a:spcPct val="100000"/>
              </a:lnSpc>
              <a:spcBef>
                <a:spcPts val="400"/>
              </a:spcBef>
              <a:spcAft>
                <a:spcPts val="0"/>
              </a:spcAft>
              <a:buClr>
                <a:schemeClr val="dk1"/>
              </a:buClr>
              <a:buSzPts val="2000"/>
              <a:buNone/>
            </a:pPr>
            <a:r>
              <a:rPr lang="en-US" sz="2000"/>
              <a:t>Jane will either use coupon A or coupon B to reduce the cost of her purchase. She sees some socks that cost $4.99. Jane thinks that adding socks to her purchase will cost her less than making the purchase without socks. Which option should Jane choose to spend the </a:t>
            </a:r>
            <a:r>
              <a:rPr b="1" lang="en-US" sz="2000"/>
              <a:t>least </a:t>
            </a:r>
            <a:r>
              <a:rPr lang="en-US" sz="2000"/>
              <a:t>amount of money?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rPr lang="en-US" sz="2000"/>
              <a:t>A. Jane should add the socks to her purchase and then use Coupon A. </a:t>
            </a:r>
            <a:endParaRPr/>
          </a:p>
          <a:p>
            <a:pPr indent="0" lvl="0" marL="0" rtl="0" algn="l">
              <a:lnSpc>
                <a:spcPct val="100000"/>
              </a:lnSpc>
              <a:spcBef>
                <a:spcPts val="400"/>
              </a:spcBef>
              <a:spcAft>
                <a:spcPts val="0"/>
              </a:spcAft>
              <a:buClr>
                <a:schemeClr val="dk1"/>
              </a:buClr>
              <a:buSzPts val="2000"/>
              <a:buNone/>
            </a:pPr>
            <a:r>
              <a:rPr lang="en-US" sz="2000"/>
              <a:t>B. Jane should add the socks to her purchase and then use Coupon B. </a:t>
            </a:r>
            <a:endParaRPr/>
          </a:p>
          <a:p>
            <a:pPr indent="0" lvl="0" marL="0" rtl="0" algn="l">
              <a:lnSpc>
                <a:spcPct val="100000"/>
              </a:lnSpc>
              <a:spcBef>
                <a:spcPts val="400"/>
              </a:spcBef>
              <a:spcAft>
                <a:spcPts val="0"/>
              </a:spcAft>
              <a:buClr>
                <a:schemeClr val="dk1"/>
              </a:buClr>
              <a:buSzPts val="2000"/>
              <a:buNone/>
            </a:pPr>
            <a:r>
              <a:rPr lang="en-US" sz="2000"/>
              <a:t>C. Jane should make the purchase without socks and use Coupon A. </a:t>
            </a:r>
            <a:endParaRPr/>
          </a:p>
          <a:p>
            <a:pPr indent="0" lvl="0" marL="0" rtl="0" algn="l">
              <a:lnSpc>
                <a:spcPct val="100000"/>
              </a:lnSpc>
              <a:spcBef>
                <a:spcPts val="400"/>
              </a:spcBef>
              <a:spcAft>
                <a:spcPts val="0"/>
              </a:spcAft>
              <a:buClr>
                <a:schemeClr val="dk1"/>
              </a:buClr>
              <a:buSzPts val="2000"/>
              <a:buNone/>
            </a:pPr>
            <a:r>
              <a:rPr lang="en-US" sz="2000"/>
              <a:t>D. Jane should make the purchase without socks and use Coupon B. </a:t>
            </a:r>
            <a:endParaRPr/>
          </a:p>
        </p:txBody>
      </p:sp>
      <p:pic>
        <p:nvPicPr>
          <p:cNvPr id="135" name="Google Shape;135;p18"/>
          <p:cNvPicPr preferRelativeResize="0"/>
          <p:nvPr/>
        </p:nvPicPr>
        <p:blipFill rotWithShape="1">
          <a:blip r:embed="rId3">
            <a:alphaModFix/>
          </a:blip>
          <a:srcRect b="0" l="0" r="0" t="0"/>
          <a:stretch/>
        </p:blipFill>
        <p:spPr>
          <a:xfrm>
            <a:off x="3657600" y="1447800"/>
            <a:ext cx="3749040" cy="1102634"/>
          </a:xfrm>
          <a:prstGeom prst="rect">
            <a:avLst/>
          </a:prstGeom>
          <a:noFill/>
          <a:ln>
            <a:noFill/>
          </a:ln>
        </p:spPr>
      </p:pic>
      <p:sp>
        <p:nvSpPr>
          <p:cNvPr id="136" name="Google Shape;136;p18"/>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3</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p:nvPr/>
        </p:nvSpPr>
        <p:spPr>
          <a:xfrm>
            <a:off x="685800" y="1447800"/>
            <a:ext cx="76525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statement that represents correct reasoning.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 A</a:t>
            </a:r>
            <a:endParaRPr b="0" i="0" sz="2800" u="none" cap="none" strike="noStrike">
              <a:solidFill>
                <a:schemeClr val="dk1"/>
              </a:solidFill>
              <a:latin typeface="Arial"/>
              <a:ea typeface="Arial"/>
              <a:cs typeface="Arial"/>
              <a:sym typeface="Arial"/>
            </a:endParaRPr>
          </a:p>
        </p:txBody>
      </p:sp>
      <p:sp>
        <p:nvSpPr>
          <p:cNvPr id="143" name="Google Shape;143;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ph idx="1" type="body"/>
          </p:nvPr>
        </p:nvSpPr>
        <p:spPr>
          <a:xfrm>
            <a:off x="457200" y="990600"/>
            <a:ext cx="7620000" cy="1654314"/>
          </a:xfrm>
          <a:prstGeom prst="rect">
            <a:avLst/>
          </a:prstGeom>
          <a:blipFill rotWithShape="1">
            <a:blip r:embed="rId3">
              <a:alphaModFix/>
            </a:blip>
            <a:stretch>
              <a:fillRect b="-64565" l="-1197" r="0"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pic>
        <p:nvPicPr>
          <p:cNvPr id="150" name="Google Shape;150;p20"/>
          <p:cNvPicPr preferRelativeResize="0"/>
          <p:nvPr/>
        </p:nvPicPr>
        <p:blipFill rotWithShape="1">
          <a:blip r:embed="rId4">
            <a:alphaModFix/>
          </a:blip>
          <a:srcRect b="37037" l="50925" r="25926" t="33333"/>
          <a:stretch/>
        </p:blipFill>
        <p:spPr>
          <a:xfrm>
            <a:off x="4038600" y="3352800"/>
            <a:ext cx="3657600" cy="2926080"/>
          </a:xfrm>
          <a:prstGeom prst="rect">
            <a:avLst/>
          </a:prstGeom>
          <a:noFill/>
          <a:ln>
            <a:noFill/>
          </a:ln>
        </p:spPr>
      </p:pic>
      <p:sp>
        <p:nvSpPr>
          <p:cNvPr id="151" name="Google Shape;151;p20"/>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4</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p:nvPr/>
        </p:nvSpPr>
        <p:spPr>
          <a:xfrm>
            <a:off x="533400" y="1295400"/>
            <a:ext cx="800100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selects the correct steps and plots the correct point on the number line.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either selects the correct steps or plots the correct point on the number line.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Part A:</a:t>
            </a:r>
            <a:r>
              <a:rPr b="0" i="0" lang="en-US" sz="2800" u="none" cap="none" strike="noStrike">
                <a:solidFill>
                  <a:schemeClr val="dk1"/>
                </a:solidFill>
                <a:latin typeface="Arial"/>
                <a:ea typeface="Arial"/>
                <a:cs typeface="Arial"/>
                <a:sym typeface="Arial"/>
              </a:rPr>
              <a:t> 1, 2, 4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Part B:</a:t>
            </a:r>
            <a:r>
              <a:rPr b="0" i="0" lang="en-US" sz="2800" u="none" cap="none" strike="noStrike">
                <a:solidFill>
                  <a:schemeClr val="dk1"/>
                </a:solidFill>
                <a:latin typeface="Arial"/>
                <a:ea typeface="Arial"/>
                <a:cs typeface="Arial"/>
                <a:sym typeface="Arial"/>
              </a:rPr>
              <a:t> 8</a:t>
            </a:r>
            <a:endParaRPr b="0" i="0" sz="2800" u="none" cap="none" strike="noStrike">
              <a:solidFill>
                <a:schemeClr val="dk1"/>
              </a:solidFill>
              <a:latin typeface="Arial"/>
              <a:ea typeface="Arial"/>
              <a:cs typeface="Arial"/>
              <a:sym typeface="Arial"/>
            </a:endParaRPr>
          </a:p>
        </p:txBody>
      </p:sp>
      <p:sp>
        <p:nvSpPr>
          <p:cNvPr id="158" name="Google Shape;158;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txBox="1"/>
          <p:nvPr>
            <p:ph idx="1" type="body"/>
          </p:nvPr>
        </p:nvSpPr>
        <p:spPr>
          <a:xfrm>
            <a:off x="533400" y="1066800"/>
            <a:ext cx="7620000" cy="114260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Determine whether each statement is true for all cases, true for some cases, or not true for any case. 	</a:t>
            </a:r>
            <a:endParaRPr/>
          </a:p>
        </p:txBody>
      </p:sp>
      <p:graphicFrame>
        <p:nvGraphicFramePr>
          <p:cNvPr id="165" name="Google Shape;165;p22"/>
          <p:cNvGraphicFramePr/>
          <p:nvPr/>
        </p:nvGraphicFramePr>
        <p:xfrm>
          <a:off x="1143000" y="2393062"/>
          <a:ext cx="3000000" cy="3000000"/>
        </p:xfrm>
        <a:graphic>
          <a:graphicData uri="http://schemas.openxmlformats.org/drawingml/2006/table">
            <a:tbl>
              <a:tblPr bandRow="1" firstRow="1">
                <a:noFill/>
                <a:tableStyleId>{CF47DAD0-1D63-450C-8A60-0C60ED692112}</a:tableStyleId>
              </a:tblPr>
              <a:tblGrid>
                <a:gridCol w="4177000"/>
                <a:gridCol w="776000"/>
                <a:gridCol w="838200"/>
                <a:gridCol w="838200"/>
              </a:tblGrid>
              <a:tr h="396150">
                <a:tc>
                  <a:txBody>
                    <a:bodyPr/>
                    <a:lstStyle/>
                    <a:p>
                      <a:pPr indent="0" lvl="0" marL="0" marR="0" rtl="0" algn="ctr">
                        <a:lnSpc>
                          <a:spcPct val="100000"/>
                        </a:lnSpc>
                        <a:spcBef>
                          <a:spcPts val="0"/>
                        </a:spcBef>
                        <a:spcAft>
                          <a:spcPts val="0"/>
                        </a:spcAft>
                        <a:buClr>
                          <a:srgbClr val="000000"/>
                        </a:buClr>
                        <a:buSzPts val="1800"/>
                        <a:buFont typeface="Arial"/>
                        <a:buNone/>
                      </a:pPr>
                      <a:r>
                        <a:rPr b="0" lang="en-US" sz="1800" u="none" cap="none" strike="noStrike">
                          <a:solidFill>
                            <a:schemeClr val="dk1"/>
                          </a:solidFill>
                        </a:rPr>
                        <a:t>Statement</a:t>
                      </a:r>
                      <a:endParaRPr b="0" sz="1800" u="none" cap="none" strike="noStrike">
                        <a:solidFill>
                          <a:schemeClr val="dk1"/>
                        </a:solidFil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b="0" lang="en-US" sz="1800" u="none" cap="none" strike="noStrike">
                          <a:solidFill>
                            <a:schemeClr val="dk1"/>
                          </a:solidFill>
                        </a:rPr>
                        <a:t>True for all</a:t>
                      </a:r>
                      <a:endParaRPr b="0" sz="1800" u="none" cap="none" strike="noStrike">
                        <a:solidFill>
                          <a:schemeClr val="dk1"/>
                        </a:solidFil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b="0" lang="en-US" sz="1800" u="none" cap="none" strike="noStrike">
                          <a:solidFill>
                            <a:schemeClr val="dk1"/>
                          </a:solidFill>
                        </a:rPr>
                        <a:t>True for some</a:t>
                      </a:r>
                      <a:endParaRPr b="0" sz="1800" u="none" cap="none" strike="noStrike">
                        <a:solidFill>
                          <a:schemeClr val="dk1"/>
                        </a:solidFil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b="0" lang="en-US" sz="1800" u="none" cap="none" strike="noStrike">
                          <a:solidFill>
                            <a:schemeClr val="dk1"/>
                          </a:solidFill>
                        </a:rPr>
                        <a:t>Not true for any</a:t>
                      </a:r>
                      <a:endParaRPr b="0" sz="1800" u="none" cap="none" strike="noStrike">
                        <a:solidFill>
                          <a:schemeClr val="dk1"/>
                        </a:solidFil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4170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Two vertical angles form a linear pair.</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0960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If two angles are supplementary and congruent, they are right angles.</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7915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If the measure of an angle is 35°, then the measure of its complement is 55°.</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925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The measure of an exterior angle of a triangle is greater than every interior angle of the triangle.</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0" sz="18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66" name="Google Shape;166;p22"/>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5</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can classify each statement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Answer:</a:t>
            </a:r>
            <a:endParaRPr b="0" i="0" sz="2800" u="none" cap="none" strike="noStrike">
              <a:solidFill>
                <a:schemeClr val="dk1"/>
              </a:solidFill>
              <a:latin typeface="Arial"/>
              <a:ea typeface="Arial"/>
              <a:cs typeface="Arial"/>
              <a:sym typeface="Arial"/>
            </a:endParaRPr>
          </a:p>
        </p:txBody>
      </p:sp>
      <p:pic>
        <p:nvPicPr>
          <p:cNvPr id="173" name="Google Shape;173;p23"/>
          <p:cNvPicPr preferRelativeResize="0"/>
          <p:nvPr/>
        </p:nvPicPr>
        <p:blipFill rotWithShape="1">
          <a:blip r:embed="rId3">
            <a:alphaModFix/>
          </a:blip>
          <a:srcRect b="0" l="0" r="0" t="0"/>
          <a:stretch/>
        </p:blipFill>
        <p:spPr>
          <a:xfrm>
            <a:off x="1676400" y="2667000"/>
            <a:ext cx="6492240" cy="3665602"/>
          </a:xfrm>
          <a:prstGeom prst="rect">
            <a:avLst/>
          </a:prstGeom>
          <a:noFill/>
          <a:ln>
            <a:noFill/>
          </a:ln>
        </p:spPr>
      </p:pic>
      <p:sp>
        <p:nvSpPr>
          <p:cNvPr id="174" name="Google Shape;174;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idx="1" type="body"/>
          </p:nvPr>
        </p:nvSpPr>
        <p:spPr>
          <a:xfrm>
            <a:off x="533400" y="1066800"/>
            <a:ext cx="8001000" cy="4724400"/>
          </a:xfrm>
          <a:prstGeom prst="rect">
            <a:avLst/>
          </a:prstGeom>
          <a:blipFill rotWithShape="1">
            <a:blip r:embed="rId3">
              <a:alphaModFix/>
            </a:blip>
            <a:stretch>
              <a:fillRect b="0" l="-1215" r="-301" t="-1029"/>
            </a:stretch>
          </a:blipFill>
          <a:ln>
            <a:noFill/>
          </a:ln>
        </p:spPr>
        <p:txBody>
          <a:bodyPr anchorCtr="0" anchor="t" bIns="45700" lIns="91425" spcFirstLastPara="1" rIns="91425" wrap="square" tIns="45700">
            <a:noAutofit/>
          </a:bodyPr>
          <a:lstStyle/>
          <a:p>
            <a:pPr indent="0" lvl="0" marL="457200" rtl="0" algn="l">
              <a:lnSpc>
                <a:spcPct val="100000"/>
              </a:lnSpc>
              <a:spcBef>
                <a:spcPts val="0"/>
              </a:spcBef>
              <a:spcAft>
                <a:spcPts val="0"/>
              </a:spcAft>
              <a:buSzPts val="1800"/>
              <a:buNone/>
            </a:pPr>
            <a:r>
              <a:rPr lang="en-US"/>
              <a:t> </a:t>
            </a:r>
            <a:endParaRPr/>
          </a:p>
        </p:txBody>
      </p:sp>
      <p:sp>
        <p:nvSpPr>
          <p:cNvPr id="181" name="Google Shape;181;p24"/>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p:nvPr/>
        </p:nvSpPr>
        <p:spPr>
          <a:xfrm>
            <a:off x="381000" y="990600"/>
            <a:ext cx="8153400" cy="2463303"/>
          </a:xfrm>
          <a:prstGeom prst="rect">
            <a:avLst/>
          </a:prstGeom>
          <a:blipFill rotWithShape="1">
            <a:blip r:embed="rId3">
              <a:alphaModFix/>
            </a:blip>
            <a:stretch>
              <a:fillRect b="0" l="-1568" r="0" t="-2225"/>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88" name="Google Shape;188;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ph idx="1" type="body"/>
          </p:nvPr>
        </p:nvSpPr>
        <p:spPr>
          <a:xfrm>
            <a:off x="533400" y="1066800"/>
            <a:ext cx="8001000" cy="472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 robot moves at a constant speed. It travels </a:t>
            </a:r>
            <a:r>
              <a:rPr i="1" lang="en-US" sz="2400"/>
              <a:t>n</a:t>
            </a:r>
            <a:r>
              <a:rPr lang="en-US" sz="2400"/>
              <a:t> miles in </a:t>
            </a:r>
            <a:r>
              <a:rPr i="1" lang="en-US" sz="2400"/>
              <a:t>t</a:t>
            </a:r>
            <a:r>
              <a:rPr lang="en-US" sz="2400"/>
              <a:t> minutes. The robot’s pace is the number of minutes it takes to travel one mile.</a:t>
            </a:r>
            <a:endParaRPr/>
          </a:p>
          <a:p>
            <a:pPr indent="0" lvl="0" marL="0" rtl="0" algn="l">
              <a:lnSpc>
                <a:spcPct val="100000"/>
              </a:lnSpc>
              <a:spcBef>
                <a:spcPts val="0"/>
              </a:spcBef>
              <a:spcAft>
                <a:spcPts val="0"/>
              </a:spcAft>
              <a:buClr>
                <a:schemeClr val="dk1"/>
              </a:buClr>
              <a:buSzPts val="1400"/>
              <a:buNone/>
            </a:pPr>
            <a:r>
              <a:t/>
            </a:r>
            <a:endParaRPr sz="1400"/>
          </a:p>
          <a:p>
            <a:pPr indent="0" lvl="0" marL="0" rtl="0" algn="l">
              <a:lnSpc>
                <a:spcPct val="100000"/>
              </a:lnSpc>
              <a:spcBef>
                <a:spcPts val="0"/>
              </a:spcBef>
              <a:spcAft>
                <a:spcPts val="0"/>
              </a:spcAft>
              <a:buClr>
                <a:schemeClr val="dk1"/>
              </a:buClr>
              <a:buSzPts val="2400"/>
              <a:buNone/>
            </a:pPr>
            <a:r>
              <a:rPr b="1" i="1" lang="en-US" sz="2400"/>
              <a:t>Part A</a:t>
            </a:r>
            <a:endParaRPr sz="2400"/>
          </a:p>
          <a:p>
            <a:pPr indent="-457200" lvl="0" marL="457200" rtl="0" algn="l">
              <a:lnSpc>
                <a:spcPct val="100000"/>
              </a:lnSpc>
              <a:spcBef>
                <a:spcPts val="0"/>
              </a:spcBef>
              <a:spcAft>
                <a:spcPts val="0"/>
              </a:spcAft>
              <a:buClr>
                <a:schemeClr val="dk1"/>
              </a:buClr>
              <a:buSzPts val="2400"/>
              <a:buAutoNum type="alphaUcPeriod"/>
            </a:pPr>
            <a:r>
              <a:rPr lang="en-US" sz="2400"/>
              <a:t>What is the robot’s speed in miles per minute?</a:t>
            </a:r>
            <a:endParaRPr/>
          </a:p>
          <a:p>
            <a:pPr indent="-457200" lvl="0" marL="457200" rtl="0" algn="l">
              <a:lnSpc>
                <a:spcPct val="100000"/>
              </a:lnSpc>
              <a:spcBef>
                <a:spcPts val="0"/>
              </a:spcBef>
              <a:spcAft>
                <a:spcPts val="0"/>
              </a:spcAft>
              <a:buClr>
                <a:schemeClr val="dk1"/>
              </a:buClr>
              <a:buSzPts val="2400"/>
              <a:buAutoNum type="alphaUcPeriod"/>
            </a:pPr>
            <a:r>
              <a:rPr lang="en-US" sz="2400"/>
              <a:t>What is the robot’s pace in minutes per mile?</a:t>
            </a:r>
            <a:endParaRPr/>
          </a:p>
          <a:p>
            <a:pPr indent="-368300" lvl="0" marL="457200" rtl="0" algn="l">
              <a:lnSpc>
                <a:spcPct val="100000"/>
              </a:lnSpc>
              <a:spcBef>
                <a:spcPts val="0"/>
              </a:spcBef>
              <a:spcAft>
                <a:spcPts val="0"/>
              </a:spcAft>
              <a:buClr>
                <a:schemeClr val="dk1"/>
              </a:buClr>
              <a:buSzPts val="1400"/>
              <a:buNone/>
            </a:pPr>
            <a:r>
              <a:t/>
            </a:r>
            <a:endParaRPr sz="1400"/>
          </a:p>
          <a:p>
            <a:pPr indent="0" lvl="0" marL="0" rtl="0" algn="l">
              <a:lnSpc>
                <a:spcPct val="100000"/>
              </a:lnSpc>
              <a:spcBef>
                <a:spcPts val="0"/>
              </a:spcBef>
              <a:spcAft>
                <a:spcPts val="0"/>
              </a:spcAft>
              <a:buClr>
                <a:schemeClr val="dk1"/>
              </a:buClr>
              <a:buSzPts val="2400"/>
              <a:buNone/>
            </a:pPr>
            <a:r>
              <a:rPr b="1" i="1" lang="en-US" sz="2400"/>
              <a:t>Part B</a:t>
            </a:r>
            <a:endParaRPr/>
          </a:p>
          <a:p>
            <a:pPr indent="0" lvl="0" marL="0" rtl="0" algn="l">
              <a:lnSpc>
                <a:spcPct val="100000"/>
              </a:lnSpc>
              <a:spcBef>
                <a:spcPts val="0"/>
              </a:spcBef>
              <a:spcAft>
                <a:spcPts val="0"/>
              </a:spcAft>
              <a:buClr>
                <a:schemeClr val="dk1"/>
              </a:buClr>
              <a:buSzPts val="2400"/>
              <a:buNone/>
            </a:pPr>
            <a:r>
              <a:rPr lang="en-US" sz="2400"/>
              <a:t>If the robot’s speed is greater than 1, then the pace is</a:t>
            </a:r>
            <a:endParaRPr/>
          </a:p>
          <a:p>
            <a:pPr indent="-457200" lvl="0" marL="457200" rtl="0" algn="l">
              <a:lnSpc>
                <a:spcPct val="100000"/>
              </a:lnSpc>
              <a:spcBef>
                <a:spcPts val="0"/>
              </a:spcBef>
              <a:spcAft>
                <a:spcPts val="0"/>
              </a:spcAft>
              <a:buClr>
                <a:schemeClr val="dk1"/>
              </a:buClr>
              <a:buSzPts val="2400"/>
              <a:buAutoNum type="alphaUcPeriod"/>
            </a:pPr>
            <a:r>
              <a:rPr lang="en-US" sz="2400"/>
              <a:t>Greater than 1.</a:t>
            </a:r>
            <a:endParaRPr/>
          </a:p>
          <a:p>
            <a:pPr indent="-457200" lvl="0" marL="457200" rtl="0" algn="l">
              <a:lnSpc>
                <a:spcPct val="100000"/>
              </a:lnSpc>
              <a:spcBef>
                <a:spcPts val="0"/>
              </a:spcBef>
              <a:spcAft>
                <a:spcPts val="0"/>
              </a:spcAft>
              <a:buClr>
                <a:schemeClr val="dk1"/>
              </a:buClr>
              <a:buSzPts val="2400"/>
              <a:buAutoNum type="alphaUcPeriod"/>
            </a:pPr>
            <a:r>
              <a:rPr lang="en-US" sz="2400"/>
              <a:t>Equal to 1.</a:t>
            </a:r>
            <a:endParaRPr/>
          </a:p>
          <a:p>
            <a:pPr indent="-457200" lvl="0" marL="457200" rtl="0" algn="l">
              <a:lnSpc>
                <a:spcPct val="100000"/>
              </a:lnSpc>
              <a:spcBef>
                <a:spcPts val="0"/>
              </a:spcBef>
              <a:spcAft>
                <a:spcPts val="0"/>
              </a:spcAft>
              <a:buClr>
                <a:schemeClr val="dk1"/>
              </a:buClr>
              <a:buSzPts val="2400"/>
              <a:buAutoNum type="alphaUcPeriod"/>
            </a:pPr>
            <a:r>
              <a:rPr lang="en-US" sz="2400"/>
              <a:t>Less than 1.</a:t>
            </a:r>
            <a:endParaRPr/>
          </a:p>
          <a:p>
            <a:pPr indent="-457200" lvl="0" marL="457200" rtl="0" algn="l">
              <a:lnSpc>
                <a:spcPct val="100000"/>
              </a:lnSpc>
              <a:spcBef>
                <a:spcPts val="0"/>
              </a:spcBef>
              <a:spcAft>
                <a:spcPts val="0"/>
              </a:spcAft>
              <a:buClr>
                <a:schemeClr val="dk1"/>
              </a:buClr>
              <a:buSzPts val="2400"/>
              <a:buAutoNum type="alphaUcPeriod"/>
            </a:pPr>
            <a:r>
              <a:rPr lang="en-US" sz="2400"/>
              <a:t>Cannot be determined.</a:t>
            </a:r>
            <a:endParaRPr/>
          </a:p>
          <a:p>
            <a:pPr indent="-368300" lvl="0" marL="457200" rtl="0" algn="l">
              <a:lnSpc>
                <a:spcPct val="100000"/>
              </a:lnSpc>
              <a:spcBef>
                <a:spcPts val="0"/>
              </a:spcBef>
              <a:spcAft>
                <a:spcPts val="0"/>
              </a:spcAft>
              <a:buClr>
                <a:schemeClr val="dk1"/>
              </a:buClr>
              <a:buSzPts val="1400"/>
              <a:buNone/>
            </a:pPr>
            <a:r>
              <a:t/>
            </a:r>
            <a:endParaRPr sz="1400"/>
          </a:p>
          <a:p>
            <a:pPr indent="0" lvl="0" marL="0" rtl="0" algn="l">
              <a:lnSpc>
                <a:spcPct val="100000"/>
              </a:lnSpc>
              <a:spcBef>
                <a:spcPts val="0"/>
              </a:spcBef>
              <a:spcAft>
                <a:spcPts val="0"/>
              </a:spcAft>
              <a:buClr>
                <a:schemeClr val="dk1"/>
              </a:buClr>
              <a:buSzPts val="2400"/>
              <a:buNone/>
            </a:pPr>
            <a:r>
              <a:rPr lang="en-US" sz="2400"/>
              <a:t>Explain your reasoning. </a:t>
            </a:r>
            <a:endParaRPr/>
          </a:p>
        </p:txBody>
      </p:sp>
      <p:sp>
        <p:nvSpPr>
          <p:cNvPr id="195" name="Google Shape;195;p26"/>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7</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p:nvPr/>
        </p:nvSpPr>
        <p:spPr>
          <a:xfrm>
            <a:off x="381000" y="990600"/>
            <a:ext cx="8153400" cy="517064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(2 points) The student enters the correct speed (</a:t>
            </a:r>
            <a:r>
              <a:rPr b="0" i="1" lang="en-US" sz="2200" u="none" cap="none" strike="noStrike">
                <a:solidFill>
                  <a:schemeClr val="dk1"/>
                </a:solidFill>
                <a:latin typeface="Arial"/>
                <a:ea typeface="Arial"/>
                <a:cs typeface="Arial"/>
                <a:sym typeface="Arial"/>
              </a:rPr>
              <a:t>n/t</a:t>
            </a:r>
            <a:r>
              <a:rPr b="0" i="0" lang="en-US" sz="2200" u="none" cap="none" strike="noStrike">
                <a:solidFill>
                  <a:schemeClr val="dk1"/>
                </a:solidFill>
                <a:latin typeface="Arial"/>
                <a:ea typeface="Arial"/>
                <a:cs typeface="Arial"/>
                <a:sym typeface="Arial"/>
              </a:rPr>
              <a:t>) in the first response box and the correct pace (</a:t>
            </a:r>
            <a:r>
              <a:rPr b="0" i="1" lang="en-US" sz="2200" u="none" cap="none" strike="noStrike">
                <a:solidFill>
                  <a:schemeClr val="dk1"/>
                </a:solidFill>
                <a:latin typeface="Arial"/>
                <a:ea typeface="Arial"/>
                <a:cs typeface="Arial"/>
                <a:sym typeface="Arial"/>
              </a:rPr>
              <a:t>t/n</a:t>
            </a:r>
            <a:r>
              <a:rPr b="0" i="0" lang="en-US" sz="2200" u="none" cap="none" strike="noStrike">
                <a:solidFill>
                  <a:schemeClr val="dk1"/>
                </a:solidFill>
                <a:latin typeface="Arial"/>
                <a:ea typeface="Arial"/>
                <a:cs typeface="Arial"/>
                <a:sym typeface="Arial"/>
              </a:rPr>
              <a:t>) in the second response box and selects the correct statement about the pace (C) and enters a correct explanation.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(1 point) The student gets Part A right or Part B right, but not both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Answer: </a:t>
            </a:r>
            <a:r>
              <a:rPr b="0" i="0" lang="en-US" sz="2200" u="none" cap="none" strike="noStrike">
                <a:solidFill>
                  <a:schemeClr val="dk1"/>
                </a:solidFill>
                <a:latin typeface="Arial"/>
                <a:ea typeface="Arial"/>
                <a:cs typeface="Arial"/>
                <a:sym typeface="Arial"/>
              </a:rPr>
              <a:t>Examples: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1. If the speed a/b is greater than 1, then the pace b/a must be less than one. The speed and the pace are reciprocals. If a number is greater than 1, then its reciprocal is less than one and vice-versa.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2. The speed is greater than 1, so a/b &gt; 1. If we multiply both sides by b we get a &gt; b. If we divide both sides by a, we bet 1 &gt; b/a, which is the pace. So the pace is less than 1.</a:t>
            </a:r>
            <a:endParaRPr b="0" i="0" sz="2200" u="none" cap="none" strike="noStrike">
              <a:solidFill>
                <a:schemeClr val="dk1"/>
              </a:solidFill>
              <a:latin typeface="Arial"/>
              <a:ea typeface="Arial"/>
              <a:cs typeface="Arial"/>
              <a:sym typeface="Arial"/>
            </a:endParaRPr>
          </a:p>
        </p:txBody>
      </p:sp>
      <p:sp>
        <p:nvSpPr>
          <p:cNvPr id="202" name="Google Shape;202;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8"/>
          <p:cNvSpPr txBox="1"/>
          <p:nvPr>
            <p:ph idx="1" type="body"/>
          </p:nvPr>
        </p:nvSpPr>
        <p:spPr>
          <a:xfrm>
            <a:off x="533400" y="1066800"/>
            <a:ext cx="8001000" cy="472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In February, the price of a gallon of gasoline increased by 23% from the price in January. In March, the price decreased by 11% from the price in February. In March, gas cost $2.63 per gallon.</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How much did a gallon of gasoline cost in January, in dollars? Round your answer to the nearest cent. Enter your answer in the response box. </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Which equation shown can be solved to find </a:t>
            </a:r>
            <a:r>
              <a:rPr i="1" lang="en-US" sz="2200"/>
              <a:t>x</a:t>
            </a:r>
            <a:r>
              <a:rPr lang="en-US" sz="2200"/>
              <a:t>, the cost of gas in January?</a:t>
            </a:r>
            <a:endParaRPr/>
          </a:p>
          <a:p>
            <a:pPr indent="-457200" lvl="0" marL="457200" rtl="0" algn="l">
              <a:lnSpc>
                <a:spcPct val="100000"/>
              </a:lnSpc>
              <a:spcBef>
                <a:spcPts val="440"/>
              </a:spcBef>
              <a:spcAft>
                <a:spcPts val="0"/>
              </a:spcAft>
              <a:buClr>
                <a:schemeClr val="dk1"/>
              </a:buClr>
              <a:buSzPts val="2200"/>
              <a:buAutoNum type="alphaUcPeriod"/>
            </a:pPr>
            <a:r>
              <a:rPr lang="en-US" sz="2200"/>
              <a:t>(0.11)(0.23)</a:t>
            </a:r>
            <a:r>
              <a:rPr i="1" lang="en-US" sz="2200"/>
              <a:t>x</a:t>
            </a:r>
            <a:r>
              <a:rPr lang="en-US" sz="2200"/>
              <a:t> = 2.63</a:t>
            </a:r>
            <a:endParaRPr/>
          </a:p>
          <a:p>
            <a:pPr indent="-457200" lvl="0" marL="457200" rtl="0" algn="l">
              <a:lnSpc>
                <a:spcPct val="100000"/>
              </a:lnSpc>
              <a:spcBef>
                <a:spcPts val="440"/>
              </a:spcBef>
              <a:spcAft>
                <a:spcPts val="0"/>
              </a:spcAft>
              <a:buClr>
                <a:schemeClr val="dk1"/>
              </a:buClr>
              <a:buSzPts val="2200"/>
              <a:buAutoNum type="alphaUcPeriod"/>
            </a:pPr>
            <a:r>
              <a:rPr lang="en-US" sz="2200"/>
              <a:t>(1.11)(1.23)</a:t>
            </a:r>
            <a:r>
              <a:rPr i="1" lang="en-US" sz="2200"/>
              <a:t>x</a:t>
            </a:r>
            <a:r>
              <a:rPr lang="en-US" sz="2200"/>
              <a:t> = 2.63</a:t>
            </a:r>
            <a:endParaRPr/>
          </a:p>
          <a:p>
            <a:pPr indent="-457200" lvl="0" marL="457200" rtl="0" algn="l">
              <a:lnSpc>
                <a:spcPct val="100000"/>
              </a:lnSpc>
              <a:spcBef>
                <a:spcPts val="440"/>
              </a:spcBef>
              <a:spcAft>
                <a:spcPts val="0"/>
              </a:spcAft>
              <a:buClr>
                <a:schemeClr val="dk1"/>
              </a:buClr>
              <a:buSzPts val="2200"/>
              <a:buAutoNum type="alphaUcPeriod"/>
            </a:pPr>
            <a:r>
              <a:rPr lang="en-US" sz="2200"/>
              <a:t>(0.89)(1.23)</a:t>
            </a:r>
            <a:r>
              <a:rPr i="1" lang="en-US" sz="2200"/>
              <a:t>x</a:t>
            </a:r>
            <a:r>
              <a:rPr lang="en-US" sz="2200"/>
              <a:t> = 2.63</a:t>
            </a:r>
            <a:endParaRPr/>
          </a:p>
          <a:p>
            <a:pPr indent="-457200" lvl="0" marL="457200" rtl="0" algn="l">
              <a:lnSpc>
                <a:spcPct val="100000"/>
              </a:lnSpc>
              <a:spcBef>
                <a:spcPts val="440"/>
              </a:spcBef>
              <a:spcAft>
                <a:spcPts val="0"/>
              </a:spcAft>
              <a:buClr>
                <a:schemeClr val="dk1"/>
              </a:buClr>
              <a:buSzPts val="2200"/>
              <a:buAutoNum type="alphaUcPeriod"/>
            </a:pPr>
            <a:r>
              <a:rPr lang="en-US" sz="2200"/>
              <a:t>(1.11)(0.77)</a:t>
            </a:r>
            <a:r>
              <a:rPr i="1" lang="en-US" sz="2200"/>
              <a:t>x</a:t>
            </a:r>
            <a:r>
              <a:rPr lang="en-US" sz="2200"/>
              <a:t> = 2.63</a:t>
            </a:r>
            <a:endParaRPr sz="2200"/>
          </a:p>
        </p:txBody>
      </p:sp>
      <p:sp>
        <p:nvSpPr>
          <p:cNvPr id="209" name="Google Shape;209;p28"/>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8</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9"/>
          <p:cNvSpPr/>
          <p:nvPr/>
        </p:nvSpPr>
        <p:spPr>
          <a:xfrm>
            <a:off x="381000" y="990600"/>
            <a:ext cx="81534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(2 points) The student enters the correct cost of a gallon of gas and selects the correct equation.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does one of these parts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2.40; C</a:t>
            </a:r>
            <a:endParaRPr b="0" i="0" sz="2800" u="none" cap="none" strike="noStrike">
              <a:solidFill>
                <a:schemeClr val="dk1"/>
              </a:solidFill>
              <a:latin typeface="Arial"/>
              <a:ea typeface="Arial"/>
              <a:cs typeface="Arial"/>
              <a:sym typeface="Arial"/>
            </a:endParaRPr>
          </a:p>
        </p:txBody>
      </p:sp>
      <p:sp>
        <p:nvSpPr>
          <p:cNvPr id="216" name="Google Shape;216;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Glenn saw the figure below and said, “If I find the length (</a:t>
            </a:r>
            <a:r>
              <a:rPr i="1" lang="en-US" sz="2200"/>
              <a:t>l</a:t>
            </a:r>
            <a:r>
              <a:rPr lang="en-US" sz="2200"/>
              <a:t>), width (</a:t>
            </a:r>
            <a:r>
              <a:rPr i="1" lang="en-US" sz="2200"/>
              <a:t>w</a:t>
            </a:r>
            <a:r>
              <a:rPr lang="en-US" sz="2200"/>
              <a:t>), and radius (</a:t>
            </a:r>
            <a:r>
              <a:rPr i="1" lang="en-US" sz="2200"/>
              <a:t>r</a:t>
            </a:r>
            <a:r>
              <a:rPr lang="en-US" sz="2200"/>
              <a:t>), then the area (</a:t>
            </a:r>
            <a:r>
              <a:rPr i="1" lang="en-US" sz="2200"/>
              <a:t>A</a:t>
            </a:r>
            <a:r>
              <a:rPr lang="en-US" sz="2200"/>
              <a:t>) of the shaded region is </a:t>
            </a:r>
            <a:r>
              <a:rPr i="1" lang="en-US" sz="2200"/>
              <a:t>A</a:t>
            </a:r>
            <a:r>
              <a:rPr lang="en-US" sz="2200"/>
              <a:t> = </a:t>
            </a:r>
            <a:r>
              <a:rPr i="1" lang="en-US" sz="2200"/>
              <a:t>l </a:t>
            </a:r>
            <a:r>
              <a:rPr i="1" lang="en-US" sz="1600"/>
              <a:t>•</a:t>
            </a:r>
            <a:r>
              <a:rPr i="1" lang="en-US" sz="2200"/>
              <a:t> w</a:t>
            </a:r>
            <a:r>
              <a:rPr lang="en-US" sz="2200"/>
              <a:t> – π</a:t>
            </a:r>
            <a:r>
              <a:rPr i="1" lang="en-US" sz="2200"/>
              <a:t>r</a:t>
            </a:r>
            <a:r>
              <a:rPr baseline="30000" lang="en-US" sz="2200"/>
              <a:t>2</a:t>
            </a:r>
            <a:r>
              <a:rPr lang="en-US" sz="2200"/>
              <a:t>.”</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Which assumptions must Glenn be making in order for his equation to give the correct area of the shaded region? Select </a:t>
            </a:r>
            <a:r>
              <a:rPr b="1" lang="en-US" sz="2200"/>
              <a:t>all</a:t>
            </a:r>
            <a:r>
              <a:rPr lang="en-US" sz="2200"/>
              <a:t> that apply.</a:t>
            </a:r>
            <a:endParaRPr/>
          </a:p>
          <a:p>
            <a:pPr indent="0" lvl="0" marL="0" rtl="0" algn="l">
              <a:lnSpc>
                <a:spcPct val="100000"/>
              </a:lnSpc>
              <a:spcBef>
                <a:spcPts val="440"/>
              </a:spcBef>
              <a:spcAft>
                <a:spcPts val="0"/>
              </a:spcAft>
              <a:buClr>
                <a:schemeClr val="dk1"/>
              </a:buClr>
              <a:buSzPts val="2200"/>
              <a:buNone/>
            </a:pPr>
            <a:r>
              <a:rPr lang="en-US" sz="2200"/>
              <a:t>A.    The quadrilateral is a rhombus.</a:t>
            </a:r>
            <a:endParaRPr/>
          </a:p>
          <a:p>
            <a:pPr indent="-457200" lvl="0" marL="457200" rtl="0" algn="l">
              <a:lnSpc>
                <a:spcPct val="100000"/>
              </a:lnSpc>
              <a:spcBef>
                <a:spcPts val="440"/>
              </a:spcBef>
              <a:spcAft>
                <a:spcPts val="0"/>
              </a:spcAft>
              <a:buClr>
                <a:schemeClr val="dk1"/>
              </a:buClr>
              <a:buSzPts val="2200"/>
              <a:buAutoNum type="alphaUcPeriod" startAt="2"/>
            </a:pPr>
            <a:r>
              <a:rPr lang="en-US" sz="2200"/>
              <a:t>The quadrilateral is a rectangle.</a:t>
            </a:r>
            <a:endParaRPr/>
          </a:p>
          <a:p>
            <a:pPr indent="-457200" lvl="0" marL="457200" rtl="0" algn="l">
              <a:lnSpc>
                <a:spcPct val="100000"/>
              </a:lnSpc>
              <a:spcBef>
                <a:spcPts val="440"/>
              </a:spcBef>
              <a:spcAft>
                <a:spcPts val="0"/>
              </a:spcAft>
              <a:buClr>
                <a:schemeClr val="dk1"/>
              </a:buClr>
              <a:buSzPts val="2200"/>
              <a:buAutoNum type="alphaUcPeriod" startAt="2"/>
            </a:pPr>
            <a:r>
              <a:rPr lang="en-US" sz="2200"/>
              <a:t>The curved figure in the center is a circle.</a:t>
            </a:r>
            <a:endParaRPr/>
          </a:p>
          <a:p>
            <a:pPr indent="-457200" lvl="0" marL="457200" rtl="0" algn="l">
              <a:lnSpc>
                <a:spcPct val="100000"/>
              </a:lnSpc>
              <a:spcBef>
                <a:spcPts val="440"/>
              </a:spcBef>
              <a:spcAft>
                <a:spcPts val="0"/>
              </a:spcAft>
              <a:buClr>
                <a:schemeClr val="dk1"/>
              </a:buClr>
              <a:buSzPts val="2200"/>
              <a:buAutoNum type="alphaUcPeriod" startAt="2"/>
            </a:pPr>
            <a:r>
              <a:rPr lang="en-US" sz="2200"/>
              <a:t>The curved figure in the center is a sphere.</a:t>
            </a:r>
            <a:endParaRPr/>
          </a:p>
          <a:p>
            <a:pPr indent="-317500" lvl="0" marL="457200" rtl="0" algn="l">
              <a:lnSpc>
                <a:spcPct val="100000"/>
              </a:lnSpc>
              <a:spcBef>
                <a:spcPts val="440"/>
              </a:spcBef>
              <a:spcAft>
                <a:spcPts val="0"/>
              </a:spcAft>
              <a:buClr>
                <a:schemeClr val="dk1"/>
              </a:buClr>
              <a:buSzPts val="2200"/>
              <a:buNone/>
            </a:pPr>
            <a:r>
              <a:t/>
            </a:r>
            <a:endParaRPr sz="2200"/>
          </a:p>
          <a:p>
            <a:pPr indent="-241300" lvl="0" marL="342900" rtl="0" algn="l">
              <a:lnSpc>
                <a:spcPct val="100000"/>
              </a:lnSpc>
              <a:spcBef>
                <a:spcPts val="320"/>
              </a:spcBef>
              <a:spcAft>
                <a:spcPts val="0"/>
              </a:spcAft>
              <a:buClr>
                <a:schemeClr val="dk1"/>
              </a:buClr>
              <a:buSzPts val="1600"/>
              <a:buNone/>
            </a:pPr>
            <a:r>
              <a:t/>
            </a:r>
            <a:endParaRPr sz="1600"/>
          </a:p>
        </p:txBody>
      </p:sp>
      <p:sp>
        <p:nvSpPr>
          <p:cNvPr id="223" name="Google Shape;223;p30"/>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9</a:t>
            </a:r>
            <a:endParaRPr b="0" i="0" sz="1400" u="none" cap="none" strike="noStrike">
              <a:solidFill>
                <a:srgbClr val="000000"/>
              </a:solidFill>
              <a:latin typeface="Arial"/>
              <a:ea typeface="Arial"/>
              <a:cs typeface="Arial"/>
              <a:sym typeface="Arial"/>
            </a:endParaRPr>
          </a:p>
        </p:txBody>
      </p:sp>
      <p:pic>
        <p:nvPicPr>
          <p:cNvPr id="224" name="Google Shape;224;p30"/>
          <p:cNvPicPr preferRelativeResize="0"/>
          <p:nvPr/>
        </p:nvPicPr>
        <p:blipFill rotWithShape="1">
          <a:blip r:embed="rId3">
            <a:alphaModFix/>
          </a:blip>
          <a:srcRect b="0" l="0" r="0" t="0"/>
          <a:stretch/>
        </p:blipFill>
        <p:spPr>
          <a:xfrm>
            <a:off x="3276600" y="1905000"/>
            <a:ext cx="1800225" cy="1400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correct assumptions.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 and C</a:t>
            </a:r>
            <a:endParaRPr b="0" i="0" sz="2800" u="none" cap="none" strike="noStrike">
              <a:solidFill>
                <a:schemeClr val="dk1"/>
              </a:solidFill>
              <a:latin typeface="Arial"/>
              <a:ea typeface="Arial"/>
              <a:cs typeface="Arial"/>
              <a:sym typeface="Arial"/>
            </a:endParaRPr>
          </a:p>
        </p:txBody>
      </p:sp>
      <p:sp>
        <p:nvSpPr>
          <p:cNvPr id="231" name="Google Shape;231;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 </a:t>
            </a:r>
            <a:r>
              <a:rPr b="1" lang="en-US" sz="2400"/>
              <a:t>perfect square</a:t>
            </a:r>
            <a:r>
              <a:rPr lang="en-US" sz="2400"/>
              <a:t> is a number </a:t>
            </a:r>
            <a:r>
              <a:rPr i="1" lang="en-US" sz="2400"/>
              <a:t>s</a:t>
            </a:r>
            <a:r>
              <a:rPr lang="en-US" sz="2400"/>
              <a:t> that is the product of an integer, </a:t>
            </a:r>
            <a:r>
              <a:rPr i="1" lang="en-US" sz="2400"/>
              <a:t>n</a:t>
            </a:r>
            <a:r>
              <a:rPr lang="en-US" sz="2400"/>
              <a:t>, and itself, so that </a:t>
            </a:r>
            <a:r>
              <a:rPr i="1" lang="en-US" sz="2400"/>
              <a:t>s</a:t>
            </a:r>
            <a:r>
              <a:rPr lang="en-US" sz="2400"/>
              <a:t> = </a:t>
            </a:r>
            <a:r>
              <a:rPr i="1" lang="en-US" sz="2400"/>
              <a:t>n</a:t>
            </a:r>
            <a:r>
              <a:rPr baseline="30000" lang="en-US" sz="2400"/>
              <a:t>2</a:t>
            </a:r>
            <a:r>
              <a:rPr lang="en-US" sz="2400"/>
              <a:t>. </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Examples of perfect squares include 25 because it is equal to 5</a:t>
            </a:r>
            <a:r>
              <a:rPr baseline="30000" lang="en-US" sz="2400"/>
              <a:t>2</a:t>
            </a:r>
            <a:r>
              <a:rPr lang="en-US" sz="2400"/>
              <a:t> and 81 because it is equal to 9</a:t>
            </a:r>
            <a:r>
              <a:rPr baseline="30000" lang="en-US" sz="2400"/>
              <a:t>2</a:t>
            </a:r>
            <a:r>
              <a:rPr lang="en-US" sz="2400"/>
              <a:t>.</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Can a perfect square be negative?</a:t>
            </a:r>
            <a:endParaRPr/>
          </a:p>
          <a:p>
            <a:pPr indent="0" lvl="0" marL="0" rtl="0" algn="l">
              <a:lnSpc>
                <a:spcPct val="100000"/>
              </a:lnSpc>
              <a:spcBef>
                <a:spcPts val="480"/>
              </a:spcBef>
              <a:spcAft>
                <a:spcPts val="0"/>
              </a:spcAft>
              <a:buClr>
                <a:schemeClr val="dk1"/>
              </a:buClr>
              <a:buSzPts val="2400"/>
              <a:buNone/>
            </a:pPr>
            <a:r>
              <a:t/>
            </a:r>
            <a:endParaRPr sz="2400"/>
          </a:p>
          <a:p>
            <a:pPr indent="-457200" lvl="0" marL="457200" rtl="0" algn="l">
              <a:lnSpc>
                <a:spcPct val="100000"/>
              </a:lnSpc>
              <a:spcBef>
                <a:spcPts val="480"/>
              </a:spcBef>
              <a:spcAft>
                <a:spcPts val="0"/>
              </a:spcAft>
              <a:buClr>
                <a:schemeClr val="dk1"/>
              </a:buClr>
              <a:buSzPts val="2400"/>
              <a:buAutoNum type="alphaUcPeriod"/>
            </a:pPr>
            <a:r>
              <a:rPr lang="en-US" sz="2400"/>
              <a:t>Yes; an example is -25.</a:t>
            </a:r>
            <a:endParaRPr/>
          </a:p>
          <a:p>
            <a:pPr indent="-457200" lvl="0" marL="457200" rtl="0" algn="l">
              <a:lnSpc>
                <a:spcPct val="100000"/>
              </a:lnSpc>
              <a:spcBef>
                <a:spcPts val="480"/>
              </a:spcBef>
              <a:spcAft>
                <a:spcPts val="0"/>
              </a:spcAft>
              <a:buClr>
                <a:schemeClr val="dk1"/>
              </a:buClr>
              <a:buSzPts val="2400"/>
              <a:buAutoNum type="alphaUcPeriod"/>
            </a:pPr>
            <a:r>
              <a:rPr lang="en-US" sz="2400"/>
              <a:t>No; a square of any integer is always positive.</a:t>
            </a:r>
            <a:endParaRPr/>
          </a:p>
          <a:p>
            <a:pPr indent="-457200" lvl="0" marL="457200" rtl="0" algn="l">
              <a:lnSpc>
                <a:spcPct val="100000"/>
              </a:lnSpc>
              <a:spcBef>
                <a:spcPts val="480"/>
              </a:spcBef>
              <a:spcAft>
                <a:spcPts val="0"/>
              </a:spcAft>
              <a:buClr>
                <a:schemeClr val="dk1"/>
              </a:buClr>
              <a:buSzPts val="2400"/>
              <a:buAutoNum type="alphaUcPeriod"/>
            </a:pPr>
            <a:r>
              <a:rPr lang="en-US" sz="2400"/>
              <a:t>Sometimes Yes, sometimes No; it depends on the value of </a:t>
            </a:r>
            <a:r>
              <a:rPr i="1" lang="en-US" sz="2400"/>
              <a:t>n</a:t>
            </a:r>
            <a:r>
              <a:rPr lang="en-US" sz="2400"/>
              <a:t>.</a:t>
            </a:r>
            <a:endParaRPr/>
          </a:p>
          <a:p>
            <a:pPr indent="-457200" lvl="0" marL="457200" rtl="0" algn="l">
              <a:lnSpc>
                <a:spcPct val="100000"/>
              </a:lnSpc>
              <a:spcBef>
                <a:spcPts val="480"/>
              </a:spcBef>
              <a:spcAft>
                <a:spcPts val="0"/>
              </a:spcAft>
              <a:buClr>
                <a:schemeClr val="dk1"/>
              </a:buClr>
              <a:buSzPts val="2400"/>
              <a:buAutoNum type="alphaUcPeriod"/>
            </a:pPr>
            <a:r>
              <a:rPr lang="en-US" sz="2400"/>
              <a:t>There is not enough information to tell. </a:t>
            </a:r>
            <a:endParaRPr/>
          </a:p>
          <a:p>
            <a:pPr indent="-304800" lvl="0" marL="457200" rtl="0" algn="l">
              <a:lnSpc>
                <a:spcPct val="100000"/>
              </a:lnSpc>
              <a:spcBef>
                <a:spcPts val="480"/>
              </a:spcBef>
              <a:spcAft>
                <a:spcPts val="0"/>
              </a:spcAft>
              <a:buClr>
                <a:schemeClr val="dk1"/>
              </a:buClr>
              <a:buSzPts val="2400"/>
              <a:buNone/>
            </a:pPr>
            <a:r>
              <a:t/>
            </a:r>
            <a:endParaRPr sz="2400"/>
          </a:p>
          <a:p>
            <a:pPr indent="-228600" lvl="0" marL="342900" rtl="0" algn="l">
              <a:lnSpc>
                <a:spcPct val="100000"/>
              </a:lnSpc>
              <a:spcBef>
                <a:spcPts val="360"/>
              </a:spcBef>
              <a:spcAft>
                <a:spcPts val="0"/>
              </a:spcAft>
              <a:buClr>
                <a:schemeClr val="dk1"/>
              </a:buClr>
              <a:buSzPts val="1800"/>
              <a:buNone/>
            </a:pPr>
            <a:r>
              <a:t/>
            </a:r>
            <a:endParaRPr sz="1800"/>
          </a:p>
        </p:txBody>
      </p:sp>
      <p:sp>
        <p:nvSpPr>
          <p:cNvPr id="238" name="Google Shape;238;p32"/>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10</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3"/>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correct statement.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 </a:t>
            </a:r>
            <a:endParaRPr b="0" i="0" sz="2800" u="none" cap="none" strike="noStrike">
              <a:solidFill>
                <a:schemeClr val="dk1"/>
              </a:solidFill>
              <a:latin typeface="Arial"/>
              <a:ea typeface="Arial"/>
              <a:cs typeface="Arial"/>
              <a:sym typeface="Arial"/>
            </a:endParaRPr>
          </a:p>
        </p:txBody>
      </p:sp>
      <p:sp>
        <p:nvSpPr>
          <p:cNvPr id="245" name="Google Shape;245;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4"/>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Green paint can be made by mixing yellow paint with blue paint. Two mixtures make the same shade of green if the ratio of yellow to blue is the same. Assume </a:t>
            </a:r>
            <a:r>
              <a:rPr i="1" lang="en-US" sz="2200"/>
              <a:t>n</a:t>
            </a:r>
            <a:r>
              <a:rPr lang="en-US" sz="2200"/>
              <a:t> is a positive number. </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Identify </a:t>
            </a:r>
            <a:r>
              <a:rPr b="1" lang="en-US" sz="2200"/>
              <a:t>one or more</a:t>
            </a:r>
            <a:r>
              <a:rPr lang="en-US" sz="2200"/>
              <a:t> of the mixtures below that will make the same shade of paint as a mixture of 10 liters of yellow paint and 15 liters of blue paint. Answer “Yes” if it will make the same shade of paint, answer “No” if it will not. </a:t>
            </a:r>
            <a:endParaRPr/>
          </a:p>
          <a:p>
            <a:pPr indent="-241300" lvl="0" marL="342900" rtl="0" algn="l">
              <a:lnSpc>
                <a:spcPct val="100000"/>
              </a:lnSpc>
              <a:spcBef>
                <a:spcPts val="320"/>
              </a:spcBef>
              <a:spcAft>
                <a:spcPts val="0"/>
              </a:spcAft>
              <a:buClr>
                <a:schemeClr val="dk1"/>
              </a:buClr>
              <a:buSzPts val="1600"/>
              <a:buNone/>
            </a:pPr>
            <a:r>
              <a:t/>
            </a:r>
            <a:endParaRPr sz="1600"/>
          </a:p>
        </p:txBody>
      </p:sp>
      <p:sp>
        <p:nvSpPr>
          <p:cNvPr id="252" name="Google Shape;252;p34"/>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11</a:t>
            </a:r>
            <a:endParaRPr b="1" i="0" sz="4000" u="none" cap="none" strike="noStrike">
              <a:solidFill>
                <a:schemeClr val="lt1"/>
              </a:solidFill>
              <a:latin typeface="Arial"/>
              <a:ea typeface="Arial"/>
              <a:cs typeface="Arial"/>
              <a:sym typeface="Arial"/>
            </a:endParaRPr>
          </a:p>
        </p:txBody>
      </p:sp>
      <p:pic>
        <p:nvPicPr>
          <p:cNvPr id="253" name="Google Shape;253;p34"/>
          <p:cNvPicPr preferRelativeResize="0"/>
          <p:nvPr/>
        </p:nvPicPr>
        <p:blipFill rotWithShape="1">
          <a:blip r:embed="rId3">
            <a:alphaModFix/>
          </a:blip>
          <a:srcRect b="0" l="0" r="0" t="0"/>
          <a:stretch/>
        </p:blipFill>
        <p:spPr>
          <a:xfrm>
            <a:off x="581753" y="4267200"/>
            <a:ext cx="8220205" cy="18413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5"/>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identifies the correct mixture.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N, N, Y</a:t>
            </a:r>
            <a:endParaRPr b="0" i="0" sz="2800" u="none" cap="none" strike="noStrike">
              <a:solidFill>
                <a:schemeClr val="dk1"/>
              </a:solidFill>
              <a:latin typeface="Arial"/>
              <a:ea typeface="Arial"/>
              <a:cs typeface="Arial"/>
              <a:sym typeface="Arial"/>
            </a:endParaRPr>
          </a:p>
        </p:txBody>
      </p:sp>
      <p:sp>
        <p:nvSpPr>
          <p:cNvPr id="260" name="Google Shape;260;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6"/>
          <p:cNvSpPr txBox="1"/>
          <p:nvPr>
            <p:ph idx="1" type="body"/>
          </p:nvPr>
        </p:nvSpPr>
        <p:spPr>
          <a:xfrm>
            <a:off x="533400" y="1066800"/>
            <a:ext cx="8305800" cy="5638800"/>
          </a:xfrm>
          <a:prstGeom prst="rect">
            <a:avLst/>
          </a:prstGeom>
          <a:blipFill rotWithShape="1">
            <a:blip r:embed="rId3">
              <a:alphaModFix/>
            </a:blip>
            <a:stretch>
              <a:fillRect b="0" l="-1539" r="0" t="-969"/>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67" name="Google Shape;267;p36"/>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12</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7"/>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correct statement.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D</a:t>
            </a:r>
            <a:endParaRPr b="0" i="0" sz="2800" u="none" cap="none" strike="noStrike">
              <a:solidFill>
                <a:schemeClr val="dk1"/>
              </a:solidFill>
              <a:latin typeface="Arial"/>
              <a:ea typeface="Arial"/>
              <a:cs typeface="Arial"/>
              <a:sym typeface="Arial"/>
            </a:endParaRPr>
          </a:p>
        </p:txBody>
      </p:sp>
      <p:sp>
        <p:nvSpPr>
          <p:cNvPr id="274" name="Google Shape;274;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8"/>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100"/>
              <a:buNone/>
            </a:pPr>
            <a:r>
              <a:rPr lang="en-US" sz="2100"/>
              <a:t>Dena is trying to solve this problem: </a:t>
            </a:r>
            <a:endParaRPr/>
          </a:p>
          <a:p>
            <a:pPr indent="0" lvl="0" marL="0" rtl="0" algn="l">
              <a:lnSpc>
                <a:spcPct val="100000"/>
              </a:lnSpc>
              <a:spcBef>
                <a:spcPts val="420"/>
              </a:spcBef>
              <a:spcAft>
                <a:spcPts val="0"/>
              </a:spcAft>
              <a:buClr>
                <a:schemeClr val="dk1"/>
              </a:buClr>
              <a:buSzPts val="2100"/>
              <a:buNone/>
            </a:pPr>
            <a:r>
              <a:rPr lang="en-US" sz="2100"/>
              <a:t>	A store has a sale where every item has a sale price that is 	20% 	less than the original price. Write an expression that represents 	the sale price of an item if the regular price is </a:t>
            </a:r>
            <a:r>
              <a:rPr i="1" lang="en-US" sz="2100"/>
              <a:t>p</a:t>
            </a:r>
            <a:r>
              <a:rPr lang="en-US" sz="2100"/>
              <a:t> dollars.</a:t>
            </a:r>
            <a:endParaRPr/>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rPr lang="en-US" sz="2100"/>
              <a:t>Dena said, “To find 20% of a number, I should multiply by 0.20. So the sale price of an item will be 0.20</a:t>
            </a:r>
            <a:r>
              <a:rPr i="1" lang="en-US" sz="2100"/>
              <a:t>p</a:t>
            </a:r>
            <a:r>
              <a:rPr lang="en-US" sz="2100"/>
              <a:t>.”</a:t>
            </a:r>
            <a:endParaRPr/>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rPr lang="en-US" sz="2100"/>
              <a:t>Which statement best describe Dena’s reasoning?</a:t>
            </a:r>
            <a:endParaRPr/>
          </a:p>
          <a:p>
            <a:pPr indent="-457200" lvl="0" marL="457200" rtl="0" algn="l">
              <a:lnSpc>
                <a:spcPct val="100000"/>
              </a:lnSpc>
              <a:spcBef>
                <a:spcPts val="420"/>
              </a:spcBef>
              <a:spcAft>
                <a:spcPts val="0"/>
              </a:spcAft>
              <a:buClr>
                <a:schemeClr val="dk1"/>
              </a:buClr>
              <a:buSzPts val="2100"/>
              <a:buAutoNum type="alphaUcPeriod"/>
            </a:pPr>
            <a:r>
              <a:rPr lang="en-US" sz="2100"/>
              <a:t>Dena is correct.</a:t>
            </a:r>
            <a:endParaRPr/>
          </a:p>
          <a:p>
            <a:pPr indent="-457200" lvl="0" marL="457200" rtl="0" algn="l">
              <a:lnSpc>
                <a:spcPct val="100000"/>
              </a:lnSpc>
              <a:spcBef>
                <a:spcPts val="420"/>
              </a:spcBef>
              <a:spcAft>
                <a:spcPts val="0"/>
              </a:spcAft>
              <a:buClr>
                <a:schemeClr val="dk1"/>
              </a:buClr>
              <a:buSzPts val="2100"/>
              <a:buAutoNum type="alphaUcPeriod"/>
            </a:pPr>
            <a:r>
              <a:rPr lang="en-US" sz="2100"/>
              <a:t>Dena needs to subtract 0.20</a:t>
            </a:r>
            <a:r>
              <a:rPr i="1" lang="en-US" sz="2100"/>
              <a:t>p</a:t>
            </a:r>
            <a:r>
              <a:rPr lang="en-US" sz="2100"/>
              <a:t> from the regular price, </a:t>
            </a:r>
            <a:r>
              <a:rPr i="1" lang="en-US" sz="2100"/>
              <a:t>p</a:t>
            </a:r>
            <a:r>
              <a:rPr lang="en-US" sz="2100"/>
              <a:t>.</a:t>
            </a:r>
            <a:endParaRPr/>
          </a:p>
          <a:p>
            <a:pPr indent="-457200" lvl="0" marL="457200" rtl="0" algn="l">
              <a:lnSpc>
                <a:spcPct val="100000"/>
              </a:lnSpc>
              <a:spcBef>
                <a:spcPts val="420"/>
              </a:spcBef>
              <a:spcAft>
                <a:spcPts val="0"/>
              </a:spcAft>
              <a:buClr>
                <a:schemeClr val="dk1"/>
              </a:buClr>
              <a:buSzPts val="2100"/>
              <a:buAutoNum type="alphaUcPeriod"/>
            </a:pPr>
            <a:r>
              <a:rPr lang="en-US" sz="2100"/>
              <a:t>Dena should calculate the sale price as 20</a:t>
            </a:r>
            <a:r>
              <a:rPr i="1" lang="en-US" sz="2100"/>
              <a:t>p</a:t>
            </a:r>
            <a:r>
              <a:rPr lang="en-US" sz="2100"/>
              <a:t> and then divided by 100.</a:t>
            </a:r>
            <a:endParaRPr/>
          </a:p>
          <a:p>
            <a:pPr indent="-457200" lvl="0" marL="457200" rtl="0" algn="l">
              <a:lnSpc>
                <a:spcPct val="100000"/>
              </a:lnSpc>
              <a:spcBef>
                <a:spcPts val="420"/>
              </a:spcBef>
              <a:spcAft>
                <a:spcPts val="0"/>
              </a:spcAft>
              <a:buClr>
                <a:schemeClr val="dk1"/>
              </a:buClr>
              <a:buSzPts val="2100"/>
              <a:buAutoNum type="alphaUcPeriod"/>
            </a:pPr>
            <a:r>
              <a:rPr lang="en-US" sz="2100"/>
              <a:t>Dena is trying to solve an impossible problem because it doesn’t say what the regular price is.</a:t>
            </a:r>
            <a:endParaRPr/>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t/>
            </a:r>
            <a:endParaRPr sz="2100"/>
          </a:p>
          <a:p>
            <a:pPr indent="0" lvl="0" marL="0" rtl="0" algn="l">
              <a:lnSpc>
                <a:spcPct val="100000"/>
              </a:lnSpc>
              <a:spcBef>
                <a:spcPts val="420"/>
              </a:spcBef>
              <a:spcAft>
                <a:spcPts val="0"/>
              </a:spcAft>
              <a:buClr>
                <a:schemeClr val="dk1"/>
              </a:buClr>
              <a:buSzPts val="2100"/>
              <a:buNone/>
            </a:pPr>
            <a:r>
              <a:t/>
            </a:r>
            <a:endParaRPr sz="2100"/>
          </a:p>
          <a:p>
            <a:pPr indent="-209550" lvl="0" marL="342900" rtl="0" algn="l">
              <a:lnSpc>
                <a:spcPct val="100000"/>
              </a:lnSpc>
              <a:spcBef>
                <a:spcPts val="420"/>
              </a:spcBef>
              <a:spcAft>
                <a:spcPts val="0"/>
              </a:spcAft>
              <a:buClr>
                <a:schemeClr val="dk1"/>
              </a:buClr>
              <a:buSzPts val="2100"/>
              <a:buNone/>
            </a:pPr>
            <a:r>
              <a:t/>
            </a:r>
            <a:endParaRPr sz="2100"/>
          </a:p>
        </p:txBody>
      </p:sp>
      <p:sp>
        <p:nvSpPr>
          <p:cNvPr id="281" name="Google Shape;281;p38"/>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13</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9"/>
          <p:cNvSpPr/>
          <p:nvPr/>
        </p:nvSpPr>
        <p:spPr>
          <a:xfrm>
            <a:off x="381000" y="990600"/>
            <a:ext cx="81534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statement that represents correct reasoning.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288" name="Google Shape;288;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0"/>
          <p:cNvSpPr txBox="1"/>
          <p:nvPr>
            <p:ph type="title"/>
          </p:nvPr>
        </p:nvSpPr>
        <p:spPr>
          <a:xfrm>
            <a:off x="457200" y="914400"/>
            <a:ext cx="8229600" cy="762000"/>
          </a:xfrm>
          <a:prstGeom prst="rect">
            <a:avLst/>
          </a:prstGeom>
          <a:blipFill rotWithShape="1">
            <a:blip r:embed="rId3">
              <a:alphaModFix/>
            </a:blip>
            <a:stretch>
              <a:fillRect b="0" l="-663" r="0" t="0"/>
            </a:stretch>
          </a:blip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400"/>
              <a:buFont typeface="Arial"/>
              <a:buNone/>
            </a:pPr>
            <a:r>
              <a:rPr lang="en-US"/>
              <a:t> </a:t>
            </a:r>
            <a:endParaRPr/>
          </a:p>
        </p:txBody>
      </p:sp>
      <p:sp>
        <p:nvSpPr>
          <p:cNvPr id="295" name="Google Shape;295;p40"/>
          <p:cNvSpPr txBox="1"/>
          <p:nvPr>
            <p:ph idx="1" type="body"/>
          </p:nvPr>
        </p:nvSpPr>
        <p:spPr>
          <a:xfrm>
            <a:off x="457200" y="1600201"/>
            <a:ext cx="4038600" cy="2438400"/>
          </a:xfrm>
          <a:prstGeom prst="rect">
            <a:avLst/>
          </a:prstGeom>
          <a:blipFill rotWithShape="1">
            <a:blip r:embed="rId4">
              <a:alphaModFix/>
            </a:blip>
            <a:stretch>
              <a:fillRect b="-39492" l="-749" r="-1505" t="-746"/>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800"/>
              <a:buChar char="•"/>
            </a:pPr>
            <a:r>
              <a:rPr lang="en-US"/>
              <a:t> </a:t>
            </a:r>
            <a:endParaRPr/>
          </a:p>
        </p:txBody>
      </p:sp>
      <p:sp>
        <p:nvSpPr>
          <p:cNvPr id="296" name="Google Shape;296;p40"/>
          <p:cNvSpPr txBox="1"/>
          <p:nvPr>
            <p:ph idx="2" type="body"/>
          </p:nvPr>
        </p:nvSpPr>
        <p:spPr>
          <a:xfrm>
            <a:off x="4648200" y="1600200"/>
            <a:ext cx="4038600" cy="4525963"/>
          </a:xfrm>
          <a:prstGeom prst="rect">
            <a:avLst/>
          </a:prstGeom>
          <a:blipFill rotWithShape="1">
            <a:blip r:embed="rId5">
              <a:alphaModFix/>
            </a:blip>
            <a:stretch>
              <a:fillRect b="0" l="-903" r="-599" t="-40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800"/>
              <a:buChar char="•"/>
            </a:pPr>
            <a:r>
              <a:rPr lang="en-US"/>
              <a:t> </a:t>
            </a:r>
            <a:endParaRPr/>
          </a:p>
        </p:txBody>
      </p:sp>
      <p:sp>
        <p:nvSpPr>
          <p:cNvPr id="297" name="Google Shape;297;p40"/>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14</a:t>
            </a:r>
            <a:endParaRPr b="1" i="0" sz="4000" u="none" cap="none" strike="noStrike">
              <a:solidFill>
                <a:schemeClr val="lt1"/>
              </a:solidFill>
              <a:latin typeface="Arial"/>
              <a:ea typeface="Arial"/>
              <a:cs typeface="Arial"/>
              <a:sym typeface="Arial"/>
            </a:endParaRPr>
          </a:p>
        </p:txBody>
      </p:sp>
      <p:sp>
        <p:nvSpPr>
          <p:cNvPr id="298" name="Google Shape;298;p40"/>
          <p:cNvSpPr txBox="1"/>
          <p:nvPr/>
        </p:nvSpPr>
        <p:spPr>
          <a:xfrm>
            <a:off x="457200" y="5058076"/>
            <a:ext cx="4301947"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Who solved the problem correctly?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AutoNum type="alphaUcPeriod"/>
            </a:pPr>
            <a:r>
              <a:rPr b="0" i="0" lang="en-US" sz="1600" u="none" cap="none" strike="noStrike">
                <a:solidFill>
                  <a:schemeClr val="dk1"/>
                </a:solidFill>
                <a:latin typeface="Arial"/>
                <a:ea typeface="Arial"/>
                <a:cs typeface="Arial"/>
                <a:sym typeface="Arial"/>
              </a:rPr>
              <a:t>Only Clyde solved the equation correctly.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AutoNum type="alphaUcPeriod"/>
            </a:pPr>
            <a:r>
              <a:rPr b="0" i="0" lang="en-US" sz="1600" u="none" cap="none" strike="noStrike">
                <a:solidFill>
                  <a:schemeClr val="dk1"/>
                </a:solidFill>
                <a:latin typeface="Arial"/>
                <a:ea typeface="Arial"/>
                <a:cs typeface="Arial"/>
                <a:sym typeface="Arial"/>
              </a:rPr>
              <a:t>Only Lily solved the equation correctly.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AutoNum type="alphaUcPeriod"/>
            </a:pPr>
            <a:r>
              <a:rPr b="0" i="0" lang="en-US" sz="1600" u="none" cap="none" strike="noStrike">
                <a:solidFill>
                  <a:schemeClr val="dk1"/>
                </a:solidFill>
                <a:latin typeface="Arial"/>
                <a:ea typeface="Arial"/>
                <a:cs typeface="Arial"/>
                <a:sym typeface="Arial"/>
              </a:rPr>
              <a:t>They both solved the equation correctly.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AutoNum type="alphaUcPeriod"/>
            </a:pPr>
            <a:r>
              <a:rPr b="0" i="0" lang="en-US" sz="1600" u="none" cap="none" strike="noStrike">
                <a:solidFill>
                  <a:schemeClr val="dk1"/>
                </a:solidFill>
                <a:latin typeface="Arial"/>
                <a:ea typeface="Arial"/>
                <a:cs typeface="Arial"/>
                <a:sym typeface="Arial"/>
              </a:rPr>
              <a:t>Neither one solved the equation correctly.</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1"/>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correct characterization of these two approaches.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A</a:t>
            </a:r>
            <a:endParaRPr b="0" i="0" sz="2800" u="none" cap="none" strike="noStrike">
              <a:solidFill>
                <a:schemeClr val="dk1"/>
              </a:solidFill>
              <a:latin typeface="Arial"/>
              <a:ea typeface="Arial"/>
              <a:cs typeface="Arial"/>
              <a:sym typeface="Arial"/>
            </a:endParaRPr>
          </a:p>
        </p:txBody>
      </p:sp>
      <p:sp>
        <p:nvSpPr>
          <p:cNvPr id="305" name="Google Shape;305;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2"/>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i="1" lang="en-US" sz="2800"/>
              <a:t>P</a:t>
            </a:r>
            <a:r>
              <a:rPr lang="en-US" sz="2800"/>
              <a:t> and </a:t>
            </a:r>
            <a:r>
              <a:rPr i="1" lang="en-US" sz="2800"/>
              <a:t>T</a:t>
            </a:r>
            <a:r>
              <a:rPr lang="en-US" sz="2800"/>
              <a:t> are numbers and </a:t>
            </a:r>
            <a:r>
              <a:rPr i="1" lang="en-US" sz="2800"/>
              <a:t>P </a:t>
            </a:r>
            <a:r>
              <a:rPr lang="en-US" sz="2800"/>
              <a:t>+ </a:t>
            </a:r>
            <a:r>
              <a:rPr i="1" lang="en-US" sz="2800"/>
              <a:t>T</a:t>
            </a:r>
            <a:r>
              <a:rPr lang="en-US" sz="2800"/>
              <a:t> = 0.</a:t>
            </a:r>
            <a:endParaRPr/>
          </a:p>
          <a:p>
            <a:pPr indent="0" lvl="0" marL="0" rtl="0" algn="l">
              <a:lnSpc>
                <a:spcPct val="100000"/>
              </a:lnSpc>
              <a:spcBef>
                <a:spcPts val="560"/>
              </a:spcBef>
              <a:spcAft>
                <a:spcPts val="0"/>
              </a:spcAft>
              <a:buClr>
                <a:schemeClr val="dk1"/>
              </a:buClr>
              <a:buSzPts val="2800"/>
              <a:buNone/>
            </a:pPr>
            <a:r>
              <a:t/>
            </a:r>
            <a:endParaRPr i="1" sz="2800"/>
          </a:p>
          <a:p>
            <a:pPr indent="0" lvl="0" marL="0" rtl="0" algn="l">
              <a:lnSpc>
                <a:spcPct val="100000"/>
              </a:lnSpc>
              <a:spcBef>
                <a:spcPts val="560"/>
              </a:spcBef>
              <a:spcAft>
                <a:spcPts val="0"/>
              </a:spcAft>
              <a:buClr>
                <a:schemeClr val="dk1"/>
              </a:buClr>
              <a:buSzPts val="2800"/>
              <a:buNone/>
            </a:pPr>
            <a:r>
              <a:rPr lang="en-US" sz="2800"/>
              <a:t>Select </a:t>
            </a:r>
            <a:r>
              <a:rPr b="1" lang="en-US" sz="2800"/>
              <a:t>all</a:t>
            </a:r>
            <a:r>
              <a:rPr lang="en-US" sz="2800"/>
              <a:t> of the statements about </a:t>
            </a:r>
            <a:r>
              <a:rPr i="1" lang="en-US" sz="2800"/>
              <a:t>P</a:t>
            </a:r>
            <a:r>
              <a:rPr lang="en-US" sz="2800"/>
              <a:t> and </a:t>
            </a:r>
            <a:r>
              <a:rPr i="1" lang="en-US" sz="2800"/>
              <a:t>T</a:t>
            </a:r>
            <a:r>
              <a:rPr lang="en-US" sz="2800"/>
              <a:t>  that could be true.</a:t>
            </a:r>
            <a:endParaRPr/>
          </a:p>
          <a:p>
            <a:pPr indent="0" lvl="0" marL="0" rtl="0" algn="l">
              <a:lnSpc>
                <a:spcPct val="100000"/>
              </a:lnSpc>
              <a:spcBef>
                <a:spcPts val="560"/>
              </a:spcBef>
              <a:spcAft>
                <a:spcPts val="0"/>
              </a:spcAft>
              <a:buClr>
                <a:schemeClr val="dk1"/>
              </a:buClr>
              <a:buSzPts val="2800"/>
              <a:buNone/>
            </a:pPr>
            <a:r>
              <a:t/>
            </a:r>
            <a:endParaRPr sz="2800"/>
          </a:p>
          <a:p>
            <a:pPr indent="-514350" lvl="0" marL="514350" rtl="0" algn="l">
              <a:lnSpc>
                <a:spcPct val="100000"/>
              </a:lnSpc>
              <a:spcBef>
                <a:spcPts val="560"/>
              </a:spcBef>
              <a:spcAft>
                <a:spcPts val="0"/>
              </a:spcAft>
              <a:buClr>
                <a:schemeClr val="dk1"/>
              </a:buClr>
              <a:buSzPts val="2800"/>
              <a:buAutoNum type="alphaUcPeriod"/>
            </a:pPr>
            <a:r>
              <a:rPr lang="en-US" sz="2800"/>
              <a:t> </a:t>
            </a:r>
            <a:r>
              <a:rPr i="1" lang="en-US" sz="2800"/>
              <a:t>P</a:t>
            </a:r>
            <a:r>
              <a:rPr lang="en-US" sz="2800"/>
              <a:t>= 0 and </a:t>
            </a:r>
            <a:r>
              <a:rPr i="1" lang="en-US" sz="2800"/>
              <a:t>T</a:t>
            </a:r>
            <a:r>
              <a:rPr lang="en-US" sz="2800"/>
              <a:t> = 0.</a:t>
            </a:r>
            <a:endParaRPr/>
          </a:p>
          <a:p>
            <a:pPr indent="-514350" lvl="0" marL="514350" rtl="0" algn="l">
              <a:lnSpc>
                <a:spcPct val="100000"/>
              </a:lnSpc>
              <a:spcBef>
                <a:spcPts val="560"/>
              </a:spcBef>
              <a:spcAft>
                <a:spcPts val="0"/>
              </a:spcAft>
              <a:buClr>
                <a:schemeClr val="dk1"/>
              </a:buClr>
              <a:buSzPts val="2800"/>
              <a:buAutoNum type="alphaUcPeriod"/>
            </a:pPr>
            <a:r>
              <a:rPr lang="en-US" sz="2800"/>
              <a:t> </a:t>
            </a:r>
            <a:r>
              <a:rPr i="1" lang="en-US" sz="2800"/>
              <a:t>P</a:t>
            </a:r>
            <a:r>
              <a:rPr lang="en-US" sz="2800"/>
              <a:t> = 0 or </a:t>
            </a:r>
            <a:r>
              <a:rPr i="1" lang="en-US" sz="2800"/>
              <a:t>T </a:t>
            </a:r>
            <a:r>
              <a:rPr lang="en-US" sz="2800"/>
              <a:t>= 0, but not both.</a:t>
            </a:r>
            <a:endParaRPr/>
          </a:p>
          <a:p>
            <a:pPr indent="-514350" lvl="0" marL="514350" rtl="0" algn="l">
              <a:lnSpc>
                <a:spcPct val="100000"/>
              </a:lnSpc>
              <a:spcBef>
                <a:spcPts val="560"/>
              </a:spcBef>
              <a:spcAft>
                <a:spcPts val="0"/>
              </a:spcAft>
              <a:buClr>
                <a:schemeClr val="dk1"/>
              </a:buClr>
              <a:buSzPts val="2800"/>
              <a:buAutoNum type="alphaUcPeriod"/>
            </a:pPr>
            <a:r>
              <a:rPr lang="en-US" sz="2800"/>
              <a:t> </a:t>
            </a:r>
            <a:r>
              <a:rPr i="1" lang="en-US" sz="2800"/>
              <a:t>P </a:t>
            </a:r>
            <a:r>
              <a:rPr lang="en-US" sz="2800"/>
              <a:t>can be any positive number and </a:t>
            </a:r>
            <a:r>
              <a:rPr i="1" lang="en-US" sz="2800"/>
              <a:t>T</a:t>
            </a:r>
            <a:r>
              <a:rPr lang="en-US" sz="2800"/>
              <a:t> can be any negative number. </a:t>
            </a:r>
            <a:endParaRPr/>
          </a:p>
          <a:p>
            <a:pPr indent="-514350" lvl="0" marL="514350" rtl="0" algn="l">
              <a:lnSpc>
                <a:spcPct val="100000"/>
              </a:lnSpc>
              <a:spcBef>
                <a:spcPts val="560"/>
              </a:spcBef>
              <a:spcAft>
                <a:spcPts val="0"/>
              </a:spcAft>
              <a:buClr>
                <a:schemeClr val="dk1"/>
              </a:buClr>
              <a:buSzPts val="2800"/>
              <a:buAutoNum type="alphaUcPeriod"/>
            </a:pPr>
            <a:r>
              <a:rPr lang="en-US" sz="2800"/>
              <a:t> </a:t>
            </a:r>
            <a:r>
              <a:rPr i="1" lang="en-US" sz="2800"/>
              <a:t>P</a:t>
            </a:r>
            <a:r>
              <a:rPr lang="en-US" sz="2800"/>
              <a:t> and </a:t>
            </a:r>
            <a:r>
              <a:rPr i="1" lang="en-US" sz="2800"/>
              <a:t>T</a:t>
            </a:r>
            <a:r>
              <a:rPr lang="en-US" sz="2800"/>
              <a:t> are on opposite sides of zero and equally distant from zero on the number line. </a:t>
            </a:r>
            <a:endParaRPr/>
          </a:p>
          <a:p>
            <a:pPr indent="-336550" lvl="0" marL="514350" rtl="0" algn="l">
              <a:lnSpc>
                <a:spcPct val="100000"/>
              </a:lnSpc>
              <a:spcBef>
                <a:spcPts val="560"/>
              </a:spcBef>
              <a:spcAft>
                <a:spcPts val="0"/>
              </a:spcAft>
              <a:buClr>
                <a:schemeClr val="dk1"/>
              </a:buClr>
              <a:buSzPts val="2800"/>
              <a:buNone/>
            </a:pPr>
            <a:r>
              <a:t/>
            </a:r>
            <a:endParaRPr sz="2800"/>
          </a:p>
          <a:p>
            <a:pPr indent="-336550" lvl="0" marL="51435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165100" lvl="0" marL="342900" rtl="0" algn="l">
              <a:lnSpc>
                <a:spcPct val="100000"/>
              </a:lnSpc>
              <a:spcBef>
                <a:spcPts val="560"/>
              </a:spcBef>
              <a:spcAft>
                <a:spcPts val="0"/>
              </a:spcAft>
              <a:buClr>
                <a:schemeClr val="dk1"/>
              </a:buClr>
              <a:buSzPts val="2800"/>
              <a:buNone/>
            </a:pPr>
            <a:r>
              <a:t/>
            </a:r>
            <a:endParaRPr sz="2800"/>
          </a:p>
        </p:txBody>
      </p:sp>
      <p:sp>
        <p:nvSpPr>
          <p:cNvPr id="312" name="Google Shape;312;p42"/>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15</a:t>
            </a:r>
            <a:endParaRPr b="1" i="0" sz="40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3"/>
          <p:cNvSpPr/>
          <p:nvPr/>
        </p:nvSpPr>
        <p:spPr>
          <a:xfrm>
            <a:off x="381000" y="990600"/>
            <a:ext cx="8153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selects the correct statements.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A and D</a:t>
            </a:r>
            <a:endParaRPr b="0" i="0" sz="2800" u="none" cap="none" strike="noStrike">
              <a:solidFill>
                <a:schemeClr val="dk1"/>
              </a:solidFill>
              <a:latin typeface="Arial"/>
              <a:ea typeface="Arial"/>
              <a:cs typeface="Arial"/>
              <a:sym typeface="Arial"/>
            </a:endParaRPr>
          </a:p>
        </p:txBody>
      </p:sp>
      <p:sp>
        <p:nvSpPr>
          <p:cNvPr id="319" name="Google Shape;319;p4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4"/>
          <p:cNvSpPr txBox="1"/>
          <p:nvPr>
            <p:ph idx="1" type="body"/>
          </p:nvPr>
        </p:nvSpPr>
        <p:spPr>
          <a:xfrm>
            <a:off x="533400" y="1066800"/>
            <a:ext cx="8305800" cy="563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Two trucks are traveling on a highway at a constant speed. The graphs of their distances, </a:t>
            </a:r>
            <a:r>
              <a:rPr i="1" lang="en-US" sz="2800"/>
              <a:t>d</a:t>
            </a:r>
            <a:r>
              <a:rPr lang="en-US" sz="2800"/>
              <a:t>, over time, </a:t>
            </a:r>
            <a:r>
              <a:rPr i="1" lang="en-US" sz="2800"/>
              <a:t>t</a:t>
            </a:r>
            <a:r>
              <a:rPr lang="en-US" sz="2800"/>
              <a:t>, as shown.</a:t>
            </a:r>
            <a:endParaRPr/>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rPr lang="en-US" sz="2800"/>
              <a:t>Which truck is traveling faster, and how do you know?</a:t>
            </a:r>
            <a:endParaRPr/>
          </a:p>
          <a:p>
            <a:pPr indent="0" lvl="0" marL="0" rtl="0" algn="l">
              <a:lnSpc>
                <a:spcPct val="100000"/>
              </a:lnSpc>
              <a:spcBef>
                <a:spcPts val="560"/>
              </a:spcBef>
              <a:spcAft>
                <a:spcPts val="0"/>
              </a:spcAft>
              <a:buClr>
                <a:schemeClr val="dk1"/>
              </a:buClr>
              <a:buSzPts val="2800"/>
              <a:buNone/>
            </a:pPr>
            <a:r>
              <a:rPr lang="en-US" sz="2800"/>
              <a:t>Truck (A, B) is traveling faster because the graph is (steeper, less steep, longer, shorter).</a:t>
            </a:r>
            <a:endParaRPr/>
          </a:p>
          <a:p>
            <a:pPr indent="-336550" lvl="0" marL="51435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0" lvl="0" marL="0" rtl="0" algn="l">
              <a:lnSpc>
                <a:spcPct val="100000"/>
              </a:lnSpc>
              <a:spcBef>
                <a:spcPts val="560"/>
              </a:spcBef>
              <a:spcAft>
                <a:spcPts val="0"/>
              </a:spcAft>
              <a:buClr>
                <a:schemeClr val="dk1"/>
              </a:buClr>
              <a:buSzPts val="2800"/>
              <a:buNone/>
            </a:pPr>
            <a:r>
              <a:t/>
            </a:r>
            <a:endParaRPr sz="2800"/>
          </a:p>
          <a:p>
            <a:pPr indent="-165100" lvl="0" marL="342900" rtl="0" algn="l">
              <a:lnSpc>
                <a:spcPct val="100000"/>
              </a:lnSpc>
              <a:spcBef>
                <a:spcPts val="560"/>
              </a:spcBef>
              <a:spcAft>
                <a:spcPts val="0"/>
              </a:spcAft>
              <a:buClr>
                <a:schemeClr val="dk1"/>
              </a:buClr>
              <a:buSzPts val="2800"/>
              <a:buNone/>
            </a:pPr>
            <a:r>
              <a:t/>
            </a:r>
            <a:endParaRPr sz="2800"/>
          </a:p>
        </p:txBody>
      </p:sp>
      <p:sp>
        <p:nvSpPr>
          <p:cNvPr id="326" name="Google Shape;326;p44"/>
          <p:cNvSpPr/>
          <p:nvPr/>
        </p:nvSpPr>
        <p:spPr>
          <a:xfrm flipH="1">
            <a:off x="4691856" y="0"/>
            <a:ext cx="4452144"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Question 16</a:t>
            </a:r>
            <a:endParaRPr b="1" i="0" sz="4000" u="none" cap="none" strike="noStrike">
              <a:solidFill>
                <a:schemeClr val="lt1"/>
              </a:solidFill>
              <a:latin typeface="Arial"/>
              <a:ea typeface="Arial"/>
              <a:cs typeface="Arial"/>
              <a:sym typeface="Arial"/>
            </a:endParaRPr>
          </a:p>
        </p:txBody>
      </p:sp>
      <p:pic>
        <p:nvPicPr>
          <p:cNvPr id="327" name="Google Shape;327;p44"/>
          <p:cNvPicPr preferRelativeResize="0"/>
          <p:nvPr/>
        </p:nvPicPr>
        <p:blipFill rotWithShape="1">
          <a:blip r:embed="rId3">
            <a:alphaModFix/>
          </a:blip>
          <a:srcRect b="0" l="0" r="0" t="0"/>
          <a:stretch/>
        </p:blipFill>
        <p:spPr>
          <a:xfrm>
            <a:off x="2438400" y="2209800"/>
            <a:ext cx="2909887" cy="23073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5"/>
          <p:cNvSpPr/>
          <p:nvPr/>
        </p:nvSpPr>
        <p:spPr>
          <a:xfrm>
            <a:off x="381000" y="9906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 point) The student chooses the correct truck and the correct reason.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Truck A; steeper</a:t>
            </a:r>
            <a:endParaRPr b="0" i="0" sz="2800" u="none" cap="none" strike="noStrike">
              <a:solidFill>
                <a:schemeClr val="dk1"/>
              </a:solidFill>
              <a:latin typeface="Arial"/>
              <a:ea typeface="Arial"/>
              <a:cs typeface="Arial"/>
              <a:sym typeface="Arial"/>
            </a:endParaRPr>
          </a:p>
        </p:txBody>
      </p:sp>
      <p:sp>
        <p:nvSpPr>
          <p:cNvPr id="334" name="Google Shape;334;p4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#16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