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DE8DAC7-8728-4C9F-AA39-781AA2B7EEDF}">
  <a:tblStyle styleId="{BDE8DAC7-8728-4C9F-AA39-781AA2B7EEDF}"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 name="Google Shape;14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6" name="Google Shape;24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8" name="Google Shape;328;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5" name="Google Shape;335;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3" name="Google Shape;343;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7 - Claim 2</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2864246" y="4343400"/>
            <a:ext cx="3866753"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Calibri"/>
                <a:ea typeface="Calibri"/>
                <a:cs typeface="Calibri"/>
                <a:sym typeface="Calibri"/>
              </a:rPr>
              <a:t>Problem Solving</a:t>
            </a:r>
            <a:endParaRPr b="1" i="0" sz="4000" u="none" cap="none" strike="noStrike">
              <a:solidFill>
                <a:srgbClr val="FF0000"/>
              </a:solidFill>
              <a:latin typeface="Calibri"/>
              <a:ea typeface="Calibri"/>
              <a:cs typeface="Calibri"/>
              <a:sym typeface="Calibri"/>
            </a:endParaRPr>
          </a:p>
        </p:txBody>
      </p:sp>
      <p:sp>
        <p:nvSpPr>
          <p:cNvPr id="91" name="Google Shape;91;p13"/>
          <p:cNvSpPr txBox="1"/>
          <p:nvPr/>
        </p:nvSpPr>
        <p:spPr>
          <a:xfrm>
            <a:off x="519906"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2" name="Google Shape;92;p13"/>
          <p:cNvPicPr preferRelativeResize="0"/>
          <p:nvPr/>
        </p:nvPicPr>
        <p:blipFill rotWithShape="1">
          <a:blip r:embed="rId4">
            <a:alphaModFix/>
          </a:blip>
          <a:srcRect b="0" l="0" r="0" t="0"/>
          <a:stretch/>
        </p:blipFill>
        <p:spPr>
          <a:xfrm>
            <a:off x="2412999" y="114300"/>
            <a:ext cx="4318000" cy="1463675"/>
          </a:xfrm>
          <a:prstGeom prst="rect">
            <a:avLst/>
          </a:prstGeom>
          <a:noFill/>
          <a:ln>
            <a:noFill/>
          </a:ln>
        </p:spPr>
      </p:pic>
      <p:sp>
        <p:nvSpPr>
          <p:cNvPr id="93" name="Google Shape;93;p13"/>
          <p:cNvSpPr txBox="1"/>
          <p:nvPr/>
        </p:nvSpPr>
        <p:spPr>
          <a:xfrm>
            <a:off x="685799" y="21685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dk1"/>
                </a:solidFill>
                <a:latin typeface="Calibri"/>
                <a:ea typeface="Calibri"/>
                <a:cs typeface="Calibri"/>
                <a:sym typeface="Calibri"/>
              </a:rPr>
              <a:t>Claim 2</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Smarter Balanced Sample Items</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Grade 7</a:t>
            </a:r>
            <a:endParaRPr b="1" i="0" sz="40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4384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152400" y="1012686"/>
            <a:ext cx="6448607" cy="198119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This table shows the total change in Sara's account balance for each month listed. For example, the account change of </a:t>
            </a:r>
            <a:endParaRPr sz="2000"/>
          </a:p>
          <a:p>
            <a:pPr indent="0" lvl="0" marL="0" rtl="0" algn="l">
              <a:lnSpc>
                <a:spcPct val="100000"/>
              </a:lnSpc>
              <a:spcBef>
                <a:spcPts val="0"/>
              </a:spcBef>
              <a:spcAft>
                <a:spcPts val="0"/>
              </a:spcAft>
              <a:buClr>
                <a:schemeClr val="dk1"/>
              </a:buClr>
              <a:buSzPts val="2000"/>
              <a:buNone/>
            </a:pPr>
            <a:r>
              <a:rPr lang="en-US" sz="2000"/>
              <a:t>+$38 means that Sara's balance increased by $38 during the </a:t>
            </a:r>
            <a:endParaRPr/>
          </a:p>
          <a:p>
            <a:pPr indent="0" lvl="0" marL="0" rtl="0" algn="l">
              <a:lnSpc>
                <a:spcPct val="100000"/>
              </a:lnSpc>
              <a:spcBef>
                <a:spcPts val="0"/>
              </a:spcBef>
              <a:spcAft>
                <a:spcPts val="0"/>
              </a:spcAft>
              <a:buClr>
                <a:schemeClr val="dk1"/>
              </a:buClr>
              <a:buSzPts val="2000"/>
              <a:buNone/>
            </a:pPr>
            <a:r>
              <a:rPr lang="en-US" sz="2000"/>
              <a:t>month of January. Determine whether each statement about Sara’s bank account balance is true based on the table. Select True or False for each statement. </a:t>
            </a:r>
            <a:endParaRPr/>
          </a:p>
        </p:txBody>
      </p:sp>
      <p:graphicFrame>
        <p:nvGraphicFramePr>
          <p:cNvPr id="101" name="Google Shape;101;p14"/>
          <p:cNvGraphicFramePr/>
          <p:nvPr/>
        </p:nvGraphicFramePr>
        <p:xfrm>
          <a:off x="1371600" y="3352800"/>
          <a:ext cx="3000000" cy="3000000"/>
        </p:xfrm>
        <a:graphic>
          <a:graphicData uri="http://schemas.openxmlformats.org/drawingml/2006/table">
            <a:tbl>
              <a:tblPr bandRow="1" firstRow="1">
                <a:noFill/>
                <a:tableStyleId>{BDE8DAC7-8728-4C9F-AA39-781AA2B7EEDF}</a:tableStyleId>
              </a:tblPr>
              <a:tblGrid>
                <a:gridCol w="4495800"/>
                <a:gridCol w="762000"/>
                <a:gridCol w="762000"/>
              </a:tblGrid>
              <a:tr h="457250">
                <a:tc>
                  <a:txBody>
                    <a:bodyPr/>
                    <a:lstStyle/>
                    <a:p>
                      <a:pPr indent="0" lvl="0" marL="0" marR="0" rtl="0" algn="ctr">
                        <a:lnSpc>
                          <a:spcPct val="100000"/>
                        </a:lnSpc>
                        <a:spcBef>
                          <a:spcPts val="0"/>
                        </a:spcBef>
                        <a:spcAft>
                          <a:spcPts val="0"/>
                        </a:spcAft>
                        <a:buClr>
                          <a:srgbClr val="000000"/>
                        </a:buClr>
                        <a:buSzPts val="2000"/>
                        <a:buFont typeface="Arial"/>
                        <a:buNone/>
                      </a:pPr>
                      <a:r>
                        <a:rPr b="1" lang="en-US" sz="2000" u="none" cap="none" strike="noStrike">
                          <a:solidFill>
                            <a:schemeClr val="dk1"/>
                          </a:solidFill>
                        </a:rPr>
                        <a:t>Statement</a:t>
                      </a:r>
                      <a:endParaRPr b="1" sz="20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2000" u="none" cap="none" strike="noStrike">
                          <a:solidFill>
                            <a:schemeClr val="dk1"/>
                          </a:solidFill>
                        </a:rPr>
                        <a:t>True</a:t>
                      </a:r>
                      <a:endParaRPr b="1" sz="20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2000" u="none" cap="none" strike="noStrike">
                          <a:solidFill>
                            <a:schemeClr val="dk1"/>
                          </a:solidFill>
                        </a:rPr>
                        <a:t>False</a:t>
                      </a:r>
                      <a:endParaRPr b="1" sz="20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2307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Sara has less money in her account at the end of February than at the end of any other month. </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50">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Sara’s account balance is the same at the end of April as it is at the end of January. </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2307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Sara has more money in her account at the end of April than she had at the </a:t>
                      </a:r>
                      <a:r>
                        <a:rPr b="1" i="0" lang="en-US" sz="1800" u="none" cap="none" strike="noStrike">
                          <a:solidFill>
                            <a:schemeClr val="dk1"/>
                          </a:solidFill>
                          <a:latin typeface="Calibri"/>
                          <a:ea typeface="Calibri"/>
                          <a:cs typeface="Calibri"/>
                          <a:sym typeface="Calibri"/>
                        </a:rPr>
                        <a:t>beginning </a:t>
                      </a:r>
                      <a:r>
                        <a:rPr b="0" i="0" lang="en-US" sz="1800" u="none" cap="none" strike="noStrike">
                          <a:solidFill>
                            <a:schemeClr val="dk1"/>
                          </a:solidFill>
                          <a:latin typeface="Calibri"/>
                          <a:ea typeface="Calibri"/>
                          <a:cs typeface="Calibri"/>
                          <a:sym typeface="Calibri"/>
                        </a:rPr>
                        <a:t>of January. </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02" name="Google Shape;102;p14"/>
          <p:cNvGraphicFramePr/>
          <p:nvPr/>
        </p:nvGraphicFramePr>
        <p:xfrm>
          <a:off x="6896157" y="1012686"/>
          <a:ext cx="3000000" cy="3000000"/>
        </p:xfrm>
        <a:graphic>
          <a:graphicData uri="http://schemas.openxmlformats.org/drawingml/2006/table">
            <a:tbl>
              <a:tblPr bandRow="1" firstRow="1">
                <a:noFill/>
                <a:tableStyleId>{BDE8DAC7-8728-4C9F-AA39-781AA2B7EEDF}</a:tableStyleId>
              </a:tblPr>
              <a:tblGrid>
                <a:gridCol w="838200"/>
                <a:gridCol w="1219200"/>
              </a:tblGrid>
              <a:tr h="304850">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1"/>
                          </a:solidFill>
                        </a:rPr>
                        <a:t>Month</a:t>
                      </a:r>
                      <a:endParaRPr b="1" sz="12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1"/>
                          </a:solidFill>
                        </a:rPr>
                        <a:t>Account Change</a:t>
                      </a:r>
                      <a:endParaRPr b="1" sz="12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5750">
                <a:tc>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January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 $38</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50">
                <a:tc>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February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 $30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26675">
                <a:tc>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March</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 $19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26675">
                <a:tc>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April</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 $49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3" name="Google Shape;103;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p:nvPr/>
        </p:nvSpPr>
        <p:spPr>
          <a:xfrm>
            <a:off x="538956" y="1447800"/>
            <a:ext cx="83058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identifies all three statements correctly as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F, T, T	</a:t>
            </a:r>
            <a:endParaRPr b="0" i="0" sz="1400" u="none" cap="none" strike="noStrike">
              <a:solidFill>
                <a:srgbClr val="000000"/>
              </a:solidFill>
              <a:latin typeface="Arial"/>
              <a:ea typeface="Arial"/>
              <a:cs typeface="Arial"/>
              <a:sym typeface="Arial"/>
            </a:endParaRPr>
          </a:p>
        </p:txBody>
      </p:sp>
      <p:sp>
        <p:nvSpPr>
          <p:cNvPr id="110" name="Google Shape;110;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idx="1" type="body"/>
          </p:nvPr>
        </p:nvSpPr>
        <p:spPr>
          <a:xfrm>
            <a:off x="533400" y="1600200"/>
            <a:ext cx="7467600" cy="150222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Justin’s car can travel 77.5 miles using 3.1 gallons of gas.</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560"/>
              </a:spcBef>
              <a:spcAft>
                <a:spcPts val="0"/>
              </a:spcAft>
              <a:buClr>
                <a:schemeClr val="dk1"/>
              </a:buClr>
              <a:buSzPts val="2800"/>
              <a:buNone/>
            </a:pPr>
            <a:r>
              <a:rPr lang="en-US" sz="2800"/>
              <a:t>At this rate, how far, in miles, can Justin travel using 8.2 gallons of gas?</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560"/>
              </a:spcBef>
              <a:spcAft>
                <a:spcPts val="0"/>
              </a:spcAft>
              <a:buClr>
                <a:schemeClr val="dk1"/>
              </a:buClr>
              <a:buSzPts val="2800"/>
              <a:buNone/>
            </a:pPr>
            <a:r>
              <a:rPr lang="en-US" sz="2800"/>
              <a:t>Enter the distance in the response box. </a:t>
            </a:r>
            <a:endParaRPr sz="2800"/>
          </a:p>
        </p:txBody>
      </p:sp>
      <p:sp>
        <p:nvSpPr>
          <p:cNvPr id="117" name="Google Shape;117;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p:nvPr/>
        </p:nvSpPr>
        <p:spPr>
          <a:xfrm>
            <a:off x="500856" y="1447800"/>
            <a:ext cx="7881144"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the correct distances in the response boxes.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205 </a:t>
            </a:r>
            <a:endParaRPr b="0" i="0" sz="2800" u="none" cap="none" strike="noStrike">
              <a:solidFill>
                <a:schemeClr val="dk1"/>
              </a:solidFill>
              <a:latin typeface="Calibri"/>
              <a:ea typeface="Calibri"/>
              <a:cs typeface="Calibri"/>
              <a:sym typeface="Calibri"/>
            </a:endParaRPr>
          </a:p>
        </p:txBody>
      </p:sp>
      <p:sp>
        <p:nvSpPr>
          <p:cNvPr id="124" name="Google Shape;124;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idx="1" type="body"/>
          </p:nvPr>
        </p:nvSpPr>
        <p:spPr>
          <a:xfrm>
            <a:off x="533400" y="1600200"/>
            <a:ext cx="7965987" cy="150222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The marching band has 85 members. There are 15 more girls than boys in the band. How many boys are members of the marching band?</a:t>
            </a:r>
            <a:endParaRPr sz="2800"/>
          </a:p>
        </p:txBody>
      </p:sp>
      <p:sp>
        <p:nvSpPr>
          <p:cNvPr id="131" name="Google Shape;131;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9"/>
          <p:cNvSpPr/>
          <p:nvPr/>
        </p:nvSpPr>
        <p:spPr>
          <a:xfrm>
            <a:off x="500856" y="1447800"/>
            <a:ext cx="7881144"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is able to correctly determine the number of boys.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35 </a:t>
            </a:r>
            <a:endParaRPr b="0" i="0" sz="2800" u="none" cap="none" strike="noStrike">
              <a:solidFill>
                <a:schemeClr val="dk1"/>
              </a:solidFill>
              <a:latin typeface="Calibri"/>
              <a:ea typeface="Calibri"/>
              <a:cs typeface="Calibri"/>
              <a:sym typeface="Calibri"/>
            </a:endParaRPr>
          </a:p>
        </p:txBody>
      </p:sp>
      <p:sp>
        <p:nvSpPr>
          <p:cNvPr id="138" name="Google Shape;138;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idx="1" type="body"/>
          </p:nvPr>
        </p:nvSpPr>
        <p:spPr>
          <a:xfrm>
            <a:off x="533400" y="1676400"/>
            <a:ext cx="8001000" cy="1578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Luke buys a television that is on sale for 25% off the original price. The original price is $120 more than the sale price. What is the original price of the television? </a:t>
            </a:r>
            <a:endParaRPr/>
          </a:p>
        </p:txBody>
      </p:sp>
      <p:sp>
        <p:nvSpPr>
          <p:cNvPr id="145" name="Google Shape;145;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1"/>
          <p:cNvSpPr/>
          <p:nvPr/>
        </p:nvSpPr>
        <p:spPr>
          <a:xfrm>
            <a:off x="685800" y="1295400"/>
            <a:ext cx="77724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the correct full price.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480 	</a:t>
            </a:r>
            <a:endParaRPr b="0" i="0" sz="1400" u="none" cap="none" strike="noStrike">
              <a:solidFill>
                <a:srgbClr val="000000"/>
              </a:solidFill>
              <a:latin typeface="Arial"/>
              <a:ea typeface="Arial"/>
              <a:cs typeface="Arial"/>
              <a:sym typeface="Arial"/>
            </a:endParaRPr>
          </a:p>
        </p:txBody>
      </p:sp>
      <p:sp>
        <p:nvSpPr>
          <p:cNvPr id="152" name="Google Shape;152;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2"/>
          <p:cNvSpPr txBox="1"/>
          <p:nvPr>
            <p:ph idx="1" type="body"/>
          </p:nvPr>
        </p:nvSpPr>
        <p:spPr>
          <a:xfrm>
            <a:off x="609600" y="1828800"/>
            <a:ext cx="7924800" cy="2530771"/>
          </a:xfrm>
          <a:prstGeom prst="rect">
            <a:avLst/>
          </a:prstGeom>
          <a:blipFill rotWithShape="1">
            <a:blip r:embed="rId3">
              <a:alphaModFix/>
            </a:blip>
            <a:stretch>
              <a:fillRect b="-12527" l="-1536" r="-919"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59" name="Google Shape;159;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3"/>
          <p:cNvSpPr/>
          <p:nvPr/>
        </p:nvSpPr>
        <p:spPr>
          <a:xfrm>
            <a:off x="504666" y="1676400"/>
            <a:ext cx="8382000" cy="2426946"/>
          </a:xfrm>
          <a:prstGeom prst="rect">
            <a:avLst/>
          </a:prstGeom>
          <a:blipFill rotWithShape="1">
            <a:blip r:embed="rId3">
              <a:alphaModFix/>
            </a:blip>
            <a:stretch>
              <a:fillRect b="-2762" l="-1525" r="0" t="-225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66" name="Google Shape;166;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4"/>
          <p:cNvSpPr txBox="1"/>
          <p:nvPr>
            <p:ph idx="1" type="body"/>
          </p:nvPr>
        </p:nvSpPr>
        <p:spPr>
          <a:xfrm>
            <a:off x="315800" y="609600"/>
            <a:ext cx="4773328" cy="5562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John needs to paint one wall in his house. The wall is shaped like a rectangle with a triangular top, as shown. He knows that each 1-quart container of paint covers an area of 24 square feet. John uses a meter stick to measure the dimensions of the wall. [1 meter is approximately 39 inches]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Select the </a:t>
            </a:r>
            <a:r>
              <a:rPr b="1" lang="en-US" sz="2400"/>
              <a:t>fewest </a:t>
            </a:r>
            <a:r>
              <a:rPr lang="en-US" sz="2400"/>
              <a:t>number of </a:t>
            </a:r>
            <a:endParaRPr sz="2400"/>
          </a:p>
          <a:p>
            <a:pPr indent="0" lvl="0" marL="0" rtl="0" algn="l">
              <a:lnSpc>
                <a:spcPct val="100000"/>
              </a:lnSpc>
              <a:spcBef>
                <a:spcPts val="0"/>
              </a:spcBef>
              <a:spcAft>
                <a:spcPts val="0"/>
              </a:spcAft>
              <a:buClr>
                <a:schemeClr val="dk1"/>
              </a:buClr>
              <a:buSzPts val="2400"/>
              <a:buNone/>
            </a:pPr>
            <a:r>
              <a:rPr lang="en-US" sz="2400"/>
              <a:t>1-quart containers of paint John can use to paint the wall. You may use the meter sticks to measure the dimensions of the wall. </a:t>
            </a:r>
            <a:r>
              <a:rPr lang="en-US" sz="2000"/>
              <a:t>	</a:t>
            </a:r>
            <a:endParaRPr/>
          </a:p>
        </p:txBody>
      </p:sp>
      <p:pic>
        <p:nvPicPr>
          <p:cNvPr id="173" name="Google Shape;173;p24"/>
          <p:cNvPicPr preferRelativeResize="0"/>
          <p:nvPr/>
        </p:nvPicPr>
        <p:blipFill rotWithShape="1">
          <a:blip r:embed="rId3">
            <a:alphaModFix/>
          </a:blip>
          <a:srcRect b="0" l="0" r="0" t="0"/>
          <a:stretch/>
        </p:blipFill>
        <p:spPr>
          <a:xfrm>
            <a:off x="5089128" y="1752600"/>
            <a:ext cx="3657600" cy="2978134"/>
          </a:xfrm>
          <a:prstGeom prst="rect">
            <a:avLst/>
          </a:prstGeom>
          <a:noFill/>
          <a:ln>
            <a:noFill/>
          </a:ln>
        </p:spPr>
      </p:pic>
      <p:sp>
        <p:nvSpPr>
          <p:cNvPr id="174" name="Google Shape;174;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p:nvPr/>
        </p:nvSpPr>
        <p:spPr>
          <a:xfrm>
            <a:off x="653256" y="1600200"/>
            <a:ext cx="8077200" cy="95410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4 paint cans.</a:t>
            </a:r>
            <a:endParaRPr b="0" i="0" sz="2800" u="none" cap="none" strike="noStrike">
              <a:solidFill>
                <a:schemeClr val="dk1"/>
              </a:solidFill>
              <a:latin typeface="Calibri"/>
              <a:ea typeface="Calibri"/>
              <a:cs typeface="Calibri"/>
              <a:sym typeface="Calibri"/>
            </a:endParaRPr>
          </a:p>
        </p:txBody>
      </p:sp>
      <p:sp>
        <p:nvSpPr>
          <p:cNvPr id="181" name="Google Shape;181;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6"/>
          <p:cNvSpPr txBox="1"/>
          <p:nvPr>
            <p:ph idx="1" type="body"/>
          </p:nvPr>
        </p:nvSpPr>
        <p:spPr>
          <a:xfrm>
            <a:off x="457200" y="1244215"/>
            <a:ext cx="8077200" cy="32545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David wants to buy 2 pineapples and some bananas and spend no more than $10.00. </a:t>
            </a:r>
            <a:endParaRPr/>
          </a:p>
          <a:p>
            <a:pPr indent="-342900" lvl="0" marL="342900" rtl="0" algn="l">
              <a:lnSpc>
                <a:spcPct val="100000"/>
              </a:lnSpc>
              <a:spcBef>
                <a:spcPts val="560"/>
              </a:spcBef>
              <a:spcAft>
                <a:spcPts val="0"/>
              </a:spcAft>
              <a:buClr>
                <a:schemeClr val="dk1"/>
              </a:buClr>
              <a:buSzPts val="2800"/>
              <a:buChar char="•"/>
            </a:pPr>
            <a:r>
              <a:rPr lang="en-US" sz="2800"/>
              <a:t>The price of 1 pineapple is $2.99. </a:t>
            </a:r>
            <a:endParaRPr/>
          </a:p>
          <a:p>
            <a:pPr indent="-342900" lvl="0" marL="342900" rtl="0" algn="l">
              <a:lnSpc>
                <a:spcPct val="100000"/>
              </a:lnSpc>
              <a:spcBef>
                <a:spcPts val="560"/>
              </a:spcBef>
              <a:spcAft>
                <a:spcPts val="0"/>
              </a:spcAft>
              <a:buClr>
                <a:schemeClr val="dk1"/>
              </a:buClr>
              <a:buSzPts val="2800"/>
              <a:buChar char="•"/>
            </a:pPr>
            <a:r>
              <a:rPr lang="en-US" sz="2800"/>
              <a:t>The price of bananas is $0.67 per pound. </a:t>
            </a:r>
            <a:endParaRPr/>
          </a:p>
          <a:p>
            <a:pPr indent="0" lvl="0" marL="0" rtl="0" algn="l">
              <a:lnSpc>
                <a:spcPct val="100000"/>
              </a:lnSpc>
              <a:spcBef>
                <a:spcPts val="560"/>
              </a:spcBef>
              <a:spcAft>
                <a:spcPts val="0"/>
              </a:spcAft>
              <a:buClr>
                <a:schemeClr val="dk1"/>
              </a:buClr>
              <a:buSzPts val="2800"/>
              <a:buNone/>
            </a:pPr>
            <a:r>
              <a:rPr lang="en-US" sz="2800"/>
              <a:t>Use the Connect Line or Add Arrow tool to draw a graph that represents all possible values for the number of pounds of bananas, </a:t>
            </a:r>
            <a:r>
              <a:rPr i="1" lang="en-US" sz="2800"/>
              <a:t>b</a:t>
            </a:r>
            <a:r>
              <a:rPr lang="en-US" sz="2800"/>
              <a:t>, David can buy. 	</a:t>
            </a:r>
            <a:endParaRPr/>
          </a:p>
        </p:txBody>
      </p:sp>
      <p:pic>
        <p:nvPicPr>
          <p:cNvPr id="188" name="Google Shape;188;p26"/>
          <p:cNvPicPr preferRelativeResize="0"/>
          <p:nvPr/>
        </p:nvPicPr>
        <p:blipFill rotWithShape="1">
          <a:blip r:embed="rId3">
            <a:alphaModFix/>
          </a:blip>
          <a:srcRect b="0" l="0" r="0" t="0"/>
          <a:stretch/>
        </p:blipFill>
        <p:spPr>
          <a:xfrm>
            <a:off x="1844040" y="5112046"/>
            <a:ext cx="5303520" cy="679154"/>
          </a:xfrm>
          <a:prstGeom prst="rect">
            <a:avLst/>
          </a:prstGeom>
          <a:noFill/>
          <a:ln>
            <a:noFill/>
          </a:ln>
        </p:spPr>
      </p:pic>
      <p:sp>
        <p:nvSpPr>
          <p:cNvPr id="189" name="Google Shape;189;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7"/>
          <p:cNvSpPr/>
          <p:nvPr/>
        </p:nvSpPr>
        <p:spPr>
          <a:xfrm>
            <a:off x="533400" y="990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is able to correctly graph the inequality defined by the problem.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pic>
        <p:nvPicPr>
          <p:cNvPr id="196" name="Google Shape;196;p27"/>
          <p:cNvPicPr preferRelativeResize="0"/>
          <p:nvPr/>
        </p:nvPicPr>
        <p:blipFill rotWithShape="1">
          <a:blip r:embed="rId3">
            <a:alphaModFix/>
          </a:blip>
          <a:srcRect b="0" l="0" r="0" t="0"/>
          <a:stretch/>
        </p:blipFill>
        <p:spPr>
          <a:xfrm>
            <a:off x="1981200" y="2747649"/>
            <a:ext cx="6045201" cy="979440"/>
          </a:xfrm>
          <a:prstGeom prst="rect">
            <a:avLst/>
          </a:prstGeom>
          <a:noFill/>
          <a:ln>
            <a:noFill/>
          </a:ln>
        </p:spPr>
      </p:pic>
      <p:sp>
        <p:nvSpPr>
          <p:cNvPr id="197" name="Google Shape;197;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8"/>
          <p:cNvSpPr txBox="1"/>
          <p:nvPr>
            <p:ph idx="1" type="body"/>
          </p:nvPr>
        </p:nvSpPr>
        <p:spPr>
          <a:xfrm>
            <a:off x="548640" y="1219200"/>
            <a:ext cx="8077200" cy="4495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Two circles touch a rectangle and each other as shown in this diagram. </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The area of the rectangle is 50 square inches. Enter the radius (</a:t>
            </a:r>
            <a:r>
              <a:rPr i="1" lang="en-US" sz="2800"/>
              <a:t>r</a:t>
            </a:r>
            <a:r>
              <a:rPr lang="en-US" sz="2800"/>
              <a:t>), in inches, of each circle. 	</a:t>
            </a:r>
            <a:endParaRPr/>
          </a:p>
        </p:txBody>
      </p:sp>
      <p:pic>
        <p:nvPicPr>
          <p:cNvPr id="204" name="Google Shape;204;p28"/>
          <p:cNvPicPr preferRelativeResize="0"/>
          <p:nvPr/>
        </p:nvPicPr>
        <p:blipFill rotWithShape="1">
          <a:blip r:embed="rId3">
            <a:alphaModFix/>
          </a:blip>
          <a:srcRect b="51852" l="50000" r="35994" t="36110"/>
          <a:stretch/>
        </p:blipFill>
        <p:spPr>
          <a:xfrm>
            <a:off x="2667000" y="2514600"/>
            <a:ext cx="3688080" cy="1981208"/>
          </a:xfrm>
          <a:prstGeom prst="rect">
            <a:avLst/>
          </a:prstGeom>
          <a:noFill/>
          <a:ln>
            <a:noFill/>
          </a:ln>
        </p:spPr>
      </p:pic>
      <p:sp>
        <p:nvSpPr>
          <p:cNvPr id="205" name="Google Shape;205;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9"/>
          <p:cNvSpPr/>
          <p:nvPr/>
        </p:nvSpPr>
        <p:spPr>
          <a:xfrm>
            <a:off x="457200" y="16002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is able to determine the radius.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2.5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212" name="Google Shape;212;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0"/>
          <p:cNvSpPr txBox="1"/>
          <p:nvPr>
            <p:ph idx="1" type="body"/>
          </p:nvPr>
        </p:nvSpPr>
        <p:spPr>
          <a:xfrm>
            <a:off x="457200" y="1981200"/>
            <a:ext cx="3733800" cy="35744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Complete the sketch of triangle ABC in the coordinate plane.</a:t>
            </a:r>
            <a:endParaRPr/>
          </a:p>
          <a:p>
            <a:pPr indent="-342900" lvl="0" marL="342900" rtl="0" algn="l">
              <a:lnSpc>
                <a:spcPct val="100000"/>
              </a:lnSpc>
              <a:spcBef>
                <a:spcPts val="0"/>
              </a:spcBef>
              <a:spcAft>
                <a:spcPts val="0"/>
              </a:spcAft>
              <a:buClr>
                <a:schemeClr val="dk1"/>
              </a:buClr>
              <a:buSzPts val="2400"/>
              <a:buChar char="•"/>
            </a:pPr>
            <a:r>
              <a:rPr lang="en-US" sz="2400"/>
              <a:t>Point A is plotted at         (-5, 2)</a:t>
            </a:r>
            <a:endParaRPr/>
          </a:p>
          <a:p>
            <a:pPr indent="-342900" lvl="0" marL="342900" rtl="0" algn="l">
              <a:lnSpc>
                <a:spcPct val="100000"/>
              </a:lnSpc>
              <a:spcBef>
                <a:spcPts val="0"/>
              </a:spcBef>
              <a:spcAft>
                <a:spcPts val="0"/>
              </a:spcAft>
              <a:buClr>
                <a:schemeClr val="dk1"/>
              </a:buClr>
              <a:buSzPts val="2400"/>
              <a:buChar char="•"/>
            </a:pPr>
            <a:r>
              <a:rPr lang="en-US" sz="2400"/>
              <a:t>Point B is plotted at (1, 6)</a:t>
            </a:r>
            <a:endParaRPr/>
          </a:p>
          <a:p>
            <a:pPr indent="-342900" lvl="0" marL="342900" rtl="0" algn="l">
              <a:lnSpc>
                <a:spcPct val="100000"/>
              </a:lnSpc>
              <a:spcBef>
                <a:spcPts val="0"/>
              </a:spcBef>
              <a:spcAft>
                <a:spcPts val="0"/>
              </a:spcAft>
              <a:buClr>
                <a:schemeClr val="dk1"/>
              </a:buClr>
              <a:buSzPts val="2400"/>
              <a:buChar char="•"/>
            </a:pPr>
            <a:r>
              <a:rPr lang="en-US" sz="2400"/>
              <a:t>Side AC is parallel to the </a:t>
            </a:r>
            <a:r>
              <a:rPr i="1" lang="en-US" sz="2400"/>
              <a:t>x</a:t>
            </a:r>
            <a:r>
              <a:rPr lang="en-US" sz="2400"/>
              <a:t>-axis and is 12 units long. </a:t>
            </a:r>
            <a:endParaRPr/>
          </a:p>
          <a:p>
            <a:pPr indent="0" lvl="0" marL="0" rtl="0" algn="l">
              <a:lnSpc>
                <a:spcPct val="100000"/>
              </a:lnSpc>
              <a:spcBef>
                <a:spcPts val="0"/>
              </a:spcBef>
              <a:spcAft>
                <a:spcPts val="0"/>
              </a:spcAft>
              <a:buClr>
                <a:schemeClr val="dk1"/>
              </a:buClr>
              <a:buSzPts val="2400"/>
              <a:buNone/>
            </a:pPr>
            <a:r>
              <a:rPr lang="en-US" sz="2400"/>
              <a:t>Use the Add Point and Connect Line Tool to plot C in the coordinate plane and connect the three points. </a:t>
            </a:r>
            <a:r>
              <a:rPr lang="en-US"/>
              <a:t>	</a:t>
            </a:r>
            <a:endParaRPr/>
          </a:p>
        </p:txBody>
      </p:sp>
      <p:pic>
        <p:nvPicPr>
          <p:cNvPr id="219" name="Google Shape;219;p30"/>
          <p:cNvPicPr preferRelativeResize="0"/>
          <p:nvPr/>
        </p:nvPicPr>
        <p:blipFill rotWithShape="1">
          <a:blip r:embed="rId3">
            <a:alphaModFix/>
          </a:blip>
          <a:srcRect b="0" l="0" r="0" t="0"/>
          <a:stretch/>
        </p:blipFill>
        <p:spPr>
          <a:xfrm>
            <a:off x="152400" y="381000"/>
            <a:ext cx="3606577" cy="1607115"/>
          </a:xfrm>
          <a:prstGeom prst="rect">
            <a:avLst/>
          </a:prstGeom>
          <a:noFill/>
          <a:ln>
            <a:noFill/>
          </a:ln>
        </p:spPr>
      </p:pic>
      <p:pic>
        <p:nvPicPr>
          <p:cNvPr id="220" name="Google Shape;220;p30"/>
          <p:cNvPicPr preferRelativeResize="0"/>
          <p:nvPr/>
        </p:nvPicPr>
        <p:blipFill rotWithShape="1">
          <a:blip r:embed="rId4">
            <a:alphaModFix/>
          </a:blip>
          <a:srcRect b="8311" l="15399" r="12714" t="10036"/>
          <a:stretch/>
        </p:blipFill>
        <p:spPr>
          <a:xfrm>
            <a:off x="4191000" y="1192177"/>
            <a:ext cx="4739640" cy="4677481"/>
          </a:xfrm>
          <a:prstGeom prst="rect">
            <a:avLst/>
          </a:prstGeom>
          <a:noFill/>
          <a:ln>
            <a:noFill/>
          </a:ln>
        </p:spPr>
      </p:pic>
      <p:sp>
        <p:nvSpPr>
          <p:cNvPr id="221" name="Google Shape;221;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#9</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1"/>
          <p:cNvSpPr/>
          <p:nvPr/>
        </p:nvSpPr>
        <p:spPr>
          <a:xfrm>
            <a:off x="457200" y="1371600"/>
            <a:ext cx="8077200" cy="3108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plots point C in the coordinate plane and draws the three line segments.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is plotted at (7, 2) and segments AB, AC, and BC are created.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228" name="Google Shape;228;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#9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2"/>
          <p:cNvSpPr txBox="1"/>
          <p:nvPr>
            <p:ph idx="1" type="body"/>
          </p:nvPr>
        </p:nvSpPr>
        <p:spPr>
          <a:xfrm>
            <a:off x="533400" y="936170"/>
            <a:ext cx="8305800" cy="5617029"/>
          </a:xfrm>
          <a:prstGeom prst="rect">
            <a:avLst/>
          </a:prstGeom>
          <a:blipFill rotWithShape="1">
            <a:blip r:embed="rId3">
              <a:alphaModFix/>
            </a:blip>
            <a:stretch>
              <a:fillRect b="-214" l="-950" r="0" t="-758"/>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35" name="Google Shape;235;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#10</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3"/>
          <p:cNvSpPr/>
          <p:nvPr/>
        </p:nvSpPr>
        <p:spPr>
          <a:xfrm>
            <a:off x="457200" y="1371600"/>
            <a:ext cx="80772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equation.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 	</a:t>
            </a:r>
            <a:endParaRPr b="0" i="0" sz="1400" u="none" cap="none" strike="noStrike">
              <a:solidFill>
                <a:srgbClr val="000000"/>
              </a:solidFill>
              <a:latin typeface="Arial"/>
              <a:ea typeface="Arial"/>
              <a:cs typeface="Arial"/>
              <a:sym typeface="Arial"/>
            </a:endParaRPr>
          </a:p>
        </p:txBody>
      </p:sp>
      <p:sp>
        <p:nvSpPr>
          <p:cNvPr id="242" name="Google Shape;242;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idx="1" type="body"/>
          </p:nvPr>
        </p:nvSpPr>
        <p:spPr>
          <a:xfrm>
            <a:off x="533400" y="936170"/>
            <a:ext cx="8305800" cy="561702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The weather report predicted that the low temperatures would be -8 degrees Fahrenheit. The radio announcer said, “The low temperature was 5 degrees colder than predicted!”</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What was the low temperature, in degrees Fahrenheit?</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Enter your answer in the response box. </a:t>
            </a:r>
            <a:endParaRPr sz="2800"/>
          </a:p>
        </p:txBody>
      </p:sp>
      <p:sp>
        <p:nvSpPr>
          <p:cNvPr id="249" name="Google Shape;249;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p:nvPr/>
        </p:nvSpPr>
        <p:spPr>
          <a:xfrm>
            <a:off x="457200" y="1371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the correct temperature in the response box.</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-13</a:t>
            </a:r>
            <a:endParaRPr b="0" i="0" sz="2800" u="none" cap="none" strike="noStrike">
              <a:solidFill>
                <a:schemeClr val="dk1"/>
              </a:solidFill>
              <a:latin typeface="Calibri"/>
              <a:ea typeface="Calibri"/>
              <a:cs typeface="Calibri"/>
              <a:sym typeface="Calibri"/>
            </a:endParaRPr>
          </a:p>
        </p:txBody>
      </p:sp>
      <p:sp>
        <p:nvSpPr>
          <p:cNvPr id="256" name="Google Shape;256;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6"/>
          <p:cNvSpPr txBox="1"/>
          <p:nvPr>
            <p:ph idx="1" type="body"/>
          </p:nvPr>
        </p:nvSpPr>
        <p:spPr>
          <a:xfrm>
            <a:off x="533400" y="936170"/>
            <a:ext cx="8305800" cy="561702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The school bus driver follows the same route to pick students up in the morning and to drop them off in the afternoon. Because of traffic, the afternoon drive takes 1.5 times as long as the morning drive. </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Enter an equation that represents the relationship between the number of minutes </a:t>
            </a:r>
            <a:r>
              <a:rPr i="1" lang="en-US" sz="2800"/>
              <a:t>x</a:t>
            </a:r>
            <a:r>
              <a:rPr lang="en-US" sz="2800"/>
              <a:t>, of the morning drive, to the </a:t>
            </a:r>
            <a:r>
              <a:rPr b="1" lang="en-US" sz="2800"/>
              <a:t>total</a:t>
            </a:r>
            <a:r>
              <a:rPr lang="en-US" sz="2800"/>
              <a:t> number of minutes, </a:t>
            </a:r>
            <a:r>
              <a:rPr i="1" lang="en-US" sz="2800"/>
              <a:t>y</a:t>
            </a:r>
            <a:r>
              <a:rPr lang="en-US" sz="2800"/>
              <a:t>, that the bus driver spends picking up and dropping off students each day. </a:t>
            </a:r>
            <a:endParaRPr sz="2800"/>
          </a:p>
        </p:txBody>
      </p:sp>
      <p:sp>
        <p:nvSpPr>
          <p:cNvPr id="263" name="Google Shape;263;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7"/>
          <p:cNvSpPr/>
          <p:nvPr/>
        </p:nvSpPr>
        <p:spPr>
          <a:xfrm>
            <a:off x="457200" y="1371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a correct equation in the response box.</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E.g. </a:t>
            </a:r>
            <a:r>
              <a:rPr b="0" i="1" lang="en-US" sz="2800" u="none" cap="none" strike="noStrike">
                <a:solidFill>
                  <a:schemeClr val="dk1"/>
                </a:solidFill>
                <a:latin typeface="Calibri"/>
                <a:ea typeface="Calibri"/>
                <a:cs typeface="Calibri"/>
                <a:sym typeface="Calibri"/>
              </a:rPr>
              <a:t>y</a:t>
            </a:r>
            <a:r>
              <a:rPr b="0" i="0" lang="en-US" sz="2800" u="none" cap="none" strike="noStrike">
                <a:solidFill>
                  <a:schemeClr val="dk1"/>
                </a:solidFill>
                <a:latin typeface="Calibri"/>
                <a:ea typeface="Calibri"/>
                <a:cs typeface="Calibri"/>
                <a:sym typeface="Calibri"/>
              </a:rPr>
              <a:t> = 2.5</a:t>
            </a:r>
            <a:r>
              <a:rPr b="0" i="1" lang="en-US" sz="2800" u="none" cap="none" strike="noStrike">
                <a:solidFill>
                  <a:schemeClr val="dk1"/>
                </a:solidFill>
                <a:latin typeface="Calibri"/>
                <a:ea typeface="Calibri"/>
                <a:cs typeface="Calibri"/>
                <a:sym typeface="Calibri"/>
              </a:rPr>
              <a:t>x</a:t>
            </a:r>
            <a:endParaRPr b="0" i="0" sz="2800" u="none" cap="none" strike="noStrike">
              <a:solidFill>
                <a:schemeClr val="dk1"/>
              </a:solidFill>
              <a:latin typeface="Calibri"/>
              <a:ea typeface="Calibri"/>
              <a:cs typeface="Calibri"/>
              <a:sym typeface="Calibri"/>
            </a:endParaRPr>
          </a:p>
        </p:txBody>
      </p:sp>
      <p:sp>
        <p:nvSpPr>
          <p:cNvPr id="270" name="Google Shape;270;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8"/>
          <p:cNvSpPr txBox="1"/>
          <p:nvPr>
            <p:ph idx="1" type="body"/>
          </p:nvPr>
        </p:nvSpPr>
        <p:spPr>
          <a:xfrm>
            <a:off x="519830" y="762000"/>
            <a:ext cx="4158456" cy="59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John needs to paint one wall in his school. He knows that one can of paint covers an area of 24 square feet. John uses a meter stick to measure the dimensions of the wall, as shown.</a:t>
            </a:r>
            <a:endParaRPr/>
          </a:p>
          <a:p>
            <a:pPr indent="-342900" lvl="0" marL="342900" rtl="0" algn="l">
              <a:lnSpc>
                <a:spcPct val="100000"/>
              </a:lnSpc>
              <a:spcBef>
                <a:spcPts val="560"/>
              </a:spcBef>
              <a:spcAft>
                <a:spcPts val="0"/>
              </a:spcAft>
              <a:buClr>
                <a:schemeClr val="dk1"/>
              </a:buClr>
              <a:buSzPts val="2800"/>
              <a:buChar char="•"/>
            </a:pPr>
            <a:r>
              <a:rPr lang="en-US" sz="2800"/>
              <a:t>1 meter is approximately 39 inches.</a:t>
            </a:r>
            <a:endParaRPr/>
          </a:p>
          <a:p>
            <a:pPr indent="0" lvl="0" marL="0" rtl="0" algn="l">
              <a:lnSpc>
                <a:spcPct val="100000"/>
              </a:lnSpc>
              <a:spcBef>
                <a:spcPts val="560"/>
              </a:spcBef>
              <a:spcAft>
                <a:spcPts val="0"/>
              </a:spcAft>
              <a:buClr>
                <a:schemeClr val="dk1"/>
              </a:buClr>
              <a:buSzPts val="2800"/>
              <a:buNone/>
            </a:pPr>
            <a:r>
              <a:rPr lang="en-US" sz="2800"/>
              <a:t>What is the </a:t>
            </a:r>
            <a:r>
              <a:rPr b="1" lang="en-US" sz="2800"/>
              <a:t>fewest</a:t>
            </a:r>
            <a:r>
              <a:rPr lang="en-US" sz="2800"/>
              <a:t> number of cans of paint John can use to paint the wall?</a:t>
            </a:r>
            <a:endParaRPr sz="2800"/>
          </a:p>
        </p:txBody>
      </p:sp>
      <p:pic>
        <p:nvPicPr>
          <p:cNvPr id="277" name="Google Shape;277;p38"/>
          <p:cNvPicPr preferRelativeResize="0"/>
          <p:nvPr/>
        </p:nvPicPr>
        <p:blipFill rotWithShape="1">
          <a:blip r:embed="rId3">
            <a:alphaModFix/>
          </a:blip>
          <a:srcRect b="0" l="0" r="0" t="0"/>
          <a:stretch/>
        </p:blipFill>
        <p:spPr>
          <a:xfrm>
            <a:off x="4983400" y="1066800"/>
            <a:ext cx="3838575" cy="3724275"/>
          </a:xfrm>
          <a:prstGeom prst="rect">
            <a:avLst/>
          </a:prstGeom>
          <a:noFill/>
          <a:ln>
            <a:noFill/>
          </a:ln>
        </p:spPr>
      </p:pic>
      <p:sp>
        <p:nvSpPr>
          <p:cNvPr id="278" name="Google Shape;278;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9"/>
          <p:cNvSpPr/>
          <p:nvPr/>
        </p:nvSpPr>
        <p:spPr>
          <a:xfrm>
            <a:off x="457200" y="1371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the correct number of cans of paint in the response box.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a:t>
            </a:r>
            <a:endParaRPr b="0" i="0" sz="2800" u="none" cap="none" strike="noStrike">
              <a:solidFill>
                <a:schemeClr val="dk1"/>
              </a:solidFill>
              <a:latin typeface="Calibri"/>
              <a:ea typeface="Calibri"/>
              <a:cs typeface="Calibri"/>
              <a:sym typeface="Calibri"/>
            </a:endParaRPr>
          </a:p>
        </p:txBody>
      </p:sp>
      <p:sp>
        <p:nvSpPr>
          <p:cNvPr id="285" name="Google Shape;285;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0"/>
          <p:cNvSpPr txBox="1"/>
          <p:nvPr>
            <p:ph idx="1" type="body"/>
          </p:nvPr>
        </p:nvSpPr>
        <p:spPr>
          <a:xfrm>
            <a:off x="480224" y="1066800"/>
            <a:ext cx="8097033" cy="59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Determine whether each expression has a value that is positive, negative, or zero. Select the correct comparison for each expression.</a:t>
            </a:r>
            <a:endParaRPr sz="2800"/>
          </a:p>
        </p:txBody>
      </p:sp>
      <p:pic>
        <p:nvPicPr>
          <p:cNvPr id="292" name="Google Shape;292;p40"/>
          <p:cNvPicPr preferRelativeResize="0"/>
          <p:nvPr/>
        </p:nvPicPr>
        <p:blipFill rotWithShape="1">
          <a:blip r:embed="rId3">
            <a:alphaModFix/>
          </a:blip>
          <a:srcRect b="0" l="0" r="0" t="0"/>
          <a:stretch/>
        </p:blipFill>
        <p:spPr>
          <a:xfrm>
            <a:off x="1447800" y="2514600"/>
            <a:ext cx="6161882" cy="3805868"/>
          </a:xfrm>
          <a:prstGeom prst="rect">
            <a:avLst/>
          </a:prstGeom>
          <a:noFill/>
          <a:ln>
            <a:noFill/>
          </a:ln>
        </p:spPr>
      </p:pic>
      <p:sp>
        <p:nvSpPr>
          <p:cNvPr id="293" name="Google Shape;293;p4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1"/>
          <p:cNvSpPr/>
          <p:nvPr/>
        </p:nvSpPr>
        <p:spPr>
          <a:xfrm>
            <a:off x="457200" y="1371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sign for each expression, as shown below.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endParaRPr b="0" i="0" sz="2800" u="none" cap="none" strike="noStrike">
              <a:solidFill>
                <a:schemeClr val="dk1"/>
              </a:solidFill>
              <a:latin typeface="Calibri"/>
              <a:ea typeface="Calibri"/>
              <a:cs typeface="Calibri"/>
              <a:sym typeface="Calibri"/>
            </a:endParaRPr>
          </a:p>
        </p:txBody>
      </p:sp>
      <p:pic>
        <p:nvPicPr>
          <p:cNvPr id="300" name="Google Shape;300;p41"/>
          <p:cNvPicPr preferRelativeResize="0"/>
          <p:nvPr/>
        </p:nvPicPr>
        <p:blipFill rotWithShape="1">
          <a:blip r:embed="rId3">
            <a:alphaModFix/>
          </a:blip>
          <a:srcRect b="0" l="0" r="0" t="0"/>
          <a:stretch/>
        </p:blipFill>
        <p:spPr>
          <a:xfrm>
            <a:off x="1905000" y="3200400"/>
            <a:ext cx="3543300" cy="2228850"/>
          </a:xfrm>
          <a:prstGeom prst="rect">
            <a:avLst/>
          </a:prstGeom>
          <a:noFill/>
          <a:ln>
            <a:noFill/>
          </a:ln>
        </p:spPr>
      </p:pic>
      <p:sp>
        <p:nvSpPr>
          <p:cNvPr id="301" name="Google Shape;301;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2"/>
          <p:cNvSpPr txBox="1"/>
          <p:nvPr>
            <p:ph idx="1" type="body"/>
          </p:nvPr>
        </p:nvSpPr>
        <p:spPr>
          <a:xfrm>
            <a:off x="513567" y="1295400"/>
            <a:ext cx="4178289" cy="59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The figure shows a scale drawing of a window. Find the measures of angles, A, B, C, and D to the nearest degree. Enter the measures in the table shown below. </a:t>
            </a:r>
            <a:endParaRPr sz="2200"/>
          </a:p>
        </p:txBody>
      </p:sp>
      <p:pic>
        <p:nvPicPr>
          <p:cNvPr id="308" name="Google Shape;308;p42"/>
          <p:cNvPicPr preferRelativeResize="0"/>
          <p:nvPr/>
        </p:nvPicPr>
        <p:blipFill rotWithShape="1">
          <a:blip r:embed="rId3">
            <a:alphaModFix/>
          </a:blip>
          <a:srcRect b="0" l="0" r="0" t="0"/>
          <a:stretch/>
        </p:blipFill>
        <p:spPr>
          <a:xfrm>
            <a:off x="5181600" y="1371600"/>
            <a:ext cx="3009900" cy="2257425"/>
          </a:xfrm>
          <a:prstGeom prst="rect">
            <a:avLst/>
          </a:prstGeom>
          <a:noFill/>
          <a:ln>
            <a:noFill/>
          </a:ln>
        </p:spPr>
      </p:pic>
      <p:pic>
        <p:nvPicPr>
          <p:cNvPr id="309" name="Google Shape;309;p42"/>
          <p:cNvPicPr preferRelativeResize="0"/>
          <p:nvPr/>
        </p:nvPicPr>
        <p:blipFill rotWithShape="1">
          <a:blip r:embed="rId4">
            <a:alphaModFix/>
          </a:blip>
          <a:srcRect b="0" l="0" r="0" t="0"/>
          <a:stretch/>
        </p:blipFill>
        <p:spPr>
          <a:xfrm>
            <a:off x="1524000" y="3428999"/>
            <a:ext cx="3167856" cy="2689445"/>
          </a:xfrm>
          <a:prstGeom prst="rect">
            <a:avLst/>
          </a:prstGeom>
          <a:noFill/>
          <a:ln>
            <a:noFill/>
          </a:ln>
        </p:spPr>
      </p:pic>
      <p:sp>
        <p:nvSpPr>
          <p:cNvPr id="310" name="Google Shape;310;p4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#15</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3"/>
          <p:cNvSpPr/>
          <p:nvPr/>
        </p:nvSpPr>
        <p:spPr>
          <a:xfrm>
            <a:off x="457200" y="13716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correct angle measures in the response box within a tolerance of +/- 3 degrees.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72, 108, 72, 108</a:t>
            </a:r>
            <a:endParaRPr b="0" i="0" sz="2800" u="none" cap="none" strike="noStrike">
              <a:solidFill>
                <a:schemeClr val="dk1"/>
              </a:solidFill>
              <a:latin typeface="Calibri"/>
              <a:ea typeface="Calibri"/>
              <a:cs typeface="Calibri"/>
              <a:sym typeface="Calibri"/>
            </a:endParaRPr>
          </a:p>
        </p:txBody>
      </p:sp>
      <p:sp>
        <p:nvSpPr>
          <p:cNvPr id="317" name="Google Shape;317;p4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4"/>
          <p:cNvSpPr txBox="1"/>
          <p:nvPr>
            <p:ph idx="1" type="body"/>
          </p:nvPr>
        </p:nvSpPr>
        <p:spPr>
          <a:xfrm>
            <a:off x="533400" y="1066800"/>
            <a:ext cx="8097033" cy="59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A mail-order company sells jars of spices.</a:t>
            </a:r>
            <a:endParaRPr/>
          </a:p>
          <a:p>
            <a:pPr indent="-342900" lvl="0" marL="342900" rtl="0" algn="l">
              <a:lnSpc>
                <a:spcPct val="100000"/>
              </a:lnSpc>
              <a:spcBef>
                <a:spcPts val="560"/>
              </a:spcBef>
              <a:spcAft>
                <a:spcPts val="0"/>
              </a:spcAft>
              <a:buClr>
                <a:schemeClr val="dk1"/>
              </a:buClr>
              <a:buSzPts val="2800"/>
              <a:buChar char="•"/>
            </a:pPr>
            <a:r>
              <a:rPr lang="en-US" sz="2800"/>
              <a:t>An empty jar has a mass of 200 grams.</a:t>
            </a:r>
            <a:endParaRPr/>
          </a:p>
          <a:p>
            <a:pPr indent="-342900" lvl="0" marL="342900" rtl="0" algn="l">
              <a:lnSpc>
                <a:spcPct val="100000"/>
              </a:lnSpc>
              <a:spcBef>
                <a:spcPts val="560"/>
              </a:spcBef>
              <a:spcAft>
                <a:spcPts val="0"/>
              </a:spcAft>
              <a:buClr>
                <a:schemeClr val="dk1"/>
              </a:buClr>
              <a:buSzPts val="2800"/>
              <a:buChar char="•"/>
            </a:pPr>
            <a:r>
              <a:rPr lang="en-US" sz="2800"/>
              <a:t>A full jar contains 110 grams of a spice.</a:t>
            </a:r>
            <a:endParaRPr/>
          </a:p>
          <a:p>
            <a:pPr indent="-342900" lvl="0" marL="342900" rtl="0" algn="l">
              <a:lnSpc>
                <a:spcPct val="100000"/>
              </a:lnSpc>
              <a:spcBef>
                <a:spcPts val="560"/>
              </a:spcBef>
              <a:spcAft>
                <a:spcPts val="0"/>
              </a:spcAft>
              <a:buClr>
                <a:schemeClr val="dk1"/>
              </a:buClr>
              <a:buSzPts val="2800"/>
              <a:buChar char="•"/>
            </a:pPr>
            <a:r>
              <a:rPr lang="en-US" sz="2800"/>
              <a:t>The company sells </a:t>
            </a:r>
            <a:r>
              <a:rPr i="1" lang="en-US" sz="2800"/>
              <a:t>n</a:t>
            </a:r>
            <a:r>
              <a:rPr lang="en-US" sz="2800"/>
              <a:t> jars filled with spices.</a:t>
            </a:r>
            <a:endParaRPr/>
          </a:p>
          <a:p>
            <a:pPr indent="-165100" lvl="0" marL="34290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Select the best interpretation of the expression </a:t>
            </a:r>
            <a:endParaRPr/>
          </a:p>
          <a:p>
            <a:pPr indent="0" lvl="0" marL="0" rtl="0" algn="l">
              <a:lnSpc>
                <a:spcPct val="100000"/>
              </a:lnSpc>
              <a:spcBef>
                <a:spcPts val="560"/>
              </a:spcBef>
              <a:spcAft>
                <a:spcPts val="0"/>
              </a:spcAft>
              <a:buClr>
                <a:schemeClr val="dk1"/>
              </a:buClr>
              <a:buSzPts val="2800"/>
              <a:buNone/>
            </a:pPr>
            <a:r>
              <a:rPr lang="en-US" sz="2800"/>
              <a:t>(200 + 110)</a:t>
            </a:r>
            <a:r>
              <a:rPr i="1" lang="en-US" sz="2800"/>
              <a:t>n</a:t>
            </a:r>
            <a:endParaRPr sz="2800"/>
          </a:p>
          <a:p>
            <a:pPr indent="-514350" lvl="0" marL="514350" rtl="0" algn="l">
              <a:lnSpc>
                <a:spcPct val="100000"/>
              </a:lnSpc>
              <a:spcBef>
                <a:spcPts val="560"/>
              </a:spcBef>
              <a:spcAft>
                <a:spcPts val="0"/>
              </a:spcAft>
              <a:buClr>
                <a:schemeClr val="dk1"/>
              </a:buClr>
              <a:buSzPts val="2800"/>
              <a:buAutoNum type="alphaUcPeriod"/>
            </a:pPr>
            <a:r>
              <a:rPr lang="en-US" sz="2800"/>
              <a:t>The cost to ship 1 full jar</a:t>
            </a:r>
            <a:endParaRPr/>
          </a:p>
          <a:p>
            <a:pPr indent="-514350" lvl="0" marL="514350" rtl="0" algn="l">
              <a:lnSpc>
                <a:spcPct val="100000"/>
              </a:lnSpc>
              <a:spcBef>
                <a:spcPts val="560"/>
              </a:spcBef>
              <a:spcAft>
                <a:spcPts val="0"/>
              </a:spcAft>
              <a:buClr>
                <a:schemeClr val="dk1"/>
              </a:buClr>
              <a:buSzPts val="2800"/>
              <a:buAutoNum type="alphaUcPeriod"/>
            </a:pPr>
            <a:r>
              <a:rPr lang="en-US" sz="2800"/>
              <a:t>The cost to ship </a:t>
            </a:r>
            <a:r>
              <a:rPr i="1" lang="en-US" sz="2800"/>
              <a:t>n</a:t>
            </a:r>
            <a:r>
              <a:rPr lang="en-US" sz="2800"/>
              <a:t> full jars</a:t>
            </a:r>
            <a:endParaRPr/>
          </a:p>
          <a:p>
            <a:pPr indent="-514350" lvl="0" marL="514350" rtl="0" algn="l">
              <a:lnSpc>
                <a:spcPct val="100000"/>
              </a:lnSpc>
              <a:spcBef>
                <a:spcPts val="560"/>
              </a:spcBef>
              <a:spcAft>
                <a:spcPts val="0"/>
              </a:spcAft>
              <a:buClr>
                <a:schemeClr val="dk1"/>
              </a:buClr>
              <a:buSzPts val="2800"/>
              <a:buAutoNum type="alphaUcPeriod"/>
            </a:pPr>
            <a:r>
              <a:rPr lang="en-US" sz="2800"/>
              <a:t>The mass of 1 full jar</a:t>
            </a:r>
            <a:endParaRPr/>
          </a:p>
          <a:p>
            <a:pPr indent="-514350" lvl="0" marL="514350" rtl="0" algn="l">
              <a:lnSpc>
                <a:spcPct val="100000"/>
              </a:lnSpc>
              <a:spcBef>
                <a:spcPts val="560"/>
              </a:spcBef>
              <a:spcAft>
                <a:spcPts val="0"/>
              </a:spcAft>
              <a:buClr>
                <a:schemeClr val="dk1"/>
              </a:buClr>
              <a:buSzPts val="2800"/>
              <a:buAutoNum type="alphaUcPeriod"/>
            </a:pPr>
            <a:r>
              <a:rPr lang="en-US" sz="2800"/>
              <a:t>The mass of </a:t>
            </a:r>
            <a:r>
              <a:rPr i="1" lang="en-US" sz="2800"/>
              <a:t>n </a:t>
            </a:r>
            <a:r>
              <a:rPr lang="en-US" sz="2800"/>
              <a:t>full jars</a:t>
            </a:r>
            <a:endParaRPr sz="2800"/>
          </a:p>
        </p:txBody>
      </p:sp>
      <p:sp>
        <p:nvSpPr>
          <p:cNvPr id="324" name="Google Shape;324;p4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5"/>
          <p:cNvSpPr/>
          <p:nvPr/>
        </p:nvSpPr>
        <p:spPr>
          <a:xfrm>
            <a:off x="457200" y="1371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interpretation.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D</a:t>
            </a:r>
            <a:endParaRPr b="0" i="0" sz="1400" u="none" cap="none" strike="noStrike">
              <a:solidFill>
                <a:srgbClr val="000000"/>
              </a:solidFill>
              <a:latin typeface="Arial"/>
              <a:ea typeface="Arial"/>
              <a:cs typeface="Arial"/>
              <a:sym typeface="Arial"/>
            </a:endParaRPr>
          </a:p>
        </p:txBody>
      </p:sp>
      <p:sp>
        <p:nvSpPr>
          <p:cNvPr id="331" name="Google Shape;331;p4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6"/>
          <p:cNvSpPr txBox="1"/>
          <p:nvPr>
            <p:ph idx="1" type="body"/>
          </p:nvPr>
        </p:nvSpPr>
        <p:spPr>
          <a:xfrm>
            <a:off x="304800" y="685800"/>
            <a:ext cx="4876800" cy="59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A car is traveling on the highway. The distance, in meters, it has traveled over a two-second interval is shown in the graph. A crow can fly up to 32 meters per second. Would it be possible for a crow to pass the car?</a:t>
            </a:r>
            <a:endParaRPr/>
          </a:p>
          <a:p>
            <a:pPr indent="0" lvl="0" marL="0" rtl="0" algn="l">
              <a:lnSpc>
                <a:spcPct val="100000"/>
              </a:lnSpc>
              <a:spcBef>
                <a:spcPts val="440"/>
              </a:spcBef>
              <a:spcAft>
                <a:spcPts val="0"/>
              </a:spcAft>
              <a:buClr>
                <a:schemeClr val="dk1"/>
              </a:buClr>
              <a:buSzPts val="2200"/>
              <a:buNone/>
            </a:pPr>
            <a:r>
              <a:t/>
            </a:r>
            <a:endParaRPr sz="2200"/>
          </a:p>
          <a:p>
            <a:pPr indent="-514350" lvl="0" marL="514350" rtl="0" algn="l">
              <a:lnSpc>
                <a:spcPct val="100000"/>
              </a:lnSpc>
              <a:spcBef>
                <a:spcPts val="440"/>
              </a:spcBef>
              <a:spcAft>
                <a:spcPts val="0"/>
              </a:spcAft>
              <a:buClr>
                <a:schemeClr val="dk1"/>
              </a:buClr>
              <a:buSzPts val="2200"/>
              <a:buAutoNum type="alphaUcPeriod"/>
            </a:pPr>
            <a:r>
              <a:rPr lang="en-US" sz="2200"/>
              <a:t>Yes, it is possible for a crow to pass the car.</a:t>
            </a:r>
            <a:endParaRPr/>
          </a:p>
          <a:p>
            <a:pPr indent="-514350" lvl="0" marL="514350" rtl="0" algn="l">
              <a:lnSpc>
                <a:spcPct val="100000"/>
              </a:lnSpc>
              <a:spcBef>
                <a:spcPts val="440"/>
              </a:spcBef>
              <a:spcAft>
                <a:spcPts val="0"/>
              </a:spcAft>
              <a:buClr>
                <a:schemeClr val="dk1"/>
              </a:buClr>
              <a:buSzPts val="2200"/>
              <a:buAutoNum type="alphaUcPeriod"/>
            </a:pPr>
            <a:r>
              <a:rPr lang="en-US" sz="2200"/>
              <a:t>No, it is not possible for a crow to pass the car.</a:t>
            </a:r>
            <a:endParaRPr/>
          </a:p>
          <a:p>
            <a:pPr indent="-514350" lvl="0" marL="514350" rtl="0" algn="l">
              <a:lnSpc>
                <a:spcPct val="100000"/>
              </a:lnSpc>
              <a:spcBef>
                <a:spcPts val="440"/>
              </a:spcBef>
              <a:spcAft>
                <a:spcPts val="0"/>
              </a:spcAft>
              <a:buClr>
                <a:schemeClr val="dk1"/>
              </a:buClr>
              <a:buSzPts val="2200"/>
              <a:buAutoNum type="alphaUcPeriod"/>
            </a:pPr>
            <a:r>
              <a:rPr lang="en-US" sz="2200"/>
              <a:t>The speed of the car and the maximum speed of the crow are too close to tell.</a:t>
            </a:r>
            <a:endParaRPr/>
          </a:p>
          <a:p>
            <a:pPr indent="-514350" lvl="0" marL="514350" rtl="0" algn="l">
              <a:lnSpc>
                <a:spcPct val="100000"/>
              </a:lnSpc>
              <a:spcBef>
                <a:spcPts val="440"/>
              </a:spcBef>
              <a:spcAft>
                <a:spcPts val="0"/>
              </a:spcAft>
              <a:buClr>
                <a:schemeClr val="dk1"/>
              </a:buClr>
              <a:buSzPts val="2200"/>
              <a:buAutoNum type="alphaUcPeriod"/>
            </a:pPr>
            <a:r>
              <a:rPr lang="en-US" sz="2200"/>
              <a:t>There is not enough information to answer the question.</a:t>
            </a:r>
            <a:endParaRPr sz="2200"/>
          </a:p>
        </p:txBody>
      </p:sp>
      <p:pic>
        <p:nvPicPr>
          <p:cNvPr id="338" name="Google Shape;338;p46"/>
          <p:cNvPicPr preferRelativeResize="0"/>
          <p:nvPr/>
        </p:nvPicPr>
        <p:blipFill rotWithShape="1">
          <a:blip r:embed="rId3">
            <a:alphaModFix/>
          </a:blip>
          <a:srcRect b="0" l="0" r="0" t="0"/>
          <a:stretch/>
        </p:blipFill>
        <p:spPr>
          <a:xfrm>
            <a:off x="5334000" y="945715"/>
            <a:ext cx="3629025" cy="4076154"/>
          </a:xfrm>
          <a:prstGeom prst="rect">
            <a:avLst/>
          </a:prstGeom>
          <a:noFill/>
          <a:ln>
            <a:noFill/>
          </a:ln>
        </p:spPr>
      </p:pic>
      <p:sp>
        <p:nvSpPr>
          <p:cNvPr id="339" name="Google Shape;339;p4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#17</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7"/>
          <p:cNvSpPr/>
          <p:nvPr/>
        </p:nvSpPr>
        <p:spPr>
          <a:xfrm>
            <a:off x="457200" y="1371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answer choice.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a:t>
            </a:r>
            <a:endParaRPr b="0" i="0" sz="2800" u="none" cap="none" strike="noStrike">
              <a:solidFill>
                <a:schemeClr val="dk1"/>
              </a:solidFill>
              <a:latin typeface="Calibri"/>
              <a:ea typeface="Calibri"/>
              <a:cs typeface="Calibri"/>
              <a:sym typeface="Calibri"/>
            </a:endParaRPr>
          </a:p>
        </p:txBody>
      </p:sp>
      <p:sp>
        <p:nvSpPr>
          <p:cNvPr id="346" name="Google Shape;346;p4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#17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