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6C99DE-E496-4D0F-BD1A-D333A8AC1C67}">
  <a:tblStyle styleId="{566C99DE-E496-4D0F-BD1A-D333A8AC1C67}"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7" name="Google Shape;10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6" name="Google Shape;116;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8" name="Google Shape;12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7" name="Google Shape;13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9" name="Google Shape;14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 name="Shape 32"/>
        <p:cNvGrpSpPr/>
        <p:nvPr/>
      </p:nvGrpSpPr>
      <p:grpSpPr>
        <a:xfrm>
          <a:off x="0" y="0"/>
          <a:ext cx="0" cy="0"/>
          <a:chOff x="0" y="0"/>
          <a:chExt cx="0" cy="0"/>
        </a:xfrm>
      </p:grpSpPr>
      <p:sp>
        <p:nvSpPr>
          <p:cNvPr id="33" name="Google Shape;33;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6" name="Google Shape;46;p7"/>
          <p:cNvSpPr/>
          <p:nvPr>
            <p:ph idx="2" type="pic"/>
          </p:nvPr>
        </p:nvSpPr>
        <p:spPr>
          <a:xfrm>
            <a:off x="1792288" y="612775"/>
            <a:ext cx="5486400" cy="4114800"/>
          </a:xfrm>
          <a:prstGeom prst="rect">
            <a:avLst/>
          </a:prstGeom>
          <a:noFill/>
          <a:ln>
            <a:noFill/>
          </a:ln>
        </p:spPr>
      </p:sp>
      <p:sp>
        <p:nvSpPr>
          <p:cNvPr id="47" name="Google Shape;47;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4" name="Google Shape;54;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5" name="Google Shape;65;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5" name="Google Shape;75;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5" name="Google Shape;15;p1"/>
          <p:cNvSpPr/>
          <p:nvPr/>
        </p:nvSpPr>
        <p:spPr>
          <a:xfrm>
            <a:off x="0" y="0"/>
            <a:ext cx="2517775" cy="8286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Grade 7 - Claim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2400"/>
              <a:buFont typeface="Calibri"/>
              <a:buNone/>
            </a:pPr>
            <a:r>
              <a:rPr b="1" i="0" lang="en-US" sz="2400" u="none" cap="none" strike="noStrike">
                <a:solidFill>
                  <a:srgbClr val="FF0000"/>
                </a:solidFill>
                <a:latin typeface="Calibri"/>
                <a:ea typeface="Calibri"/>
                <a:cs typeface="Calibri"/>
                <a:sym typeface="Calibri"/>
              </a:rPr>
              <a:t>Target G</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ccssmathactivities.com/"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20574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i="0" lang="en-US" sz="4400" u="none">
                <a:solidFill>
                  <a:schemeClr val="dk1"/>
                </a:solidFill>
                <a:latin typeface="Calibri"/>
                <a:ea typeface="Calibri"/>
                <a:cs typeface="Calibri"/>
                <a:sym typeface="Calibri"/>
              </a:rPr>
              <a:t>Claim 1</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Smarter Balanced Sample Items</a:t>
            </a:r>
            <a:br>
              <a:rPr b="1" i="0" lang="en-US" sz="4400" u="none">
                <a:solidFill>
                  <a:schemeClr val="dk1"/>
                </a:solidFill>
                <a:latin typeface="Calibri"/>
                <a:ea typeface="Calibri"/>
                <a:cs typeface="Calibri"/>
                <a:sym typeface="Calibri"/>
              </a:rPr>
            </a:br>
            <a:r>
              <a:rPr b="1" i="0" lang="en-US" sz="4400" u="none">
                <a:solidFill>
                  <a:schemeClr val="dk1"/>
                </a:solidFill>
                <a:latin typeface="Calibri"/>
                <a:ea typeface="Calibri"/>
                <a:cs typeface="Calibri"/>
                <a:sym typeface="Calibri"/>
              </a:rPr>
              <a:t>Grade 7 - Target G</a:t>
            </a:r>
            <a:endParaRPr/>
          </a:p>
        </p:txBody>
      </p:sp>
      <p:sp>
        <p:nvSpPr>
          <p:cNvPr id="91" name="Google Shape;91;p13"/>
          <p:cNvSpPr txBox="1"/>
          <p:nvPr>
            <p:ph idx="1" type="subTitle"/>
          </p:nvPr>
        </p:nvSpPr>
        <p:spPr>
          <a:xfrm>
            <a:off x="1219200" y="4191000"/>
            <a:ext cx="6705600" cy="1143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0000"/>
              </a:buClr>
              <a:buSzPts val="3200"/>
              <a:buNone/>
            </a:pPr>
            <a:r>
              <a:rPr b="1" i="0" lang="en-US" sz="3200" u="none">
                <a:solidFill>
                  <a:srgbClr val="FF0000"/>
                </a:solidFill>
                <a:latin typeface="Calibri"/>
                <a:ea typeface="Calibri"/>
                <a:cs typeface="Calibri"/>
                <a:sym typeface="Calibri"/>
              </a:rPr>
              <a:t>Use random sampling to draw inferences about a population.</a:t>
            </a:r>
            <a:endParaRPr/>
          </a:p>
        </p:txBody>
      </p:sp>
      <p:sp>
        <p:nvSpPr>
          <p:cNvPr id="92" name="Google Shape;92;p13"/>
          <p:cNvSpPr txBox="1"/>
          <p:nvPr/>
        </p:nvSpPr>
        <p:spPr>
          <a:xfrm>
            <a:off x="519112" y="5959475"/>
            <a:ext cx="8104187" cy="7842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Questions courtesy of the Smarter Balanced Assessment Consortium Item Specifications – Version 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500"/>
              <a:buFont typeface="Calibri"/>
              <a:buNone/>
            </a:pPr>
            <a:r>
              <a:rPr b="0" i="0" lang="en-US" sz="1500" u="none" cap="none" strike="noStrike">
                <a:solidFill>
                  <a:schemeClr val="dk1"/>
                </a:solidFill>
                <a:latin typeface="Calibri"/>
                <a:ea typeface="Calibri"/>
                <a:cs typeface="Calibri"/>
                <a:sym typeface="Calibri"/>
              </a:rPr>
              <a:t>Slideshow organized by SMc Curriculum – </a:t>
            </a:r>
            <a:r>
              <a:rPr b="0" i="0" lang="en-US" sz="1500" u="sng" cap="none" strike="noStrike">
                <a:solidFill>
                  <a:schemeClr val="hlink"/>
                </a:solidFill>
                <a:latin typeface="Arial"/>
                <a:ea typeface="Arial"/>
                <a:cs typeface="Arial"/>
                <a:sym typeface="Arial"/>
                <a:hlinkClick r:id="rId3"/>
              </a:rPr>
              <a:t>www.ccssmathactivities.com</a:t>
            </a: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p:txBody>
      </p:sp>
      <p:pic>
        <p:nvPicPr>
          <p:cNvPr descr="Smc logo1" id="93" name="Google Shape;93;p13"/>
          <p:cNvPicPr preferRelativeResize="0"/>
          <p:nvPr/>
        </p:nvPicPr>
        <p:blipFill rotWithShape="1">
          <a:blip r:embed="rId4">
            <a:alphaModFix/>
          </a:blip>
          <a:srcRect b="0" l="0" r="0" t="0"/>
          <a:stretch/>
        </p:blipFill>
        <p:spPr>
          <a:xfrm>
            <a:off x="2298700" y="114300"/>
            <a:ext cx="4318000" cy="1463675"/>
          </a:xfrm>
          <a:prstGeom prst="rect">
            <a:avLst/>
          </a:prstGeom>
          <a:noFill/>
          <a:ln>
            <a:noFill/>
          </a:ln>
        </p:spPr>
      </p:pic>
      <p:sp>
        <p:nvSpPr>
          <p:cNvPr id="94" name="Google Shape;94;p13"/>
          <p:cNvSpPr/>
          <p:nvPr/>
        </p:nvSpPr>
        <p:spPr>
          <a:xfrm>
            <a:off x="76200" y="38100"/>
            <a:ext cx="2286000" cy="838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nvSpPr>
        <p:spPr>
          <a:xfrm>
            <a:off x="533400" y="1066800"/>
            <a:ext cx="8153400" cy="5694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David wants to estimate the number of students from his seventh grade class whose favorite subject is math. He plans to ask 20 students and wants the best chance that it will be representative of his seventh grade class. From which of the following populations should he randomly select his sample?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 </a:t>
            </a:r>
            <a:r>
              <a:rPr b="0" i="0" lang="en-US" sz="2800" u="none" cap="none" strike="noStrike">
                <a:solidFill>
                  <a:schemeClr val="dk1"/>
                </a:solidFill>
                <a:latin typeface="Calibri"/>
                <a:ea typeface="Calibri"/>
                <a:cs typeface="Calibri"/>
                <a:sym typeface="Calibri"/>
              </a:rPr>
              <a:t>Students in a math class.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B. </a:t>
            </a:r>
            <a:r>
              <a:rPr b="0" i="0" lang="en-US" sz="2800" u="none" cap="none" strike="noStrike">
                <a:solidFill>
                  <a:schemeClr val="dk1"/>
                </a:solidFill>
                <a:latin typeface="Calibri"/>
                <a:ea typeface="Calibri"/>
                <a:cs typeface="Calibri"/>
                <a:sym typeface="Calibri"/>
              </a:rPr>
              <a:t>Students on a school bus.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C. </a:t>
            </a:r>
            <a:r>
              <a:rPr b="0" i="0" lang="en-US" sz="2800" u="none" cap="none" strike="noStrike">
                <a:solidFill>
                  <a:schemeClr val="dk1"/>
                </a:solidFill>
                <a:latin typeface="Calibri"/>
                <a:ea typeface="Calibri"/>
                <a:cs typeface="Calibri"/>
                <a:sym typeface="Calibri"/>
              </a:rPr>
              <a:t>Students in a seventh grade assembly.</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D. </a:t>
            </a:r>
            <a:r>
              <a:rPr b="0" i="0" lang="en-US" sz="2800" u="none" cap="none" strike="noStrike">
                <a:solidFill>
                  <a:schemeClr val="dk1"/>
                </a:solidFill>
                <a:latin typeface="Calibri"/>
                <a:ea typeface="Calibri"/>
                <a:cs typeface="Calibri"/>
                <a:sym typeface="Calibri"/>
              </a:rPr>
              <a:t>Students in the cafeteria.</a:t>
            </a:r>
            <a:endParaRPr b="0" i="0" sz="1400" u="none" cap="none" strike="noStrike">
              <a:solidFill>
                <a:srgbClr val="000000"/>
              </a:solidFill>
              <a:latin typeface="Arial"/>
              <a:ea typeface="Arial"/>
              <a:cs typeface="Arial"/>
              <a:sym typeface="Arial"/>
            </a:endParaRPr>
          </a:p>
        </p:txBody>
      </p:sp>
      <p:grpSp>
        <p:nvGrpSpPr>
          <p:cNvPr id="101" name="Google Shape;101;p14"/>
          <p:cNvGrpSpPr/>
          <p:nvPr/>
        </p:nvGrpSpPr>
        <p:grpSpPr>
          <a:xfrm>
            <a:off x="7259637" y="-30162"/>
            <a:ext cx="1939925" cy="1176337"/>
            <a:chOff x="7259637" y="-30162"/>
            <a:chExt cx="1939925" cy="1176337"/>
          </a:xfrm>
        </p:grpSpPr>
        <p:pic>
          <p:nvPicPr>
            <p:cNvPr id="102" name="Google Shape;102;p14"/>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03" name="Google Shape;103;p14"/>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04" name="Google Shape;104;p14"/>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5"/>
          <p:cNvSpPr txBox="1"/>
          <p:nvPr/>
        </p:nvSpPr>
        <p:spPr>
          <a:xfrm>
            <a:off x="762000" y="1524000"/>
            <a:ext cx="76200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(1 point) Student selects the correct answer choice.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Answer: </a:t>
            </a:r>
            <a:r>
              <a:rPr b="0" i="0" lang="en-US" sz="2800" u="none" cap="none" strike="noStrike">
                <a:solidFill>
                  <a:schemeClr val="dk1"/>
                </a:solidFill>
                <a:latin typeface="Calibri"/>
                <a:ea typeface="Calibri"/>
                <a:cs typeface="Calibri"/>
                <a:sym typeface="Calibri"/>
              </a:rPr>
              <a:t>C 	</a:t>
            </a:r>
            <a:endParaRPr b="0" i="0" sz="1400" u="none" cap="none" strike="noStrike">
              <a:solidFill>
                <a:srgbClr val="000000"/>
              </a:solidFill>
              <a:latin typeface="Arial"/>
              <a:ea typeface="Arial"/>
              <a:cs typeface="Arial"/>
              <a:sym typeface="Arial"/>
            </a:endParaRPr>
          </a:p>
        </p:txBody>
      </p:sp>
      <p:grpSp>
        <p:nvGrpSpPr>
          <p:cNvPr id="111" name="Google Shape;111;p15"/>
          <p:cNvGrpSpPr/>
          <p:nvPr/>
        </p:nvGrpSpPr>
        <p:grpSpPr>
          <a:xfrm>
            <a:off x="6345237" y="-30162"/>
            <a:ext cx="2865437" cy="1116012"/>
            <a:chOff x="6345237" y="-30162"/>
            <a:chExt cx="2865437" cy="1116012"/>
          </a:xfrm>
        </p:grpSpPr>
        <p:pic>
          <p:nvPicPr>
            <p:cNvPr id="112" name="Google Shape;112;p15"/>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13" name="Google Shape;113;p15"/>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#1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6"/>
          <p:cNvSpPr txBox="1"/>
          <p:nvPr/>
        </p:nvSpPr>
        <p:spPr>
          <a:xfrm>
            <a:off x="403225" y="903287"/>
            <a:ext cx="3886200" cy="2862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A random sample of 50 students from a high school with 1000 students is surveyed. Each student is asked what science class he or she is taking and all students at the school take science. The table shows the responses.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graphicFrame>
        <p:nvGraphicFramePr>
          <p:cNvPr id="120" name="Google Shape;120;p16"/>
          <p:cNvGraphicFramePr/>
          <p:nvPr/>
        </p:nvGraphicFramePr>
        <p:xfrm>
          <a:off x="4953000" y="1031875"/>
          <a:ext cx="3000000" cy="3000000"/>
        </p:xfrm>
        <a:graphic>
          <a:graphicData uri="http://schemas.openxmlformats.org/drawingml/2006/table">
            <a:tbl>
              <a:tblPr>
                <a:noFill/>
                <a:tableStyleId>{566C99DE-E496-4D0F-BD1A-D333A8AC1C67}</a:tableStyleId>
              </a:tblPr>
              <a:tblGrid>
                <a:gridCol w="1752600"/>
                <a:gridCol w="1905000"/>
              </a:tblGrid>
              <a:tr h="579425">
                <a:tc>
                  <a:txBody>
                    <a:bodyPr/>
                    <a:lstStyle/>
                    <a:p>
                      <a:pPr indent="0" lvl="0" marL="0" marR="0" rtl="0" algn="ctr">
                        <a:lnSpc>
                          <a:spcPct val="100000"/>
                        </a:lnSpc>
                        <a:spcBef>
                          <a:spcPts val="0"/>
                        </a:spcBef>
                        <a:spcAft>
                          <a:spcPts val="0"/>
                        </a:spcAft>
                        <a:buClr>
                          <a:schemeClr val="dk1"/>
                        </a:buClr>
                        <a:buSzPts val="1600"/>
                        <a:buFont typeface="Calibri"/>
                        <a:buNone/>
                      </a:pPr>
                      <a:r>
                        <a:rPr b="1" i="0" lang="en-US" sz="1600" u="none" cap="none" strike="noStrike">
                          <a:solidFill>
                            <a:schemeClr val="dk1"/>
                          </a:solidFill>
                          <a:latin typeface="Calibri"/>
                          <a:ea typeface="Calibri"/>
                          <a:cs typeface="Calibri"/>
                          <a:sym typeface="Calibri"/>
                        </a:rPr>
                        <a:t>Science Class</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1" i="0" lang="en-US" sz="1600" u="none" cap="none" strike="noStrike">
                          <a:solidFill>
                            <a:schemeClr val="dk1"/>
                          </a:solidFill>
                          <a:latin typeface="Calibri"/>
                          <a:ea typeface="Calibri"/>
                          <a:cs typeface="Calibri"/>
                          <a:sym typeface="Calibri"/>
                        </a:rPr>
                        <a:t>Number of Students</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Physics</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6</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Chemistry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10</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Biology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18</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Earth Science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4</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Health Science</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12</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21" name="Google Shape;121;p16"/>
          <p:cNvSpPr txBox="1"/>
          <p:nvPr/>
        </p:nvSpPr>
        <p:spPr>
          <a:xfrm>
            <a:off x="609600" y="3581400"/>
            <a:ext cx="7750175" cy="2862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Based on the survey results, which statement about all of the students at the high school is most appropriate to make?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Calibri"/>
              <a:buAutoNum type="alphaUcPeriod"/>
            </a:pPr>
            <a:r>
              <a:rPr b="0" i="0" lang="en-US" sz="1800" u="none" cap="none" strike="noStrike">
                <a:solidFill>
                  <a:schemeClr val="dk1"/>
                </a:solidFill>
                <a:latin typeface="Arial"/>
                <a:ea typeface="Arial"/>
                <a:cs typeface="Arial"/>
                <a:sym typeface="Arial"/>
              </a:rPr>
              <a:t>Twice as many students at the high school are taking Biology than are taking Chemistry. </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Calibri"/>
              <a:buAutoNum type="alphaUcPeriod"/>
            </a:pPr>
            <a:r>
              <a:rPr b="0" i="0" lang="en-US" sz="1800" u="none" cap="none" strike="noStrike">
                <a:solidFill>
                  <a:schemeClr val="dk1"/>
                </a:solidFill>
                <a:latin typeface="Arial"/>
                <a:ea typeface="Arial"/>
                <a:cs typeface="Arial"/>
                <a:sym typeface="Arial"/>
              </a:rPr>
              <a:t>About 10% of students at the high school are taking Chemistry. </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Calibri"/>
              <a:buAutoNum type="alphaUcPeriod"/>
            </a:pPr>
            <a:r>
              <a:rPr b="0" i="0" lang="en-US" sz="1800" u="none" cap="none" strike="noStrike">
                <a:solidFill>
                  <a:schemeClr val="dk1"/>
                </a:solidFill>
                <a:latin typeface="Arial"/>
                <a:ea typeface="Arial"/>
                <a:cs typeface="Arial"/>
                <a:sym typeface="Arial"/>
              </a:rPr>
              <a:t>In a group of 25 students, it is expected that 4 of the students are taking Earth Science. </a:t>
            </a:r>
            <a:endParaRPr b="0" i="0" sz="1400" u="none" cap="none" strike="noStrike">
              <a:solidFill>
                <a:srgbClr val="000000"/>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Calibri"/>
              <a:buAutoNum type="alphaUcPeriod"/>
            </a:pPr>
            <a:r>
              <a:rPr b="0" i="0" lang="en-US" sz="1800" u="none" cap="none" strike="noStrike">
                <a:solidFill>
                  <a:schemeClr val="dk1"/>
                </a:solidFill>
                <a:latin typeface="Arial"/>
                <a:ea typeface="Arial"/>
                <a:cs typeface="Arial"/>
                <a:sym typeface="Arial"/>
              </a:rPr>
              <a:t>It is estimated that about 120 of the students at the high school are taking Physics.</a:t>
            </a:r>
            <a:endParaRPr b="0" i="0" sz="1400" u="none" cap="none" strike="noStrike">
              <a:solidFill>
                <a:srgbClr val="000000"/>
              </a:solidFill>
              <a:latin typeface="Arial"/>
              <a:ea typeface="Arial"/>
              <a:cs typeface="Arial"/>
              <a:sym typeface="Arial"/>
            </a:endParaRPr>
          </a:p>
        </p:txBody>
      </p:sp>
      <p:grpSp>
        <p:nvGrpSpPr>
          <p:cNvPr id="122" name="Google Shape;122;p16"/>
          <p:cNvGrpSpPr/>
          <p:nvPr/>
        </p:nvGrpSpPr>
        <p:grpSpPr>
          <a:xfrm>
            <a:off x="7259637" y="-30162"/>
            <a:ext cx="1939925" cy="1176337"/>
            <a:chOff x="7259637" y="-30162"/>
            <a:chExt cx="1939925" cy="1176337"/>
          </a:xfrm>
        </p:grpSpPr>
        <p:pic>
          <p:nvPicPr>
            <p:cNvPr id="123" name="Google Shape;123;p16"/>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24" name="Google Shape;124;p16"/>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25" name="Google Shape;125;p16"/>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7"/>
          <p:cNvSpPr txBox="1"/>
          <p:nvPr/>
        </p:nvSpPr>
        <p:spPr>
          <a:xfrm>
            <a:off x="704850" y="1430337"/>
            <a:ext cx="77343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selects the correct statement.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D	</a:t>
            </a:r>
            <a:endParaRPr b="0" i="0" sz="1400" u="none" cap="none" strike="noStrike">
              <a:solidFill>
                <a:srgbClr val="000000"/>
              </a:solidFill>
              <a:latin typeface="Arial"/>
              <a:ea typeface="Arial"/>
              <a:cs typeface="Arial"/>
              <a:sym typeface="Arial"/>
            </a:endParaRPr>
          </a:p>
        </p:txBody>
      </p:sp>
      <p:grpSp>
        <p:nvGrpSpPr>
          <p:cNvPr id="132" name="Google Shape;132;p17"/>
          <p:cNvGrpSpPr/>
          <p:nvPr/>
        </p:nvGrpSpPr>
        <p:grpSpPr>
          <a:xfrm>
            <a:off x="6345237" y="-30162"/>
            <a:ext cx="2865437" cy="1116012"/>
            <a:chOff x="6345237" y="-30162"/>
            <a:chExt cx="2865437" cy="1116012"/>
          </a:xfrm>
        </p:grpSpPr>
        <p:pic>
          <p:nvPicPr>
            <p:cNvPr id="133" name="Google Shape;133;p17"/>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34" name="Google Shape;134;p17"/>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#2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8"/>
          <p:cNvSpPr txBox="1"/>
          <p:nvPr/>
        </p:nvSpPr>
        <p:spPr>
          <a:xfrm>
            <a:off x="381000" y="990600"/>
            <a:ext cx="5410200" cy="1784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200"/>
              <a:buFont typeface="Calibri"/>
              <a:buNone/>
            </a:pPr>
            <a:r>
              <a:rPr b="0" i="0" lang="en-US" sz="2200" u="none" cap="none" strike="noStrike">
                <a:solidFill>
                  <a:schemeClr val="dk1"/>
                </a:solidFill>
                <a:latin typeface="Calibri"/>
                <a:ea typeface="Calibri"/>
                <a:cs typeface="Calibri"/>
                <a:sym typeface="Calibri"/>
              </a:rPr>
              <a:t>A sandwich shop manager wants to estimate how many of each type of sandwich will be purchased in a month. The manager keeps track of all of the orders for one week. The table shows the results. 	</a:t>
            </a:r>
            <a:endParaRPr b="0" i="0" sz="1400" u="none" cap="none" strike="noStrike">
              <a:solidFill>
                <a:srgbClr val="000000"/>
              </a:solidFill>
              <a:latin typeface="Arial"/>
              <a:ea typeface="Arial"/>
              <a:cs typeface="Arial"/>
              <a:sym typeface="Arial"/>
            </a:endParaRPr>
          </a:p>
        </p:txBody>
      </p:sp>
      <p:graphicFrame>
        <p:nvGraphicFramePr>
          <p:cNvPr id="141" name="Google Shape;141;p18"/>
          <p:cNvGraphicFramePr/>
          <p:nvPr/>
        </p:nvGraphicFramePr>
        <p:xfrm>
          <a:off x="6019800" y="1158875"/>
          <a:ext cx="3000000" cy="3000000"/>
        </p:xfrm>
        <a:graphic>
          <a:graphicData uri="http://schemas.openxmlformats.org/drawingml/2006/table">
            <a:tbl>
              <a:tblPr>
                <a:noFill/>
                <a:tableStyleId>{566C99DE-E496-4D0F-BD1A-D333A8AC1C67}</a:tableStyleId>
              </a:tblPr>
              <a:tblGrid>
                <a:gridCol w="1143000"/>
                <a:gridCol w="990600"/>
              </a:tblGrid>
              <a:tr h="579425">
                <a:tc>
                  <a:txBody>
                    <a:bodyPr/>
                    <a:lstStyle/>
                    <a:p>
                      <a:pPr indent="0" lvl="0" marL="0" marR="0" rtl="0" algn="ctr">
                        <a:lnSpc>
                          <a:spcPct val="100000"/>
                        </a:lnSpc>
                        <a:spcBef>
                          <a:spcPts val="0"/>
                        </a:spcBef>
                        <a:spcAft>
                          <a:spcPts val="0"/>
                        </a:spcAft>
                        <a:buClr>
                          <a:schemeClr val="dk1"/>
                        </a:buClr>
                        <a:buSzPts val="1600"/>
                        <a:buFont typeface="Calibri"/>
                        <a:buNone/>
                      </a:pPr>
                      <a:r>
                        <a:rPr b="1" i="0" lang="en-US" sz="1600" u="none" cap="none" strike="noStrike">
                          <a:solidFill>
                            <a:schemeClr val="dk1"/>
                          </a:solidFill>
                          <a:latin typeface="Calibri"/>
                          <a:ea typeface="Calibri"/>
                          <a:cs typeface="Calibri"/>
                          <a:sym typeface="Calibri"/>
                        </a:rPr>
                        <a:t>Type of Sandwich</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1" i="0" lang="en-US" sz="1600" u="none" cap="none" strike="noStrike">
                          <a:solidFill>
                            <a:schemeClr val="dk1"/>
                          </a:solidFill>
                          <a:latin typeface="Calibri"/>
                          <a:ea typeface="Calibri"/>
                          <a:cs typeface="Calibri"/>
                          <a:sym typeface="Calibri"/>
                        </a:rPr>
                        <a:t>Number Ordered</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Roast Beef</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152</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Tuna</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114</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6700">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Turkey</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Calibri"/>
                        <a:buNone/>
                      </a:pPr>
                      <a:r>
                        <a:rPr b="0" i="0" lang="en-US" sz="1600" u="none" cap="none" strike="noStrike">
                          <a:solidFill>
                            <a:schemeClr val="dk1"/>
                          </a:solidFill>
                          <a:latin typeface="Calibri"/>
                          <a:ea typeface="Calibri"/>
                          <a:cs typeface="Calibri"/>
                          <a:sym typeface="Calibri"/>
                        </a:rPr>
                        <a:t>209</a:t>
                      </a:r>
                      <a:endParaRPr sz="14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42" name="Google Shape;142;p18"/>
          <p:cNvSpPr txBox="1"/>
          <p:nvPr/>
        </p:nvSpPr>
        <p:spPr>
          <a:xfrm>
            <a:off x="392112" y="2819400"/>
            <a:ext cx="8131175" cy="30464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Based on the data, which estimate best represents the number of times each type of sandwich is likely to be ordered in a month?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 850 roast beef, 460 tuna, 620 turkey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B. 650 roast beef, 490 tuna, 900 turkey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C. 480 roast beef, 880 tuna, 640 turkey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 1300 roast beef, 1000 tuna, 1800 turkey </a:t>
            </a:r>
            <a:endParaRPr b="0" i="0" sz="1400" u="none" cap="none" strike="noStrike">
              <a:solidFill>
                <a:srgbClr val="000000"/>
              </a:solidFill>
              <a:latin typeface="Arial"/>
              <a:ea typeface="Arial"/>
              <a:cs typeface="Arial"/>
              <a:sym typeface="Arial"/>
            </a:endParaRPr>
          </a:p>
        </p:txBody>
      </p:sp>
      <p:grpSp>
        <p:nvGrpSpPr>
          <p:cNvPr id="143" name="Google Shape;143;p18"/>
          <p:cNvGrpSpPr/>
          <p:nvPr/>
        </p:nvGrpSpPr>
        <p:grpSpPr>
          <a:xfrm>
            <a:off x="7259637" y="-30162"/>
            <a:ext cx="1939925" cy="1176337"/>
            <a:chOff x="7259637" y="-30162"/>
            <a:chExt cx="1939925" cy="1176337"/>
          </a:xfrm>
        </p:grpSpPr>
        <p:pic>
          <p:nvPicPr>
            <p:cNvPr id="144" name="Google Shape;144;p18"/>
            <p:cNvPicPr preferRelativeResize="0"/>
            <p:nvPr/>
          </p:nvPicPr>
          <p:blipFill rotWithShape="1">
            <a:blip r:embed="rId3">
              <a:alphaModFix/>
            </a:blip>
            <a:srcRect b="0" l="0" r="0" t="0"/>
            <a:stretch/>
          </p:blipFill>
          <p:spPr>
            <a:xfrm>
              <a:off x="7259637" y="-30162"/>
              <a:ext cx="1939925" cy="1176337"/>
            </a:xfrm>
            <a:prstGeom prst="rect">
              <a:avLst/>
            </a:prstGeom>
            <a:noFill/>
            <a:ln>
              <a:noFill/>
            </a:ln>
          </p:spPr>
        </p:pic>
        <p:sp>
          <p:nvSpPr>
            <p:cNvPr id="145" name="Google Shape;145;p18"/>
            <p:cNvSpPr txBox="1"/>
            <p:nvPr/>
          </p:nvSpPr>
          <p:spPr>
            <a:xfrm>
              <a:off x="7543800" y="0"/>
              <a:ext cx="1600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grpSp>
      <p:pic>
        <p:nvPicPr>
          <p:cNvPr descr="C:\Users\Shannon\AppData\Local\Microsoft\Windows\INetCache\IE\CL72NDSD\MC900433884[1].png" id="146" name="Google Shape;146;p18"/>
          <p:cNvPicPr preferRelativeResize="0"/>
          <p:nvPr/>
        </p:nvPicPr>
        <p:blipFill rotWithShape="1">
          <a:blip r:embed="rId4">
            <a:alphaModFix/>
          </a:blip>
          <a:srcRect b="0" l="0" r="0" t="0"/>
          <a:stretch/>
        </p:blipFill>
        <p:spPr>
          <a:xfrm>
            <a:off x="8504237" y="136525"/>
            <a:ext cx="639762" cy="64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9"/>
          <p:cNvSpPr txBox="1"/>
          <p:nvPr/>
        </p:nvSpPr>
        <p:spPr>
          <a:xfrm>
            <a:off x="762000" y="1371600"/>
            <a:ext cx="77724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Rubric: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(1 point) Student selects all the correct predictions.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Answer: </a:t>
            </a:r>
            <a:r>
              <a:rPr b="0" i="0" lang="en-US" sz="2800" u="none" cap="none" strike="noStrike">
                <a:solidFill>
                  <a:srgbClr val="000000"/>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p:txBody>
      </p:sp>
      <p:grpSp>
        <p:nvGrpSpPr>
          <p:cNvPr id="153" name="Google Shape;153;p19"/>
          <p:cNvGrpSpPr/>
          <p:nvPr/>
        </p:nvGrpSpPr>
        <p:grpSpPr>
          <a:xfrm>
            <a:off x="6345237" y="-30162"/>
            <a:ext cx="2865437" cy="1116012"/>
            <a:chOff x="6345237" y="-30162"/>
            <a:chExt cx="2865437" cy="1116012"/>
          </a:xfrm>
        </p:grpSpPr>
        <p:pic>
          <p:nvPicPr>
            <p:cNvPr id="154" name="Google Shape;154;p19"/>
            <p:cNvPicPr preferRelativeResize="0"/>
            <p:nvPr/>
          </p:nvPicPr>
          <p:blipFill rotWithShape="1">
            <a:blip r:embed="rId3">
              <a:alphaModFix/>
            </a:blip>
            <a:srcRect b="0" l="0" r="0" t="0"/>
            <a:stretch/>
          </p:blipFill>
          <p:spPr>
            <a:xfrm>
              <a:off x="6345237" y="-30162"/>
              <a:ext cx="2865437" cy="1116012"/>
            </a:xfrm>
            <a:prstGeom prst="rect">
              <a:avLst/>
            </a:prstGeom>
            <a:noFill/>
            <a:ln>
              <a:noFill/>
            </a:ln>
          </p:spPr>
        </p:pic>
        <p:sp>
          <p:nvSpPr>
            <p:cNvPr id="155" name="Google Shape;155;p19"/>
            <p:cNvSpPr txBox="1"/>
            <p:nvPr/>
          </p:nvSpPr>
          <p:spPr>
            <a:xfrm>
              <a:off x="6629400" y="0"/>
              <a:ext cx="25146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#3 Answer</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